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3" r:id="rId26"/>
    <p:sldId id="282" r:id="rId27"/>
    <p:sldId id="284" r:id="rId2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0DBAF-7BE4-4573-AFE2-FDBAA9FAFBC1}" type="datetimeFigureOut">
              <a:rPr lang="gl-ES" smtClean="0"/>
              <a:t>22/05/2017</a:t>
            </a:fld>
            <a:endParaRPr lang="gl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AE57-49E3-4F4B-B290-21E1E20578CE}" type="slidenum">
              <a:rPr lang="gl-ES" smtClean="0"/>
              <a:t>‹Nº›</a:t>
            </a:fld>
            <a:endParaRPr lang="gl-ES"/>
          </a:p>
        </p:txBody>
      </p:sp>
      <p:sp>
        <p:nvSpPr>
          <p:cNvPr id="10" name="9 Rectángulo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0DBAF-7BE4-4573-AFE2-FDBAA9FAFBC1}" type="datetimeFigureOut">
              <a:rPr lang="gl-ES" smtClean="0"/>
              <a:t>22/05/2017</a:t>
            </a:fld>
            <a:endParaRPr lang="gl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AE57-49E3-4F4B-B290-21E1E20578CE}" type="slidenum">
              <a:rPr lang="gl-ES" smtClean="0"/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0DBAF-7BE4-4573-AFE2-FDBAA9FAFBC1}" type="datetimeFigureOut">
              <a:rPr lang="gl-ES" smtClean="0"/>
              <a:t>22/05/2017</a:t>
            </a:fld>
            <a:endParaRPr lang="gl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gl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AE57-49E3-4F4B-B290-21E1E20578CE}" type="slidenum">
              <a:rPr lang="gl-ES" smtClean="0"/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0DBAF-7BE4-4573-AFE2-FDBAA9FAFBC1}" type="datetimeFigureOut">
              <a:rPr lang="gl-ES" smtClean="0"/>
              <a:t>22/05/2017</a:t>
            </a:fld>
            <a:endParaRPr lang="gl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AE57-49E3-4F4B-B290-21E1E20578CE}" type="slidenum">
              <a:rPr lang="gl-ES" smtClean="0"/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0DBAF-7BE4-4573-AFE2-FDBAA9FAFBC1}" type="datetimeFigureOut">
              <a:rPr lang="gl-ES" smtClean="0"/>
              <a:t>22/05/2017</a:t>
            </a:fld>
            <a:endParaRPr lang="gl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AE57-49E3-4F4B-B290-21E1E20578CE}" type="slidenum">
              <a:rPr lang="gl-ES" smtClean="0"/>
              <a:t>‹Nº›</a:t>
            </a:fld>
            <a:endParaRPr lang="gl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0DBAF-7BE4-4573-AFE2-FDBAA9FAFBC1}" type="datetimeFigureOut">
              <a:rPr lang="gl-ES" smtClean="0"/>
              <a:t>22/05/2017</a:t>
            </a:fld>
            <a:endParaRPr lang="gl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AE57-49E3-4F4B-B290-21E1E20578CE}" type="slidenum">
              <a:rPr lang="gl-ES" smtClean="0"/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0DBAF-7BE4-4573-AFE2-FDBAA9FAFBC1}" type="datetimeFigureOut">
              <a:rPr lang="gl-ES" smtClean="0"/>
              <a:t>22/05/2017</a:t>
            </a:fld>
            <a:endParaRPr lang="gl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AE57-49E3-4F4B-B290-21E1E20578CE}" type="slidenum">
              <a:rPr lang="gl-ES" smtClean="0"/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0DBAF-7BE4-4573-AFE2-FDBAA9FAFBC1}" type="datetimeFigureOut">
              <a:rPr lang="gl-ES" smtClean="0"/>
              <a:t>22/05/2017</a:t>
            </a:fld>
            <a:endParaRPr lang="gl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AE57-49E3-4F4B-B290-21E1E20578CE}" type="slidenum">
              <a:rPr lang="gl-ES" smtClean="0"/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0DBAF-7BE4-4573-AFE2-FDBAA9FAFBC1}" type="datetimeFigureOut">
              <a:rPr lang="gl-ES" smtClean="0"/>
              <a:t>22/05/2017</a:t>
            </a:fld>
            <a:endParaRPr lang="gl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AE57-49E3-4F4B-B290-21E1E20578CE}" type="slidenum">
              <a:rPr lang="gl-ES" smtClean="0"/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0DBAF-7BE4-4573-AFE2-FDBAA9FAFBC1}" type="datetimeFigureOut">
              <a:rPr lang="gl-ES" smtClean="0"/>
              <a:t>22/05/2017</a:t>
            </a:fld>
            <a:endParaRPr lang="gl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AE57-49E3-4F4B-B290-21E1E20578CE}" type="slidenum">
              <a:rPr lang="gl-ES" smtClean="0"/>
              <a:t>‹Nº›</a:t>
            </a:fld>
            <a:endParaRPr lang="gl-ES"/>
          </a:p>
        </p:txBody>
      </p:sp>
      <p:sp>
        <p:nvSpPr>
          <p:cNvPr id="12" name="11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50DBAF-7BE4-4573-AFE2-FDBAA9FAFBC1}" type="datetimeFigureOut">
              <a:rPr lang="gl-ES" smtClean="0"/>
              <a:t>22/05/2017</a:t>
            </a:fld>
            <a:endParaRPr lang="gl-ES"/>
          </a:p>
        </p:txBody>
      </p:sp>
      <p:sp>
        <p:nvSpPr>
          <p:cNvPr id="11" name="10 Rectángulo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gl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18AAE57-49E3-4F4B-B290-21E1E20578CE}" type="slidenum">
              <a:rPr lang="gl-ES" smtClean="0"/>
              <a:t>‹Nº›</a:t>
            </a:fld>
            <a:endParaRPr lang="gl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50DBAF-7BE4-4573-AFE2-FDBAA9FAFBC1}" type="datetimeFigureOut">
              <a:rPr lang="gl-ES" smtClean="0"/>
              <a:t>22/05/2017</a:t>
            </a:fld>
            <a:endParaRPr lang="gl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gl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18AAE57-49E3-4F4B-B290-21E1E20578CE}" type="slidenum">
              <a:rPr lang="gl-ES" smtClean="0"/>
              <a:t>‹Nº›</a:t>
            </a:fld>
            <a:endParaRPr lang="gl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5zaF61DeJQ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youtu.be/qvF3jfSWq8A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universodeemociones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gl-ES" dirty="0" smtClean="0"/>
              <a:t>POSICIÓNS, INTERESES, NECESIDADES</a:t>
            </a:r>
            <a:endParaRPr lang="gl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dirty="0" smtClean="0"/>
              <a:t>A LARANXA</a:t>
            </a:r>
            <a:endParaRPr lang="gl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3886057"/>
          </a:xfrm>
        </p:spPr>
        <p:txBody>
          <a:bodyPr/>
          <a:lstStyle/>
          <a:p>
            <a:r>
              <a:rPr lang="gl-ES" dirty="0" smtClean="0"/>
              <a:t>Dúas irmáns </a:t>
            </a:r>
            <a:r>
              <a:rPr lang="gl-ES" dirty="0" err="1" smtClean="0"/>
              <a:t>pelexanse</a:t>
            </a:r>
            <a:r>
              <a:rPr lang="gl-ES" dirty="0" smtClean="0"/>
              <a:t> por unha laranxa (a única que queda na casa) e son sorprendidas polo pai cando estaban a rifar.</a:t>
            </a:r>
          </a:p>
          <a:p>
            <a:r>
              <a:rPr lang="gl-ES" dirty="0" smtClean="0"/>
              <a:t>Vina eu primeiro (di unha)</a:t>
            </a:r>
          </a:p>
          <a:p>
            <a:r>
              <a:rPr lang="gl-ES" dirty="0" smtClean="0"/>
              <a:t>Pero é que eu a necesito moito máis ca ti (contesta a outra)</a:t>
            </a:r>
          </a:p>
          <a:p>
            <a:r>
              <a:rPr lang="gl-ES" dirty="0" smtClean="0"/>
              <a:t>Que debería facer o pai?</a:t>
            </a:r>
            <a:endParaRPr lang="gl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dirty="0" smtClean="0"/>
              <a:t>A FÁBRICA (SOLUCIÓN)</a:t>
            </a:r>
            <a:endParaRPr lang="gl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gl-ES" dirty="0" smtClean="0"/>
              <a:t>O conflito prolongouse ata que chamaron a unha persoa mediadora, que </a:t>
            </a:r>
            <a:r>
              <a:rPr lang="gl-ES" smtClean="0"/>
              <a:t>estivo centrada </a:t>
            </a:r>
            <a:r>
              <a:rPr lang="gl-ES" dirty="0" smtClean="0"/>
              <a:t>en buscar unha solución na que as dúas partes saíran gañando.</a:t>
            </a:r>
          </a:p>
          <a:p>
            <a:pPr algn="just"/>
            <a:r>
              <a:rPr lang="gl-ES" dirty="0" smtClean="0"/>
              <a:t>A maioría das mulleres tiñan fillos pequenos e na fábrica había un local en desuso. Ese local  foi acondicionado polos xerentes da fábrica, compraron material escolar e contrataron a unha mestra. Aforrar a gardería e ter aos fillos cerca do traballo supuña un gran aforro económico para as mulleres.</a:t>
            </a:r>
          </a:p>
          <a:p>
            <a:pPr algn="just"/>
            <a:r>
              <a:rPr lang="gl-ES" dirty="0" smtClean="0"/>
              <a:t>Para os xerentes da empresa supuxo un custo moi pequeno en relación ao salario reclamado.</a:t>
            </a:r>
            <a:endParaRPr lang="gl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dirty="0" smtClean="0"/>
              <a:t>A LARANXA (SOLUCIÓN)</a:t>
            </a:r>
            <a:endParaRPr lang="gl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gl-ES" dirty="0" smtClean="0"/>
              <a:t>O pai preguntou a cada irmá para que necesitaban a laranxa.</a:t>
            </a:r>
          </a:p>
          <a:p>
            <a:pPr algn="just"/>
            <a:r>
              <a:rPr lang="gl-ES" dirty="0" smtClean="0"/>
              <a:t>Unha contestou que necesitaba a pel da laranxa para raiala e facer coa </a:t>
            </a:r>
            <a:r>
              <a:rPr lang="gl-ES" dirty="0" err="1" smtClean="0"/>
              <a:t>raiadura</a:t>
            </a:r>
            <a:r>
              <a:rPr lang="gl-ES" dirty="0" smtClean="0"/>
              <a:t> un pastel.</a:t>
            </a:r>
          </a:p>
          <a:p>
            <a:pPr algn="just"/>
            <a:r>
              <a:rPr lang="gl-ES" dirty="0" smtClean="0"/>
              <a:t>A outra contestou que a necesitaba para facer un zume.</a:t>
            </a:r>
          </a:p>
          <a:p>
            <a:pPr algn="just"/>
            <a:r>
              <a:rPr lang="gl-ES" dirty="0" smtClean="0"/>
              <a:t>A segunda fixo o zume e á primeira quedoulle toda a pel para poder raiar.</a:t>
            </a:r>
            <a:endParaRPr lang="gl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dirty="0" smtClean="0"/>
              <a:t>RESUMINDO</a:t>
            </a:r>
            <a:endParaRPr lang="gl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gl-ES" dirty="0" smtClean="0"/>
              <a:t>N</a:t>
            </a:r>
            <a:r>
              <a:rPr lang="gl-ES" dirty="0" smtClean="0"/>
              <a:t>un </a:t>
            </a:r>
            <a:r>
              <a:rPr lang="gl-ES" dirty="0" smtClean="0"/>
              <a:t>conflito as </a:t>
            </a:r>
            <a:r>
              <a:rPr lang="gl-ES" dirty="0" smtClean="0"/>
              <a:t>persoas </a:t>
            </a:r>
            <a:r>
              <a:rPr lang="pt-BR" dirty="0" err="1" smtClean="0"/>
              <a:t>tenden</a:t>
            </a:r>
            <a:r>
              <a:rPr lang="pt-BR" dirty="0" smtClean="0"/>
              <a:t> </a:t>
            </a:r>
            <a:r>
              <a:rPr lang="pt-BR" dirty="0" smtClean="0"/>
              <a:t>a </a:t>
            </a:r>
            <a:r>
              <a:rPr lang="pt-BR" dirty="0" err="1" smtClean="0"/>
              <a:t>expresar</a:t>
            </a:r>
            <a:r>
              <a:rPr lang="pt-BR" dirty="0" smtClean="0"/>
              <a:t> só </a:t>
            </a:r>
            <a:r>
              <a:rPr lang="pt-BR" dirty="0" smtClean="0"/>
              <a:t>as </a:t>
            </a:r>
            <a:r>
              <a:rPr lang="gl-ES" dirty="0" smtClean="0"/>
              <a:t>súas </a:t>
            </a:r>
            <a:r>
              <a:rPr lang="gl-ES" dirty="0" smtClean="0"/>
              <a:t>posicións</a:t>
            </a:r>
            <a:r>
              <a:rPr lang="gl-ES" dirty="0" smtClean="0"/>
              <a:t>.</a:t>
            </a:r>
          </a:p>
          <a:p>
            <a:pPr algn="just"/>
            <a:r>
              <a:rPr lang="gl-ES" dirty="0" smtClean="0"/>
              <a:t>Hai </a:t>
            </a:r>
            <a:r>
              <a:rPr lang="gl-ES" dirty="0" smtClean="0"/>
              <a:t>mais posibilidades </a:t>
            </a:r>
            <a:r>
              <a:rPr lang="gl-ES" dirty="0" smtClean="0"/>
              <a:t>de chegar </a:t>
            </a:r>
            <a:r>
              <a:rPr lang="gl-ES" dirty="0" smtClean="0"/>
              <a:t>a acordos </a:t>
            </a:r>
            <a:r>
              <a:rPr lang="gl-ES" dirty="0" smtClean="0"/>
              <a:t>discutindo </a:t>
            </a:r>
            <a:r>
              <a:rPr lang="pt-BR" dirty="0" smtClean="0"/>
              <a:t>sobre </a:t>
            </a:r>
            <a:r>
              <a:rPr lang="pt-BR" dirty="0" smtClean="0"/>
              <a:t>os </a:t>
            </a:r>
            <a:r>
              <a:rPr lang="pt-BR" dirty="0" err="1" smtClean="0"/>
              <a:t>intereses</a:t>
            </a:r>
            <a:r>
              <a:rPr lang="pt-BR" dirty="0" smtClean="0"/>
              <a:t> e </a:t>
            </a:r>
            <a:r>
              <a:rPr lang="pt-BR" dirty="0" smtClean="0"/>
              <a:t>as </a:t>
            </a:r>
            <a:r>
              <a:rPr lang="gl-ES" dirty="0" smtClean="0"/>
              <a:t>necesidades </a:t>
            </a:r>
            <a:r>
              <a:rPr lang="gl-ES" dirty="0" smtClean="0"/>
              <a:t>que sobre </a:t>
            </a:r>
            <a:r>
              <a:rPr lang="gl-ES" dirty="0" smtClean="0"/>
              <a:t>as posicións.</a:t>
            </a:r>
          </a:p>
          <a:p>
            <a:pPr algn="just"/>
            <a:r>
              <a:rPr lang="gl-ES" dirty="0" smtClean="0"/>
              <a:t>É</a:t>
            </a:r>
            <a:r>
              <a:rPr lang="gl-ES" dirty="0" smtClean="0"/>
              <a:t> </a:t>
            </a:r>
            <a:r>
              <a:rPr lang="gl-ES" dirty="0" smtClean="0"/>
              <a:t>preciso entender </a:t>
            </a:r>
            <a:r>
              <a:rPr lang="gl-ES" dirty="0" smtClean="0"/>
              <a:t>o conflito </a:t>
            </a:r>
            <a:r>
              <a:rPr lang="gl-ES" dirty="0" smtClean="0"/>
              <a:t>como un </a:t>
            </a:r>
            <a:r>
              <a:rPr lang="gl-ES" dirty="0" smtClean="0"/>
              <a:t>problema no </a:t>
            </a:r>
            <a:r>
              <a:rPr lang="gl-ES" dirty="0" smtClean="0"/>
              <a:t>que ambas partes </a:t>
            </a:r>
            <a:r>
              <a:rPr lang="gl-ES" dirty="0" smtClean="0"/>
              <a:t>poden gañar</a:t>
            </a:r>
            <a:endParaRPr lang="gl-ES" dirty="0"/>
          </a:p>
        </p:txBody>
      </p:sp>
      <p:sp>
        <p:nvSpPr>
          <p:cNvPr id="17" name="16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gl-ES" dirty="0"/>
          </a:p>
        </p:txBody>
      </p:sp>
      <p:pic>
        <p:nvPicPr>
          <p:cNvPr id="6155" name="Picture 11" descr="C:\Users\ANDRES\AppData\Local\Microsoft\Windows\Temporary Internet Files\Content.IE5\1ME0TZIE\la-naranja-y-su-origen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70892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712968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5733256"/>
            <a:ext cx="78009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gl-ES" dirty="0" smtClean="0"/>
              <a:t>COLABORAR PARA</a:t>
            </a:r>
            <a:br>
              <a:rPr lang="gl-ES" dirty="0" smtClean="0"/>
            </a:br>
            <a:r>
              <a:rPr lang="gl-ES" dirty="0" smtClean="0"/>
              <a:t>CHEGAR A ACORDOS</a:t>
            </a:r>
            <a:endParaRPr lang="gl-E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dirty="0" smtClean="0"/>
              <a:t>O DILEMA DO PRISIONEIRO</a:t>
            </a:r>
            <a:endParaRPr lang="gl-ES" dirty="0"/>
          </a:p>
        </p:txBody>
      </p:sp>
      <p:pic>
        <p:nvPicPr>
          <p:cNvPr id="4" name="3 Marcador de contenido" descr="dilema-del-prisioner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7094" y="1774825"/>
            <a:ext cx="7469812" cy="462597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gl-ES" dirty="0" smtClean="0"/>
              <a:t>COLABORACIÓN NUN CONFLITO</a:t>
            </a:r>
            <a:endParaRPr lang="gl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3454009"/>
          </a:xfrm>
        </p:spPr>
        <p:txBody>
          <a:bodyPr>
            <a:normAutofit lnSpcReduction="10000"/>
          </a:bodyPr>
          <a:lstStyle/>
          <a:p>
            <a:pPr algn="just"/>
            <a:r>
              <a:rPr lang="gl-ES" dirty="0" smtClean="0"/>
              <a:t>As </a:t>
            </a:r>
            <a:r>
              <a:rPr lang="gl-ES" dirty="0" smtClean="0"/>
              <a:t>persoas non </a:t>
            </a:r>
            <a:r>
              <a:rPr lang="gl-ES" dirty="0" smtClean="0"/>
              <a:t>estamos educadas </a:t>
            </a:r>
            <a:r>
              <a:rPr lang="gl-ES" dirty="0" smtClean="0"/>
              <a:t>para </a:t>
            </a:r>
            <a:r>
              <a:rPr lang="gl-ES" dirty="0" smtClean="0"/>
              <a:t>colaborar, pero </a:t>
            </a:r>
            <a:r>
              <a:rPr lang="gl-ES" dirty="0" smtClean="0"/>
              <a:t>normalmente </a:t>
            </a:r>
            <a:r>
              <a:rPr lang="gl-ES" dirty="0" smtClean="0"/>
              <a:t>trae maiores </a:t>
            </a:r>
            <a:r>
              <a:rPr lang="gl-ES" dirty="0" smtClean="0"/>
              <a:t>beneficios.</a:t>
            </a:r>
          </a:p>
          <a:p>
            <a:pPr algn="just"/>
            <a:r>
              <a:rPr lang="pt-BR" dirty="0" smtClean="0"/>
              <a:t>Nos </a:t>
            </a:r>
            <a:r>
              <a:rPr lang="pt-BR" dirty="0" smtClean="0"/>
              <a:t>conflitos é </a:t>
            </a:r>
            <a:r>
              <a:rPr lang="pt-BR" dirty="0" smtClean="0"/>
              <a:t>difícil </a:t>
            </a:r>
            <a:r>
              <a:rPr lang="pt-BR" dirty="0" smtClean="0"/>
              <a:t>que </a:t>
            </a:r>
            <a:r>
              <a:rPr lang="pt-BR" dirty="0" smtClean="0"/>
              <a:t>as </a:t>
            </a:r>
            <a:r>
              <a:rPr lang="gl-ES" dirty="0" smtClean="0"/>
              <a:t>persoas colaboren.</a:t>
            </a:r>
          </a:p>
          <a:p>
            <a:pPr algn="just"/>
            <a:r>
              <a:rPr lang="gl-ES" dirty="0" smtClean="0"/>
              <a:t>É tarefa </a:t>
            </a:r>
            <a:r>
              <a:rPr lang="gl-ES" dirty="0" err="1" smtClean="0"/>
              <a:t>d@s</a:t>
            </a:r>
            <a:r>
              <a:rPr lang="gl-ES" dirty="0" smtClean="0"/>
              <a:t> </a:t>
            </a:r>
            <a:r>
              <a:rPr lang="gl-ES" dirty="0" err="1" smtClean="0"/>
              <a:t>mediador@s</a:t>
            </a:r>
            <a:r>
              <a:rPr lang="gl-ES" dirty="0" smtClean="0"/>
              <a:t> tratar de que sexa así.</a:t>
            </a:r>
            <a:endParaRPr lang="gl-E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gl-ES" dirty="0" smtClean="0"/>
              <a:t>ACTITUDES ANTE UN CONFLITO</a:t>
            </a:r>
            <a:endParaRPr lang="gl-ES" dirty="0"/>
          </a:p>
        </p:txBody>
      </p:sp>
      <p:pic>
        <p:nvPicPr>
          <p:cNvPr id="4" name="3 Marcador de contenido" descr="negociacin-y-manejo-de-conflictos-20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556792"/>
            <a:ext cx="6828400" cy="5121301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dirty="0" smtClean="0"/>
              <a:t>UN EXEMPLO CLARO</a:t>
            </a:r>
            <a:endParaRPr lang="gl-ES" dirty="0"/>
          </a:p>
        </p:txBody>
      </p:sp>
      <p:pic>
        <p:nvPicPr>
          <p:cNvPr id="4" name="3 Marcador de contenido" descr="burros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81090" y="1660184"/>
            <a:ext cx="3863118" cy="500917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dirty="0" smtClean="0"/>
              <a:t>RESUMO DO VISTO ATA AGORA</a:t>
            </a:r>
            <a:endParaRPr lang="gl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gl-ES" dirty="0" smtClean="0"/>
              <a:t>PERCEPCIÓN DOS CONFLITOS</a:t>
            </a:r>
            <a:endParaRPr lang="gl-ES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gl-ES" dirty="0" smtClean="0"/>
              <a:t>Diferentes formas de percibir as cousas a través dos sentidos (ilusións ópticas)</a:t>
            </a:r>
          </a:p>
          <a:p>
            <a:pPr algn="just"/>
            <a:r>
              <a:rPr lang="gl-ES" dirty="0" smtClean="0"/>
              <a:t>Importancia do foco de atención (pases de baloncesto)</a:t>
            </a:r>
          </a:p>
          <a:p>
            <a:pPr algn="just"/>
            <a:r>
              <a:rPr lang="gl-ES" dirty="0" smtClean="0"/>
              <a:t>Neutralidade e fomento da empatía entre as partes en conflito</a:t>
            </a:r>
          </a:p>
          <a:p>
            <a:pPr algn="just"/>
            <a:r>
              <a:rPr lang="gl-ES" dirty="0" smtClean="0"/>
              <a:t>Evitar prexuízos (graffiti para a irmá enferma)</a:t>
            </a:r>
          </a:p>
          <a:p>
            <a:pPr algn="just"/>
            <a:endParaRPr lang="gl-ES" dirty="0" smtClean="0"/>
          </a:p>
          <a:p>
            <a:pPr algn="just"/>
            <a:endParaRPr lang="gl-E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gl-ES" dirty="0" smtClean="0"/>
              <a:t>A ESCOITA ACTIVA</a:t>
            </a:r>
            <a:endParaRPr lang="gl-ES" dirty="0"/>
          </a:p>
        </p:txBody>
      </p:sp>
      <p:sp>
        <p:nvSpPr>
          <p:cNvPr id="7" name="6 Marcador de contenido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gl-ES" dirty="0" smtClean="0"/>
              <a:t>Empatía</a:t>
            </a:r>
          </a:p>
          <a:p>
            <a:pPr algn="just"/>
            <a:r>
              <a:rPr lang="gl-ES" dirty="0" smtClean="0"/>
              <a:t>Linguaxe non verbal</a:t>
            </a:r>
          </a:p>
          <a:p>
            <a:pPr algn="just"/>
            <a:r>
              <a:rPr lang="gl-ES" dirty="0" smtClean="0"/>
              <a:t>Aclarar, non interrogar (a través de preguntas xenéricas)</a:t>
            </a:r>
          </a:p>
          <a:p>
            <a:pPr algn="just"/>
            <a:r>
              <a:rPr lang="gl-ES" dirty="0" smtClean="0"/>
              <a:t>Parafrasear</a:t>
            </a:r>
          </a:p>
          <a:p>
            <a:pPr algn="just"/>
            <a:r>
              <a:rPr lang="gl-ES" dirty="0" smtClean="0"/>
              <a:t>Reflectir o que nos están dicindo</a:t>
            </a:r>
          </a:p>
          <a:p>
            <a:pPr algn="just"/>
            <a:r>
              <a:rPr lang="gl-ES" dirty="0" smtClean="0"/>
              <a:t>Resumir ou sintetizar</a:t>
            </a:r>
          </a:p>
          <a:p>
            <a:pPr algn="just"/>
            <a:r>
              <a:rPr lang="gl-ES" dirty="0" smtClean="0"/>
              <a:t>Reformular e buscar puntos en común</a:t>
            </a:r>
          </a:p>
          <a:p>
            <a:pPr algn="just"/>
            <a:r>
              <a:rPr lang="gl-ES" dirty="0" smtClean="0"/>
              <a:t>Preguntas acerca do futuro</a:t>
            </a:r>
            <a:endParaRPr lang="gl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061409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583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5742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6738"/>
            <a:ext cx="9144000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6738"/>
            <a:ext cx="9144000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rmAutofit/>
          </a:bodyPr>
          <a:lstStyle/>
          <a:p>
            <a:pPr algn="ctr"/>
            <a:r>
              <a:rPr lang="gl-ES" sz="3600" dirty="0" smtClean="0"/>
              <a:t>COLABORAR TEN MAIORES BENEFICIOS</a:t>
            </a:r>
            <a:endParaRPr lang="gl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gl-ES" dirty="0" smtClean="0"/>
              <a:t>Non pensar, de primeiras, mal </a:t>
            </a:r>
            <a:r>
              <a:rPr lang="gl-ES" dirty="0" err="1" smtClean="0"/>
              <a:t>d@</a:t>
            </a:r>
            <a:r>
              <a:rPr lang="gl-ES" dirty="0" smtClean="0"/>
              <a:t> </a:t>
            </a:r>
            <a:r>
              <a:rPr lang="gl-ES" dirty="0" err="1" smtClean="0"/>
              <a:t>outr@</a:t>
            </a:r>
            <a:endParaRPr lang="gl-ES" dirty="0" smtClean="0"/>
          </a:p>
          <a:p>
            <a:pPr algn="just"/>
            <a:r>
              <a:rPr lang="gl-ES" dirty="0" smtClean="0"/>
              <a:t>Ser neutral, non deixarte influenciar polo que digan os demais. Xulga por ti mesmo.</a:t>
            </a:r>
          </a:p>
          <a:p>
            <a:pPr algn="just"/>
            <a:r>
              <a:rPr lang="gl-ES" dirty="0" smtClean="0"/>
              <a:t>Ponte no lugar do outro (</a:t>
            </a:r>
            <a:r>
              <a:rPr lang="gl-ES" dirty="0" err="1" smtClean="0"/>
              <a:t>empatiza</a:t>
            </a:r>
            <a:r>
              <a:rPr lang="gl-ES" dirty="0" smtClean="0"/>
              <a:t>). Pode que teña parte de razón.</a:t>
            </a:r>
          </a:p>
          <a:p>
            <a:pPr algn="just"/>
            <a:r>
              <a:rPr lang="gl-ES" dirty="0" smtClean="0"/>
              <a:t>Pode que esteas a inventarte cousas, non vés toda a realidade.</a:t>
            </a:r>
          </a:p>
          <a:p>
            <a:pPr algn="just"/>
            <a:r>
              <a:rPr lang="gl-ES" dirty="0" smtClean="0"/>
              <a:t>Pensa en positivo, se optimista. Serás máis feliz que recordando selectivamente o negativo.</a:t>
            </a:r>
          </a:p>
          <a:p>
            <a:pPr algn="just"/>
            <a:endParaRPr lang="gl-ES" dirty="0" smtClean="0"/>
          </a:p>
          <a:p>
            <a:endParaRPr lang="gl-E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rmAutofit/>
          </a:bodyPr>
          <a:lstStyle/>
          <a:p>
            <a:pPr algn="ctr"/>
            <a:r>
              <a:rPr lang="gl-ES" sz="3600" dirty="0" smtClean="0"/>
              <a:t>COLABORAR TEN MAIORES BENEFICIOS</a:t>
            </a:r>
            <a:endParaRPr lang="gl-ES" sz="3600" dirty="0"/>
          </a:p>
        </p:txBody>
      </p:sp>
      <p:pic>
        <p:nvPicPr>
          <p:cNvPr id="4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733" y="1774825"/>
            <a:ext cx="8216533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gl-ES" sz="3600" dirty="0" smtClean="0"/>
              <a:t>FIN DA FORMACIÓN DE MEDIADOR@S</a:t>
            </a:r>
            <a:endParaRPr lang="gl-ES" sz="3600" dirty="0"/>
          </a:p>
        </p:txBody>
      </p:sp>
      <p:pic>
        <p:nvPicPr>
          <p:cNvPr id="6" name="5 Marcador de contenido" descr="GRACIA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901915"/>
            <a:ext cx="9143999" cy="4263389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179512" y="152400"/>
            <a:ext cx="8784976" cy="1251062"/>
          </a:xfrm>
        </p:spPr>
        <p:txBody>
          <a:bodyPr>
            <a:normAutofit fontScale="90000"/>
          </a:bodyPr>
          <a:lstStyle/>
          <a:p>
            <a:r>
              <a:rPr lang="gl-ES" sz="3100" dirty="0" smtClean="0"/>
              <a:t>O QUE NON SE VE…</a:t>
            </a:r>
            <a:r>
              <a:rPr lang="gl-ES" dirty="0" smtClean="0"/>
              <a:t/>
            </a:r>
            <a:br>
              <a:rPr lang="gl-ES" dirty="0" smtClean="0"/>
            </a:br>
            <a:r>
              <a:rPr lang="gl-ES" dirty="0" smtClean="0"/>
              <a:t> E QUE SE AGOCHA NUN CONFLITO</a:t>
            </a:r>
            <a:endParaRPr lang="gl-ES" dirty="0"/>
          </a:p>
        </p:txBody>
      </p:sp>
      <p:pic>
        <p:nvPicPr>
          <p:cNvPr id="10" name="9 Marcador de contenido" descr="ICEBER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9253" y="1700808"/>
            <a:ext cx="6361201" cy="4764761"/>
          </a:xfrm>
        </p:spPr>
      </p:pic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6444208" y="1773936"/>
            <a:ext cx="2242592" cy="462381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gl-ES" dirty="0" smtClean="0"/>
              <a:t>N</a:t>
            </a:r>
            <a:r>
              <a:rPr lang="gl-ES" dirty="0" smtClean="0"/>
              <a:t>ormalmente,</a:t>
            </a:r>
          </a:p>
          <a:p>
            <a:pPr algn="ctr">
              <a:buNone/>
            </a:pPr>
            <a:r>
              <a:rPr lang="gl-ES" dirty="0" smtClean="0"/>
              <a:t>nun conflito, o</a:t>
            </a:r>
          </a:p>
          <a:p>
            <a:pPr algn="ctr">
              <a:buNone/>
            </a:pPr>
            <a:r>
              <a:rPr lang="gl-ES" dirty="0" smtClean="0"/>
              <a:t>que reclama</a:t>
            </a:r>
          </a:p>
          <a:p>
            <a:pPr algn="ctr">
              <a:buNone/>
            </a:pPr>
            <a:r>
              <a:rPr lang="gl-ES" dirty="0" smtClean="0"/>
              <a:t>cada </a:t>
            </a:r>
            <a:r>
              <a:rPr lang="gl-ES" dirty="0" smtClean="0"/>
              <a:t>parte (</a:t>
            </a:r>
            <a:r>
              <a:rPr lang="gl-ES" dirty="0" smtClean="0"/>
              <a:t>as</a:t>
            </a:r>
          </a:p>
          <a:p>
            <a:pPr algn="ctr">
              <a:buNone/>
            </a:pPr>
            <a:r>
              <a:rPr lang="gl-ES" dirty="0" smtClean="0"/>
              <a:t>posicións</a:t>
            </a:r>
            <a:r>
              <a:rPr lang="gl-ES" dirty="0" smtClean="0"/>
              <a:t>)</a:t>
            </a:r>
          </a:p>
          <a:p>
            <a:pPr algn="ctr">
              <a:buNone/>
            </a:pPr>
            <a:r>
              <a:rPr lang="pt-BR" dirty="0" err="1" smtClean="0"/>
              <a:t>son</a:t>
            </a:r>
            <a:r>
              <a:rPr lang="pt-BR" dirty="0" smtClean="0"/>
              <a:t> só a </a:t>
            </a:r>
            <a:r>
              <a:rPr lang="pt-BR" dirty="0" err="1" smtClean="0"/>
              <a:t>punta</a:t>
            </a:r>
            <a:endParaRPr lang="pt-BR" dirty="0" smtClean="0"/>
          </a:p>
          <a:p>
            <a:pPr algn="ctr">
              <a:buNone/>
            </a:pPr>
            <a:r>
              <a:rPr lang="pt-BR" dirty="0" smtClean="0"/>
              <a:t>do </a:t>
            </a:r>
            <a:r>
              <a:rPr lang="pt-BR" dirty="0" smtClean="0"/>
              <a:t>iceberg.</a:t>
            </a:r>
          </a:p>
          <a:p>
            <a:pPr algn="ctr">
              <a:buNone/>
            </a:pPr>
            <a:r>
              <a:rPr lang="gl-ES" dirty="0" smtClean="0"/>
              <a:t>Debaixo hai </a:t>
            </a:r>
            <a:r>
              <a:rPr lang="gl-ES" dirty="0" smtClean="0"/>
              <a:t>gran</a:t>
            </a:r>
          </a:p>
          <a:p>
            <a:pPr algn="ctr">
              <a:buNone/>
            </a:pPr>
            <a:r>
              <a:rPr lang="gl-ES" dirty="0" smtClean="0"/>
              <a:t>cantidade de</a:t>
            </a:r>
          </a:p>
          <a:p>
            <a:pPr algn="ctr">
              <a:buNone/>
            </a:pPr>
            <a:r>
              <a:rPr lang="pt-BR" dirty="0" smtClean="0"/>
              <a:t>cousas </a:t>
            </a:r>
            <a:r>
              <a:rPr lang="pt-BR" dirty="0" smtClean="0"/>
              <a:t>que </a:t>
            </a:r>
            <a:r>
              <a:rPr lang="pt-BR" dirty="0" err="1" smtClean="0"/>
              <a:t>non</a:t>
            </a:r>
            <a:endParaRPr lang="pt-BR" dirty="0" smtClean="0"/>
          </a:p>
          <a:p>
            <a:pPr algn="ctr">
              <a:buNone/>
            </a:pPr>
            <a:r>
              <a:rPr lang="pt-BR" dirty="0" smtClean="0"/>
              <a:t>se </a:t>
            </a:r>
            <a:r>
              <a:rPr lang="pt-BR" dirty="0" err="1" smtClean="0"/>
              <a:t>dín</a:t>
            </a:r>
            <a:r>
              <a:rPr lang="pt-BR" dirty="0" smtClean="0"/>
              <a:t> e que</a:t>
            </a:r>
          </a:p>
          <a:p>
            <a:pPr algn="ctr">
              <a:buNone/>
            </a:pPr>
            <a:r>
              <a:rPr lang="gl-ES" dirty="0" smtClean="0"/>
              <a:t>están </a:t>
            </a:r>
            <a:r>
              <a:rPr lang="gl-ES" dirty="0" smtClean="0"/>
              <a:t>influíndo</a:t>
            </a:r>
          </a:p>
          <a:p>
            <a:pPr algn="ctr">
              <a:buNone/>
            </a:pPr>
            <a:r>
              <a:rPr lang="gl-ES" dirty="0" smtClean="0"/>
              <a:t>(intereses,</a:t>
            </a:r>
          </a:p>
          <a:p>
            <a:pPr algn="ctr">
              <a:buNone/>
            </a:pPr>
            <a:r>
              <a:rPr lang="gl-ES" dirty="0" smtClean="0"/>
              <a:t>necesidades,</a:t>
            </a:r>
          </a:p>
          <a:p>
            <a:pPr algn="ctr">
              <a:buNone/>
            </a:pPr>
            <a:r>
              <a:rPr lang="gl-ES" dirty="0" smtClean="0"/>
              <a:t>emocións</a:t>
            </a:r>
            <a:r>
              <a:rPr lang="gl-ES" dirty="0" smtClean="0"/>
              <a:t>..)</a:t>
            </a:r>
            <a:endParaRPr lang="gl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523259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dirty="0" smtClean="0"/>
              <a:t>AS EMOCIÓNS</a:t>
            </a:r>
            <a:endParaRPr lang="gl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780928"/>
            <a:ext cx="8229600" cy="2520280"/>
          </a:xfrm>
        </p:spPr>
        <p:txBody>
          <a:bodyPr>
            <a:normAutofit fontScale="92500" lnSpcReduction="20000"/>
          </a:bodyPr>
          <a:lstStyle/>
          <a:p>
            <a:r>
              <a:rPr lang="gl-ES" dirty="0" smtClean="0"/>
              <a:t>Tamén están detrás dun conflito.</a:t>
            </a:r>
          </a:p>
          <a:p>
            <a:r>
              <a:rPr lang="gl-ES" dirty="0" smtClean="0"/>
              <a:t>Impiden ou facilitan a súa resolución.</a:t>
            </a:r>
          </a:p>
          <a:p>
            <a:r>
              <a:rPr lang="gl-ES" dirty="0" err="1" smtClean="0"/>
              <a:t>@s</a:t>
            </a:r>
            <a:r>
              <a:rPr lang="gl-ES" dirty="0" smtClean="0"/>
              <a:t> </a:t>
            </a:r>
            <a:r>
              <a:rPr lang="gl-ES" dirty="0" err="1" smtClean="0"/>
              <a:t>mediador@s</a:t>
            </a:r>
            <a:r>
              <a:rPr lang="gl-ES" dirty="0" smtClean="0"/>
              <a:t> deben </a:t>
            </a:r>
            <a:r>
              <a:rPr lang="gl-ES" dirty="0" err="1" smtClean="0"/>
              <a:t>averiguar</a:t>
            </a:r>
            <a:r>
              <a:rPr lang="gl-ES" dirty="0" smtClean="0"/>
              <a:t> cales están afectando.</a:t>
            </a:r>
          </a:p>
          <a:p>
            <a:r>
              <a:rPr lang="gl-ES" dirty="0" smtClean="0"/>
              <a:t>Hai un feixe </a:t>
            </a:r>
            <a:r>
              <a:rPr lang="gl-ES" dirty="0" err="1" smtClean="0"/>
              <a:t>delas…</a:t>
            </a:r>
            <a:r>
              <a:rPr lang="gl-ES" dirty="0" smtClean="0"/>
              <a:t> conforman un universo</a:t>
            </a:r>
          </a:p>
          <a:p>
            <a:r>
              <a:rPr lang="gl-ES" dirty="0" smtClean="0">
                <a:hlinkClick r:id="rId2"/>
              </a:rPr>
              <a:t>http://universodeemociones.com</a:t>
            </a:r>
            <a:endParaRPr lang="gl-ES" dirty="0" smtClean="0"/>
          </a:p>
          <a:p>
            <a:endParaRPr lang="gl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784976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784976" cy="6264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dirty="0" smtClean="0"/>
              <a:t>A FÁBRICA</a:t>
            </a:r>
            <a:endParaRPr lang="gl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Esta é</a:t>
            </a:r>
            <a:r>
              <a:rPr lang="es-ES" dirty="0" smtClean="0"/>
              <a:t> </a:t>
            </a:r>
            <a:r>
              <a:rPr lang="es-ES" dirty="0" err="1" smtClean="0"/>
              <a:t>unha</a:t>
            </a:r>
            <a:r>
              <a:rPr lang="es-ES" dirty="0" smtClean="0"/>
              <a:t> </a:t>
            </a:r>
            <a:r>
              <a:rPr lang="es-ES" dirty="0" smtClean="0"/>
              <a:t>historia real sucedida n</a:t>
            </a:r>
            <a:r>
              <a:rPr lang="es-ES" dirty="0" smtClean="0"/>
              <a:t>os anos </a:t>
            </a:r>
            <a:r>
              <a:rPr lang="es-ES" dirty="0" smtClean="0"/>
              <a:t>50 </a:t>
            </a:r>
            <a:r>
              <a:rPr lang="es-ES" dirty="0" smtClean="0"/>
              <a:t>do </a:t>
            </a:r>
            <a:r>
              <a:rPr lang="es-ES" dirty="0" smtClean="0"/>
              <a:t>pasado </a:t>
            </a:r>
            <a:r>
              <a:rPr lang="es-ES" dirty="0" err="1" smtClean="0"/>
              <a:t>século</a:t>
            </a:r>
            <a:r>
              <a:rPr lang="es-ES" dirty="0" smtClean="0"/>
              <a:t>. </a:t>
            </a:r>
            <a:endParaRPr lang="es-ES" dirty="0" smtClean="0"/>
          </a:p>
          <a:p>
            <a:r>
              <a:rPr lang="es-ES" dirty="0" err="1" smtClean="0"/>
              <a:t>Sucedeu</a:t>
            </a:r>
            <a:r>
              <a:rPr lang="es-ES" dirty="0" smtClean="0"/>
              <a:t> </a:t>
            </a:r>
            <a:r>
              <a:rPr lang="es-ES" dirty="0" err="1" smtClean="0"/>
              <a:t>nunha</a:t>
            </a:r>
            <a:r>
              <a:rPr lang="es-ES" dirty="0" smtClean="0"/>
              <a:t> </a:t>
            </a:r>
            <a:r>
              <a:rPr lang="es-ES" dirty="0" smtClean="0"/>
              <a:t>fábrica de conservas </a:t>
            </a:r>
            <a:r>
              <a:rPr lang="es-ES" dirty="0" err="1" smtClean="0"/>
              <a:t>onde</a:t>
            </a:r>
            <a:r>
              <a:rPr lang="es-ES" dirty="0" smtClean="0"/>
              <a:t> o </a:t>
            </a:r>
            <a:r>
              <a:rPr lang="es-ES" dirty="0" smtClean="0"/>
              <a:t>90 % </a:t>
            </a:r>
            <a:r>
              <a:rPr lang="es-ES" dirty="0" smtClean="0"/>
              <a:t>das </a:t>
            </a:r>
            <a:r>
              <a:rPr lang="es-ES" dirty="0" err="1" smtClean="0"/>
              <a:t>traballadoras</a:t>
            </a:r>
            <a:r>
              <a:rPr lang="es-ES" dirty="0" smtClean="0"/>
              <a:t> eran mulleres novas. </a:t>
            </a:r>
          </a:p>
          <a:p>
            <a:r>
              <a:rPr lang="es-ES" dirty="0" smtClean="0"/>
              <a:t>As mulleres </a:t>
            </a:r>
            <a:r>
              <a:rPr lang="es-ES" dirty="0" err="1" smtClean="0"/>
              <a:t>puxéronse</a:t>
            </a:r>
            <a:r>
              <a:rPr lang="es-ES" dirty="0" smtClean="0"/>
              <a:t> en folga porque as </a:t>
            </a:r>
            <a:r>
              <a:rPr lang="es-ES" dirty="0" err="1" smtClean="0"/>
              <a:t>súas</a:t>
            </a:r>
            <a:r>
              <a:rPr lang="es-ES" dirty="0" smtClean="0"/>
              <a:t> </a:t>
            </a:r>
            <a:r>
              <a:rPr lang="es-ES" dirty="0" err="1" smtClean="0"/>
              <a:t>condicións</a:t>
            </a:r>
            <a:r>
              <a:rPr lang="es-ES" dirty="0" smtClean="0"/>
              <a:t> </a:t>
            </a:r>
            <a:r>
              <a:rPr lang="es-ES" dirty="0" smtClean="0"/>
              <a:t>de </a:t>
            </a:r>
            <a:r>
              <a:rPr lang="es-ES" dirty="0" err="1" smtClean="0"/>
              <a:t>traballo</a:t>
            </a:r>
            <a:r>
              <a:rPr lang="es-ES" dirty="0" smtClean="0"/>
              <a:t> </a:t>
            </a:r>
            <a:r>
              <a:rPr lang="es-ES" dirty="0" smtClean="0"/>
              <a:t>eran </a:t>
            </a:r>
            <a:r>
              <a:rPr lang="es-ES" dirty="0" err="1" smtClean="0"/>
              <a:t>moi</a:t>
            </a:r>
            <a:r>
              <a:rPr lang="es-ES" dirty="0" smtClean="0"/>
              <a:t> malas e </a:t>
            </a:r>
            <a:r>
              <a:rPr lang="es-ES" dirty="0" err="1" smtClean="0"/>
              <a:t>desexaban</a:t>
            </a:r>
            <a:r>
              <a:rPr lang="es-ES" dirty="0" smtClean="0"/>
              <a:t> </a:t>
            </a:r>
            <a:r>
              <a:rPr lang="es-ES" dirty="0" smtClean="0"/>
              <a:t>un aumento </a:t>
            </a:r>
            <a:r>
              <a:rPr lang="es-ES" dirty="0" smtClean="0"/>
              <a:t>do </a:t>
            </a:r>
            <a:r>
              <a:rPr lang="es-ES" dirty="0" smtClean="0"/>
              <a:t>10%. </a:t>
            </a:r>
            <a:r>
              <a:rPr lang="es-ES" dirty="0" smtClean="0"/>
              <a:t>A </a:t>
            </a:r>
            <a:r>
              <a:rPr lang="es-ES" dirty="0" smtClean="0"/>
              <a:t>patronal </a:t>
            </a:r>
            <a:r>
              <a:rPr lang="es-ES" dirty="0" smtClean="0"/>
              <a:t>non </a:t>
            </a:r>
            <a:r>
              <a:rPr lang="es-ES" dirty="0" smtClean="0"/>
              <a:t>estaba </a:t>
            </a:r>
            <a:r>
              <a:rPr lang="es-ES" dirty="0" err="1" smtClean="0"/>
              <a:t>disposta</a:t>
            </a:r>
            <a:r>
              <a:rPr lang="es-ES" dirty="0" smtClean="0"/>
              <a:t> a aumentar </a:t>
            </a:r>
            <a:r>
              <a:rPr lang="es-ES" dirty="0" err="1" smtClean="0"/>
              <a:t>máis</a:t>
            </a:r>
            <a:r>
              <a:rPr lang="es-ES" dirty="0" smtClean="0"/>
              <a:t> </a:t>
            </a:r>
            <a:r>
              <a:rPr lang="es-ES" dirty="0" err="1" smtClean="0"/>
              <a:t>dun</a:t>
            </a:r>
            <a:r>
              <a:rPr lang="es-ES" dirty="0" smtClean="0"/>
              <a:t> </a:t>
            </a:r>
            <a:r>
              <a:rPr lang="es-ES" dirty="0" smtClean="0"/>
              <a:t>2% o</a:t>
            </a:r>
            <a:r>
              <a:rPr lang="es-ES" dirty="0" smtClean="0"/>
              <a:t> </a:t>
            </a:r>
            <a:r>
              <a:rPr lang="es-ES" dirty="0" smtClean="0"/>
              <a:t>salario.</a:t>
            </a:r>
          </a:p>
          <a:p>
            <a:r>
              <a:rPr lang="es-ES" dirty="0" smtClean="0"/>
              <a:t>Pregunta: </a:t>
            </a:r>
            <a:r>
              <a:rPr lang="es-ES" dirty="0" smtClean="0"/>
              <a:t>Que </a:t>
            </a:r>
            <a:r>
              <a:rPr lang="es-ES" dirty="0" err="1" smtClean="0"/>
              <a:t>solucións</a:t>
            </a:r>
            <a:r>
              <a:rPr lang="es-ES" dirty="0" smtClean="0"/>
              <a:t> </a:t>
            </a:r>
            <a:r>
              <a:rPr lang="es-ES" dirty="0" smtClean="0"/>
              <a:t>se </a:t>
            </a:r>
            <a:r>
              <a:rPr lang="es-ES" dirty="0" smtClean="0"/>
              <a:t>vos </a:t>
            </a:r>
            <a:r>
              <a:rPr lang="es-ES" dirty="0" err="1" smtClean="0"/>
              <a:t>ocorren</a:t>
            </a:r>
            <a:r>
              <a:rPr lang="es-ES" dirty="0" smtClean="0"/>
              <a:t>?</a:t>
            </a:r>
            <a:endParaRPr lang="gl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214</TotalTime>
  <Words>645</Words>
  <Application>Microsoft Office PowerPoint</Application>
  <PresentationFormat>Presentación en pantalla (4:3)</PresentationFormat>
  <Paragraphs>77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Módulo</vt:lpstr>
      <vt:lpstr>POSICIÓNS, INTERESES, NECESIDADES</vt:lpstr>
      <vt:lpstr>RESUMO DO VISTO ATA AGORA</vt:lpstr>
      <vt:lpstr>O QUE NON SE VE…  E QUE SE AGOCHA NUN CONFLITO</vt:lpstr>
      <vt:lpstr>Diapositiva 4</vt:lpstr>
      <vt:lpstr>Diapositiva 5</vt:lpstr>
      <vt:lpstr>AS EMOCIÓNS</vt:lpstr>
      <vt:lpstr>Diapositiva 7</vt:lpstr>
      <vt:lpstr>Diapositiva 8</vt:lpstr>
      <vt:lpstr>A FÁBRICA</vt:lpstr>
      <vt:lpstr>A LARANXA</vt:lpstr>
      <vt:lpstr>A FÁBRICA (SOLUCIÓN)</vt:lpstr>
      <vt:lpstr>A LARANXA (SOLUCIÓN)</vt:lpstr>
      <vt:lpstr>RESUMINDO</vt:lpstr>
      <vt:lpstr>Diapositiva 14</vt:lpstr>
      <vt:lpstr>COLABORAR PARA CHEGAR A ACORDOS</vt:lpstr>
      <vt:lpstr>O DILEMA DO PRISIONEIRO</vt:lpstr>
      <vt:lpstr>COLABORACIÓN NUN CONFLITO</vt:lpstr>
      <vt:lpstr>ACTITUDES ANTE UN CONFLITO</vt:lpstr>
      <vt:lpstr>UN EXEMPLO CLARO</vt:lpstr>
      <vt:lpstr>Diapositiva 20</vt:lpstr>
      <vt:lpstr>Diapositiva 21</vt:lpstr>
      <vt:lpstr>Diapositiva 22</vt:lpstr>
      <vt:lpstr>Diapositiva 23</vt:lpstr>
      <vt:lpstr>Diapositiva 24</vt:lpstr>
      <vt:lpstr>COLABORAR TEN MAIORES BENEFICIOS</vt:lpstr>
      <vt:lpstr>COLABORAR TEN MAIORES BENEFICIOS</vt:lpstr>
      <vt:lpstr>FIN DA FORMACIÓN DE MEDIADOR@S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POSICIÓNS, INTERESES, NECESIDADES</dc:title>
  <dc:creator>ANDRES</dc:creator>
  <cp:lastModifiedBy>ANDRES</cp:lastModifiedBy>
  <cp:revision>31</cp:revision>
  <dcterms:created xsi:type="dcterms:W3CDTF">2017-05-22T17:34:51Z</dcterms:created>
  <dcterms:modified xsi:type="dcterms:W3CDTF">2017-05-22T21:09:33Z</dcterms:modified>
</cp:coreProperties>
</file>