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3" r:id="rId17"/>
    <p:sldId id="274" r:id="rId18"/>
    <p:sldId id="275" r:id="rId19"/>
    <p:sldId id="276" r:id="rId20"/>
    <p:sldId id="277" r:id="rId21"/>
  </p:sldIdLst>
  <p:sldSz cx="10080625" cy="7559675"/>
  <p:notesSz cx="7559675" cy="10691813"/>
  <p:defaultTextStyle>
    <a:defPPr>
      <a:defRPr lang="es-ES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5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58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gl-ES" sz="1400" b="0" i="0" u="none" strike="noStrike" kern="1200" cap="none">
              <a:ln>
                <a:noFill/>
              </a:ln>
              <a:latin typeface="Liberation Sans" pitchFamily="18"/>
              <a:ea typeface="SimSun" pitchFamily="2"/>
              <a:cs typeface="Mangal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gl-ES" sz="1400" b="0" i="0" u="none" strike="noStrike" kern="1200" cap="none">
              <a:ln>
                <a:noFill/>
              </a:ln>
              <a:latin typeface="Liberation Sans" pitchFamily="18"/>
              <a:ea typeface="SimSun" pitchFamily="2"/>
              <a:cs typeface="Mangal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gl-ES" sz="1400" b="0" i="0" u="none" strike="noStrike" kern="1200" cap="none">
              <a:ln>
                <a:noFill/>
              </a:ln>
              <a:latin typeface="Liberation Sans" pitchFamily="18"/>
              <a:ea typeface="SimSun" pitchFamily="2"/>
              <a:cs typeface="Mangal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AC98CA6-625E-4D70-99BB-4479E27D08BB}" type="slidenum">
              <a:t>‹Nº›</a:t>
            </a:fld>
            <a:endParaRPr lang="gl-ES" sz="1400" b="0" i="0" u="none" strike="noStrike" kern="1200" cap="none">
              <a:ln>
                <a:noFill/>
              </a:ln>
              <a:latin typeface="Liberation Sans" pitchFamily="18"/>
              <a:ea typeface="SimSun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gl-ES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gl-E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gl-ES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gl-E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gl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gl-E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gl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gl-E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fld id="{2EB9BE7B-B3A0-4CF5-84EB-9336940B1FAD}" type="slidenum">
              <a:t>‹Nº›</a:t>
            </a:fld>
            <a:endParaRPr 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56" marR="0" indent="-215956" rtl="0" hangingPunct="0">
      <a:tabLst/>
      <a:defRPr lang="gl-ES" sz="2000" b="0" i="0" u="none" strike="noStrike" kern="1200" cap="none">
        <a:ln>
          <a:noFill/>
        </a:ln>
        <a:highlight>
          <a:srgbClr val="FFFFFF"/>
        </a:highlight>
        <a:latin typeface="Liberation Sans" pitchFamily="18"/>
        <a:ea typeface="SimSun" pitchFamily="2"/>
        <a:cs typeface="Mangal" pitchFamily="2"/>
      </a:defRPr>
    </a:lvl1pPr>
    <a:lvl2pPr marL="457105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gl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58E1A75E-5F56-4574-AD49-F76FD305583A}" type="slidenum">
              <a:rPr lang="gl-ES" smtClean="0"/>
              <a:t>‹Nº›</a:t>
            </a:fld>
            <a:endParaRPr lang="gl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403225" cy="7555768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41266" y="750100"/>
            <a:ext cx="50403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96634" y="750100"/>
            <a:ext cx="30242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75630" y="750100"/>
            <a:ext cx="10081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44484" y="750100"/>
            <a:ext cx="10081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008063" y="4787794"/>
            <a:ext cx="8568531" cy="2177186"/>
          </a:xfrm>
        </p:spPr>
        <p:txBody>
          <a:bodyPr/>
          <a:lstStyle>
            <a:lvl1pPr marR="10079" algn="l">
              <a:defRPr sz="44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008063" y="3124665"/>
            <a:ext cx="8568531" cy="1663129"/>
          </a:xfrm>
        </p:spPr>
        <p:txBody>
          <a:bodyPr lIns="110874" tIns="50397" anchor="b"/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81441" y="5563817"/>
            <a:ext cx="80645" cy="1864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81441" y="5287605"/>
            <a:ext cx="80645" cy="25198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81441" y="5112189"/>
            <a:ext cx="80645" cy="151194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81441" y="5007330"/>
            <a:ext cx="80645" cy="8063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B2AA9FF4-EE01-4002-81AE-1ABAE1186CBC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453" y="302739"/>
            <a:ext cx="2184135" cy="6450223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72042" y="302739"/>
            <a:ext cx="6468401" cy="645022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E511C92E-46FB-4620-B0E3-FDFCCC303A90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E961A35B-B50D-4D50-AF21-C63BCBF6FDC0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5323584" y="1183762"/>
            <a:ext cx="4764855" cy="63837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412272" y="0"/>
            <a:ext cx="6079393" cy="72921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919424" y="1635326"/>
            <a:ext cx="4535805" cy="13104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6552406" y="0"/>
            <a:ext cx="3024188" cy="47037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6552406" y="4703798"/>
            <a:ext cx="3528219" cy="125994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6552406" y="0"/>
            <a:ext cx="1512094" cy="47037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6557658" y="4681050"/>
            <a:ext cx="2304892" cy="28786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6552406" y="4703798"/>
            <a:ext cx="1764109" cy="28558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6552406" y="1511935"/>
            <a:ext cx="3528219" cy="31918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6552406" y="1931917"/>
            <a:ext cx="3528219" cy="27718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1092067" y="4703798"/>
            <a:ext cx="5460339" cy="28558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88036" y="4703798"/>
            <a:ext cx="5880365" cy="28558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404398" y="2687885"/>
            <a:ext cx="6216385" cy="20159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404398" y="2351899"/>
            <a:ext cx="6216385" cy="23518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5040312" y="4703798"/>
            <a:ext cx="1512094" cy="28558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79310" y="1489968"/>
            <a:ext cx="6303751" cy="1077497"/>
          </a:xfrm>
        </p:spPr>
        <p:txBody>
          <a:bodyPr lIns="90715" tIns="50397" bIns="0" anchor="t"/>
          <a:lstStyle>
            <a:lvl1pPr marL="604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E565E742-0D03-46CC-861A-46C512B8622D}" type="slidenum">
              <a:rPr lang="gl-ES" smtClean="0"/>
              <a:t>‹Nº›</a:t>
            </a:fld>
            <a:endParaRPr lang="gl-ES"/>
          </a:p>
        </p:txBody>
      </p:sp>
      <p:sp>
        <p:nvSpPr>
          <p:cNvPr id="7" name="6 Rectángulo"/>
          <p:cNvSpPr/>
          <p:nvPr/>
        </p:nvSpPr>
        <p:spPr>
          <a:xfrm>
            <a:off x="400359" y="443422"/>
            <a:ext cx="9374981" cy="976943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9310" y="564456"/>
            <a:ext cx="8991918" cy="856763"/>
          </a:xfrm>
        </p:spPr>
        <p:txBody>
          <a:bodyPr tIns="70556"/>
          <a:lstStyle>
            <a:lvl1pPr algn="l">
              <a:buNone/>
              <a:defRPr sz="4200" b="0" cap="none" spc="-165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409595" y="750100"/>
            <a:ext cx="30242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53219" y="750100"/>
            <a:ext cx="30242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94385" y="750100"/>
            <a:ext cx="10081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525531" y="750100"/>
            <a:ext cx="10081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51742" y="750100"/>
            <a:ext cx="40323" cy="40318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564456"/>
            <a:ext cx="9072563" cy="1007957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1907" y="195165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32193" y="195165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8E637793-AF8B-4C24-AA7D-5BC0C8C59120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43423"/>
            <a:ext cx="9775340" cy="976943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6534" y="564456"/>
            <a:ext cx="8568531" cy="1007957"/>
          </a:xfrm>
        </p:spPr>
        <p:txBody>
          <a:bodyPr anchor="t"/>
          <a:lstStyle>
            <a:lvl1pPr>
              <a:defRPr sz="44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031" y="1994914"/>
            <a:ext cx="4454027" cy="705219"/>
          </a:xfrm>
        </p:spPr>
        <p:txBody>
          <a:bodyPr anchor="ctr"/>
          <a:lstStyle>
            <a:lvl1pPr marL="80635" indent="0" algn="l">
              <a:buNone/>
              <a:defRPr sz="26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120818" y="1994914"/>
            <a:ext cx="4455776" cy="705219"/>
          </a:xfrm>
        </p:spPr>
        <p:txBody>
          <a:bodyPr anchor="ctr"/>
          <a:lstStyle>
            <a:lvl1pPr marL="80635" indent="0">
              <a:buNone/>
              <a:defRPr sz="26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504031" y="2710633"/>
            <a:ext cx="4454027" cy="43644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0818" y="2710633"/>
            <a:ext cx="4455776" cy="43644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79683F49-EB75-4914-8504-F8042D1DE475}" type="slidenum">
              <a:rPr lang="gl-ES" smtClean="0"/>
              <a:t>‹Nº›</a:t>
            </a:fld>
            <a:endParaRPr lang="gl-ES"/>
          </a:p>
        </p:txBody>
      </p:sp>
      <p:sp>
        <p:nvSpPr>
          <p:cNvPr id="16" name="15 Rectángulo"/>
          <p:cNvSpPr/>
          <p:nvPr/>
        </p:nvSpPr>
        <p:spPr>
          <a:xfrm>
            <a:off x="96782" y="750100"/>
            <a:ext cx="50403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52150" y="750100"/>
            <a:ext cx="30242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31146" y="750100"/>
            <a:ext cx="10081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750100"/>
            <a:ext cx="10081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65111" y="750100"/>
            <a:ext cx="30242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208735" y="750100"/>
            <a:ext cx="30242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49901" y="750100"/>
            <a:ext cx="10081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81047" y="750100"/>
            <a:ext cx="10081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307258" y="750100"/>
            <a:ext cx="40323" cy="40318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8063" y="564456"/>
            <a:ext cx="8568531" cy="1007957"/>
          </a:xfrm>
        </p:spPr>
        <p:txBody>
          <a:bodyPr/>
          <a:lstStyle>
            <a:lvl1pPr>
              <a:defRPr sz="44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235B5CAA-05E4-46E4-9294-F089F9F9D48E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7BD2D391-6F48-40C2-A197-DB6AD13422AD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6047" y="300987"/>
            <a:ext cx="9072563" cy="1280945"/>
          </a:xfrm>
        </p:spPr>
        <p:txBody>
          <a:bodyPr anchor="ctr"/>
          <a:lstStyle>
            <a:lvl1pPr algn="l">
              <a:buNone/>
              <a:defRPr sz="4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756047" y="1581932"/>
            <a:ext cx="2772172" cy="5039783"/>
          </a:xfrm>
        </p:spPr>
        <p:txBody>
          <a:bodyPr/>
          <a:lstStyle>
            <a:lvl1pPr marL="60477" indent="0"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780234" y="1581932"/>
            <a:ext cx="6048375" cy="50397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227D4A17-3E82-4035-ADC8-DE08D571C4E8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05730" y="1"/>
            <a:ext cx="9677400" cy="207018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400397" y="2077894"/>
            <a:ext cx="9682231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9386742" y="1343935"/>
            <a:ext cx="146347" cy="141625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1008062" y="486398"/>
            <a:ext cx="7560469" cy="773548"/>
          </a:xfrm>
        </p:spPr>
        <p:txBody>
          <a:bodyPr anchor="b"/>
          <a:lstStyle>
            <a:lvl1pPr algn="l">
              <a:buNone/>
              <a:defRPr sz="23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5730" y="2087543"/>
            <a:ext cx="9677400" cy="546764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1008062" y="1267821"/>
            <a:ext cx="7560469" cy="755968"/>
          </a:xfrm>
        </p:spPr>
        <p:txBody>
          <a:bodyPr/>
          <a:lstStyle>
            <a:lvl1pPr marL="30238" indent="0">
              <a:spcBef>
                <a:spcPts val="0"/>
              </a:spcBef>
              <a:buNone/>
              <a:defRPr sz="1500">
                <a:solidFill>
                  <a:srgbClr val="FFFFFF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9554753" y="1511927"/>
            <a:ext cx="146347" cy="141625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9172327" y="1625646"/>
            <a:ext cx="146347" cy="141625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7140443" y="61178"/>
            <a:ext cx="2352146" cy="402483"/>
          </a:xfrm>
        </p:spPr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08063" y="61178"/>
            <a:ext cx="6132380" cy="402483"/>
          </a:xfrm>
        </p:spPr>
        <p:txBody>
          <a:bodyPr/>
          <a:lstStyle>
            <a:extLst/>
          </a:lstStyle>
          <a:p>
            <a:pPr lvl="0"/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492589" y="61178"/>
            <a:ext cx="504031" cy="402483"/>
          </a:xfrm>
        </p:spPr>
        <p:txBody>
          <a:bodyPr/>
          <a:lstStyle>
            <a:extLst/>
          </a:lstStyle>
          <a:p>
            <a:pPr lvl="0"/>
            <a:fld id="{074D755F-DB50-40FC-91D4-380718731BD6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403225" cy="7555768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81441" y="5563817"/>
            <a:ext cx="80645" cy="1864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81441" y="5287605"/>
            <a:ext cx="80645" cy="25198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81441" y="5112189"/>
            <a:ext cx="80645" cy="151194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81441" y="5007330"/>
            <a:ext cx="80645" cy="8063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41266" y="750100"/>
            <a:ext cx="50403" cy="40318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96634" y="750100"/>
            <a:ext cx="30242" cy="40318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75630" y="750100"/>
            <a:ext cx="10081" cy="40318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44484" y="750100"/>
            <a:ext cx="10081" cy="40318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1008063" y="564456"/>
            <a:ext cx="8568531" cy="1007957"/>
          </a:xfrm>
          <a:prstGeom prst="rect">
            <a:avLst/>
          </a:prstGeom>
        </p:spPr>
        <p:txBody>
          <a:bodyPr vert="horz" lIns="100794" tIns="50397" rIns="100794" bIns="50397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1008063" y="1966045"/>
            <a:ext cx="8568531" cy="5039783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7140443" y="7073196"/>
            <a:ext cx="235214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lvl="0"/>
            <a:endParaRPr lang="gl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008063" y="7073196"/>
            <a:ext cx="6132380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lvl="0"/>
            <a:endParaRPr lang="gl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492589" y="7073196"/>
            <a:ext cx="504031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  <a:extLst/>
          </a:lstStyle>
          <a:p>
            <a:pPr lvl="0"/>
            <a:fld id="{23C1AD4E-6593-4184-B7E3-C27922EDE6B1}" type="slidenum">
              <a:rPr lang="gl-ES" smtClean="0"/>
              <a:t>‹Nº›</a:t>
            </a:fld>
            <a:endParaRPr lang="gl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 spc="-11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53574" indent="-377979" algn="l" rtl="0" eaLnBrk="1" latinLnBrk="0" hangingPunct="1">
        <a:spcBef>
          <a:spcPts val="772"/>
        </a:spcBef>
        <a:buClr>
          <a:schemeClr val="tx2"/>
        </a:buClr>
        <a:buSzPct val="95000"/>
        <a:buFont typeface="Wingdings"/>
        <a:buChar char="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34" indent="-314982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658" indent="-251986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390962" indent="-251986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68" indent="-231827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854" indent="-231827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96522" indent="-20158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08190" indent="-20158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858" indent="-20158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la--a3Uzh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VpGyYLuoV5c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1583928" y="683493"/>
            <a:ext cx="7416824" cy="741907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gl-ES" sz="4000" dirty="0"/>
              <a:t>AS PERCEPCIÓNS NUN CONFLITO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943968" y="1691605"/>
            <a:ext cx="6840000" cy="45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36" y="1691605"/>
            <a:ext cx="993179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961" y="179437"/>
            <a:ext cx="6339400" cy="719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22238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5856" y="2987749"/>
            <a:ext cx="8568531" cy="1007957"/>
          </a:xfrm>
        </p:spPr>
        <p:txBody>
          <a:bodyPr/>
          <a:lstStyle/>
          <a:p>
            <a:pPr algn="ctr"/>
            <a:r>
              <a:rPr lang="gl-ES" dirty="0" smtClean="0">
                <a:hlinkClick r:id="rId2"/>
              </a:rPr>
              <a:t>HTTP://YOUTU.BE/PLA--A3UZHG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gl-ES" dirty="0" smtClean="0"/>
              <a:t>EFECTO STROOP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51880" y="2843733"/>
            <a:ext cx="3448285" cy="2980315"/>
          </a:xfrm>
        </p:spPr>
        <p:txBody>
          <a:bodyPr/>
          <a:lstStyle/>
          <a:p>
            <a:r>
              <a:rPr lang="gl-ES" dirty="0" smtClean="0">
                <a:solidFill>
                  <a:srgbClr val="0070C0"/>
                </a:solidFill>
              </a:rPr>
              <a:t>AZUL</a:t>
            </a:r>
          </a:p>
          <a:p>
            <a:r>
              <a:rPr lang="gl-ES" dirty="0" smtClean="0">
                <a:solidFill>
                  <a:srgbClr val="00B050"/>
                </a:solidFill>
              </a:rPr>
              <a:t>VERDE</a:t>
            </a:r>
          </a:p>
          <a:p>
            <a:r>
              <a:rPr lang="gl-ES" dirty="0" smtClean="0">
                <a:solidFill>
                  <a:srgbClr val="FFFF00"/>
                </a:solidFill>
              </a:rPr>
              <a:t>AMARELO</a:t>
            </a:r>
          </a:p>
          <a:p>
            <a:r>
              <a:rPr lang="gl-ES" dirty="0" smtClean="0">
                <a:solidFill>
                  <a:srgbClr val="FFC000"/>
                </a:solidFill>
              </a:rPr>
              <a:t>LARANXA</a:t>
            </a:r>
          </a:p>
          <a:p>
            <a:r>
              <a:rPr lang="gl-ES" dirty="0" smtClean="0"/>
              <a:t>BRANCO</a:t>
            </a:r>
            <a:endParaRPr lang="gl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544368" y="2771725"/>
            <a:ext cx="3436511" cy="2980315"/>
          </a:xfrm>
        </p:spPr>
        <p:txBody>
          <a:bodyPr/>
          <a:lstStyle/>
          <a:p>
            <a:r>
              <a:rPr lang="gl-ES" dirty="0" smtClean="0"/>
              <a:t>AZUL</a:t>
            </a:r>
          </a:p>
          <a:p>
            <a:r>
              <a:rPr lang="gl-ES" dirty="0" smtClean="0">
                <a:solidFill>
                  <a:srgbClr val="FFFF00"/>
                </a:solidFill>
              </a:rPr>
              <a:t>VERDE</a:t>
            </a:r>
          </a:p>
          <a:p>
            <a:r>
              <a:rPr lang="gl-ES" dirty="0" smtClean="0">
                <a:solidFill>
                  <a:srgbClr val="0070C0"/>
                </a:solidFill>
              </a:rPr>
              <a:t>AMARELO</a:t>
            </a:r>
          </a:p>
          <a:p>
            <a:r>
              <a:rPr lang="gl-ES" dirty="0" smtClean="0">
                <a:solidFill>
                  <a:srgbClr val="00B050"/>
                </a:solidFill>
              </a:rPr>
              <a:t>LARANXA</a:t>
            </a:r>
          </a:p>
          <a:p>
            <a:r>
              <a:rPr lang="gl-ES" dirty="0" smtClean="0">
                <a:solidFill>
                  <a:srgbClr val="FFC000"/>
                </a:solidFill>
              </a:rPr>
              <a:t>VERDE</a:t>
            </a:r>
            <a:endParaRPr lang="gl-E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63848" y="2843733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3600" dirty="0"/>
              <a:t>A ATENCIÓN É SELECTIVA! SO</a:t>
            </a:r>
          </a:p>
          <a:p>
            <a:pPr algn="ctr"/>
            <a:r>
              <a:rPr lang="gl-ES" sz="3600" dirty="0"/>
              <a:t>PRESTAS ATENCIÓN A UNHA PART E</a:t>
            </a:r>
          </a:p>
          <a:p>
            <a:pPr algn="ctr"/>
            <a:r>
              <a:rPr lang="gl-ES" sz="3600" dirty="0"/>
              <a:t>DA REALIDADE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904" y="1691605"/>
            <a:ext cx="78914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gl-ES" dirty="0" smtClean="0"/>
              <a:t>A MEMORIA TAMÉN É SELECTIVA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8304" y="1043533"/>
            <a:ext cx="4680519" cy="2952328"/>
          </a:xfrm>
        </p:spPr>
        <p:txBody>
          <a:bodyPr/>
          <a:lstStyle/>
          <a:p>
            <a:r>
              <a:rPr lang="gl-ES" sz="2000" dirty="0" smtClean="0">
                <a:latin typeface="Segoe Print" pitchFamily="2" charset="0"/>
                <a:cs typeface="Arial" pitchFamily="34" charset="0"/>
              </a:rPr>
              <a:t>- A memoria emocional é asociativa.</a:t>
            </a:r>
            <a:br>
              <a:rPr lang="gl-ES" sz="2000" dirty="0" smtClean="0">
                <a:latin typeface="Segoe Print" pitchFamily="2" charset="0"/>
                <a:cs typeface="Arial" pitchFamily="34" charset="0"/>
              </a:rPr>
            </a:br>
            <a:r>
              <a:rPr lang="gl-ES" sz="2000" dirty="0" smtClean="0">
                <a:latin typeface="Segoe Print" pitchFamily="2" charset="0"/>
                <a:cs typeface="Arial" pitchFamily="34" charset="0"/>
              </a:rPr>
              <a:t>- O cerebro almacena en binario.</a:t>
            </a:r>
            <a:br>
              <a:rPr lang="gl-ES" sz="2000" dirty="0" smtClean="0">
                <a:latin typeface="Segoe Print" pitchFamily="2" charset="0"/>
                <a:cs typeface="Arial" pitchFamily="34" charset="0"/>
              </a:rPr>
            </a:br>
            <a:r>
              <a:rPr lang="gl-ES" sz="2000" dirty="0" smtClean="0">
                <a:latin typeface="Segoe Print" pitchFamily="2" charset="0"/>
                <a:cs typeface="Arial" pitchFamily="34" charset="0"/>
              </a:rPr>
              <a:t>- A ansiedade bloquea os procesos de pensamento, o acceso á memoria.</a:t>
            </a:r>
            <a:br>
              <a:rPr lang="gl-ES" sz="2000" dirty="0" smtClean="0">
                <a:latin typeface="Segoe Print" pitchFamily="2" charset="0"/>
                <a:cs typeface="Arial" pitchFamily="34" charset="0"/>
              </a:rPr>
            </a:br>
            <a:r>
              <a:rPr lang="gl-ES" sz="2000" dirty="0" smtClean="0">
                <a:latin typeface="Segoe Print" pitchFamily="2" charset="0"/>
                <a:cs typeface="Arial" pitchFamily="34" charset="0"/>
              </a:rPr>
              <a:t>- Cando hai un acontecemento con carga emocional, a </a:t>
            </a:r>
            <a:r>
              <a:rPr lang="gl-ES" sz="2000" dirty="0" err="1" smtClean="0">
                <a:latin typeface="Segoe Print" pitchFamily="2" charset="0"/>
                <a:cs typeface="Arial" pitchFamily="34" charset="0"/>
              </a:rPr>
              <a:t>amigdala</a:t>
            </a:r>
            <a:r>
              <a:rPr lang="gl-ES" sz="2000" dirty="0" smtClean="0">
                <a:latin typeface="Segoe Print" pitchFamily="2" charset="0"/>
                <a:cs typeface="Arial" pitchFamily="34" charset="0"/>
              </a:rPr>
              <a:t> libera </a:t>
            </a:r>
            <a:r>
              <a:rPr lang="gl-ES" sz="2000" dirty="0" err="1" smtClean="0">
                <a:latin typeface="Segoe Print" pitchFamily="2" charset="0"/>
                <a:cs typeface="Arial" pitchFamily="34" charset="0"/>
              </a:rPr>
              <a:t>dopamina</a:t>
            </a:r>
            <a:r>
              <a:rPr lang="gl-ES" sz="2000" dirty="0" smtClean="0">
                <a:latin typeface="Segoe Print" pitchFamily="2" charset="0"/>
                <a:cs typeface="Arial" pitchFamily="34" charset="0"/>
              </a:rPr>
              <a:t> ao sistema nervioso para advertir ao cerebro de que non esqueza o acontecido.</a:t>
            </a:r>
            <a:endParaRPr lang="gl-ES" sz="2000" dirty="0"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92" y="1115541"/>
            <a:ext cx="3845608" cy="522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280" y="4355901"/>
            <a:ext cx="4451350" cy="291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8063" y="564456"/>
            <a:ext cx="8568531" cy="1343173"/>
          </a:xfrm>
        </p:spPr>
        <p:txBody>
          <a:bodyPr/>
          <a:lstStyle/>
          <a:p>
            <a:r>
              <a:rPr lang="gl-ES" sz="4000" dirty="0" smtClean="0"/>
              <a:t>SE A ATENCIÓN E A MEMORIA SON</a:t>
            </a:r>
            <a:br>
              <a:rPr lang="gl-ES" sz="4000" dirty="0" smtClean="0"/>
            </a:br>
            <a:r>
              <a:rPr lang="gl-ES" sz="4000" dirty="0" smtClean="0"/>
              <a:t>SELECTIVAS, ENTÓN INTENTA :</a:t>
            </a:r>
            <a:endParaRPr lang="gl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35856" y="2411685"/>
            <a:ext cx="8568531" cy="47661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err="1" smtClean="0"/>
              <a:t>non</a:t>
            </a:r>
            <a:r>
              <a:rPr lang="pt-BR" dirty="0" smtClean="0"/>
              <a:t> pensar de primeiras mal do outro.</a:t>
            </a:r>
          </a:p>
          <a:p>
            <a:pPr algn="just"/>
            <a:r>
              <a:rPr lang="pt-BR" dirty="0" smtClean="0"/>
              <a:t>ser </a:t>
            </a:r>
            <a:r>
              <a:rPr lang="pt-BR" dirty="0" smtClean="0"/>
              <a:t>neutral, </a:t>
            </a:r>
            <a:r>
              <a:rPr lang="pt-BR" dirty="0" err="1" smtClean="0"/>
              <a:t>non</a:t>
            </a:r>
            <a:r>
              <a:rPr lang="pt-BR" dirty="0" smtClean="0"/>
              <a:t> </a:t>
            </a:r>
            <a:r>
              <a:rPr lang="pt-BR" dirty="0" err="1" smtClean="0"/>
              <a:t>deixarte</a:t>
            </a:r>
            <a:r>
              <a:rPr lang="pt-BR" dirty="0" smtClean="0"/>
              <a:t> influenciar polo que </a:t>
            </a:r>
            <a:r>
              <a:rPr lang="pt-BR" dirty="0" err="1" smtClean="0"/>
              <a:t>digan</a:t>
            </a:r>
            <a:r>
              <a:rPr lang="pt-BR" dirty="0" smtClean="0"/>
              <a:t> </a:t>
            </a:r>
            <a:r>
              <a:rPr lang="pt-BR" dirty="0" smtClean="0"/>
              <a:t>os outros </a:t>
            </a:r>
            <a:r>
              <a:rPr lang="pt-BR" dirty="0" err="1" smtClean="0"/>
              <a:t>dunha</a:t>
            </a:r>
            <a:r>
              <a:rPr lang="pt-BR" dirty="0" smtClean="0"/>
              <a:t> </a:t>
            </a:r>
            <a:r>
              <a:rPr lang="pt-BR" dirty="0" err="1" smtClean="0"/>
              <a:t>persona</a:t>
            </a:r>
            <a:r>
              <a:rPr lang="pt-BR" dirty="0" smtClean="0"/>
              <a:t>. </a:t>
            </a:r>
            <a:r>
              <a:rPr lang="pt-BR" dirty="0" err="1" smtClean="0"/>
              <a:t>Xulga</a:t>
            </a:r>
            <a:r>
              <a:rPr lang="pt-BR" dirty="0" smtClean="0"/>
              <a:t> </a:t>
            </a:r>
            <a:r>
              <a:rPr lang="pt-BR" dirty="0" smtClean="0"/>
              <a:t>por ti mesmo.</a:t>
            </a:r>
          </a:p>
          <a:p>
            <a:pPr algn="just"/>
            <a:r>
              <a:rPr lang="pt-BR" dirty="0" smtClean="0"/>
              <a:t>ver </a:t>
            </a:r>
            <a:r>
              <a:rPr lang="pt-BR" dirty="0" smtClean="0"/>
              <a:t>o </a:t>
            </a:r>
            <a:r>
              <a:rPr lang="pt-BR" dirty="0" err="1" smtClean="0"/>
              <a:t>punto</a:t>
            </a:r>
            <a:r>
              <a:rPr lang="pt-BR" dirty="0" smtClean="0"/>
              <a:t> de vista do outro, pois pode que </a:t>
            </a:r>
            <a:r>
              <a:rPr lang="pt-BR" dirty="0" err="1" smtClean="0"/>
              <a:t>teña</a:t>
            </a:r>
            <a:r>
              <a:rPr lang="pt-BR" dirty="0" smtClean="0"/>
              <a:t> parte </a:t>
            </a:r>
            <a:r>
              <a:rPr lang="pt-BR" dirty="0" smtClean="0"/>
              <a:t>da </a:t>
            </a:r>
            <a:r>
              <a:rPr lang="pt-BR" dirty="0" err="1" smtClean="0"/>
              <a:t>razón</a:t>
            </a:r>
            <a:r>
              <a:rPr lang="pt-BR" dirty="0" smtClean="0"/>
              <a:t>. Ponte no lugar do </a:t>
            </a:r>
            <a:r>
              <a:rPr lang="pt-BR" dirty="0" smtClean="0"/>
              <a:t>outro.</a:t>
            </a:r>
            <a:endParaRPr lang="pt-BR" dirty="0" smtClean="0"/>
          </a:p>
          <a:p>
            <a:pPr algn="just"/>
            <a:r>
              <a:rPr lang="pt-BR" dirty="0" smtClean="0"/>
              <a:t>pode </a:t>
            </a:r>
            <a:r>
              <a:rPr lang="pt-BR" dirty="0" smtClean="0"/>
              <a:t>que </a:t>
            </a:r>
            <a:r>
              <a:rPr lang="pt-BR" dirty="0" err="1" smtClean="0"/>
              <a:t>estés</a:t>
            </a:r>
            <a:r>
              <a:rPr lang="pt-BR" dirty="0" smtClean="0"/>
              <a:t> a </a:t>
            </a:r>
            <a:r>
              <a:rPr lang="pt-BR" dirty="0" err="1" smtClean="0"/>
              <a:t>invertarte</a:t>
            </a:r>
            <a:r>
              <a:rPr lang="pt-BR" dirty="0" smtClean="0"/>
              <a:t> cousas, </a:t>
            </a:r>
            <a:r>
              <a:rPr lang="pt-BR" dirty="0" err="1" smtClean="0"/>
              <a:t>non</a:t>
            </a:r>
            <a:r>
              <a:rPr lang="pt-BR" dirty="0" smtClean="0"/>
              <a:t> </a:t>
            </a:r>
            <a:r>
              <a:rPr lang="pt-BR" dirty="0" err="1" smtClean="0"/>
              <a:t>ves</a:t>
            </a:r>
            <a:r>
              <a:rPr lang="pt-BR" dirty="0" smtClean="0"/>
              <a:t> toda </a:t>
            </a:r>
            <a:r>
              <a:rPr lang="pt-BR" dirty="0" smtClean="0"/>
              <a:t>a </a:t>
            </a:r>
            <a:r>
              <a:rPr lang="gl-ES" dirty="0" smtClean="0"/>
              <a:t>realidade</a:t>
            </a:r>
            <a:r>
              <a:rPr lang="gl-ES" dirty="0" smtClean="0"/>
              <a:t>.</a:t>
            </a:r>
          </a:p>
          <a:p>
            <a:pPr algn="just"/>
            <a:r>
              <a:rPr lang="pt-BR" dirty="0" smtClean="0"/>
              <a:t>intenta </a:t>
            </a:r>
            <a:r>
              <a:rPr lang="pt-BR" dirty="0" smtClean="0"/>
              <a:t>pensar </a:t>
            </a:r>
            <a:r>
              <a:rPr lang="pt-BR" dirty="0" err="1" smtClean="0"/>
              <a:t>en</a:t>
            </a:r>
            <a:r>
              <a:rPr lang="pt-BR" dirty="0" smtClean="0"/>
              <a:t> positivo e ser </a:t>
            </a:r>
            <a:r>
              <a:rPr lang="pt-BR" dirty="0" err="1" smtClean="0"/>
              <a:t>optimista</a:t>
            </a:r>
            <a:r>
              <a:rPr lang="pt-BR" dirty="0" smtClean="0"/>
              <a:t>. serás </a:t>
            </a:r>
            <a:r>
              <a:rPr lang="pt-BR" dirty="0" err="1" smtClean="0"/>
              <a:t>máis</a:t>
            </a:r>
            <a:r>
              <a:rPr lang="pt-BR" dirty="0" smtClean="0"/>
              <a:t> feliz que </a:t>
            </a:r>
            <a:r>
              <a:rPr lang="pt-BR" dirty="0" smtClean="0"/>
              <a:t>recordando </a:t>
            </a:r>
            <a:r>
              <a:rPr lang="pt-BR" dirty="0" err="1" smtClean="0"/>
              <a:t>selectivamente</a:t>
            </a:r>
            <a:r>
              <a:rPr lang="pt-BR" dirty="0" smtClean="0"/>
              <a:t> o negativo.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6047" y="300987"/>
            <a:ext cx="3132137" cy="1280945"/>
          </a:xfrm>
        </p:spPr>
        <p:txBody>
          <a:bodyPr/>
          <a:lstStyle/>
          <a:p>
            <a:r>
              <a:rPr lang="gl-ES" dirty="0" smtClean="0"/>
              <a:t>EN RESUMO:</a:t>
            </a:r>
            <a:endParaRPr lang="gl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31800" y="1581932"/>
            <a:ext cx="4824536" cy="5039783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nun</a:t>
            </a:r>
            <a:r>
              <a:rPr lang="pt-BR" dirty="0" smtClean="0"/>
              <a:t> </a:t>
            </a:r>
            <a:r>
              <a:rPr lang="pt-BR" dirty="0" smtClean="0"/>
              <a:t>conflito, as </a:t>
            </a:r>
            <a:r>
              <a:rPr lang="pt-BR" dirty="0" err="1" smtClean="0"/>
              <a:t>dúas</a:t>
            </a:r>
            <a:r>
              <a:rPr lang="pt-BR" dirty="0" smtClean="0"/>
              <a:t> partes </a:t>
            </a:r>
            <a:r>
              <a:rPr lang="pt-BR" dirty="0" err="1" smtClean="0"/>
              <a:t>ven</a:t>
            </a:r>
            <a:r>
              <a:rPr lang="pt-BR" dirty="0" smtClean="0"/>
              <a:t> </a:t>
            </a:r>
            <a:r>
              <a:rPr lang="pt-BR" dirty="0" smtClean="0"/>
              <a:t>o </a:t>
            </a:r>
            <a:r>
              <a:rPr lang="gl-ES" dirty="0" smtClean="0"/>
              <a:t>que </a:t>
            </a:r>
            <a:r>
              <a:rPr lang="gl-ES" dirty="0" smtClean="0"/>
              <a:t>lles sucede dende o seu </a:t>
            </a:r>
            <a:r>
              <a:rPr lang="gl-ES" dirty="0" smtClean="0"/>
              <a:t>punto </a:t>
            </a:r>
            <a:r>
              <a:rPr lang="pt-BR" dirty="0" smtClean="0"/>
              <a:t>de </a:t>
            </a:r>
            <a:r>
              <a:rPr lang="pt-BR" dirty="0" smtClean="0"/>
              <a:t>vista. As </a:t>
            </a:r>
            <a:r>
              <a:rPr lang="pt-BR" dirty="0" err="1" smtClean="0"/>
              <a:t>dúas</a:t>
            </a:r>
            <a:r>
              <a:rPr lang="pt-BR" dirty="0" smtClean="0"/>
              <a:t> </a:t>
            </a:r>
            <a:r>
              <a:rPr lang="pt-BR" dirty="0" err="1" smtClean="0"/>
              <a:t>poden</a:t>
            </a:r>
            <a:r>
              <a:rPr lang="pt-BR" dirty="0" smtClean="0"/>
              <a:t> ter </a:t>
            </a:r>
            <a:r>
              <a:rPr lang="pt-BR" dirty="0" err="1" smtClean="0"/>
              <a:t>razón</a:t>
            </a:r>
            <a:r>
              <a:rPr lang="pt-BR" dirty="0" smtClean="0"/>
              <a:t>: </a:t>
            </a:r>
            <a:r>
              <a:rPr lang="gl-ES" dirty="0" smtClean="0"/>
              <a:t>Neutralidade.</a:t>
            </a:r>
          </a:p>
          <a:p>
            <a:pPr algn="just">
              <a:buFont typeface="Arial" pitchFamily="34" charset="0"/>
              <a:buChar char="•"/>
            </a:pPr>
            <a:r>
              <a:rPr lang="gl-ES" dirty="0" smtClean="0"/>
              <a:t> deixámonos </a:t>
            </a:r>
            <a:r>
              <a:rPr lang="gl-ES" dirty="0" smtClean="0"/>
              <a:t>levar por </a:t>
            </a:r>
            <a:r>
              <a:rPr lang="gl-ES" dirty="0" smtClean="0"/>
              <a:t>interpretacións </a:t>
            </a:r>
            <a:r>
              <a:rPr lang="pt-BR" dirty="0" err="1" smtClean="0"/>
              <a:t>suxectivas</a:t>
            </a:r>
            <a:r>
              <a:rPr lang="pt-BR" dirty="0" smtClean="0"/>
              <a:t> </a:t>
            </a:r>
            <a:r>
              <a:rPr lang="pt-BR" dirty="0" smtClean="0"/>
              <a:t>da realidade, que </a:t>
            </a:r>
            <a:r>
              <a:rPr lang="pt-BR" dirty="0" err="1" smtClean="0"/>
              <a:t>alteran</a:t>
            </a:r>
            <a:r>
              <a:rPr lang="pt-BR" dirty="0" smtClean="0"/>
              <a:t> </a:t>
            </a:r>
            <a:r>
              <a:rPr lang="gl-ES" dirty="0" smtClean="0"/>
              <a:t>e </a:t>
            </a:r>
            <a:r>
              <a:rPr lang="gl-ES" dirty="0" smtClean="0"/>
              <a:t>condicionan a nosa visión </a:t>
            </a:r>
            <a:r>
              <a:rPr lang="gl-ES" dirty="0" smtClean="0"/>
              <a:t>das cousas</a:t>
            </a:r>
            <a:r>
              <a:rPr lang="gl-ES" dirty="0" smtClean="0"/>
              <a:t>. A empatía</a:t>
            </a:r>
            <a:r>
              <a:rPr lang="gl-ES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gl-ES" dirty="0" smtClean="0"/>
              <a:t> o </a:t>
            </a:r>
            <a:r>
              <a:rPr lang="gl-ES" dirty="0" smtClean="0"/>
              <a:t>cerebro tende a interpretar </a:t>
            </a:r>
            <a:r>
              <a:rPr lang="gl-ES" dirty="0" smtClean="0"/>
              <a:t>a información </a:t>
            </a:r>
            <a:r>
              <a:rPr lang="gl-ES" dirty="0" smtClean="0"/>
              <a:t>á súa </a:t>
            </a:r>
            <a:r>
              <a:rPr lang="gl-ES" dirty="0" smtClean="0"/>
              <a:t>maneira, </a:t>
            </a:r>
            <a:r>
              <a:rPr lang="pt-BR" dirty="0" smtClean="0"/>
              <a:t>inventando </a:t>
            </a:r>
            <a:r>
              <a:rPr lang="pt-BR" dirty="0" smtClean="0"/>
              <a:t>cousas. As </a:t>
            </a:r>
            <a:r>
              <a:rPr lang="pt-BR" dirty="0" err="1" smtClean="0"/>
              <a:t>persoas</a:t>
            </a:r>
            <a:r>
              <a:rPr lang="pt-BR" dirty="0" smtClean="0"/>
              <a:t> </a:t>
            </a:r>
            <a:r>
              <a:rPr lang="pt-BR" dirty="0" err="1" smtClean="0"/>
              <a:t>son</a:t>
            </a:r>
            <a:r>
              <a:rPr lang="pt-BR" dirty="0" smtClean="0"/>
              <a:t> </a:t>
            </a:r>
            <a:r>
              <a:rPr lang="gl-ES" dirty="0" smtClean="0"/>
              <a:t>expertas </a:t>
            </a:r>
            <a:r>
              <a:rPr lang="gl-ES" dirty="0" smtClean="0"/>
              <a:t>no </a:t>
            </a:r>
            <a:r>
              <a:rPr lang="gl-ES" dirty="0" smtClean="0"/>
              <a:t>que lles </a:t>
            </a:r>
            <a:r>
              <a:rPr lang="gl-ES" dirty="0" smtClean="0"/>
              <a:t>pasa. </a:t>
            </a:r>
            <a:r>
              <a:rPr lang="gl-ES" dirty="0" smtClean="0"/>
              <a:t>Non aconsellar.</a:t>
            </a:r>
          </a:p>
          <a:p>
            <a:pPr algn="just">
              <a:buFont typeface="Arial" pitchFamily="34" charset="0"/>
              <a:buChar char="•"/>
            </a:pPr>
            <a:r>
              <a:rPr lang="gl-ES" dirty="0" smtClean="0"/>
              <a:t> </a:t>
            </a:r>
            <a:r>
              <a:rPr lang="gl-ES" dirty="0" smtClean="0"/>
              <a:t> </a:t>
            </a:r>
            <a:r>
              <a:rPr lang="gl-ES" dirty="0" smtClean="0">
                <a:hlinkClick r:id="rId2"/>
              </a:rPr>
              <a:t>Outro vídeo para finalizar:  ollo con ter </a:t>
            </a:r>
            <a:r>
              <a:rPr lang="gl-ES" dirty="0" err="1" smtClean="0">
                <a:hlinkClick r:id="rId2"/>
              </a:rPr>
              <a:t>prexuizos</a:t>
            </a:r>
            <a:r>
              <a:rPr lang="gl-ES" dirty="0" smtClean="0">
                <a:hlinkClick r:id="rId2"/>
              </a:rPr>
              <a:t>!!</a:t>
            </a:r>
            <a:endParaRPr lang="gl-ES" dirty="0" smtClean="0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344" y="899517"/>
            <a:ext cx="4520386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gl-ES" dirty="0" smtClean="0"/>
              <a:t>XOGO DAS SILLAS</a:t>
            </a:r>
            <a:endParaRPr lang="gl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791840" y="2195661"/>
            <a:ext cx="3492178" cy="407011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gl-ES" dirty="0" smtClean="0">
                <a:latin typeface="Eras Medium ITC" pitchFamily="34" charset="0"/>
              </a:rPr>
              <a:t>Cando para a música cada un se sube a unha </a:t>
            </a:r>
            <a:r>
              <a:rPr lang="gl-ES" dirty="0" err="1" smtClean="0">
                <a:latin typeface="Eras Medium ITC" pitchFamily="34" charset="0"/>
              </a:rPr>
              <a:t>silla</a:t>
            </a:r>
            <a:r>
              <a:rPr lang="gl-ES" dirty="0" smtClean="0">
                <a:latin typeface="Eras Medium ITC" pitchFamily="34" charset="0"/>
              </a:rPr>
              <a:t>.</a:t>
            </a:r>
            <a:endParaRPr lang="gl-ES" dirty="0" smtClean="0">
              <a:latin typeface="Eras Medium ITC" pitchFamily="34" charset="0"/>
            </a:endParaRPr>
          </a:p>
          <a:p>
            <a:pPr algn="just">
              <a:buFontTx/>
              <a:buChar char="-"/>
            </a:pPr>
            <a:r>
              <a:rPr lang="gl-ES" dirty="0" smtClean="0">
                <a:latin typeface="Eras Medium ITC" pitchFamily="34" charset="0"/>
              </a:rPr>
              <a:t> </a:t>
            </a:r>
            <a:r>
              <a:rPr lang="gl-ES" dirty="0" smtClean="0">
                <a:latin typeface="Eras Medium ITC" pitchFamily="34" charset="0"/>
              </a:rPr>
              <a:t>Apartamos unha </a:t>
            </a:r>
            <a:r>
              <a:rPr lang="gl-ES" dirty="0" err="1" smtClean="0">
                <a:latin typeface="Eras Medium ITC" pitchFamily="34" charset="0"/>
              </a:rPr>
              <a:t>silla</a:t>
            </a:r>
            <a:r>
              <a:rPr lang="gl-ES" dirty="0" smtClean="0">
                <a:latin typeface="Eras Medium ITC" pitchFamily="34" charset="0"/>
              </a:rPr>
              <a:t> pero ningún xogador.</a:t>
            </a:r>
          </a:p>
          <a:p>
            <a:pPr algn="just">
              <a:buFontTx/>
              <a:buChar char="-"/>
            </a:pPr>
            <a:r>
              <a:rPr lang="gl-ES" dirty="0" smtClean="0">
                <a:latin typeface="Eras Medium ITC" pitchFamily="34" charset="0"/>
              </a:rPr>
              <a:t> </a:t>
            </a:r>
            <a:r>
              <a:rPr lang="gl-ES" dirty="0" smtClean="0">
                <a:latin typeface="Eras Medium ITC" pitchFamily="34" charset="0"/>
              </a:rPr>
              <a:t>Cando para a música todos deben subirse a unha </a:t>
            </a:r>
            <a:r>
              <a:rPr lang="gl-ES" dirty="0" err="1" smtClean="0">
                <a:latin typeface="Eras Medium ITC" pitchFamily="34" charset="0"/>
              </a:rPr>
              <a:t>silla</a:t>
            </a:r>
            <a:r>
              <a:rPr lang="gl-ES" dirty="0" smtClean="0">
                <a:latin typeface="Eras Medium ITC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gl-ES" dirty="0" smtClean="0">
                <a:latin typeface="Eras Medium ITC" pitchFamily="34" charset="0"/>
              </a:rPr>
              <a:t> </a:t>
            </a:r>
            <a:r>
              <a:rPr lang="gl-ES" dirty="0" smtClean="0">
                <a:latin typeface="Eras Medium ITC" pitchFamily="34" charset="0"/>
              </a:rPr>
              <a:t>Apartamos outra </a:t>
            </a:r>
            <a:r>
              <a:rPr lang="gl-ES" dirty="0" err="1" smtClean="0">
                <a:latin typeface="Eras Medium ITC" pitchFamily="34" charset="0"/>
              </a:rPr>
              <a:t>silla</a:t>
            </a:r>
            <a:r>
              <a:rPr lang="gl-ES" dirty="0" smtClean="0">
                <a:latin typeface="Eras Medium ITC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gl-ES" dirty="0" smtClean="0">
                <a:latin typeface="Eras Medium ITC" pitchFamily="34" charset="0"/>
              </a:rPr>
              <a:t> </a:t>
            </a:r>
            <a:r>
              <a:rPr lang="gl-ES" dirty="0" smtClean="0">
                <a:latin typeface="Eras Medium ITC" pitchFamily="34" charset="0"/>
              </a:rPr>
              <a:t>Repetimos ata que sexa imposible que todos os xogadores estean subidos a unha </a:t>
            </a:r>
            <a:r>
              <a:rPr lang="gl-ES" dirty="0" err="1" smtClean="0">
                <a:latin typeface="Eras Medium ITC" pitchFamily="34" charset="0"/>
              </a:rPr>
              <a:t>silla</a:t>
            </a:r>
            <a:r>
              <a:rPr lang="gl-ES" dirty="0" smtClean="0">
                <a:latin typeface="Eras Medium ITC" pitchFamily="34" charset="0"/>
              </a:rPr>
              <a:t>.</a:t>
            </a:r>
          </a:p>
        </p:txBody>
      </p:sp>
      <p:pic>
        <p:nvPicPr>
          <p:cNvPr id="1026" name="Picture 2" descr="Resultado de imagen de juego de las sill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877" y="2339677"/>
            <a:ext cx="504056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7864" y="1979637"/>
            <a:ext cx="8568531" cy="3287389"/>
          </a:xfrm>
        </p:spPr>
        <p:txBody>
          <a:bodyPr/>
          <a:lstStyle/>
          <a:p>
            <a:pPr algn="ctr"/>
            <a:r>
              <a:rPr lang="gl-ES" dirty="0" smtClean="0"/>
              <a:t>GRAZAS POLA VOSA PARTICIPACIÓN NO EQUIPO DE MEDIACIÓN. </a:t>
            </a:r>
            <a:br>
              <a:rPr lang="gl-ES" dirty="0" smtClean="0"/>
            </a:br>
            <a:r>
              <a:rPr lang="gl-ES" dirty="0" smtClean="0"/>
              <a:t>SEN VÓS NON SERÍA POSIBLE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8063" y="564456"/>
            <a:ext cx="8568531" cy="839117"/>
          </a:xfrm>
        </p:spPr>
        <p:txBody>
          <a:bodyPr/>
          <a:lstStyle/>
          <a:p>
            <a:pPr algn="ctr"/>
            <a:r>
              <a:rPr lang="gl-ES" dirty="0" smtClean="0"/>
              <a:t>VERDADEIRO OU FALSO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9872" y="2411685"/>
            <a:ext cx="8568531" cy="3974032"/>
          </a:xfrm>
        </p:spPr>
        <p:txBody>
          <a:bodyPr>
            <a:normAutofit/>
          </a:bodyPr>
          <a:lstStyle/>
          <a:p>
            <a:pPr algn="just"/>
            <a:r>
              <a:rPr lang="gl-ES" dirty="0" smtClean="0"/>
              <a:t>O conflito é negativo, hai que evitalo</a:t>
            </a:r>
            <a:endParaRPr lang="gl-ES" dirty="0" smtClean="0">
              <a:solidFill>
                <a:srgbClr val="FFC000"/>
              </a:solidFill>
            </a:endParaRPr>
          </a:p>
          <a:p>
            <a:pPr algn="just"/>
            <a:r>
              <a:rPr lang="pt-BR" dirty="0" smtClean="0"/>
              <a:t>Sempre </a:t>
            </a:r>
            <a:r>
              <a:rPr lang="pt-BR" dirty="0" err="1" smtClean="0"/>
              <a:t>hai</a:t>
            </a:r>
            <a:r>
              <a:rPr lang="pt-BR" dirty="0" smtClean="0"/>
              <a:t> </a:t>
            </a:r>
            <a:r>
              <a:rPr lang="pt-BR" dirty="0" err="1" smtClean="0"/>
              <a:t>dous</a:t>
            </a:r>
            <a:r>
              <a:rPr lang="pt-BR" dirty="0" smtClean="0"/>
              <a:t> grupos, os fortes e os </a:t>
            </a:r>
            <a:r>
              <a:rPr lang="pt-BR" dirty="0" err="1" smtClean="0"/>
              <a:t>febles</a:t>
            </a:r>
            <a:r>
              <a:rPr lang="pt-BR" dirty="0" smtClean="0"/>
              <a:t>. </a:t>
            </a:r>
            <a:r>
              <a:rPr lang="pt-BR" dirty="0" err="1" smtClean="0"/>
              <a:t>Debes</a:t>
            </a:r>
            <a:r>
              <a:rPr lang="pt-BR" dirty="0" smtClean="0"/>
              <a:t> permanecer </a:t>
            </a:r>
            <a:r>
              <a:rPr lang="pt-BR" dirty="0" err="1" smtClean="0"/>
              <a:t>nun</a:t>
            </a:r>
            <a:r>
              <a:rPr lang="pt-BR" dirty="0" smtClean="0"/>
              <a:t> deles e é </a:t>
            </a:r>
            <a:r>
              <a:rPr lang="pt-BR" dirty="0" err="1" smtClean="0"/>
              <a:t>mellor</a:t>
            </a:r>
            <a:r>
              <a:rPr lang="pt-BR" dirty="0" smtClean="0"/>
              <a:t> estar no dos fortes</a:t>
            </a:r>
            <a:r>
              <a:rPr lang="pt-BR" dirty="0" smtClean="0"/>
              <a:t>.</a:t>
            </a:r>
          </a:p>
          <a:p>
            <a:pPr algn="just"/>
            <a:r>
              <a:rPr lang="es-ES" dirty="0" smtClean="0"/>
              <a:t>O </a:t>
            </a:r>
            <a:r>
              <a:rPr lang="es-ES" dirty="0" err="1" smtClean="0"/>
              <a:t>mellor</a:t>
            </a:r>
            <a:r>
              <a:rPr lang="es-ES" dirty="0" smtClean="0"/>
              <a:t>, cando non estás de </a:t>
            </a:r>
            <a:r>
              <a:rPr lang="es-ES" dirty="0" err="1" smtClean="0"/>
              <a:t>acordo</a:t>
            </a:r>
            <a:r>
              <a:rPr lang="es-ES" dirty="0" smtClean="0"/>
              <a:t> con </a:t>
            </a:r>
            <a:r>
              <a:rPr lang="es-ES" dirty="0" err="1" smtClean="0"/>
              <a:t>algúen</a:t>
            </a:r>
            <a:r>
              <a:rPr lang="es-ES" dirty="0" smtClean="0"/>
              <a:t> é pasar </a:t>
            </a:r>
            <a:r>
              <a:rPr lang="es-ES" dirty="0" smtClean="0"/>
              <a:t>del </a:t>
            </a:r>
            <a:r>
              <a:rPr lang="pt-BR" dirty="0" smtClean="0"/>
              <a:t>para </a:t>
            </a:r>
            <a:r>
              <a:rPr lang="pt-BR" dirty="0" err="1" smtClean="0"/>
              <a:t>non</a:t>
            </a:r>
            <a:r>
              <a:rPr lang="pt-BR" dirty="0" smtClean="0"/>
              <a:t> </a:t>
            </a:r>
            <a:r>
              <a:rPr lang="pt-BR" dirty="0" err="1" smtClean="0"/>
              <a:t>meterse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líos</a:t>
            </a:r>
            <a:r>
              <a:rPr lang="pt-BR" dirty="0" smtClean="0"/>
              <a:t> ou para </a:t>
            </a:r>
            <a:r>
              <a:rPr lang="pt-BR" dirty="0" err="1" smtClean="0"/>
              <a:t>non</a:t>
            </a:r>
            <a:r>
              <a:rPr lang="pt-BR" dirty="0" smtClean="0"/>
              <a:t> ferir os </a:t>
            </a:r>
            <a:r>
              <a:rPr lang="pt-BR" dirty="0" smtClean="0"/>
              <a:t>seus </a:t>
            </a:r>
            <a:r>
              <a:rPr lang="gl-ES" dirty="0" smtClean="0"/>
              <a:t>sentimentos</a:t>
            </a:r>
            <a:r>
              <a:rPr lang="gl-ES" dirty="0" smtClean="0"/>
              <a:t>.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888" y="179437"/>
            <a:ext cx="7632848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22238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0" y="323453"/>
            <a:ext cx="9868537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896" y="52460"/>
            <a:ext cx="7488832" cy="750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093" y="179437"/>
            <a:ext cx="7165274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7" y="1763613"/>
            <a:ext cx="1005903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112</TotalTime>
  <Words>348</Words>
  <Application>Microsoft Office PowerPoint</Application>
  <PresentationFormat>Personalizado</PresentationFormat>
  <Paragraphs>40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Metro</vt:lpstr>
      <vt:lpstr>AS PERCEPCIÓNS NUN CONFLITO</vt:lpstr>
      <vt:lpstr>XOGO DAS SILLAS</vt:lpstr>
      <vt:lpstr>VERDADEIRO OU FALSO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HTTP://YOUTU.BE/PLA--A3UZHG</vt:lpstr>
      <vt:lpstr>EFECTO STROOP</vt:lpstr>
      <vt:lpstr>Diapositiva 15</vt:lpstr>
      <vt:lpstr>A MEMORIA TAMÉN É SELECTIVA</vt:lpstr>
      <vt:lpstr>- A memoria emocional é asociativa. - O cerebro almacena en binario. - A ansiedade bloquea os procesos de pensamento, o acceso á memoria. - Cando hai un acontecemento con carga emocional, a amigdala libera dopamina ao sistema nervioso para advertir ao cerebro de que non esqueza o acontecido.</vt:lpstr>
      <vt:lpstr>SE A ATENCIÓN E A MEMORIA SON SELECTIVAS, ENTÓN INTENTA :</vt:lpstr>
      <vt:lpstr>EN RESUMO:</vt:lpstr>
      <vt:lpstr>GRAZAS POLA VOSA PARTICIPACIÓN NO EQUIPO DE MEDIACIÓN.  SEN VÓS NON SERÍA POSIBLE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PERCEPCIÓNS NUN CONFLITO</dc:title>
  <dc:creator>ANDRES</dc:creator>
  <cp:lastModifiedBy>ANDRES</cp:lastModifiedBy>
  <cp:revision>15</cp:revision>
  <dcterms:created xsi:type="dcterms:W3CDTF">2016-12-20T18:03:59Z</dcterms:created>
  <dcterms:modified xsi:type="dcterms:W3CDTF">2016-12-21T00:41:30Z</dcterms:modified>
</cp:coreProperties>
</file>