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  <p:sldMasterId id="2147483855" r:id="rId2"/>
  </p:sldMasterIdLst>
  <p:notesMasterIdLst>
    <p:notesMasterId r:id="rId11"/>
  </p:notesMasterIdLst>
  <p:sldIdLst>
    <p:sldId id="256" r:id="rId3"/>
    <p:sldId id="271" r:id="rId4"/>
    <p:sldId id="273" r:id="rId5"/>
    <p:sldId id="260" r:id="rId6"/>
    <p:sldId id="262" r:id="rId7"/>
    <p:sldId id="263" r:id="rId8"/>
    <p:sldId id="264" r:id="rId9"/>
    <p:sldId id="27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E69EF-3C91-4BB2-917B-CE64A3E08AD7}" type="datetimeFigureOut">
              <a:rPr lang="es-ES" smtClean="0"/>
              <a:pPr/>
              <a:t>13/10/2021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F9ABB-C06B-455C-A2E6-6DA0ED84B1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8315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50"/>
            <a:ext cx="48006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71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61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2" y="4697365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20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07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2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5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379945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04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72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60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6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379945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04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7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30333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3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2" y="3648320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5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378885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1" y="381004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04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0" y="762002"/>
            <a:ext cx="645794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96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4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5" y="4191004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5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5" y="4873769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700" y="4191004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01" y="4873768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4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3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6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587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20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6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2" y="745067"/>
            <a:ext cx="615315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5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1" y="38100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04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00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591F6-AEF0-45DB-9F0F-2D4019D51190}" type="datetime1">
              <a:rPr lang="es-ES" smtClean="0"/>
              <a:pPr>
                <a:defRPr/>
              </a:pPr>
              <a:t>13/10/2021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PROFESOR: LUIS RIESTRA/IES JOVELLANOS. GIJÓN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81284-40A8-409C-A770-742B54A0D9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8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344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868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3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40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051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132667"/>
            <a:ext cx="3983831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222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859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341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946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069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2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290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2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61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753533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1" y="381004"/>
            <a:ext cx="5243619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1" y="381004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07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7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5341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709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4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079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4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689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169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6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7"/>
            <a:ext cx="615315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3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32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9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132668"/>
            <a:ext cx="3983831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8"/>
            <a:ext cx="40005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2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17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46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2"/>
            <a:ext cx="4882964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4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60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6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4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93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5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50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432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4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10/13/2021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306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/>
              <a:t>               TEMA 1</a:t>
            </a:r>
            <a:endParaRPr lang="es-ES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>
            <a:normAutofit/>
          </a:bodyPr>
          <a:lstStyle/>
          <a:p>
            <a:endParaRPr lang="es-ES" sz="4000" dirty="0" smtClean="0"/>
          </a:p>
          <a:p>
            <a:r>
              <a:rPr lang="es-ES" sz="4000" dirty="0" smtClean="0"/>
              <a:t>EL MÉTODO CIENTÍFICO</a:t>
            </a:r>
            <a:endParaRPr lang="es-ES" sz="4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165304"/>
            <a:ext cx="8640960" cy="576064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PROFESOR: LUIS RIESTRA/IES JOVELLANOS. GIJÓN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BFBC605-CFE2-41BF-A188-1BC55ABF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308526"/>
            <a:ext cx="6457950" cy="1293028"/>
          </a:xfrm>
        </p:spPr>
        <p:txBody>
          <a:bodyPr/>
          <a:lstStyle/>
          <a:p>
            <a:r>
              <a:rPr lang="gl-ES" dirty="0" smtClean="0"/>
              <a:t>EL </a:t>
            </a:r>
            <a:r>
              <a:rPr lang="gl-ES" dirty="0"/>
              <a:t>método científico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89E08C55-D609-4637-9657-7E34EC833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479" y="3140985"/>
            <a:ext cx="1654969" cy="3168650"/>
          </a:xfrm>
          <a:prstGeom prst="rect">
            <a:avLst/>
          </a:prstGeom>
          <a:noFill/>
          <a:ln w="635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860DEE6-237B-4E4D-8D98-9978C366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763" y="3140968"/>
            <a:ext cx="1951434" cy="3168650"/>
          </a:xfrm>
          <a:prstGeom prst="rect">
            <a:avLst/>
          </a:prstGeom>
          <a:noFill/>
          <a:ln w="63500">
            <a:solidFill>
              <a:srgbClr val="FF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2 Marcador de contenido">
            <a:extLst>
              <a:ext uri="{FF2B5EF4-FFF2-40B4-BE49-F238E27FC236}">
                <a16:creationId xmlns="" xmlns:a16="http://schemas.microsoft.com/office/drawing/2014/main" id="{D37DE695-48B4-4C78-9DB3-0F5392FBD2A9}"/>
              </a:ext>
            </a:extLst>
          </p:cNvPr>
          <p:cNvSpPr>
            <a:spLocks/>
          </p:cNvSpPr>
          <p:nvPr/>
        </p:nvSpPr>
        <p:spPr bwMode="auto">
          <a:xfrm>
            <a:off x="4572000" y="4221162"/>
            <a:ext cx="3732610" cy="1951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hangingPunct="1">
              <a:spcBef>
                <a:spcPts val="575"/>
              </a:spcBef>
              <a:buClr>
                <a:srgbClr val="01D17D"/>
              </a:buClr>
              <a:buSzPct val="85000"/>
              <a:buFont typeface="Wingdings 2" panose="05020102010507070707" pitchFamily="18" charset="2"/>
              <a:buChar char=""/>
            </a:pPr>
            <a:r>
              <a:rPr lang="es-ES" altLang="gl-ES" sz="1600" dirty="0" smtClean="0">
                <a:solidFill>
                  <a:prstClr val="white"/>
                </a:solidFill>
                <a:latin typeface="DejaVu Sans Condensed" pitchFamily="34" charset="0"/>
              </a:rPr>
              <a:t>El </a:t>
            </a:r>
            <a:r>
              <a:rPr lang="es-ES" altLang="gl-ES" sz="1600" dirty="0">
                <a:solidFill>
                  <a:prstClr val="white"/>
                </a:solidFill>
                <a:latin typeface="DejaVu Sans Condensed" pitchFamily="34" charset="0"/>
              </a:rPr>
              <a:t>matemático francés </a:t>
            </a:r>
            <a:r>
              <a:rPr lang="es-ES" altLang="gl-ES" sz="1600" b="1" dirty="0">
                <a:solidFill>
                  <a:prstClr val="white"/>
                </a:solidFill>
                <a:latin typeface="DejaVu Sans Condensed" pitchFamily="34" charset="0"/>
              </a:rPr>
              <a:t>Rene Descartes</a:t>
            </a:r>
            <a:r>
              <a:rPr lang="es-ES" altLang="gl-ES" sz="1600" dirty="0">
                <a:solidFill>
                  <a:prstClr val="white"/>
                </a:solidFill>
                <a:latin typeface="DejaVu Sans Condensed" pitchFamily="34" charset="0"/>
              </a:rPr>
              <a:t> </a:t>
            </a:r>
            <a:r>
              <a:rPr lang="es-ES" altLang="gl-ES" sz="1600" dirty="0" smtClean="0">
                <a:solidFill>
                  <a:prstClr val="white"/>
                </a:solidFill>
                <a:latin typeface="DejaVu Sans Condensed" pitchFamily="34" charset="0"/>
              </a:rPr>
              <a:t>con su </a:t>
            </a:r>
            <a:r>
              <a:rPr lang="es-ES" altLang="gl-ES" sz="1600" dirty="0">
                <a:solidFill>
                  <a:prstClr val="white"/>
                </a:solidFill>
                <a:latin typeface="DejaVu Sans Condensed" pitchFamily="34" charset="0"/>
              </a:rPr>
              <a:t>libro </a:t>
            </a:r>
            <a:r>
              <a:rPr lang="ja-JP" altLang="es-ES" sz="1600" dirty="0" smtClean="0">
                <a:solidFill>
                  <a:prstClr val="white"/>
                </a:solidFill>
                <a:latin typeface="DejaVu Sans Condensed" pitchFamily="34" charset="0"/>
              </a:rPr>
              <a:t>“</a:t>
            </a:r>
            <a:r>
              <a:rPr lang="es-ES" altLang="ja-JP" sz="1600" dirty="0" smtClean="0">
                <a:solidFill>
                  <a:prstClr val="white"/>
                </a:solidFill>
                <a:latin typeface="DejaVu Sans Condensed" pitchFamily="34" charset="0"/>
              </a:rPr>
              <a:t>El </a:t>
            </a:r>
            <a:r>
              <a:rPr lang="es-ES" altLang="ja-JP" sz="1600" dirty="0">
                <a:solidFill>
                  <a:prstClr val="white"/>
                </a:solidFill>
                <a:latin typeface="DejaVu Sans Condensed" pitchFamily="34" charset="0"/>
              </a:rPr>
              <a:t>discurso </a:t>
            </a:r>
            <a:r>
              <a:rPr lang="es-ES" altLang="ja-JP" sz="1600" dirty="0" smtClean="0">
                <a:solidFill>
                  <a:prstClr val="white"/>
                </a:solidFill>
                <a:latin typeface="DejaVu Sans Condensed" pitchFamily="34" charset="0"/>
              </a:rPr>
              <a:t>del </a:t>
            </a:r>
            <a:r>
              <a:rPr lang="es-ES" altLang="ja-JP" sz="1600" dirty="0">
                <a:solidFill>
                  <a:prstClr val="white"/>
                </a:solidFill>
                <a:latin typeface="DejaVu Sans Condensed" pitchFamily="34" charset="0"/>
              </a:rPr>
              <a:t>método</a:t>
            </a:r>
            <a:r>
              <a:rPr lang="ja-JP" altLang="es-ES" sz="1600" dirty="0">
                <a:solidFill>
                  <a:prstClr val="white"/>
                </a:solidFill>
                <a:latin typeface="DejaVu Sans Condensed" pitchFamily="34" charset="0"/>
              </a:rPr>
              <a:t>”</a:t>
            </a:r>
            <a:r>
              <a:rPr lang="es-ES" altLang="ja-JP" sz="1600" dirty="0">
                <a:solidFill>
                  <a:prstClr val="white"/>
                </a:solidFill>
                <a:latin typeface="DejaVu Sans Condensed" pitchFamily="34" charset="0"/>
              </a:rPr>
              <a:t> </a:t>
            </a:r>
            <a:r>
              <a:rPr lang="es-ES" altLang="ja-JP" sz="1600" dirty="0" smtClean="0">
                <a:solidFill>
                  <a:prstClr val="white"/>
                </a:solidFill>
                <a:latin typeface="DejaVu Sans Condensed" pitchFamily="34" charset="0"/>
              </a:rPr>
              <a:t>fue junto </a:t>
            </a:r>
            <a:r>
              <a:rPr lang="es-ES" altLang="ja-JP" sz="1600" dirty="0">
                <a:solidFill>
                  <a:prstClr val="white"/>
                </a:solidFill>
                <a:latin typeface="DejaVu Sans Condensed" pitchFamily="34" charset="0"/>
              </a:rPr>
              <a:t>a Galileo </a:t>
            </a:r>
            <a:r>
              <a:rPr lang="es-ES" altLang="ja-JP" sz="1600" dirty="0" smtClean="0">
                <a:solidFill>
                  <a:prstClr val="white"/>
                </a:solidFill>
                <a:latin typeface="DejaVu Sans Condensed" pitchFamily="34" charset="0"/>
              </a:rPr>
              <a:t>y </a:t>
            </a:r>
            <a:r>
              <a:rPr lang="es-ES" altLang="ja-JP" sz="1600" dirty="0">
                <a:solidFill>
                  <a:prstClr val="white"/>
                </a:solidFill>
                <a:latin typeface="DejaVu Sans Condensed" pitchFamily="34" charset="0"/>
              </a:rPr>
              <a:t>Bacon </a:t>
            </a:r>
            <a:r>
              <a:rPr lang="es-ES" altLang="ja-JP" sz="1600" dirty="0" smtClean="0">
                <a:solidFill>
                  <a:prstClr val="white"/>
                </a:solidFill>
                <a:latin typeface="DejaVu Sans Condensed" pitchFamily="34" charset="0"/>
              </a:rPr>
              <a:t>uno de los primeros en </a:t>
            </a:r>
            <a:r>
              <a:rPr lang="es-ES" altLang="ja-JP" sz="1600" dirty="0">
                <a:solidFill>
                  <a:prstClr val="white"/>
                </a:solidFill>
                <a:latin typeface="DejaVu Sans Condensed" pitchFamily="34" charset="0"/>
              </a:rPr>
              <a:t>formular </a:t>
            </a:r>
            <a:r>
              <a:rPr lang="es-ES" altLang="ja-JP" sz="1600" dirty="0" smtClean="0">
                <a:solidFill>
                  <a:prstClr val="white"/>
                </a:solidFill>
                <a:latin typeface="DejaVu Sans Condensed" pitchFamily="34" charset="0"/>
              </a:rPr>
              <a:t>el </a:t>
            </a:r>
            <a:r>
              <a:rPr lang="es-ES" altLang="ja-JP" sz="1600" dirty="0">
                <a:solidFill>
                  <a:prstClr val="white"/>
                </a:solidFill>
                <a:latin typeface="DejaVu Sans Condensed" pitchFamily="34" charset="0"/>
              </a:rPr>
              <a:t>método científico.</a:t>
            </a:r>
            <a:endParaRPr lang="es-ES" altLang="gl-ES" sz="1600" dirty="0">
              <a:solidFill>
                <a:prstClr val="white"/>
              </a:solidFill>
              <a:latin typeface="DejaVu Sans Condensed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62C403A4-8FAB-49A1-9926-A4C0E80E191B}"/>
              </a:ext>
            </a:extLst>
          </p:cNvPr>
          <p:cNvSpPr/>
          <p:nvPr/>
        </p:nvSpPr>
        <p:spPr>
          <a:xfrm>
            <a:off x="514351" y="1361985"/>
            <a:ext cx="8065148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lnSpc>
                <a:spcPct val="107000"/>
              </a:lnSpc>
              <a:spcAft>
                <a:spcPts val="600"/>
              </a:spcAft>
            </a:pPr>
            <a:r>
              <a:rPr lang="es-ES" kern="150" dirty="0" smtClean="0">
                <a:solidFill>
                  <a:prstClr val="white"/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El </a:t>
            </a:r>
            <a:r>
              <a:rPr lang="es-ES" b="1" kern="150" dirty="0" smtClean="0">
                <a:solidFill>
                  <a:prstClr val="white"/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método científico</a:t>
            </a:r>
            <a:r>
              <a:rPr lang="es-ES" kern="150" dirty="0" smtClean="0">
                <a:solidFill>
                  <a:prstClr val="white"/>
                </a:solidFill>
                <a:ea typeface="Lucida Sans Unicode" panose="020B0602030504020204" pitchFamily="34" charset="0"/>
                <a:cs typeface="Calibri" panose="020F0502020204030204" pitchFamily="34" charset="0"/>
              </a:rPr>
              <a:t> constituye el estudio sistemático, controlado, empírico y crítico de proposiciones hipotéticas sobre presuntas relaciones entre varios fenómenos naturales y es el mecanismo utilizado en las ciencias experimentales para validar o invalidar una hipótesis, por medio da experimentación o de la observación.</a:t>
            </a:r>
            <a:endParaRPr lang="es-ES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5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BEACF5-955C-486D-907B-8FA68517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89" y="818862"/>
            <a:ext cx="4218413" cy="1293028"/>
          </a:xfrm>
        </p:spPr>
        <p:txBody>
          <a:bodyPr>
            <a:normAutofit fontScale="90000"/>
          </a:bodyPr>
          <a:lstStyle/>
          <a:p>
            <a:r>
              <a:rPr lang="gl-ES" dirty="0"/>
              <a:t>Características </a:t>
            </a:r>
            <a:r>
              <a:rPr lang="gl-ES" dirty="0" err="1" smtClean="0"/>
              <a:t>dEL</a:t>
            </a:r>
            <a:r>
              <a:rPr lang="gl-ES" dirty="0" smtClean="0"/>
              <a:t> </a:t>
            </a:r>
            <a:r>
              <a:rPr lang="gl-ES" dirty="0"/>
              <a:t>Método científico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641212A-EFF6-4783-AAEF-317107CD8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2678089"/>
            <a:ext cx="4786346" cy="4024125"/>
          </a:xfrm>
        </p:spPr>
        <p:txBody>
          <a:bodyPr>
            <a:normAutofit/>
          </a:bodyPr>
          <a:lstStyle/>
          <a:p>
            <a:r>
              <a:rPr lang="es-ES" dirty="0" smtClean="0"/>
              <a:t>El método científico se basa en la experimentación y la medida que aplican rigurosamente los científicos para estudiar los fenómenos que tienen lugar en la naturaleza, para analizarlos e interpretarlos con el fin de comprobar sus hipótesis o bien llegar a </a:t>
            </a:r>
            <a:r>
              <a:rPr lang="es-ES" dirty="0" smtClean="0"/>
              <a:t>otras.</a:t>
            </a:r>
            <a:endParaRPr lang="es-ES" dirty="0"/>
          </a:p>
        </p:txBody>
      </p:sp>
      <p:pic>
        <p:nvPicPr>
          <p:cNvPr id="1026" name="Picture 2" descr="Resultado de imagen de mÃ©todo cientÃ­fico">
            <a:extLst>
              <a:ext uri="{FF2B5EF4-FFF2-40B4-BE49-F238E27FC236}">
                <a16:creationId xmlns="" xmlns:a16="http://schemas.microsoft.com/office/drawing/2014/main" id="{F8BEFD47-50B7-4F8B-898F-7DFB5E23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650" y="999864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050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PROFESOR: LUIS RIESTRA/IES JOVELLANOS. GIJÓN</a:t>
            </a:r>
            <a:endParaRPr lang="es-ES"/>
          </a:p>
        </p:txBody>
      </p:sp>
      <p:pic>
        <p:nvPicPr>
          <p:cNvPr id="25602" name="Picture 2" descr="https://fisica2014.files.wordpress.com/2013/09/el-mc3a9todo-cientc3adf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68317" y="1412875"/>
            <a:ext cx="8207375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227763" y="476250"/>
            <a:ext cx="241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Estructura 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116017" y="1700213"/>
            <a:ext cx="770413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Observación</a:t>
            </a:r>
            <a:r>
              <a:rPr lang="es-ES" sz="2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:</a:t>
            </a:r>
            <a:r>
              <a:rPr lang="es-ES" sz="2000" dirty="0">
                <a:cs typeface="+mn-cs"/>
              </a:rPr>
              <a:t> aplicar atentamente los sentidos a un objeto o a un fenómeno, para estudiarlos tal como se presentan en realidad; es distinto que mirar.</a:t>
            </a: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es-ES" sz="2000" dirty="0">
              <a:cs typeface="+mn-cs"/>
            </a:endParaRP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Planteamiento del Problema:</a:t>
            </a:r>
            <a:r>
              <a:rPr lang="es-ES" sz="2000" dirty="0">
                <a:cs typeface="+mn-cs"/>
              </a:rPr>
              <a:t> explicar lo observado surge un problema debido a la inquietud y a la necesidad del hombre de “entender” su entorno. Para resolverlo es esencial "estar al día", saber lo que ya se conoce sobre ese tema y qué partes del problema están ya resueltas y contrastadas por la Ciencia. Antes de empezar debe reunirse toda la información posible relacionada con el fenómeno.</a:t>
            </a:r>
          </a:p>
        </p:txBody>
      </p:sp>
      <p:pic>
        <p:nvPicPr>
          <p:cNvPr id="29702" name="Picture 19" descr="observa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205038"/>
            <a:ext cx="1055688" cy="2087562"/>
          </a:xfr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248400"/>
            <a:ext cx="4760168" cy="457200"/>
          </a:xfrm>
        </p:spPr>
        <p:txBody>
          <a:bodyPr/>
          <a:lstStyle/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PROFESOR: LUIS RIESTRA/IES JOVELLANOS. GIJÓN</a:t>
            </a:r>
            <a:endParaRPr lang="es-ES" dirty="0"/>
          </a:p>
        </p:txBody>
      </p:sp>
      <p:pic>
        <p:nvPicPr>
          <p:cNvPr id="29703" name="Picture 2" descr="ticher.gif (8793 bytes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57188"/>
            <a:ext cx="1428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8317" y="1412875"/>
            <a:ext cx="8207375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227763" y="476250"/>
            <a:ext cx="241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Estructura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476376" y="1700213"/>
            <a:ext cx="73437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Hipótesis:</a:t>
            </a:r>
            <a:r>
              <a:rPr lang="es-ES" sz="2000" dirty="0">
                <a:cs typeface="+mn-cs"/>
              </a:rPr>
              <a:t> es una respuesta anticipada, que se da como posible, a un problema que surge al tratar de explicar un fenómeno y que se debe verificar por medio de la experimentación; su planteamiento es consecuencia de la observación </a:t>
            </a: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es-ES" sz="2000" dirty="0">
              <a:cs typeface="+mn-cs"/>
            </a:endParaRP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Experimentación: </a:t>
            </a:r>
            <a:r>
              <a:rPr lang="es-ES" sz="2000" dirty="0">
                <a:cs typeface="+mn-cs"/>
              </a:rPr>
              <a:t>recrear el fenómeno y repetirlo, las variables que intervienen en el fenómeno se modifican de una en una y se comprueba cómo influyen en él.</a:t>
            </a:r>
          </a:p>
        </p:txBody>
      </p:sp>
      <p:pic>
        <p:nvPicPr>
          <p:cNvPr id="31750" name="Picture 8" descr="hipotesi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9" y="2349501"/>
            <a:ext cx="1231900" cy="2663825"/>
          </a:xfrm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75656" y="6248400"/>
            <a:ext cx="4544144" cy="457200"/>
          </a:xfrm>
        </p:spPr>
        <p:txBody>
          <a:bodyPr/>
          <a:lstStyle/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PROFESOR: LUIS RIESTRA/IES JOVELLANOS. GIJÓN</a:t>
            </a:r>
            <a:endParaRPr lang="es-ES" dirty="0"/>
          </a:p>
        </p:txBody>
      </p:sp>
      <p:pic>
        <p:nvPicPr>
          <p:cNvPr id="31751" name="Picture 2" descr="bj90.gif (14958 bytes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"/>
            <a:ext cx="1905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68317" y="1412875"/>
            <a:ext cx="8207375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Perpetua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227763" y="476250"/>
            <a:ext cx="241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Estructura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258888" y="1557340"/>
            <a:ext cx="756126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Registro de datos:</a:t>
            </a:r>
            <a:r>
              <a:rPr lang="es-ES" sz="2000" dirty="0">
                <a:cs typeface="+mn-cs"/>
              </a:rPr>
              <a:t> los datos obtenidos en la experimentación se deben recoger en tablas y pasar a gráficas, matrices; para poder estudiar mejor su presencia, relaciones, etc.</a:t>
            </a: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es-ES" sz="2000" b="1" dirty="0">
              <a:solidFill>
                <a:schemeClr val="folHlink"/>
              </a:solidFill>
              <a:cs typeface="+mn-cs"/>
            </a:endParaRP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Análisis e Interpretación:</a:t>
            </a:r>
            <a:r>
              <a:rPr lang="es-ES" sz="2000" dirty="0">
                <a:cs typeface="+mn-cs"/>
              </a:rPr>
              <a:t> representar la composición y relación de los datos a partir de la cual se elaboran argumentaciones y extraen conclusiones.</a:t>
            </a: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es-ES" sz="2000" dirty="0">
              <a:cs typeface="+mn-cs"/>
            </a:endParaRPr>
          </a:p>
          <a:p>
            <a:pPr marL="544513" indent="-544513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es-E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Verificación de Hipótesis</a:t>
            </a:r>
            <a:r>
              <a:rPr lang="es-ES" sz="2000" dirty="0">
                <a:cs typeface="+mn-cs"/>
              </a:rPr>
              <a:t>: si las experiencias verifican las hipótesis, las leyes (implicadas) tienen validez.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131296" cy="365760"/>
          </a:xfrm>
        </p:spPr>
        <p:txBody>
          <a:bodyPr/>
          <a:lstStyle/>
          <a:p>
            <a:r>
              <a:rPr lang="es-ES" dirty="0" smtClean="0"/>
              <a:t>PROFESOR: LUIS RIESTRA/IES JOVELLANOS. GIJÓN</a:t>
            </a:r>
            <a:endParaRPr lang="es-ES" dirty="0"/>
          </a:p>
        </p:txBody>
      </p:sp>
      <p:pic>
        <p:nvPicPr>
          <p:cNvPr id="33798" name="Picture 7" descr="mandat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9141"/>
            <a:ext cx="1368425" cy="1368425"/>
          </a:xfrm>
        </p:spPr>
      </p:pic>
      <p:pic>
        <p:nvPicPr>
          <p:cNvPr id="33799" name="Picture 9" descr="conclusion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" y="4365629"/>
            <a:ext cx="549275" cy="16795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76B6887-EDD3-4181-8043-1288C63CED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069" y="285312"/>
            <a:ext cx="7051865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6609006"/>
      </p:ext>
    </p:extLst>
  </p:cSld>
  <p:clrMapOvr>
    <a:masterClrMapping/>
  </p:clrMapOvr>
</p:sld>
</file>

<file path=ppt/theme/theme1.xml><?xml version="1.0" encoding="utf-8"?>
<a:theme xmlns:a="http://schemas.openxmlformats.org/drawingml/2006/main" name="1_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378</Words>
  <Application>Microsoft Office PowerPoint</Application>
  <PresentationFormat>Presentación en pantalla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1_Estela de condensación</vt:lpstr>
      <vt:lpstr>Estela de condensación</vt:lpstr>
      <vt:lpstr>               TEMA 1</vt:lpstr>
      <vt:lpstr>EL método científico</vt:lpstr>
      <vt:lpstr>Características dEL Método científico 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</dc:title>
  <dc:creator>Usuario</dc:creator>
  <cp:lastModifiedBy>Aulas</cp:lastModifiedBy>
  <cp:revision>14</cp:revision>
  <dcterms:created xsi:type="dcterms:W3CDTF">2015-09-10T07:41:56Z</dcterms:created>
  <dcterms:modified xsi:type="dcterms:W3CDTF">2021-10-13T11:07:08Z</dcterms:modified>
</cp:coreProperties>
</file>