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28" r:id="rId1"/>
  </p:sldMasterIdLst>
  <p:notesMasterIdLst>
    <p:notesMasterId r:id="rId24"/>
  </p:notesMasterIdLst>
  <p:sldIdLst>
    <p:sldId id="256" r:id="rId2"/>
    <p:sldId id="257" r:id="rId3"/>
    <p:sldId id="258" r:id="rId4"/>
    <p:sldId id="259" r:id="rId5"/>
    <p:sldId id="260" r:id="rId6"/>
    <p:sldId id="263" r:id="rId7"/>
    <p:sldId id="271" r:id="rId8"/>
    <p:sldId id="274" r:id="rId9"/>
    <p:sldId id="275" r:id="rId10"/>
    <p:sldId id="277" r:id="rId11"/>
    <p:sldId id="261" r:id="rId12"/>
    <p:sldId id="262" r:id="rId13"/>
    <p:sldId id="264" r:id="rId14"/>
    <p:sldId id="265" r:id="rId15"/>
    <p:sldId id="267" r:id="rId16"/>
    <p:sldId id="268" r:id="rId17"/>
    <p:sldId id="269" r:id="rId18"/>
    <p:sldId id="266" r:id="rId19"/>
    <p:sldId id="270" r:id="rId20"/>
    <p:sldId id="272" r:id="rId21"/>
    <p:sldId id="273" r:id="rId22"/>
    <p:sldId id="276" r:id="rId2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2244" y="-5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4313F4-DAA4-459B-8A03-DBE39B60D915}" type="doc">
      <dgm:prSet loTypeId="urn:microsoft.com/office/officeart/2005/8/layout/radial5" loCatId="cycle" qsTypeId="urn:microsoft.com/office/officeart/2005/8/quickstyle/3d3" qsCatId="3D" csTypeId="urn:microsoft.com/office/officeart/2005/8/colors/accent5_2" csCatId="accent5" phldr="1"/>
      <dgm:spPr/>
      <dgm:t>
        <a:bodyPr/>
        <a:lstStyle/>
        <a:p>
          <a:endParaRPr lang="es-ES"/>
        </a:p>
      </dgm:t>
    </dgm:pt>
    <dgm:pt modelId="{9318EFD2-1DB6-440F-B0EF-5DB17BE0A816}">
      <dgm:prSet phldrT="[Texto]" custT="1"/>
      <dgm:spPr>
        <a:solidFill>
          <a:schemeClr val="bg1"/>
        </a:solidFill>
        <a:ln w="50800">
          <a:solidFill>
            <a:schemeClr val="tx2">
              <a:lumMod val="60000"/>
              <a:lumOff val="40000"/>
            </a:schemeClr>
          </a:solidFill>
        </a:ln>
      </dgm:spPr>
      <dgm:t>
        <a:bodyPr/>
        <a:lstStyle/>
        <a:p>
          <a:r>
            <a:rPr lang="es-ES_tradnl" sz="1800" b="1" dirty="0" smtClean="0">
              <a:solidFill>
                <a:schemeClr val="tx2"/>
              </a:solidFill>
            </a:rPr>
            <a:t>Formas de ser innovador</a:t>
          </a:r>
          <a:endParaRPr lang="es-ES" sz="1800" b="1" dirty="0">
            <a:solidFill>
              <a:schemeClr val="tx2"/>
            </a:solidFill>
          </a:endParaRPr>
        </a:p>
      </dgm:t>
    </dgm:pt>
    <dgm:pt modelId="{E811E5AC-A0CF-4B91-AAF2-6F672B1C5219}" type="parTrans" cxnId="{4E4B3E20-11E9-42F6-A190-68CC6AD0BF18}">
      <dgm:prSet/>
      <dgm:spPr/>
      <dgm:t>
        <a:bodyPr/>
        <a:lstStyle/>
        <a:p>
          <a:endParaRPr lang="es-ES"/>
        </a:p>
      </dgm:t>
    </dgm:pt>
    <dgm:pt modelId="{D87E8B55-2F5A-400F-9ECD-9340C6B53A2E}" type="sibTrans" cxnId="{4E4B3E20-11E9-42F6-A190-68CC6AD0BF18}">
      <dgm:prSet/>
      <dgm:spPr/>
      <dgm:t>
        <a:bodyPr/>
        <a:lstStyle/>
        <a:p>
          <a:endParaRPr lang="es-ES"/>
        </a:p>
      </dgm:t>
    </dgm:pt>
    <dgm:pt modelId="{84C53427-92C6-4571-A2F4-C218F3DCF5E9}">
      <dgm:prSet phldrT="[Texto]" custT="1"/>
      <dgm:spPr>
        <a:solidFill>
          <a:schemeClr val="tx2">
            <a:lumMod val="40000"/>
            <a:lumOff val="60000"/>
          </a:schemeClr>
        </a:solidFill>
        <a:ln w="28575">
          <a:solidFill>
            <a:schemeClr val="tx2">
              <a:lumMod val="60000"/>
              <a:lumOff val="40000"/>
            </a:schemeClr>
          </a:solidFill>
        </a:ln>
      </dgm:spPr>
      <dgm:t>
        <a:bodyPr/>
        <a:lstStyle/>
        <a:p>
          <a:r>
            <a:rPr lang="es-ES_tradnl" sz="1600" b="1" dirty="0" smtClean="0"/>
            <a:t>Nuevo producto</a:t>
          </a:r>
          <a:endParaRPr lang="es-ES" sz="1600" b="1" dirty="0"/>
        </a:p>
      </dgm:t>
    </dgm:pt>
    <dgm:pt modelId="{70B6EB85-9A1D-4D0F-B634-67D74F2552AC}" type="parTrans" cxnId="{19179263-F891-44BD-9A78-3C7D4B6EC102}">
      <dgm:prSet/>
      <dgm:spPr/>
      <dgm:t>
        <a:bodyPr/>
        <a:lstStyle/>
        <a:p>
          <a:endParaRPr lang="es-ES" dirty="0"/>
        </a:p>
      </dgm:t>
    </dgm:pt>
    <dgm:pt modelId="{605E4F3B-1D1D-44A5-ACFF-8D5E7288937A}" type="sibTrans" cxnId="{19179263-F891-44BD-9A78-3C7D4B6EC102}">
      <dgm:prSet/>
      <dgm:spPr/>
      <dgm:t>
        <a:bodyPr/>
        <a:lstStyle/>
        <a:p>
          <a:endParaRPr lang="es-ES"/>
        </a:p>
      </dgm:t>
    </dgm:pt>
    <dgm:pt modelId="{824448D9-8B30-4AB7-8B48-C892551F4A08}">
      <dgm:prSet phldrT="[Texto]" custT="1"/>
      <dgm:spPr>
        <a:solidFill>
          <a:schemeClr val="tx2">
            <a:lumMod val="40000"/>
            <a:lumOff val="60000"/>
          </a:schemeClr>
        </a:solidFill>
        <a:ln w="28575">
          <a:solidFill>
            <a:schemeClr val="tx2">
              <a:lumMod val="60000"/>
              <a:lumOff val="40000"/>
            </a:schemeClr>
          </a:solidFill>
        </a:ln>
      </dgm:spPr>
      <dgm:t>
        <a:bodyPr/>
        <a:lstStyle/>
        <a:p>
          <a:r>
            <a:rPr lang="es-ES_tradnl" sz="1600" b="1" dirty="0" smtClean="0"/>
            <a:t>Nuevo mercado o cliente</a:t>
          </a:r>
          <a:endParaRPr lang="es-ES" sz="1600" b="1" dirty="0"/>
        </a:p>
      </dgm:t>
    </dgm:pt>
    <dgm:pt modelId="{372D2E2F-18A2-430C-9224-92D6B0500D89}" type="parTrans" cxnId="{3D1FAF57-5524-419D-8442-4E9DA428E0EE}">
      <dgm:prSet/>
      <dgm:spPr/>
      <dgm:t>
        <a:bodyPr/>
        <a:lstStyle/>
        <a:p>
          <a:endParaRPr lang="es-ES" dirty="0"/>
        </a:p>
      </dgm:t>
    </dgm:pt>
    <dgm:pt modelId="{5F14B63F-2788-4CAF-80EF-F707377BD692}" type="sibTrans" cxnId="{3D1FAF57-5524-419D-8442-4E9DA428E0EE}">
      <dgm:prSet/>
      <dgm:spPr/>
      <dgm:t>
        <a:bodyPr/>
        <a:lstStyle/>
        <a:p>
          <a:endParaRPr lang="es-ES"/>
        </a:p>
      </dgm:t>
    </dgm:pt>
    <dgm:pt modelId="{2FD267C8-F167-4A6C-848B-2064C2E5D39A}">
      <dgm:prSet phldrT="[Texto]" custT="1"/>
      <dgm:spPr>
        <a:solidFill>
          <a:schemeClr val="tx2">
            <a:lumMod val="40000"/>
            <a:lumOff val="60000"/>
          </a:schemeClr>
        </a:solidFill>
        <a:ln w="28575">
          <a:solidFill>
            <a:schemeClr val="tx2">
              <a:lumMod val="60000"/>
              <a:lumOff val="40000"/>
            </a:schemeClr>
          </a:solidFill>
        </a:ln>
      </dgm:spPr>
      <dgm:t>
        <a:bodyPr/>
        <a:lstStyle/>
        <a:p>
          <a:r>
            <a:rPr lang="es-ES_tradnl" sz="1600" b="1" dirty="0" smtClean="0"/>
            <a:t>Aprovisionamiento</a:t>
          </a:r>
          <a:endParaRPr lang="es-ES" sz="1600" b="1" dirty="0"/>
        </a:p>
      </dgm:t>
    </dgm:pt>
    <dgm:pt modelId="{AAC471A1-D872-4563-B6CA-71DBF9EA8A05}" type="parTrans" cxnId="{8EBF6D34-C1DE-433E-B294-A8700DA63EF5}">
      <dgm:prSet/>
      <dgm:spPr/>
      <dgm:t>
        <a:bodyPr/>
        <a:lstStyle/>
        <a:p>
          <a:endParaRPr lang="es-ES" dirty="0"/>
        </a:p>
      </dgm:t>
    </dgm:pt>
    <dgm:pt modelId="{302B0CC3-D146-4AEF-BE66-77958820BF89}" type="sibTrans" cxnId="{8EBF6D34-C1DE-433E-B294-A8700DA63EF5}">
      <dgm:prSet/>
      <dgm:spPr/>
      <dgm:t>
        <a:bodyPr/>
        <a:lstStyle/>
        <a:p>
          <a:endParaRPr lang="es-ES"/>
        </a:p>
      </dgm:t>
    </dgm:pt>
    <dgm:pt modelId="{EC3558A1-C684-4874-8A32-2692B0FC8AB8}">
      <dgm:prSet phldrT="[Texto]" custT="1"/>
      <dgm:spPr>
        <a:solidFill>
          <a:schemeClr val="tx2">
            <a:lumMod val="40000"/>
            <a:lumOff val="60000"/>
          </a:schemeClr>
        </a:solidFill>
        <a:ln w="28575">
          <a:solidFill>
            <a:schemeClr val="tx2">
              <a:lumMod val="60000"/>
              <a:lumOff val="40000"/>
            </a:schemeClr>
          </a:solidFill>
        </a:ln>
      </dgm:spPr>
      <dgm:t>
        <a:bodyPr/>
        <a:lstStyle/>
        <a:p>
          <a:r>
            <a:rPr lang="es-ES_tradnl" sz="1600" b="1" dirty="0" smtClean="0"/>
            <a:t>Manera de producir u ofrecer un servicio</a:t>
          </a:r>
          <a:endParaRPr lang="es-ES" sz="1600" b="1" dirty="0"/>
        </a:p>
      </dgm:t>
    </dgm:pt>
    <dgm:pt modelId="{90987457-943B-449E-8A88-D92A062EA528}" type="parTrans" cxnId="{DA929AE3-FB78-46EE-A517-851F5020D1E7}">
      <dgm:prSet/>
      <dgm:spPr/>
      <dgm:t>
        <a:bodyPr/>
        <a:lstStyle/>
        <a:p>
          <a:endParaRPr lang="es-ES" dirty="0"/>
        </a:p>
      </dgm:t>
    </dgm:pt>
    <dgm:pt modelId="{B7A8BFF6-1F26-439B-83CB-428CD9F51FA2}" type="sibTrans" cxnId="{DA929AE3-FB78-46EE-A517-851F5020D1E7}">
      <dgm:prSet/>
      <dgm:spPr/>
      <dgm:t>
        <a:bodyPr/>
        <a:lstStyle/>
        <a:p>
          <a:endParaRPr lang="es-ES"/>
        </a:p>
      </dgm:t>
    </dgm:pt>
    <dgm:pt modelId="{7D357E71-8A37-491E-AE5D-9754D5C2F1D8}">
      <dgm:prSet phldrT="[Texto]" custT="1"/>
      <dgm:spPr>
        <a:solidFill>
          <a:schemeClr val="tx2">
            <a:lumMod val="40000"/>
            <a:lumOff val="60000"/>
          </a:schemeClr>
        </a:solidFill>
        <a:ln w="28575">
          <a:solidFill>
            <a:schemeClr val="tx2">
              <a:lumMod val="60000"/>
              <a:lumOff val="40000"/>
            </a:schemeClr>
          </a:solidFill>
        </a:ln>
      </dgm:spPr>
      <dgm:t>
        <a:bodyPr/>
        <a:lstStyle/>
        <a:p>
          <a:r>
            <a:rPr lang="es-ES_tradnl" sz="1600" b="1" dirty="0" smtClean="0"/>
            <a:t>Organización</a:t>
          </a:r>
          <a:endParaRPr lang="es-ES" sz="1600" b="1" dirty="0"/>
        </a:p>
      </dgm:t>
    </dgm:pt>
    <dgm:pt modelId="{3EB9622B-1AAB-496D-A627-88765FCA2234}" type="parTrans" cxnId="{E31CFDA3-08A3-4A48-B937-999FBB15B0FA}">
      <dgm:prSet/>
      <dgm:spPr/>
      <dgm:t>
        <a:bodyPr/>
        <a:lstStyle/>
        <a:p>
          <a:endParaRPr lang="es-ES" dirty="0"/>
        </a:p>
      </dgm:t>
    </dgm:pt>
    <dgm:pt modelId="{9649767B-52C6-401A-8313-149C811A4113}" type="sibTrans" cxnId="{E31CFDA3-08A3-4A48-B937-999FBB15B0FA}">
      <dgm:prSet/>
      <dgm:spPr/>
      <dgm:t>
        <a:bodyPr/>
        <a:lstStyle/>
        <a:p>
          <a:endParaRPr lang="es-ES"/>
        </a:p>
      </dgm:t>
    </dgm:pt>
    <dgm:pt modelId="{D03DD5B8-6BE4-4395-8064-FD6356F22C0A}" type="pres">
      <dgm:prSet presAssocID="{5A4313F4-DAA4-459B-8A03-DBE39B60D915}" presName="Name0" presStyleCnt="0">
        <dgm:presLayoutVars>
          <dgm:chMax val="1"/>
          <dgm:dir/>
          <dgm:animLvl val="ctr"/>
          <dgm:resizeHandles val="exact"/>
        </dgm:presLayoutVars>
      </dgm:prSet>
      <dgm:spPr/>
      <dgm:t>
        <a:bodyPr/>
        <a:lstStyle/>
        <a:p>
          <a:endParaRPr lang="es-ES"/>
        </a:p>
      </dgm:t>
    </dgm:pt>
    <dgm:pt modelId="{445531D8-F154-411E-9ED0-2AE7C737A14B}" type="pres">
      <dgm:prSet presAssocID="{9318EFD2-1DB6-440F-B0EF-5DB17BE0A816}" presName="centerShape" presStyleLbl="node0" presStyleIdx="0" presStyleCnt="1" custScaleX="235332" custScaleY="194898" custLinFactNeighborX="4474" custLinFactNeighborY="21127"/>
      <dgm:spPr/>
      <dgm:t>
        <a:bodyPr/>
        <a:lstStyle/>
        <a:p>
          <a:endParaRPr lang="es-ES"/>
        </a:p>
      </dgm:t>
    </dgm:pt>
    <dgm:pt modelId="{F23226D8-A23D-4BF6-8104-7EBF527E944B}" type="pres">
      <dgm:prSet presAssocID="{70B6EB85-9A1D-4D0F-B634-67D74F2552AC}" presName="parTrans" presStyleLbl="sibTrans2D1" presStyleIdx="0" presStyleCnt="5"/>
      <dgm:spPr/>
      <dgm:t>
        <a:bodyPr/>
        <a:lstStyle/>
        <a:p>
          <a:endParaRPr lang="es-ES"/>
        </a:p>
      </dgm:t>
    </dgm:pt>
    <dgm:pt modelId="{39E5700E-73B3-4CA9-BCFF-BC4413990143}" type="pres">
      <dgm:prSet presAssocID="{70B6EB85-9A1D-4D0F-B634-67D74F2552AC}" presName="connectorText" presStyleLbl="sibTrans2D1" presStyleIdx="0" presStyleCnt="5"/>
      <dgm:spPr/>
      <dgm:t>
        <a:bodyPr/>
        <a:lstStyle/>
        <a:p>
          <a:endParaRPr lang="es-ES"/>
        </a:p>
      </dgm:t>
    </dgm:pt>
    <dgm:pt modelId="{94B41B34-4EBE-469B-A3B9-1925DA3FF967}" type="pres">
      <dgm:prSet presAssocID="{84C53427-92C6-4571-A2F4-C218F3DCF5E9}" presName="node" presStyleLbl="node1" presStyleIdx="0" presStyleCnt="5" custScaleX="162014" custScaleY="126793" custRadScaleRad="103588" custRadScaleInc="14966">
        <dgm:presLayoutVars>
          <dgm:bulletEnabled val="1"/>
        </dgm:presLayoutVars>
      </dgm:prSet>
      <dgm:spPr/>
      <dgm:t>
        <a:bodyPr/>
        <a:lstStyle/>
        <a:p>
          <a:endParaRPr lang="es-ES"/>
        </a:p>
      </dgm:t>
    </dgm:pt>
    <dgm:pt modelId="{2D0AEFDB-80C0-4885-B25F-07986C1372F2}" type="pres">
      <dgm:prSet presAssocID="{372D2E2F-18A2-430C-9224-92D6B0500D89}" presName="parTrans" presStyleLbl="sibTrans2D1" presStyleIdx="1" presStyleCnt="5" custLinFactNeighborX="-49441" custLinFactNeighborY="-58136"/>
      <dgm:spPr/>
      <dgm:t>
        <a:bodyPr/>
        <a:lstStyle/>
        <a:p>
          <a:endParaRPr lang="es-ES"/>
        </a:p>
      </dgm:t>
    </dgm:pt>
    <dgm:pt modelId="{C8709A6D-2507-4798-B574-D784E74A1C97}" type="pres">
      <dgm:prSet presAssocID="{372D2E2F-18A2-430C-9224-92D6B0500D89}" presName="connectorText" presStyleLbl="sibTrans2D1" presStyleIdx="1" presStyleCnt="5"/>
      <dgm:spPr/>
      <dgm:t>
        <a:bodyPr/>
        <a:lstStyle/>
        <a:p>
          <a:endParaRPr lang="es-ES"/>
        </a:p>
      </dgm:t>
    </dgm:pt>
    <dgm:pt modelId="{585DBC20-F233-4AEC-972F-00D74CBE8411}" type="pres">
      <dgm:prSet presAssocID="{824448D9-8B30-4AB7-8B48-C892551F4A08}" presName="node" presStyleLbl="node1" presStyleIdx="1" presStyleCnt="5" custScaleX="284287" custScaleY="86710" custRadScaleRad="215735" custRadScaleInc="7241">
        <dgm:presLayoutVars>
          <dgm:bulletEnabled val="1"/>
        </dgm:presLayoutVars>
      </dgm:prSet>
      <dgm:spPr/>
      <dgm:t>
        <a:bodyPr/>
        <a:lstStyle/>
        <a:p>
          <a:endParaRPr lang="es-ES"/>
        </a:p>
      </dgm:t>
    </dgm:pt>
    <dgm:pt modelId="{02F16408-EB06-4FB1-AAEA-D64FCB48B78E}" type="pres">
      <dgm:prSet presAssocID="{AAC471A1-D872-4563-B6CA-71DBF9EA8A05}" presName="parTrans" presStyleLbl="sibTrans2D1" presStyleIdx="2" presStyleCnt="5"/>
      <dgm:spPr/>
      <dgm:t>
        <a:bodyPr/>
        <a:lstStyle/>
        <a:p>
          <a:endParaRPr lang="es-ES"/>
        </a:p>
      </dgm:t>
    </dgm:pt>
    <dgm:pt modelId="{0B397C64-ADDB-4051-BB85-E585C299077D}" type="pres">
      <dgm:prSet presAssocID="{AAC471A1-D872-4563-B6CA-71DBF9EA8A05}" presName="connectorText" presStyleLbl="sibTrans2D1" presStyleIdx="2" presStyleCnt="5"/>
      <dgm:spPr/>
      <dgm:t>
        <a:bodyPr/>
        <a:lstStyle/>
        <a:p>
          <a:endParaRPr lang="es-ES"/>
        </a:p>
      </dgm:t>
    </dgm:pt>
    <dgm:pt modelId="{D0AA25A0-C905-472D-9B93-E990CFBFE660}" type="pres">
      <dgm:prSet presAssocID="{2FD267C8-F167-4A6C-848B-2064C2E5D39A}" presName="node" presStyleLbl="node1" presStyleIdx="2" presStyleCnt="5" custScaleX="305574" custScaleY="90593" custRadScaleRad="235771" custRadScaleInc="-111717">
        <dgm:presLayoutVars>
          <dgm:bulletEnabled val="1"/>
        </dgm:presLayoutVars>
      </dgm:prSet>
      <dgm:spPr/>
      <dgm:t>
        <a:bodyPr/>
        <a:lstStyle/>
        <a:p>
          <a:endParaRPr lang="es-ES"/>
        </a:p>
      </dgm:t>
    </dgm:pt>
    <dgm:pt modelId="{EFC7F385-E404-45EE-AF69-E3EC7538E43A}" type="pres">
      <dgm:prSet presAssocID="{90987457-943B-449E-8A88-D92A062EA528}" presName="parTrans" presStyleLbl="sibTrans2D1" presStyleIdx="3" presStyleCnt="5"/>
      <dgm:spPr/>
      <dgm:t>
        <a:bodyPr/>
        <a:lstStyle/>
        <a:p>
          <a:endParaRPr lang="es-ES"/>
        </a:p>
      </dgm:t>
    </dgm:pt>
    <dgm:pt modelId="{62CFEB3A-8660-4912-8E1D-382BEBB444DD}" type="pres">
      <dgm:prSet presAssocID="{90987457-943B-449E-8A88-D92A062EA528}" presName="connectorText" presStyleLbl="sibTrans2D1" presStyleIdx="3" presStyleCnt="5"/>
      <dgm:spPr/>
      <dgm:t>
        <a:bodyPr/>
        <a:lstStyle/>
        <a:p>
          <a:endParaRPr lang="es-ES"/>
        </a:p>
      </dgm:t>
    </dgm:pt>
    <dgm:pt modelId="{452BA5D5-AAD0-4256-889B-E651C9015722}" type="pres">
      <dgm:prSet presAssocID="{EC3558A1-C684-4874-8A32-2692B0FC8AB8}" presName="node" presStyleLbl="node1" presStyleIdx="3" presStyleCnt="5" custScaleX="310583" custScaleY="143466" custRadScaleRad="222971" custRadScaleInc="105152">
        <dgm:presLayoutVars>
          <dgm:bulletEnabled val="1"/>
        </dgm:presLayoutVars>
      </dgm:prSet>
      <dgm:spPr/>
      <dgm:t>
        <a:bodyPr/>
        <a:lstStyle/>
        <a:p>
          <a:endParaRPr lang="es-ES"/>
        </a:p>
      </dgm:t>
    </dgm:pt>
    <dgm:pt modelId="{0FB02EBC-94A6-4B7B-B032-8C047AAC8248}" type="pres">
      <dgm:prSet presAssocID="{3EB9622B-1AAB-496D-A627-88765FCA2234}" presName="parTrans" presStyleLbl="sibTrans2D1" presStyleIdx="4" presStyleCnt="5"/>
      <dgm:spPr/>
      <dgm:t>
        <a:bodyPr/>
        <a:lstStyle/>
        <a:p>
          <a:endParaRPr lang="es-ES"/>
        </a:p>
      </dgm:t>
    </dgm:pt>
    <dgm:pt modelId="{014E8E44-633D-4A40-AF42-36272C2277AD}" type="pres">
      <dgm:prSet presAssocID="{3EB9622B-1AAB-496D-A627-88765FCA2234}" presName="connectorText" presStyleLbl="sibTrans2D1" presStyleIdx="4" presStyleCnt="5"/>
      <dgm:spPr/>
      <dgm:t>
        <a:bodyPr/>
        <a:lstStyle/>
        <a:p>
          <a:endParaRPr lang="es-ES"/>
        </a:p>
      </dgm:t>
    </dgm:pt>
    <dgm:pt modelId="{CD0E537A-3F19-4EB2-86F3-FB12E3C4E0E3}" type="pres">
      <dgm:prSet presAssocID="{7D357E71-8A37-491E-AE5D-9754D5C2F1D8}" presName="node" presStyleLbl="node1" presStyleIdx="4" presStyleCnt="5" custScaleX="231123" custScaleY="97682" custRadScaleRad="182485" custRadScaleInc="9389">
        <dgm:presLayoutVars>
          <dgm:bulletEnabled val="1"/>
        </dgm:presLayoutVars>
      </dgm:prSet>
      <dgm:spPr/>
      <dgm:t>
        <a:bodyPr/>
        <a:lstStyle/>
        <a:p>
          <a:endParaRPr lang="es-ES"/>
        </a:p>
      </dgm:t>
    </dgm:pt>
  </dgm:ptLst>
  <dgm:cxnLst>
    <dgm:cxn modelId="{CC4CC7BA-B6BF-4E08-A7BA-938EEB2E6EA2}" type="presOf" srcId="{824448D9-8B30-4AB7-8B48-C892551F4A08}" destId="{585DBC20-F233-4AEC-972F-00D74CBE8411}" srcOrd="0" destOrd="0" presId="urn:microsoft.com/office/officeart/2005/8/layout/radial5"/>
    <dgm:cxn modelId="{E31CFDA3-08A3-4A48-B937-999FBB15B0FA}" srcId="{9318EFD2-1DB6-440F-B0EF-5DB17BE0A816}" destId="{7D357E71-8A37-491E-AE5D-9754D5C2F1D8}" srcOrd="4" destOrd="0" parTransId="{3EB9622B-1AAB-496D-A627-88765FCA2234}" sibTransId="{9649767B-52C6-401A-8313-149C811A4113}"/>
    <dgm:cxn modelId="{652D72BF-6F1E-4B35-8FD8-31CB92CB876D}" type="presOf" srcId="{AAC471A1-D872-4563-B6CA-71DBF9EA8A05}" destId="{0B397C64-ADDB-4051-BB85-E585C299077D}" srcOrd="1" destOrd="0" presId="urn:microsoft.com/office/officeart/2005/8/layout/radial5"/>
    <dgm:cxn modelId="{08B3549C-84CE-4850-B69C-1ED9A1A37F1B}" type="presOf" srcId="{70B6EB85-9A1D-4D0F-B634-67D74F2552AC}" destId="{F23226D8-A23D-4BF6-8104-7EBF527E944B}" srcOrd="0" destOrd="0" presId="urn:microsoft.com/office/officeart/2005/8/layout/radial5"/>
    <dgm:cxn modelId="{5C5A07D5-5C2F-429D-AE50-ADE2D708C751}" type="presOf" srcId="{90987457-943B-449E-8A88-D92A062EA528}" destId="{EFC7F385-E404-45EE-AF69-E3EC7538E43A}" srcOrd="0" destOrd="0" presId="urn:microsoft.com/office/officeart/2005/8/layout/radial5"/>
    <dgm:cxn modelId="{19179263-F891-44BD-9A78-3C7D4B6EC102}" srcId="{9318EFD2-1DB6-440F-B0EF-5DB17BE0A816}" destId="{84C53427-92C6-4571-A2F4-C218F3DCF5E9}" srcOrd="0" destOrd="0" parTransId="{70B6EB85-9A1D-4D0F-B634-67D74F2552AC}" sibTransId="{605E4F3B-1D1D-44A5-ACFF-8D5E7288937A}"/>
    <dgm:cxn modelId="{DCC95450-3B46-4B6A-A5D9-C8B54E2DF6B4}" type="presOf" srcId="{AAC471A1-D872-4563-B6CA-71DBF9EA8A05}" destId="{02F16408-EB06-4FB1-AAEA-D64FCB48B78E}" srcOrd="0" destOrd="0" presId="urn:microsoft.com/office/officeart/2005/8/layout/radial5"/>
    <dgm:cxn modelId="{C0635609-4D48-44C0-9902-F7FAE44E305E}" type="presOf" srcId="{9318EFD2-1DB6-440F-B0EF-5DB17BE0A816}" destId="{445531D8-F154-411E-9ED0-2AE7C737A14B}" srcOrd="0" destOrd="0" presId="urn:microsoft.com/office/officeart/2005/8/layout/radial5"/>
    <dgm:cxn modelId="{CA6A7B12-303A-4DF2-903A-9BF054FAD9C9}" type="presOf" srcId="{EC3558A1-C684-4874-8A32-2692B0FC8AB8}" destId="{452BA5D5-AAD0-4256-889B-E651C9015722}" srcOrd="0" destOrd="0" presId="urn:microsoft.com/office/officeart/2005/8/layout/radial5"/>
    <dgm:cxn modelId="{696C5902-9C61-45E8-A710-0FE581DF0A16}" type="presOf" srcId="{372D2E2F-18A2-430C-9224-92D6B0500D89}" destId="{2D0AEFDB-80C0-4885-B25F-07986C1372F2}" srcOrd="0" destOrd="0" presId="urn:microsoft.com/office/officeart/2005/8/layout/radial5"/>
    <dgm:cxn modelId="{F16B3349-CC83-4C74-BB99-B94BA6150C3E}" type="presOf" srcId="{3EB9622B-1AAB-496D-A627-88765FCA2234}" destId="{014E8E44-633D-4A40-AF42-36272C2277AD}" srcOrd="1" destOrd="0" presId="urn:microsoft.com/office/officeart/2005/8/layout/radial5"/>
    <dgm:cxn modelId="{3D1FAF57-5524-419D-8442-4E9DA428E0EE}" srcId="{9318EFD2-1DB6-440F-B0EF-5DB17BE0A816}" destId="{824448D9-8B30-4AB7-8B48-C892551F4A08}" srcOrd="1" destOrd="0" parTransId="{372D2E2F-18A2-430C-9224-92D6B0500D89}" sibTransId="{5F14B63F-2788-4CAF-80EF-F707377BD692}"/>
    <dgm:cxn modelId="{101A1458-5AA4-4F34-B37D-F8E2BFAD2874}" type="presOf" srcId="{84C53427-92C6-4571-A2F4-C218F3DCF5E9}" destId="{94B41B34-4EBE-469B-A3B9-1925DA3FF967}" srcOrd="0" destOrd="0" presId="urn:microsoft.com/office/officeart/2005/8/layout/radial5"/>
    <dgm:cxn modelId="{AF487607-0419-476A-A815-9113D58F645B}" type="presOf" srcId="{5A4313F4-DAA4-459B-8A03-DBE39B60D915}" destId="{D03DD5B8-6BE4-4395-8064-FD6356F22C0A}" srcOrd="0" destOrd="0" presId="urn:microsoft.com/office/officeart/2005/8/layout/radial5"/>
    <dgm:cxn modelId="{3A136A9D-B95C-4FBB-9FE6-D5B9F4952721}" type="presOf" srcId="{70B6EB85-9A1D-4D0F-B634-67D74F2552AC}" destId="{39E5700E-73B3-4CA9-BCFF-BC4413990143}" srcOrd="1" destOrd="0" presId="urn:microsoft.com/office/officeart/2005/8/layout/radial5"/>
    <dgm:cxn modelId="{34BFFDCD-BCE5-467B-8E8D-3B5E2A171094}" type="presOf" srcId="{3EB9622B-1AAB-496D-A627-88765FCA2234}" destId="{0FB02EBC-94A6-4B7B-B032-8C047AAC8248}" srcOrd="0" destOrd="0" presId="urn:microsoft.com/office/officeart/2005/8/layout/radial5"/>
    <dgm:cxn modelId="{80C1CB90-0589-458D-9B20-A19016395764}" type="presOf" srcId="{7D357E71-8A37-491E-AE5D-9754D5C2F1D8}" destId="{CD0E537A-3F19-4EB2-86F3-FB12E3C4E0E3}" srcOrd="0" destOrd="0" presId="urn:microsoft.com/office/officeart/2005/8/layout/radial5"/>
    <dgm:cxn modelId="{DA929AE3-FB78-46EE-A517-851F5020D1E7}" srcId="{9318EFD2-1DB6-440F-B0EF-5DB17BE0A816}" destId="{EC3558A1-C684-4874-8A32-2692B0FC8AB8}" srcOrd="3" destOrd="0" parTransId="{90987457-943B-449E-8A88-D92A062EA528}" sibTransId="{B7A8BFF6-1F26-439B-83CB-428CD9F51FA2}"/>
    <dgm:cxn modelId="{E7294995-8839-4E33-B18A-569FEF95D8A3}" type="presOf" srcId="{372D2E2F-18A2-430C-9224-92D6B0500D89}" destId="{C8709A6D-2507-4798-B574-D784E74A1C97}" srcOrd="1" destOrd="0" presId="urn:microsoft.com/office/officeart/2005/8/layout/radial5"/>
    <dgm:cxn modelId="{8EBF6D34-C1DE-433E-B294-A8700DA63EF5}" srcId="{9318EFD2-1DB6-440F-B0EF-5DB17BE0A816}" destId="{2FD267C8-F167-4A6C-848B-2064C2E5D39A}" srcOrd="2" destOrd="0" parTransId="{AAC471A1-D872-4563-B6CA-71DBF9EA8A05}" sibTransId="{302B0CC3-D146-4AEF-BE66-77958820BF89}"/>
    <dgm:cxn modelId="{4E4B3E20-11E9-42F6-A190-68CC6AD0BF18}" srcId="{5A4313F4-DAA4-459B-8A03-DBE39B60D915}" destId="{9318EFD2-1DB6-440F-B0EF-5DB17BE0A816}" srcOrd="0" destOrd="0" parTransId="{E811E5AC-A0CF-4B91-AAF2-6F672B1C5219}" sibTransId="{D87E8B55-2F5A-400F-9ECD-9340C6B53A2E}"/>
    <dgm:cxn modelId="{725393A4-9233-4700-B7FB-4E4488F3EFD8}" type="presOf" srcId="{2FD267C8-F167-4A6C-848B-2064C2E5D39A}" destId="{D0AA25A0-C905-472D-9B93-E990CFBFE660}" srcOrd="0" destOrd="0" presId="urn:microsoft.com/office/officeart/2005/8/layout/radial5"/>
    <dgm:cxn modelId="{7526843D-E2EA-4AFA-8268-319F0B67E2BD}" type="presOf" srcId="{90987457-943B-449E-8A88-D92A062EA528}" destId="{62CFEB3A-8660-4912-8E1D-382BEBB444DD}" srcOrd="1" destOrd="0" presId="urn:microsoft.com/office/officeart/2005/8/layout/radial5"/>
    <dgm:cxn modelId="{45936FCB-F18A-41BE-84CA-D88147D64952}" type="presParOf" srcId="{D03DD5B8-6BE4-4395-8064-FD6356F22C0A}" destId="{445531D8-F154-411E-9ED0-2AE7C737A14B}" srcOrd="0" destOrd="0" presId="urn:microsoft.com/office/officeart/2005/8/layout/radial5"/>
    <dgm:cxn modelId="{3DD69635-0C74-43AA-AD92-14F9C745C0F0}" type="presParOf" srcId="{D03DD5B8-6BE4-4395-8064-FD6356F22C0A}" destId="{F23226D8-A23D-4BF6-8104-7EBF527E944B}" srcOrd="1" destOrd="0" presId="urn:microsoft.com/office/officeart/2005/8/layout/radial5"/>
    <dgm:cxn modelId="{8D905FA3-48CD-412E-8421-F7726359AA2E}" type="presParOf" srcId="{F23226D8-A23D-4BF6-8104-7EBF527E944B}" destId="{39E5700E-73B3-4CA9-BCFF-BC4413990143}" srcOrd="0" destOrd="0" presId="urn:microsoft.com/office/officeart/2005/8/layout/radial5"/>
    <dgm:cxn modelId="{3AB45789-AA63-47CA-A67E-B5D9AB6285E4}" type="presParOf" srcId="{D03DD5B8-6BE4-4395-8064-FD6356F22C0A}" destId="{94B41B34-4EBE-469B-A3B9-1925DA3FF967}" srcOrd="2" destOrd="0" presId="urn:microsoft.com/office/officeart/2005/8/layout/radial5"/>
    <dgm:cxn modelId="{00A60AFB-05BA-48EE-865E-4CCF7C8DA06D}" type="presParOf" srcId="{D03DD5B8-6BE4-4395-8064-FD6356F22C0A}" destId="{2D0AEFDB-80C0-4885-B25F-07986C1372F2}" srcOrd="3" destOrd="0" presId="urn:microsoft.com/office/officeart/2005/8/layout/radial5"/>
    <dgm:cxn modelId="{6834846D-B15B-4B66-897A-5069CAD5DA24}" type="presParOf" srcId="{2D0AEFDB-80C0-4885-B25F-07986C1372F2}" destId="{C8709A6D-2507-4798-B574-D784E74A1C97}" srcOrd="0" destOrd="0" presId="urn:microsoft.com/office/officeart/2005/8/layout/radial5"/>
    <dgm:cxn modelId="{1793EB44-CB0F-4DB4-BE77-DEF8C7390EE2}" type="presParOf" srcId="{D03DD5B8-6BE4-4395-8064-FD6356F22C0A}" destId="{585DBC20-F233-4AEC-972F-00D74CBE8411}" srcOrd="4" destOrd="0" presId="urn:microsoft.com/office/officeart/2005/8/layout/radial5"/>
    <dgm:cxn modelId="{17528B90-5D0E-4EAF-9F77-E1E555369CE3}" type="presParOf" srcId="{D03DD5B8-6BE4-4395-8064-FD6356F22C0A}" destId="{02F16408-EB06-4FB1-AAEA-D64FCB48B78E}" srcOrd="5" destOrd="0" presId="urn:microsoft.com/office/officeart/2005/8/layout/radial5"/>
    <dgm:cxn modelId="{713D8BB9-846A-4D63-A234-09E7A9CA8702}" type="presParOf" srcId="{02F16408-EB06-4FB1-AAEA-D64FCB48B78E}" destId="{0B397C64-ADDB-4051-BB85-E585C299077D}" srcOrd="0" destOrd="0" presId="urn:microsoft.com/office/officeart/2005/8/layout/radial5"/>
    <dgm:cxn modelId="{274E89C3-1893-42E6-91BB-F43A79C214C7}" type="presParOf" srcId="{D03DD5B8-6BE4-4395-8064-FD6356F22C0A}" destId="{D0AA25A0-C905-472D-9B93-E990CFBFE660}" srcOrd="6" destOrd="0" presId="urn:microsoft.com/office/officeart/2005/8/layout/radial5"/>
    <dgm:cxn modelId="{480E1C0D-1E6A-4A13-8709-017D95EAB673}" type="presParOf" srcId="{D03DD5B8-6BE4-4395-8064-FD6356F22C0A}" destId="{EFC7F385-E404-45EE-AF69-E3EC7538E43A}" srcOrd="7" destOrd="0" presId="urn:microsoft.com/office/officeart/2005/8/layout/radial5"/>
    <dgm:cxn modelId="{9F670009-9637-423B-8AFD-17B58480B917}" type="presParOf" srcId="{EFC7F385-E404-45EE-AF69-E3EC7538E43A}" destId="{62CFEB3A-8660-4912-8E1D-382BEBB444DD}" srcOrd="0" destOrd="0" presId="urn:microsoft.com/office/officeart/2005/8/layout/radial5"/>
    <dgm:cxn modelId="{363B73F3-2086-4A06-A6E5-49BD1AD5D510}" type="presParOf" srcId="{D03DD5B8-6BE4-4395-8064-FD6356F22C0A}" destId="{452BA5D5-AAD0-4256-889B-E651C9015722}" srcOrd="8" destOrd="0" presId="urn:microsoft.com/office/officeart/2005/8/layout/radial5"/>
    <dgm:cxn modelId="{74360419-7882-47EE-A3FA-2BCA17E4B300}" type="presParOf" srcId="{D03DD5B8-6BE4-4395-8064-FD6356F22C0A}" destId="{0FB02EBC-94A6-4B7B-B032-8C047AAC8248}" srcOrd="9" destOrd="0" presId="urn:microsoft.com/office/officeart/2005/8/layout/radial5"/>
    <dgm:cxn modelId="{03D8BF08-A960-41A8-A6C5-40AECCB46A2E}" type="presParOf" srcId="{0FB02EBC-94A6-4B7B-B032-8C047AAC8248}" destId="{014E8E44-633D-4A40-AF42-36272C2277AD}" srcOrd="0" destOrd="0" presId="urn:microsoft.com/office/officeart/2005/8/layout/radial5"/>
    <dgm:cxn modelId="{563D97E8-2ACB-4796-9AD7-A3ECE42AC4D8}" type="presParOf" srcId="{D03DD5B8-6BE4-4395-8064-FD6356F22C0A}" destId="{CD0E537A-3F19-4EB2-86F3-FB12E3C4E0E3}" srcOrd="10" destOrd="0" presId="urn:microsoft.com/office/officeart/2005/8/layout/radial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7A05A3-14D9-44A5-B768-02F08550772E}" type="doc">
      <dgm:prSet loTypeId="urn:microsoft.com/office/officeart/2005/8/layout/radial6" loCatId="cycle" qsTypeId="urn:microsoft.com/office/officeart/2005/8/quickstyle/3d3" qsCatId="3D" csTypeId="urn:microsoft.com/office/officeart/2005/8/colors/accent1_2" csCatId="accent1" phldr="1"/>
      <dgm:spPr/>
      <dgm:t>
        <a:bodyPr/>
        <a:lstStyle/>
        <a:p>
          <a:endParaRPr lang="es-ES"/>
        </a:p>
      </dgm:t>
    </dgm:pt>
    <dgm:pt modelId="{ED2B4624-7341-43E5-B4B2-09A70E7847B3}">
      <dgm:prSet phldrT="[Texto]" custT="1"/>
      <dgm:spPr>
        <a:solidFill>
          <a:schemeClr val="accent3"/>
        </a:solidFill>
        <a:ln w="28575">
          <a:solidFill>
            <a:srgbClr val="00B050"/>
          </a:solidFill>
        </a:ln>
      </dgm:spPr>
      <dgm:t>
        <a:bodyPr/>
        <a:lstStyle/>
        <a:p>
          <a:r>
            <a:rPr lang="es-ES_tradnl" sz="2400" b="1" dirty="0" smtClean="0"/>
            <a:t>Características</a:t>
          </a:r>
        </a:p>
        <a:p>
          <a:r>
            <a:rPr lang="es-ES_tradnl" sz="2400" b="1" dirty="0" smtClean="0"/>
            <a:t>personales</a:t>
          </a:r>
        </a:p>
      </dgm:t>
    </dgm:pt>
    <dgm:pt modelId="{B5847ABE-AF46-483D-BCB2-95A0C15A9DB6}" type="parTrans" cxnId="{7150E0E6-08C4-4382-A9AB-091C87EB90E5}">
      <dgm:prSet/>
      <dgm:spPr/>
      <dgm:t>
        <a:bodyPr/>
        <a:lstStyle/>
        <a:p>
          <a:endParaRPr lang="es-ES"/>
        </a:p>
      </dgm:t>
    </dgm:pt>
    <dgm:pt modelId="{8EEDBB42-9CFE-4006-9F30-B7728819F50E}" type="sibTrans" cxnId="{7150E0E6-08C4-4382-A9AB-091C87EB90E5}">
      <dgm:prSet/>
      <dgm:spPr/>
      <dgm:t>
        <a:bodyPr/>
        <a:lstStyle/>
        <a:p>
          <a:endParaRPr lang="es-ES"/>
        </a:p>
      </dgm:t>
    </dgm:pt>
    <dgm:pt modelId="{D758309E-D140-4A16-9EEA-1DC825F03F4D}">
      <dgm:prSet phldrT="[Texto]" custT="1"/>
      <dgm:spPr>
        <a:solidFill>
          <a:schemeClr val="tx2">
            <a:lumMod val="40000"/>
            <a:lumOff val="60000"/>
          </a:schemeClr>
        </a:solidFill>
      </dgm:spPr>
      <dgm:t>
        <a:bodyPr/>
        <a:lstStyle/>
        <a:p>
          <a:r>
            <a:rPr lang="es-ES_tradnl" sz="2000" b="1" dirty="0" smtClean="0">
              <a:solidFill>
                <a:schemeClr val="tx2"/>
              </a:solidFill>
            </a:rPr>
            <a:t>Creatividad e innovación</a:t>
          </a:r>
          <a:endParaRPr lang="es-ES" sz="2000" b="1" dirty="0">
            <a:solidFill>
              <a:schemeClr val="tx2"/>
            </a:solidFill>
          </a:endParaRPr>
        </a:p>
      </dgm:t>
    </dgm:pt>
    <dgm:pt modelId="{10C9FF75-796C-4915-9A81-032740282520}" type="parTrans" cxnId="{B290221D-7128-4E5A-B744-8E6CB50227F9}">
      <dgm:prSet/>
      <dgm:spPr/>
      <dgm:t>
        <a:bodyPr/>
        <a:lstStyle/>
        <a:p>
          <a:endParaRPr lang="es-ES"/>
        </a:p>
      </dgm:t>
    </dgm:pt>
    <dgm:pt modelId="{6561DC76-2E69-4EC2-875D-1CDD8EE8C96A}" type="sibTrans" cxnId="{B290221D-7128-4E5A-B744-8E6CB50227F9}">
      <dgm:prSet/>
      <dgm:spPr/>
      <dgm:t>
        <a:bodyPr/>
        <a:lstStyle/>
        <a:p>
          <a:endParaRPr lang="es-ES"/>
        </a:p>
      </dgm:t>
    </dgm:pt>
    <dgm:pt modelId="{7E89D2D0-6DF9-4444-B9D2-8A752B068B33}">
      <dgm:prSet phldrT="[Texto]" custT="1"/>
      <dgm:spPr>
        <a:solidFill>
          <a:schemeClr val="tx2">
            <a:lumMod val="40000"/>
            <a:lumOff val="60000"/>
          </a:schemeClr>
        </a:solidFill>
      </dgm:spPr>
      <dgm:t>
        <a:bodyPr/>
        <a:lstStyle/>
        <a:p>
          <a:r>
            <a:rPr lang="es-ES_tradnl" sz="2000" b="1" dirty="0" smtClean="0">
              <a:solidFill>
                <a:schemeClr val="tx2"/>
              </a:solidFill>
            </a:rPr>
            <a:t>Organización</a:t>
          </a:r>
          <a:endParaRPr lang="es-ES" sz="2000" b="1" dirty="0">
            <a:solidFill>
              <a:schemeClr val="tx2"/>
            </a:solidFill>
          </a:endParaRPr>
        </a:p>
      </dgm:t>
    </dgm:pt>
    <dgm:pt modelId="{C5867590-6FD1-4F6A-AEA5-5858E69F0E71}" type="parTrans" cxnId="{7CBB12AD-0FA2-4152-938B-CBF19EB58A32}">
      <dgm:prSet/>
      <dgm:spPr/>
      <dgm:t>
        <a:bodyPr/>
        <a:lstStyle/>
        <a:p>
          <a:endParaRPr lang="es-ES"/>
        </a:p>
      </dgm:t>
    </dgm:pt>
    <dgm:pt modelId="{B5DE49D7-4A23-41E8-AEE1-18AA0A503060}" type="sibTrans" cxnId="{7CBB12AD-0FA2-4152-938B-CBF19EB58A32}">
      <dgm:prSet/>
      <dgm:spPr/>
      <dgm:t>
        <a:bodyPr/>
        <a:lstStyle/>
        <a:p>
          <a:endParaRPr lang="es-ES"/>
        </a:p>
      </dgm:t>
    </dgm:pt>
    <dgm:pt modelId="{4C92C2CC-7A09-4CCE-A8B2-E48E55CBDF5A}">
      <dgm:prSet phldrT="[Texto]" custT="1"/>
      <dgm:spPr>
        <a:solidFill>
          <a:schemeClr val="tx2">
            <a:lumMod val="40000"/>
            <a:lumOff val="60000"/>
          </a:schemeClr>
        </a:solidFill>
      </dgm:spPr>
      <dgm:t>
        <a:bodyPr/>
        <a:lstStyle/>
        <a:p>
          <a:r>
            <a:rPr lang="es-ES_tradnl" sz="2000" b="1" dirty="0" smtClean="0">
              <a:solidFill>
                <a:schemeClr val="tx2"/>
              </a:solidFill>
            </a:rPr>
            <a:t>Trabajo</a:t>
          </a:r>
          <a:endParaRPr lang="es-ES" sz="2000" b="1" dirty="0">
            <a:solidFill>
              <a:schemeClr val="tx2"/>
            </a:solidFill>
          </a:endParaRPr>
        </a:p>
      </dgm:t>
    </dgm:pt>
    <dgm:pt modelId="{C559D247-BD54-41AC-B07D-60454C608BE1}" type="parTrans" cxnId="{3A88D9DD-40C2-4835-B337-AE2665EF2249}">
      <dgm:prSet/>
      <dgm:spPr/>
      <dgm:t>
        <a:bodyPr/>
        <a:lstStyle/>
        <a:p>
          <a:endParaRPr lang="es-ES"/>
        </a:p>
      </dgm:t>
    </dgm:pt>
    <dgm:pt modelId="{1F4A1C85-5604-418C-AFD3-D8D3B27D40C2}" type="sibTrans" cxnId="{3A88D9DD-40C2-4835-B337-AE2665EF2249}">
      <dgm:prSet/>
      <dgm:spPr/>
      <dgm:t>
        <a:bodyPr/>
        <a:lstStyle/>
        <a:p>
          <a:endParaRPr lang="es-ES"/>
        </a:p>
      </dgm:t>
    </dgm:pt>
    <dgm:pt modelId="{6F43B42A-71AC-474D-85DD-AE1BDDBD8C68}">
      <dgm:prSet phldrT="[Texto]" custT="1"/>
      <dgm:spPr>
        <a:solidFill>
          <a:schemeClr val="tx2">
            <a:lumMod val="40000"/>
            <a:lumOff val="60000"/>
          </a:schemeClr>
        </a:solidFill>
      </dgm:spPr>
      <dgm:t>
        <a:bodyPr/>
        <a:lstStyle/>
        <a:p>
          <a:r>
            <a:rPr lang="es-ES_tradnl" sz="2000" b="1" dirty="0" smtClean="0">
              <a:solidFill>
                <a:schemeClr val="tx2"/>
              </a:solidFill>
            </a:rPr>
            <a:t>Habilidades sociales</a:t>
          </a:r>
          <a:endParaRPr lang="es-ES" sz="2000" b="1" dirty="0">
            <a:solidFill>
              <a:schemeClr val="tx2"/>
            </a:solidFill>
          </a:endParaRPr>
        </a:p>
      </dgm:t>
    </dgm:pt>
    <dgm:pt modelId="{30EFEDF0-9914-448A-956B-0DAC7DF97A4A}" type="parTrans" cxnId="{23600551-2706-4BB0-8AB3-5F63980DF5FE}">
      <dgm:prSet/>
      <dgm:spPr/>
      <dgm:t>
        <a:bodyPr/>
        <a:lstStyle/>
        <a:p>
          <a:endParaRPr lang="es-ES"/>
        </a:p>
      </dgm:t>
    </dgm:pt>
    <dgm:pt modelId="{BA93C95D-0012-4D1C-959A-C3D690C8C7B3}" type="sibTrans" cxnId="{23600551-2706-4BB0-8AB3-5F63980DF5FE}">
      <dgm:prSet/>
      <dgm:spPr/>
      <dgm:t>
        <a:bodyPr/>
        <a:lstStyle/>
        <a:p>
          <a:endParaRPr lang="es-ES"/>
        </a:p>
      </dgm:t>
    </dgm:pt>
    <dgm:pt modelId="{2B6E8293-BED0-4F3F-8FBA-F6F96FA7E5C6}">
      <dgm:prSet phldrT="[Texto]" custT="1"/>
      <dgm:spPr>
        <a:solidFill>
          <a:schemeClr val="tx2">
            <a:lumMod val="40000"/>
            <a:lumOff val="60000"/>
          </a:schemeClr>
        </a:solidFill>
      </dgm:spPr>
      <dgm:t>
        <a:bodyPr/>
        <a:lstStyle/>
        <a:p>
          <a:r>
            <a:rPr lang="es-ES_tradnl" sz="2000" b="1" dirty="0" smtClean="0">
              <a:solidFill>
                <a:schemeClr val="tx2"/>
              </a:solidFill>
            </a:rPr>
            <a:t>Honradez</a:t>
          </a:r>
          <a:endParaRPr lang="es-ES" sz="2000" b="1" dirty="0">
            <a:solidFill>
              <a:schemeClr val="tx2"/>
            </a:solidFill>
          </a:endParaRPr>
        </a:p>
      </dgm:t>
    </dgm:pt>
    <dgm:pt modelId="{67867E74-FD39-41D3-814F-04575D7A2BF4}" type="parTrans" cxnId="{A6475787-836F-4454-80BD-9C2926A4C24A}">
      <dgm:prSet/>
      <dgm:spPr/>
      <dgm:t>
        <a:bodyPr/>
        <a:lstStyle/>
        <a:p>
          <a:endParaRPr lang="es-ES"/>
        </a:p>
      </dgm:t>
    </dgm:pt>
    <dgm:pt modelId="{395664F9-63A3-41E6-9FE2-2E43622DD4E4}" type="sibTrans" cxnId="{A6475787-836F-4454-80BD-9C2926A4C24A}">
      <dgm:prSet/>
      <dgm:spPr/>
      <dgm:t>
        <a:bodyPr/>
        <a:lstStyle/>
        <a:p>
          <a:endParaRPr lang="es-ES"/>
        </a:p>
      </dgm:t>
    </dgm:pt>
    <dgm:pt modelId="{98FAB0F8-E51F-4FDC-9295-3FF1CCACD37A}">
      <dgm:prSet phldrT="[Texto]" custT="1"/>
      <dgm:spPr>
        <a:solidFill>
          <a:schemeClr val="tx2">
            <a:lumMod val="40000"/>
            <a:lumOff val="60000"/>
          </a:schemeClr>
        </a:solidFill>
      </dgm:spPr>
      <dgm:t>
        <a:bodyPr/>
        <a:lstStyle/>
        <a:p>
          <a:r>
            <a:rPr lang="es-ES_tradnl" sz="2000" b="1" dirty="0" smtClean="0">
              <a:solidFill>
                <a:schemeClr val="tx2"/>
              </a:solidFill>
            </a:rPr>
            <a:t>Riesgo</a:t>
          </a:r>
          <a:endParaRPr lang="es-ES" sz="2000" b="1" dirty="0">
            <a:solidFill>
              <a:schemeClr val="tx2"/>
            </a:solidFill>
          </a:endParaRPr>
        </a:p>
      </dgm:t>
    </dgm:pt>
    <dgm:pt modelId="{1ECF29B5-E0C9-4ED8-9FDC-B1AB7E9E28E7}" type="parTrans" cxnId="{EA8C6D47-9A76-4700-8781-CBC5FB625C91}">
      <dgm:prSet/>
      <dgm:spPr/>
      <dgm:t>
        <a:bodyPr/>
        <a:lstStyle/>
        <a:p>
          <a:endParaRPr lang="es-ES"/>
        </a:p>
      </dgm:t>
    </dgm:pt>
    <dgm:pt modelId="{AE9D9B1F-1B11-49BE-B460-0686B8A60C45}" type="sibTrans" cxnId="{EA8C6D47-9A76-4700-8781-CBC5FB625C91}">
      <dgm:prSet/>
      <dgm:spPr/>
      <dgm:t>
        <a:bodyPr/>
        <a:lstStyle/>
        <a:p>
          <a:endParaRPr lang="es-ES"/>
        </a:p>
      </dgm:t>
    </dgm:pt>
    <dgm:pt modelId="{ED08D634-BC50-477C-BD9D-0C4552AD2BB4}">
      <dgm:prSet phldrT="[Texto]" custT="1"/>
      <dgm:spPr>
        <a:solidFill>
          <a:schemeClr val="tx2">
            <a:lumMod val="40000"/>
            <a:lumOff val="60000"/>
          </a:schemeClr>
        </a:solidFill>
      </dgm:spPr>
      <dgm:t>
        <a:bodyPr/>
        <a:lstStyle/>
        <a:p>
          <a:r>
            <a:rPr lang="es-ES_tradnl" sz="2000" b="1" dirty="0" smtClean="0">
              <a:solidFill>
                <a:schemeClr val="tx2"/>
              </a:solidFill>
            </a:rPr>
            <a:t>Persistencia</a:t>
          </a:r>
          <a:endParaRPr lang="es-ES" sz="2000" b="1" dirty="0">
            <a:solidFill>
              <a:schemeClr val="tx2"/>
            </a:solidFill>
          </a:endParaRPr>
        </a:p>
      </dgm:t>
    </dgm:pt>
    <dgm:pt modelId="{FC82DE27-753B-45E7-86A1-2AC6C2601B4F}" type="parTrans" cxnId="{27288744-A2CE-44EA-8A63-1D258249BA43}">
      <dgm:prSet/>
      <dgm:spPr/>
      <dgm:t>
        <a:bodyPr/>
        <a:lstStyle/>
        <a:p>
          <a:endParaRPr lang="es-ES"/>
        </a:p>
      </dgm:t>
    </dgm:pt>
    <dgm:pt modelId="{7B7FC7B1-D33A-447D-B605-5B146965A05F}" type="sibTrans" cxnId="{27288744-A2CE-44EA-8A63-1D258249BA43}">
      <dgm:prSet/>
      <dgm:spPr/>
      <dgm:t>
        <a:bodyPr/>
        <a:lstStyle/>
        <a:p>
          <a:endParaRPr lang="es-ES"/>
        </a:p>
      </dgm:t>
    </dgm:pt>
    <dgm:pt modelId="{A77E5D3E-9064-4B58-8259-2D8B61C6F2FD}">
      <dgm:prSet phldrT="[Texto]" custT="1"/>
      <dgm:spPr>
        <a:solidFill>
          <a:schemeClr val="tx2">
            <a:lumMod val="40000"/>
            <a:lumOff val="60000"/>
          </a:schemeClr>
        </a:solidFill>
      </dgm:spPr>
      <dgm:t>
        <a:bodyPr/>
        <a:lstStyle/>
        <a:p>
          <a:r>
            <a:rPr lang="es-ES_tradnl" sz="2000" b="1" dirty="0" smtClean="0">
              <a:solidFill>
                <a:schemeClr val="tx2"/>
              </a:solidFill>
            </a:rPr>
            <a:t>Autoconfianza con autocrítica</a:t>
          </a:r>
          <a:endParaRPr lang="es-ES" sz="2000" b="1" dirty="0">
            <a:solidFill>
              <a:schemeClr val="tx2"/>
            </a:solidFill>
          </a:endParaRPr>
        </a:p>
      </dgm:t>
    </dgm:pt>
    <dgm:pt modelId="{0C39793F-CA49-4362-A21D-F5C1FDD2203D}" type="parTrans" cxnId="{A9907DBF-B601-49CE-97E8-051C16024280}">
      <dgm:prSet/>
      <dgm:spPr/>
      <dgm:t>
        <a:bodyPr/>
        <a:lstStyle/>
        <a:p>
          <a:endParaRPr lang="es-ES"/>
        </a:p>
      </dgm:t>
    </dgm:pt>
    <dgm:pt modelId="{5E7ED7AA-5B60-48C9-91F9-C94F9F27592E}" type="sibTrans" cxnId="{A9907DBF-B601-49CE-97E8-051C16024280}">
      <dgm:prSet/>
      <dgm:spPr/>
      <dgm:t>
        <a:bodyPr/>
        <a:lstStyle/>
        <a:p>
          <a:endParaRPr lang="es-ES"/>
        </a:p>
      </dgm:t>
    </dgm:pt>
    <dgm:pt modelId="{AEB58E24-1DBE-4A27-A702-91BE0E25D2C0}" type="pres">
      <dgm:prSet presAssocID="{A97A05A3-14D9-44A5-B768-02F08550772E}" presName="Name0" presStyleCnt="0">
        <dgm:presLayoutVars>
          <dgm:chMax val="1"/>
          <dgm:dir/>
          <dgm:animLvl val="ctr"/>
          <dgm:resizeHandles val="exact"/>
        </dgm:presLayoutVars>
      </dgm:prSet>
      <dgm:spPr/>
      <dgm:t>
        <a:bodyPr/>
        <a:lstStyle/>
        <a:p>
          <a:endParaRPr lang="es-ES"/>
        </a:p>
      </dgm:t>
    </dgm:pt>
    <dgm:pt modelId="{4BDEFD1B-0A47-41E2-AD0B-8D3B0A418521}" type="pres">
      <dgm:prSet presAssocID="{ED2B4624-7341-43E5-B4B2-09A70E7847B3}" presName="centerShape" presStyleLbl="node0" presStyleIdx="0" presStyleCnt="1" custScaleX="196447" custScaleY="182014" custLinFactNeighborX="757" custLinFactNeighborY="2266"/>
      <dgm:spPr/>
      <dgm:t>
        <a:bodyPr/>
        <a:lstStyle/>
        <a:p>
          <a:endParaRPr lang="es-ES"/>
        </a:p>
      </dgm:t>
    </dgm:pt>
    <dgm:pt modelId="{1EA97D0F-FADF-4648-B47B-1E7E5DAB8019}" type="pres">
      <dgm:prSet presAssocID="{D758309E-D140-4A16-9EEA-1DC825F03F4D}" presName="node" presStyleLbl="node1" presStyleIdx="0" presStyleCnt="8" custScaleX="284062" custScaleY="91331" custRadScaleRad="102373" custRadScaleInc="26191">
        <dgm:presLayoutVars>
          <dgm:bulletEnabled val="1"/>
        </dgm:presLayoutVars>
      </dgm:prSet>
      <dgm:spPr/>
      <dgm:t>
        <a:bodyPr/>
        <a:lstStyle/>
        <a:p>
          <a:endParaRPr lang="es-ES"/>
        </a:p>
      </dgm:t>
    </dgm:pt>
    <dgm:pt modelId="{4702129D-FCE9-41BD-A8DF-D8F31E3BD3E9}" type="pres">
      <dgm:prSet presAssocID="{D758309E-D140-4A16-9EEA-1DC825F03F4D}" presName="dummy" presStyleCnt="0"/>
      <dgm:spPr/>
    </dgm:pt>
    <dgm:pt modelId="{11E75070-1CFF-431B-ABCD-9FA06CA44800}" type="pres">
      <dgm:prSet presAssocID="{6561DC76-2E69-4EC2-875D-1CDD8EE8C96A}" presName="sibTrans" presStyleLbl="sibTrans2D1" presStyleIdx="0" presStyleCnt="8"/>
      <dgm:spPr/>
      <dgm:t>
        <a:bodyPr/>
        <a:lstStyle/>
        <a:p>
          <a:endParaRPr lang="es-ES"/>
        </a:p>
      </dgm:t>
    </dgm:pt>
    <dgm:pt modelId="{C5F57591-51B8-4DC8-9F69-AC4849348760}" type="pres">
      <dgm:prSet presAssocID="{7E89D2D0-6DF9-4444-B9D2-8A752B068B33}" presName="node" presStyleLbl="node1" presStyleIdx="1" presStyleCnt="8" custScaleX="284062" custScaleY="91331" custRadScaleRad="143017" custRadScaleInc="111611">
        <dgm:presLayoutVars>
          <dgm:bulletEnabled val="1"/>
        </dgm:presLayoutVars>
      </dgm:prSet>
      <dgm:spPr/>
      <dgm:t>
        <a:bodyPr/>
        <a:lstStyle/>
        <a:p>
          <a:endParaRPr lang="es-ES"/>
        </a:p>
      </dgm:t>
    </dgm:pt>
    <dgm:pt modelId="{124A4B61-5A67-4D82-BB83-FF8BB8C9FDED}" type="pres">
      <dgm:prSet presAssocID="{7E89D2D0-6DF9-4444-B9D2-8A752B068B33}" presName="dummy" presStyleCnt="0"/>
      <dgm:spPr/>
    </dgm:pt>
    <dgm:pt modelId="{9D90A77D-028B-40D6-B4B6-1B290CE96047}" type="pres">
      <dgm:prSet presAssocID="{B5DE49D7-4A23-41E8-AEE1-18AA0A503060}" presName="sibTrans" presStyleLbl="sibTrans2D1" presStyleIdx="1" presStyleCnt="8"/>
      <dgm:spPr/>
      <dgm:t>
        <a:bodyPr/>
        <a:lstStyle/>
        <a:p>
          <a:endParaRPr lang="es-ES"/>
        </a:p>
      </dgm:t>
    </dgm:pt>
    <dgm:pt modelId="{38E354CA-BBEF-4ABE-86A9-0ECBC45629D6}" type="pres">
      <dgm:prSet presAssocID="{4C92C2CC-7A09-4CCE-A8B2-E48E55CBDF5A}" presName="node" presStyleLbl="node1" presStyleIdx="2" presStyleCnt="8" custScaleX="284062" custScaleY="91331" custRadScaleRad="150235" custRadScaleInc="-6850">
        <dgm:presLayoutVars>
          <dgm:bulletEnabled val="1"/>
        </dgm:presLayoutVars>
      </dgm:prSet>
      <dgm:spPr/>
      <dgm:t>
        <a:bodyPr/>
        <a:lstStyle/>
        <a:p>
          <a:endParaRPr lang="es-ES"/>
        </a:p>
      </dgm:t>
    </dgm:pt>
    <dgm:pt modelId="{F7CDB317-7B95-46F3-ADA7-883B29B2C2EE}" type="pres">
      <dgm:prSet presAssocID="{4C92C2CC-7A09-4CCE-A8B2-E48E55CBDF5A}" presName="dummy" presStyleCnt="0"/>
      <dgm:spPr/>
    </dgm:pt>
    <dgm:pt modelId="{1A633494-E118-49B9-9FB2-506ACA2D2CD5}" type="pres">
      <dgm:prSet presAssocID="{1F4A1C85-5604-418C-AFD3-D8D3B27D40C2}" presName="sibTrans" presStyleLbl="sibTrans2D1" presStyleIdx="2" presStyleCnt="8"/>
      <dgm:spPr/>
      <dgm:t>
        <a:bodyPr/>
        <a:lstStyle/>
        <a:p>
          <a:endParaRPr lang="es-ES"/>
        </a:p>
      </dgm:t>
    </dgm:pt>
    <dgm:pt modelId="{878B6A84-97EE-4EFB-A433-E5A74748C5EF}" type="pres">
      <dgm:prSet presAssocID="{6F43B42A-71AC-474D-85DD-AE1BDDBD8C68}" presName="node" presStyleLbl="node1" presStyleIdx="3" presStyleCnt="8" custScaleX="284062" custScaleY="91331" custRadScaleRad="140503" custRadScaleInc="-124454">
        <dgm:presLayoutVars>
          <dgm:bulletEnabled val="1"/>
        </dgm:presLayoutVars>
      </dgm:prSet>
      <dgm:spPr/>
      <dgm:t>
        <a:bodyPr/>
        <a:lstStyle/>
        <a:p>
          <a:endParaRPr lang="es-ES"/>
        </a:p>
      </dgm:t>
    </dgm:pt>
    <dgm:pt modelId="{6E5FC47A-61A3-47CB-869A-089216CF74E1}" type="pres">
      <dgm:prSet presAssocID="{6F43B42A-71AC-474D-85DD-AE1BDDBD8C68}" presName="dummy" presStyleCnt="0"/>
      <dgm:spPr/>
    </dgm:pt>
    <dgm:pt modelId="{4740D6D8-6AC4-441D-BBD9-A2BCE8117210}" type="pres">
      <dgm:prSet presAssocID="{BA93C95D-0012-4D1C-959A-C3D690C8C7B3}" presName="sibTrans" presStyleLbl="sibTrans2D1" presStyleIdx="3" presStyleCnt="8"/>
      <dgm:spPr/>
      <dgm:t>
        <a:bodyPr/>
        <a:lstStyle/>
        <a:p>
          <a:endParaRPr lang="es-ES"/>
        </a:p>
      </dgm:t>
    </dgm:pt>
    <dgm:pt modelId="{66459D28-CB3E-4E8D-B10B-E341C67F9FC8}" type="pres">
      <dgm:prSet presAssocID="{2B6E8293-BED0-4F3F-8FBA-F6F96FA7E5C6}" presName="node" presStyleLbl="node1" presStyleIdx="4" presStyleCnt="8" custScaleX="284062" custScaleY="91331" custRadScaleRad="104628" custRadScaleInc="-25626">
        <dgm:presLayoutVars>
          <dgm:bulletEnabled val="1"/>
        </dgm:presLayoutVars>
      </dgm:prSet>
      <dgm:spPr/>
      <dgm:t>
        <a:bodyPr/>
        <a:lstStyle/>
        <a:p>
          <a:endParaRPr lang="es-ES"/>
        </a:p>
      </dgm:t>
    </dgm:pt>
    <dgm:pt modelId="{1E578126-0019-4479-A874-4DE23B9F17F1}" type="pres">
      <dgm:prSet presAssocID="{2B6E8293-BED0-4F3F-8FBA-F6F96FA7E5C6}" presName="dummy" presStyleCnt="0"/>
      <dgm:spPr/>
    </dgm:pt>
    <dgm:pt modelId="{86CA87F3-B149-438C-8E42-FBBC613DFE0E}" type="pres">
      <dgm:prSet presAssocID="{395664F9-63A3-41E6-9FE2-2E43622DD4E4}" presName="sibTrans" presStyleLbl="sibTrans2D1" presStyleIdx="4" presStyleCnt="8"/>
      <dgm:spPr/>
      <dgm:t>
        <a:bodyPr/>
        <a:lstStyle/>
        <a:p>
          <a:endParaRPr lang="es-ES"/>
        </a:p>
      </dgm:t>
    </dgm:pt>
    <dgm:pt modelId="{39F47034-BA09-43D6-B675-FB04D88FB3D2}" type="pres">
      <dgm:prSet presAssocID="{98FAB0F8-E51F-4FDC-9295-3FF1CCACD37A}" presName="node" presStyleLbl="node1" presStyleIdx="5" presStyleCnt="8" custScaleX="284062" custScaleY="91331" custRadScaleRad="127042" custRadScaleInc="104147">
        <dgm:presLayoutVars>
          <dgm:bulletEnabled val="1"/>
        </dgm:presLayoutVars>
      </dgm:prSet>
      <dgm:spPr/>
      <dgm:t>
        <a:bodyPr/>
        <a:lstStyle/>
        <a:p>
          <a:endParaRPr lang="es-ES"/>
        </a:p>
      </dgm:t>
    </dgm:pt>
    <dgm:pt modelId="{7F36B4DC-A29A-44F3-AB10-DEA4EB385C38}" type="pres">
      <dgm:prSet presAssocID="{98FAB0F8-E51F-4FDC-9295-3FF1CCACD37A}" presName="dummy" presStyleCnt="0"/>
      <dgm:spPr/>
    </dgm:pt>
    <dgm:pt modelId="{147A5129-D3DD-4491-9B3E-88A9AEAF9784}" type="pres">
      <dgm:prSet presAssocID="{AE9D9B1F-1B11-49BE-B460-0686B8A60C45}" presName="sibTrans" presStyleLbl="sibTrans2D1" presStyleIdx="5" presStyleCnt="8"/>
      <dgm:spPr/>
      <dgm:t>
        <a:bodyPr/>
        <a:lstStyle/>
        <a:p>
          <a:endParaRPr lang="es-ES"/>
        </a:p>
      </dgm:t>
    </dgm:pt>
    <dgm:pt modelId="{B8FADCDF-E43F-4D56-9634-DCD371EB9ECE}" type="pres">
      <dgm:prSet presAssocID="{ED08D634-BC50-477C-BD9D-0C4552AD2BB4}" presName="node" presStyleLbl="node1" presStyleIdx="6" presStyleCnt="8" custScaleX="284062" custScaleY="91331" custRadScaleRad="141736" custRadScaleInc="7261">
        <dgm:presLayoutVars>
          <dgm:bulletEnabled val="1"/>
        </dgm:presLayoutVars>
      </dgm:prSet>
      <dgm:spPr/>
      <dgm:t>
        <a:bodyPr/>
        <a:lstStyle/>
        <a:p>
          <a:endParaRPr lang="es-ES"/>
        </a:p>
      </dgm:t>
    </dgm:pt>
    <dgm:pt modelId="{EB8DC8B6-C0D0-46EC-8EEA-0C2F9DB52959}" type="pres">
      <dgm:prSet presAssocID="{ED08D634-BC50-477C-BD9D-0C4552AD2BB4}" presName="dummy" presStyleCnt="0"/>
      <dgm:spPr/>
    </dgm:pt>
    <dgm:pt modelId="{D5B4959B-61A7-43E2-8E06-FE402D645148}" type="pres">
      <dgm:prSet presAssocID="{7B7FC7B1-D33A-447D-B605-5B146965A05F}" presName="sibTrans" presStyleLbl="sibTrans2D1" presStyleIdx="6" presStyleCnt="8" custLinFactNeighborX="148" custLinFactNeighborY="-1164"/>
      <dgm:spPr/>
      <dgm:t>
        <a:bodyPr/>
        <a:lstStyle/>
        <a:p>
          <a:endParaRPr lang="es-ES"/>
        </a:p>
      </dgm:t>
    </dgm:pt>
    <dgm:pt modelId="{C36A5D61-77E8-4D03-B288-585789913241}" type="pres">
      <dgm:prSet presAssocID="{A77E5D3E-9064-4B58-8259-2D8B61C6F2FD}" presName="node" presStyleLbl="node1" presStyleIdx="7" presStyleCnt="8" custScaleX="284062" custScaleY="91331" custRadScaleRad="135749" custRadScaleInc="-87994">
        <dgm:presLayoutVars>
          <dgm:bulletEnabled val="1"/>
        </dgm:presLayoutVars>
      </dgm:prSet>
      <dgm:spPr/>
      <dgm:t>
        <a:bodyPr/>
        <a:lstStyle/>
        <a:p>
          <a:endParaRPr lang="es-ES"/>
        </a:p>
      </dgm:t>
    </dgm:pt>
    <dgm:pt modelId="{3191AC71-636F-4B78-9424-7CDEA915D80F}" type="pres">
      <dgm:prSet presAssocID="{A77E5D3E-9064-4B58-8259-2D8B61C6F2FD}" presName="dummy" presStyleCnt="0"/>
      <dgm:spPr/>
    </dgm:pt>
    <dgm:pt modelId="{B2BF00B3-7F54-49B0-9985-A7C497DF0A38}" type="pres">
      <dgm:prSet presAssocID="{5E7ED7AA-5B60-48C9-91F9-C94F9F27592E}" presName="sibTrans" presStyleLbl="sibTrans2D1" presStyleIdx="7" presStyleCnt="8"/>
      <dgm:spPr/>
      <dgm:t>
        <a:bodyPr/>
        <a:lstStyle/>
        <a:p>
          <a:endParaRPr lang="es-ES"/>
        </a:p>
      </dgm:t>
    </dgm:pt>
  </dgm:ptLst>
  <dgm:cxnLst>
    <dgm:cxn modelId="{9CCEAA41-0C92-4809-A04D-4C7A68C5BB4C}" type="presOf" srcId="{1F4A1C85-5604-418C-AFD3-D8D3B27D40C2}" destId="{1A633494-E118-49B9-9FB2-506ACA2D2CD5}" srcOrd="0" destOrd="0" presId="urn:microsoft.com/office/officeart/2005/8/layout/radial6"/>
    <dgm:cxn modelId="{CB2AE6DF-3FE0-46C7-882B-AEE3A163F674}" type="presOf" srcId="{7B7FC7B1-D33A-447D-B605-5B146965A05F}" destId="{D5B4959B-61A7-43E2-8E06-FE402D645148}" srcOrd="0" destOrd="0" presId="urn:microsoft.com/office/officeart/2005/8/layout/radial6"/>
    <dgm:cxn modelId="{08B4933F-CF17-4F5E-93A2-921215CE07C0}" type="presOf" srcId="{6561DC76-2E69-4EC2-875D-1CDD8EE8C96A}" destId="{11E75070-1CFF-431B-ABCD-9FA06CA44800}" srcOrd="0" destOrd="0" presId="urn:microsoft.com/office/officeart/2005/8/layout/radial6"/>
    <dgm:cxn modelId="{EA8C6D47-9A76-4700-8781-CBC5FB625C91}" srcId="{ED2B4624-7341-43E5-B4B2-09A70E7847B3}" destId="{98FAB0F8-E51F-4FDC-9295-3FF1CCACD37A}" srcOrd="5" destOrd="0" parTransId="{1ECF29B5-E0C9-4ED8-9FDC-B1AB7E9E28E7}" sibTransId="{AE9D9B1F-1B11-49BE-B460-0686B8A60C45}"/>
    <dgm:cxn modelId="{BE319FFA-B793-48DB-8D40-C4A800686C78}" type="presOf" srcId="{BA93C95D-0012-4D1C-959A-C3D690C8C7B3}" destId="{4740D6D8-6AC4-441D-BBD9-A2BCE8117210}" srcOrd="0" destOrd="0" presId="urn:microsoft.com/office/officeart/2005/8/layout/radial6"/>
    <dgm:cxn modelId="{A6475787-836F-4454-80BD-9C2926A4C24A}" srcId="{ED2B4624-7341-43E5-B4B2-09A70E7847B3}" destId="{2B6E8293-BED0-4F3F-8FBA-F6F96FA7E5C6}" srcOrd="4" destOrd="0" parTransId="{67867E74-FD39-41D3-814F-04575D7A2BF4}" sibTransId="{395664F9-63A3-41E6-9FE2-2E43622DD4E4}"/>
    <dgm:cxn modelId="{25EC13B2-9B76-4FD3-921A-CF406521F5CD}" type="presOf" srcId="{AE9D9B1F-1B11-49BE-B460-0686B8A60C45}" destId="{147A5129-D3DD-4491-9B3E-88A9AEAF9784}" srcOrd="0" destOrd="0" presId="urn:microsoft.com/office/officeart/2005/8/layout/radial6"/>
    <dgm:cxn modelId="{27288744-A2CE-44EA-8A63-1D258249BA43}" srcId="{ED2B4624-7341-43E5-B4B2-09A70E7847B3}" destId="{ED08D634-BC50-477C-BD9D-0C4552AD2BB4}" srcOrd="6" destOrd="0" parTransId="{FC82DE27-753B-45E7-86A1-2AC6C2601B4F}" sibTransId="{7B7FC7B1-D33A-447D-B605-5B146965A05F}"/>
    <dgm:cxn modelId="{665E5105-D922-40C4-90CD-401FC75300EC}" type="presOf" srcId="{B5DE49D7-4A23-41E8-AEE1-18AA0A503060}" destId="{9D90A77D-028B-40D6-B4B6-1B290CE96047}" srcOrd="0" destOrd="0" presId="urn:microsoft.com/office/officeart/2005/8/layout/radial6"/>
    <dgm:cxn modelId="{B290221D-7128-4E5A-B744-8E6CB50227F9}" srcId="{ED2B4624-7341-43E5-B4B2-09A70E7847B3}" destId="{D758309E-D140-4A16-9EEA-1DC825F03F4D}" srcOrd="0" destOrd="0" parTransId="{10C9FF75-796C-4915-9A81-032740282520}" sibTransId="{6561DC76-2E69-4EC2-875D-1CDD8EE8C96A}"/>
    <dgm:cxn modelId="{065C9876-892C-40E3-8BAF-DE60C0D8C938}" type="presOf" srcId="{A97A05A3-14D9-44A5-B768-02F08550772E}" destId="{AEB58E24-1DBE-4A27-A702-91BE0E25D2C0}" srcOrd="0" destOrd="0" presId="urn:microsoft.com/office/officeart/2005/8/layout/radial6"/>
    <dgm:cxn modelId="{44314979-B6A3-4E5C-9B15-BBE747CB4B7D}" type="presOf" srcId="{2B6E8293-BED0-4F3F-8FBA-F6F96FA7E5C6}" destId="{66459D28-CB3E-4E8D-B10B-E341C67F9FC8}" srcOrd="0" destOrd="0" presId="urn:microsoft.com/office/officeart/2005/8/layout/radial6"/>
    <dgm:cxn modelId="{A9907DBF-B601-49CE-97E8-051C16024280}" srcId="{ED2B4624-7341-43E5-B4B2-09A70E7847B3}" destId="{A77E5D3E-9064-4B58-8259-2D8B61C6F2FD}" srcOrd="7" destOrd="0" parTransId="{0C39793F-CA49-4362-A21D-F5C1FDD2203D}" sibTransId="{5E7ED7AA-5B60-48C9-91F9-C94F9F27592E}"/>
    <dgm:cxn modelId="{7CBB12AD-0FA2-4152-938B-CBF19EB58A32}" srcId="{ED2B4624-7341-43E5-B4B2-09A70E7847B3}" destId="{7E89D2D0-6DF9-4444-B9D2-8A752B068B33}" srcOrd="1" destOrd="0" parTransId="{C5867590-6FD1-4F6A-AEA5-5858E69F0E71}" sibTransId="{B5DE49D7-4A23-41E8-AEE1-18AA0A503060}"/>
    <dgm:cxn modelId="{BF8D9989-7AE9-401C-8855-C69B9AC49003}" type="presOf" srcId="{5E7ED7AA-5B60-48C9-91F9-C94F9F27592E}" destId="{B2BF00B3-7F54-49B0-9985-A7C497DF0A38}" srcOrd="0" destOrd="0" presId="urn:microsoft.com/office/officeart/2005/8/layout/radial6"/>
    <dgm:cxn modelId="{7150E0E6-08C4-4382-A9AB-091C87EB90E5}" srcId="{A97A05A3-14D9-44A5-B768-02F08550772E}" destId="{ED2B4624-7341-43E5-B4B2-09A70E7847B3}" srcOrd="0" destOrd="0" parTransId="{B5847ABE-AF46-483D-BCB2-95A0C15A9DB6}" sibTransId="{8EEDBB42-9CFE-4006-9F30-B7728819F50E}"/>
    <dgm:cxn modelId="{F02C0E55-631E-417B-8DC1-5CA767132714}" type="presOf" srcId="{A77E5D3E-9064-4B58-8259-2D8B61C6F2FD}" destId="{C36A5D61-77E8-4D03-B288-585789913241}" srcOrd="0" destOrd="0" presId="urn:microsoft.com/office/officeart/2005/8/layout/radial6"/>
    <dgm:cxn modelId="{A6B3DDB8-74AC-40B8-8CC0-6149EC7CD76C}" type="presOf" srcId="{ED2B4624-7341-43E5-B4B2-09A70E7847B3}" destId="{4BDEFD1B-0A47-41E2-AD0B-8D3B0A418521}" srcOrd="0" destOrd="0" presId="urn:microsoft.com/office/officeart/2005/8/layout/radial6"/>
    <dgm:cxn modelId="{3A88D9DD-40C2-4835-B337-AE2665EF2249}" srcId="{ED2B4624-7341-43E5-B4B2-09A70E7847B3}" destId="{4C92C2CC-7A09-4CCE-A8B2-E48E55CBDF5A}" srcOrd="2" destOrd="0" parTransId="{C559D247-BD54-41AC-B07D-60454C608BE1}" sibTransId="{1F4A1C85-5604-418C-AFD3-D8D3B27D40C2}"/>
    <dgm:cxn modelId="{8E4D82BF-D087-4164-A797-A9AD4228DC37}" type="presOf" srcId="{7E89D2D0-6DF9-4444-B9D2-8A752B068B33}" destId="{C5F57591-51B8-4DC8-9F69-AC4849348760}" srcOrd="0" destOrd="0" presId="urn:microsoft.com/office/officeart/2005/8/layout/radial6"/>
    <dgm:cxn modelId="{28F8D0FD-1642-465D-AC6A-CE8D0DE77336}" type="presOf" srcId="{ED08D634-BC50-477C-BD9D-0C4552AD2BB4}" destId="{B8FADCDF-E43F-4D56-9634-DCD371EB9ECE}" srcOrd="0" destOrd="0" presId="urn:microsoft.com/office/officeart/2005/8/layout/radial6"/>
    <dgm:cxn modelId="{D2056271-6941-42AB-829D-3CFCB8D34EEC}" type="presOf" srcId="{D758309E-D140-4A16-9EEA-1DC825F03F4D}" destId="{1EA97D0F-FADF-4648-B47B-1E7E5DAB8019}" srcOrd="0" destOrd="0" presId="urn:microsoft.com/office/officeart/2005/8/layout/radial6"/>
    <dgm:cxn modelId="{6EC57696-6695-4873-8156-A23E53B17C8C}" type="presOf" srcId="{395664F9-63A3-41E6-9FE2-2E43622DD4E4}" destId="{86CA87F3-B149-438C-8E42-FBBC613DFE0E}" srcOrd="0" destOrd="0" presId="urn:microsoft.com/office/officeart/2005/8/layout/radial6"/>
    <dgm:cxn modelId="{23600551-2706-4BB0-8AB3-5F63980DF5FE}" srcId="{ED2B4624-7341-43E5-B4B2-09A70E7847B3}" destId="{6F43B42A-71AC-474D-85DD-AE1BDDBD8C68}" srcOrd="3" destOrd="0" parTransId="{30EFEDF0-9914-448A-956B-0DAC7DF97A4A}" sibTransId="{BA93C95D-0012-4D1C-959A-C3D690C8C7B3}"/>
    <dgm:cxn modelId="{80B40340-F3DD-4476-92A3-A830D9C0E9FB}" type="presOf" srcId="{4C92C2CC-7A09-4CCE-A8B2-E48E55CBDF5A}" destId="{38E354CA-BBEF-4ABE-86A9-0ECBC45629D6}" srcOrd="0" destOrd="0" presId="urn:microsoft.com/office/officeart/2005/8/layout/radial6"/>
    <dgm:cxn modelId="{77575029-2902-40C1-AF4F-B3C654BB3F32}" type="presOf" srcId="{98FAB0F8-E51F-4FDC-9295-3FF1CCACD37A}" destId="{39F47034-BA09-43D6-B675-FB04D88FB3D2}" srcOrd="0" destOrd="0" presId="urn:microsoft.com/office/officeart/2005/8/layout/radial6"/>
    <dgm:cxn modelId="{9197D319-5020-4141-9B90-A1D122147F8E}" type="presOf" srcId="{6F43B42A-71AC-474D-85DD-AE1BDDBD8C68}" destId="{878B6A84-97EE-4EFB-A433-E5A74748C5EF}" srcOrd="0" destOrd="0" presId="urn:microsoft.com/office/officeart/2005/8/layout/radial6"/>
    <dgm:cxn modelId="{D7BD0A98-928A-442C-A39B-E2C7E7B6C472}" type="presParOf" srcId="{AEB58E24-1DBE-4A27-A702-91BE0E25D2C0}" destId="{4BDEFD1B-0A47-41E2-AD0B-8D3B0A418521}" srcOrd="0" destOrd="0" presId="urn:microsoft.com/office/officeart/2005/8/layout/radial6"/>
    <dgm:cxn modelId="{EDC71614-FAD2-4733-9408-2036DE7C328E}" type="presParOf" srcId="{AEB58E24-1DBE-4A27-A702-91BE0E25D2C0}" destId="{1EA97D0F-FADF-4648-B47B-1E7E5DAB8019}" srcOrd="1" destOrd="0" presId="urn:microsoft.com/office/officeart/2005/8/layout/radial6"/>
    <dgm:cxn modelId="{E577D291-9F44-4027-90BE-662BB4A065AD}" type="presParOf" srcId="{AEB58E24-1DBE-4A27-A702-91BE0E25D2C0}" destId="{4702129D-FCE9-41BD-A8DF-D8F31E3BD3E9}" srcOrd="2" destOrd="0" presId="urn:microsoft.com/office/officeart/2005/8/layout/radial6"/>
    <dgm:cxn modelId="{AA63E605-0C86-4D45-9D41-21609B804D55}" type="presParOf" srcId="{AEB58E24-1DBE-4A27-A702-91BE0E25D2C0}" destId="{11E75070-1CFF-431B-ABCD-9FA06CA44800}" srcOrd="3" destOrd="0" presId="urn:microsoft.com/office/officeart/2005/8/layout/radial6"/>
    <dgm:cxn modelId="{0D5985DA-D042-4EF3-A5C5-E7030655F448}" type="presParOf" srcId="{AEB58E24-1DBE-4A27-A702-91BE0E25D2C0}" destId="{C5F57591-51B8-4DC8-9F69-AC4849348760}" srcOrd="4" destOrd="0" presId="urn:microsoft.com/office/officeart/2005/8/layout/radial6"/>
    <dgm:cxn modelId="{570E003D-40E6-4E8B-8AA4-07D50C913F64}" type="presParOf" srcId="{AEB58E24-1DBE-4A27-A702-91BE0E25D2C0}" destId="{124A4B61-5A67-4D82-BB83-FF8BB8C9FDED}" srcOrd="5" destOrd="0" presId="urn:microsoft.com/office/officeart/2005/8/layout/radial6"/>
    <dgm:cxn modelId="{A618FDE2-116B-4200-8F20-55AEF2C747BA}" type="presParOf" srcId="{AEB58E24-1DBE-4A27-A702-91BE0E25D2C0}" destId="{9D90A77D-028B-40D6-B4B6-1B290CE96047}" srcOrd="6" destOrd="0" presId="urn:microsoft.com/office/officeart/2005/8/layout/radial6"/>
    <dgm:cxn modelId="{E0E6A495-CD1F-4F27-B9C6-A4A2E90DF1BA}" type="presParOf" srcId="{AEB58E24-1DBE-4A27-A702-91BE0E25D2C0}" destId="{38E354CA-BBEF-4ABE-86A9-0ECBC45629D6}" srcOrd="7" destOrd="0" presId="urn:microsoft.com/office/officeart/2005/8/layout/radial6"/>
    <dgm:cxn modelId="{2A2E2B69-9E9A-4832-B82A-64A5577027E5}" type="presParOf" srcId="{AEB58E24-1DBE-4A27-A702-91BE0E25D2C0}" destId="{F7CDB317-7B95-46F3-ADA7-883B29B2C2EE}" srcOrd="8" destOrd="0" presId="urn:microsoft.com/office/officeart/2005/8/layout/radial6"/>
    <dgm:cxn modelId="{65A5EB72-3040-417B-AFB5-EF99E7B6C720}" type="presParOf" srcId="{AEB58E24-1DBE-4A27-A702-91BE0E25D2C0}" destId="{1A633494-E118-49B9-9FB2-506ACA2D2CD5}" srcOrd="9" destOrd="0" presId="urn:microsoft.com/office/officeart/2005/8/layout/radial6"/>
    <dgm:cxn modelId="{77B573A2-2F14-4EF4-A672-639B8950B9EF}" type="presParOf" srcId="{AEB58E24-1DBE-4A27-A702-91BE0E25D2C0}" destId="{878B6A84-97EE-4EFB-A433-E5A74748C5EF}" srcOrd="10" destOrd="0" presId="urn:microsoft.com/office/officeart/2005/8/layout/radial6"/>
    <dgm:cxn modelId="{436A3334-08BB-4E47-A52A-623D46515C8D}" type="presParOf" srcId="{AEB58E24-1DBE-4A27-A702-91BE0E25D2C0}" destId="{6E5FC47A-61A3-47CB-869A-089216CF74E1}" srcOrd="11" destOrd="0" presId="urn:microsoft.com/office/officeart/2005/8/layout/radial6"/>
    <dgm:cxn modelId="{166446FE-2410-4350-AA3C-3A80584A23B1}" type="presParOf" srcId="{AEB58E24-1DBE-4A27-A702-91BE0E25D2C0}" destId="{4740D6D8-6AC4-441D-BBD9-A2BCE8117210}" srcOrd="12" destOrd="0" presId="urn:microsoft.com/office/officeart/2005/8/layout/radial6"/>
    <dgm:cxn modelId="{28DD0839-8F24-4A3D-853F-2DEB66CF36A1}" type="presParOf" srcId="{AEB58E24-1DBE-4A27-A702-91BE0E25D2C0}" destId="{66459D28-CB3E-4E8D-B10B-E341C67F9FC8}" srcOrd="13" destOrd="0" presId="urn:microsoft.com/office/officeart/2005/8/layout/radial6"/>
    <dgm:cxn modelId="{813A70F9-08E1-4FBB-95C9-9851CF2FB31D}" type="presParOf" srcId="{AEB58E24-1DBE-4A27-A702-91BE0E25D2C0}" destId="{1E578126-0019-4479-A874-4DE23B9F17F1}" srcOrd="14" destOrd="0" presId="urn:microsoft.com/office/officeart/2005/8/layout/radial6"/>
    <dgm:cxn modelId="{E048B3F6-E7CF-41C9-B073-85FBF613185A}" type="presParOf" srcId="{AEB58E24-1DBE-4A27-A702-91BE0E25D2C0}" destId="{86CA87F3-B149-438C-8E42-FBBC613DFE0E}" srcOrd="15" destOrd="0" presId="urn:microsoft.com/office/officeart/2005/8/layout/radial6"/>
    <dgm:cxn modelId="{A4E4D840-DE3C-4D6B-8C5C-4A379F928CF2}" type="presParOf" srcId="{AEB58E24-1DBE-4A27-A702-91BE0E25D2C0}" destId="{39F47034-BA09-43D6-B675-FB04D88FB3D2}" srcOrd="16" destOrd="0" presId="urn:microsoft.com/office/officeart/2005/8/layout/radial6"/>
    <dgm:cxn modelId="{4A85FBF0-788A-474C-8B55-0EF0D29F764B}" type="presParOf" srcId="{AEB58E24-1DBE-4A27-A702-91BE0E25D2C0}" destId="{7F36B4DC-A29A-44F3-AB10-DEA4EB385C38}" srcOrd="17" destOrd="0" presId="urn:microsoft.com/office/officeart/2005/8/layout/radial6"/>
    <dgm:cxn modelId="{84DDACB0-6949-45AE-98D7-4AE05035AC9B}" type="presParOf" srcId="{AEB58E24-1DBE-4A27-A702-91BE0E25D2C0}" destId="{147A5129-D3DD-4491-9B3E-88A9AEAF9784}" srcOrd="18" destOrd="0" presId="urn:microsoft.com/office/officeart/2005/8/layout/radial6"/>
    <dgm:cxn modelId="{765CD685-6C02-4284-85FA-1C8B6901E581}" type="presParOf" srcId="{AEB58E24-1DBE-4A27-A702-91BE0E25D2C0}" destId="{B8FADCDF-E43F-4D56-9634-DCD371EB9ECE}" srcOrd="19" destOrd="0" presId="urn:microsoft.com/office/officeart/2005/8/layout/radial6"/>
    <dgm:cxn modelId="{8FCFD588-D6D8-45DB-932E-237728812846}" type="presParOf" srcId="{AEB58E24-1DBE-4A27-A702-91BE0E25D2C0}" destId="{EB8DC8B6-C0D0-46EC-8EEA-0C2F9DB52959}" srcOrd="20" destOrd="0" presId="urn:microsoft.com/office/officeart/2005/8/layout/radial6"/>
    <dgm:cxn modelId="{982C7B4D-C233-4FB2-9F6B-D70476F8C630}" type="presParOf" srcId="{AEB58E24-1DBE-4A27-A702-91BE0E25D2C0}" destId="{D5B4959B-61A7-43E2-8E06-FE402D645148}" srcOrd="21" destOrd="0" presId="urn:microsoft.com/office/officeart/2005/8/layout/radial6"/>
    <dgm:cxn modelId="{6D4CBD48-91D1-46F5-B633-A49540DC7649}" type="presParOf" srcId="{AEB58E24-1DBE-4A27-A702-91BE0E25D2C0}" destId="{C36A5D61-77E8-4D03-B288-585789913241}" srcOrd="22" destOrd="0" presId="urn:microsoft.com/office/officeart/2005/8/layout/radial6"/>
    <dgm:cxn modelId="{FDF9B498-1724-4648-99C1-CC111823D5C5}" type="presParOf" srcId="{AEB58E24-1DBE-4A27-A702-91BE0E25D2C0}" destId="{3191AC71-636F-4B78-9424-7CDEA915D80F}" srcOrd="23" destOrd="0" presId="urn:microsoft.com/office/officeart/2005/8/layout/radial6"/>
    <dgm:cxn modelId="{6F87B82B-47E0-4558-8E0D-A0C3444997C8}" type="presParOf" srcId="{AEB58E24-1DBE-4A27-A702-91BE0E25D2C0}" destId="{B2BF00B3-7F54-49B0-9985-A7C497DF0A38}" srcOrd="24" destOrd="0" presId="urn:microsoft.com/office/officeart/2005/8/layout/radial6"/>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7A063124-B0E8-4C86-B924-8C2784519496}"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s-ES"/>
        </a:p>
      </dgm:t>
    </dgm:pt>
    <dgm:pt modelId="{99C31067-E078-4466-8CC0-1C151F962DC9}">
      <dgm:prSet phldrT="[Texto]"/>
      <dgm:spPr>
        <a:solidFill>
          <a:srgbClr val="C00000"/>
        </a:solidFill>
      </dgm:spPr>
      <dgm:t>
        <a:bodyPr/>
        <a:lstStyle/>
        <a:p>
          <a:r>
            <a:rPr lang="es-ES_tradnl" dirty="0" smtClean="0"/>
            <a:t>Motivos </a:t>
          </a:r>
          <a:r>
            <a:rPr lang="es-ES_tradnl" b="1" dirty="0" smtClean="0"/>
            <a:t>habituales</a:t>
          </a:r>
          <a:endParaRPr lang="es-ES" b="1" dirty="0"/>
        </a:p>
      </dgm:t>
    </dgm:pt>
    <dgm:pt modelId="{E091A69B-B1E3-48A2-8465-1FF82A06D188}" type="parTrans" cxnId="{18039B10-6E52-433C-8FD0-DE60C3AD1E82}">
      <dgm:prSet/>
      <dgm:spPr/>
      <dgm:t>
        <a:bodyPr/>
        <a:lstStyle/>
        <a:p>
          <a:endParaRPr lang="es-ES"/>
        </a:p>
      </dgm:t>
    </dgm:pt>
    <dgm:pt modelId="{2138B8BE-D06D-4420-AF77-6B7D193A7CA7}" type="sibTrans" cxnId="{18039B10-6E52-433C-8FD0-DE60C3AD1E82}">
      <dgm:prSet/>
      <dgm:spPr/>
      <dgm:t>
        <a:bodyPr/>
        <a:lstStyle/>
        <a:p>
          <a:endParaRPr lang="es-ES"/>
        </a:p>
      </dgm:t>
    </dgm:pt>
    <dgm:pt modelId="{14019158-7D40-42D0-BDE1-2383E4D22DE5}">
      <dgm:prSet phldrT="[Texto]"/>
      <dgm:spPr>
        <a:solidFill>
          <a:schemeClr val="accent1"/>
        </a:solidFill>
      </dgm:spPr>
      <dgm:t>
        <a:bodyPr/>
        <a:lstStyle/>
        <a:p>
          <a:r>
            <a:rPr lang="es-ES_tradnl" b="1" dirty="0" smtClean="0"/>
            <a:t>1. Estar en el paro</a:t>
          </a:r>
          <a:endParaRPr lang="es-ES" b="1" dirty="0"/>
        </a:p>
      </dgm:t>
    </dgm:pt>
    <dgm:pt modelId="{927B4098-042D-43ED-8DFE-46E4F49BD68C}" type="parTrans" cxnId="{42910B1F-A037-4C19-A687-4C0496BD2B87}">
      <dgm:prSet/>
      <dgm:spPr/>
      <dgm:t>
        <a:bodyPr/>
        <a:lstStyle/>
        <a:p>
          <a:endParaRPr lang="es-ES"/>
        </a:p>
      </dgm:t>
    </dgm:pt>
    <dgm:pt modelId="{0CC6E3E3-544E-45CE-9457-7DD6125BAEB0}" type="sibTrans" cxnId="{42910B1F-A037-4C19-A687-4C0496BD2B87}">
      <dgm:prSet/>
      <dgm:spPr/>
      <dgm:t>
        <a:bodyPr/>
        <a:lstStyle/>
        <a:p>
          <a:endParaRPr lang="es-ES"/>
        </a:p>
      </dgm:t>
    </dgm:pt>
    <dgm:pt modelId="{2AB830A5-F72F-4C5B-8781-88E2E8637CBF}">
      <dgm:prSet phldrT="[Texto]"/>
      <dgm:spPr/>
      <dgm:t>
        <a:bodyPr/>
        <a:lstStyle/>
        <a:p>
          <a:r>
            <a:rPr lang="es-ES_tradnl" b="1" dirty="0" smtClean="0"/>
            <a:t>2. Odiar jefe /empresa</a:t>
          </a:r>
          <a:endParaRPr lang="es-ES" b="1" dirty="0"/>
        </a:p>
      </dgm:t>
    </dgm:pt>
    <dgm:pt modelId="{74C6897B-4665-4E10-B953-20112ECEA504}" type="parTrans" cxnId="{EBAC616D-4787-49C9-954E-61823D3D003E}">
      <dgm:prSet/>
      <dgm:spPr/>
      <dgm:t>
        <a:bodyPr/>
        <a:lstStyle/>
        <a:p>
          <a:endParaRPr lang="es-ES"/>
        </a:p>
      </dgm:t>
    </dgm:pt>
    <dgm:pt modelId="{5CB2C71F-2A84-47A2-934F-3CA3BE6F072F}" type="sibTrans" cxnId="{EBAC616D-4787-49C9-954E-61823D3D003E}">
      <dgm:prSet/>
      <dgm:spPr/>
      <dgm:t>
        <a:bodyPr/>
        <a:lstStyle/>
        <a:p>
          <a:endParaRPr lang="es-ES"/>
        </a:p>
      </dgm:t>
    </dgm:pt>
    <dgm:pt modelId="{F0F093A0-FE6F-4480-BD92-E577B9C5D5CB}">
      <dgm:prSet phldrT="[Texto]"/>
      <dgm:spPr/>
      <dgm:t>
        <a:bodyPr/>
        <a:lstStyle/>
        <a:p>
          <a:r>
            <a:rPr lang="es-ES_tradnl" b="1" dirty="0" smtClean="0"/>
            <a:t>3. No depender de ningún jefe</a:t>
          </a:r>
          <a:endParaRPr lang="es-ES" b="1" dirty="0"/>
        </a:p>
      </dgm:t>
    </dgm:pt>
    <dgm:pt modelId="{F3B8EE25-E0AB-4C0D-B9C1-93C6D0A2C432}" type="parTrans" cxnId="{D54F243A-DB14-40E4-A914-B66541FDF1A8}">
      <dgm:prSet/>
      <dgm:spPr/>
      <dgm:t>
        <a:bodyPr/>
        <a:lstStyle/>
        <a:p>
          <a:endParaRPr lang="es-ES"/>
        </a:p>
      </dgm:t>
    </dgm:pt>
    <dgm:pt modelId="{7671F83B-C7C0-46ED-8A0C-D9B703688F87}" type="sibTrans" cxnId="{D54F243A-DB14-40E4-A914-B66541FDF1A8}">
      <dgm:prSet/>
      <dgm:spPr/>
      <dgm:t>
        <a:bodyPr/>
        <a:lstStyle/>
        <a:p>
          <a:endParaRPr lang="es-ES"/>
        </a:p>
      </dgm:t>
    </dgm:pt>
    <dgm:pt modelId="{0B5A18E8-A202-4E3A-9D66-56B8154C1359}">
      <dgm:prSet phldrT="[Texto]"/>
      <dgm:spPr/>
      <dgm:t>
        <a:bodyPr/>
        <a:lstStyle/>
        <a:p>
          <a:r>
            <a:rPr lang="es-ES_tradnl" b="1" dirty="0" smtClean="0"/>
            <a:t>4. Libertad de horario /vacaciones</a:t>
          </a:r>
          <a:endParaRPr lang="es-ES" b="1" dirty="0"/>
        </a:p>
      </dgm:t>
    </dgm:pt>
    <dgm:pt modelId="{1D691498-931E-426C-B17D-B642951FCA81}" type="parTrans" cxnId="{49F5300E-BE23-46E0-BE14-A003DAD6D778}">
      <dgm:prSet/>
      <dgm:spPr/>
      <dgm:t>
        <a:bodyPr/>
        <a:lstStyle/>
        <a:p>
          <a:endParaRPr lang="es-ES"/>
        </a:p>
      </dgm:t>
    </dgm:pt>
    <dgm:pt modelId="{CEB381BF-BB7A-48E8-9133-2F653CE843DA}" type="sibTrans" cxnId="{49F5300E-BE23-46E0-BE14-A003DAD6D778}">
      <dgm:prSet/>
      <dgm:spPr/>
      <dgm:t>
        <a:bodyPr/>
        <a:lstStyle/>
        <a:p>
          <a:endParaRPr lang="es-ES"/>
        </a:p>
      </dgm:t>
    </dgm:pt>
    <dgm:pt modelId="{DDE5FDD1-A305-45DB-82A2-004CD8EADB71}">
      <dgm:prSet phldrT="[Texto]"/>
      <dgm:spPr/>
      <dgm:t>
        <a:bodyPr/>
        <a:lstStyle/>
        <a:p>
          <a:r>
            <a:rPr lang="es-ES_tradnl" b="1" dirty="0" smtClean="0"/>
            <a:t>10. Dedicarse a un tema que gusta</a:t>
          </a:r>
          <a:endParaRPr lang="es-ES" b="1" dirty="0"/>
        </a:p>
      </dgm:t>
    </dgm:pt>
    <dgm:pt modelId="{EB326560-03A1-42F7-AF7A-DA25DCB8B84B}" type="parTrans" cxnId="{498638D5-A2D0-4FE0-B291-0E4FD09E3535}">
      <dgm:prSet/>
      <dgm:spPr/>
      <dgm:t>
        <a:bodyPr/>
        <a:lstStyle/>
        <a:p>
          <a:endParaRPr lang="es-ES"/>
        </a:p>
      </dgm:t>
    </dgm:pt>
    <dgm:pt modelId="{6256ACD3-A748-4CA7-862B-D82C88642C8C}" type="sibTrans" cxnId="{498638D5-A2D0-4FE0-B291-0E4FD09E3535}">
      <dgm:prSet/>
      <dgm:spPr/>
      <dgm:t>
        <a:bodyPr/>
        <a:lstStyle/>
        <a:p>
          <a:endParaRPr lang="es-ES"/>
        </a:p>
      </dgm:t>
    </dgm:pt>
    <dgm:pt modelId="{B73BDAA0-4C0E-48FC-A832-A633A562CBC6}">
      <dgm:prSet phldrT="[Texto]"/>
      <dgm:spPr/>
      <dgm:t>
        <a:bodyPr/>
        <a:lstStyle/>
        <a:p>
          <a:r>
            <a:rPr lang="es-ES_tradnl" b="1" dirty="0" smtClean="0"/>
            <a:t>5. Ganar más dinero</a:t>
          </a:r>
          <a:endParaRPr lang="es-ES" b="1" dirty="0"/>
        </a:p>
      </dgm:t>
    </dgm:pt>
    <dgm:pt modelId="{A2AB9F73-0D8C-4696-8F57-292F18AF327D}" type="parTrans" cxnId="{030BD1DF-E797-475F-A793-5292328B0120}">
      <dgm:prSet/>
      <dgm:spPr/>
      <dgm:t>
        <a:bodyPr/>
        <a:lstStyle/>
        <a:p>
          <a:endParaRPr lang="es-ES"/>
        </a:p>
      </dgm:t>
    </dgm:pt>
    <dgm:pt modelId="{AACCA4B5-23C7-44F7-AA5F-96859C30CCCD}" type="sibTrans" cxnId="{030BD1DF-E797-475F-A793-5292328B0120}">
      <dgm:prSet/>
      <dgm:spPr/>
      <dgm:t>
        <a:bodyPr/>
        <a:lstStyle/>
        <a:p>
          <a:endParaRPr lang="es-ES"/>
        </a:p>
      </dgm:t>
    </dgm:pt>
    <dgm:pt modelId="{53FFD29C-E577-4642-A329-6B5334259965}">
      <dgm:prSet phldrT="[Texto]"/>
      <dgm:spPr/>
      <dgm:t>
        <a:bodyPr/>
        <a:lstStyle/>
        <a:p>
          <a:r>
            <a:rPr lang="es-ES_tradnl" b="1" dirty="0" smtClean="0"/>
            <a:t>6. Recuperar patrimonio perdido</a:t>
          </a:r>
          <a:endParaRPr lang="es-ES" b="1" dirty="0"/>
        </a:p>
      </dgm:t>
    </dgm:pt>
    <dgm:pt modelId="{E247878D-36D8-4589-8113-92A1C17126BB}" type="parTrans" cxnId="{FC438F07-A49A-44C9-9483-023AA55FA593}">
      <dgm:prSet/>
      <dgm:spPr/>
      <dgm:t>
        <a:bodyPr/>
        <a:lstStyle/>
        <a:p>
          <a:endParaRPr lang="es-ES"/>
        </a:p>
      </dgm:t>
    </dgm:pt>
    <dgm:pt modelId="{7235E5FB-FEA0-42AC-8F6D-1C8298877E9B}" type="sibTrans" cxnId="{FC438F07-A49A-44C9-9483-023AA55FA593}">
      <dgm:prSet/>
      <dgm:spPr/>
      <dgm:t>
        <a:bodyPr/>
        <a:lstStyle/>
        <a:p>
          <a:endParaRPr lang="es-ES"/>
        </a:p>
      </dgm:t>
    </dgm:pt>
    <dgm:pt modelId="{B8AB3FE1-B17F-413F-9C53-71F5FA23D605}">
      <dgm:prSet phldrT="[Texto]"/>
      <dgm:spPr/>
      <dgm:t>
        <a:bodyPr/>
        <a:lstStyle/>
        <a:p>
          <a:r>
            <a:rPr lang="es-ES_tradnl" b="1" dirty="0" smtClean="0"/>
            <a:t>8. Hacerse rico</a:t>
          </a:r>
          <a:endParaRPr lang="es-ES" b="1" dirty="0"/>
        </a:p>
      </dgm:t>
    </dgm:pt>
    <dgm:pt modelId="{AA1B159C-749C-47D8-8E18-3B06E468D22C}" type="parTrans" cxnId="{C94AB793-871D-4C96-828F-710673986A23}">
      <dgm:prSet/>
      <dgm:spPr/>
      <dgm:t>
        <a:bodyPr/>
        <a:lstStyle/>
        <a:p>
          <a:endParaRPr lang="es-ES"/>
        </a:p>
      </dgm:t>
    </dgm:pt>
    <dgm:pt modelId="{96E6590D-2B4C-4808-98CB-941F2B869FDE}" type="sibTrans" cxnId="{C94AB793-871D-4C96-828F-710673986A23}">
      <dgm:prSet/>
      <dgm:spPr/>
      <dgm:t>
        <a:bodyPr/>
        <a:lstStyle/>
        <a:p>
          <a:endParaRPr lang="es-ES"/>
        </a:p>
      </dgm:t>
    </dgm:pt>
    <dgm:pt modelId="{0927D09B-4A70-4EC2-80FD-58E74A35B029}">
      <dgm:prSet phldrT="[Texto]"/>
      <dgm:spPr/>
      <dgm:t>
        <a:bodyPr/>
        <a:lstStyle/>
        <a:p>
          <a:r>
            <a:rPr lang="es-ES_tradnl" b="1" dirty="0" smtClean="0"/>
            <a:t>9. Contribuir desarrollo región</a:t>
          </a:r>
          <a:endParaRPr lang="es-ES" b="1" dirty="0"/>
        </a:p>
      </dgm:t>
    </dgm:pt>
    <dgm:pt modelId="{7414BA19-5473-40AD-BBFF-A1C8B3DCC166}" type="parTrans" cxnId="{58054D47-F813-433A-8EDB-01572D5F5E50}">
      <dgm:prSet/>
      <dgm:spPr/>
      <dgm:t>
        <a:bodyPr/>
        <a:lstStyle/>
        <a:p>
          <a:endParaRPr lang="es-ES"/>
        </a:p>
      </dgm:t>
    </dgm:pt>
    <dgm:pt modelId="{8E4EFB37-FC3B-4155-8FB6-8C0EF81CFE13}" type="sibTrans" cxnId="{58054D47-F813-433A-8EDB-01572D5F5E50}">
      <dgm:prSet/>
      <dgm:spPr/>
      <dgm:t>
        <a:bodyPr/>
        <a:lstStyle/>
        <a:p>
          <a:endParaRPr lang="es-ES"/>
        </a:p>
      </dgm:t>
    </dgm:pt>
    <dgm:pt modelId="{CBC7D9B9-ABFF-4CB5-9251-2D5BAE422E8A}">
      <dgm:prSet phldrT="[Texto]"/>
      <dgm:spPr/>
      <dgm:t>
        <a:bodyPr/>
        <a:lstStyle/>
        <a:p>
          <a:r>
            <a:rPr lang="es-ES_tradnl" b="1" dirty="0" smtClean="0"/>
            <a:t>7.Demostrar algo a los demás o a uno mismo</a:t>
          </a:r>
          <a:endParaRPr lang="es-ES" b="1" dirty="0"/>
        </a:p>
      </dgm:t>
    </dgm:pt>
    <dgm:pt modelId="{7E10A8D5-F282-4F93-A975-C43CC736AC22}" type="parTrans" cxnId="{79B26F0F-C77A-4712-81C9-23AB12579B22}">
      <dgm:prSet/>
      <dgm:spPr/>
      <dgm:t>
        <a:bodyPr/>
        <a:lstStyle/>
        <a:p>
          <a:endParaRPr lang="es-ES"/>
        </a:p>
      </dgm:t>
    </dgm:pt>
    <dgm:pt modelId="{F44BEF1D-168D-407A-A45B-261ADC0B5AF8}" type="sibTrans" cxnId="{79B26F0F-C77A-4712-81C9-23AB12579B22}">
      <dgm:prSet/>
      <dgm:spPr/>
      <dgm:t>
        <a:bodyPr/>
        <a:lstStyle/>
        <a:p>
          <a:endParaRPr lang="es-ES"/>
        </a:p>
      </dgm:t>
    </dgm:pt>
    <dgm:pt modelId="{9C7A7D43-A152-40E0-B828-A8D7F34EF758}" type="pres">
      <dgm:prSet presAssocID="{7A063124-B0E8-4C86-B924-8C2784519496}" presName="Name0" presStyleCnt="0">
        <dgm:presLayoutVars>
          <dgm:chMax val="1"/>
          <dgm:dir/>
          <dgm:animLvl val="ctr"/>
          <dgm:resizeHandles val="exact"/>
        </dgm:presLayoutVars>
      </dgm:prSet>
      <dgm:spPr/>
      <dgm:t>
        <a:bodyPr/>
        <a:lstStyle/>
        <a:p>
          <a:endParaRPr lang="es-ES"/>
        </a:p>
      </dgm:t>
    </dgm:pt>
    <dgm:pt modelId="{6BDFE466-FD38-4A19-BF83-A02D9D3088DA}" type="pres">
      <dgm:prSet presAssocID="{99C31067-E078-4466-8CC0-1C151F962DC9}" presName="centerShape" presStyleLbl="node0" presStyleIdx="0" presStyleCnt="1" custScaleX="168157" custScaleY="157993" custLinFactNeighborX="3104" custLinFactNeighborY="-5249"/>
      <dgm:spPr/>
      <dgm:t>
        <a:bodyPr/>
        <a:lstStyle/>
        <a:p>
          <a:endParaRPr lang="es-ES"/>
        </a:p>
      </dgm:t>
    </dgm:pt>
    <dgm:pt modelId="{FD5D2952-0298-474E-8E15-AB9CABA13954}" type="pres">
      <dgm:prSet presAssocID="{14019158-7D40-42D0-BDE1-2383E4D22DE5}" presName="node" presStyleLbl="node1" presStyleIdx="0" presStyleCnt="10" custScaleX="218595" custScaleY="128694" custRadScaleRad="103173">
        <dgm:presLayoutVars>
          <dgm:bulletEnabled val="1"/>
        </dgm:presLayoutVars>
      </dgm:prSet>
      <dgm:spPr/>
      <dgm:t>
        <a:bodyPr/>
        <a:lstStyle/>
        <a:p>
          <a:endParaRPr lang="es-ES"/>
        </a:p>
      </dgm:t>
    </dgm:pt>
    <dgm:pt modelId="{E1B60251-F4F0-427F-8228-A75FB4461FDC}" type="pres">
      <dgm:prSet presAssocID="{14019158-7D40-42D0-BDE1-2383E4D22DE5}" presName="dummy" presStyleCnt="0"/>
      <dgm:spPr/>
    </dgm:pt>
    <dgm:pt modelId="{5E5AFB69-2835-42E4-B281-C4061BFF6AAB}" type="pres">
      <dgm:prSet presAssocID="{0CC6E3E3-544E-45CE-9457-7DD6125BAEB0}" presName="sibTrans" presStyleLbl="sibTrans2D1" presStyleIdx="0" presStyleCnt="10"/>
      <dgm:spPr/>
      <dgm:t>
        <a:bodyPr/>
        <a:lstStyle/>
        <a:p>
          <a:endParaRPr lang="es-ES"/>
        </a:p>
      </dgm:t>
    </dgm:pt>
    <dgm:pt modelId="{CEE8792D-0F8E-459D-93EB-C61AEE6E7247}" type="pres">
      <dgm:prSet presAssocID="{2AB830A5-F72F-4C5B-8781-88E2E8637CBF}" presName="node" presStyleLbl="node1" presStyleIdx="1" presStyleCnt="10" custScaleX="218595" custScaleY="128694" custRadScaleRad="112181" custRadScaleInc="59804">
        <dgm:presLayoutVars>
          <dgm:bulletEnabled val="1"/>
        </dgm:presLayoutVars>
      </dgm:prSet>
      <dgm:spPr/>
      <dgm:t>
        <a:bodyPr/>
        <a:lstStyle/>
        <a:p>
          <a:endParaRPr lang="es-ES"/>
        </a:p>
      </dgm:t>
    </dgm:pt>
    <dgm:pt modelId="{16B26FD3-689C-4229-B23B-C255100E702F}" type="pres">
      <dgm:prSet presAssocID="{2AB830A5-F72F-4C5B-8781-88E2E8637CBF}" presName="dummy" presStyleCnt="0"/>
      <dgm:spPr/>
    </dgm:pt>
    <dgm:pt modelId="{15F45BF8-69F6-4A02-B8E1-7F592D0343DB}" type="pres">
      <dgm:prSet presAssocID="{5CB2C71F-2A84-47A2-934F-3CA3BE6F072F}" presName="sibTrans" presStyleLbl="sibTrans2D1" presStyleIdx="1" presStyleCnt="10"/>
      <dgm:spPr/>
      <dgm:t>
        <a:bodyPr/>
        <a:lstStyle/>
        <a:p>
          <a:endParaRPr lang="es-ES"/>
        </a:p>
      </dgm:t>
    </dgm:pt>
    <dgm:pt modelId="{12F0BD44-EBAA-4BBA-9BE9-4FEE9F25D7D6}" type="pres">
      <dgm:prSet presAssocID="{F0F093A0-FE6F-4480-BD92-E577B9C5D5CB}" presName="node" presStyleLbl="node1" presStyleIdx="2" presStyleCnt="10" custScaleX="218595" custScaleY="128694">
        <dgm:presLayoutVars>
          <dgm:bulletEnabled val="1"/>
        </dgm:presLayoutVars>
      </dgm:prSet>
      <dgm:spPr/>
      <dgm:t>
        <a:bodyPr/>
        <a:lstStyle/>
        <a:p>
          <a:endParaRPr lang="es-ES"/>
        </a:p>
      </dgm:t>
    </dgm:pt>
    <dgm:pt modelId="{4D6B7EB7-E5BF-4D6B-8500-6E75331E10B1}" type="pres">
      <dgm:prSet presAssocID="{F0F093A0-FE6F-4480-BD92-E577B9C5D5CB}" presName="dummy" presStyleCnt="0"/>
      <dgm:spPr/>
    </dgm:pt>
    <dgm:pt modelId="{76C106E9-33B2-42BC-B8B1-1FDFCFB2DC7E}" type="pres">
      <dgm:prSet presAssocID="{7671F83B-C7C0-46ED-8A0C-D9B703688F87}" presName="sibTrans" presStyleLbl="sibTrans2D1" presStyleIdx="2" presStyleCnt="10"/>
      <dgm:spPr/>
      <dgm:t>
        <a:bodyPr/>
        <a:lstStyle/>
        <a:p>
          <a:endParaRPr lang="es-ES"/>
        </a:p>
      </dgm:t>
    </dgm:pt>
    <dgm:pt modelId="{69327B19-3D86-41C4-8981-DC36FD68C4AA}" type="pres">
      <dgm:prSet presAssocID="{0B5A18E8-A202-4E3A-9D66-56B8154C1359}" presName="node" presStyleLbl="node1" presStyleIdx="3" presStyleCnt="10" custScaleX="218595" custScaleY="128694" custRadScaleRad="100827" custRadScaleInc="-35160">
        <dgm:presLayoutVars>
          <dgm:bulletEnabled val="1"/>
        </dgm:presLayoutVars>
      </dgm:prSet>
      <dgm:spPr/>
      <dgm:t>
        <a:bodyPr/>
        <a:lstStyle/>
        <a:p>
          <a:endParaRPr lang="es-ES"/>
        </a:p>
      </dgm:t>
    </dgm:pt>
    <dgm:pt modelId="{DE29EA53-64EF-4469-900B-9236795FB564}" type="pres">
      <dgm:prSet presAssocID="{0B5A18E8-A202-4E3A-9D66-56B8154C1359}" presName="dummy" presStyleCnt="0"/>
      <dgm:spPr/>
    </dgm:pt>
    <dgm:pt modelId="{8D35A721-0DA2-4BD0-A153-E8F1BCE92552}" type="pres">
      <dgm:prSet presAssocID="{CEB381BF-BB7A-48E8-9133-2F653CE843DA}" presName="sibTrans" presStyleLbl="sibTrans2D1" presStyleIdx="3" presStyleCnt="10"/>
      <dgm:spPr/>
      <dgm:t>
        <a:bodyPr/>
        <a:lstStyle/>
        <a:p>
          <a:endParaRPr lang="es-ES"/>
        </a:p>
      </dgm:t>
    </dgm:pt>
    <dgm:pt modelId="{8BAC32B3-F85B-437A-83B2-CB9A23C2468E}" type="pres">
      <dgm:prSet presAssocID="{B73BDAA0-4C0E-48FC-A832-A633A562CBC6}" presName="node" presStyleLbl="node1" presStyleIdx="4" presStyleCnt="10" custScaleX="218595" custScaleY="128694" custRadScaleRad="104198" custRadScaleInc="-67587">
        <dgm:presLayoutVars>
          <dgm:bulletEnabled val="1"/>
        </dgm:presLayoutVars>
      </dgm:prSet>
      <dgm:spPr/>
      <dgm:t>
        <a:bodyPr/>
        <a:lstStyle/>
        <a:p>
          <a:endParaRPr lang="es-ES"/>
        </a:p>
      </dgm:t>
    </dgm:pt>
    <dgm:pt modelId="{BB4C391E-89EB-44DA-AD28-40C0C49CF387}" type="pres">
      <dgm:prSet presAssocID="{B73BDAA0-4C0E-48FC-A832-A633A562CBC6}" presName="dummy" presStyleCnt="0"/>
      <dgm:spPr/>
    </dgm:pt>
    <dgm:pt modelId="{982FA599-4EAB-44BF-8AC4-3EFA72139BB8}" type="pres">
      <dgm:prSet presAssocID="{AACCA4B5-23C7-44F7-AA5F-96859C30CCCD}" presName="sibTrans" presStyleLbl="sibTrans2D1" presStyleIdx="4" presStyleCnt="10"/>
      <dgm:spPr/>
      <dgm:t>
        <a:bodyPr/>
        <a:lstStyle/>
        <a:p>
          <a:endParaRPr lang="es-ES"/>
        </a:p>
      </dgm:t>
    </dgm:pt>
    <dgm:pt modelId="{729A6BFA-82B3-4D42-92C0-E30342869BF4}" type="pres">
      <dgm:prSet presAssocID="{53FFD29C-E577-4642-A329-6B5334259965}" presName="node" presStyleLbl="node1" presStyleIdx="5" presStyleCnt="10" custScaleX="218595" custScaleY="128694">
        <dgm:presLayoutVars>
          <dgm:bulletEnabled val="1"/>
        </dgm:presLayoutVars>
      </dgm:prSet>
      <dgm:spPr/>
      <dgm:t>
        <a:bodyPr/>
        <a:lstStyle/>
        <a:p>
          <a:endParaRPr lang="es-ES"/>
        </a:p>
      </dgm:t>
    </dgm:pt>
    <dgm:pt modelId="{0AF746F6-D389-479B-BE95-121CC1741102}" type="pres">
      <dgm:prSet presAssocID="{53FFD29C-E577-4642-A329-6B5334259965}" presName="dummy" presStyleCnt="0"/>
      <dgm:spPr/>
    </dgm:pt>
    <dgm:pt modelId="{34A9BDC5-A76A-454A-9037-B1485CF2C93D}" type="pres">
      <dgm:prSet presAssocID="{7235E5FB-FEA0-42AC-8F6D-1C8298877E9B}" presName="sibTrans" presStyleLbl="sibTrans2D1" presStyleIdx="5" presStyleCnt="10"/>
      <dgm:spPr/>
      <dgm:t>
        <a:bodyPr/>
        <a:lstStyle/>
        <a:p>
          <a:endParaRPr lang="es-ES"/>
        </a:p>
      </dgm:t>
    </dgm:pt>
    <dgm:pt modelId="{D7C3CE28-BBC5-4E5F-9460-C00D2827138C}" type="pres">
      <dgm:prSet presAssocID="{CBC7D9B9-ABFF-4CB5-9251-2D5BAE422E8A}" presName="node" presStyleLbl="node1" presStyleIdx="6" presStyleCnt="10" custScaleX="218595" custScaleY="128694" custRadScaleRad="97430" custRadScaleInc="63156">
        <dgm:presLayoutVars>
          <dgm:bulletEnabled val="1"/>
        </dgm:presLayoutVars>
      </dgm:prSet>
      <dgm:spPr/>
      <dgm:t>
        <a:bodyPr/>
        <a:lstStyle/>
        <a:p>
          <a:endParaRPr lang="es-ES"/>
        </a:p>
      </dgm:t>
    </dgm:pt>
    <dgm:pt modelId="{1B817A8E-A940-4DF5-BC33-443225223299}" type="pres">
      <dgm:prSet presAssocID="{CBC7D9B9-ABFF-4CB5-9251-2D5BAE422E8A}" presName="dummy" presStyleCnt="0"/>
      <dgm:spPr/>
    </dgm:pt>
    <dgm:pt modelId="{3B1082E9-9334-4851-9CA1-38271B5BC3D1}" type="pres">
      <dgm:prSet presAssocID="{F44BEF1D-168D-407A-A45B-261ADC0B5AF8}" presName="sibTrans" presStyleLbl="sibTrans2D1" presStyleIdx="6" presStyleCnt="10"/>
      <dgm:spPr/>
      <dgm:t>
        <a:bodyPr/>
        <a:lstStyle/>
        <a:p>
          <a:endParaRPr lang="es-ES"/>
        </a:p>
      </dgm:t>
    </dgm:pt>
    <dgm:pt modelId="{956114C2-3DBA-42BF-8EF8-553861AF2523}" type="pres">
      <dgm:prSet presAssocID="{B8AB3FE1-B17F-413F-9C53-71F5FA23D605}" presName="node" presStyleLbl="node1" presStyleIdx="7" presStyleCnt="10" custScaleX="218595" custScaleY="128694" custRadScaleRad="98796" custRadScaleInc="53733">
        <dgm:presLayoutVars>
          <dgm:bulletEnabled val="1"/>
        </dgm:presLayoutVars>
      </dgm:prSet>
      <dgm:spPr/>
      <dgm:t>
        <a:bodyPr/>
        <a:lstStyle/>
        <a:p>
          <a:endParaRPr lang="es-ES"/>
        </a:p>
      </dgm:t>
    </dgm:pt>
    <dgm:pt modelId="{BD64E902-BCD6-45B1-A422-50CD944A57A2}" type="pres">
      <dgm:prSet presAssocID="{B8AB3FE1-B17F-413F-9C53-71F5FA23D605}" presName="dummy" presStyleCnt="0"/>
      <dgm:spPr/>
    </dgm:pt>
    <dgm:pt modelId="{4FBCC1E7-4CD6-48D6-8506-41A7F3BD6622}" type="pres">
      <dgm:prSet presAssocID="{96E6590D-2B4C-4808-98CB-941F2B869FDE}" presName="sibTrans" presStyleLbl="sibTrans2D1" presStyleIdx="7" presStyleCnt="10"/>
      <dgm:spPr/>
      <dgm:t>
        <a:bodyPr/>
        <a:lstStyle/>
        <a:p>
          <a:endParaRPr lang="es-ES"/>
        </a:p>
      </dgm:t>
    </dgm:pt>
    <dgm:pt modelId="{F59C4129-A243-4BC9-A06F-7A2CF6A8BB28}" type="pres">
      <dgm:prSet presAssocID="{0927D09B-4A70-4EC2-80FD-58E74A35B029}" presName="node" presStyleLbl="node1" presStyleIdx="8" presStyleCnt="10" custScaleX="218595" custScaleY="128694">
        <dgm:presLayoutVars>
          <dgm:bulletEnabled val="1"/>
        </dgm:presLayoutVars>
      </dgm:prSet>
      <dgm:spPr/>
      <dgm:t>
        <a:bodyPr/>
        <a:lstStyle/>
        <a:p>
          <a:endParaRPr lang="es-ES"/>
        </a:p>
      </dgm:t>
    </dgm:pt>
    <dgm:pt modelId="{5F342151-1536-466C-89B7-9D6E4B77ACF8}" type="pres">
      <dgm:prSet presAssocID="{0927D09B-4A70-4EC2-80FD-58E74A35B029}" presName="dummy" presStyleCnt="0"/>
      <dgm:spPr/>
    </dgm:pt>
    <dgm:pt modelId="{AAF60390-3C10-4CDE-BB84-760C821DA0DB}" type="pres">
      <dgm:prSet presAssocID="{8E4EFB37-FC3B-4155-8FB6-8C0EF81CFE13}" presName="sibTrans" presStyleLbl="sibTrans2D1" presStyleIdx="8" presStyleCnt="10"/>
      <dgm:spPr/>
      <dgm:t>
        <a:bodyPr/>
        <a:lstStyle/>
        <a:p>
          <a:endParaRPr lang="es-ES"/>
        </a:p>
      </dgm:t>
    </dgm:pt>
    <dgm:pt modelId="{16415A0A-4EC8-4B30-A09F-3D930F1AA059}" type="pres">
      <dgm:prSet presAssocID="{DDE5FDD1-A305-45DB-82A2-004CD8EADB71}" presName="node" presStyleLbl="node1" presStyleIdx="9" presStyleCnt="10" custScaleX="218595" custScaleY="128694" custRadScaleRad="105429" custRadScaleInc="-55209">
        <dgm:presLayoutVars>
          <dgm:bulletEnabled val="1"/>
        </dgm:presLayoutVars>
      </dgm:prSet>
      <dgm:spPr/>
      <dgm:t>
        <a:bodyPr/>
        <a:lstStyle/>
        <a:p>
          <a:endParaRPr lang="es-ES"/>
        </a:p>
      </dgm:t>
    </dgm:pt>
    <dgm:pt modelId="{2A438832-37C3-44C9-B742-9C3A3C5515D8}" type="pres">
      <dgm:prSet presAssocID="{DDE5FDD1-A305-45DB-82A2-004CD8EADB71}" presName="dummy" presStyleCnt="0"/>
      <dgm:spPr/>
    </dgm:pt>
    <dgm:pt modelId="{4277D67B-ECE9-4E15-B761-3A144715C7EB}" type="pres">
      <dgm:prSet presAssocID="{6256ACD3-A748-4CA7-862B-D82C88642C8C}" presName="sibTrans" presStyleLbl="sibTrans2D1" presStyleIdx="9" presStyleCnt="10"/>
      <dgm:spPr/>
      <dgm:t>
        <a:bodyPr/>
        <a:lstStyle/>
        <a:p>
          <a:endParaRPr lang="es-ES"/>
        </a:p>
      </dgm:t>
    </dgm:pt>
  </dgm:ptLst>
  <dgm:cxnLst>
    <dgm:cxn modelId="{D19E3995-C903-4646-9DF5-C85AB7AD4872}" type="presOf" srcId="{2AB830A5-F72F-4C5B-8781-88E2E8637CBF}" destId="{CEE8792D-0F8E-459D-93EB-C61AEE6E7247}" srcOrd="0" destOrd="0" presId="urn:microsoft.com/office/officeart/2005/8/layout/radial6"/>
    <dgm:cxn modelId="{67C8A3C7-F156-4826-86E4-6F83CA0B3FE8}" type="presOf" srcId="{0B5A18E8-A202-4E3A-9D66-56B8154C1359}" destId="{69327B19-3D86-41C4-8981-DC36FD68C4AA}" srcOrd="0" destOrd="0" presId="urn:microsoft.com/office/officeart/2005/8/layout/radial6"/>
    <dgm:cxn modelId="{D9F3B4FD-8CFA-4CBE-BAA3-4E2A8331CE4C}" type="presOf" srcId="{5CB2C71F-2A84-47A2-934F-3CA3BE6F072F}" destId="{15F45BF8-69F6-4A02-B8E1-7F592D0343DB}" srcOrd="0" destOrd="0" presId="urn:microsoft.com/office/officeart/2005/8/layout/radial6"/>
    <dgm:cxn modelId="{42910B1F-A037-4C19-A687-4C0496BD2B87}" srcId="{99C31067-E078-4466-8CC0-1C151F962DC9}" destId="{14019158-7D40-42D0-BDE1-2383E4D22DE5}" srcOrd="0" destOrd="0" parTransId="{927B4098-042D-43ED-8DFE-46E4F49BD68C}" sibTransId="{0CC6E3E3-544E-45CE-9457-7DD6125BAEB0}"/>
    <dgm:cxn modelId="{498638D5-A2D0-4FE0-B291-0E4FD09E3535}" srcId="{99C31067-E078-4466-8CC0-1C151F962DC9}" destId="{DDE5FDD1-A305-45DB-82A2-004CD8EADB71}" srcOrd="9" destOrd="0" parTransId="{EB326560-03A1-42F7-AF7A-DA25DCB8B84B}" sibTransId="{6256ACD3-A748-4CA7-862B-D82C88642C8C}"/>
    <dgm:cxn modelId="{C94AB793-871D-4C96-828F-710673986A23}" srcId="{99C31067-E078-4466-8CC0-1C151F962DC9}" destId="{B8AB3FE1-B17F-413F-9C53-71F5FA23D605}" srcOrd="7" destOrd="0" parTransId="{AA1B159C-749C-47D8-8E18-3B06E468D22C}" sibTransId="{96E6590D-2B4C-4808-98CB-941F2B869FDE}"/>
    <dgm:cxn modelId="{D8FC0ADA-2BB3-4809-AA0D-7B5200C21306}" type="presOf" srcId="{AACCA4B5-23C7-44F7-AA5F-96859C30CCCD}" destId="{982FA599-4EAB-44BF-8AC4-3EFA72139BB8}" srcOrd="0" destOrd="0" presId="urn:microsoft.com/office/officeart/2005/8/layout/radial6"/>
    <dgm:cxn modelId="{8CBCBA15-A106-445E-9148-00DA97BE89A6}" type="presOf" srcId="{CBC7D9B9-ABFF-4CB5-9251-2D5BAE422E8A}" destId="{D7C3CE28-BBC5-4E5F-9460-C00D2827138C}" srcOrd="0" destOrd="0" presId="urn:microsoft.com/office/officeart/2005/8/layout/radial6"/>
    <dgm:cxn modelId="{1D68B834-62B3-47A2-8F5A-95743C402154}" type="presOf" srcId="{F0F093A0-FE6F-4480-BD92-E577B9C5D5CB}" destId="{12F0BD44-EBAA-4BBA-9BE9-4FEE9F25D7D6}" srcOrd="0" destOrd="0" presId="urn:microsoft.com/office/officeart/2005/8/layout/radial6"/>
    <dgm:cxn modelId="{49F5300E-BE23-46E0-BE14-A003DAD6D778}" srcId="{99C31067-E078-4466-8CC0-1C151F962DC9}" destId="{0B5A18E8-A202-4E3A-9D66-56B8154C1359}" srcOrd="3" destOrd="0" parTransId="{1D691498-931E-426C-B17D-B642951FCA81}" sibTransId="{CEB381BF-BB7A-48E8-9133-2F653CE843DA}"/>
    <dgm:cxn modelId="{9C43436E-A6DD-467D-9E3B-ADD5AEFE2C42}" type="presOf" srcId="{0927D09B-4A70-4EC2-80FD-58E74A35B029}" destId="{F59C4129-A243-4BC9-A06F-7A2CF6A8BB28}" srcOrd="0" destOrd="0" presId="urn:microsoft.com/office/officeart/2005/8/layout/radial6"/>
    <dgm:cxn modelId="{FC438F07-A49A-44C9-9483-023AA55FA593}" srcId="{99C31067-E078-4466-8CC0-1C151F962DC9}" destId="{53FFD29C-E577-4642-A329-6B5334259965}" srcOrd="5" destOrd="0" parTransId="{E247878D-36D8-4589-8113-92A1C17126BB}" sibTransId="{7235E5FB-FEA0-42AC-8F6D-1C8298877E9B}"/>
    <dgm:cxn modelId="{4944A546-853A-4203-B15F-61B4A505AC9A}" type="presOf" srcId="{53FFD29C-E577-4642-A329-6B5334259965}" destId="{729A6BFA-82B3-4D42-92C0-E30342869BF4}" srcOrd="0" destOrd="0" presId="urn:microsoft.com/office/officeart/2005/8/layout/radial6"/>
    <dgm:cxn modelId="{9BF55DDF-6E63-4359-821A-75F7EFDAB4D0}" type="presOf" srcId="{B8AB3FE1-B17F-413F-9C53-71F5FA23D605}" destId="{956114C2-3DBA-42BF-8EF8-553861AF2523}" srcOrd="0" destOrd="0" presId="urn:microsoft.com/office/officeart/2005/8/layout/radial6"/>
    <dgm:cxn modelId="{4CD8078D-AE11-4EFE-A498-2C464B20CF33}" type="presOf" srcId="{0CC6E3E3-544E-45CE-9457-7DD6125BAEB0}" destId="{5E5AFB69-2835-42E4-B281-C4061BFF6AAB}" srcOrd="0" destOrd="0" presId="urn:microsoft.com/office/officeart/2005/8/layout/radial6"/>
    <dgm:cxn modelId="{AF210C82-7037-4108-B512-CA3EE5FE9DC5}" type="presOf" srcId="{7A063124-B0E8-4C86-B924-8C2784519496}" destId="{9C7A7D43-A152-40E0-B828-A8D7F34EF758}" srcOrd="0" destOrd="0" presId="urn:microsoft.com/office/officeart/2005/8/layout/radial6"/>
    <dgm:cxn modelId="{A421658B-444B-42B5-A437-02B2FEAF0470}" type="presOf" srcId="{DDE5FDD1-A305-45DB-82A2-004CD8EADB71}" destId="{16415A0A-4EC8-4B30-A09F-3D930F1AA059}" srcOrd="0" destOrd="0" presId="urn:microsoft.com/office/officeart/2005/8/layout/radial6"/>
    <dgm:cxn modelId="{EBAC616D-4787-49C9-954E-61823D3D003E}" srcId="{99C31067-E078-4466-8CC0-1C151F962DC9}" destId="{2AB830A5-F72F-4C5B-8781-88E2E8637CBF}" srcOrd="1" destOrd="0" parTransId="{74C6897B-4665-4E10-B953-20112ECEA504}" sibTransId="{5CB2C71F-2A84-47A2-934F-3CA3BE6F072F}"/>
    <dgm:cxn modelId="{5A6D3BC1-5531-4B24-AA63-32763831BC46}" type="presOf" srcId="{CEB381BF-BB7A-48E8-9133-2F653CE843DA}" destId="{8D35A721-0DA2-4BD0-A153-E8F1BCE92552}" srcOrd="0" destOrd="0" presId="urn:microsoft.com/office/officeart/2005/8/layout/radial6"/>
    <dgm:cxn modelId="{030BD1DF-E797-475F-A793-5292328B0120}" srcId="{99C31067-E078-4466-8CC0-1C151F962DC9}" destId="{B73BDAA0-4C0E-48FC-A832-A633A562CBC6}" srcOrd="4" destOrd="0" parTransId="{A2AB9F73-0D8C-4696-8F57-292F18AF327D}" sibTransId="{AACCA4B5-23C7-44F7-AA5F-96859C30CCCD}"/>
    <dgm:cxn modelId="{41C5E68D-1E94-4446-98EE-BD8A4F1D03EB}" type="presOf" srcId="{99C31067-E078-4466-8CC0-1C151F962DC9}" destId="{6BDFE466-FD38-4A19-BF83-A02D9D3088DA}" srcOrd="0" destOrd="0" presId="urn:microsoft.com/office/officeart/2005/8/layout/radial6"/>
    <dgm:cxn modelId="{7B8FF72B-0B07-4E11-8A77-D038AC47F673}" type="presOf" srcId="{14019158-7D40-42D0-BDE1-2383E4D22DE5}" destId="{FD5D2952-0298-474E-8E15-AB9CABA13954}" srcOrd="0" destOrd="0" presId="urn:microsoft.com/office/officeart/2005/8/layout/radial6"/>
    <dgm:cxn modelId="{58054D47-F813-433A-8EDB-01572D5F5E50}" srcId="{99C31067-E078-4466-8CC0-1C151F962DC9}" destId="{0927D09B-4A70-4EC2-80FD-58E74A35B029}" srcOrd="8" destOrd="0" parTransId="{7414BA19-5473-40AD-BBFF-A1C8B3DCC166}" sibTransId="{8E4EFB37-FC3B-4155-8FB6-8C0EF81CFE13}"/>
    <dgm:cxn modelId="{40A334DB-1BDF-45A6-A31B-80EA82355C7C}" type="presOf" srcId="{7671F83B-C7C0-46ED-8A0C-D9B703688F87}" destId="{76C106E9-33B2-42BC-B8B1-1FDFCFB2DC7E}" srcOrd="0" destOrd="0" presId="urn:microsoft.com/office/officeart/2005/8/layout/radial6"/>
    <dgm:cxn modelId="{79B26F0F-C77A-4712-81C9-23AB12579B22}" srcId="{99C31067-E078-4466-8CC0-1C151F962DC9}" destId="{CBC7D9B9-ABFF-4CB5-9251-2D5BAE422E8A}" srcOrd="6" destOrd="0" parTransId="{7E10A8D5-F282-4F93-A975-C43CC736AC22}" sibTransId="{F44BEF1D-168D-407A-A45B-261ADC0B5AF8}"/>
    <dgm:cxn modelId="{7662F116-E62C-4E2B-9C35-A01AE1BDA2C0}" type="presOf" srcId="{96E6590D-2B4C-4808-98CB-941F2B869FDE}" destId="{4FBCC1E7-4CD6-48D6-8506-41A7F3BD6622}" srcOrd="0" destOrd="0" presId="urn:microsoft.com/office/officeart/2005/8/layout/radial6"/>
    <dgm:cxn modelId="{02D6C8D6-B73E-4455-A6CE-E726909EC1C9}" type="presOf" srcId="{8E4EFB37-FC3B-4155-8FB6-8C0EF81CFE13}" destId="{AAF60390-3C10-4CDE-BB84-760C821DA0DB}" srcOrd="0" destOrd="0" presId="urn:microsoft.com/office/officeart/2005/8/layout/radial6"/>
    <dgm:cxn modelId="{CFD92934-F996-44FE-B5AF-71BA5C861629}" type="presOf" srcId="{F44BEF1D-168D-407A-A45B-261ADC0B5AF8}" destId="{3B1082E9-9334-4851-9CA1-38271B5BC3D1}" srcOrd="0" destOrd="0" presId="urn:microsoft.com/office/officeart/2005/8/layout/radial6"/>
    <dgm:cxn modelId="{18039B10-6E52-433C-8FD0-DE60C3AD1E82}" srcId="{7A063124-B0E8-4C86-B924-8C2784519496}" destId="{99C31067-E078-4466-8CC0-1C151F962DC9}" srcOrd="0" destOrd="0" parTransId="{E091A69B-B1E3-48A2-8465-1FF82A06D188}" sibTransId="{2138B8BE-D06D-4420-AF77-6B7D193A7CA7}"/>
    <dgm:cxn modelId="{D2B30C68-B08F-43DA-AE92-E685C02859CF}" type="presOf" srcId="{B73BDAA0-4C0E-48FC-A832-A633A562CBC6}" destId="{8BAC32B3-F85B-437A-83B2-CB9A23C2468E}" srcOrd="0" destOrd="0" presId="urn:microsoft.com/office/officeart/2005/8/layout/radial6"/>
    <dgm:cxn modelId="{568AA6E9-3230-4CBD-856E-7B5DFB22F399}" type="presOf" srcId="{6256ACD3-A748-4CA7-862B-D82C88642C8C}" destId="{4277D67B-ECE9-4E15-B761-3A144715C7EB}" srcOrd="0" destOrd="0" presId="urn:microsoft.com/office/officeart/2005/8/layout/radial6"/>
    <dgm:cxn modelId="{2BAE7DC4-7D36-409E-B01C-E44DEE4C5FF9}" type="presOf" srcId="{7235E5FB-FEA0-42AC-8F6D-1C8298877E9B}" destId="{34A9BDC5-A76A-454A-9037-B1485CF2C93D}" srcOrd="0" destOrd="0" presId="urn:microsoft.com/office/officeart/2005/8/layout/radial6"/>
    <dgm:cxn modelId="{D54F243A-DB14-40E4-A914-B66541FDF1A8}" srcId="{99C31067-E078-4466-8CC0-1C151F962DC9}" destId="{F0F093A0-FE6F-4480-BD92-E577B9C5D5CB}" srcOrd="2" destOrd="0" parTransId="{F3B8EE25-E0AB-4C0D-B9C1-93C6D0A2C432}" sibTransId="{7671F83B-C7C0-46ED-8A0C-D9B703688F87}"/>
    <dgm:cxn modelId="{67D8894A-C4DB-4311-870B-F1580C601CC8}" type="presParOf" srcId="{9C7A7D43-A152-40E0-B828-A8D7F34EF758}" destId="{6BDFE466-FD38-4A19-BF83-A02D9D3088DA}" srcOrd="0" destOrd="0" presId="urn:microsoft.com/office/officeart/2005/8/layout/radial6"/>
    <dgm:cxn modelId="{CB1E3033-1EA3-4433-8144-6CD2854F94C9}" type="presParOf" srcId="{9C7A7D43-A152-40E0-B828-A8D7F34EF758}" destId="{FD5D2952-0298-474E-8E15-AB9CABA13954}" srcOrd="1" destOrd="0" presId="urn:microsoft.com/office/officeart/2005/8/layout/radial6"/>
    <dgm:cxn modelId="{7DCD86C2-B930-4CF4-BB14-F10AB812D69A}" type="presParOf" srcId="{9C7A7D43-A152-40E0-B828-A8D7F34EF758}" destId="{E1B60251-F4F0-427F-8228-A75FB4461FDC}" srcOrd="2" destOrd="0" presId="urn:microsoft.com/office/officeart/2005/8/layout/radial6"/>
    <dgm:cxn modelId="{4CDED512-75AF-481D-8D39-6BAE2899D32E}" type="presParOf" srcId="{9C7A7D43-A152-40E0-B828-A8D7F34EF758}" destId="{5E5AFB69-2835-42E4-B281-C4061BFF6AAB}" srcOrd="3" destOrd="0" presId="urn:microsoft.com/office/officeart/2005/8/layout/radial6"/>
    <dgm:cxn modelId="{7B3EC75C-4046-4D07-9783-07A427ABE022}" type="presParOf" srcId="{9C7A7D43-A152-40E0-B828-A8D7F34EF758}" destId="{CEE8792D-0F8E-459D-93EB-C61AEE6E7247}" srcOrd="4" destOrd="0" presId="urn:microsoft.com/office/officeart/2005/8/layout/radial6"/>
    <dgm:cxn modelId="{7208DD5F-BDFA-40D8-8DD3-43B327D23D4A}" type="presParOf" srcId="{9C7A7D43-A152-40E0-B828-A8D7F34EF758}" destId="{16B26FD3-689C-4229-B23B-C255100E702F}" srcOrd="5" destOrd="0" presId="urn:microsoft.com/office/officeart/2005/8/layout/radial6"/>
    <dgm:cxn modelId="{B60D484F-F811-4E60-A691-AD7DD5EDE137}" type="presParOf" srcId="{9C7A7D43-A152-40E0-B828-A8D7F34EF758}" destId="{15F45BF8-69F6-4A02-B8E1-7F592D0343DB}" srcOrd="6" destOrd="0" presId="urn:microsoft.com/office/officeart/2005/8/layout/radial6"/>
    <dgm:cxn modelId="{90771334-C1C2-4F2F-9D8B-557713893435}" type="presParOf" srcId="{9C7A7D43-A152-40E0-B828-A8D7F34EF758}" destId="{12F0BD44-EBAA-4BBA-9BE9-4FEE9F25D7D6}" srcOrd="7" destOrd="0" presId="urn:microsoft.com/office/officeart/2005/8/layout/radial6"/>
    <dgm:cxn modelId="{36E7B2B6-5AD4-449A-AC77-88EBDFBB9C85}" type="presParOf" srcId="{9C7A7D43-A152-40E0-B828-A8D7F34EF758}" destId="{4D6B7EB7-E5BF-4D6B-8500-6E75331E10B1}" srcOrd="8" destOrd="0" presId="urn:microsoft.com/office/officeart/2005/8/layout/radial6"/>
    <dgm:cxn modelId="{1612ED6A-EF77-45B5-9ECA-6FE5F0C061D9}" type="presParOf" srcId="{9C7A7D43-A152-40E0-B828-A8D7F34EF758}" destId="{76C106E9-33B2-42BC-B8B1-1FDFCFB2DC7E}" srcOrd="9" destOrd="0" presId="urn:microsoft.com/office/officeart/2005/8/layout/radial6"/>
    <dgm:cxn modelId="{1EBFB22D-FDAD-4580-A0FB-9E136B863FB1}" type="presParOf" srcId="{9C7A7D43-A152-40E0-B828-A8D7F34EF758}" destId="{69327B19-3D86-41C4-8981-DC36FD68C4AA}" srcOrd="10" destOrd="0" presId="urn:microsoft.com/office/officeart/2005/8/layout/radial6"/>
    <dgm:cxn modelId="{78F9689E-F815-430C-9974-FF0544E6430C}" type="presParOf" srcId="{9C7A7D43-A152-40E0-B828-A8D7F34EF758}" destId="{DE29EA53-64EF-4469-900B-9236795FB564}" srcOrd="11" destOrd="0" presId="urn:microsoft.com/office/officeart/2005/8/layout/radial6"/>
    <dgm:cxn modelId="{169656B7-845A-4483-84DB-760BAC62F313}" type="presParOf" srcId="{9C7A7D43-A152-40E0-B828-A8D7F34EF758}" destId="{8D35A721-0DA2-4BD0-A153-E8F1BCE92552}" srcOrd="12" destOrd="0" presId="urn:microsoft.com/office/officeart/2005/8/layout/radial6"/>
    <dgm:cxn modelId="{6BAFF953-E6A3-414C-8A40-DD73398BA2C0}" type="presParOf" srcId="{9C7A7D43-A152-40E0-B828-A8D7F34EF758}" destId="{8BAC32B3-F85B-437A-83B2-CB9A23C2468E}" srcOrd="13" destOrd="0" presId="urn:microsoft.com/office/officeart/2005/8/layout/radial6"/>
    <dgm:cxn modelId="{C57A5D4E-471F-4958-98D3-2E114A737EF2}" type="presParOf" srcId="{9C7A7D43-A152-40E0-B828-A8D7F34EF758}" destId="{BB4C391E-89EB-44DA-AD28-40C0C49CF387}" srcOrd="14" destOrd="0" presId="urn:microsoft.com/office/officeart/2005/8/layout/radial6"/>
    <dgm:cxn modelId="{B3BCD286-005F-4561-BE68-FC534ADE8E53}" type="presParOf" srcId="{9C7A7D43-A152-40E0-B828-A8D7F34EF758}" destId="{982FA599-4EAB-44BF-8AC4-3EFA72139BB8}" srcOrd="15" destOrd="0" presId="urn:microsoft.com/office/officeart/2005/8/layout/radial6"/>
    <dgm:cxn modelId="{DC33B661-4879-4CFB-8703-B0D07A78BC0B}" type="presParOf" srcId="{9C7A7D43-A152-40E0-B828-A8D7F34EF758}" destId="{729A6BFA-82B3-4D42-92C0-E30342869BF4}" srcOrd="16" destOrd="0" presId="urn:microsoft.com/office/officeart/2005/8/layout/radial6"/>
    <dgm:cxn modelId="{13B85756-11B7-4066-A4BE-3E95539A66C6}" type="presParOf" srcId="{9C7A7D43-A152-40E0-B828-A8D7F34EF758}" destId="{0AF746F6-D389-479B-BE95-121CC1741102}" srcOrd="17" destOrd="0" presId="urn:microsoft.com/office/officeart/2005/8/layout/radial6"/>
    <dgm:cxn modelId="{E9C850E3-F6D6-4EAF-AF50-1C454E86477A}" type="presParOf" srcId="{9C7A7D43-A152-40E0-B828-A8D7F34EF758}" destId="{34A9BDC5-A76A-454A-9037-B1485CF2C93D}" srcOrd="18" destOrd="0" presId="urn:microsoft.com/office/officeart/2005/8/layout/radial6"/>
    <dgm:cxn modelId="{6CB5557F-EBF0-40D1-8839-E25CACA6AAFC}" type="presParOf" srcId="{9C7A7D43-A152-40E0-B828-A8D7F34EF758}" destId="{D7C3CE28-BBC5-4E5F-9460-C00D2827138C}" srcOrd="19" destOrd="0" presId="urn:microsoft.com/office/officeart/2005/8/layout/radial6"/>
    <dgm:cxn modelId="{80BE8D70-11C6-49A8-AD99-A7B24E150797}" type="presParOf" srcId="{9C7A7D43-A152-40E0-B828-A8D7F34EF758}" destId="{1B817A8E-A940-4DF5-BC33-443225223299}" srcOrd="20" destOrd="0" presId="urn:microsoft.com/office/officeart/2005/8/layout/radial6"/>
    <dgm:cxn modelId="{BCFBD023-DD55-49A5-BD94-BAD87B734CD1}" type="presParOf" srcId="{9C7A7D43-A152-40E0-B828-A8D7F34EF758}" destId="{3B1082E9-9334-4851-9CA1-38271B5BC3D1}" srcOrd="21" destOrd="0" presId="urn:microsoft.com/office/officeart/2005/8/layout/radial6"/>
    <dgm:cxn modelId="{85D4934B-C607-4817-9BCC-027ABEA86084}" type="presParOf" srcId="{9C7A7D43-A152-40E0-B828-A8D7F34EF758}" destId="{956114C2-3DBA-42BF-8EF8-553861AF2523}" srcOrd="22" destOrd="0" presId="urn:microsoft.com/office/officeart/2005/8/layout/radial6"/>
    <dgm:cxn modelId="{DD181239-7B20-48F6-8C32-B0E05950A4C0}" type="presParOf" srcId="{9C7A7D43-A152-40E0-B828-A8D7F34EF758}" destId="{BD64E902-BCD6-45B1-A422-50CD944A57A2}" srcOrd="23" destOrd="0" presId="urn:microsoft.com/office/officeart/2005/8/layout/radial6"/>
    <dgm:cxn modelId="{E43C9176-2E93-4E4F-A45E-98F089221CB2}" type="presParOf" srcId="{9C7A7D43-A152-40E0-B828-A8D7F34EF758}" destId="{4FBCC1E7-4CD6-48D6-8506-41A7F3BD6622}" srcOrd="24" destOrd="0" presId="urn:microsoft.com/office/officeart/2005/8/layout/radial6"/>
    <dgm:cxn modelId="{38376694-7CAC-4281-97E7-02A2711B4E32}" type="presParOf" srcId="{9C7A7D43-A152-40E0-B828-A8D7F34EF758}" destId="{F59C4129-A243-4BC9-A06F-7A2CF6A8BB28}" srcOrd="25" destOrd="0" presId="urn:microsoft.com/office/officeart/2005/8/layout/radial6"/>
    <dgm:cxn modelId="{C71786B8-910C-4739-85BD-30E5C5C0192E}" type="presParOf" srcId="{9C7A7D43-A152-40E0-B828-A8D7F34EF758}" destId="{5F342151-1536-466C-89B7-9D6E4B77ACF8}" srcOrd="26" destOrd="0" presId="urn:microsoft.com/office/officeart/2005/8/layout/radial6"/>
    <dgm:cxn modelId="{0C3B14C0-A734-491E-A82C-4FA95174F093}" type="presParOf" srcId="{9C7A7D43-A152-40E0-B828-A8D7F34EF758}" destId="{AAF60390-3C10-4CDE-BB84-760C821DA0DB}" srcOrd="27" destOrd="0" presId="urn:microsoft.com/office/officeart/2005/8/layout/radial6"/>
    <dgm:cxn modelId="{8F5A5343-F7DC-41D3-B793-4C5E4B4DF7EA}" type="presParOf" srcId="{9C7A7D43-A152-40E0-B828-A8D7F34EF758}" destId="{16415A0A-4EC8-4B30-A09F-3D930F1AA059}" srcOrd="28" destOrd="0" presId="urn:microsoft.com/office/officeart/2005/8/layout/radial6"/>
    <dgm:cxn modelId="{4F99CBAE-42F7-412A-A686-01375CA9BB4E}" type="presParOf" srcId="{9C7A7D43-A152-40E0-B828-A8D7F34EF758}" destId="{2A438832-37C3-44C9-B742-9C3A3C5515D8}" srcOrd="29" destOrd="0" presId="urn:microsoft.com/office/officeart/2005/8/layout/radial6"/>
    <dgm:cxn modelId="{E2AE6FA4-A70A-47BA-A546-39B63D37483E}" type="presParOf" srcId="{9C7A7D43-A152-40E0-B828-A8D7F34EF758}" destId="{4277D67B-ECE9-4E15-B761-3A144715C7EB}" srcOrd="30"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5531D8-F154-411E-9ED0-2AE7C737A14B}">
      <dsp:nvSpPr>
        <dsp:cNvPr id="0" name=""/>
        <dsp:cNvSpPr/>
      </dsp:nvSpPr>
      <dsp:spPr>
        <a:xfrm>
          <a:off x="2897068" y="1152709"/>
          <a:ext cx="1838026" cy="1522222"/>
        </a:xfrm>
        <a:prstGeom prst="ellipse">
          <a:avLst/>
        </a:prstGeom>
        <a:solidFill>
          <a:schemeClr val="bg1"/>
        </a:solidFill>
        <a:ln w="50800">
          <a:solidFill>
            <a:schemeClr val="tx2">
              <a:lumMod val="60000"/>
              <a:lumOff val="40000"/>
            </a:schemeClr>
          </a:solid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S_tradnl" sz="1800" b="1" kern="1200" dirty="0" smtClean="0">
              <a:solidFill>
                <a:schemeClr val="tx2"/>
              </a:solidFill>
            </a:rPr>
            <a:t>Formas de ser innovador</a:t>
          </a:r>
          <a:endParaRPr lang="es-ES" sz="1800" b="1" kern="1200" dirty="0">
            <a:solidFill>
              <a:schemeClr val="tx2"/>
            </a:solidFill>
          </a:endParaRPr>
        </a:p>
      </dsp:txBody>
      <dsp:txXfrm>
        <a:off x="3166241" y="1375633"/>
        <a:ext cx="1299680" cy="1076374"/>
      </dsp:txXfrm>
    </dsp:sp>
    <dsp:sp modelId="{F23226D8-A23D-4BF6-8104-7EBF527E944B}">
      <dsp:nvSpPr>
        <dsp:cNvPr id="0" name=""/>
        <dsp:cNvSpPr/>
      </dsp:nvSpPr>
      <dsp:spPr>
        <a:xfrm rot="16218812">
          <a:off x="3742080" y="875438"/>
          <a:ext cx="157911" cy="265552"/>
        </a:xfrm>
        <a:prstGeom prst="rightArrow">
          <a:avLst>
            <a:gd name="adj1" fmla="val 60000"/>
            <a:gd name="adj2" fmla="val 50000"/>
          </a:avLst>
        </a:prstGeom>
        <a:solidFill>
          <a:schemeClr val="accent5">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ES" sz="1200" kern="1200" dirty="0"/>
        </a:p>
      </dsp:txBody>
      <dsp:txXfrm>
        <a:off x="3765637" y="952234"/>
        <a:ext cx="110538" cy="159332"/>
      </dsp:txXfrm>
    </dsp:sp>
    <dsp:sp modelId="{94B41B34-4EBE-469B-A3B9-1925DA3FF967}">
      <dsp:nvSpPr>
        <dsp:cNvPr id="0" name=""/>
        <dsp:cNvSpPr/>
      </dsp:nvSpPr>
      <dsp:spPr>
        <a:xfrm>
          <a:off x="3191892" y="-135519"/>
          <a:ext cx="1265386" cy="990298"/>
        </a:xfrm>
        <a:prstGeom prst="ellipse">
          <a:avLst/>
        </a:prstGeom>
        <a:solidFill>
          <a:schemeClr val="tx2">
            <a:lumMod val="40000"/>
            <a:lumOff val="60000"/>
          </a:schemeClr>
        </a:solidFill>
        <a:ln w="28575">
          <a:solidFill>
            <a:schemeClr val="tx2">
              <a:lumMod val="60000"/>
              <a:lumOff val="40000"/>
            </a:schemeClr>
          </a:solid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_tradnl" sz="1600" b="1" kern="1200" dirty="0" smtClean="0"/>
            <a:t>Nuevo producto</a:t>
          </a:r>
          <a:endParaRPr lang="es-ES" sz="1600" b="1" kern="1200" dirty="0"/>
        </a:p>
      </dsp:txBody>
      <dsp:txXfrm>
        <a:off x="3377203" y="9507"/>
        <a:ext cx="894764" cy="700246"/>
      </dsp:txXfrm>
    </dsp:sp>
    <dsp:sp modelId="{2D0AEFDB-80C0-4885-B25F-07986C1372F2}">
      <dsp:nvSpPr>
        <dsp:cNvPr id="0" name=""/>
        <dsp:cNvSpPr/>
      </dsp:nvSpPr>
      <dsp:spPr>
        <a:xfrm rot="20006162">
          <a:off x="4518431" y="1036945"/>
          <a:ext cx="479823" cy="265552"/>
        </a:xfrm>
        <a:prstGeom prst="rightArrow">
          <a:avLst>
            <a:gd name="adj1" fmla="val 60000"/>
            <a:gd name="adj2" fmla="val 50000"/>
          </a:avLst>
        </a:prstGeom>
        <a:solidFill>
          <a:schemeClr val="accent5">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ES" sz="1200" kern="1200" dirty="0"/>
        </a:p>
      </dsp:txBody>
      <dsp:txXfrm>
        <a:off x="4522636" y="1107868"/>
        <a:ext cx="400157" cy="159332"/>
      </dsp:txXfrm>
    </dsp:sp>
    <dsp:sp modelId="{585DBC20-F233-4AEC-972F-00D74CBE8411}">
      <dsp:nvSpPr>
        <dsp:cNvPr id="0" name=""/>
        <dsp:cNvSpPr/>
      </dsp:nvSpPr>
      <dsp:spPr>
        <a:xfrm>
          <a:off x="4880579" y="487909"/>
          <a:ext cx="2220381" cy="677235"/>
        </a:xfrm>
        <a:prstGeom prst="ellipse">
          <a:avLst/>
        </a:prstGeom>
        <a:solidFill>
          <a:schemeClr val="tx2">
            <a:lumMod val="40000"/>
            <a:lumOff val="60000"/>
          </a:schemeClr>
        </a:solidFill>
        <a:ln w="28575">
          <a:solidFill>
            <a:schemeClr val="tx2">
              <a:lumMod val="60000"/>
              <a:lumOff val="40000"/>
            </a:schemeClr>
          </a:solid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_tradnl" sz="1600" b="1" kern="1200" dirty="0" smtClean="0"/>
            <a:t>Nuevo mercado o cliente</a:t>
          </a:r>
          <a:endParaRPr lang="es-ES" sz="1600" b="1" kern="1200" dirty="0"/>
        </a:p>
      </dsp:txBody>
      <dsp:txXfrm>
        <a:off x="5205746" y="587088"/>
        <a:ext cx="1570047" cy="478877"/>
      </dsp:txXfrm>
    </dsp:sp>
    <dsp:sp modelId="{02F16408-EB06-4FB1-AAEA-D64FCB48B78E}">
      <dsp:nvSpPr>
        <dsp:cNvPr id="0" name=""/>
        <dsp:cNvSpPr/>
      </dsp:nvSpPr>
      <dsp:spPr>
        <a:xfrm rot="217080">
          <a:off x="4802782" y="1848815"/>
          <a:ext cx="170239" cy="265552"/>
        </a:xfrm>
        <a:prstGeom prst="rightArrow">
          <a:avLst>
            <a:gd name="adj1" fmla="val 60000"/>
            <a:gd name="adj2" fmla="val 50000"/>
          </a:avLst>
        </a:prstGeom>
        <a:solidFill>
          <a:schemeClr val="accent5">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ES" sz="1200" kern="1200" dirty="0"/>
        </a:p>
      </dsp:txBody>
      <dsp:txXfrm>
        <a:off x="4802833" y="1900314"/>
        <a:ext cx="119167" cy="159332"/>
      </dsp:txXfrm>
    </dsp:sp>
    <dsp:sp modelId="{D0AA25A0-C905-472D-9B93-E990CFBFE660}">
      <dsp:nvSpPr>
        <dsp:cNvPr id="0" name=""/>
        <dsp:cNvSpPr/>
      </dsp:nvSpPr>
      <dsp:spPr>
        <a:xfrm>
          <a:off x="5026745" y="1712042"/>
          <a:ext cx="2386640" cy="707563"/>
        </a:xfrm>
        <a:prstGeom prst="ellipse">
          <a:avLst/>
        </a:prstGeom>
        <a:solidFill>
          <a:schemeClr val="tx2">
            <a:lumMod val="40000"/>
            <a:lumOff val="60000"/>
          </a:schemeClr>
        </a:solidFill>
        <a:ln w="28575">
          <a:solidFill>
            <a:schemeClr val="tx2">
              <a:lumMod val="60000"/>
              <a:lumOff val="40000"/>
            </a:schemeClr>
          </a:solid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_tradnl" sz="1600" b="1" kern="1200" dirty="0" smtClean="0"/>
            <a:t>Aprovisionamiento</a:t>
          </a:r>
          <a:endParaRPr lang="es-ES" sz="1600" b="1" kern="1200" dirty="0"/>
        </a:p>
      </dsp:txBody>
      <dsp:txXfrm>
        <a:off x="5376260" y="1815662"/>
        <a:ext cx="1687610" cy="500323"/>
      </dsp:txXfrm>
    </dsp:sp>
    <dsp:sp modelId="{EFC7F385-E404-45EE-AF69-E3EC7538E43A}">
      <dsp:nvSpPr>
        <dsp:cNvPr id="0" name=""/>
        <dsp:cNvSpPr/>
      </dsp:nvSpPr>
      <dsp:spPr>
        <a:xfrm rot="10496522">
          <a:off x="2652385" y="1876206"/>
          <a:ext cx="177031" cy="265552"/>
        </a:xfrm>
        <a:prstGeom prst="rightArrow">
          <a:avLst>
            <a:gd name="adj1" fmla="val 60000"/>
            <a:gd name="adj2" fmla="val 50000"/>
          </a:avLst>
        </a:prstGeom>
        <a:solidFill>
          <a:schemeClr val="accent5">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ES" sz="1200" kern="1200" dirty="0"/>
        </a:p>
      </dsp:txBody>
      <dsp:txXfrm rot="10800000">
        <a:off x="2705391" y="1926975"/>
        <a:ext cx="123922" cy="159332"/>
      </dsp:txXfrm>
    </dsp:sp>
    <dsp:sp modelId="{452BA5D5-AAD0-4256-889B-E651C9015722}">
      <dsp:nvSpPr>
        <dsp:cNvPr id="0" name=""/>
        <dsp:cNvSpPr/>
      </dsp:nvSpPr>
      <dsp:spPr>
        <a:xfrm>
          <a:off x="165456" y="1569320"/>
          <a:ext cx="2425762" cy="1120520"/>
        </a:xfrm>
        <a:prstGeom prst="ellipse">
          <a:avLst/>
        </a:prstGeom>
        <a:solidFill>
          <a:schemeClr val="tx2">
            <a:lumMod val="40000"/>
            <a:lumOff val="60000"/>
          </a:schemeClr>
        </a:solidFill>
        <a:ln w="28575">
          <a:solidFill>
            <a:schemeClr val="tx2">
              <a:lumMod val="60000"/>
              <a:lumOff val="40000"/>
            </a:schemeClr>
          </a:solid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_tradnl" sz="1600" b="1" kern="1200" dirty="0" smtClean="0"/>
            <a:t>Manera de producir u ofrecer un servicio</a:t>
          </a:r>
          <a:endParaRPr lang="es-ES" sz="1600" b="1" kern="1200" dirty="0"/>
        </a:p>
      </dsp:txBody>
      <dsp:txXfrm>
        <a:off x="520701" y="1733416"/>
        <a:ext cx="1715272" cy="792328"/>
      </dsp:txXfrm>
    </dsp:sp>
    <dsp:sp modelId="{0FB02EBC-94A6-4B7B-B032-8C047AAC8248}">
      <dsp:nvSpPr>
        <dsp:cNvPr id="0" name=""/>
        <dsp:cNvSpPr/>
      </dsp:nvSpPr>
      <dsp:spPr>
        <a:xfrm rot="12678304">
          <a:off x="2519957" y="1124567"/>
          <a:ext cx="433247" cy="265552"/>
        </a:xfrm>
        <a:prstGeom prst="rightArrow">
          <a:avLst>
            <a:gd name="adj1" fmla="val 60000"/>
            <a:gd name="adj2" fmla="val 50000"/>
          </a:avLst>
        </a:prstGeom>
        <a:solidFill>
          <a:schemeClr val="accent5">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ES" sz="1200" kern="1200" dirty="0"/>
        </a:p>
      </dsp:txBody>
      <dsp:txXfrm rot="10800000">
        <a:off x="2593824" y="1198374"/>
        <a:ext cx="353581" cy="159332"/>
      </dsp:txXfrm>
    </dsp:sp>
    <dsp:sp modelId="{CD0E537A-3F19-4EB2-86F3-FB12E3C4E0E3}">
      <dsp:nvSpPr>
        <dsp:cNvPr id="0" name=""/>
        <dsp:cNvSpPr/>
      </dsp:nvSpPr>
      <dsp:spPr>
        <a:xfrm>
          <a:off x="959214" y="343890"/>
          <a:ext cx="1805152" cy="762930"/>
        </a:xfrm>
        <a:prstGeom prst="ellipse">
          <a:avLst/>
        </a:prstGeom>
        <a:solidFill>
          <a:schemeClr val="tx2">
            <a:lumMod val="40000"/>
            <a:lumOff val="60000"/>
          </a:schemeClr>
        </a:solidFill>
        <a:ln w="28575">
          <a:solidFill>
            <a:schemeClr val="tx2">
              <a:lumMod val="60000"/>
              <a:lumOff val="40000"/>
            </a:schemeClr>
          </a:solid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_tradnl" sz="1600" b="1" kern="1200" dirty="0" smtClean="0"/>
            <a:t>Organización</a:t>
          </a:r>
          <a:endParaRPr lang="es-ES" sz="1600" b="1" kern="1200" dirty="0"/>
        </a:p>
      </dsp:txBody>
      <dsp:txXfrm>
        <a:off x="1223572" y="455619"/>
        <a:ext cx="1276436" cy="5394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BF00B3-7F54-49B0-9985-A7C497DF0A38}">
      <dsp:nvSpPr>
        <dsp:cNvPr id="0" name=""/>
        <dsp:cNvSpPr/>
      </dsp:nvSpPr>
      <dsp:spPr>
        <a:xfrm>
          <a:off x="1427853" y="218468"/>
          <a:ext cx="4004864" cy="4004864"/>
        </a:xfrm>
        <a:prstGeom prst="blockArc">
          <a:avLst>
            <a:gd name="adj1" fmla="val 13011442"/>
            <a:gd name="adj2" fmla="val 17704174"/>
            <a:gd name="adj3" fmla="val 3433"/>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D5B4959B-61A7-43E2-8E06-FE402D645148}">
      <dsp:nvSpPr>
        <dsp:cNvPr id="0" name=""/>
        <dsp:cNvSpPr/>
      </dsp:nvSpPr>
      <dsp:spPr>
        <a:xfrm>
          <a:off x="1327139" y="302102"/>
          <a:ext cx="4004864" cy="4004864"/>
        </a:xfrm>
        <a:prstGeom prst="blockArc">
          <a:avLst>
            <a:gd name="adj1" fmla="val 10722964"/>
            <a:gd name="adj2" fmla="val 13305578"/>
            <a:gd name="adj3" fmla="val 3433"/>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147A5129-D3DD-4491-9B3E-88A9AEAF9784}">
      <dsp:nvSpPr>
        <dsp:cNvPr id="0" name=""/>
        <dsp:cNvSpPr/>
      </dsp:nvSpPr>
      <dsp:spPr>
        <a:xfrm>
          <a:off x="1317337" y="261751"/>
          <a:ext cx="4004864" cy="4004864"/>
        </a:xfrm>
        <a:prstGeom prst="blockArc">
          <a:avLst>
            <a:gd name="adj1" fmla="val 8052715"/>
            <a:gd name="adj2" fmla="val 10570889"/>
            <a:gd name="adj3" fmla="val 3433"/>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86CA87F3-B149-438C-8E42-FBBC613DFE0E}">
      <dsp:nvSpPr>
        <dsp:cNvPr id="0" name=""/>
        <dsp:cNvSpPr/>
      </dsp:nvSpPr>
      <dsp:spPr>
        <a:xfrm>
          <a:off x="1598548" y="605160"/>
          <a:ext cx="4004864" cy="4004864"/>
        </a:xfrm>
        <a:prstGeom prst="blockArc">
          <a:avLst>
            <a:gd name="adj1" fmla="val 4218396"/>
            <a:gd name="adj2" fmla="val 8829684"/>
            <a:gd name="adj3" fmla="val 3433"/>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4740D6D8-6AC4-441D-BBD9-A2BCE8117210}">
      <dsp:nvSpPr>
        <dsp:cNvPr id="0" name=""/>
        <dsp:cNvSpPr/>
      </dsp:nvSpPr>
      <dsp:spPr>
        <a:xfrm>
          <a:off x="2943977" y="612074"/>
          <a:ext cx="4004864" cy="4004864"/>
        </a:xfrm>
        <a:prstGeom prst="blockArc">
          <a:avLst>
            <a:gd name="adj1" fmla="val 1955968"/>
            <a:gd name="adj2" fmla="val 6616936"/>
            <a:gd name="adj3" fmla="val 3433"/>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1A633494-E118-49B9-9FB2-506ACA2D2CD5}">
      <dsp:nvSpPr>
        <dsp:cNvPr id="0" name=""/>
        <dsp:cNvSpPr/>
      </dsp:nvSpPr>
      <dsp:spPr>
        <a:xfrm>
          <a:off x="2938891" y="620069"/>
          <a:ext cx="4004864" cy="4004864"/>
        </a:xfrm>
        <a:prstGeom prst="blockArc">
          <a:avLst>
            <a:gd name="adj1" fmla="val 21202159"/>
            <a:gd name="adj2" fmla="val 1939418"/>
            <a:gd name="adj3" fmla="val 3433"/>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9D90A77D-028B-40D6-B4B6-1B290CE96047}">
      <dsp:nvSpPr>
        <dsp:cNvPr id="0" name=""/>
        <dsp:cNvSpPr/>
      </dsp:nvSpPr>
      <dsp:spPr>
        <a:xfrm>
          <a:off x="2939039" y="164302"/>
          <a:ext cx="4004864" cy="4004864"/>
        </a:xfrm>
        <a:prstGeom prst="blockArc">
          <a:avLst>
            <a:gd name="adj1" fmla="val 19663196"/>
            <a:gd name="adj2" fmla="val 400068"/>
            <a:gd name="adj3" fmla="val 3433"/>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11E75070-1CFF-431B-ABCD-9FA06CA44800}">
      <dsp:nvSpPr>
        <dsp:cNvPr id="0" name=""/>
        <dsp:cNvSpPr/>
      </dsp:nvSpPr>
      <dsp:spPr>
        <a:xfrm>
          <a:off x="3002795" y="259029"/>
          <a:ext cx="4004864" cy="4004864"/>
        </a:xfrm>
        <a:prstGeom prst="blockArc">
          <a:avLst>
            <a:gd name="adj1" fmla="val 14872857"/>
            <a:gd name="adj2" fmla="val 19463715"/>
            <a:gd name="adj3" fmla="val 3433"/>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4BDEFD1B-0A47-41E2-AD0B-8D3B0A418521}">
      <dsp:nvSpPr>
        <dsp:cNvPr id="0" name=""/>
        <dsp:cNvSpPr/>
      </dsp:nvSpPr>
      <dsp:spPr>
        <a:xfrm>
          <a:off x="2816210" y="1296159"/>
          <a:ext cx="2679471" cy="2482609"/>
        </a:xfrm>
        <a:prstGeom prst="ellipse">
          <a:avLst/>
        </a:prstGeom>
        <a:solidFill>
          <a:schemeClr val="accent3"/>
        </a:solidFill>
        <a:ln w="28575">
          <a:solidFill>
            <a:srgbClr val="00B050"/>
          </a:solid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s-ES_tradnl" sz="2400" b="1" kern="1200" dirty="0" smtClean="0"/>
            <a:t>Características</a:t>
          </a:r>
        </a:p>
        <a:p>
          <a:pPr lvl="0" algn="ctr" defTabSz="1066800">
            <a:lnSpc>
              <a:spcPct val="90000"/>
            </a:lnSpc>
            <a:spcBef>
              <a:spcPct val="0"/>
            </a:spcBef>
            <a:spcAft>
              <a:spcPct val="35000"/>
            </a:spcAft>
          </a:pPr>
          <a:r>
            <a:rPr lang="es-ES_tradnl" sz="2400" b="1" kern="1200" dirty="0" smtClean="0"/>
            <a:t>personales</a:t>
          </a:r>
        </a:p>
      </dsp:txBody>
      <dsp:txXfrm>
        <a:off x="3208609" y="1659729"/>
        <a:ext cx="1894673" cy="1755469"/>
      </dsp:txXfrm>
    </dsp:sp>
    <dsp:sp modelId="{1EA97D0F-FADF-4648-B47B-1E7E5DAB8019}">
      <dsp:nvSpPr>
        <dsp:cNvPr id="0" name=""/>
        <dsp:cNvSpPr/>
      </dsp:nvSpPr>
      <dsp:spPr>
        <a:xfrm>
          <a:off x="2908110" y="2240"/>
          <a:ext cx="2712157" cy="872006"/>
        </a:xfrm>
        <a:prstGeom prst="ellipse">
          <a:avLst/>
        </a:prstGeom>
        <a:solidFill>
          <a:schemeClr val="tx2">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_tradnl" sz="2000" b="1" kern="1200" dirty="0" smtClean="0">
              <a:solidFill>
                <a:schemeClr val="tx2"/>
              </a:solidFill>
            </a:rPr>
            <a:t>Creatividad e innovación</a:t>
          </a:r>
          <a:endParaRPr lang="es-ES" sz="2000" b="1" kern="1200" dirty="0">
            <a:solidFill>
              <a:schemeClr val="tx2"/>
            </a:solidFill>
          </a:endParaRPr>
        </a:p>
      </dsp:txBody>
      <dsp:txXfrm>
        <a:off x="3305296" y="129942"/>
        <a:ext cx="1917785" cy="616602"/>
      </dsp:txXfrm>
    </dsp:sp>
    <dsp:sp modelId="{C5F57591-51B8-4DC8-9F69-AC4849348760}">
      <dsp:nvSpPr>
        <dsp:cNvPr id="0" name=""/>
        <dsp:cNvSpPr/>
      </dsp:nvSpPr>
      <dsp:spPr>
        <a:xfrm>
          <a:off x="5249285" y="679672"/>
          <a:ext cx="2712157" cy="872006"/>
        </a:xfrm>
        <a:prstGeom prst="ellipse">
          <a:avLst/>
        </a:prstGeom>
        <a:solidFill>
          <a:schemeClr val="tx2">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_tradnl" sz="2000" b="1" kern="1200" dirty="0" smtClean="0">
              <a:solidFill>
                <a:schemeClr val="tx2"/>
              </a:solidFill>
            </a:rPr>
            <a:t>Organización</a:t>
          </a:r>
          <a:endParaRPr lang="es-ES" sz="2000" b="1" kern="1200" dirty="0">
            <a:solidFill>
              <a:schemeClr val="tx2"/>
            </a:solidFill>
          </a:endParaRPr>
        </a:p>
      </dsp:txBody>
      <dsp:txXfrm>
        <a:off x="5646471" y="807374"/>
        <a:ext cx="1917785" cy="616602"/>
      </dsp:txXfrm>
    </dsp:sp>
    <dsp:sp modelId="{38E354CA-BBEF-4ABE-86A9-0ECBC45629D6}">
      <dsp:nvSpPr>
        <dsp:cNvPr id="0" name=""/>
        <dsp:cNvSpPr/>
      </dsp:nvSpPr>
      <dsp:spPr>
        <a:xfrm>
          <a:off x="5540141" y="1959247"/>
          <a:ext cx="2712157" cy="872006"/>
        </a:xfrm>
        <a:prstGeom prst="ellipse">
          <a:avLst/>
        </a:prstGeom>
        <a:solidFill>
          <a:schemeClr val="tx2">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_tradnl" sz="2000" b="1" kern="1200" dirty="0" smtClean="0">
              <a:solidFill>
                <a:schemeClr val="tx2"/>
              </a:solidFill>
            </a:rPr>
            <a:t>Trabajo</a:t>
          </a:r>
          <a:endParaRPr lang="es-ES" sz="2000" b="1" kern="1200" dirty="0">
            <a:solidFill>
              <a:schemeClr val="tx2"/>
            </a:solidFill>
          </a:endParaRPr>
        </a:p>
      </dsp:txBody>
      <dsp:txXfrm>
        <a:off x="5937327" y="2086949"/>
        <a:ext cx="1917785" cy="616602"/>
      </dsp:txXfrm>
    </dsp:sp>
    <dsp:sp modelId="{878B6A84-97EE-4EFB-A433-E5A74748C5EF}">
      <dsp:nvSpPr>
        <dsp:cNvPr id="0" name=""/>
        <dsp:cNvSpPr/>
      </dsp:nvSpPr>
      <dsp:spPr>
        <a:xfrm>
          <a:off x="5248338" y="3238821"/>
          <a:ext cx="2712157" cy="872006"/>
        </a:xfrm>
        <a:prstGeom prst="ellipse">
          <a:avLst/>
        </a:prstGeom>
        <a:solidFill>
          <a:schemeClr val="tx2">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_tradnl" sz="2000" b="1" kern="1200" dirty="0" smtClean="0">
              <a:solidFill>
                <a:schemeClr val="tx2"/>
              </a:solidFill>
            </a:rPr>
            <a:t>Habilidades sociales</a:t>
          </a:r>
          <a:endParaRPr lang="es-ES" sz="2000" b="1" kern="1200" dirty="0">
            <a:solidFill>
              <a:schemeClr val="tx2"/>
            </a:solidFill>
          </a:endParaRPr>
        </a:p>
      </dsp:txBody>
      <dsp:txXfrm>
        <a:off x="5645524" y="3366523"/>
        <a:ext cx="1917785" cy="616602"/>
      </dsp:txXfrm>
    </dsp:sp>
    <dsp:sp modelId="{66459D28-CB3E-4E8D-B10B-E341C67F9FC8}">
      <dsp:nvSpPr>
        <dsp:cNvPr id="0" name=""/>
        <dsp:cNvSpPr/>
      </dsp:nvSpPr>
      <dsp:spPr>
        <a:xfrm>
          <a:off x="2908112" y="4024537"/>
          <a:ext cx="2712157" cy="872006"/>
        </a:xfrm>
        <a:prstGeom prst="ellipse">
          <a:avLst/>
        </a:prstGeom>
        <a:solidFill>
          <a:schemeClr val="tx2">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_tradnl" sz="2000" b="1" kern="1200" dirty="0" smtClean="0">
              <a:solidFill>
                <a:schemeClr val="tx2"/>
              </a:solidFill>
            </a:rPr>
            <a:t>Honradez</a:t>
          </a:r>
          <a:endParaRPr lang="es-ES" sz="2000" b="1" kern="1200" dirty="0">
            <a:solidFill>
              <a:schemeClr val="tx2"/>
            </a:solidFill>
          </a:endParaRPr>
        </a:p>
      </dsp:txBody>
      <dsp:txXfrm>
        <a:off x="3305298" y="4152239"/>
        <a:ext cx="1917785" cy="616602"/>
      </dsp:txXfrm>
    </dsp:sp>
    <dsp:sp modelId="{39F47034-BA09-43D6-B675-FB04D88FB3D2}">
      <dsp:nvSpPr>
        <dsp:cNvPr id="0" name=""/>
        <dsp:cNvSpPr/>
      </dsp:nvSpPr>
      <dsp:spPr>
        <a:xfrm>
          <a:off x="591334" y="3238818"/>
          <a:ext cx="2712157" cy="872006"/>
        </a:xfrm>
        <a:prstGeom prst="ellipse">
          <a:avLst/>
        </a:prstGeom>
        <a:solidFill>
          <a:schemeClr val="tx2">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_tradnl" sz="2000" b="1" kern="1200" dirty="0" smtClean="0">
              <a:solidFill>
                <a:schemeClr val="tx2"/>
              </a:solidFill>
            </a:rPr>
            <a:t>Riesgo</a:t>
          </a:r>
          <a:endParaRPr lang="es-ES" sz="2000" b="1" kern="1200" dirty="0">
            <a:solidFill>
              <a:schemeClr val="tx2"/>
            </a:solidFill>
          </a:endParaRPr>
        </a:p>
      </dsp:txBody>
      <dsp:txXfrm>
        <a:off x="988520" y="3366520"/>
        <a:ext cx="1917785" cy="616602"/>
      </dsp:txXfrm>
    </dsp:sp>
    <dsp:sp modelId="{B8FADCDF-E43F-4D56-9634-DCD371EB9ECE}">
      <dsp:nvSpPr>
        <dsp:cNvPr id="0" name=""/>
        <dsp:cNvSpPr/>
      </dsp:nvSpPr>
      <dsp:spPr>
        <a:xfrm>
          <a:off x="0" y="1959246"/>
          <a:ext cx="2712157" cy="872006"/>
        </a:xfrm>
        <a:prstGeom prst="ellipse">
          <a:avLst/>
        </a:prstGeom>
        <a:solidFill>
          <a:schemeClr val="tx2">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_tradnl" sz="2000" b="1" kern="1200" dirty="0" smtClean="0">
              <a:solidFill>
                <a:schemeClr val="tx2"/>
              </a:solidFill>
            </a:rPr>
            <a:t>Persistencia</a:t>
          </a:r>
          <a:endParaRPr lang="es-ES" sz="2000" b="1" kern="1200" dirty="0">
            <a:solidFill>
              <a:schemeClr val="tx2"/>
            </a:solidFill>
          </a:endParaRPr>
        </a:p>
      </dsp:txBody>
      <dsp:txXfrm>
        <a:off x="397186" y="2086948"/>
        <a:ext cx="1917785" cy="616602"/>
      </dsp:txXfrm>
    </dsp:sp>
    <dsp:sp modelId="{C36A5D61-77E8-4D03-B288-585789913241}">
      <dsp:nvSpPr>
        <dsp:cNvPr id="0" name=""/>
        <dsp:cNvSpPr/>
      </dsp:nvSpPr>
      <dsp:spPr>
        <a:xfrm>
          <a:off x="499500" y="604406"/>
          <a:ext cx="2712157" cy="872006"/>
        </a:xfrm>
        <a:prstGeom prst="ellipse">
          <a:avLst/>
        </a:prstGeom>
        <a:solidFill>
          <a:schemeClr val="tx2">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_tradnl" sz="2000" b="1" kern="1200" dirty="0" smtClean="0">
              <a:solidFill>
                <a:schemeClr val="tx2"/>
              </a:solidFill>
            </a:rPr>
            <a:t>Autoconfianza con autocrítica</a:t>
          </a:r>
          <a:endParaRPr lang="es-ES" sz="2000" b="1" kern="1200" dirty="0">
            <a:solidFill>
              <a:schemeClr val="tx2"/>
            </a:solidFill>
          </a:endParaRPr>
        </a:p>
      </dsp:txBody>
      <dsp:txXfrm>
        <a:off x="896686" y="732108"/>
        <a:ext cx="1917785" cy="6166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77D67B-ECE9-4E15-B761-3A144715C7EB}">
      <dsp:nvSpPr>
        <dsp:cNvPr id="0" name=""/>
        <dsp:cNvSpPr/>
      </dsp:nvSpPr>
      <dsp:spPr>
        <a:xfrm>
          <a:off x="1188619" y="301828"/>
          <a:ext cx="3449685" cy="3449685"/>
        </a:xfrm>
        <a:prstGeom prst="blockArc">
          <a:avLst>
            <a:gd name="adj1" fmla="val 13835358"/>
            <a:gd name="adj2" fmla="val 16472170"/>
            <a:gd name="adj3" fmla="val 275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AF60390-3C10-4CDE-BB84-760C821DA0DB}">
      <dsp:nvSpPr>
        <dsp:cNvPr id="0" name=""/>
        <dsp:cNvSpPr/>
      </dsp:nvSpPr>
      <dsp:spPr>
        <a:xfrm>
          <a:off x="1370732" y="128081"/>
          <a:ext cx="3449685" cy="3449685"/>
        </a:xfrm>
        <a:prstGeom prst="blockArc">
          <a:avLst>
            <a:gd name="adj1" fmla="val 11505368"/>
            <a:gd name="adj2" fmla="val 13326233"/>
            <a:gd name="adj3" fmla="val 275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FBCC1E7-4CD6-48D6-8506-41A7F3BD6622}">
      <dsp:nvSpPr>
        <dsp:cNvPr id="0" name=""/>
        <dsp:cNvSpPr/>
      </dsp:nvSpPr>
      <dsp:spPr>
        <a:xfrm>
          <a:off x="1335537" y="267405"/>
          <a:ext cx="3449685" cy="3449685"/>
        </a:xfrm>
        <a:prstGeom prst="blockArc">
          <a:avLst>
            <a:gd name="adj1" fmla="val 10033175"/>
            <a:gd name="adj2" fmla="val 11795857"/>
            <a:gd name="adj3" fmla="val 275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B1082E9-9334-4851-9CA1-38271B5BC3D1}">
      <dsp:nvSpPr>
        <dsp:cNvPr id="0" name=""/>
        <dsp:cNvSpPr/>
      </dsp:nvSpPr>
      <dsp:spPr>
        <a:xfrm>
          <a:off x="1333029" y="256515"/>
          <a:ext cx="3449685" cy="3449685"/>
        </a:xfrm>
        <a:prstGeom prst="blockArc">
          <a:avLst>
            <a:gd name="adj1" fmla="val 7958626"/>
            <a:gd name="adj2" fmla="val 10010593"/>
            <a:gd name="adj3" fmla="val 275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4A9BDC5-A76A-454A-9037-B1485CF2C93D}">
      <dsp:nvSpPr>
        <dsp:cNvPr id="0" name=""/>
        <dsp:cNvSpPr/>
      </dsp:nvSpPr>
      <dsp:spPr>
        <a:xfrm>
          <a:off x="1386890" y="308351"/>
          <a:ext cx="3449685" cy="3449685"/>
        </a:xfrm>
        <a:prstGeom prst="blockArc">
          <a:avLst>
            <a:gd name="adj1" fmla="val 5528828"/>
            <a:gd name="adj2" fmla="val 8109704"/>
            <a:gd name="adj3" fmla="val 275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82FA599-4EAB-44BF-8AC4-3EFA72139BB8}">
      <dsp:nvSpPr>
        <dsp:cNvPr id="0" name=""/>
        <dsp:cNvSpPr/>
      </dsp:nvSpPr>
      <dsp:spPr>
        <a:xfrm>
          <a:off x="1424742" y="310193"/>
          <a:ext cx="3449685" cy="3449685"/>
        </a:xfrm>
        <a:prstGeom prst="blockArc">
          <a:avLst>
            <a:gd name="adj1" fmla="val 2896544"/>
            <a:gd name="adj2" fmla="val 5605415"/>
            <a:gd name="adj3" fmla="val 275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D35A721-0DA2-4BD0-A153-E8F1BCE92552}">
      <dsp:nvSpPr>
        <dsp:cNvPr id="0" name=""/>
        <dsp:cNvSpPr/>
      </dsp:nvSpPr>
      <dsp:spPr>
        <a:xfrm>
          <a:off x="1314050" y="418330"/>
          <a:ext cx="3449685" cy="3449685"/>
        </a:xfrm>
        <a:prstGeom prst="blockArc">
          <a:avLst>
            <a:gd name="adj1" fmla="val 604106"/>
            <a:gd name="adj2" fmla="val 2583711"/>
            <a:gd name="adj3" fmla="val 275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6C106E9-33B2-42BC-B8B1-1FDFCFB2DC7E}">
      <dsp:nvSpPr>
        <dsp:cNvPr id="0" name=""/>
        <dsp:cNvSpPr/>
      </dsp:nvSpPr>
      <dsp:spPr>
        <a:xfrm>
          <a:off x="1331593" y="332445"/>
          <a:ext cx="3449685" cy="3449685"/>
        </a:xfrm>
        <a:prstGeom prst="blockArc">
          <a:avLst>
            <a:gd name="adj1" fmla="val 20466125"/>
            <a:gd name="adj2" fmla="val 781273"/>
            <a:gd name="adj3" fmla="val 275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5F45BF8-69F6-4A02-B8E1-7F592D0343DB}">
      <dsp:nvSpPr>
        <dsp:cNvPr id="0" name=""/>
        <dsp:cNvSpPr/>
      </dsp:nvSpPr>
      <dsp:spPr>
        <a:xfrm>
          <a:off x="1244297" y="-96258"/>
          <a:ext cx="3449685" cy="3449685"/>
        </a:xfrm>
        <a:prstGeom prst="blockArc">
          <a:avLst>
            <a:gd name="adj1" fmla="val 19469042"/>
            <a:gd name="adj2" fmla="val 21352725"/>
            <a:gd name="adj3" fmla="val 275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E5AFB69-2835-42E4-B281-C4061BFF6AAB}">
      <dsp:nvSpPr>
        <dsp:cNvPr id="0" name=""/>
        <dsp:cNvSpPr/>
      </dsp:nvSpPr>
      <dsp:spPr>
        <a:xfrm>
          <a:off x="1615546" y="281840"/>
          <a:ext cx="3449685" cy="3449685"/>
        </a:xfrm>
        <a:prstGeom prst="blockArc">
          <a:avLst>
            <a:gd name="adj1" fmla="val 15606163"/>
            <a:gd name="adj2" fmla="val 18393811"/>
            <a:gd name="adj3" fmla="val 275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BDFE466-FD38-4A19-BF83-A02D9D3088DA}">
      <dsp:nvSpPr>
        <dsp:cNvPr id="0" name=""/>
        <dsp:cNvSpPr/>
      </dsp:nvSpPr>
      <dsp:spPr>
        <a:xfrm>
          <a:off x="2361515" y="1109206"/>
          <a:ext cx="1584176" cy="1488423"/>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s-ES_tradnl" sz="1900" kern="1200" dirty="0" smtClean="0"/>
            <a:t>Motivos </a:t>
          </a:r>
          <a:r>
            <a:rPr lang="es-ES_tradnl" sz="1900" b="1" kern="1200" dirty="0" smtClean="0"/>
            <a:t>habituales</a:t>
          </a:r>
          <a:endParaRPr lang="es-ES" sz="1900" b="1" kern="1200" dirty="0"/>
        </a:p>
      </dsp:txBody>
      <dsp:txXfrm>
        <a:off x="2593512" y="1327181"/>
        <a:ext cx="1120182" cy="1052473"/>
      </dsp:txXfrm>
    </dsp:sp>
    <dsp:sp modelId="{FD5D2952-0298-474E-8E15-AB9CABA13954}">
      <dsp:nvSpPr>
        <dsp:cNvPr id="0" name=""/>
        <dsp:cNvSpPr/>
      </dsp:nvSpPr>
      <dsp:spPr>
        <a:xfrm>
          <a:off x="2327229" y="-93443"/>
          <a:ext cx="1441540" cy="848682"/>
        </a:xfrm>
        <a:prstGeom prst="ellipse">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_tradnl" sz="1100" b="1" kern="1200" dirty="0" smtClean="0"/>
            <a:t>1. Estar en el paro</a:t>
          </a:r>
          <a:endParaRPr lang="es-ES" sz="1100" b="1" kern="1200" dirty="0"/>
        </a:p>
      </dsp:txBody>
      <dsp:txXfrm>
        <a:off x="2538338" y="30844"/>
        <a:ext cx="1019322" cy="600108"/>
      </dsp:txXfrm>
    </dsp:sp>
    <dsp:sp modelId="{CEE8792D-0F8E-459D-93EB-C61AEE6E7247}">
      <dsp:nvSpPr>
        <dsp:cNvPr id="0" name=""/>
        <dsp:cNvSpPr/>
      </dsp:nvSpPr>
      <dsp:spPr>
        <a:xfrm>
          <a:off x="3632988" y="216022"/>
          <a:ext cx="1441540" cy="8486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_tradnl" sz="1100" b="1" kern="1200" dirty="0" smtClean="0"/>
            <a:t>2. Odiar jefe /empresa</a:t>
          </a:r>
          <a:endParaRPr lang="es-ES" sz="1100" b="1" kern="1200" dirty="0"/>
        </a:p>
      </dsp:txBody>
      <dsp:txXfrm>
        <a:off x="3844097" y="340309"/>
        <a:ext cx="1019322" cy="600108"/>
      </dsp:txXfrm>
    </dsp:sp>
    <dsp:sp modelId="{12F0BD44-EBAA-4BBA-9BE9-4FEE9F25D7D6}">
      <dsp:nvSpPr>
        <dsp:cNvPr id="0" name=""/>
        <dsp:cNvSpPr/>
      </dsp:nvSpPr>
      <dsp:spPr>
        <a:xfrm>
          <a:off x="3945074" y="1081989"/>
          <a:ext cx="1441540" cy="8486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_tradnl" sz="1100" b="1" kern="1200" dirty="0" smtClean="0"/>
            <a:t>3. No depender de ningún jefe</a:t>
          </a:r>
          <a:endParaRPr lang="es-ES" sz="1100" b="1" kern="1200" dirty="0"/>
        </a:p>
      </dsp:txBody>
      <dsp:txXfrm>
        <a:off x="4156183" y="1206276"/>
        <a:ext cx="1019322" cy="600108"/>
      </dsp:txXfrm>
    </dsp:sp>
    <dsp:sp modelId="{69327B19-3D86-41C4-8981-DC36FD68C4AA}">
      <dsp:nvSpPr>
        <dsp:cNvPr id="0" name=""/>
        <dsp:cNvSpPr/>
      </dsp:nvSpPr>
      <dsp:spPr>
        <a:xfrm>
          <a:off x="3993027" y="2016226"/>
          <a:ext cx="1441540" cy="8486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_tradnl" sz="1100" b="1" kern="1200" dirty="0" smtClean="0"/>
            <a:t>4. Libertad de horario /vacaciones</a:t>
          </a:r>
          <a:endParaRPr lang="es-ES" sz="1100" b="1" kern="1200" dirty="0"/>
        </a:p>
      </dsp:txBody>
      <dsp:txXfrm>
        <a:off x="4204136" y="2140513"/>
        <a:ext cx="1019322" cy="600108"/>
      </dsp:txXfrm>
    </dsp:sp>
    <dsp:sp modelId="{8BAC32B3-F85B-437A-83B2-CB9A23C2468E}">
      <dsp:nvSpPr>
        <dsp:cNvPr id="0" name=""/>
        <dsp:cNvSpPr/>
      </dsp:nvSpPr>
      <dsp:spPr>
        <a:xfrm>
          <a:off x="3560977" y="2880323"/>
          <a:ext cx="1441540" cy="8486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_tradnl" sz="1100" b="1" kern="1200" dirty="0" smtClean="0"/>
            <a:t>5. Ganar más dinero</a:t>
          </a:r>
          <a:endParaRPr lang="es-ES" sz="1100" b="1" kern="1200" dirty="0"/>
        </a:p>
      </dsp:txBody>
      <dsp:txXfrm>
        <a:off x="3772086" y="3004610"/>
        <a:ext cx="1019322" cy="600108"/>
      </dsp:txXfrm>
    </dsp:sp>
    <dsp:sp modelId="{729A6BFA-82B3-4D42-92C0-E30342869BF4}">
      <dsp:nvSpPr>
        <dsp:cNvPr id="0" name=""/>
        <dsp:cNvSpPr/>
      </dsp:nvSpPr>
      <dsp:spPr>
        <a:xfrm>
          <a:off x="2327229" y="3308761"/>
          <a:ext cx="1441540" cy="8486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_tradnl" sz="1100" b="1" kern="1200" dirty="0" smtClean="0"/>
            <a:t>6. Recuperar patrimonio perdido</a:t>
          </a:r>
          <a:endParaRPr lang="es-ES" sz="1100" b="1" kern="1200" dirty="0"/>
        </a:p>
      </dsp:txBody>
      <dsp:txXfrm>
        <a:off x="2538338" y="3433048"/>
        <a:ext cx="1019322" cy="600108"/>
      </dsp:txXfrm>
    </dsp:sp>
    <dsp:sp modelId="{D7C3CE28-BBC5-4E5F-9460-C00D2827138C}">
      <dsp:nvSpPr>
        <dsp:cNvPr id="0" name=""/>
        <dsp:cNvSpPr/>
      </dsp:nvSpPr>
      <dsp:spPr>
        <a:xfrm>
          <a:off x="1184710" y="2808314"/>
          <a:ext cx="1441540" cy="8486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_tradnl" sz="1100" b="1" kern="1200" dirty="0" smtClean="0"/>
            <a:t>7.Demostrar algo a los demás o a uno mismo</a:t>
          </a:r>
          <a:endParaRPr lang="es-ES" sz="1100" b="1" kern="1200" dirty="0"/>
        </a:p>
      </dsp:txBody>
      <dsp:txXfrm>
        <a:off x="1395819" y="2932601"/>
        <a:ext cx="1019322" cy="600108"/>
      </dsp:txXfrm>
    </dsp:sp>
    <dsp:sp modelId="{956114C2-3DBA-42BF-8EF8-553861AF2523}">
      <dsp:nvSpPr>
        <dsp:cNvPr id="0" name=""/>
        <dsp:cNvSpPr/>
      </dsp:nvSpPr>
      <dsp:spPr>
        <a:xfrm>
          <a:off x="680652" y="1944216"/>
          <a:ext cx="1441540" cy="8486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_tradnl" sz="1100" b="1" kern="1200" dirty="0" smtClean="0"/>
            <a:t>8. Hacerse rico</a:t>
          </a:r>
          <a:endParaRPr lang="es-ES" sz="1100" b="1" kern="1200" dirty="0"/>
        </a:p>
      </dsp:txBody>
      <dsp:txXfrm>
        <a:off x="891761" y="2068503"/>
        <a:ext cx="1019322" cy="600108"/>
      </dsp:txXfrm>
    </dsp:sp>
    <dsp:sp modelId="{F59C4129-A243-4BC9-A06F-7A2CF6A8BB28}">
      <dsp:nvSpPr>
        <dsp:cNvPr id="0" name=""/>
        <dsp:cNvSpPr/>
      </dsp:nvSpPr>
      <dsp:spPr>
        <a:xfrm>
          <a:off x="709385" y="1081989"/>
          <a:ext cx="1441540" cy="8486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_tradnl" sz="1100" b="1" kern="1200" dirty="0" smtClean="0"/>
            <a:t>9. Contribuir desarrollo región</a:t>
          </a:r>
          <a:endParaRPr lang="es-ES" sz="1100" b="1" kern="1200" dirty="0"/>
        </a:p>
      </dsp:txBody>
      <dsp:txXfrm>
        <a:off x="920494" y="1206276"/>
        <a:ext cx="1019322" cy="600108"/>
      </dsp:txXfrm>
    </dsp:sp>
    <dsp:sp modelId="{16415A0A-4EC8-4B30-A09F-3D930F1AA059}">
      <dsp:nvSpPr>
        <dsp:cNvPr id="0" name=""/>
        <dsp:cNvSpPr/>
      </dsp:nvSpPr>
      <dsp:spPr>
        <a:xfrm>
          <a:off x="1112705" y="288033"/>
          <a:ext cx="1441540" cy="8486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_tradnl" sz="1100" b="1" kern="1200" dirty="0" smtClean="0"/>
            <a:t>10. Dedicarse a un tema que gusta</a:t>
          </a:r>
          <a:endParaRPr lang="es-ES" sz="1100" b="1" kern="1200" dirty="0"/>
        </a:p>
      </dsp:txBody>
      <dsp:txXfrm>
        <a:off x="1323814" y="412320"/>
        <a:ext cx="1019322" cy="600108"/>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FE4E2B-65D4-4D33-83AE-A5EA535FE91A}" type="datetimeFigureOut">
              <a:rPr lang="es-ES" smtClean="0"/>
              <a:t>26/09/2013</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38CA4C-A49C-45E2-BE04-B4EF3838BE13}" type="slidenum">
              <a:rPr lang="es-ES" smtClean="0"/>
              <a:t>‹Nº›</a:t>
            </a:fld>
            <a:endParaRPr lang="es-ES" dirty="0"/>
          </a:p>
        </p:txBody>
      </p:sp>
    </p:spTree>
    <p:extLst>
      <p:ext uri="{BB962C8B-B14F-4D97-AF65-F5344CB8AC3E}">
        <p14:creationId xmlns:p14="http://schemas.microsoft.com/office/powerpoint/2010/main" val="704342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D438CA4C-A49C-45E2-BE04-B4EF3838BE13}" type="slidenum">
              <a:rPr lang="es-ES" smtClean="0"/>
              <a:t>1</a:t>
            </a:fld>
            <a:endParaRPr lang="es-ES" dirty="0"/>
          </a:p>
        </p:txBody>
      </p:sp>
    </p:spTree>
    <p:extLst>
      <p:ext uri="{BB962C8B-B14F-4D97-AF65-F5344CB8AC3E}">
        <p14:creationId xmlns:p14="http://schemas.microsoft.com/office/powerpoint/2010/main" val="1773542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6F92216-3B5A-48B6-B9E5-989B0A558A73}" type="datetime1">
              <a:rPr lang="es-ES" smtClean="0"/>
              <a:t>26/09/2013</a:t>
            </a:fld>
            <a:endParaRPr lang="es-ES" dirty="0"/>
          </a:p>
        </p:txBody>
      </p:sp>
      <p:sp>
        <p:nvSpPr>
          <p:cNvPr id="5" name="Footer Placeholder 4"/>
          <p:cNvSpPr>
            <a:spLocks noGrp="1"/>
          </p:cNvSpPr>
          <p:nvPr>
            <p:ph type="ftr" sz="quarter" idx="11"/>
          </p:nvPr>
        </p:nvSpPr>
        <p:spPr/>
        <p:txBody>
          <a:bodyPr/>
          <a:lstStyle/>
          <a:p>
            <a:r>
              <a:rPr lang="es-ES" smtClean="0"/>
              <a:t>M.B.E.</a:t>
            </a:r>
            <a:endParaRPr lang="es-ES" dirty="0"/>
          </a:p>
        </p:txBody>
      </p:sp>
      <p:sp>
        <p:nvSpPr>
          <p:cNvPr id="6" name="Slide Number Placeholder 5"/>
          <p:cNvSpPr>
            <a:spLocks noGrp="1"/>
          </p:cNvSpPr>
          <p:nvPr>
            <p:ph type="sldNum" sz="quarter" idx="12"/>
          </p:nvPr>
        </p:nvSpPr>
        <p:spPr/>
        <p:txBody>
          <a:bodyPr/>
          <a:lstStyle/>
          <a:p>
            <a:fld id="{F9A34AD4-DC89-4EDF-8DD1-AAEA993E7D46}" type="slidenum">
              <a:rPr lang="es-ES" smtClean="0"/>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6412CA2-690F-4F5A-BDDC-BD5487C11BED}" type="datetime1">
              <a:rPr lang="es-ES" smtClean="0"/>
              <a:t>26/09/2013</a:t>
            </a:fld>
            <a:endParaRPr lang="es-ES" dirty="0"/>
          </a:p>
        </p:txBody>
      </p:sp>
      <p:sp>
        <p:nvSpPr>
          <p:cNvPr id="5" name="Footer Placeholder 4"/>
          <p:cNvSpPr>
            <a:spLocks noGrp="1"/>
          </p:cNvSpPr>
          <p:nvPr>
            <p:ph type="ftr" sz="quarter" idx="11"/>
          </p:nvPr>
        </p:nvSpPr>
        <p:spPr/>
        <p:txBody>
          <a:bodyPr/>
          <a:lstStyle/>
          <a:p>
            <a:r>
              <a:rPr lang="es-ES" smtClean="0"/>
              <a:t>M.B.E.</a:t>
            </a:r>
            <a:endParaRPr lang="es-ES" dirty="0"/>
          </a:p>
        </p:txBody>
      </p:sp>
      <p:sp>
        <p:nvSpPr>
          <p:cNvPr id="6" name="Slide Number Placeholder 5"/>
          <p:cNvSpPr>
            <a:spLocks noGrp="1"/>
          </p:cNvSpPr>
          <p:nvPr>
            <p:ph type="sldNum" sz="quarter" idx="12"/>
          </p:nvPr>
        </p:nvSpPr>
        <p:spPr/>
        <p:txBody>
          <a:bodyPr/>
          <a:lstStyle/>
          <a:p>
            <a:fld id="{F9A34AD4-DC89-4EDF-8DD1-AAEA993E7D46}" type="slidenum">
              <a:rPr lang="es-ES" smtClean="0"/>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66EC64E-3D99-40ED-A0BE-213195A42E87}" type="datetime1">
              <a:rPr lang="es-ES" smtClean="0"/>
              <a:t>26/09/2013</a:t>
            </a:fld>
            <a:endParaRPr lang="es-ES" dirty="0"/>
          </a:p>
        </p:txBody>
      </p:sp>
      <p:sp>
        <p:nvSpPr>
          <p:cNvPr id="5" name="Footer Placeholder 4"/>
          <p:cNvSpPr>
            <a:spLocks noGrp="1"/>
          </p:cNvSpPr>
          <p:nvPr>
            <p:ph type="ftr" sz="quarter" idx="11"/>
          </p:nvPr>
        </p:nvSpPr>
        <p:spPr/>
        <p:txBody>
          <a:bodyPr/>
          <a:lstStyle/>
          <a:p>
            <a:r>
              <a:rPr lang="es-ES" smtClean="0"/>
              <a:t>M.B.E.</a:t>
            </a:r>
            <a:endParaRPr lang="es-ES" dirty="0"/>
          </a:p>
        </p:txBody>
      </p:sp>
      <p:sp>
        <p:nvSpPr>
          <p:cNvPr id="6" name="Slide Number Placeholder 5"/>
          <p:cNvSpPr>
            <a:spLocks noGrp="1"/>
          </p:cNvSpPr>
          <p:nvPr>
            <p:ph type="sldNum" sz="quarter" idx="12"/>
          </p:nvPr>
        </p:nvSpPr>
        <p:spPr/>
        <p:txBody>
          <a:bodyPr/>
          <a:lstStyle/>
          <a:p>
            <a:fld id="{F9A34AD4-DC89-4EDF-8DD1-AAEA993E7D46}" type="slidenum">
              <a:rPr lang="es-ES" smtClean="0"/>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B1B1F9B-BBA3-4244-91C2-6FFBAC6AFCA8}" type="datetime1">
              <a:rPr lang="es-ES" smtClean="0"/>
              <a:t>26/09/2013</a:t>
            </a:fld>
            <a:endParaRPr lang="es-ES" dirty="0"/>
          </a:p>
        </p:txBody>
      </p:sp>
      <p:sp>
        <p:nvSpPr>
          <p:cNvPr id="5" name="Footer Placeholder 4"/>
          <p:cNvSpPr>
            <a:spLocks noGrp="1"/>
          </p:cNvSpPr>
          <p:nvPr>
            <p:ph type="ftr" sz="quarter" idx="11"/>
          </p:nvPr>
        </p:nvSpPr>
        <p:spPr/>
        <p:txBody>
          <a:bodyPr/>
          <a:lstStyle/>
          <a:p>
            <a:r>
              <a:rPr lang="es-ES" smtClean="0"/>
              <a:t>M.B.E.</a:t>
            </a:r>
            <a:endParaRPr lang="es-ES" dirty="0"/>
          </a:p>
        </p:txBody>
      </p:sp>
      <p:sp>
        <p:nvSpPr>
          <p:cNvPr id="6" name="Slide Number Placeholder 5"/>
          <p:cNvSpPr>
            <a:spLocks noGrp="1"/>
          </p:cNvSpPr>
          <p:nvPr>
            <p:ph type="sldNum" sz="quarter" idx="12"/>
          </p:nvPr>
        </p:nvSpPr>
        <p:spPr/>
        <p:txBody>
          <a:bodyPr/>
          <a:lstStyle/>
          <a:p>
            <a:fld id="{F9A34AD4-DC89-4EDF-8DD1-AAEA993E7D46}" type="slidenum">
              <a:rPr lang="es-ES" smtClean="0"/>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4" name="Date Placeholder 3"/>
          <p:cNvSpPr>
            <a:spLocks noGrp="1"/>
          </p:cNvSpPr>
          <p:nvPr>
            <p:ph type="dt" sz="half" idx="10"/>
          </p:nvPr>
        </p:nvSpPr>
        <p:spPr/>
        <p:txBody>
          <a:bodyPr/>
          <a:lstStyle/>
          <a:p>
            <a:fld id="{25B7E45B-77F0-4D4E-AEE8-092E85ECDDBB}" type="datetime1">
              <a:rPr lang="es-ES" smtClean="0"/>
              <a:t>26/09/2013</a:t>
            </a:fld>
            <a:endParaRPr lang="es-ES" dirty="0"/>
          </a:p>
        </p:txBody>
      </p:sp>
      <p:sp>
        <p:nvSpPr>
          <p:cNvPr id="5" name="Footer Placeholder 4"/>
          <p:cNvSpPr>
            <a:spLocks noGrp="1"/>
          </p:cNvSpPr>
          <p:nvPr>
            <p:ph type="ftr" sz="quarter" idx="11"/>
          </p:nvPr>
        </p:nvSpPr>
        <p:spPr/>
        <p:txBody>
          <a:bodyPr/>
          <a:lstStyle/>
          <a:p>
            <a:r>
              <a:rPr lang="es-ES" smtClean="0"/>
              <a:t>M.B.E.</a:t>
            </a:r>
            <a:endParaRPr lang="es-ES" dirty="0"/>
          </a:p>
        </p:txBody>
      </p:sp>
      <p:sp>
        <p:nvSpPr>
          <p:cNvPr id="6" name="Slide Number Placeholder 5"/>
          <p:cNvSpPr>
            <a:spLocks noGrp="1"/>
          </p:cNvSpPr>
          <p:nvPr>
            <p:ph type="sldNum" sz="quarter" idx="12"/>
          </p:nvPr>
        </p:nvSpPr>
        <p:spPr/>
        <p:txBody>
          <a:bodyPr/>
          <a:lstStyle/>
          <a:p>
            <a:fld id="{F9A34AD4-DC89-4EDF-8DD1-AAEA993E7D46}" type="slidenum">
              <a:rPr lang="es-ES" smtClean="0"/>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AE17913-E1AB-4C61-9FD2-6979062E8BFD}" type="datetime1">
              <a:rPr lang="es-ES" smtClean="0"/>
              <a:t>26/09/2013</a:t>
            </a:fld>
            <a:endParaRPr lang="es-ES" dirty="0"/>
          </a:p>
        </p:txBody>
      </p:sp>
      <p:sp>
        <p:nvSpPr>
          <p:cNvPr id="6" name="Footer Placeholder 5"/>
          <p:cNvSpPr>
            <a:spLocks noGrp="1"/>
          </p:cNvSpPr>
          <p:nvPr>
            <p:ph type="ftr" sz="quarter" idx="11"/>
          </p:nvPr>
        </p:nvSpPr>
        <p:spPr/>
        <p:txBody>
          <a:bodyPr/>
          <a:lstStyle/>
          <a:p>
            <a:r>
              <a:rPr lang="es-ES" smtClean="0"/>
              <a:t>M.B.E.</a:t>
            </a:r>
            <a:endParaRPr lang="es-ES" dirty="0"/>
          </a:p>
        </p:txBody>
      </p:sp>
      <p:sp>
        <p:nvSpPr>
          <p:cNvPr id="7" name="Slide Number Placeholder 6"/>
          <p:cNvSpPr>
            <a:spLocks noGrp="1"/>
          </p:cNvSpPr>
          <p:nvPr>
            <p:ph type="sldNum" sz="quarter" idx="12"/>
          </p:nvPr>
        </p:nvSpPr>
        <p:spPr/>
        <p:txBody>
          <a:bodyPr/>
          <a:lstStyle/>
          <a:p>
            <a:fld id="{F9A34AD4-DC89-4EDF-8DD1-AAEA993E7D46}" type="slidenum">
              <a:rPr lang="es-ES" smtClean="0"/>
              <a:t>‹Nº›</a:t>
            </a:fld>
            <a:endParaRPr lang="es-ES" dirty="0"/>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07D802F-1EBA-498A-BC2B-525F05C7CA10}" type="datetime1">
              <a:rPr lang="es-ES" smtClean="0"/>
              <a:t>26/09/2013</a:t>
            </a:fld>
            <a:endParaRPr lang="es-ES" dirty="0"/>
          </a:p>
        </p:txBody>
      </p:sp>
      <p:sp>
        <p:nvSpPr>
          <p:cNvPr id="8" name="Footer Placeholder 7"/>
          <p:cNvSpPr>
            <a:spLocks noGrp="1"/>
          </p:cNvSpPr>
          <p:nvPr>
            <p:ph type="ftr" sz="quarter" idx="11"/>
          </p:nvPr>
        </p:nvSpPr>
        <p:spPr/>
        <p:txBody>
          <a:bodyPr/>
          <a:lstStyle/>
          <a:p>
            <a:r>
              <a:rPr lang="es-ES" smtClean="0"/>
              <a:t>M.B.E.</a:t>
            </a:r>
            <a:endParaRPr lang="es-ES" dirty="0"/>
          </a:p>
        </p:txBody>
      </p:sp>
      <p:sp>
        <p:nvSpPr>
          <p:cNvPr id="9" name="Slide Number Placeholder 8"/>
          <p:cNvSpPr>
            <a:spLocks noGrp="1"/>
          </p:cNvSpPr>
          <p:nvPr>
            <p:ph type="sldNum" sz="quarter" idx="12"/>
          </p:nvPr>
        </p:nvSpPr>
        <p:spPr/>
        <p:txBody>
          <a:bodyPr/>
          <a:lstStyle/>
          <a:p>
            <a:fld id="{F9A34AD4-DC89-4EDF-8DD1-AAEA993E7D46}" type="slidenum">
              <a:rPr lang="es-ES" smtClean="0"/>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BE264862-04C0-4C3F-BA3B-A319721EC829}" type="datetime1">
              <a:rPr lang="es-ES" smtClean="0"/>
              <a:t>26/09/2013</a:t>
            </a:fld>
            <a:endParaRPr lang="es-ES" dirty="0"/>
          </a:p>
        </p:txBody>
      </p:sp>
      <p:sp>
        <p:nvSpPr>
          <p:cNvPr id="4" name="Footer Placeholder 3"/>
          <p:cNvSpPr>
            <a:spLocks noGrp="1"/>
          </p:cNvSpPr>
          <p:nvPr>
            <p:ph type="ftr" sz="quarter" idx="11"/>
          </p:nvPr>
        </p:nvSpPr>
        <p:spPr/>
        <p:txBody>
          <a:bodyPr/>
          <a:lstStyle/>
          <a:p>
            <a:r>
              <a:rPr lang="es-ES" smtClean="0"/>
              <a:t>M.B.E.</a:t>
            </a:r>
            <a:endParaRPr lang="es-ES" dirty="0"/>
          </a:p>
        </p:txBody>
      </p:sp>
      <p:sp>
        <p:nvSpPr>
          <p:cNvPr id="5" name="Slide Number Placeholder 4"/>
          <p:cNvSpPr>
            <a:spLocks noGrp="1"/>
          </p:cNvSpPr>
          <p:nvPr>
            <p:ph type="sldNum" sz="quarter" idx="12"/>
          </p:nvPr>
        </p:nvSpPr>
        <p:spPr/>
        <p:txBody>
          <a:bodyPr/>
          <a:lstStyle/>
          <a:p>
            <a:fld id="{F9A34AD4-DC89-4EDF-8DD1-AAEA993E7D46}" type="slidenum">
              <a:rPr lang="es-ES" smtClean="0"/>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11D479-0467-41FB-B559-0C59942C84FB}" type="datetime1">
              <a:rPr lang="es-ES" smtClean="0"/>
              <a:t>26/09/2013</a:t>
            </a:fld>
            <a:endParaRPr lang="es-ES" dirty="0"/>
          </a:p>
        </p:txBody>
      </p:sp>
      <p:sp>
        <p:nvSpPr>
          <p:cNvPr id="3" name="Footer Placeholder 2"/>
          <p:cNvSpPr>
            <a:spLocks noGrp="1"/>
          </p:cNvSpPr>
          <p:nvPr>
            <p:ph type="ftr" sz="quarter" idx="11"/>
          </p:nvPr>
        </p:nvSpPr>
        <p:spPr/>
        <p:txBody>
          <a:bodyPr/>
          <a:lstStyle/>
          <a:p>
            <a:r>
              <a:rPr lang="es-ES" smtClean="0"/>
              <a:t>M.B.E.</a:t>
            </a:r>
            <a:endParaRPr lang="es-ES" dirty="0"/>
          </a:p>
        </p:txBody>
      </p:sp>
      <p:sp>
        <p:nvSpPr>
          <p:cNvPr id="4" name="Slide Number Placeholder 3"/>
          <p:cNvSpPr>
            <a:spLocks noGrp="1"/>
          </p:cNvSpPr>
          <p:nvPr>
            <p:ph type="sldNum" sz="quarter" idx="12"/>
          </p:nvPr>
        </p:nvSpPr>
        <p:spPr/>
        <p:txBody>
          <a:bodyPr/>
          <a:lstStyle/>
          <a:p>
            <a:fld id="{F9A34AD4-DC89-4EDF-8DD1-AAEA993E7D46}" type="slidenum">
              <a:rPr lang="es-ES" smtClean="0"/>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50C8193C-88BA-40D2-BEAD-3776E8A6F5B7}" type="datetime1">
              <a:rPr lang="es-ES" smtClean="0"/>
              <a:t>26/09/2013</a:t>
            </a:fld>
            <a:endParaRPr lang="es-ES" dirty="0"/>
          </a:p>
        </p:txBody>
      </p:sp>
      <p:sp>
        <p:nvSpPr>
          <p:cNvPr id="6" name="Footer Placeholder 5"/>
          <p:cNvSpPr>
            <a:spLocks noGrp="1"/>
          </p:cNvSpPr>
          <p:nvPr>
            <p:ph type="ftr" sz="quarter" idx="11"/>
          </p:nvPr>
        </p:nvSpPr>
        <p:spPr/>
        <p:txBody>
          <a:bodyPr/>
          <a:lstStyle>
            <a:lvl1pPr>
              <a:defRPr>
                <a:solidFill>
                  <a:schemeClr val="tx2"/>
                </a:solidFill>
              </a:defRPr>
            </a:lvl1pPr>
          </a:lstStyle>
          <a:p>
            <a:r>
              <a:rPr lang="es-ES" smtClean="0"/>
              <a:t>M.B.E.</a:t>
            </a:r>
            <a:endParaRPr lang="es-E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9A34AD4-DC89-4EDF-8DD1-AAEA993E7D46}" type="slidenum">
              <a:rPr lang="es-ES" smtClean="0"/>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 smtClean="0"/>
              <a:t>Haga clic en el icono para agregar una imagen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47AA35B-299A-4AC6-97C8-0624A440F61B}" type="datetime1">
              <a:rPr lang="es-ES" smtClean="0"/>
              <a:t>26/09/2013</a:t>
            </a:fld>
            <a:endParaRPr lang="es-ES" dirty="0"/>
          </a:p>
        </p:txBody>
      </p:sp>
      <p:sp>
        <p:nvSpPr>
          <p:cNvPr id="6" name="Footer Placeholder 5"/>
          <p:cNvSpPr>
            <a:spLocks noGrp="1"/>
          </p:cNvSpPr>
          <p:nvPr>
            <p:ph type="ftr" sz="quarter" idx="11"/>
          </p:nvPr>
        </p:nvSpPr>
        <p:spPr/>
        <p:txBody>
          <a:bodyPr/>
          <a:lstStyle/>
          <a:p>
            <a:r>
              <a:rPr lang="es-ES" smtClean="0"/>
              <a:t>M.B.E.</a:t>
            </a:r>
            <a:endParaRPr lang="es-ES" dirty="0"/>
          </a:p>
        </p:txBody>
      </p:sp>
      <p:sp>
        <p:nvSpPr>
          <p:cNvPr id="7" name="Slide Number Placeholder 6"/>
          <p:cNvSpPr>
            <a:spLocks noGrp="1"/>
          </p:cNvSpPr>
          <p:nvPr>
            <p:ph type="sldNum" sz="quarter" idx="12"/>
          </p:nvPr>
        </p:nvSpPr>
        <p:spPr/>
        <p:txBody>
          <a:bodyPr/>
          <a:lstStyle/>
          <a:p>
            <a:fld id="{F9A34AD4-DC89-4EDF-8DD1-AAEA993E7D46}" type="slidenum">
              <a:rPr lang="es-ES" smtClean="0"/>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1DBE9AB-F773-4A1D-934E-2C3E337DFB10}" type="datetime1">
              <a:rPr lang="es-ES" smtClean="0"/>
              <a:t>26/09/2013</a:t>
            </a:fld>
            <a:endParaRPr lang="es-E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r>
              <a:rPr lang="es-ES" smtClean="0"/>
              <a:t>M.B.E.</a:t>
            </a:r>
            <a:endParaRPr lang="es-E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9A34AD4-DC89-4EDF-8DD1-AAEA993E7D46}" type="slidenum">
              <a:rPr lang="es-ES" smtClean="0"/>
              <a:t>‹Nº›</a:t>
            </a:fld>
            <a:endParaRPr lang="es-ES" dirty="0"/>
          </a:p>
        </p:txBody>
      </p:sp>
    </p:spTree>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hf hd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slide" Target="slide4.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hyperlink" Target="http://ec.europa.eu/news/business/130110_3s.htm"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 Target="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 Target="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 Target="slide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 Target="slide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 Target="slide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hyperlink" Target="http://www.aseme.e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7.xml"/><Relationship Id="rId7" Type="http://schemas.openxmlformats.org/officeDocument/2006/relationships/image" Target="../media/image6.png"/><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10.xml"/><Relationship Id="rId4" Type="http://schemas.openxmlformats.org/officeDocument/2006/relationships/slide" Target="slide9.xml"/></Relationships>
</file>

<file path=ppt/slides/_rels/slide20.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11.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slide" Target="slide3.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slide" Target="slide13.xml"/><Relationship Id="rId7" Type="http://schemas.openxmlformats.org/officeDocument/2006/relationships/image" Target="../media/image7.png"/><Relationship Id="rId2" Type="http://schemas.openxmlformats.org/officeDocument/2006/relationships/slide" Target="slide12.xml"/><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slide" Target="slide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image" Target="../media/image6.png"/><Relationship Id="rId7" Type="http://schemas.openxmlformats.org/officeDocument/2006/relationships/slide" Target="slide5.xml"/><Relationship Id="rId12" Type="http://schemas.openxmlformats.org/officeDocument/2006/relationships/image" Target="../media/image7.png"/><Relationship Id="rId2" Type="http://schemas.openxmlformats.org/officeDocument/2006/relationships/slide" Target="slide19.xml"/><Relationship Id="rId1" Type="http://schemas.openxmlformats.org/officeDocument/2006/relationships/slideLayout" Target="../slideLayouts/slideLayout1.xml"/><Relationship Id="rId6" Type="http://schemas.openxmlformats.org/officeDocument/2006/relationships/slide" Target="slide2.xml"/><Relationship Id="rId11" Type="http://schemas.openxmlformats.org/officeDocument/2006/relationships/slide" Target="slide18.xml"/><Relationship Id="rId5" Type="http://schemas.openxmlformats.org/officeDocument/2006/relationships/image" Target="../media/image8.gif"/><Relationship Id="rId10" Type="http://schemas.openxmlformats.org/officeDocument/2006/relationships/slide" Target="slide17.xml"/><Relationship Id="rId4" Type="http://schemas.openxmlformats.org/officeDocument/2006/relationships/slide" Target="slide14.xml"/><Relationship Id="rId9" Type="http://schemas.openxmlformats.org/officeDocument/2006/relationships/slide" Target="slide16.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slide" Target="slide20.xml"/><Relationship Id="rId7" Type="http://schemas.openxmlformats.org/officeDocument/2006/relationships/image" Target="../media/image7.png"/><Relationship Id="rId12" Type="http://schemas.microsoft.com/office/2007/relationships/diagramDrawing" Target="../diagrams/drawing1.xml"/><Relationship Id="rId2" Type="http://schemas.openxmlformats.org/officeDocument/2006/relationships/slide" Target="slide21.xml"/><Relationship Id="rId1" Type="http://schemas.openxmlformats.org/officeDocument/2006/relationships/slideLayout" Target="../slideLayouts/slideLayout1.xml"/><Relationship Id="rId6" Type="http://schemas.openxmlformats.org/officeDocument/2006/relationships/slide" Target="slide6.xml"/><Relationship Id="rId11" Type="http://schemas.openxmlformats.org/officeDocument/2006/relationships/diagramColors" Target="../diagrams/colors1.xml"/><Relationship Id="rId5" Type="http://schemas.openxmlformats.org/officeDocument/2006/relationships/slide" Target="slide2.xml"/><Relationship Id="rId10" Type="http://schemas.openxmlformats.org/officeDocument/2006/relationships/diagramQuickStyle" Target="../diagrams/quickStyle1.xml"/><Relationship Id="rId4" Type="http://schemas.openxmlformats.org/officeDocument/2006/relationships/image" Target="../media/image6.png"/><Relationship Id="rId9"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slide" Target="slide7.xml"/><Relationship Id="rId7" Type="http://schemas.openxmlformats.org/officeDocument/2006/relationships/diagramColors" Target="../diagrams/colors2.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22.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slide" Target="slide8.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93799" y="1628801"/>
            <a:ext cx="7237413" cy="3901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8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31212" y="243283"/>
            <a:ext cx="1362075" cy="638175"/>
          </a:xfrm>
          <a:prstGeom prst="rect">
            <a:avLst/>
          </a:prstGeom>
          <a:effectLst>
            <a:outerShdw blurRad="50800" dist="50800" dir="5400000" algn="ctr" rotWithShape="0">
              <a:srgbClr val="000000"/>
            </a:outerShdw>
          </a:effectLst>
        </p:spPr>
      </p:pic>
      <p:pic>
        <p:nvPicPr>
          <p:cNvPr id="11" name="10 Image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31212" y="933058"/>
            <a:ext cx="1362075" cy="945829"/>
          </a:xfrm>
          <a:prstGeom prst="rect">
            <a:avLst/>
          </a:prstGeom>
        </p:spPr>
      </p:pic>
      <p:sp>
        <p:nvSpPr>
          <p:cNvPr id="14" name="13 CuadroTexto"/>
          <p:cNvSpPr txBox="1"/>
          <p:nvPr/>
        </p:nvSpPr>
        <p:spPr>
          <a:xfrm>
            <a:off x="429816" y="2286669"/>
            <a:ext cx="5602948" cy="2585323"/>
          </a:xfrm>
          <a:prstGeom prst="rect">
            <a:avLst/>
          </a:prstGeom>
          <a:noFill/>
        </p:spPr>
        <p:txBody>
          <a:bodyPr wrap="square" rtlCol="0">
            <a:spAutoFit/>
          </a:bodyPr>
          <a:lstStyle/>
          <a:p>
            <a:r>
              <a:rPr lang="es-ES_tradnl" sz="5400" b="1" dirty="0" smtClean="0">
                <a:solidFill>
                  <a:schemeClr val="accent2"/>
                </a:solidFill>
              </a:rPr>
              <a:t>Unidad 1              </a:t>
            </a:r>
            <a:r>
              <a:rPr lang="es-ES_tradnl" sz="5400" dirty="0" smtClean="0">
                <a:solidFill>
                  <a:schemeClr val="accent2"/>
                </a:solidFill>
              </a:rPr>
              <a:t>LA INICIATIVA EMPRENDEDORA</a:t>
            </a:r>
            <a:endParaRPr lang="es-ES" sz="5400" dirty="0">
              <a:solidFill>
                <a:schemeClr val="accent2"/>
              </a:solidFill>
            </a:endParaRPr>
          </a:p>
        </p:txBody>
      </p:sp>
    </p:spTree>
    <p:extLst>
      <p:ext uri="{BB962C8B-B14F-4D97-AF65-F5344CB8AC3E}">
        <p14:creationId xmlns:p14="http://schemas.microsoft.com/office/powerpoint/2010/main" val="3717905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Título"/>
          <p:cNvSpPr txBox="1">
            <a:spLocks/>
          </p:cNvSpPr>
          <p:nvPr/>
        </p:nvSpPr>
        <p:spPr>
          <a:xfrm>
            <a:off x="165200" y="0"/>
            <a:ext cx="8116056" cy="692696"/>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b="1" dirty="0" smtClean="0"/>
              <a:t>ANEXO: ¿Autónomo o con socios?</a:t>
            </a:r>
          </a:p>
        </p:txBody>
      </p:sp>
      <p:sp>
        <p:nvSpPr>
          <p:cNvPr id="3" name="2 CuadroTexto"/>
          <p:cNvSpPr txBox="1"/>
          <p:nvPr/>
        </p:nvSpPr>
        <p:spPr>
          <a:xfrm>
            <a:off x="256469" y="1124744"/>
            <a:ext cx="8640960" cy="4278094"/>
          </a:xfrm>
          <a:prstGeom prst="rect">
            <a:avLst/>
          </a:prstGeom>
          <a:solidFill>
            <a:schemeClr val="accent6">
              <a:lumMod val="40000"/>
              <a:lumOff val="60000"/>
            </a:schemeClr>
          </a:solidFill>
        </p:spPr>
        <p:txBody>
          <a:bodyPr wrap="square" rtlCol="0">
            <a:spAutoFit/>
          </a:bodyPr>
          <a:lstStyle/>
          <a:p>
            <a:pPr marL="342900" indent="-342900">
              <a:buFont typeface="+mj-lt"/>
              <a:buAutoNum type="arabicParenR"/>
            </a:pPr>
            <a:r>
              <a:rPr lang="es-ES_tradnl" sz="1600" b="1" dirty="0" smtClean="0"/>
              <a:t>¿Por qué se asocia?</a:t>
            </a:r>
          </a:p>
          <a:p>
            <a:pPr marL="742950" lvl="1" indent="-285750">
              <a:buFont typeface="Arial" panose="020B0604020202020204" pitchFamily="34" charset="0"/>
              <a:buChar char="•"/>
            </a:pPr>
            <a:r>
              <a:rPr lang="es-ES_tradnl" sz="1600" dirty="0" smtClean="0"/>
              <a:t>Por miedo</a:t>
            </a:r>
          </a:p>
          <a:p>
            <a:pPr marL="742950" lvl="1" indent="-285750">
              <a:buFont typeface="Arial" panose="020B0604020202020204" pitchFamily="34" charset="0"/>
              <a:buChar char="•"/>
            </a:pPr>
            <a:r>
              <a:rPr lang="es-ES_tradnl" sz="1600" dirty="0" smtClean="0"/>
              <a:t>Por sentirse acompañado</a:t>
            </a:r>
          </a:p>
          <a:p>
            <a:pPr marL="742950" lvl="1" indent="-285750">
              <a:buFont typeface="Arial" panose="020B0604020202020204" pitchFamily="34" charset="0"/>
              <a:buChar char="•"/>
            </a:pPr>
            <a:r>
              <a:rPr lang="es-ES_tradnl" sz="1600" dirty="0" smtClean="0">
                <a:sym typeface="Wingdings" pitchFamily="2" charset="2"/>
              </a:rPr>
              <a:t>Un socio es caro, es un recurso sustituible</a:t>
            </a:r>
            <a:endParaRPr lang="es-ES_tradnl" sz="1600" dirty="0" smtClean="0"/>
          </a:p>
          <a:p>
            <a:pPr marL="342900" indent="-342900">
              <a:buFont typeface="+mj-lt"/>
              <a:buAutoNum type="arabicParenR"/>
            </a:pPr>
            <a:r>
              <a:rPr lang="es-ES_tradnl" sz="1600" b="1" dirty="0" smtClean="0"/>
              <a:t>¿Hay situaciones en que sería recomendable asociarse?</a:t>
            </a:r>
          </a:p>
          <a:p>
            <a:pPr marL="742950" lvl="1" indent="-285750">
              <a:buFont typeface="Arial" panose="020B0604020202020204" pitchFamily="34" charset="0"/>
              <a:buChar char="•"/>
            </a:pPr>
            <a:r>
              <a:rPr lang="es-ES_tradnl" sz="1600" dirty="0" smtClean="0"/>
              <a:t>Un </a:t>
            </a:r>
            <a:r>
              <a:rPr lang="es-ES_tradnl" sz="1600" dirty="0"/>
              <a:t>socio </a:t>
            </a:r>
            <a:r>
              <a:rPr lang="es-ES_tradnl" sz="1600" dirty="0" smtClean="0"/>
              <a:t>capitalista</a:t>
            </a:r>
          </a:p>
          <a:p>
            <a:pPr marL="742950" lvl="1" indent="-285750">
              <a:buFont typeface="Arial" panose="020B0604020202020204" pitchFamily="34" charset="0"/>
              <a:buChar char="•"/>
            </a:pPr>
            <a:r>
              <a:rPr lang="es-ES_tradnl" sz="1600" dirty="0" smtClean="0"/>
              <a:t>Por </a:t>
            </a:r>
            <a:r>
              <a:rPr lang="es-ES_tradnl" sz="1600" dirty="0"/>
              <a:t>carencia. Conoce muy bien el </a:t>
            </a:r>
            <a:r>
              <a:rPr lang="es-ES_tradnl" sz="1600" dirty="0" smtClean="0"/>
              <a:t>sector</a:t>
            </a:r>
          </a:p>
          <a:p>
            <a:pPr marL="742950" lvl="1" indent="-285750">
              <a:buFont typeface="Arial" panose="020B0604020202020204" pitchFamily="34" charset="0"/>
              <a:buChar char="•"/>
            </a:pPr>
            <a:r>
              <a:rPr lang="es-ES_tradnl" sz="1600" dirty="0" smtClean="0"/>
              <a:t>Por </a:t>
            </a:r>
            <a:r>
              <a:rPr lang="es-ES_tradnl" sz="1600" dirty="0"/>
              <a:t>falta de carácter luchador y saber rodearse de la gente </a:t>
            </a:r>
            <a:r>
              <a:rPr lang="es-ES_tradnl" sz="1600" dirty="0" smtClean="0"/>
              <a:t>apropiada</a:t>
            </a:r>
          </a:p>
          <a:p>
            <a:pPr marL="742950" lvl="1" indent="-285750">
              <a:buFont typeface="Arial" panose="020B0604020202020204" pitchFamily="34" charset="0"/>
              <a:buChar char="•"/>
            </a:pPr>
            <a:r>
              <a:rPr lang="es-ES_tradnl" sz="1600" dirty="0" smtClean="0"/>
              <a:t>Por edad o enfermedad</a:t>
            </a:r>
          </a:p>
          <a:p>
            <a:pPr marL="342900" indent="-342900">
              <a:buFont typeface="+mj-lt"/>
              <a:buAutoNum type="arabicParenR"/>
            </a:pPr>
            <a:r>
              <a:rPr lang="es-ES_tradnl" sz="1600" b="1" dirty="0" smtClean="0"/>
              <a:t>¿Cómo escoger a los socios?</a:t>
            </a:r>
          </a:p>
          <a:p>
            <a:pPr marL="742950" lvl="1" indent="-285750">
              <a:buFont typeface="Arial" panose="020B0604020202020204" pitchFamily="34" charset="0"/>
              <a:buChar char="•"/>
            </a:pPr>
            <a:r>
              <a:rPr lang="es-ES_tradnl" sz="1600" dirty="0" smtClean="0"/>
              <a:t>Los valores por encima de todo (principios morales y éticos similares)</a:t>
            </a:r>
          </a:p>
          <a:p>
            <a:pPr marL="742950" lvl="1" indent="-285750">
              <a:buFont typeface="Arial" panose="020B0604020202020204" pitchFamily="34" charset="0"/>
              <a:buChar char="•"/>
            </a:pPr>
            <a:r>
              <a:rPr lang="es-ES_tradnl" sz="1600" dirty="0" smtClean="0"/>
              <a:t>Complementariedad (carácter distinto pero complementario)</a:t>
            </a:r>
          </a:p>
          <a:p>
            <a:pPr marL="742950" lvl="1" indent="-285750">
              <a:buFont typeface="Arial" panose="020B0604020202020204" pitchFamily="34" charset="0"/>
              <a:buChar char="•"/>
            </a:pPr>
            <a:r>
              <a:rPr lang="es-ES_tradnl" sz="1600" dirty="0" smtClean="0"/>
              <a:t>Que aporte valor real (cuya opinión merezca respeto)</a:t>
            </a:r>
          </a:p>
          <a:p>
            <a:pPr marL="742950" lvl="1" indent="-285750">
              <a:buFont typeface="Arial" panose="020B0604020202020204" pitchFamily="34" charset="0"/>
              <a:buChar char="•"/>
            </a:pPr>
            <a:r>
              <a:rPr lang="es-ES_tradnl" sz="1600" dirty="0" smtClean="0"/>
              <a:t>Misma ambición (mismos objetivos)</a:t>
            </a:r>
          </a:p>
          <a:p>
            <a:pPr marL="342900" indent="-342900">
              <a:buFont typeface="+mj-lt"/>
              <a:buAutoNum type="arabicParenR"/>
            </a:pPr>
            <a:r>
              <a:rPr lang="es-ES_tradnl" sz="1600" b="1" dirty="0" smtClean="0"/>
              <a:t>¿Cómo pactar con los socios?</a:t>
            </a:r>
          </a:p>
          <a:p>
            <a:pPr marL="742950" lvl="1" indent="-285750">
              <a:buFont typeface="Arial" panose="020B0604020202020204" pitchFamily="34" charset="0"/>
              <a:buChar char="•"/>
            </a:pPr>
            <a:r>
              <a:rPr lang="es-ES_tradnl" sz="1600" dirty="0" smtClean="0"/>
              <a:t>Como separarse</a:t>
            </a:r>
          </a:p>
          <a:p>
            <a:pPr marL="742950" lvl="1" indent="-285750">
              <a:buFont typeface="Arial" panose="020B0604020202020204" pitchFamily="34" charset="0"/>
              <a:buChar char="•"/>
            </a:pPr>
            <a:r>
              <a:rPr lang="es-ES_tradnl" sz="1600" dirty="0" smtClean="0"/>
              <a:t>No a partes iguales cuando no aporta lo mismo. Se remunera con sueldo.</a:t>
            </a:r>
            <a:endParaRPr lang="es-ES" sz="1600" dirty="0"/>
          </a:p>
        </p:txBody>
      </p:sp>
      <p:sp>
        <p:nvSpPr>
          <p:cNvPr id="26" name="25 CuadroTexto"/>
          <p:cNvSpPr txBox="1"/>
          <p:nvPr/>
        </p:nvSpPr>
        <p:spPr>
          <a:xfrm>
            <a:off x="251520" y="5661248"/>
            <a:ext cx="7066408" cy="307777"/>
          </a:xfrm>
          <a:prstGeom prst="rect">
            <a:avLst/>
          </a:prstGeom>
          <a:noFill/>
        </p:spPr>
        <p:txBody>
          <a:bodyPr wrap="square" rtlCol="0">
            <a:spAutoFit/>
          </a:bodyPr>
          <a:lstStyle/>
          <a:p>
            <a:r>
              <a:rPr lang="es-ES_tradnl" sz="1400" i="1" dirty="0" smtClean="0"/>
              <a:t>Fuente: Fernando Trias de Bes: Extracto de “El libro negro del emprendedor”. Ed. Urano.</a:t>
            </a:r>
            <a:endParaRPr lang="es-ES" sz="1400" i="1" u="sng" dirty="0"/>
          </a:p>
        </p:txBody>
      </p:sp>
      <p:sp>
        <p:nvSpPr>
          <p:cNvPr id="9" name="8 Flecha izquierda">
            <a:hlinkClick r:id="rId2" action="ppaction://hlinksldjump"/>
          </p:cNvPr>
          <p:cNvSpPr/>
          <p:nvPr/>
        </p:nvSpPr>
        <p:spPr>
          <a:xfrm>
            <a:off x="32245" y="6262366"/>
            <a:ext cx="875539" cy="281841"/>
          </a:xfrm>
          <a:prstGeom prst="leftArrow">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anterior</a:t>
            </a:r>
            <a:endParaRPr lang="es-ES" sz="1200" b="1" dirty="0">
              <a:solidFill>
                <a:schemeClr val="bg1"/>
              </a:solidFill>
            </a:endParaRPr>
          </a:p>
        </p:txBody>
      </p:sp>
    </p:spTree>
    <p:extLst>
      <p:ext uri="{BB962C8B-B14F-4D97-AF65-F5344CB8AC3E}">
        <p14:creationId xmlns:p14="http://schemas.microsoft.com/office/powerpoint/2010/main" val="3957970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Título"/>
          <p:cNvSpPr txBox="1">
            <a:spLocks/>
          </p:cNvSpPr>
          <p:nvPr/>
        </p:nvSpPr>
        <p:spPr>
          <a:xfrm>
            <a:off x="37172" y="0"/>
            <a:ext cx="8793644" cy="692696"/>
          </a:xfrm>
          <a:prstGeom prst="rect">
            <a:avLst/>
          </a:prstGeom>
        </p:spPr>
        <p:txBody>
          <a:bodyPr vert="horz" lIns="91440" tIns="45720" rIns="91440" bIns="45720" rtlCol="0" anchor="ctr">
            <a:normAutofit fontScale="3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sz="8600" b="1" i="1" u="sng" dirty="0" smtClean="0">
                <a:effectLst>
                  <a:outerShdw blurRad="38100" dist="38100" dir="2700000" algn="tl">
                    <a:srgbClr val="000000">
                      <a:alpha val="43137"/>
                    </a:srgbClr>
                  </a:outerShdw>
                </a:effectLst>
              </a:rPr>
              <a:t>Amplía 1</a:t>
            </a:r>
            <a:r>
              <a:rPr lang="es-ES_tradnl" sz="8600" b="1" dirty="0" smtClean="0"/>
              <a:t>: </a:t>
            </a:r>
            <a:r>
              <a:rPr lang="es-ES_tradnl" sz="6700" b="1" dirty="0" smtClean="0">
                <a:solidFill>
                  <a:srgbClr val="C00000"/>
                </a:solidFill>
                <a:effectLst>
                  <a:outerShdw blurRad="38100" dist="38100" dir="2700000" algn="tl">
                    <a:srgbClr val="000000">
                      <a:alpha val="43137"/>
                    </a:srgbClr>
                  </a:outerShdw>
                </a:effectLst>
              </a:rPr>
              <a:t>“Primer error: emprender con motivos pero sin motivación”</a:t>
            </a:r>
          </a:p>
        </p:txBody>
      </p:sp>
      <p:graphicFrame>
        <p:nvGraphicFramePr>
          <p:cNvPr id="3" name="2 Diagrama"/>
          <p:cNvGraphicFramePr/>
          <p:nvPr>
            <p:extLst>
              <p:ext uri="{D42A27DB-BD31-4B8C-83A1-F6EECF244321}">
                <p14:modId xmlns:p14="http://schemas.microsoft.com/office/powerpoint/2010/main" val="2718746039"/>
              </p:ext>
            </p:extLst>
          </p:nvPr>
        </p:nvGraphicFramePr>
        <p:xfrm>
          <a:off x="-396552" y="111326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3" name="32 CuadroTexto"/>
          <p:cNvSpPr txBox="1"/>
          <p:nvPr/>
        </p:nvSpPr>
        <p:spPr>
          <a:xfrm>
            <a:off x="5364088" y="1124744"/>
            <a:ext cx="3466728" cy="646331"/>
          </a:xfrm>
          <a:prstGeom prst="rect">
            <a:avLst/>
          </a:prstGeom>
          <a:noFill/>
        </p:spPr>
        <p:txBody>
          <a:bodyPr wrap="square" rtlCol="0">
            <a:spAutoFit/>
          </a:bodyPr>
          <a:lstStyle/>
          <a:p>
            <a:pPr algn="ctr"/>
            <a:r>
              <a:rPr lang="es-ES_tradnl" b="1" dirty="0" smtClean="0"/>
              <a:t>“El motivo es irrelevante, mientras haya motivación”</a:t>
            </a:r>
            <a:endParaRPr lang="es-ES" b="1" dirty="0"/>
          </a:p>
        </p:txBody>
      </p:sp>
      <p:sp>
        <p:nvSpPr>
          <p:cNvPr id="34" name="33 CuadroTexto"/>
          <p:cNvSpPr txBox="1"/>
          <p:nvPr/>
        </p:nvSpPr>
        <p:spPr>
          <a:xfrm>
            <a:off x="5439485" y="2184928"/>
            <a:ext cx="999649" cy="369332"/>
          </a:xfrm>
          <a:prstGeom prst="rect">
            <a:avLst/>
          </a:prstGeom>
          <a:noFill/>
          <a:ln>
            <a:solidFill>
              <a:schemeClr val="accent1">
                <a:shade val="95000"/>
                <a:satMod val="105000"/>
              </a:schemeClr>
            </a:solidFill>
          </a:ln>
        </p:spPr>
        <p:txBody>
          <a:bodyPr wrap="square" rtlCol="0">
            <a:spAutoFit/>
          </a:bodyPr>
          <a:lstStyle/>
          <a:p>
            <a:r>
              <a:rPr lang="es-ES_tradnl" b="1" dirty="0" smtClean="0"/>
              <a:t>Motivos</a:t>
            </a:r>
            <a:endParaRPr lang="es-ES" b="1" dirty="0"/>
          </a:p>
        </p:txBody>
      </p:sp>
      <p:sp>
        <p:nvSpPr>
          <p:cNvPr id="35" name="34 CuadroTexto"/>
          <p:cNvSpPr txBox="1"/>
          <p:nvPr/>
        </p:nvSpPr>
        <p:spPr>
          <a:xfrm>
            <a:off x="6790738" y="2184928"/>
            <a:ext cx="2045099" cy="369332"/>
          </a:xfrm>
          <a:prstGeom prst="rect">
            <a:avLst/>
          </a:prstGeom>
          <a:noFill/>
          <a:ln>
            <a:solidFill>
              <a:schemeClr val="accent1">
                <a:shade val="95000"/>
                <a:satMod val="105000"/>
              </a:schemeClr>
            </a:solidFill>
          </a:ln>
        </p:spPr>
        <p:txBody>
          <a:bodyPr wrap="square" rtlCol="0">
            <a:spAutoFit/>
          </a:bodyPr>
          <a:lstStyle/>
          <a:p>
            <a:r>
              <a:rPr lang="es-ES_tradnl" b="1" dirty="0" smtClean="0"/>
              <a:t>Motivación interna </a:t>
            </a:r>
            <a:endParaRPr lang="es-ES" dirty="0"/>
          </a:p>
        </p:txBody>
      </p:sp>
      <p:sp>
        <p:nvSpPr>
          <p:cNvPr id="36" name="35 Rectángulo"/>
          <p:cNvSpPr/>
          <p:nvPr/>
        </p:nvSpPr>
        <p:spPr>
          <a:xfrm rot="5400000">
            <a:off x="5757638" y="2738926"/>
            <a:ext cx="410690" cy="369332"/>
          </a:xfrm>
          <a:prstGeom prst="rect">
            <a:avLst/>
          </a:prstGeom>
        </p:spPr>
        <p:txBody>
          <a:bodyPr wrap="none">
            <a:spAutoFit/>
          </a:bodyPr>
          <a:lstStyle/>
          <a:p>
            <a:r>
              <a:rPr lang="es-ES_tradnl" b="1" dirty="0">
                <a:solidFill>
                  <a:prstClr val="black"/>
                </a:solidFill>
                <a:sym typeface="Wingdings" pitchFamily="2" charset="2"/>
              </a:rPr>
              <a:t></a:t>
            </a:r>
            <a:endParaRPr lang="es-ES" dirty="0"/>
          </a:p>
        </p:txBody>
      </p:sp>
      <p:sp>
        <p:nvSpPr>
          <p:cNvPr id="38" name="37 Rectángulo"/>
          <p:cNvSpPr/>
          <p:nvPr/>
        </p:nvSpPr>
        <p:spPr>
          <a:xfrm rot="5400000">
            <a:off x="7607942" y="2738924"/>
            <a:ext cx="410690" cy="369332"/>
          </a:xfrm>
          <a:prstGeom prst="rect">
            <a:avLst/>
          </a:prstGeom>
        </p:spPr>
        <p:txBody>
          <a:bodyPr wrap="none">
            <a:spAutoFit/>
          </a:bodyPr>
          <a:lstStyle/>
          <a:p>
            <a:r>
              <a:rPr lang="es-ES_tradnl" b="1" dirty="0">
                <a:solidFill>
                  <a:prstClr val="black"/>
                </a:solidFill>
                <a:sym typeface="Wingdings" pitchFamily="2" charset="2"/>
              </a:rPr>
              <a:t></a:t>
            </a:r>
            <a:endParaRPr lang="es-ES" dirty="0"/>
          </a:p>
        </p:txBody>
      </p:sp>
      <p:sp>
        <p:nvSpPr>
          <p:cNvPr id="39" name="38 CuadroTexto"/>
          <p:cNvSpPr txBox="1"/>
          <p:nvPr/>
        </p:nvSpPr>
        <p:spPr>
          <a:xfrm>
            <a:off x="5439485" y="3128937"/>
            <a:ext cx="1372813" cy="646331"/>
          </a:xfrm>
          <a:prstGeom prst="rect">
            <a:avLst/>
          </a:prstGeom>
          <a:noFill/>
        </p:spPr>
        <p:txBody>
          <a:bodyPr wrap="square" rtlCol="0">
            <a:spAutoFit/>
          </a:bodyPr>
          <a:lstStyle/>
          <a:p>
            <a:r>
              <a:rPr lang="es-ES_tradnl" dirty="0" smtClean="0"/>
              <a:t>*Causa</a:t>
            </a:r>
          </a:p>
          <a:p>
            <a:r>
              <a:rPr lang="es-ES_tradnl" dirty="0" smtClean="0"/>
              <a:t>*Detonante</a:t>
            </a:r>
            <a:endParaRPr lang="es-ES" dirty="0"/>
          </a:p>
        </p:txBody>
      </p:sp>
      <p:sp>
        <p:nvSpPr>
          <p:cNvPr id="40" name="39 CuadroTexto"/>
          <p:cNvSpPr txBox="1"/>
          <p:nvPr/>
        </p:nvSpPr>
        <p:spPr>
          <a:xfrm>
            <a:off x="7311546" y="3128935"/>
            <a:ext cx="1652941" cy="923330"/>
          </a:xfrm>
          <a:prstGeom prst="rect">
            <a:avLst/>
          </a:prstGeom>
          <a:noFill/>
        </p:spPr>
        <p:txBody>
          <a:bodyPr wrap="square" rtlCol="0">
            <a:spAutoFit/>
          </a:bodyPr>
          <a:lstStyle/>
          <a:p>
            <a:r>
              <a:rPr lang="es-ES_tradnl" dirty="0" smtClean="0"/>
              <a:t>*Ilusión</a:t>
            </a:r>
          </a:p>
          <a:p>
            <a:r>
              <a:rPr lang="es-ES_tradnl" dirty="0" smtClean="0"/>
              <a:t>*Deseo de emprender</a:t>
            </a:r>
            <a:endParaRPr lang="es-ES" dirty="0"/>
          </a:p>
        </p:txBody>
      </p:sp>
      <p:sp>
        <p:nvSpPr>
          <p:cNvPr id="41" name="40 CuadroTexto"/>
          <p:cNvSpPr txBox="1"/>
          <p:nvPr/>
        </p:nvSpPr>
        <p:spPr>
          <a:xfrm>
            <a:off x="4902259" y="4437112"/>
            <a:ext cx="1296144" cy="369332"/>
          </a:xfrm>
          <a:prstGeom prst="rect">
            <a:avLst/>
          </a:prstGeom>
          <a:solidFill>
            <a:schemeClr val="accent3">
              <a:lumMod val="60000"/>
              <a:lumOff val="40000"/>
            </a:schemeClr>
          </a:solidFill>
          <a:ln>
            <a:solidFill>
              <a:schemeClr val="accent3">
                <a:lumMod val="75000"/>
              </a:schemeClr>
            </a:solidFill>
          </a:ln>
        </p:spPr>
        <p:txBody>
          <a:bodyPr wrap="square" rtlCol="0">
            <a:spAutoFit/>
          </a:bodyPr>
          <a:lstStyle/>
          <a:p>
            <a:r>
              <a:rPr lang="es-ES_tradnl" dirty="0" smtClean="0"/>
              <a:t>Emprender:</a:t>
            </a:r>
            <a:endParaRPr lang="es-ES" dirty="0"/>
          </a:p>
        </p:txBody>
      </p:sp>
      <p:sp>
        <p:nvSpPr>
          <p:cNvPr id="42" name="41 Rectángulo"/>
          <p:cNvSpPr/>
          <p:nvPr/>
        </p:nvSpPr>
        <p:spPr>
          <a:xfrm>
            <a:off x="4896543" y="4473242"/>
            <a:ext cx="4067944" cy="1200329"/>
          </a:xfrm>
          <a:prstGeom prst="rect">
            <a:avLst/>
          </a:prstGeom>
        </p:spPr>
        <p:txBody>
          <a:bodyPr wrap="square">
            <a:spAutoFit/>
          </a:bodyPr>
          <a:lstStyle/>
          <a:p>
            <a:pPr algn="just"/>
            <a:r>
              <a:rPr lang="es-ES_tradnl" b="1" dirty="0" smtClean="0">
                <a:solidFill>
                  <a:prstClr val="black"/>
                </a:solidFill>
                <a:sym typeface="Wingdings" pitchFamily="2" charset="2"/>
              </a:rPr>
              <a:t>                          </a:t>
            </a:r>
            <a:r>
              <a:rPr lang="es-ES_tradnl" dirty="0" smtClean="0">
                <a:solidFill>
                  <a:prstClr val="black"/>
                </a:solidFill>
                <a:sym typeface="Wingdings" pitchFamily="2" charset="2"/>
              </a:rPr>
              <a:t> Forma de enfrentarse al mundo, en la que la persona disfruta con la incertidumbre y la inseguridad de qué pasará mañana.</a:t>
            </a:r>
            <a:endParaRPr lang="es-ES" dirty="0"/>
          </a:p>
        </p:txBody>
      </p:sp>
      <p:sp>
        <p:nvSpPr>
          <p:cNvPr id="43" name="42 CuadroTexto"/>
          <p:cNvSpPr txBox="1"/>
          <p:nvPr/>
        </p:nvSpPr>
        <p:spPr>
          <a:xfrm>
            <a:off x="179512" y="5789660"/>
            <a:ext cx="6192688" cy="307777"/>
          </a:xfrm>
          <a:prstGeom prst="rect">
            <a:avLst/>
          </a:prstGeom>
          <a:noFill/>
        </p:spPr>
        <p:txBody>
          <a:bodyPr wrap="square" rtlCol="0">
            <a:spAutoFit/>
          </a:bodyPr>
          <a:lstStyle/>
          <a:p>
            <a:r>
              <a:rPr lang="es-ES_tradnl" sz="1400" i="1" dirty="0" smtClean="0"/>
              <a:t>Fuente: Fernando Trias de Bes: “El libro negro del emprendedor”. Ed. Urano.</a:t>
            </a:r>
            <a:endParaRPr lang="es-ES" sz="1400" i="1" dirty="0"/>
          </a:p>
        </p:txBody>
      </p:sp>
      <p:sp>
        <p:nvSpPr>
          <p:cNvPr id="18" name="17 Flecha izquierda">
            <a:hlinkClick r:id="rId7" action="ppaction://hlinksldjump"/>
          </p:cNvPr>
          <p:cNvSpPr/>
          <p:nvPr/>
        </p:nvSpPr>
        <p:spPr>
          <a:xfrm>
            <a:off x="35868" y="6334705"/>
            <a:ext cx="875539" cy="281841"/>
          </a:xfrm>
          <a:prstGeom prst="leftArrow">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volver</a:t>
            </a:r>
            <a:endParaRPr lang="es-ES" sz="1200" b="1" dirty="0">
              <a:solidFill>
                <a:schemeClr val="bg1"/>
              </a:solidFill>
            </a:endParaRPr>
          </a:p>
        </p:txBody>
      </p:sp>
    </p:spTree>
    <p:extLst>
      <p:ext uri="{BB962C8B-B14F-4D97-AF65-F5344CB8AC3E}">
        <p14:creationId xmlns:p14="http://schemas.microsoft.com/office/powerpoint/2010/main" val="41229229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Título"/>
          <p:cNvSpPr txBox="1">
            <a:spLocks/>
          </p:cNvSpPr>
          <p:nvPr/>
        </p:nvSpPr>
        <p:spPr>
          <a:xfrm>
            <a:off x="168080" y="35518"/>
            <a:ext cx="8229600" cy="605357"/>
          </a:xfrm>
          <a:prstGeom prst="rect">
            <a:avLst/>
          </a:prstGeom>
        </p:spPr>
        <p:txBody>
          <a:bodyPr vert="horz" lIns="91440" tIns="45720" rIns="91440" bIns="45720" rtlCol="0" anchor="ctr">
            <a:normAutofit fontScale="4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sz="10000" b="1" i="1" u="sng" dirty="0" smtClean="0">
                <a:effectLst>
                  <a:outerShdw blurRad="38100" dist="38100" dir="2700000" algn="tl">
                    <a:srgbClr val="000000">
                      <a:alpha val="43137"/>
                    </a:srgbClr>
                  </a:outerShdw>
                </a:effectLst>
              </a:rPr>
              <a:t>A</a:t>
            </a:r>
            <a:r>
              <a:rPr lang="es-ES_tradnl" sz="7000" b="1" i="1" u="sng" dirty="0" smtClean="0">
                <a:effectLst>
                  <a:outerShdw blurRad="38100" dist="38100" dir="2700000" algn="tl">
                    <a:srgbClr val="000000">
                      <a:alpha val="43137"/>
                    </a:srgbClr>
                  </a:outerShdw>
                </a:effectLst>
              </a:rPr>
              <a:t>mplía 2</a:t>
            </a:r>
            <a:r>
              <a:rPr lang="es-ES_tradnl" sz="7000" b="1" dirty="0" smtClean="0"/>
              <a:t>: </a:t>
            </a:r>
            <a:r>
              <a:rPr lang="es-ES_tradnl" sz="5500" b="1" dirty="0" smtClean="0">
                <a:solidFill>
                  <a:srgbClr val="C00000"/>
                </a:solidFill>
                <a:effectLst>
                  <a:outerShdw blurRad="38100" dist="38100" dir="2700000" algn="tl">
                    <a:srgbClr val="000000">
                      <a:alpha val="43137"/>
                    </a:srgbClr>
                  </a:outerShdw>
                </a:effectLst>
              </a:rPr>
              <a:t>“Aprender a emprender”</a:t>
            </a:r>
          </a:p>
        </p:txBody>
      </p:sp>
      <p:sp>
        <p:nvSpPr>
          <p:cNvPr id="43" name="42 CuadroTexto"/>
          <p:cNvSpPr txBox="1"/>
          <p:nvPr/>
        </p:nvSpPr>
        <p:spPr>
          <a:xfrm>
            <a:off x="179512" y="5789660"/>
            <a:ext cx="6192688" cy="307777"/>
          </a:xfrm>
          <a:prstGeom prst="rect">
            <a:avLst/>
          </a:prstGeom>
          <a:noFill/>
        </p:spPr>
        <p:txBody>
          <a:bodyPr wrap="square" rtlCol="0">
            <a:spAutoFit/>
          </a:bodyPr>
          <a:lstStyle/>
          <a:p>
            <a:r>
              <a:rPr lang="es-ES_tradnl" sz="1400" i="1" dirty="0" smtClean="0"/>
              <a:t>Fuente: Extracto de artículo de Expansión.com (20/5/2013)</a:t>
            </a:r>
            <a:endParaRPr lang="es-ES" sz="1400" i="1" u="sng" dirty="0"/>
          </a:p>
        </p:txBody>
      </p:sp>
      <p:sp>
        <p:nvSpPr>
          <p:cNvPr id="2" name="1 CuadroTexto"/>
          <p:cNvSpPr txBox="1"/>
          <p:nvPr/>
        </p:nvSpPr>
        <p:spPr>
          <a:xfrm>
            <a:off x="318701" y="1019123"/>
            <a:ext cx="8497481" cy="4770537"/>
          </a:xfrm>
          <a:prstGeom prst="rect">
            <a:avLst/>
          </a:prstGeom>
          <a:solidFill>
            <a:schemeClr val="accent6">
              <a:lumMod val="40000"/>
              <a:lumOff val="60000"/>
            </a:schemeClr>
          </a:solidFill>
        </p:spPr>
        <p:txBody>
          <a:bodyPr wrap="square" rtlCol="0">
            <a:spAutoFit/>
          </a:bodyPr>
          <a:lstStyle/>
          <a:p>
            <a:pPr algn="ctr"/>
            <a:r>
              <a:rPr lang="es-ES_tradnl" sz="1600" dirty="0" smtClean="0">
                <a:solidFill>
                  <a:srgbClr val="FF0000"/>
                </a:solidFill>
              </a:rPr>
              <a:t>¿Qué necesita España para ser un país de emprendedores?</a:t>
            </a:r>
          </a:p>
          <a:p>
            <a:pPr algn="just"/>
            <a:endParaRPr lang="es-ES_tradnl" sz="1600" dirty="0" smtClean="0"/>
          </a:p>
          <a:p>
            <a:pPr algn="just"/>
            <a:r>
              <a:rPr lang="es-ES" sz="1600" dirty="0" smtClean="0"/>
              <a:t>Según Iñaki </a:t>
            </a:r>
            <a:r>
              <a:rPr lang="es-ES" sz="1600" dirty="0" err="1" smtClean="0"/>
              <a:t>Arrola</a:t>
            </a:r>
            <a:r>
              <a:rPr lang="es-ES" sz="1600" dirty="0" smtClean="0"/>
              <a:t> (fundador </a:t>
            </a:r>
            <a:r>
              <a:rPr lang="es-ES" sz="1600" dirty="0"/>
              <a:t>de </a:t>
            </a:r>
            <a:r>
              <a:rPr lang="es-ES" sz="1600" dirty="0" smtClean="0"/>
              <a:t>Coches.com):</a:t>
            </a:r>
          </a:p>
          <a:p>
            <a:pPr algn="just"/>
            <a:endParaRPr lang="es-ES" sz="1600" dirty="0" smtClean="0"/>
          </a:p>
          <a:p>
            <a:pPr marL="285750" indent="-285750" algn="just">
              <a:lnSpc>
                <a:spcPct val="150000"/>
              </a:lnSpc>
              <a:buFont typeface="Arial" charset="0"/>
              <a:buChar char="•"/>
            </a:pPr>
            <a:r>
              <a:rPr lang="es-ES" sz="1600" dirty="0" smtClean="0"/>
              <a:t>“Nuestro </a:t>
            </a:r>
            <a:r>
              <a:rPr lang="es-ES" sz="1600" dirty="0"/>
              <a:t>país adolece de formación para </a:t>
            </a:r>
            <a:r>
              <a:rPr lang="es-ES" sz="1600" dirty="0" smtClean="0"/>
              <a:t>emprender.”</a:t>
            </a:r>
          </a:p>
          <a:p>
            <a:pPr marL="285750" indent="-285750" algn="just">
              <a:lnSpc>
                <a:spcPct val="150000"/>
              </a:lnSpc>
              <a:buFont typeface="Arial" charset="0"/>
              <a:buChar char="•"/>
            </a:pPr>
            <a:r>
              <a:rPr lang="es-ES" sz="1600" dirty="0" smtClean="0"/>
              <a:t>“Montar </a:t>
            </a:r>
            <a:r>
              <a:rPr lang="es-ES" sz="1600" dirty="0"/>
              <a:t>un </a:t>
            </a:r>
            <a:r>
              <a:rPr lang="es-ES" sz="1600" dirty="0" smtClean="0"/>
              <a:t>negocio no está bien visto… </a:t>
            </a:r>
            <a:r>
              <a:rPr lang="es-ES" sz="1600" dirty="0"/>
              <a:t>se piensa en el </a:t>
            </a:r>
            <a:r>
              <a:rPr lang="es-ES" sz="1600" dirty="0" smtClean="0"/>
              <a:t>fracaso. Hay que enseñar a que es posible, para ello hay que fracasar </a:t>
            </a:r>
            <a:r>
              <a:rPr lang="es-ES" sz="1600" dirty="0"/>
              <a:t>y no pasa nada. </a:t>
            </a:r>
            <a:r>
              <a:rPr lang="es-ES" sz="1600" dirty="0" smtClean="0"/>
              <a:t>“</a:t>
            </a:r>
          </a:p>
          <a:p>
            <a:pPr marL="285750" indent="-285750" algn="just">
              <a:lnSpc>
                <a:spcPct val="150000"/>
              </a:lnSpc>
              <a:buFont typeface="Arial" charset="0"/>
              <a:buChar char="•"/>
            </a:pPr>
            <a:r>
              <a:rPr lang="es-ES" sz="1600" dirty="0" smtClean="0"/>
              <a:t>“Hay que crear </a:t>
            </a:r>
            <a:r>
              <a:rPr lang="es-ES" sz="1600" dirty="0"/>
              <a:t>un contexto que de verdad fomente el espíritu emprendedor". </a:t>
            </a:r>
            <a:endParaRPr lang="es-ES" sz="1600" dirty="0" smtClean="0"/>
          </a:p>
          <a:p>
            <a:pPr algn="just"/>
            <a:endParaRPr lang="es-ES" sz="1600" dirty="0"/>
          </a:p>
          <a:p>
            <a:pPr algn="just"/>
            <a:r>
              <a:rPr lang="es-ES" sz="1600" dirty="0" smtClean="0"/>
              <a:t> </a:t>
            </a:r>
            <a:r>
              <a:rPr lang="es-ES" sz="1600" dirty="0"/>
              <a:t>Jordi Vinaixa</a:t>
            </a:r>
            <a:r>
              <a:rPr lang="es-ES" sz="1600" dirty="0" smtClean="0"/>
              <a:t>,  (director de </a:t>
            </a:r>
            <a:r>
              <a:rPr lang="es-ES" sz="1600" dirty="0" err="1" smtClean="0"/>
              <a:t>Esade</a:t>
            </a:r>
            <a:r>
              <a:rPr lang="es-ES" sz="1600" dirty="0" smtClean="0"/>
              <a:t>)</a:t>
            </a:r>
            <a:r>
              <a:rPr lang="es-ES" sz="1600" dirty="0"/>
              <a:t>:</a:t>
            </a:r>
            <a:endParaRPr lang="es-ES" sz="1600" dirty="0" smtClean="0"/>
          </a:p>
          <a:p>
            <a:pPr algn="just"/>
            <a:endParaRPr lang="es-ES" sz="1600" dirty="0"/>
          </a:p>
          <a:p>
            <a:pPr marL="285750" indent="-285750" algn="just">
              <a:lnSpc>
                <a:spcPct val="150000"/>
              </a:lnSpc>
              <a:buFont typeface="Arial" charset="0"/>
              <a:buChar char="•"/>
            </a:pPr>
            <a:r>
              <a:rPr lang="es-ES" sz="1600" dirty="0" smtClean="0"/>
              <a:t>"</a:t>
            </a:r>
            <a:r>
              <a:rPr lang="es-ES" sz="1600" dirty="0"/>
              <a:t>Tenemos una cultura de excesiva búsqueda de la </a:t>
            </a:r>
            <a:r>
              <a:rPr lang="es-ES" sz="1600" dirty="0" smtClean="0"/>
              <a:t>seguridad.”</a:t>
            </a:r>
          </a:p>
          <a:p>
            <a:pPr marL="285750" indent="-285750" algn="just">
              <a:lnSpc>
                <a:spcPct val="150000"/>
              </a:lnSpc>
              <a:buFont typeface="Arial" charset="0"/>
              <a:buChar char="•"/>
            </a:pPr>
            <a:r>
              <a:rPr lang="es-ES" sz="1600" dirty="0" smtClean="0"/>
              <a:t> “Se </a:t>
            </a:r>
            <a:r>
              <a:rPr lang="es-ES" sz="1600" dirty="0"/>
              <a:t>penaliza el fracaso. S</a:t>
            </a:r>
            <a:r>
              <a:rPr lang="es-ES" sz="1600" dirty="0" smtClean="0"/>
              <a:t>i </a:t>
            </a:r>
            <a:r>
              <a:rPr lang="es-ES" sz="1600" dirty="0"/>
              <a:t>ha tenido un problema de morosidad éste queda en su expediente aunque esté </a:t>
            </a:r>
            <a:r>
              <a:rPr lang="es-ES" sz="1600" dirty="0" smtClean="0"/>
              <a:t>resuelto</a:t>
            </a:r>
            <a:r>
              <a:rPr lang="es-ES" sz="1600" dirty="0"/>
              <a:t>.</a:t>
            </a:r>
            <a:r>
              <a:rPr lang="es-ES" sz="1600" dirty="0" smtClean="0"/>
              <a:t>”</a:t>
            </a:r>
          </a:p>
          <a:p>
            <a:pPr marL="285750" indent="-285750" algn="just">
              <a:lnSpc>
                <a:spcPct val="150000"/>
              </a:lnSpc>
              <a:buFont typeface="Arial" charset="0"/>
              <a:buChar char="•"/>
            </a:pPr>
            <a:r>
              <a:rPr lang="es-ES" sz="1600" dirty="0" smtClean="0"/>
              <a:t>“Todo esto es algo superado en Estados Unidos, que junto a Israel es un país de referencia.”</a:t>
            </a:r>
            <a:endParaRPr lang="es-ES" sz="1600" dirty="0"/>
          </a:p>
        </p:txBody>
      </p:sp>
      <p:sp>
        <p:nvSpPr>
          <p:cNvPr id="10" name="9 Flecha izquierda">
            <a:hlinkClick r:id="rId2" action="ppaction://hlinksldjump"/>
          </p:cNvPr>
          <p:cNvSpPr/>
          <p:nvPr/>
        </p:nvSpPr>
        <p:spPr>
          <a:xfrm>
            <a:off x="13498" y="6334806"/>
            <a:ext cx="875539" cy="281841"/>
          </a:xfrm>
          <a:prstGeom prst="leftArrow">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volver</a:t>
            </a:r>
            <a:endParaRPr lang="es-ES" sz="1200" b="1" dirty="0">
              <a:solidFill>
                <a:schemeClr val="bg1"/>
              </a:solidFill>
            </a:endParaRPr>
          </a:p>
        </p:txBody>
      </p:sp>
    </p:spTree>
    <p:extLst>
      <p:ext uri="{BB962C8B-B14F-4D97-AF65-F5344CB8AC3E}">
        <p14:creationId xmlns:p14="http://schemas.microsoft.com/office/powerpoint/2010/main" val="30366719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Título"/>
          <p:cNvSpPr txBox="1">
            <a:spLocks/>
          </p:cNvSpPr>
          <p:nvPr/>
        </p:nvSpPr>
        <p:spPr>
          <a:xfrm>
            <a:off x="179512" y="0"/>
            <a:ext cx="8050088" cy="6926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sz="3000" b="1" i="1" u="sng" dirty="0" smtClean="0">
                <a:effectLst>
                  <a:outerShdw blurRad="38100" dist="38100" dir="2700000" algn="tl">
                    <a:srgbClr val="000000">
                      <a:alpha val="43137"/>
                    </a:srgbClr>
                  </a:outerShdw>
                </a:effectLst>
              </a:rPr>
              <a:t>Amplía 3</a:t>
            </a:r>
            <a:r>
              <a:rPr lang="es-ES_tradnl" sz="3000" b="1" dirty="0" smtClean="0"/>
              <a:t>: </a:t>
            </a:r>
            <a:r>
              <a:rPr lang="es-ES_tradnl" sz="2400" b="1" dirty="0" smtClean="0">
                <a:solidFill>
                  <a:srgbClr val="C00000"/>
                </a:solidFill>
                <a:effectLst>
                  <a:outerShdw blurRad="38100" dist="38100" dir="2700000" algn="tl">
                    <a:srgbClr val="000000">
                      <a:alpha val="43137"/>
                    </a:srgbClr>
                  </a:outerShdw>
                </a:effectLst>
              </a:rPr>
              <a:t>“Plan Europeo Emprendedores”</a:t>
            </a:r>
          </a:p>
        </p:txBody>
      </p:sp>
      <p:sp>
        <p:nvSpPr>
          <p:cNvPr id="43" name="42 CuadroTexto"/>
          <p:cNvSpPr txBox="1"/>
          <p:nvPr/>
        </p:nvSpPr>
        <p:spPr>
          <a:xfrm>
            <a:off x="179512" y="5789660"/>
            <a:ext cx="6192688" cy="523220"/>
          </a:xfrm>
          <a:prstGeom prst="rect">
            <a:avLst/>
          </a:prstGeom>
          <a:noFill/>
        </p:spPr>
        <p:txBody>
          <a:bodyPr wrap="square" rtlCol="0">
            <a:spAutoFit/>
          </a:bodyPr>
          <a:lstStyle/>
          <a:p>
            <a:r>
              <a:rPr lang="es-ES_tradnl" sz="1400" i="1" dirty="0" smtClean="0"/>
              <a:t>Fuente: </a:t>
            </a:r>
            <a:r>
              <a:rPr lang="es-ES_tradnl" sz="1400" i="1" dirty="0" smtClean="0">
                <a:hlinkClick r:id="rId2"/>
              </a:rPr>
              <a:t>http://ec.europa.eu/news/business/130110_es.htm</a:t>
            </a:r>
            <a:endParaRPr lang="es-ES_tradnl" sz="1400" i="1" dirty="0" smtClean="0"/>
          </a:p>
          <a:p>
            <a:endParaRPr lang="es-ES" sz="1400" i="1" u="sng" dirty="0"/>
          </a:p>
        </p:txBody>
      </p:sp>
      <p:sp>
        <p:nvSpPr>
          <p:cNvPr id="2" name="1 CuadroTexto"/>
          <p:cNvSpPr txBox="1"/>
          <p:nvPr/>
        </p:nvSpPr>
        <p:spPr>
          <a:xfrm>
            <a:off x="323258" y="1556792"/>
            <a:ext cx="8497481" cy="3416320"/>
          </a:xfrm>
          <a:prstGeom prst="rect">
            <a:avLst/>
          </a:prstGeom>
          <a:solidFill>
            <a:schemeClr val="accent6">
              <a:lumMod val="40000"/>
              <a:lumOff val="60000"/>
            </a:schemeClr>
          </a:solidFill>
        </p:spPr>
        <p:txBody>
          <a:bodyPr wrap="square" rtlCol="0">
            <a:spAutoFit/>
          </a:bodyPr>
          <a:lstStyle/>
          <a:p>
            <a:pPr marL="285750" indent="-285750" algn="just">
              <a:lnSpc>
                <a:spcPct val="150000"/>
              </a:lnSpc>
              <a:buFont typeface="Arial" charset="0"/>
              <a:buChar char="•"/>
            </a:pPr>
            <a:r>
              <a:rPr lang="es-ES_tradnl" sz="1600" dirty="0" smtClean="0"/>
              <a:t>Hace algunos años gran parte de los españoles aspiraba a ser funcionario.</a:t>
            </a:r>
          </a:p>
          <a:p>
            <a:pPr marL="285750" indent="-285750" algn="just">
              <a:lnSpc>
                <a:spcPct val="150000"/>
              </a:lnSpc>
              <a:buFont typeface="Arial" charset="0"/>
              <a:buChar char="•"/>
            </a:pPr>
            <a:r>
              <a:rPr lang="es-ES_tradnl" sz="1600" dirty="0" smtClean="0"/>
              <a:t>Ahora un 35 % preferiría ser emprendedor (media europea un 37%).</a:t>
            </a:r>
          </a:p>
          <a:p>
            <a:pPr marL="285750" indent="-285750" algn="just">
              <a:lnSpc>
                <a:spcPct val="150000"/>
              </a:lnSpc>
              <a:buFont typeface="Arial" charset="0"/>
              <a:buChar char="•"/>
            </a:pPr>
            <a:r>
              <a:rPr lang="es-ES_tradnl" sz="1600" dirty="0" smtClean="0"/>
              <a:t>La crisis y el aumento constante de desempleo </a:t>
            </a:r>
            <a:r>
              <a:rPr lang="es-ES_tradnl" sz="1600" dirty="0" smtClean="0">
                <a:sym typeface="Wingdings" panose="05000000000000000000" pitchFamily="2" charset="2"/>
              </a:rPr>
              <a:t> </a:t>
            </a:r>
            <a:r>
              <a:rPr lang="es-ES_tradnl" sz="1600" dirty="0" smtClean="0"/>
              <a:t>necesidad de crear su propio puesto de trabajo. </a:t>
            </a:r>
          </a:p>
          <a:p>
            <a:pPr marL="285750" indent="-285750" algn="just">
              <a:lnSpc>
                <a:spcPct val="150000"/>
              </a:lnSpc>
              <a:buFont typeface="Arial" charset="0"/>
              <a:buChar char="•"/>
            </a:pPr>
            <a:r>
              <a:rPr lang="es-ES_tradnl" sz="1600" dirty="0" smtClean="0"/>
              <a:t>En España se crearon en 2012 más de 87.000 empresas.</a:t>
            </a:r>
          </a:p>
          <a:p>
            <a:pPr marL="285750" indent="-285750" algn="just">
              <a:lnSpc>
                <a:spcPct val="150000"/>
              </a:lnSpc>
              <a:buFont typeface="Arial" charset="0"/>
              <a:buChar char="•"/>
            </a:pPr>
            <a:r>
              <a:rPr lang="es-ES_tradnl" sz="1600" dirty="0" smtClean="0"/>
              <a:t>Emprendimiento </a:t>
            </a:r>
            <a:r>
              <a:rPr lang="es-ES_tradnl" sz="1600" dirty="0" smtClean="0">
                <a:sym typeface="Wingdings" panose="05000000000000000000" pitchFamily="2" charset="2"/>
              </a:rPr>
              <a:t> </a:t>
            </a:r>
            <a:r>
              <a:rPr lang="es-ES_tradnl" sz="1600" dirty="0" smtClean="0"/>
              <a:t>motor económico  y generador de empleo.</a:t>
            </a:r>
          </a:p>
          <a:p>
            <a:pPr marL="285750" indent="-285750" algn="just">
              <a:lnSpc>
                <a:spcPct val="150000"/>
              </a:lnSpc>
              <a:buFont typeface="Arial" charset="0"/>
              <a:buChar char="•"/>
            </a:pPr>
            <a:r>
              <a:rPr lang="es-ES_tradnl" sz="1600" dirty="0" smtClean="0"/>
              <a:t>Las nuevas pequeñas empresas generan cada año cuatro millones de puesto de trabajo  en Europa. </a:t>
            </a:r>
          </a:p>
          <a:p>
            <a:pPr marL="285750" indent="-285750" algn="just">
              <a:lnSpc>
                <a:spcPct val="150000"/>
              </a:lnSpc>
              <a:buFont typeface="Arial" charset="0"/>
              <a:buChar char="•"/>
            </a:pPr>
            <a:r>
              <a:rPr lang="es-ES_tradnl" sz="1600" dirty="0" smtClean="0"/>
              <a:t>Plan de emprendimiento europeo</a:t>
            </a:r>
            <a:r>
              <a:rPr lang="es-ES_tradnl" sz="1600" dirty="0" smtClean="0">
                <a:sym typeface="Wingdings" panose="05000000000000000000" pitchFamily="2" charset="2"/>
              </a:rPr>
              <a:t> orientar y ayudar a nuevos emprendedores</a:t>
            </a:r>
            <a:endParaRPr lang="es-ES" sz="1600" dirty="0"/>
          </a:p>
        </p:txBody>
      </p:sp>
      <p:sp>
        <p:nvSpPr>
          <p:cNvPr id="9" name="8 Flecha izquierda">
            <a:hlinkClick r:id="rId3" action="ppaction://hlinksldjump"/>
          </p:cNvPr>
          <p:cNvSpPr/>
          <p:nvPr/>
        </p:nvSpPr>
        <p:spPr>
          <a:xfrm>
            <a:off x="51656" y="6325290"/>
            <a:ext cx="875539" cy="281841"/>
          </a:xfrm>
          <a:prstGeom prst="leftArrow">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volver</a:t>
            </a:r>
            <a:endParaRPr lang="es-ES" sz="1200" b="1" dirty="0">
              <a:solidFill>
                <a:schemeClr val="bg1"/>
              </a:solidFill>
            </a:endParaRPr>
          </a:p>
        </p:txBody>
      </p:sp>
    </p:spTree>
    <p:extLst>
      <p:ext uri="{BB962C8B-B14F-4D97-AF65-F5344CB8AC3E}">
        <p14:creationId xmlns:p14="http://schemas.microsoft.com/office/powerpoint/2010/main" val="42544024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Título"/>
          <p:cNvSpPr txBox="1">
            <a:spLocks/>
          </p:cNvSpPr>
          <p:nvPr/>
        </p:nvSpPr>
        <p:spPr>
          <a:xfrm>
            <a:off x="264524" y="28978"/>
            <a:ext cx="8044091"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sz="2800" b="1" i="1" u="sng" dirty="0" smtClean="0">
                <a:effectLst>
                  <a:outerShdw blurRad="38100" dist="38100" dir="2700000" algn="tl">
                    <a:srgbClr val="000000">
                      <a:alpha val="43137"/>
                    </a:srgbClr>
                  </a:outerShdw>
                </a:effectLst>
              </a:rPr>
              <a:t>Amplía 4</a:t>
            </a:r>
            <a:r>
              <a:rPr lang="es-ES_tradnl" sz="2800" b="1" dirty="0" smtClean="0"/>
              <a:t>: </a:t>
            </a:r>
            <a:r>
              <a:rPr lang="es-ES_tradnl" sz="2200" b="1" dirty="0" smtClean="0">
                <a:solidFill>
                  <a:srgbClr val="C00000"/>
                </a:solidFill>
                <a:effectLst>
                  <a:outerShdw blurRad="38100" dist="38100" dir="2700000" algn="tl">
                    <a:srgbClr val="000000">
                      <a:alpha val="43137"/>
                    </a:srgbClr>
                  </a:outerShdw>
                </a:effectLst>
              </a:rPr>
              <a:t>“Ejemplos de empresarios”</a:t>
            </a:r>
          </a:p>
        </p:txBody>
      </p:sp>
      <p:sp>
        <p:nvSpPr>
          <p:cNvPr id="11" name="10 Rectángulo"/>
          <p:cNvSpPr/>
          <p:nvPr/>
        </p:nvSpPr>
        <p:spPr>
          <a:xfrm>
            <a:off x="3497937" y="2132856"/>
            <a:ext cx="5188863" cy="2308324"/>
          </a:xfrm>
          <a:prstGeom prst="rect">
            <a:avLst/>
          </a:prstGeom>
          <a:solidFill>
            <a:schemeClr val="accent6">
              <a:lumMod val="40000"/>
              <a:lumOff val="60000"/>
            </a:schemeClr>
          </a:solidFill>
        </p:spPr>
        <p:txBody>
          <a:bodyPr wrap="square">
            <a:spAutoFit/>
          </a:bodyPr>
          <a:lstStyle/>
          <a:p>
            <a:pPr lvl="0" algn="just">
              <a:defRPr/>
            </a:pPr>
            <a:r>
              <a:rPr lang="es-ES_tradnl" sz="1600" dirty="0"/>
              <a:t>El Jeque Mansour bin Zayed bin Sultan AL Nahyan (nacido en 1970) es un político de Emiratos Árabes Unidos y miembro de la familia gobernante de Abu Dhabi. Pero sobre todo es conocido por ser el actual propietario de uno de los más importantes clubes de fútbol de la liga </a:t>
            </a:r>
            <a:r>
              <a:rPr lang="es-ES_tradnl" sz="1600" dirty="0" smtClean="0"/>
              <a:t>inglesa, </a:t>
            </a:r>
            <a:r>
              <a:rPr lang="es-ES_tradnl" sz="1600" dirty="0"/>
              <a:t>el Manchester City, siendo su papel principal el de capitalista. Además es miembro del Consejo Supremo del Petróleo y posee participaciones en varias empresas comerciales, como Virgin Galactic y Sky News Saudita.</a:t>
            </a:r>
            <a:endParaRPr lang="es-ES" sz="1600" dirty="0"/>
          </a:p>
        </p:txBody>
      </p:sp>
      <p:sp>
        <p:nvSpPr>
          <p:cNvPr id="14" name="13 CuadroTexto"/>
          <p:cNvSpPr txBox="1"/>
          <p:nvPr/>
        </p:nvSpPr>
        <p:spPr>
          <a:xfrm>
            <a:off x="264525" y="1197718"/>
            <a:ext cx="3384376" cy="461665"/>
          </a:xfrm>
          <a:prstGeom prst="rect">
            <a:avLst/>
          </a:prstGeom>
          <a:noFill/>
        </p:spPr>
        <p:txBody>
          <a:bodyPr wrap="square" rtlCol="0">
            <a:spAutoFit/>
          </a:bodyPr>
          <a:lstStyle/>
          <a:p>
            <a:pPr algn="ctr"/>
            <a:r>
              <a:rPr lang="es-ES_tradnl" sz="2400" b="1" dirty="0" smtClean="0"/>
              <a:t>Empresario-riesgo</a:t>
            </a:r>
            <a:endParaRPr lang="es-ES" sz="2400" b="1" dirty="0"/>
          </a:p>
        </p:txBody>
      </p:sp>
      <p:sp>
        <p:nvSpPr>
          <p:cNvPr id="10" name="9 Flecha izquierda">
            <a:hlinkClick r:id="rId2" action="ppaction://hlinksldjump"/>
          </p:cNvPr>
          <p:cNvSpPr/>
          <p:nvPr/>
        </p:nvSpPr>
        <p:spPr>
          <a:xfrm>
            <a:off x="79016" y="6190754"/>
            <a:ext cx="875539" cy="281841"/>
          </a:xfrm>
          <a:prstGeom prst="leftArrow">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volver</a:t>
            </a:r>
            <a:endParaRPr lang="es-ES" sz="1200" b="1" dirty="0">
              <a:solidFill>
                <a:schemeClr val="bg1"/>
              </a:solidFill>
            </a:endParaRPr>
          </a:p>
        </p:txBody>
      </p:sp>
      <p:pic>
        <p:nvPicPr>
          <p:cNvPr id="5122" name="Picture 2" descr="http://upload.wikimedia.org/wikipedia/commons/0/01/Sheikh_Mansour_bin_Zayed_Al_Nahyan_and_Khaldoon_Al_Mubara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525" y="2442349"/>
            <a:ext cx="2880320" cy="1689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5209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561981" y="2492896"/>
            <a:ext cx="4272319" cy="2308324"/>
          </a:xfrm>
          <a:prstGeom prst="rect">
            <a:avLst/>
          </a:prstGeom>
          <a:solidFill>
            <a:schemeClr val="accent6">
              <a:lumMod val="40000"/>
              <a:lumOff val="60000"/>
            </a:schemeClr>
          </a:solidFill>
        </p:spPr>
        <p:txBody>
          <a:bodyPr wrap="square">
            <a:spAutoFit/>
          </a:bodyPr>
          <a:lstStyle/>
          <a:p>
            <a:pPr lvl="0" algn="just">
              <a:defRPr/>
            </a:pPr>
            <a:r>
              <a:rPr lang="es-ES_tradnl" sz="1600" dirty="0" smtClean="0"/>
              <a:t>¿Quién no ha oído hablar del genial Steve Jobs, quien junto a un amigo y en un garaje creo el Apple I, consiguiendo el primer ordenador personal de la historia? El Apple II, una mejora del modelo anterior, fue introducido en 1977, convirtiéndose en el primer ordenador de consumo masivo. El éxito de ventas llevó a Apple a ser la empresa de mayor crecimiento en Estados Unidos.</a:t>
            </a:r>
            <a:endParaRPr lang="es-ES" sz="1600" dirty="0"/>
          </a:p>
        </p:txBody>
      </p:sp>
      <p:sp>
        <p:nvSpPr>
          <p:cNvPr id="14" name="13 CuadroTexto"/>
          <p:cNvSpPr txBox="1"/>
          <p:nvPr/>
        </p:nvSpPr>
        <p:spPr>
          <a:xfrm>
            <a:off x="551709" y="1181943"/>
            <a:ext cx="3384376" cy="461665"/>
          </a:xfrm>
          <a:prstGeom prst="rect">
            <a:avLst/>
          </a:prstGeom>
          <a:noFill/>
        </p:spPr>
        <p:txBody>
          <a:bodyPr wrap="square" rtlCol="0">
            <a:spAutoFit/>
          </a:bodyPr>
          <a:lstStyle/>
          <a:p>
            <a:pPr algn="ctr"/>
            <a:r>
              <a:rPr lang="es-ES_tradnl" sz="2400" b="1" dirty="0" smtClean="0"/>
              <a:t>Empresario Innovador</a:t>
            </a:r>
            <a:endParaRPr lang="es-ES" sz="2400" b="1" dirty="0"/>
          </a:p>
        </p:txBody>
      </p:sp>
      <p:sp>
        <p:nvSpPr>
          <p:cNvPr id="10" name="9 Flecha izquierda">
            <a:hlinkClick r:id="rId2" action="ppaction://hlinksldjump"/>
          </p:cNvPr>
          <p:cNvSpPr/>
          <p:nvPr/>
        </p:nvSpPr>
        <p:spPr>
          <a:xfrm>
            <a:off x="79016" y="6190754"/>
            <a:ext cx="875539" cy="281841"/>
          </a:xfrm>
          <a:prstGeom prst="leftArrow">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volver</a:t>
            </a:r>
            <a:endParaRPr lang="es-ES" sz="1200" b="1" dirty="0">
              <a:solidFill>
                <a:schemeClr val="bg1"/>
              </a:solidFill>
            </a:endParaRPr>
          </a:p>
        </p:txBody>
      </p:sp>
      <p:pic>
        <p:nvPicPr>
          <p:cNvPr id="4098" name="Picture 2" descr="http://tabtimes.com/ckfinder/userfiles/images/TWIT/Steve-Job-Ipa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4128" y="2663068"/>
            <a:ext cx="2427966" cy="1967980"/>
          </a:xfrm>
          <a:prstGeom prst="rect">
            <a:avLst/>
          </a:prstGeom>
          <a:noFill/>
          <a:extLst>
            <a:ext uri="{909E8E84-426E-40DD-AFC4-6F175D3DCCD1}">
              <a14:hiddenFill xmlns:a14="http://schemas.microsoft.com/office/drawing/2010/main">
                <a:solidFill>
                  <a:srgbClr val="FFFFFF"/>
                </a:solidFill>
              </a14:hiddenFill>
            </a:ext>
          </a:extLst>
        </p:spPr>
      </p:pic>
      <p:sp>
        <p:nvSpPr>
          <p:cNvPr id="7" name="1 Título"/>
          <p:cNvSpPr txBox="1">
            <a:spLocks/>
          </p:cNvSpPr>
          <p:nvPr/>
        </p:nvSpPr>
        <p:spPr>
          <a:xfrm>
            <a:off x="264524" y="28978"/>
            <a:ext cx="8044091"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sz="2800" b="1" i="1" u="sng" dirty="0" smtClean="0">
                <a:effectLst>
                  <a:outerShdw blurRad="38100" dist="38100" dir="2700000" algn="tl">
                    <a:srgbClr val="000000">
                      <a:alpha val="43137"/>
                    </a:srgbClr>
                  </a:outerShdw>
                </a:effectLst>
              </a:rPr>
              <a:t>Amplía 4</a:t>
            </a:r>
            <a:r>
              <a:rPr lang="es-ES_tradnl" sz="2800" b="1" dirty="0" smtClean="0"/>
              <a:t>: </a:t>
            </a:r>
            <a:r>
              <a:rPr lang="es-ES_tradnl" sz="2200" b="1" dirty="0" smtClean="0">
                <a:solidFill>
                  <a:srgbClr val="C00000"/>
                </a:solidFill>
                <a:effectLst>
                  <a:outerShdw blurRad="38100" dist="38100" dir="2700000" algn="tl">
                    <a:srgbClr val="000000">
                      <a:alpha val="43137"/>
                    </a:srgbClr>
                  </a:outerShdw>
                </a:effectLst>
              </a:rPr>
              <a:t>“Ejemplos de empresarios”</a:t>
            </a:r>
          </a:p>
        </p:txBody>
      </p:sp>
    </p:spTree>
    <p:extLst>
      <p:ext uri="{BB962C8B-B14F-4D97-AF65-F5344CB8AC3E}">
        <p14:creationId xmlns:p14="http://schemas.microsoft.com/office/powerpoint/2010/main" val="36197126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3982288" y="2060848"/>
            <a:ext cx="4690864" cy="3046988"/>
          </a:xfrm>
          <a:prstGeom prst="rect">
            <a:avLst/>
          </a:prstGeom>
          <a:solidFill>
            <a:schemeClr val="accent6">
              <a:lumMod val="40000"/>
              <a:lumOff val="60000"/>
            </a:schemeClr>
          </a:solidFill>
        </p:spPr>
        <p:txBody>
          <a:bodyPr wrap="square">
            <a:spAutoFit/>
          </a:bodyPr>
          <a:lstStyle/>
          <a:p>
            <a:pPr lvl="0" algn="just">
              <a:defRPr/>
            </a:pPr>
            <a:r>
              <a:rPr lang="es-ES_tradnl" sz="1600" dirty="0" smtClean="0"/>
              <a:t>Si le ponemos cara al grupo Inditex (Zara, Massimo Dutti…) rápidamente pensamos en su fundador y máximo accionista, Amancio Ortega. Sin embargo, éste se ha apartado ya de la dirección del grupo, cediéndole el testigo a Pablo Isla, un ejecutivo con un currículum impresionante: Licenciado en Derecho por la Universidad Complutense de Madrid, Abogado del estado, exdirector de los Servicios Jurídicos del Banco Popular, exdirector General del Patrimonio del Estado en el Ministerio de Economía y Hacienda, expresidente del grupo Altadis y miembro del Consejo de Administración de Telefónica, S.A.</a:t>
            </a:r>
            <a:endParaRPr lang="es-ES" sz="1600" dirty="0"/>
          </a:p>
        </p:txBody>
      </p:sp>
      <p:sp>
        <p:nvSpPr>
          <p:cNvPr id="14" name="13 CuadroTexto"/>
          <p:cNvSpPr txBox="1"/>
          <p:nvPr/>
        </p:nvSpPr>
        <p:spPr>
          <a:xfrm>
            <a:off x="412239" y="1344662"/>
            <a:ext cx="3384376" cy="461665"/>
          </a:xfrm>
          <a:prstGeom prst="rect">
            <a:avLst/>
          </a:prstGeom>
          <a:noFill/>
        </p:spPr>
        <p:txBody>
          <a:bodyPr wrap="square" rtlCol="0">
            <a:spAutoFit/>
          </a:bodyPr>
          <a:lstStyle/>
          <a:p>
            <a:pPr algn="ctr"/>
            <a:r>
              <a:rPr lang="es-ES_tradnl" sz="2400" b="1" dirty="0" smtClean="0"/>
              <a:t>La tecnoestructura</a:t>
            </a:r>
            <a:endParaRPr lang="es-ES" sz="2400" b="1" dirty="0"/>
          </a:p>
        </p:txBody>
      </p:sp>
      <p:sp>
        <p:nvSpPr>
          <p:cNvPr id="10" name="9 Flecha izquierda">
            <a:hlinkClick r:id="rId2" action="ppaction://hlinksldjump"/>
          </p:cNvPr>
          <p:cNvSpPr/>
          <p:nvPr/>
        </p:nvSpPr>
        <p:spPr>
          <a:xfrm>
            <a:off x="79016" y="6190754"/>
            <a:ext cx="875539" cy="281841"/>
          </a:xfrm>
          <a:prstGeom prst="leftArrow">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volver</a:t>
            </a:r>
            <a:endParaRPr lang="es-ES" sz="1200" b="1" dirty="0">
              <a:solidFill>
                <a:schemeClr val="bg1"/>
              </a:solidFill>
            </a:endParaRPr>
          </a:p>
        </p:txBody>
      </p:sp>
      <p:pic>
        <p:nvPicPr>
          <p:cNvPr id="1038" name="Picture 14" descr="http://estaticos.elperiodico.com/resources/jpg/3/3/131105864563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429" y="2671274"/>
            <a:ext cx="3025995" cy="1573893"/>
          </a:xfrm>
          <a:prstGeom prst="rect">
            <a:avLst/>
          </a:prstGeom>
          <a:noFill/>
          <a:extLst>
            <a:ext uri="{909E8E84-426E-40DD-AFC4-6F175D3DCCD1}">
              <a14:hiddenFill xmlns:a14="http://schemas.microsoft.com/office/drawing/2010/main">
                <a:solidFill>
                  <a:srgbClr val="FFFFFF"/>
                </a:solidFill>
              </a14:hiddenFill>
            </a:ext>
          </a:extLst>
        </p:spPr>
      </p:pic>
      <p:sp>
        <p:nvSpPr>
          <p:cNvPr id="7" name="1 Título"/>
          <p:cNvSpPr txBox="1">
            <a:spLocks/>
          </p:cNvSpPr>
          <p:nvPr/>
        </p:nvSpPr>
        <p:spPr>
          <a:xfrm>
            <a:off x="264524" y="28978"/>
            <a:ext cx="8044091"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sz="2800" b="1" i="1" u="sng" dirty="0" smtClean="0">
                <a:effectLst>
                  <a:outerShdw blurRad="38100" dist="38100" dir="2700000" algn="tl">
                    <a:srgbClr val="000000">
                      <a:alpha val="43137"/>
                    </a:srgbClr>
                  </a:outerShdw>
                </a:effectLst>
              </a:rPr>
              <a:t>Amplía 4</a:t>
            </a:r>
            <a:r>
              <a:rPr lang="es-ES_tradnl" sz="2800" b="1" dirty="0" smtClean="0"/>
              <a:t>: </a:t>
            </a:r>
            <a:r>
              <a:rPr lang="es-ES_tradnl" sz="2200" b="1" dirty="0" smtClean="0">
                <a:solidFill>
                  <a:srgbClr val="C00000"/>
                </a:solidFill>
                <a:effectLst>
                  <a:outerShdw blurRad="38100" dist="38100" dir="2700000" algn="tl">
                    <a:srgbClr val="000000">
                      <a:alpha val="43137"/>
                    </a:srgbClr>
                  </a:outerShdw>
                </a:effectLst>
              </a:rPr>
              <a:t>“Ejemplos de empresarios”</a:t>
            </a:r>
          </a:p>
        </p:txBody>
      </p:sp>
    </p:spTree>
    <p:extLst>
      <p:ext uri="{BB962C8B-B14F-4D97-AF65-F5344CB8AC3E}">
        <p14:creationId xmlns:p14="http://schemas.microsoft.com/office/powerpoint/2010/main" val="36197126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2627784" y="2420888"/>
            <a:ext cx="5688632" cy="1323439"/>
          </a:xfrm>
          <a:prstGeom prst="rect">
            <a:avLst/>
          </a:prstGeom>
          <a:solidFill>
            <a:schemeClr val="accent6">
              <a:lumMod val="40000"/>
              <a:lumOff val="60000"/>
            </a:schemeClr>
          </a:solidFill>
        </p:spPr>
        <p:txBody>
          <a:bodyPr wrap="square">
            <a:spAutoFit/>
          </a:bodyPr>
          <a:lstStyle/>
          <a:p>
            <a:pPr lvl="0" algn="just">
              <a:defRPr/>
            </a:pPr>
            <a:r>
              <a:rPr lang="es-ES_tradnl" sz="1600" dirty="0" smtClean="0"/>
              <a:t>¿Sabías que el inventor de la fregona fue un español llamado Manuel Jalón? Este zaragozano consiguió mejorar la calidad de vida de muchas mujeres españolas cuando, al aplicar un palo a la mopa o bayeta, cambió la forma tradicional de limpiar el suelo de rodillas.</a:t>
            </a:r>
            <a:endParaRPr lang="es-ES" sz="1600" dirty="0"/>
          </a:p>
        </p:txBody>
      </p:sp>
      <p:sp>
        <p:nvSpPr>
          <p:cNvPr id="14" name="13 CuadroTexto"/>
          <p:cNvSpPr txBox="1"/>
          <p:nvPr/>
        </p:nvSpPr>
        <p:spPr>
          <a:xfrm>
            <a:off x="3131840" y="1412776"/>
            <a:ext cx="3384376" cy="461665"/>
          </a:xfrm>
          <a:prstGeom prst="rect">
            <a:avLst/>
          </a:prstGeom>
          <a:noFill/>
        </p:spPr>
        <p:txBody>
          <a:bodyPr wrap="square" rtlCol="0">
            <a:spAutoFit/>
          </a:bodyPr>
          <a:lstStyle/>
          <a:p>
            <a:pPr algn="ctr"/>
            <a:r>
              <a:rPr lang="es-ES_tradnl" sz="2400" b="1" dirty="0" smtClean="0"/>
              <a:t>Empresario oportunista</a:t>
            </a:r>
            <a:endParaRPr lang="es-ES" sz="2400" b="1" dirty="0"/>
          </a:p>
        </p:txBody>
      </p:sp>
      <p:sp>
        <p:nvSpPr>
          <p:cNvPr id="10" name="9 Flecha izquierda">
            <a:hlinkClick r:id="rId2" action="ppaction://hlinksldjump"/>
          </p:cNvPr>
          <p:cNvSpPr/>
          <p:nvPr/>
        </p:nvSpPr>
        <p:spPr>
          <a:xfrm>
            <a:off x="79016" y="6190754"/>
            <a:ext cx="875539" cy="281841"/>
          </a:xfrm>
          <a:prstGeom prst="leftArrow">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volver</a:t>
            </a:r>
            <a:endParaRPr lang="es-ES" sz="1200" b="1" dirty="0">
              <a:solidFill>
                <a:schemeClr val="bg1"/>
              </a:solidFill>
            </a:endParaRPr>
          </a:p>
        </p:txBody>
      </p:sp>
      <p:pic>
        <p:nvPicPr>
          <p:cNvPr id="2050" name="Picture 2" descr="http://www.diariodeavisos.com/wp-content/uploads/2011/12/manuel-jalon-fregon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239" y="1512541"/>
            <a:ext cx="2016497" cy="4032994"/>
          </a:xfrm>
          <a:prstGeom prst="rect">
            <a:avLst/>
          </a:prstGeom>
          <a:noFill/>
          <a:extLst>
            <a:ext uri="{909E8E84-426E-40DD-AFC4-6F175D3DCCD1}">
              <a14:hiddenFill xmlns:a14="http://schemas.microsoft.com/office/drawing/2010/main">
                <a:solidFill>
                  <a:srgbClr val="FFFFFF"/>
                </a:solidFill>
              </a14:hiddenFill>
            </a:ext>
          </a:extLst>
        </p:spPr>
      </p:pic>
      <p:sp>
        <p:nvSpPr>
          <p:cNvPr id="7" name="1 Título"/>
          <p:cNvSpPr txBox="1">
            <a:spLocks/>
          </p:cNvSpPr>
          <p:nvPr/>
        </p:nvSpPr>
        <p:spPr>
          <a:xfrm>
            <a:off x="264524" y="28978"/>
            <a:ext cx="8044091"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sz="2800" b="1" i="1" u="sng" dirty="0" smtClean="0">
                <a:effectLst>
                  <a:outerShdw blurRad="38100" dist="38100" dir="2700000" algn="tl">
                    <a:srgbClr val="000000">
                      <a:alpha val="43137"/>
                    </a:srgbClr>
                  </a:outerShdw>
                </a:effectLst>
              </a:rPr>
              <a:t>Amplía 4</a:t>
            </a:r>
            <a:r>
              <a:rPr lang="es-ES_tradnl" sz="2800" b="1" dirty="0" smtClean="0"/>
              <a:t>: </a:t>
            </a:r>
            <a:r>
              <a:rPr lang="es-ES_tradnl" sz="2200" b="1" dirty="0" smtClean="0">
                <a:solidFill>
                  <a:srgbClr val="C00000"/>
                </a:solidFill>
                <a:effectLst>
                  <a:outerShdw blurRad="38100" dist="38100" dir="2700000" algn="tl">
                    <a:srgbClr val="000000">
                      <a:alpha val="43137"/>
                    </a:srgbClr>
                  </a:outerShdw>
                </a:effectLst>
              </a:rPr>
              <a:t>“Ejemplos de empresarios”</a:t>
            </a:r>
          </a:p>
        </p:txBody>
      </p:sp>
    </p:spTree>
    <p:extLst>
      <p:ext uri="{BB962C8B-B14F-4D97-AF65-F5344CB8AC3E}">
        <p14:creationId xmlns:p14="http://schemas.microsoft.com/office/powerpoint/2010/main" val="36197126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648916" y="2009451"/>
            <a:ext cx="6077951" cy="1569660"/>
          </a:xfrm>
          <a:prstGeom prst="rect">
            <a:avLst/>
          </a:prstGeom>
          <a:solidFill>
            <a:schemeClr val="accent6">
              <a:lumMod val="40000"/>
              <a:lumOff val="60000"/>
            </a:schemeClr>
          </a:solidFill>
        </p:spPr>
        <p:txBody>
          <a:bodyPr wrap="square">
            <a:spAutoFit/>
          </a:bodyPr>
          <a:lstStyle/>
          <a:p>
            <a:pPr lvl="0" algn="just">
              <a:defRPr/>
            </a:pPr>
            <a:r>
              <a:rPr lang="es-ES_tradnl" sz="1600" dirty="0" smtClean="0"/>
              <a:t>Cristóbal Balenciaga es uno de los más famosos modistos y diseñadores españoles. Balenciaga comenzó su andadura profesional de la mano de su madre, costurera de algunas familias importantes de la época. Posteriormente inició un período de aprendizaje como sastre en algunos de los mejores establecimientos del momento, tanto en España como en Francia.</a:t>
            </a:r>
            <a:endParaRPr lang="es-ES" sz="1600" dirty="0"/>
          </a:p>
        </p:txBody>
      </p:sp>
      <p:sp>
        <p:nvSpPr>
          <p:cNvPr id="14" name="13 CuadroTexto"/>
          <p:cNvSpPr txBox="1"/>
          <p:nvPr/>
        </p:nvSpPr>
        <p:spPr>
          <a:xfrm>
            <a:off x="638913" y="1330310"/>
            <a:ext cx="3384376" cy="461665"/>
          </a:xfrm>
          <a:prstGeom prst="rect">
            <a:avLst/>
          </a:prstGeom>
          <a:noFill/>
        </p:spPr>
        <p:txBody>
          <a:bodyPr wrap="square" rtlCol="0">
            <a:spAutoFit/>
          </a:bodyPr>
          <a:lstStyle/>
          <a:p>
            <a:pPr algn="ctr"/>
            <a:r>
              <a:rPr lang="es-ES_tradnl" sz="2400" b="1" dirty="0" smtClean="0"/>
              <a:t>Teoría de la incubadora</a:t>
            </a:r>
            <a:endParaRPr lang="es-ES" sz="2400" b="1" dirty="0"/>
          </a:p>
        </p:txBody>
      </p:sp>
      <p:sp>
        <p:nvSpPr>
          <p:cNvPr id="17" name="16 CuadroTexto"/>
          <p:cNvSpPr txBox="1"/>
          <p:nvPr/>
        </p:nvSpPr>
        <p:spPr>
          <a:xfrm>
            <a:off x="648916" y="3870027"/>
            <a:ext cx="4096072" cy="461665"/>
          </a:xfrm>
          <a:prstGeom prst="rect">
            <a:avLst/>
          </a:prstGeom>
          <a:noFill/>
        </p:spPr>
        <p:txBody>
          <a:bodyPr wrap="square" rtlCol="0">
            <a:spAutoFit/>
          </a:bodyPr>
          <a:lstStyle/>
          <a:p>
            <a:pPr algn="ctr"/>
            <a:r>
              <a:rPr lang="es-ES_tradnl" sz="2400" b="1" dirty="0" smtClean="0"/>
              <a:t>Teoría de la marginación social</a:t>
            </a:r>
            <a:endParaRPr lang="es-ES" sz="2400" b="1" dirty="0"/>
          </a:p>
        </p:txBody>
      </p:sp>
      <p:sp>
        <p:nvSpPr>
          <p:cNvPr id="18" name="17 Rectángulo"/>
          <p:cNvSpPr/>
          <p:nvPr/>
        </p:nvSpPr>
        <p:spPr>
          <a:xfrm>
            <a:off x="659063" y="4509120"/>
            <a:ext cx="7163137" cy="1077218"/>
          </a:xfrm>
          <a:prstGeom prst="rect">
            <a:avLst/>
          </a:prstGeom>
          <a:solidFill>
            <a:schemeClr val="accent6">
              <a:lumMod val="40000"/>
              <a:lumOff val="60000"/>
            </a:schemeClr>
          </a:solidFill>
        </p:spPr>
        <p:txBody>
          <a:bodyPr wrap="square">
            <a:spAutoFit/>
          </a:bodyPr>
          <a:lstStyle/>
          <a:p>
            <a:pPr lvl="0" algn="just">
              <a:defRPr/>
            </a:pPr>
            <a:r>
              <a:rPr lang="es-ES_tradnl" sz="1600" dirty="0" smtClean="0"/>
              <a:t>Seguro que en tu entorno hay algunas personas que han perdido su empleo y se han planteado iniciar una actividad por cuenta propia como medio de ganarse la vida. Si alguno de ellos ha decidido emprender su propio negocio, es un auténtico empresario.</a:t>
            </a:r>
            <a:endParaRPr lang="es-ES" sz="1600" dirty="0"/>
          </a:p>
        </p:txBody>
      </p:sp>
      <p:sp>
        <p:nvSpPr>
          <p:cNvPr id="15" name="14 Flecha izquierda">
            <a:hlinkClick r:id="rId2" action="ppaction://hlinksldjump"/>
          </p:cNvPr>
          <p:cNvSpPr/>
          <p:nvPr/>
        </p:nvSpPr>
        <p:spPr>
          <a:xfrm>
            <a:off x="79016" y="6190754"/>
            <a:ext cx="875539" cy="281841"/>
          </a:xfrm>
          <a:prstGeom prst="leftArrow">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volver</a:t>
            </a:r>
            <a:endParaRPr lang="es-ES" sz="1200" b="1" dirty="0">
              <a:solidFill>
                <a:schemeClr val="bg1"/>
              </a:solidFill>
            </a:endParaRPr>
          </a:p>
        </p:txBody>
      </p:sp>
      <p:pic>
        <p:nvPicPr>
          <p:cNvPr id="3074" name="Picture 2" descr="https://encrypted-tbn3.gstatic.com/images?q=tbn:ANd9GcS-aQygXIUPd4zhgSQDdjLXdiSqapjd_ZlEeC088dDr9xUWwi2Lk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264" y="1999549"/>
            <a:ext cx="1882552" cy="1760835"/>
          </a:xfrm>
          <a:prstGeom prst="rect">
            <a:avLst/>
          </a:prstGeom>
          <a:noFill/>
          <a:extLst>
            <a:ext uri="{909E8E84-426E-40DD-AFC4-6F175D3DCCD1}">
              <a14:hiddenFill xmlns:a14="http://schemas.microsoft.com/office/drawing/2010/main">
                <a:solidFill>
                  <a:srgbClr val="FFFFFF"/>
                </a:solidFill>
              </a14:hiddenFill>
            </a:ext>
          </a:extLst>
        </p:spPr>
      </p:pic>
      <p:sp>
        <p:nvSpPr>
          <p:cNvPr id="9" name="1 Título"/>
          <p:cNvSpPr txBox="1">
            <a:spLocks/>
          </p:cNvSpPr>
          <p:nvPr/>
        </p:nvSpPr>
        <p:spPr>
          <a:xfrm>
            <a:off x="264524" y="28978"/>
            <a:ext cx="8044091"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sz="2800" b="1" i="1" u="sng" dirty="0" smtClean="0">
                <a:effectLst>
                  <a:outerShdw blurRad="38100" dist="38100" dir="2700000" algn="tl">
                    <a:srgbClr val="000000">
                      <a:alpha val="43137"/>
                    </a:srgbClr>
                  </a:outerShdw>
                </a:effectLst>
              </a:rPr>
              <a:t>Amplía 4</a:t>
            </a:r>
            <a:r>
              <a:rPr lang="es-ES_tradnl" sz="2800" b="1" dirty="0" smtClean="0"/>
              <a:t>: </a:t>
            </a:r>
            <a:r>
              <a:rPr lang="es-ES_tradnl" sz="2200" b="1" dirty="0" smtClean="0">
                <a:solidFill>
                  <a:srgbClr val="C00000"/>
                </a:solidFill>
                <a:effectLst>
                  <a:outerShdw blurRad="38100" dist="38100" dir="2700000" algn="tl">
                    <a:srgbClr val="000000">
                      <a:alpha val="43137"/>
                    </a:srgbClr>
                  </a:outerShdw>
                </a:effectLst>
              </a:rPr>
              <a:t>“Ejemplos de empresarios”</a:t>
            </a:r>
          </a:p>
        </p:txBody>
      </p:sp>
    </p:spTree>
    <p:extLst>
      <p:ext uri="{BB962C8B-B14F-4D97-AF65-F5344CB8AC3E}">
        <p14:creationId xmlns:p14="http://schemas.microsoft.com/office/powerpoint/2010/main" val="1372577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Título"/>
          <p:cNvSpPr txBox="1">
            <a:spLocks/>
          </p:cNvSpPr>
          <p:nvPr/>
        </p:nvSpPr>
        <p:spPr>
          <a:xfrm>
            <a:off x="249779" y="0"/>
            <a:ext cx="8229600" cy="6926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sz="2800" b="1" i="1" u="sng" dirty="0" smtClean="0">
                <a:effectLst>
                  <a:outerShdw blurRad="38100" dist="38100" dir="2700000" algn="tl">
                    <a:srgbClr val="000000">
                      <a:alpha val="43137"/>
                    </a:srgbClr>
                  </a:outerShdw>
                </a:effectLst>
              </a:rPr>
              <a:t>Amplía 5</a:t>
            </a:r>
            <a:r>
              <a:rPr lang="es-ES_tradnl" sz="2800" b="1" dirty="0" smtClean="0"/>
              <a:t>: </a:t>
            </a:r>
            <a:r>
              <a:rPr lang="es-ES_tradnl" sz="2200" b="1" dirty="0" smtClean="0">
                <a:solidFill>
                  <a:srgbClr val="C00000"/>
                </a:solidFill>
                <a:effectLst>
                  <a:outerShdw blurRad="38100" dist="38100" dir="2700000" algn="tl">
                    <a:srgbClr val="000000">
                      <a:alpha val="43137"/>
                    </a:srgbClr>
                  </a:outerShdw>
                </a:effectLst>
              </a:rPr>
              <a:t>“Mujeres emprendedoras”</a:t>
            </a:r>
          </a:p>
        </p:txBody>
      </p:sp>
      <p:sp>
        <p:nvSpPr>
          <p:cNvPr id="11" name="10 Rectángulo"/>
          <p:cNvSpPr/>
          <p:nvPr/>
        </p:nvSpPr>
        <p:spPr>
          <a:xfrm>
            <a:off x="342512" y="1196752"/>
            <a:ext cx="8403736" cy="4278094"/>
          </a:xfrm>
          <a:prstGeom prst="rect">
            <a:avLst/>
          </a:prstGeom>
          <a:solidFill>
            <a:schemeClr val="accent6">
              <a:lumMod val="40000"/>
              <a:lumOff val="60000"/>
            </a:schemeClr>
          </a:solidFill>
        </p:spPr>
        <p:txBody>
          <a:bodyPr wrap="square">
            <a:spAutoFit/>
          </a:bodyPr>
          <a:lstStyle/>
          <a:p>
            <a:pPr lvl="0" algn="just">
              <a:defRPr/>
            </a:pPr>
            <a:r>
              <a:rPr lang="es-ES_tradnl" sz="1600" dirty="0" smtClean="0"/>
              <a:t>La mujer, como en otros ámbitos de la vida social, va ganando puestos en el mundo empresarial. Esta labor necesita del reconocimiento de las instituciones públicas y privadas. Y una de las formas de reconocer esta labor es a través de Premios como los otorgados por la Asociación Española de Mujeres Empresarias de Madrid (ASEME), que pretende promover el espíritu emprendedor entre las mujeres, estimulando la iniciativa privada.</a:t>
            </a:r>
          </a:p>
          <a:p>
            <a:pPr lvl="0" algn="just">
              <a:defRPr/>
            </a:pPr>
            <a:r>
              <a:rPr lang="es-ES_tradnl" sz="1600" dirty="0" smtClean="0"/>
              <a:t>Esta Asociación ha querido premiar la acción de cinco mujeres, reconociendo su labor y trayectoria profesional con los siguientes galardones:</a:t>
            </a:r>
          </a:p>
          <a:p>
            <a:pPr lvl="0" algn="just">
              <a:defRPr/>
            </a:pPr>
            <a:endParaRPr lang="es-ES_tradnl" sz="1600" dirty="0"/>
          </a:p>
          <a:p>
            <a:pPr marL="285750" lvl="0" indent="-285750" algn="just">
              <a:buFont typeface="Wingdings" pitchFamily="2" charset="2"/>
              <a:buChar char="Ø"/>
              <a:defRPr/>
            </a:pPr>
            <a:r>
              <a:rPr lang="es-ES_tradnl" sz="1600" dirty="0" smtClean="0"/>
              <a:t>Premio Empresaria del Año ha recaído en la directora general de Grupo Editorial SENDA, Matilde Pelegrí</a:t>
            </a:r>
          </a:p>
          <a:p>
            <a:pPr marL="285750" lvl="0" indent="-285750" algn="just">
              <a:buFont typeface="Wingdings" pitchFamily="2" charset="2"/>
              <a:buChar char="Ø"/>
              <a:defRPr/>
            </a:pPr>
            <a:r>
              <a:rPr lang="es-ES_tradnl" sz="1600" dirty="0" smtClean="0"/>
              <a:t>Premio Directiva a Koro Castellano, directora para España y Portugal de Amazon y de BuyVIP.com</a:t>
            </a:r>
          </a:p>
          <a:p>
            <a:pPr marL="285750" lvl="0" indent="-285750" algn="just">
              <a:buFont typeface="Wingdings" pitchFamily="2" charset="2"/>
              <a:buChar char="Ø"/>
              <a:defRPr/>
            </a:pPr>
            <a:r>
              <a:rPr lang="es-ES_tradnl" sz="1600" dirty="0" smtClean="0"/>
              <a:t>Premio Emprendedora a Alejandra Yagüe, diseñadora de joyas y responsable de la firma Alexandra Plata.</a:t>
            </a:r>
          </a:p>
          <a:p>
            <a:pPr marL="285750" lvl="0" indent="-285750" algn="just">
              <a:buFont typeface="Wingdings" pitchFamily="2" charset="2"/>
              <a:buChar char="Ø"/>
              <a:defRPr/>
            </a:pPr>
            <a:r>
              <a:rPr lang="es-ES_tradnl" sz="1600" dirty="0" smtClean="0"/>
              <a:t>Premio Pyme a María Luisa Banzo, fundadora del restaurante La Cocina de María Luisa.</a:t>
            </a:r>
          </a:p>
          <a:p>
            <a:pPr marL="285750" lvl="0" indent="-285750" algn="just">
              <a:buFont typeface="Wingdings" pitchFamily="2" charset="2"/>
              <a:buChar char="Ø"/>
              <a:defRPr/>
            </a:pPr>
            <a:r>
              <a:rPr lang="es-ES_tradnl" sz="1600" dirty="0" smtClean="0"/>
              <a:t>Premio Compromiso Social a Margarita Maiza  y Urbieta, actual responsable de los comedores sociales de la Orden de Malta en Madrid.</a:t>
            </a:r>
            <a:endParaRPr lang="es-ES" sz="1600" dirty="0"/>
          </a:p>
        </p:txBody>
      </p:sp>
      <p:sp>
        <p:nvSpPr>
          <p:cNvPr id="15" name="14 CuadroTexto"/>
          <p:cNvSpPr txBox="1"/>
          <p:nvPr/>
        </p:nvSpPr>
        <p:spPr>
          <a:xfrm>
            <a:off x="179512" y="5789660"/>
            <a:ext cx="6192688" cy="307777"/>
          </a:xfrm>
          <a:prstGeom prst="rect">
            <a:avLst/>
          </a:prstGeom>
          <a:noFill/>
        </p:spPr>
        <p:txBody>
          <a:bodyPr wrap="square" rtlCol="0">
            <a:spAutoFit/>
          </a:bodyPr>
          <a:lstStyle/>
          <a:p>
            <a:r>
              <a:rPr lang="es-ES_tradnl" sz="1400" i="1" dirty="0" smtClean="0"/>
              <a:t>Fuente: </a:t>
            </a:r>
            <a:r>
              <a:rPr lang="es-ES_tradnl" sz="1400" i="1" dirty="0" smtClean="0">
                <a:hlinkClick r:id="rId2"/>
              </a:rPr>
              <a:t>www.aseme.es</a:t>
            </a:r>
            <a:r>
              <a:rPr lang="es-ES_tradnl" sz="1400" i="1" dirty="0" smtClean="0"/>
              <a:t> </a:t>
            </a:r>
            <a:endParaRPr lang="es-ES" sz="1400" i="1" u="sng" dirty="0"/>
          </a:p>
        </p:txBody>
      </p:sp>
      <p:sp>
        <p:nvSpPr>
          <p:cNvPr id="9" name="8 Flecha izquierda">
            <a:hlinkClick r:id="rId3" action="ppaction://hlinksldjump"/>
          </p:cNvPr>
          <p:cNvSpPr/>
          <p:nvPr/>
        </p:nvSpPr>
        <p:spPr>
          <a:xfrm>
            <a:off x="79016" y="6190754"/>
            <a:ext cx="875539" cy="281841"/>
          </a:xfrm>
          <a:prstGeom prst="leftArrow">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volver</a:t>
            </a:r>
            <a:endParaRPr lang="es-ES" sz="1200" b="1" dirty="0">
              <a:solidFill>
                <a:schemeClr val="bg1"/>
              </a:solidFill>
            </a:endParaRPr>
          </a:p>
        </p:txBody>
      </p:sp>
    </p:spTree>
    <p:extLst>
      <p:ext uri="{BB962C8B-B14F-4D97-AF65-F5344CB8AC3E}">
        <p14:creationId xmlns:p14="http://schemas.microsoft.com/office/powerpoint/2010/main" val="3855216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4326" y="-3340"/>
            <a:ext cx="5937834" cy="696036"/>
          </a:xfrm>
        </p:spPr>
        <p:txBody>
          <a:bodyPr>
            <a:normAutofit/>
          </a:bodyPr>
          <a:lstStyle/>
          <a:p>
            <a:pPr algn="l"/>
            <a:r>
              <a:rPr lang="es-ES_tradnl" b="1" dirty="0" smtClean="0"/>
              <a:t>CONTENIDOS</a:t>
            </a:r>
            <a:endParaRPr lang="es-ES" b="1" dirty="0"/>
          </a:p>
        </p:txBody>
      </p:sp>
      <p:sp>
        <p:nvSpPr>
          <p:cNvPr id="5" name="4 Rectángulo">
            <a:hlinkClick r:id="rId2" action="ppaction://hlinksldjump" tooltip="click punto 1"/>
          </p:cNvPr>
          <p:cNvSpPr/>
          <p:nvPr/>
        </p:nvSpPr>
        <p:spPr>
          <a:xfrm>
            <a:off x="681172" y="1406691"/>
            <a:ext cx="6927676" cy="523220"/>
          </a:xfrm>
          <a:prstGeom prst="rect">
            <a:avLst/>
          </a:prstGeom>
        </p:spPr>
        <p:txBody>
          <a:bodyPr wrap="square">
            <a:spAutoFit/>
          </a:bodyPr>
          <a:lstStyle/>
          <a:p>
            <a:pPr marL="514350" lvl="0" indent="-514350">
              <a:spcBef>
                <a:spcPct val="20000"/>
              </a:spcBef>
              <a:buFont typeface="Arial" pitchFamily="34" charset="0"/>
              <a:buAutoNum type="arabicPeriod"/>
            </a:pPr>
            <a:r>
              <a:rPr lang="es-ES_tradnl" sz="2800" b="1" dirty="0">
                <a:solidFill>
                  <a:prstClr val="black"/>
                </a:solidFill>
              </a:rPr>
              <a:t>El trabajador por cuenta propia /ajena</a:t>
            </a:r>
          </a:p>
        </p:txBody>
      </p:sp>
      <p:sp>
        <p:nvSpPr>
          <p:cNvPr id="6" name="5 Rectángulo">
            <a:hlinkClick r:id="rId3" action="ppaction://hlinksldjump"/>
          </p:cNvPr>
          <p:cNvSpPr/>
          <p:nvPr/>
        </p:nvSpPr>
        <p:spPr>
          <a:xfrm>
            <a:off x="716275" y="2708920"/>
            <a:ext cx="6070600" cy="523220"/>
          </a:xfrm>
          <a:prstGeom prst="rect">
            <a:avLst/>
          </a:prstGeom>
        </p:spPr>
        <p:txBody>
          <a:bodyPr wrap="square">
            <a:spAutoFit/>
          </a:bodyPr>
          <a:lstStyle/>
          <a:p>
            <a:pPr lvl="0">
              <a:spcBef>
                <a:spcPct val="20000"/>
              </a:spcBef>
            </a:pPr>
            <a:r>
              <a:rPr lang="es-ES_tradnl" sz="2800" b="1" dirty="0" smtClean="0">
                <a:solidFill>
                  <a:prstClr val="black"/>
                </a:solidFill>
              </a:rPr>
              <a:t>3.  El </a:t>
            </a:r>
            <a:r>
              <a:rPr lang="es-ES_tradnl" sz="2800" b="1" dirty="0">
                <a:solidFill>
                  <a:prstClr val="black"/>
                </a:solidFill>
              </a:rPr>
              <a:t>espíritu emprendedor</a:t>
            </a:r>
          </a:p>
        </p:txBody>
      </p:sp>
      <p:sp>
        <p:nvSpPr>
          <p:cNvPr id="8" name="7 Rectángulo">
            <a:hlinkClick r:id="rId4" action="ppaction://hlinksldjump"/>
          </p:cNvPr>
          <p:cNvSpPr/>
          <p:nvPr/>
        </p:nvSpPr>
        <p:spPr>
          <a:xfrm>
            <a:off x="771010" y="4087098"/>
            <a:ext cx="4054040" cy="523220"/>
          </a:xfrm>
          <a:prstGeom prst="rect">
            <a:avLst/>
          </a:prstGeom>
        </p:spPr>
        <p:txBody>
          <a:bodyPr wrap="square">
            <a:spAutoFit/>
          </a:bodyPr>
          <a:lstStyle/>
          <a:p>
            <a:pPr lvl="0">
              <a:spcBef>
                <a:spcPct val="20000"/>
              </a:spcBef>
            </a:pPr>
            <a:r>
              <a:rPr lang="es-ES_tradnl" sz="2800" b="1" dirty="0" smtClean="0">
                <a:solidFill>
                  <a:prstClr val="black"/>
                </a:solidFill>
              </a:rPr>
              <a:t>5.  La </a:t>
            </a:r>
            <a:r>
              <a:rPr lang="es-ES_tradnl" sz="2800" b="1" dirty="0">
                <a:solidFill>
                  <a:prstClr val="black"/>
                </a:solidFill>
              </a:rPr>
              <a:t>idea de negocio</a:t>
            </a:r>
          </a:p>
        </p:txBody>
      </p:sp>
      <p:sp>
        <p:nvSpPr>
          <p:cNvPr id="9" name="8 Rectángulo">
            <a:hlinkClick r:id="rId5" action="ppaction://hlinksldjump"/>
          </p:cNvPr>
          <p:cNvSpPr/>
          <p:nvPr/>
        </p:nvSpPr>
        <p:spPr>
          <a:xfrm>
            <a:off x="1475656" y="5085184"/>
            <a:ext cx="5894536" cy="523220"/>
          </a:xfrm>
          <a:prstGeom prst="rect">
            <a:avLst/>
          </a:prstGeom>
        </p:spPr>
        <p:txBody>
          <a:bodyPr wrap="square">
            <a:spAutoFit/>
          </a:bodyPr>
          <a:lstStyle/>
          <a:p>
            <a:pPr lvl="0" algn="ctr">
              <a:spcBef>
                <a:spcPct val="20000"/>
              </a:spcBef>
            </a:pPr>
            <a:r>
              <a:rPr lang="es-ES_tradnl" sz="2800" b="1" dirty="0">
                <a:solidFill>
                  <a:prstClr val="black"/>
                </a:solidFill>
              </a:rPr>
              <a:t>Anexo: ¿Autónomo o con socios?</a:t>
            </a:r>
            <a:endParaRPr lang="es-ES" sz="2800" b="1" dirty="0">
              <a:solidFill>
                <a:prstClr val="black"/>
              </a:solidFill>
            </a:endParaRPr>
          </a:p>
        </p:txBody>
      </p:sp>
      <p:sp>
        <p:nvSpPr>
          <p:cNvPr id="10" name="9 Rectángulo">
            <a:hlinkClick r:id="rId6" action="ppaction://hlinksldjump"/>
          </p:cNvPr>
          <p:cNvSpPr/>
          <p:nvPr/>
        </p:nvSpPr>
        <p:spPr>
          <a:xfrm>
            <a:off x="716275" y="2060848"/>
            <a:ext cx="6927676" cy="523220"/>
          </a:xfrm>
          <a:prstGeom prst="rect">
            <a:avLst/>
          </a:prstGeom>
        </p:spPr>
        <p:txBody>
          <a:bodyPr wrap="square">
            <a:spAutoFit/>
          </a:bodyPr>
          <a:lstStyle/>
          <a:p>
            <a:pPr lvl="0">
              <a:spcBef>
                <a:spcPct val="20000"/>
              </a:spcBef>
            </a:pPr>
            <a:r>
              <a:rPr lang="es-ES_tradnl" sz="2800" b="1" dirty="0" smtClean="0">
                <a:solidFill>
                  <a:prstClr val="black"/>
                </a:solidFill>
              </a:rPr>
              <a:t>2.  Requisitos y teorías del empresario</a:t>
            </a:r>
            <a:endParaRPr lang="es-ES_tradnl" sz="2800" b="1" dirty="0">
              <a:solidFill>
                <a:prstClr val="black"/>
              </a:solidFill>
            </a:endParaRPr>
          </a:p>
        </p:txBody>
      </p:sp>
      <p:pic>
        <p:nvPicPr>
          <p:cNvPr id="15" name="14 Imagen"/>
          <p:cNvPicPr>
            <a:picLocks noChangeAspect="1"/>
          </p:cNvPicPr>
          <p:nvPr/>
        </p:nvPicPr>
        <p:blipFill>
          <a:blip r:embed="rId7" cstate="print">
            <a:lum bright="70000" contrast="-70000"/>
            <a:extLst>
              <a:ext uri="{28A0092B-C50C-407E-A947-70E740481C1C}">
                <a14:useLocalDpi xmlns:a14="http://schemas.microsoft.com/office/drawing/2010/main" val="0"/>
              </a:ext>
            </a:extLst>
          </a:blip>
          <a:stretch>
            <a:fillRect/>
          </a:stretch>
        </p:blipFill>
        <p:spPr>
          <a:xfrm rot="2666529">
            <a:off x="440200" y="1728241"/>
            <a:ext cx="351794" cy="442037"/>
          </a:xfrm>
          <a:prstGeom prst="rect">
            <a:avLst/>
          </a:prstGeom>
        </p:spPr>
      </p:pic>
      <p:pic>
        <p:nvPicPr>
          <p:cNvPr id="16" name="15 Imagen"/>
          <p:cNvPicPr>
            <a:picLocks noChangeAspect="1"/>
          </p:cNvPicPr>
          <p:nvPr/>
        </p:nvPicPr>
        <p:blipFill>
          <a:blip r:embed="rId7" cstate="print">
            <a:lum bright="70000" contrast="-70000"/>
            <a:extLst>
              <a:ext uri="{28A0092B-C50C-407E-A947-70E740481C1C}">
                <a14:useLocalDpi xmlns:a14="http://schemas.microsoft.com/office/drawing/2010/main" val="0"/>
              </a:ext>
            </a:extLst>
          </a:blip>
          <a:stretch>
            <a:fillRect/>
          </a:stretch>
        </p:blipFill>
        <p:spPr>
          <a:xfrm rot="2666529">
            <a:off x="1620862" y="5329721"/>
            <a:ext cx="351794" cy="442037"/>
          </a:xfrm>
          <a:prstGeom prst="rect">
            <a:avLst/>
          </a:prstGeom>
        </p:spPr>
      </p:pic>
      <p:sp>
        <p:nvSpPr>
          <p:cNvPr id="18" name="17 Rectángulo">
            <a:hlinkClick r:id="rId8" action="ppaction://hlinksldjump"/>
          </p:cNvPr>
          <p:cNvSpPr/>
          <p:nvPr/>
        </p:nvSpPr>
        <p:spPr>
          <a:xfrm>
            <a:off x="744357" y="3356992"/>
            <a:ext cx="8240597" cy="523220"/>
          </a:xfrm>
          <a:prstGeom prst="rect">
            <a:avLst/>
          </a:prstGeom>
        </p:spPr>
        <p:txBody>
          <a:bodyPr wrap="square">
            <a:spAutoFit/>
          </a:bodyPr>
          <a:lstStyle/>
          <a:p>
            <a:pPr lvl="0">
              <a:spcBef>
                <a:spcPct val="20000"/>
              </a:spcBef>
            </a:pPr>
            <a:r>
              <a:rPr lang="es-ES_tradnl" sz="2800" b="1" dirty="0" smtClean="0">
                <a:solidFill>
                  <a:prstClr val="black"/>
                </a:solidFill>
              </a:rPr>
              <a:t>4.  Características personales de los emprendedores </a:t>
            </a:r>
            <a:endParaRPr lang="es-ES_tradnl" sz="2800" b="1" dirty="0">
              <a:solidFill>
                <a:prstClr val="black"/>
              </a:solidFill>
            </a:endParaRPr>
          </a:p>
        </p:txBody>
      </p:sp>
    </p:spTree>
    <p:extLst>
      <p:ext uri="{BB962C8B-B14F-4D97-AF65-F5344CB8AC3E}">
        <p14:creationId xmlns:p14="http://schemas.microsoft.com/office/powerpoint/2010/main" val="7893457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Título"/>
          <p:cNvSpPr txBox="1">
            <a:spLocks/>
          </p:cNvSpPr>
          <p:nvPr/>
        </p:nvSpPr>
        <p:spPr>
          <a:xfrm>
            <a:off x="251520" y="15331"/>
            <a:ext cx="8229600" cy="60535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sz="2800" b="1" i="1" u="sng" dirty="0" smtClean="0">
                <a:effectLst>
                  <a:outerShdw blurRad="38100" dist="38100" dir="2700000" algn="tl">
                    <a:srgbClr val="000000">
                      <a:alpha val="43137"/>
                    </a:srgbClr>
                  </a:outerShdw>
                </a:effectLst>
              </a:rPr>
              <a:t>Amplía 6</a:t>
            </a:r>
            <a:r>
              <a:rPr lang="es-ES_tradnl" sz="2800" b="1" dirty="0" smtClean="0"/>
              <a:t>: </a:t>
            </a:r>
            <a:r>
              <a:rPr lang="es-ES_tradnl" sz="2200" b="1" dirty="0" smtClean="0">
                <a:solidFill>
                  <a:srgbClr val="C00000"/>
                </a:solidFill>
                <a:effectLst>
                  <a:outerShdw blurRad="38100" dist="38100" dir="2700000" algn="tl">
                    <a:srgbClr val="000000">
                      <a:alpha val="43137"/>
                    </a:srgbClr>
                  </a:outerShdw>
                </a:effectLst>
              </a:rPr>
              <a:t>“Emprendedores en la red”</a:t>
            </a:r>
          </a:p>
        </p:txBody>
      </p:sp>
      <p:sp>
        <p:nvSpPr>
          <p:cNvPr id="11" name="10 Rectángulo"/>
          <p:cNvSpPr/>
          <p:nvPr/>
        </p:nvSpPr>
        <p:spPr>
          <a:xfrm>
            <a:off x="232156" y="1052736"/>
            <a:ext cx="8640960" cy="4770537"/>
          </a:xfrm>
          <a:prstGeom prst="rect">
            <a:avLst/>
          </a:prstGeom>
          <a:solidFill>
            <a:schemeClr val="accent6">
              <a:lumMod val="40000"/>
              <a:lumOff val="60000"/>
            </a:schemeClr>
          </a:solidFill>
        </p:spPr>
        <p:txBody>
          <a:bodyPr wrap="square">
            <a:spAutoFit/>
          </a:bodyPr>
          <a:lstStyle/>
          <a:p>
            <a:pPr lvl="0" algn="just">
              <a:defRPr/>
            </a:pPr>
            <a:r>
              <a:rPr lang="es-ES_tradnl" sz="1600" dirty="0" smtClean="0"/>
              <a:t>Emprendedores auténticos que responden a esas características:</a:t>
            </a:r>
          </a:p>
          <a:p>
            <a:pPr lvl="0" algn="just">
              <a:defRPr/>
            </a:pPr>
            <a:endParaRPr lang="es-ES_tradnl" sz="1600" dirty="0" smtClean="0"/>
          </a:p>
          <a:p>
            <a:pPr marL="742950" lvl="1" indent="-285750" algn="just">
              <a:buFont typeface="Wingdings" panose="05000000000000000000" pitchFamily="2" charset="2"/>
              <a:buChar char="Ø"/>
              <a:defRPr/>
            </a:pPr>
            <a:r>
              <a:rPr lang="es-ES_tradnl" sz="1600" dirty="0" smtClean="0"/>
              <a:t>El americano Zaryn Dentzel, creador junto con otros socios de la red social Tuenti. </a:t>
            </a:r>
          </a:p>
          <a:p>
            <a:pPr marL="285750" lvl="0" indent="-285750" algn="just">
              <a:buFont typeface="Arial" charset="0"/>
              <a:buChar char="•"/>
              <a:defRPr/>
            </a:pPr>
            <a:endParaRPr lang="es-ES_tradnl" sz="1600" dirty="0"/>
          </a:p>
          <a:p>
            <a:pPr marL="1200150" lvl="2" indent="-285750" algn="just">
              <a:buFont typeface="Courier New" panose="02070309020205020404" pitchFamily="49" charset="0"/>
              <a:buChar char="o"/>
              <a:defRPr/>
            </a:pPr>
            <a:r>
              <a:rPr lang="es-ES_tradnl" sz="1600" dirty="0" smtClean="0"/>
              <a:t>Descubrió la necesidad de comunicarse con sus amigos españoles. Partiendo de esa necesidad y de sus conocimientos sobre el desarrollo de redes sociales en Internet, puso en marcha un proyecto llamado Tuenti (abreviatura de “Tu entidad”).</a:t>
            </a:r>
          </a:p>
          <a:p>
            <a:pPr marL="1200150" lvl="2" indent="-285750" algn="just">
              <a:buFont typeface="Courier New" panose="02070309020205020404" pitchFamily="49" charset="0"/>
              <a:buChar char="o"/>
              <a:defRPr/>
            </a:pPr>
            <a:r>
              <a:rPr lang="es-ES_tradnl" sz="1600" dirty="0" smtClean="0"/>
              <a:t>Empezó con una pequeñísima oficina en Madrid donde trabajaban 11 personas</a:t>
            </a:r>
          </a:p>
          <a:p>
            <a:pPr marL="1200150" lvl="2" indent="-285750" algn="just">
              <a:buFont typeface="Courier New" panose="02070309020205020404" pitchFamily="49" charset="0"/>
              <a:buChar char="o"/>
              <a:defRPr/>
            </a:pPr>
            <a:r>
              <a:rPr lang="es-ES_tradnl" sz="1600" dirty="0" smtClean="0"/>
              <a:t>Llegó a ser comprado por Telefónica por 70 millones de euros. </a:t>
            </a:r>
          </a:p>
          <a:p>
            <a:pPr marL="1200150" lvl="2" indent="-285750" algn="just">
              <a:buFont typeface="Courier New" panose="02070309020205020404" pitchFamily="49" charset="0"/>
              <a:buChar char="o"/>
              <a:defRPr/>
            </a:pPr>
            <a:r>
              <a:rPr lang="es-ES_tradnl" sz="1600" dirty="0" smtClean="0"/>
              <a:t>Cuenta con más de 8.000 usuarios en Europa, América Latina  y Estados Unidos.</a:t>
            </a:r>
          </a:p>
          <a:p>
            <a:pPr lvl="0" algn="just">
              <a:defRPr/>
            </a:pPr>
            <a:endParaRPr lang="es-ES_tradnl" sz="1600" dirty="0"/>
          </a:p>
          <a:p>
            <a:pPr marL="742950" lvl="1" indent="-285750" algn="just">
              <a:buFont typeface="Wingdings" panose="05000000000000000000" pitchFamily="2" charset="2"/>
              <a:buChar char="Ø"/>
              <a:defRPr/>
            </a:pPr>
            <a:r>
              <a:rPr lang="es-ES_tradnl" sz="1600" dirty="0" smtClean="0"/>
              <a:t>Mark Zuckerberg, creador de la red social Facebook</a:t>
            </a:r>
          </a:p>
          <a:p>
            <a:pPr lvl="1" algn="just">
              <a:defRPr/>
            </a:pPr>
            <a:endParaRPr lang="es-ES_tradnl" sz="1600" dirty="0" smtClean="0"/>
          </a:p>
          <a:p>
            <a:pPr marL="1200150" lvl="2" indent="-285750" algn="just">
              <a:buFont typeface="Courier New" panose="02070309020205020404" pitchFamily="49" charset="0"/>
              <a:buChar char="o"/>
              <a:defRPr/>
            </a:pPr>
            <a:r>
              <a:rPr lang="es-ES_tradnl" sz="1600" dirty="0" smtClean="0"/>
              <a:t>En 2003 comenzó a desarrollar programas que permitían a los estudiantes ver la lista de otros compañeros de clase, o una web en la que se podía calificar a las estudiantes de la universidad. </a:t>
            </a:r>
          </a:p>
          <a:p>
            <a:pPr marL="1200150" lvl="2" indent="-285750" algn="just">
              <a:buFont typeface="Courier New" panose="02070309020205020404" pitchFamily="49" charset="0"/>
              <a:buChar char="o"/>
              <a:defRPr/>
            </a:pPr>
            <a:r>
              <a:rPr lang="es-ES_tradnl" sz="1600" dirty="0" smtClean="0"/>
              <a:t>Así surgió la idea de crear una comunidad que utilizaba la red para compartir aficiones y sentimientos.</a:t>
            </a:r>
          </a:p>
          <a:p>
            <a:pPr marL="1200150" lvl="2" indent="-285750" algn="just">
              <a:buFont typeface="Courier New" panose="02070309020205020404" pitchFamily="49" charset="0"/>
              <a:buChar char="o"/>
              <a:defRPr/>
            </a:pPr>
            <a:r>
              <a:rPr lang="es-ES_tradnl" sz="1600" dirty="0" smtClean="0"/>
              <a:t>Para 2013 se prevé que alcanzará los 1.000 millones de usuarios en todo el mundo. </a:t>
            </a:r>
          </a:p>
        </p:txBody>
      </p:sp>
      <p:sp>
        <p:nvSpPr>
          <p:cNvPr id="9" name="8 Flecha izquierda">
            <a:hlinkClick r:id="rId2" action="ppaction://hlinksldjump"/>
          </p:cNvPr>
          <p:cNvSpPr/>
          <p:nvPr/>
        </p:nvSpPr>
        <p:spPr>
          <a:xfrm>
            <a:off x="79016" y="6190754"/>
            <a:ext cx="875539" cy="281841"/>
          </a:xfrm>
          <a:prstGeom prst="leftArrow">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volver</a:t>
            </a:r>
            <a:endParaRPr lang="es-ES" sz="1200" b="1" dirty="0">
              <a:solidFill>
                <a:schemeClr val="bg1"/>
              </a:solidFill>
            </a:endParaRPr>
          </a:p>
        </p:txBody>
      </p:sp>
    </p:spTree>
    <p:extLst>
      <p:ext uri="{BB962C8B-B14F-4D97-AF65-F5344CB8AC3E}">
        <p14:creationId xmlns:p14="http://schemas.microsoft.com/office/powerpoint/2010/main" val="12977312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Título"/>
          <p:cNvSpPr txBox="1">
            <a:spLocks/>
          </p:cNvSpPr>
          <p:nvPr/>
        </p:nvSpPr>
        <p:spPr>
          <a:xfrm>
            <a:off x="342382" y="33834"/>
            <a:ext cx="8229600" cy="564414"/>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sz="3000" b="1" i="1" u="sng" dirty="0" smtClean="0">
                <a:effectLst>
                  <a:outerShdw blurRad="38100" dist="38100" dir="2700000" algn="tl">
                    <a:srgbClr val="000000">
                      <a:alpha val="43137"/>
                    </a:srgbClr>
                  </a:outerShdw>
                </a:effectLst>
              </a:rPr>
              <a:t>Amplía 7</a:t>
            </a:r>
            <a:r>
              <a:rPr lang="es-ES_tradnl" sz="3300" b="1" dirty="0" smtClean="0"/>
              <a:t>: </a:t>
            </a:r>
            <a:r>
              <a:rPr lang="es-ES_tradnl" sz="2400" b="1" dirty="0" smtClean="0">
                <a:solidFill>
                  <a:srgbClr val="C00000"/>
                </a:solidFill>
                <a:effectLst>
                  <a:outerShdw blurRad="38100" dist="38100" dir="2700000" algn="tl">
                    <a:srgbClr val="000000">
                      <a:alpha val="43137"/>
                    </a:srgbClr>
                  </a:outerShdw>
                </a:effectLst>
              </a:rPr>
              <a:t>“Innovar en productos muy tradicionales”</a:t>
            </a:r>
          </a:p>
        </p:txBody>
      </p:sp>
      <p:sp>
        <p:nvSpPr>
          <p:cNvPr id="11" name="10 Rectángulo"/>
          <p:cNvSpPr/>
          <p:nvPr/>
        </p:nvSpPr>
        <p:spPr>
          <a:xfrm>
            <a:off x="503924" y="1340768"/>
            <a:ext cx="8137522" cy="3416320"/>
          </a:xfrm>
          <a:prstGeom prst="rect">
            <a:avLst/>
          </a:prstGeom>
          <a:solidFill>
            <a:schemeClr val="accent6">
              <a:lumMod val="40000"/>
              <a:lumOff val="60000"/>
            </a:schemeClr>
          </a:solidFill>
        </p:spPr>
        <p:txBody>
          <a:bodyPr wrap="square">
            <a:spAutoFit/>
          </a:bodyPr>
          <a:lstStyle/>
          <a:p>
            <a:pPr marL="285750" lvl="0" indent="-285750" algn="just">
              <a:lnSpc>
                <a:spcPct val="150000"/>
              </a:lnSpc>
              <a:buFont typeface="Wingdings" pitchFamily="2" charset="2"/>
              <a:buChar char="Ø"/>
              <a:defRPr/>
            </a:pPr>
            <a:r>
              <a:rPr lang="es-ES_tradnl" sz="1600" dirty="0" smtClean="0"/>
              <a:t>En 2007 cada español utilizaba al año 238 bolsas de plástico.</a:t>
            </a:r>
          </a:p>
          <a:p>
            <a:pPr marL="285750" lvl="0" indent="-285750" algn="just">
              <a:lnSpc>
                <a:spcPct val="150000"/>
              </a:lnSpc>
              <a:buFont typeface="Wingdings" pitchFamily="2" charset="2"/>
              <a:buChar char="Ø"/>
              <a:defRPr/>
            </a:pPr>
            <a:r>
              <a:rPr lang="es-ES_tradnl" sz="1600" dirty="0" smtClean="0"/>
              <a:t>La Ley de Residuos marcó que en 2018 ya no se usarán bolsas de plástico .</a:t>
            </a:r>
          </a:p>
          <a:p>
            <a:pPr marL="742950" lvl="1" indent="-285750" algn="just">
              <a:lnSpc>
                <a:spcPct val="150000"/>
              </a:lnSpc>
              <a:buFont typeface="Wingdings" panose="05000000000000000000" pitchFamily="2" charset="2"/>
              <a:buChar char="§"/>
              <a:defRPr/>
            </a:pPr>
            <a:r>
              <a:rPr lang="es-ES_tradnl" sz="1600" dirty="0" smtClean="0"/>
              <a:t>Los supermercados comenzaron a cobrarlas hace unos años.</a:t>
            </a:r>
          </a:p>
          <a:p>
            <a:pPr marL="742950" lvl="1" indent="-285750" algn="just">
              <a:lnSpc>
                <a:spcPct val="150000"/>
              </a:lnSpc>
              <a:buFont typeface="Wingdings" panose="05000000000000000000" pitchFamily="2" charset="2"/>
              <a:buChar char="§"/>
              <a:defRPr/>
            </a:pPr>
            <a:r>
              <a:rPr lang="es-ES_tradnl" sz="1600" dirty="0" smtClean="0"/>
              <a:t>Carrefour fue el pionero en 2009 y se generalizó en casi todas las cadenas en 2011.</a:t>
            </a:r>
          </a:p>
          <a:p>
            <a:pPr marL="285750" indent="-285750" algn="just">
              <a:lnSpc>
                <a:spcPct val="150000"/>
              </a:lnSpc>
              <a:buFont typeface="Wingdings" pitchFamily="2" charset="2"/>
              <a:buChar char="Ø"/>
              <a:defRPr/>
            </a:pPr>
            <a:r>
              <a:rPr lang="es-ES_tradnl" sz="1600" dirty="0" smtClean="0"/>
              <a:t>Todo cambio de mercado es una oportunidad de negocio, aunque sea para innovar en un producto  ya existente y muy tradicional como la bolsa de la compra.</a:t>
            </a:r>
          </a:p>
          <a:p>
            <a:pPr marL="742950" lvl="1" indent="-285750" algn="just">
              <a:lnSpc>
                <a:spcPct val="150000"/>
              </a:lnSpc>
              <a:buFont typeface="Wingdings" panose="05000000000000000000" pitchFamily="2" charset="2"/>
              <a:buChar char="§"/>
              <a:defRPr/>
            </a:pPr>
            <a:r>
              <a:rPr lang="es-ES_tradnl" sz="1600" dirty="0" smtClean="0"/>
              <a:t>La alicantina Rolser ha ideado un carro de compra que sirve también como bolsa o bolso</a:t>
            </a:r>
            <a:r>
              <a:rPr lang="es-ES" sz="1600" dirty="0" smtClean="0"/>
              <a:t> </a:t>
            </a:r>
            <a:r>
              <a:rPr lang="es-ES" sz="1600" dirty="0" smtClean="0">
                <a:sym typeface="Wingdings" pitchFamily="2" charset="2"/>
              </a:rPr>
              <a:t> </a:t>
            </a:r>
            <a:r>
              <a:rPr lang="es-ES" sz="1600" dirty="0" err="1" smtClean="0">
                <a:sym typeface="Wingdings" pitchFamily="2" charset="2"/>
              </a:rPr>
              <a:t>Super</a:t>
            </a:r>
            <a:r>
              <a:rPr lang="es-ES" sz="1600" dirty="0" smtClean="0">
                <a:sym typeface="Wingdings" pitchFamily="2" charset="2"/>
              </a:rPr>
              <a:t> Bag.</a:t>
            </a:r>
          </a:p>
          <a:p>
            <a:pPr marL="742950" lvl="1" indent="-285750" algn="just">
              <a:lnSpc>
                <a:spcPct val="150000"/>
              </a:lnSpc>
              <a:buFont typeface="Wingdings" panose="05000000000000000000" pitchFamily="2" charset="2"/>
              <a:buChar char="§"/>
              <a:defRPr/>
            </a:pPr>
            <a:r>
              <a:rPr lang="es-ES_tradnl" sz="1600" dirty="0" smtClean="0">
                <a:sym typeface="Wingdings" pitchFamily="2" charset="2"/>
              </a:rPr>
              <a:t>Antiguo carro de la compra modernizado y actualizado.</a:t>
            </a:r>
            <a:endParaRPr lang="es-ES_tradnl" sz="1600" dirty="0" smtClean="0"/>
          </a:p>
        </p:txBody>
      </p:sp>
      <p:sp>
        <p:nvSpPr>
          <p:cNvPr id="15" name="14 CuadroTexto"/>
          <p:cNvSpPr txBox="1"/>
          <p:nvPr/>
        </p:nvSpPr>
        <p:spPr>
          <a:xfrm>
            <a:off x="169888" y="5831977"/>
            <a:ext cx="6192688" cy="307777"/>
          </a:xfrm>
          <a:prstGeom prst="rect">
            <a:avLst/>
          </a:prstGeom>
          <a:noFill/>
        </p:spPr>
        <p:txBody>
          <a:bodyPr wrap="square" rtlCol="0">
            <a:spAutoFit/>
          </a:bodyPr>
          <a:lstStyle/>
          <a:p>
            <a:r>
              <a:rPr lang="es-ES_tradnl" sz="1400" i="1" dirty="0" smtClean="0"/>
              <a:t>Fuente: Emprendedores. Es 3/7/2013 </a:t>
            </a:r>
            <a:endParaRPr lang="es-ES" sz="1400" i="1" u="sng" dirty="0"/>
          </a:p>
        </p:txBody>
      </p:sp>
      <p:sp>
        <p:nvSpPr>
          <p:cNvPr id="9" name="8 Flecha izquierda">
            <a:hlinkClick r:id="rId2" action="ppaction://hlinksldjump"/>
          </p:cNvPr>
          <p:cNvSpPr/>
          <p:nvPr/>
        </p:nvSpPr>
        <p:spPr>
          <a:xfrm>
            <a:off x="79016" y="6190754"/>
            <a:ext cx="875539" cy="281841"/>
          </a:xfrm>
          <a:prstGeom prst="leftArrow">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volver</a:t>
            </a:r>
            <a:endParaRPr lang="es-ES" sz="1200" b="1" dirty="0">
              <a:solidFill>
                <a:schemeClr val="bg1"/>
              </a:solidFill>
            </a:endParaRPr>
          </a:p>
        </p:txBody>
      </p:sp>
    </p:spTree>
    <p:extLst>
      <p:ext uri="{BB962C8B-B14F-4D97-AF65-F5344CB8AC3E}">
        <p14:creationId xmlns:p14="http://schemas.microsoft.com/office/powerpoint/2010/main" val="28558790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Título"/>
          <p:cNvSpPr txBox="1">
            <a:spLocks/>
          </p:cNvSpPr>
          <p:nvPr/>
        </p:nvSpPr>
        <p:spPr>
          <a:xfrm>
            <a:off x="344728" y="42626"/>
            <a:ext cx="8229600" cy="634082"/>
          </a:xfrm>
          <a:prstGeom prst="rect">
            <a:avLst/>
          </a:prstGeom>
        </p:spPr>
        <p:txBody>
          <a:bodyPr vert="horz" lIns="91440" tIns="45720" rIns="91440" bIns="45720" rtlCol="0" anchor="ctr">
            <a:normAutofit fontScale="3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sz="8600" b="1" i="1" u="sng" dirty="0" smtClean="0">
                <a:effectLst>
                  <a:outerShdw blurRad="38100" dist="38100" dir="2700000" algn="tl">
                    <a:srgbClr val="000000">
                      <a:alpha val="43137"/>
                    </a:srgbClr>
                  </a:outerShdw>
                </a:effectLst>
              </a:rPr>
              <a:t>Amplía 8</a:t>
            </a:r>
            <a:r>
              <a:rPr lang="es-ES_tradnl" sz="7000" b="1" dirty="0" smtClean="0"/>
              <a:t>: </a:t>
            </a:r>
            <a:r>
              <a:rPr lang="es-ES_tradnl" sz="6700" b="1" dirty="0" smtClean="0">
                <a:solidFill>
                  <a:srgbClr val="C00000"/>
                </a:solidFill>
                <a:effectLst>
                  <a:outerShdw blurRad="38100" dist="38100" dir="2700000" algn="tl">
                    <a:srgbClr val="000000">
                      <a:alpha val="43137"/>
                    </a:srgbClr>
                  </a:outerShdw>
                </a:effectLst>
              </a:rPr>
              <a:t>“Sobre esa gran idea que usted dijo que tenía”</a:t>
            </a:r>
          </a:p>
        </p:txBody>
      </p:sp>
      <p:sp>
        <p:nvSpPr>
          <p:cNvPr id="11" name="10 Rectángulo"/>
          <p:cNvSpPr/>
          <p:nvPr/>
        </p:nvSpPr>
        <p:spPr>
          <a:xfrm>
            <a:off x="344728" y="1068242"/>
            <a:ext cx="8475744" cy="4154984"/>
          </a:xfrm>
          <a:prstGeom prst="rect">
            <a:avLst/>
          </a:prstGeom>
          <a:solidFill>
            <a:schemeClr val="accent6">
              <a:lumMod val="40000"/>
              <a:lumOff val="60000"/>
            </a:schemeClr>
          </a:solidFill>
        </p:spPr>
        <p:txBody>
          <a:bodyPr wrap="square">
            <a:spAutoFit/>
          </a:bodyPr>
          <a:lstStyle/>
          <a:p>
            <a:pPr marL="285750" indent="-285750" algn="just">
              <a:lnSpc>
                <a:spcPct val="150000"/>
              </a:lnSpc>
              <a:buFont typeface="Wingdings" panose="05000000000000000000" pitchFamily="2" charset="2"/>
              <a:buChar char="Ø"/>
              <a:defRPr/>
            </a:pPr>
            <a:r>
              <a:rPr lang="es-ES_tradnl" sz="1600" dirty="0"/>
              <a:t>E</a:t>
            </a:r>
            <a:r>
              <a:rPr lang="es-ES_tradnl" sz="1600" dirty="0" smtClean="0"/>
              <a:t>mprendedores muertos antes de empezar </a:t>
            </a:r>
            <a:r>
              <a:rPr lang="es-ES_tradnl" sz="1600" dirty="0" smtClean="0">
                <a:sym typeface="Wingdings" panose="05000000000000000000" pitchFamily="2" charset="2"/>
              </a:rPr>
              <a:t></a:t>
            </a:r>
            <a:r>
              <a:rPr lang="es-ES_tradnl" sz="1600" dirty="0" smtClean="0"/>
              <a:t> “ </a:t>
            </a:r>
            <a:r>
              <a:rPr lang="es-ES_tradnl" sz="1600" dirty="0"/>
              <a:t>He tenido una </a:t>
            </a:r>
            <a:r>
              <a:rPr lang="es-ES_tradnl" sz="1600" dirty="0" smtClean="0"/>
              <a:t>idea, no se la cuentes a nadie que como </a:t>
            </a:r>
            <a:r>
              <a:rPr lang="es-ES_tradnl" sz="1600" dirty="0"/>
              <a:t>me la </a:t>
            </a:r>
            <a:r>
              <a:rPr lang="es-ES_tradnl" sz="1600" dirty="0" smtClean="0"/>
              <a:t>roben me muero” </a:t>
            </a:r>
            <a:r>
              <a:rPr lang="es-ES_tradnl" sz="1600" dirty="0" smtClean="0">
                <a:solidFill>
                  <a:prstClr val="black"/>
                </a:solidFill>
                <a:sym typeface="Wingdings" panose="05000000000000000000" pitchFamily="2" charset="2"/>
              </a:rPr>
              <a:t> “Emprendedores </a:t>
            </a:r>
            <a:r>
              <a:rPr lang="es-ES_tradnl" sz="1600" dirty="0" err="1" smtClean="0">
                <a:solidFill>
                  <a:prstClr val="black"/>
                </a:solidFill>
                <a:sym typeface="Wingdings" panose="05000000000000000000" pitchFamily="2" charset="2"/>
              </a:rPr>
              <a:t>Gollum</a:t>
            </a:r>
            <a:r>
              <a:rPr lang="es-ES_tradnl" sz="1600" dirty="0">
                <a:solidFill>
                  <a:prstClr val="black"/>
                </a:solidFill>
                <a:sym typeface="Wingdings" panose="05000000000000000000" pitchFamily="2" charset="2"/>
              </a:rPr>
              <a:t> </a:t>
            </a:r>
            <a:r>
              <a:rPr lang="es-ES_tradnl" sz="1600" dirty="0" smtClean="0">
                <a:solidFill>
                  <a:prstClr val="black"/>
                </a:solidFill>
                <a:sym typeface="Wingdings" panose="05000000000000000000" pitchFamily="2" charset="2"/>
              </a:rPr>
              <a:t>(¡mi tesoro!)”</a:t>
            </a:r>
            <a:endParaRPr lang="es-ES_tradnl" sz="1600" dirty="0" smtClean="0"/>
          </a:p>
          <a:p>
            <a:pPr marL="285750" lvl="0" indent="-285750" algn="just">
              <a:lnSpc>
                <a:spcPct val="150000"/>
              </a:lnSpc>
              <a:buFont typeface="Wingdings" panose="05000000000000000000" pitchFamily="2" charset="2"/>
              <a:buChar char="Ø"/>
              <a:defRPr/>
            </a:pPr>
            <a:r>
              <a:rPr lang="es-ES_tradnl" sz="1600" dirty="0" smtClean="0"/>
              <a:t>Lo importante no es la idea sino la forma de la idea, el éxito se debe a la forma en como ha sido hecha realidad (por ejemplo </a:t>
            </a:r>
            <a:r>
              <a:rPr lang="es-ES_tradnl" sz="1600" dirty="0" err="1" smtClean="0"/>
              <a:t>Imaginarium</a:t>
            </a:r>
            <a:r>
              <a:rPr lang="es-ES_tradnl" sz="1600" dirty="0" smtClean="0"/>
              <a:t>, </a:t>
            </a:r>
            <a:r>
              <a:rPr lang="es-ES_tradnl" sz="1600" dirty="0" err="1" smtClean="0"/>
              <a:t>Fresh&amp;Co</a:t>
            </a:r>
            <a:r>
              <a:rPr lang="es-ES_tradnl" sz="1600" dirty="0" smtClean="0"/>
              <a:t>).</a:t>
            </a:r>
          </a:p>
          <a:p>
            <a:pPr marL="285750" lvl="0" indent="-285750" algn="just">
              <a:lnSpc>
                <a:spcPct val="150000"/>
              </a:lnSpc>
              <a:buFont typeface="Wingdings" panose="05000000000000000000" pitchFamily="2" charset="2"/>
              <a:buChar char="Ø"/>
              <a:defRPr/>
            </a:pPr>
            <a:r>
              <a:rPr lang="es-ES_tradnl" sz="1600" dirty="0" smtClean="0"/>
              <a:t> “</a:t>
            </a:r>
            <a:r>
              <a:rPr lang="es-ES_tradnl" sz="1600" dirty="0"/>
              <a:t>M</a:t>
            </a:r>
            <a:r>
              <a:rPr lang="es-ES_tradnl" sz="1600" dirty="0" smtClean="0"/>
              <a:t>ás vale una idea mediocre brillantemente implementada que una idea brillante mediocremente implementada.”</a:t>
            </a:r>
            <a:endParaRPr lang="es-ES_tradnl" sz="1600" dirty="0"/>
          </a:p>
          <a:p>
            <a:pPr marL="285750" lvl="0" indent="-285750" algn="just">
              <a:lnSpc>
                <a:spcPct val="150000"/>
              </a:lnSpc>
              <a:buFont typeface="Wingdings" panose="05000000000000000000" pitchFamily="2" charset="2"/>
              <a:buChar char="Ø"/>
              <a:defRPr/>
            </a:pPr>
            <a:r>
              <a:rPr lang="es-ES_tradnl" sz="1600" dirty="0" smtClean="0"/>
              <a:t>Lo importante: No es </a:t>
            </a:r>
            <a:r>
              <a:rPr lang="es-ES_tradnl" sz="1600" i="1" dirty="0" smtClean="0"/>
              <a:t>qué</a:t>
            </a:r>
            <a:r>
              <a:rPr lang="es-ES_tradnl" sz="1600" dirty="0" smtClean="0"/>
              <a:t> el van a comprar, sino el </a:t>
            </a:r>
            <a:r>
              <a:rPr lang="es-ES_tradnl" sz="1600" i="1" dirty="0" smtClean="0"/>
              <a:t>porqué</a:t>
            </a:r>
            <a:r>
              <a:rPr lang="es-ES_tradnl" sz="1600" dirty="0" smtClean="0"/>
              <a:t> le van a comprar, y puede ser porque:</a:t>
            </a:r>
          </a:p>
          <a:p>
            <a:pPr lvl="0" algn="just">
              <a:defRPr/>
            </a:pPr>
            <a:r>
              <a:rPr lang="es-ES_tradnl" sz="1600" dirty="0"/>
              <a:t> </a:t>
            </a:r>
            <a:endParaRPr lang="es-ES_tradnl" sz="1600" dirty="0" smtClean="0"/>
          </a:p>
          <a:p>
            <a:pPr marL="285750" lvl="0" indent="-285750" algn="just">
              <a:buFont typeface="Arial" charset="0"/>
              <a:buChar char="•"/>
              <a:defRPr/>
            </a:pPr>
            <a:r>
              <a:rPr lang="es-ES_tradnl" sz="1600" dirty="0" smtClean="0"/>
              <a:t>Hace algo mejor.</a:t>
            </a:r>
          </a:p>
          <a:p>
            <a:pPr marL="285750" lvl="0" indent="-285750" algn="just">
              <a:buFont typeface="Arial" charset="0"/>
              <a:buChar char="•"/>
              <a:defRPr/>
            </a:pPr>
            <a:r>
              <a:rPr lang="es-ES_tradnl" sz="1600" dirty="0" smtClean="0"/>
              <a:t>Hace algo igual que los demás pero más barato.</a:t>
            </a:r>
          </a:p>
          <a:p>
            <a:pPr marL="285750" lvl="0" indent="-285750" algn="just">
              <a:buFont typeface="Arial" charset="0"/>
              <a:buChar char="•"/>
              <a:defRPr/>
            </a:pPr>
            <a:endParaRPr lang="es-ES_tradnl" sz="1600" dirty="0"/>
          </a:p>
          <a:p>
            <a:pPr marL="285750" lvl="0" indent="-285750" algn="just">
              <a:buFont typeface="Wingdings" panose="05000000000000000000" pitchFamily="2" charset="2"/>
              <a:buChar char="Ø"/>
              <a:defRPr/>
            </a:pPr>
            <a:r>
              <a:rPr lang="es-ES_tradnl" sz="1600" dirty="0" smtClean="0"/>
              <a:t>Si no puede responder en menos de 30 segundos difícilmente tendrá éxito, porque si no puede resumirlo en una frase tampoco va a entenderlo un cliente. </a:t>
            </a:r>
          </a:p>
        </p:txBody>
      </p:sp>
      <p:sp>
        <p:nvSpPr>
          <p:cNvPr id="15" name="14 CuadroTexto"/>
          <p:cNvSpPr txBox="1"/>
          <p:nvPr/>
        </p:nvSpPr>
        <p:spPr>
          <a:xfrm>
            <a:off x="344728" y="5570367"/>
            <a:ext cx="7066408" cy="307777"/>
          </a:xfrm>
          <a:prstGeom prst="rect">
            <a:avLst/>
          </a:prstGeom>
          <a:noFill/>
        </p:spPr>
        <p:txBody>
          <a:bodyPr wrap="square" rtlCol="0">
            <a:spAutoFit/>
          </a:bodyPr>
          <a:lstStyle/>
          <a:p>
            <a:r>
              <a:rPr lang="es-ES_tradnl" sz="1400" i="1" dirty="0" smtClean="0"/>
              <a:t>Fuente: Fernando Trias de Bes: Extracto de “El libro negro del emprendedor”. Ed. Urano.</a:t>
            </a:r>
            <a:endParaRPr lang="es-ES" sz="1400" i="1" u="sng" dirty="0"/>
          </a:p>
        </p:txBody>
      </p:sp>
      <p:sp>
        <p:nvSpPr>
          <p:cNvPr id="9" name="8 Flecha izquierda">
            <a:hlinkClick r:id="rId2" action="ppaction://hlinksldjump"/>
          </p:cNvPr>
          <p:cNvSpPr/>
          <p:nvPr/>
        </p:nvSpPr>
        <p:spPr>
          <a:xfrm>
            <a:off x="79016" y="6272425"/>
            <a:ext cx="875539" cy="281841"/>
          </a:xfrm>
          <a:prstGeom prst="leftArrow">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volver</a:t>
            </a:r>
            <a:endParaRPr lang="es-ES" sz="1200" b="1" dirty="0">
              <a:solidFill>
                <a:schemeClr val="bg1"/>
              </a:solidFill>
            </a:endParaRPr>
          </a:p>
        </p:txBody>
      </p:sp>
    </p:spTree>
    <p:extLst>
      <p:ext uri="{BB962C8B-B14F-4D97-AF65-F5344CB8AC3E}">
        <p14:creationId xmlns:p14="http://schemas.microsoft.com/office/powerpoint/2010/main" val="10414968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1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890" y="1421986"/>
            <a:ext cx="1685887" cy="789891"/>
          </a:xfrm>
          <a:prstGeom prst="rect">
            <a:avLst/>
          </a:prstGeom>
          <a:effectLst>
            <a:outerShdw blurRad="50800" dist="50800" dir="5400000" algn="ctr" rotWithShape="0">
              <a:srgbClr val="000000"/>
            </a:outerShdw>
          </a:effectLst>
        </p:spPr>
      </p:pic>
      <p:sp>
        <p:nvSpPr>
          <p:cNvPr id="3" name="2 Flecha derecha"/>
          <p:cNvSpPr/>
          <p:nvPr/>
        </p:nvSpPr>
        <p:spPr>
          <a:xfrm>
            <a:off x="2164220" y="1904138"/>
            <a:ext cx="50405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 name="3 CuadroTexto"/>
          <p:cNvSpPr txBox="1"/>
          <p:nvPr/>
        </p:nvSpPr>
        <p:spPr>
          <a:xfrm>
            <a:off x="2859196" y="1822251"/>
            <a:ext cx="936104" cy="369332"/>
          </a:xfrm>
          <a:prstGeom prst="rect">
            <a:avLst/>
          </a:prstGeom>
          <a:noFill/>
        </p:spPr>
        <p:txBody>
          <a:bodyPr wrap="square" rtlCol="0">
            <a:spAutoFit/>
          </a:bodyPr>
          <a:lstStyle/>
          <a:p>
            <a:r>
              <a:rPr lang="es-ES_tradnl" b="1" dirty="0" smtClean="0"/>
              <a:t>Aporta</a:t>
            </a:r>
            <a:endParaRPr lang="es-ES" b="1" dirty="0"/>
          </a:p>
        </p:txBody>
      </p:sp>
      <p:sp>
        <p:nvSpPr>
          <p:cNvPr id="19" name="18 CuadroTexto"/>
          <p:cNvSpPr txBox="1"/>
          <p:nvPr/>
        </p:nvSpPr>
        <p:spPr>
          <a:xfrm>
            <a:off x="4888571" y="1904138"/>
            <a:ext cx="3913584" cy="646331"/>
          </a:xfrm>
          <a:prstGeom prst="rect">
            <a:avLst/>
          </a:prstGeom>
          <a:noFill/>
        </p:spPr>
        <p:txBody>
          <a:bodyPr wrap="square" rtlCol="0">
            <a:spAutoFit/>
          </a:bodyPr>
          <a:lstStyle/>
          <a:p>
            <a:r>
              <a:rPr lang="es-ES_tradnl" b="1" dirty="0" smtClean="0"/>
              <a:t>Conocimiento</a:t>
            </a:r>
            <a:r>
              <a:rPr lang="es-ES_tradnl" dirty="0" smtClean="0"/>
              <a:t> sobre funcionamiento interno de una </a:t>
            </a:r>
            <a:r>
              <a:rPr lang="es-ES_tradnl" b="1" dirty="0" smtClean="0"/>
              <a:t>empresa </a:t>
            </a:r>
          </a:p>
        </p:txBody>
      </p:sp>
      <p:sp>
        <p:nvSpPr>
          <p:cNvPr id="23" name="22 Flecha derecha"/>
          <p:cNvSpPr/>
          <p:nvPr/>
        </p:nvSpPr>
        <p:spPr>
          <a:xfrm>
            <a:off x="4039353" y="1919199"/>
            <a:ext cx="50405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4" name="23 CuadroTexto"/>
          <p:cNvSpPr txBox="1"/>
          <p:nvPr/>
        </p:nvSpPr>
        <p:spPr>
          <a:xfrm>
            <a:off x="3215680" y="2741712"/>
            <a:ext cx="1512168" cy="369332"/>
          </a:xfrm>
          <a:prstGeom prst="rect">
            <a:avLst/>
          </a:prstGeom>
          <a:noFill/>
          <a:ln>
            <a:solidFill>
              <a:schemeClr val="accent1">
                <a:shade val="95000"/>
                <a:satMod val="105000"/>
              </a:schemeClr>
            </a:solidFill>
          </a:ln>
        </p:spPr>
        <p:txBody>
          <a:bodyPr wrap="square" rtlCol="0">
            <a:spAutoFit/>
          </a:bodyPr>
          <a:lstStyle/>
          <a:p>
            <a:r>
              <a:rPr lang="es-ES_tradnl" b="1" dirty="0" smtClean="0"/>
              <a:t>TRABAJADOR</a:t>
            </a:r>
            <a:endParaRPr lang="es-ES" b="1" dirty="0"/>
          </a:p>
        </p:txBody>
      </p:sp>
      <p:sp>
        <p:nvSpPr>
          <p:cNvPr id="25" name="24 CuadroTexto"/>
          <p:cNvSpPr txBox="1"/>
          <p:nvPr/>
        </p:nvSpPr>
        <p:spPr>
          <a:xfrm>
            <a:off x="284890" y="3345329"/>
            <a:ext cx="4248472" cy="2031325"/>
          </a:xfrm>
          <a:prstGeom prst="rect">
            <a:avLst/>
          </a:prstGeom>
          <a:noFill/>
        </p:spPr>
        <p:txBody>
          <a:bodyPr wrap="square" rtlCol="0">
            <a:spAutoFit/>
          </a:bodyPr>
          <a:lstStyle/>
          <a:p>
            <a:r>
              <a:rPr lang="es-ES_tradnl" b="1" dirty="0" smtClean="0"/>
              <a:t>	Cuenta Ajena</a:t>
            </a:r>
          </a:p>
          <a:p>
            <a:endParaRPr lang="es-ES_tradnl" dirty="0"/>
          </a:p>
          <a:p>
            <a:pPr marL="285750" indent="-285750">
              <a:buFont typeface="Wingdings" pitchFamily="2" charset="2"/>
              <a:buChar char="§"/>
            </a:pPr>
            <a:r>
              <a:rPr lang="es-ES_tradnl" dirty="0" smtClean="0"/>
              <a:t>Depender de un jefe</a:t>
            </a:r>
          </a:p>
          <a:p>
            <a:pPr marL="285750" indent="-285750">
              <a:buFont typeface="Wingdings" pitchFamily="2" charset="2"/>
              <a:buChar char="§"/>
            </a:pPr>
            <a:r>
              <a:rPr lang="es-ES_tradnl" dirty="0" smtClean="0"/>
              <a:t>Responsabilidad limitada </a:t>
            </a:r>
          </a:p>
          <a:p>
            <a:pPr marL="285750" indent="-285750">
              <a:buFont typeface="Wingdings" pitchFamily="2" charset="2"/>
              <a:buChar char="§"/>
            </a:pPr>
            <a:r>
              <a:rPr lang="es-ES_tradnl" dirty="0" smtClean="0"/>
              <a:t>Salario fijo, independiente de beneficios</a:t>
            </a:r>
          </a:p>
          <a:p>
            <a:pPr marL="285750" indent="-285750">
              <a:buFont typeface="Wingdings" pitchFamily="2" charset="2"/>
              <a:buChar char="§"/>
            </a:pPr>
            <a:r>
              <a:rPr lang="es-ES_tradnl" dirty="0" smtClean="0"/>
              <a:t>Cumplir un horario de trabajo</a:t>
            </a:r>
          </a:p>
          <a:p>
            <a:pPr marL="285750" indent="-285750">
              <a:buFont typeface="Wingdings" pitchFamily="2" charset="2"/>
              <a:buChar char="§"/>
            </a:pPr>
            <a:r>
              <a:rPr lang="es-ES_tradnl" dirty="0" smtClean="0"/>
              <a:t>Dependencia del clima laboral</a:t>
            </a:r>
            <a:endParaRPr lang="es-ES" dirty="0"/>
          </a:p>
        </p:txBody>
      </p:sp>
      <p:sp>
        <p:nvSpPr>
          <p:cNvPr id="26" name="25 CuadroTexto"/>
          <p:cNvSpPr txBox="1"/>
          <p:nvPr/>
        </p:nvSpPr>
        <p:spPr>
          <a:xfrm>
            <a:off x="4860031" y="3345329"/>
            <a:ext cx="3942123" cy="2308324"/>
          </a:xfrm>
          <a:prstGeom prst="rect">
            <a:avLst/>
          </a:prstGeom>
          <a:noFill/>
        </p:spPr>
        <p:txBody>
          <a:bodyPr wrap="square" rtlCol="0">
            <a:spAutoFit/>
          </a:bodyPr>
          <a:lstStyle/>
          <a:p>
            <a:r>
              <a:rPr lang="es-ES_tradnl" b="1" dirty="0" smtClean="0"/>
              <a:t>	Cuenta Propia</a:t>
            </a:r>
          </a:p>
          <a:p>
            <a:endParaRPr lang="es-ES_tradnl" dirty="0" smtClean="0"/>
          </a:p>
          <a:p>
            <a:pPr marL="285750" indent="-285750">
              <a:buFont typeface="Wingdings" pitchFamily="2" charset="2"/>
              <a:buChar char="§"/>
            </a:pPr>
            <a:r>
              <a:rPr lang="es-ES_tradnl" dirty="0" smtClean="0"/>
              <a:t>Ser nuestro propio jefe</a:t>
            </a:r>
          </a:p>
          <a:p>
            <a:pPr marL="285750" indent="-285750">
              <a:buFont typeface="Wingdings" pitchFamily="2" charset="2"/>
              <a:buChar char="§"/>
            </a:pPr>
            <a:r>
              <a:rPr lang="es-ES_tradnl" dirty="0" smtClean="0"/>
              <a:t>Responsabilidades</a:t>
            </a:r>
          </a:p>
          <a:p>
            <a:pPr marL="285750" indent="-285750">
              <a:buFont typeface="Wingdings" pitchFamily="2" charset="2"/>
              <a:buChar char="§"/>
            </a:pPr>
            <a:r>
              <a:rPr lang="es-ES_tradnl" dirty="0" smtClean="0"/>
              <a:t>Beneficios o pérdidas</a:t>
            </a:r>
          </a:p>
          <a:p>
            <a:pPr marL="285750" indent="-285750">
              <a:buFont typeface="Wingdings" pitchFamily="2" charset="2"/>
              <a:buChar char="§"/>
            </a:pPr>
            <a:r>
              <a:rPr lang="es-ES_tradnl" dirty="0" smtClean="0"/>
              <a:t>Tarea fuera de horario del negocio</a:t>
            </a:r>
          </a:p>
          <a:p>
            <a:pPr marL="285750" indent="-285750">
              <a:buFont typeface="Wingdings" pitchFamily="2" charset="2"/>
              <a:buChar char="§"/>
            </a:pPr>
            <a:r>
              <a:rPr lang="es-ES_tradnl" dirty="0" smtClean="0"/>
              <a:t>Satisfacción personal y profesional </a:t>
            </a:r>
          </a:p>
          <a:p>
            <a:pPr marL="285750" indent="-285750">
              <a:buFont typeface="Wingdings" pitchFamily="2" charset="2"/>
              <a:buChar char="§"/>
            </a:pPr>
            <a:r>
              <a:rPr lang="es-ES_tradnl" dirty="0" smtClean="0"/>
              <a:t>Reto empresarial</a:t>
            </a:r>
            <a:endParaRPr lang="es-ES" dirty="0"/>
          </a:p>
        </p:txBody>
      </p:sp>
      <p:sp>
        <p:nvSpPr>
          <p:cNvPr id="2" name="1 CuadroTexto">
            <a:hlinkClick r:id="rId3" action="ppaction://hlinksldjump"/>
          </p:cNvPr>
          <p:cNvSpPr txBox="1"/>
          <p:nvPr/>
        </p:nvSpPr>
        <p:spPr>
          <a:xfrm>
            <a:off x="3215680" y="6165304"/>
            <a:ext cx="1317683" cy="369332"/>
          </a:xfrm>
          <a:prstGeom prst="rect">
            <a:avLst/>
          </a:prstGeom>
          <a:noFill/>
        </p:spPr>
        <p:txBody>
          <a:bodyPr wrap="square" rtlCol="0">
            <a:spAutoFit/>
          </a:bodyPr>
          <a:lstStyle/>
          <a:p>
            <a:r>
              <a:rPr lang="es-ES_tradnl" b="1" dirty="0" smtClean="0">
                <a:solidFill>
                  <a:schemeClr val="tx2"/>
                </a:solidFill>
              </a:rPr>
              <a:t>Contenidos</a:t>
            </a:r>
            <a:endParaRPr lang="es-ES" b="1" dirty="0">
              <a:solidFill>
                <a:schemeClr val="tx2"/>
              </a:solidFill>
            </a:endParaRPr>
          </a:p>
        </p:txBody>
      </p:sp>
      <p:pic>
        <p:nvPicPr>
          <p:cNvPr id="16" name="15 Imagen"/>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rot="2666529">
            <a:off x="3000944" y="6277629"/>
            <a:ext cx="287793" cy="361618"/>
          </a:xfrm>
          <a:prstGeom prst="rect">
            <a:avLst/>
          </a:prstGeom>
        </p:spPr>
      </p:pic>
      <p:sp>
        <p:nvSpPr>
          <p:cNvPr id="7" name="6 Flecha derecha"/>
          <p:cNvSpPr/>
          <p:nvPr/>
        </p:nvSpPr>
        <p:spPr>
          <a:xfrm>
            <a:off x="7467871" y="6266975"/>
            <a:ext cx="864096" cy="267661"/>
          </a:xfrm>
          <a:prstGeom prst="rightArrow">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100" b="1" dirty="0" smtClean="0">
                <a:solidFill>
                  <a:schemeClr val="tx2"/>
                </a:solidFill>
              </a:rPr>
              <a:t>siguiente</a:t>
            </a:r>
            <a:endParaRPr lang="es-ES" sz="1100" b="1" dirty="0">
              <a:solidFill>
                <a:schemeClr val="tx2"/>
              </a:solidFill>
            </a:endParaRPr>
          </a:p>
        </p:txBody>
      </p:sp>
      <p:sp>
        <p:nvSpPr>
          <p:cNvPr id="14" name="13 Flecha derecha"/>
          <p:cNvSpPr/>
          <p:nvPr/>
        </p:nvSpPr>
        <p:spPr>
          <a:xfrm>
            <a:off x="2164220" y="1388409"/>
            <a:ext cx="50405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7" name="16 CuadroTexto"/>
          <p:cNvSpPr txBox="1"/>
          <p:nvPr/>
        </p:nvSpPr>
        <p:spPr>
          <a:xfrm>
            <a:off x="2747628" y="1311755"/>
            <a:ext cx="1138725" cy="369332"/>
          </a:xfrm>
          <a:prstGeom prst="rect">
            <a:avLst/>
          </a:prstGeom>
          <a:noFill/>
        </p:spPr>
        <p:txBody>
          <a:bodyPr wrap="square" rtlCol="0">
            <a:spAutoFit/>
          </a:bodyPr>
          <a:lstStyle/>
          <a:p>
            <a:r>
              <a:rPr lang="es-ES_tradnl" b="1" dirty="0" smtClean="0"/>
              <a:t>Fomentar</a:t>
            </a:r>
            <a:endParaRPr lang="es-ES" b="1" dirty="0"/>
          </a:p>
        </p:txBody>
      </p:sp>
      <p:sp>
        <p:nvSpPr>
          <p:cNvPr id="18" name="17 Flecha derecha"/>
          <p:cNvSpPr/>
          <p:nvPr/>
        </p:nvSpPr>
        <p:spPr>
          <a:xfrm>
            <a:off x="4036361" y="1388409"/>
            <a:ext cx="50405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 name="4 Rectángulo"/>
          <p:cNvSpPr/>
          <p:nvPr/>
        </p:nvSpPr>
        <p:spPr>
          <a:xfrm>
            <a:off x="4860032" y="1272868"/>
            <a:ext cx="3456383" cy="646331"/>
          </a:xfrm>
          <a:prstGeom prst="rect">
            <a:avLst/>
          </a:prstGeom>
        </p:spPr>
        <p:txBody>
          <a:bodyPr wrap="square">
            <a:spAutoFit/>
          </a:bodyPr>
          <a:lstStyle/>
          <a:p>
            <a:pPr lvl="0"/>
            <a:r>
              <a:rPr lang="es-ES_tradnl" b="1" dirty="0" smtClean="0">
                <a:solidFill>
                  <a:prstClr val="black"/>
                </a:solidFill>
              </a:rPr>
              <a:t>El espíritu emprendedor </a:t>
            </a:r>
            <a:r>
              <a:rPr lang="es-ES_tradnl" dirty="0" smtClean="0">
                <a:solidFill>
                  <a:prstClr val="black"/>
                </a:solidFill>
              </a:rPr>
              <a:t>para crear una empresa</a:t>
            </a:r>
            <a:endParaRPr lang="es-ES_tradnl" b="1" dirty="0">
              <a:solidFill>
                <a:prstClr val="black"/>
              </a:solidFill>
            </a:endParaRPr>
          </a:p>
        </p:txBody>
      </p:sp>
      <p:sp>
        <p:nvSpPr>
          <p:cNvPr id="20" name="1 Título"/>
          <p:cNvSpPr txBox="1">
            <a:spLocks/>
          </p:cNvSpPr>
          <p:nvPr/>
        </p:nvSpPr>
        <p:spPr>
          <a:xfrm>
            <a:off x="173589" y="1683"/>
            <a:ext cx="8229600" cy="691013"/>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lgn="l">
              <a:buAutoNum type="arabicPeriod"/>
            </a:pPr>
            <a:r>
              <a:rPr lang="es-ES_tradnl" b="1" dirty="0" smtClean="0"/>
              <a:t>El trabajador por cuenta propia /ajena</a:t>
            </a:r>
          </a:p>
        </p:txBody>
      </p:sp>
    </p:spTree>
    <p:extLst>
      <p:ext uri="{BB962C8B-B14F-4D97-AF65-F5344CB8AC3E}">
        <p14:creationId xmlns:p14="http://schemas.microsoft.com/office/powerpoint/2010/main" val="126366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401425" y="1245880"/>
            <a:ext cx="1260140" cy="646331"/>
          </a:xfrm>
          <a:prstGeom prst="rect">
            <a:avLst/>
          </a:prstGeom>
          <a:solidFill>
            <a:schemeClr val="tx2">
              <a:lumMod val="20000"/>
              <a:lumOff val="80000"/>
            </a:schemeClr>
          </a:solidFill>
          <a:ln>
            <a:solidFill>
              <a:schemeClr val="accent1">
                <a:shade val="95000"/>
                <a:satMod val="105000"/>
              </a:schemeClr>
            </a:solidFill>
          </a:ln>
        </p:spPr>
        <p:txBody>
          <a:bodyPr wrap="square" rtlCol="0">
            <a:spAutoFit/>
          </a:bodyPr>
          <a:lstStyle/>
          <a:p>
            <a:r>
              <a:rPr lang="es-ES_tradnl" b="1" dirty="0" smtClean="0"/>
              <a:t>Empresario a la fuerza</a:t>
            </a:r>
            <a:endParaRPr lang="es-ES" b="1" dirty="0"/>
          </a:p>
        </p:txBody>
      </p:sp>
      <p:sp>
        <p:nvSpPr>
          <p:cNvPr id="10" name="9 Flecha derecha"/>
          <p:cNvSpPr/>
          <p:nvPr/>
        </p:nvSpPr>
        <p:spPr>
          <a:xfrm>
            <a:off x="2298809" y="1245880"/>
            <a:ext cx="504056" cy="216024"/>
          </a:xfrm>
          <a:prstGeom prst="rightArrow">
            <a:avLst/>
          </a:prstGeom>
          <a:solidFill>
            <a:schemeClr val="accent1">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4" name="13 CuadroTexto"/>
          <p:cNvSpPr txBox="1"/>
          <p:nvPr/>
        </p:nvSpPr>
        <p:spPr>
          <a:xfrm>
            <a:off x="2374527" y="2582331"/>
            <a:ext cx="999649" cy="369332"/>
          </a:xfrm>
          <a:prstGeom prst="rect">
            <a:avLst/>
          </a:prstGeom>
          <a:noFill/>
          <a:ln>
            <a:solidFill>
              <a:schemeClr val="accent1">
                <a:shade val="95000"/>
                <a:satMod val="105000"/>
              </a:schemeClr>
            </a:solidFill>
          </a:ln>
        </p:spPr>
        <p:txBody>
          <a:bodyPr wrap="square" rtlCol="0">
            <a:spAutoFit/>
          </a:bodyPr>
          <a:lstStyle/>
          <a:p>
            <a:r>
              <a:rPr lang="es-ES_tradnl" b="1" dirty="0" smtClean="0"/>
              <a:t>Motivos</a:t>
            </a:r>
            <a:endParaRPr lang="es-ES" b="1" dirty="0"/>
          </a:p>
        </p:txBody>
      </p:sp>
      <p:sp>
        <p:nvSpPr>
          <p:cNvPr id="15" name="14 CuadroTexto"/>
          <p:cNvSpPr txBox="1"/>
          <p:nvPr/>
        </p:nvSpPr>
        <p:spPr>
          <a:xfrm>
            <a:off x="2374528" y="4162153"/>
            <a:ext cx="2045099" cy="369332"/>
          </a:xfrm>
          <a:prstGeom prst="rect">
            <a:avLst/>
          </a:prstGeom>
          <a:noFill/>
          <a:ln>
            <a:solidFill>
              <a:schemeClr val="accent1">
                <a:shade val="95000"/>
                <a:satMod val="105000"/>
              </a:schemeClr>
            </a:solidFill>
          </a:ln>
        </p:spPr>
        <p:txBody>
          <a:bodyPr wrap="square" rtlCol="0">
            <a:spAutoFit/>
          </a:bodyPr>
          <a:lstStyle/>
          <a:p>
            <a:r>
              <a:rPr lang="es-ES_tradnl" b="1" dirty="0" smtClean="0"/>
              <a:t>Motivación interna </a:t>
            </a:r>
            <a:endParaRPr lang="es-ES" dirty="0"/>
          </a:p>
        </p:txBody>
      </p:sp>
      <p:sp>
        <p:nvSpPr>
          <p:cNvPr id="17" name="16 CuadroTexto"/>
          <p:cNvSpPr txBox="1"/>
          <p:nvPr/>
        </p:nvSpPr>
        <p:spPr>
          <a:xfrm>
            <a:off x="2432105" y="1169226"/>
            <a:ext cx="5461515" cy="369332"/>
          </a:xfrm>
          <a:prstGeom prst="rect">
            <a:avLst/>
          </a:prstGeom>
          <a:noFill/>
          <a:ln>
            <a:noFill/>
          </a:ln>
        </p:spPr>
        <p:txBody>
          <a:bodyPr wrap="square" rtlCol="0">
            <a:spAutoFit/>
          </a:bodyPr>
          <a:lstStyle/>
          <a:p>
            <a:pPr algn="ctr"/>
            <a:r>
              <a:rPr lang="es-ES_tradnl" dirty="0" smtClean="0"/>
              <a:t>“Las circunstancias” le han llevado a ello</a:t>
            </a:r>
            <a:endParaRPr lang="es-ES" dirty="0"/>
          </a:p>
        </p:txBody>
      </p:sp>
      <p:sp>
        <p:nvSpPr>
          <p:cNvPr id="4" name="3 Rectángulo"/>
          <p:cNvSpPr/>
          <p:nvPr/>
        </p:nvSpPr>
        <p:spPr>
          <a:xfrm>
            <a:off x="4906975" y="4162153"/>
            <a:ext cx="2286000" cy="369332"/>
          </a:xfrm>
          <a:prstGeom prst="rect">
            <a:avLst/>
          </a:prstGeom>
        </p:spPr>
        <p:txBody>
          <a:bodyPr>
            <a:spAutoFit/>
          </a:bodyPr>
          <a:lstStyle/>
          <a:p>
            <a:r>
              <a:rPr lang="es-ES_tradnl" u="sng" dirty="0" smtClean="0">
                <a:solidFill>
                  <a:prstClr val="black"/>
                </a:solidFill>
                <a:sym typeface="Wingdings" pitchFamily="2" charset="2"/>
              </a:rPr>
              <a:t>Ilusión </a:t>
            </a:r>
            <a:r>
              <a:rPr lang="es-ES_tradnl" u="sng" dirty="0">
                <a:solidFill>
                  <a:prstClr val="black"/>
                </a:solidFill>
                <a:sym typeface="Wingdings" pitchFamily="2" charset="2"/>
              </a:rPr>
              <a:t>en el proyecto</a:t>
            </a:r>
            <a:endParaRPr lang="es-ES" u="sng" dirty="0"/>
          </a:p>
        </p:txBody>
      </p:sp>
      <p:sp>
        <p:nvSpPr>
          <p:cNvPr id="7" name="6 Rectángulo"/>
          <p:cNvSpPr/>
          <p:nvPr/>
        </p:nvSpPr>
        <p:spPr>
          <a:xfrm>
            <a:off x="4449229" y="4176008"/>
            <a:ext cx="410690" cy="369332"/>
          </a:xfrm>
          <a:prstGeom prst="rect">
            <a:avLst/>
          </a:prstGeom>
        </p:spPr>
        <p:txBody>
          <a:bodyPr wrap="none">
            <a:spAutoFit/>
          </a:bodyPr>
          <a:lstStyle/>
          <a:p>
            <a:r>
              <a:rPr lang="es-ES_tradnl" b="1" dirty="0">
                <a:solidFill>
                  <a:prstClr val="black"/>
                </a:solidFill>
                <a:sym typeface="Wingdings" pitchFamily="2" charset="2"/>
              </a:rPr>
              <a:t></a:t>
            </a:r>
            <a:endParaRPr lang="es-ES" dirty="0"/>
          </a:p>
        </p:txBody>
      </p:sp>
      <p:sp>
        <p:nvSpPr>
          <p:cNvPr id="18" name="17 Rectángulo"/>
          <p:cNvSpPr/>
          <p:nvPr/>
        </p:nvSpPr>
        <p:spPr>
          <a:xfrm>
            <a:off x="3946611" y="2556004"/>
            <a:ext cx="4094018" cy="369332"/>
          </a:xfrm>
          <a:prstGeom prst="rect">
            <a:avLst/>
          </a:prstGeom>
        </p:spPr>
        <p:txBody>
          <a:bodyPr wrap="square">
            <a:spAutoFit/>
          </a:bodyPr>
          <a:lstStyle/>
          <a:p>
            <a:r>
              <a:rPr lang="es-ES_tradnl" b="1" dirty="0">
                <a:solidFill>
                  <a:prstClr val="black"/>
                </a:solidFill>
                <a:sym typeface="Wingdings" pitchFamily="2" charset="2"/>
              </a:rPr>
              <a:t> </a:t>
            </a:r>
            <a:r>
              <a:rPr lang="es-ES_tradnl" u="sng" dirty="0">
                <a:solidFill>
                  <a:prstClr val="black"/>
                </a:solidFill>
                <a:sym typeface="Wingdings" pitchFamily="2" charset="2"/>
              </a:rPr>
              <a:t>Razones para crear una empresa</a:t>
            </a:r>
            <a:endParaRPr lang="es-ES" u="sng" dirty="0"/>
          </a:p>
        </p:txBody>
      </p:sp>
      <p:sp>
        <p:nvSpPr>
          <p:cNvPr id="19" name="18 Rectángulo"/>
          <p:cNvSpPr/>
          <p:nvPr/>
        </p:nvSpPr>
        <p:spPr>
          <a:xfrm>
            <a:off x="3463831" y="2567715"/>
            <a:ext cx="410690" cy="369332"/>
          </a:xfrm>
          <a:prstGeom prst="rect">
            <a:avLst/>
          </a:prstGeom>
        </p:spPr>
        <p:txBody>
          <a:bodyPr wrap="none">
            <a:spAutoFit/>
          </a:bodyPr>
          <a:lstStyle/>
          <a:p>
            <a:r>
              <a:rPr lang="es-ES_tradnl" b="1" dirty="0">
                <a:solidFill>
                  <a:prstClr val="black"/>
                </a:solidFill>
                <a:sym typeface="Wingdings" pitchFamily="2" charset="2"/>
              </a:rPr>
              <a:t></a:t>
            </a:r>
            <a:endParaRPr lang="es-ES" dirty="0"/>
          </a:p>
        </p:txBody>
      </p:sp>
      <p:sp>
        <p:nvSpPr>
          <p:cNvPr id="20" name="19 Flecha derecha"/>
          <p:cNvSpPr/>
          <p:nvPr/>
        </p:nvSpPr>
        <p:spPr>
          <a:xfrm>
            <a:off x="2312457" y="1684814"/>
            <a:ext cx="504056" cy="216024"/>
          </a:xfrm>
          <a:prstGeom prst="rightArrow">
            <a:avLst/>
          </a:prstGeom>
          <a:solidFill>
            <a:schemeClr val="accent1">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1" name="20 CuadroTexto"/>
          <p:cNvSpPr txBox="1"/>
          <p:nvPr/>
        </p:nvSpPr>
        <p:spPr>
          <a:xfrm>
            <a:off x="3192583" y="1608160"/>
            <a:ext cx="3944165" cy="369332"/>
          </a:xfrm>
          <a:prstGeom prst="rect">
            <a:avLst/>
          </a:prstGeom>
          <a:noFill/>
          <a:ln>
            <a:noFill/>
          </a:ln>
        </p:spPr>
        <p:txBody>
          <a:bodyPr wrap="square" rtlCol="0">
            <a:spAutoFit/>
          </a:bodyPr>
          <a:lstStyle/>
          <a:p>
            <a:pPr algn="ctr"/>
            <a:r>
              <a:rPr lang="es-ES_tradnl" dirty="0" smtClean="0"/>
              <a:t>“necesidad urgente” encontrar trabajo</a:t>
            </a:r>
            <a:endParaRPr lang="es-ES" dirty="0"/>
          </a:p>
        </p:txBody>
      </p:sp>
      <p:sp>
        <p:nvSpPr>
          <p:cNvPr id="22" name="21 CuadroTexto"/>
          <p:cNvSpPr txBox="1"/>
          <p:nvPr/>
        </p:nvSpPr>
        <p:spPr>
          <a:xfrm>
            <a:off x="2429122" y="3140968"/>
            <a:ext cx="5168369" cy="646331"/>
          </a:xfrm>
          <a:prstGeom prst="rect">
            <a:avLst/>
          </a:prstGeom>
          <a:noFill/>
        </p:spPr>
        <p:txBody>
          <a:bodyPr wrap="square" rtlCol="0">
            <a:spAutoFit/>
          </a:bodyPr>
          <a:lstStyle/>
          <a:p>
            <a:r>
              <a:rPr lang="es-ES_tradnl" dirty="0" smtClean="0"/>
              <a:t>…querer ganar más dinero, insatisfechos con la empresa, encontrar empleo, satisfacción personal…</a:t>
            </a:r>
            <a:endParaRPr lang="es-ES" dirty="0"/>
          </a:p>
        </p:txBody>
      </p:sp>
      <p:sp>
        <p:nvSpPr>
          <p:cNvPr id="23" name="22 CuadroTexto"/>
          <p:cNvSpPr txBox="1"/>
          <p:nvPr/>
        </p:nvSpPr>
        <p:spPr>
          <a:xfrm>
            <a:off x="2467976" y="4844883"/>
            <a:ext cx="5168369" cy="646331"/>
          </a:xfrm>
          <a:prstGeom prst="rect">
            <a:avLst/>
          </a:prstGeom>
          <a:noFill/>
        </p:spPr>
        <p:txBody>
          <a:bodyPr wrap="square" rtlCol="0">
            <a:spAutoFit/>
          </a:bodyPr>
          <a:lstStyle/>
          <a:p>
            <a:r>
              <a:rPr lang="es-ES_tradnl" dirty="0" smtClean="0"/>
              <a:t>Lo que nos permitirá  continuar en el proyecto empresarial a pesar de las dificultades</a:t>
            </a:r>
            <a:endParaRPr lang="es-ES" dirty="0"/>
          </a:p>
        </p:txBody>
      </p:sp>
      <p:sp>
        <p:nvSpPr>
          <p:cNvPr id="24" name="23 Rectángulo">
            <a:hlinkClick r:id="rId2" action="ppaction://hlinksldjump"/>
          </p:cNvPr>
          <p:cNvSpPr/>
          <p:nvPr/>
        </p:nvSpPr>
        <p:spPr>
          <a:xfrm>
            <a:off x="489426" y="5744538"/>
            <a:ext cx="6968845" cy="307777"/>
          </a:xfrm>
          <a:prstGeom prst="rect">
            <a:avLst/>
          </a:prstGeom>
        </p:spPr>
        <p:txBody>
          <a:bodyPr wrap="square">
            <a:spAutoFit/>
          </a:bodyPr>
          <a:lstStyle/>
          <a:p>
            <a:pPr algn="ctr"/>
            <a:r>
              <a:rPr lang="es-ES_tradnl" sz="1400" b="1" dirty="0" smtClean="0">
                <a:effectLst>
                  <a:outerShdw blurRad="38100" dist="38100" dir="2700000" algn="tl">
                    <a:srgbClr val="000000">
                      <a:alpha val="43137"/>
                    </a:srgbClr>
                  </a:outerShdw>
                </a:effectLst>
              </a:rPr>
              <a:t>Amplía 1:</a:t>
            </a:r>
            <a:r>
              <a:rPr lang="es-ES_tradnl" sz="1400" b="1" dirty="0" smtClean="0">
                <a:solidFill>
                  <a:srgbClr val="C00000"/>
                </a:solidFill>
              </a:rPr>
              <a:t> “Primer error:  emprender con motivos pero sin motivación”</a:t>
            </a:r>
          </a:p>
        </p:txBody>
      </p:sp>
      <p:pic>
        <p:nvPicPr>
          <p:cNvPr id="25" name="24 Imagen"/>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2666529">
            <a:off x="1051369" y="5800750"/>
            <a:ext cx="351794" cy="442037"/>
          </a:xfrm>
          <a:prstGeom prst="rect">
            <a:avLst/>
          </a:prstGeom>
        </p:spPr>
      </p:pic>
      <p:sp>
        <p:nvSpPr>
          <p:cNvPr id="26" name="25 CuadroTexto">
            <a:hlinkClick r:id="rId4" action="ppaction://hlinksldjump"/>
          </p:cNvPr>
          <p:cNvSpPr txBox="1"/>
          <p:nvPr/>
        </p:nvSpPr>
        <p:spPr>
          <a:xfrm>
            <a:off x="3215680" y="6165304"/>
            <a:ext cx="1317683" cy="369332"/>
          </a:xfrm>
          <a:prstGeom prst="rect">
            <a:avLst/>
          </a:prstGeom>
          <a:noFill/>
        </p:spPr>
        <p:txBody>
          <a:bodyPr wrap="square" rtlCol="0">
            <a:spAutoFit/>
          </a:bodyPr>
          <a:lstStyle/>
          <a:p>
            <a:r>
              <a:rPr lang="es-ES_tradnl" b="1" dirty="0" smtClean="0">
                <a:solidFill>
                  <a:schemeClr val="tx2"/>
                </a:solidFill>
              </a:rPr>
              <a:t>Contenidos</a:t>
            </a:r>
            <a:endParaRPr lang="es-ES" b="1" dirty="0">
              <a:solidFill>
                <a:schemeClr val="tx2"/>
              </a:solidFill>
            </a:endParaRPr>
          </a:p>
        </p:txBody>
      </p:sp>
      <p:sp>
        <p:nvSpPr>
          <p:cNvPr id="2" name="1 Flecha izquierda">
            <a:hlinkClick r:id="rId5" action="ppaction://hlinksldjump"/>
          </p:cNvPr>
          <p:cNvSpPr/>
          <p:nvPr/>
        </p:nvSpPr>
        <p:spPr>
          <a:xfrm>
            <a:off x="71389" y="6252795"/>
            <a:ext cx="875539" cy="281841"/>
          </a:xfrm>
          <a:prstGeom prst="leftArrow">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anterior</a:t>
            </a:r>
            <a:endParaRPr lang="es-ES" sz="1200" b="1" dirty="0">
              <a:solidFill>
                <a:schemeClr val="bg1"/>
              </a:solidFill>
            </a:endParaRPr>
          </a:p>
        </p:txBody>
      </p:sp>
      <p:sp>
        <p:nvSpPr>
          <p:cNvPr id="30" name="29 Flecha derecha"/>
          <p:cNvSpPr/>
          <p:nvPr/>
        </p:nvSpPr>
        <p:spPr>
          <a:xfrm>
            <a:off x="7398328" y="6266975"/>
            <a:ext cx="864096" cy="267661"/>
          </a:xfrm>
          <a:prstGeom prst="rightArrow">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100" b="1" dirty="0" smtClean="0">
                <a:solidFill>
                  <a:schemeClr val="tx2"/>
                </a:solidFill>
              </a:rPr>
              <a:t>siguiente</a:t>
            </a:r>
            <a:endParaRPr lang="es-ES" sz="1100" b="1" dirty="0">
              <a:solidFill>
                <a:schemeClr val="tx2"/>
              </a:solidFill>
            </a:endParaRPr>
          </a:p>
        </p:txBody>
      </p:sp>
      <p:sp>
        <p:nvSpPr>
          <p:cNvPr id="28" name="1 Título"/>
          <p:cNvSpPr txBox="1">
            <a:spLocks/>
          </p:cNvSpPr>
          <p:nvPr/>
        </p:nvSpPr>
        <p:spPr>
          <a:xfrm>
            <a:off x="173589" y="1683"/>
            <a:ext cx="8229600" cy="691013"/>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lgn="l">
              <a:buAutoNum type="arabicPeriod"/>
            </a:pPr>
            <a:r>
              <a:rPr lang="es-ES_tradnl" b="1" dirty="0" smtClean="0"/>
              <a:t>El trabajador por cuenta propia /ajena</a:t>
            </a:r>
          </a:p>
        </p:txBody>
      </p:sp>
      <p:pic>
        <p:nvPicPr>
          <p:cNvPr id="29" name="28 Imagen"/>
          <p:cNvPicPr>
            <a:picLocks noChangeAspect="1"/>
          </p:cNvPicPr>
          <p:nvPr/>
        </p:nvPicPr>
        <p:blipFill>
          <a:blip r:embed="rId6"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rot="2666529">
            <a:off x="3000944" y="6277629"/>
            <a:ext cx="287793" cy="361618"/>
          </a:xfrm>
          <a:prstGeom prst="rect">
            <a:avLst/>
          </a:prstGeom>
        </p:spPr>
      </p:pic>
      <p:sp>
        <p:nvSpPr>
          <p:cNvPr id="3" name="2 CuadroTexto"/>
          <p:cNvSpPr txBox="1"/>
          <p:nvPr/>
        </p:nvSpPr>
        <p:spPr>
          <a:xfrm>
            <a:off x="401425" y="3417967"/>
            <a:ext cx="1389619" cy="369332"/>
          </a:xfrm>
          <a:prstGeom prst="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ES_tradnl" dirty="0">
                <a:solidFill>
                  <a:schemeClr val="tx1"/>
                </a:solidFill>
              </a:rPr>
              <a:t>DISTINGUIR</a:t>
            </a:r>
            <a:endParaRPr lang="es-ES" dirty="0">
              <a:solidFill>
                <a:schemeClr val="tx1"/>
              </a:solidFill>
            </a:endParaRPr>
          </a:p>
        </p:txBody>
      </p:sp>
      <p:sp>
        <p:nvSpPr>
          <p:cNvPr id="32" name="31 Flecha derecha"/>
          <p:cNvSpPr/>
          <p:nvPr/>
        </p:nvSpPr>
        <p:spPr>
          <a:xfrm rot="19656629">
            <a:off x="1871832" y="3115950"/>
            <a:ext cx="495961" cy="185961"/>
          </a:xfrm>
          <a:prstGeom prst="rightArrow">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3" name="32 Flecha derecha"/>
          <p:cNvSpPr/>
          <p:nvPr/>
        </p:nvSpPr>
        <p:spPr>
          <a:xfrm rot="1727790">
            <a:off x="1868937" y="3925296"/>
            <a:ext cx="495961" cy="185961"/>
          </a:xfrm>
          <a:prstGeom prst="rightArrow">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2529027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redondeado"/>
          <p:cNvSpPr/>
          <p:nvPr/>
        </p:nvSpPr>
        <p:spPr>
          <a:xfrm>
            <a:off x="425446" y="1668187"/>
            <a:ext cx="1378496" cy="57606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b="1" dirty="0" smtClean="0"/>
              <a:t>Riesgo</a:t>
            </a:r>
            <a:endParaRPr lang="es-ES" b="1" dirty="0"/>
          </a:p>
        </p:txBody>
      </p:sp>
      <p:sp>
        <p:nvSpPr>
          <p:cNvPr id="18" name="17 Rectángulo redondeado"/>
          <p:cNvSpPr/>
          <p:nvPr/>
        </p:nvSpPr>
        <p:spPr>
          <a:xfrm>
            <a:off x="473370" y="2920891"/>
            <a:ext cx="1378496" cy="57606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b="1" dirty="0" smtClean="0"/>
              <a:t>Capital y tecnología</a:t>
            </a:r>
            <a:endParaRPr lang="es-ES" b="1" dirty="0"/>
          </a:p>
        </p:txBody>
      </p:sp>
      <p:sp>
        <p:nvSpPr>
          <p:cNvPr id="20" name="19 Rectángulo redondeado"/>
          <p:cNvSpPr/>
          <p:nvPr/>
        </p:nvSpPr>
        <p:spPr>
          <a:xfrm>
            <a:off x="482886" y="3927763"/>
            <a:ext cx="1378496" cy="57606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b="1" dirty="0" smtClean="0"/>
              <a:t>Habilidades</a:t>
            </a:r>
            <a:endParaRPr lang="es-ES" b="1" dirty="0"/>
          </a:p>
        </p:txBody>
      </p:sp>
      <p:sp>
        <p:nvSpPr>
          <p:cNvPr id="9" name="8 Flecha derecha"/>
          <p:cNvSpPr/>
          <p:nvPr/>
        </p:nvSpPr>
        <p:spPr>
          <a:xfrm>
            <a:off x="1918672" y="1677997"/>
            <a:ext cx="504056" cy="191794"/>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1" name="20 Flecha derecha"/>
          <p:cNvSpPr/>
          <p:nvPr/>
        </p:nvSpPr>
        <p:spPr>
          <a:xfrm>
            <a:off x="1918672" y="1956219"/>
            <a:ext cx="504056" cy="191794"/>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0" name="9 CuadroTexto"/>
          <p:cNvSpPr txBox="1"/>
          <p:nvPr/>
        </p:nvSpPr>
        <p:spPr>
          <a:xfrm>
            <a:off x="2555776" y="1533421"/>
            <a:ext cx="3456384" cy="369332"/>
          </a:xfrm>
          <a:prstGeom prst="rect">
            <a:avLst/>
          </a:prstGeom>
          <a:noFill/>
        </p:spPr>
        <p:txBody>
          <a:bodyPr wrap="square" rtlCol="0">
            <a:spAutoFit/>
          </a:bodyPr>
          <a:lstStyle/>
          <a:p>
            <a:r>
              <a:rPr lang="es-ES_tradnl" dirty="0" smtClean="0"/>
              <a:t>Ser persona que acepte el riesgo</a:t>
            </a:r>
            <a:endParaRPr lang="es-ES" dirty="0"/>
          </a:p>
        </p:txBody>
      </p:sp>
      <p:sp>
        <p:nvSpPr>
          <p:cNvPr id="27" name="26 CuadroTexto"/>
          <p:cNvSpPr txBox="1"/>
          <p:nvPr/>
        </p:nvSpPr>
        <p:spPr>
          <a:xfrm>
            <a:off x="2555776" y="1869791"/>
            <a:ext cx="5616624" cy="646331"/>
          </a:xfrm>
          <a:prstGeom prst="rect">
            <a:avLst/>
          </a:prstGeom>
          <a:noFill/>
        </p:spPr>
        <p:txBody>
          <a:bodyPr wrap="square" rtlCol="0">
            <a:spAutoFit/>
          </a:bodyPr>
          <a:lstStyle/>
          <a:p>
            <a:r>
              <a:rPr lang="es-ES_tradnl" dirty="0" smtClean="0"/>
              <a:t>Contexto familiar y círculo de amistades pueden influir en aceptación del riesgo</a:t>
            </a:r>
            <a:endParaRPr lang="es-ES" dirty="0"/>
          </a:p>
        </p:txBody>
      </p:sp>
      <p:sp>
        <p:nvSpPr>
          <p:cNvPr id="28" name="27 Flecha derecha"/>
          <p:cNvSpPr/>
          <p:nvPr/>
        </p:nvSpPr>
        <p:spPr>
          <a:xfrm>
            <a:off x="1966596" y="2930701"/>
            <a:ext cx="504056" cy="191794"/>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9" name="28 Flecha derecha"/>
          <p:cNvSpPr/>
          <p:nvPr/>
        </p:nvSpPr>
        <p:spPr>
          <a:xfrm>
            <a:off x="1966596" y="3208923"/>
            <a:ext cx="504056" cy="191794"/>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0" name="29 CuadroTexto"/>
          <p:cNvSpPr txBox="1"/>
          <p:nvPr/>
        </p:nvSpPr>
        <p:spPr>
          <a:xfrm>
            <a:off x="2621550" y="2839591"/>
            <a:ext cx="3456384" cy="369332"/>
          </a:xfrm>
          <a:prstGeom prst="rect">
            <a:avLst/>
          </a:prstGeom>
          <a:noFill/>
        </p:spPr>
        <p:txBody>
          <a:bodyPr wrap="square" rtlCol="0">
            <a:spAutoFit/>
          </a:bodyPr>
          <a:lstStyle/>
          <a:p>
            <a:r>
              <a:rPr lang="es-ES_tradnl" dirty="0" smtClean="0"/>
              <a:t>Capital inicial</a:t>
            </a:r>
            <a:endParaRPr lang="es-ES" dirty="0"/>
          </a:p>
        </p:txBody>
      </p:sp>
      <p:sp>
        <p:nvSpPr>
          <p:cNvPr id="31" name="30 CuadroTexto"/>
          <p:cNvSpPr txBox="1"/>
          <p:nvPr/>
        </p:nvSpPr>
        <p:spPr>
          <a:xfrm>
            <a:off x="2621550" y="3127623"/>
            <a:ext cx="3456384" cy="369332"/>
          </a:xfrm>
          <a:prstGeom prst="rect">
            <a:avLst/>
          </a:prstGeom>
          <a:noFill/>
        </p:spPr>
        <p:txBody>
          <a:bodyPr wrap="square" rtlCol="0">
            <a:spAutoFit/>
          </a:bodyPr>
          <a:lstStyle/>
          <a:p>
            <a:r>
              <a:rPr lang="es-ES_tradnl" dirty="0" smtClean="0"/>
              <a:t>Acceso a la tecnología</a:t>
            </a:r>
            <a:endParaRPr lang="es-ES" dirty="0"/>
          </a:p>
        </p:txBody>
      </p:sp>
      <p:sp>
        <p:nvSpPr>
          <p:cNvPr id="32" name="31 CuadroTexto"/>
          <p:cNvSpPr txBox="1"/>
          <p:nvPr/>
        </p:nvSpPr>
        <p:spPr>
          <a:xfrm>
            <a:off x="2629387" y="3925557"/>
            <a:ext cx="2352301" cy="369332"/>
          </a:xfrm>
          <a:prstGeom prst="rect">
            <a:avLst/>
          </a:prstGeom>
          <a:noFill/>
        </p:spPr>
        <p:txBody>
          <a:bodyPr wrap="square" rtlCol="0">
            <a:spAutoFit/>
          </a:bodyPr>
          <a:lstStyle/>
          <a:p>
            <a:r>
              <a:rPr lang="es-ES_tradnl" dirty="0" smtClean="0"/>
              <a:t>1) Conocer el negocio  </a:t>
            </a:r>
            <a:endParaRPr lang="es-ES" dirty="0"/>
          </a:p>
        </p:txBody>
      </p:sp>
      <p:sp>
        <p:nvSpPr>
          <p:cNvPr id="35" name="34 Flecha derecha"/>
          <p:cNvSpPr/>
          <p:nvPr/>
        </p:nvSpPr>
        <p:spPr>
          <a:xfrm>
            <a:off x="2017524" y="4024001"/>
            <a:ext cx="504056" cy="191794"/>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6" name="35 Flecha derecha"/>
          <p:cNvSpPr/>
          <p:nvPr/>
        </p:nvSpPr>
        <p:spPr>
          <a:xfrm>
            <a:off x="2006340" y="4356517"/>
            <a:ext cx="504056" cy="191794"/>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7" name="36 CuadroTexto"/>
          <p:cNvSpPr txBox="1"/>
          <p:nvPr/>
        </p:nvSpPr>
        <p:spPr>
          <a:xfrm>
            <a:off x="2621550" y="4277085"/>
            <a:ext cx="4704603" cy="369332"/>
          </a:xfrm>
          <a:prstGeom prst="rect">
            <a:avLst/>
          </a:prstGeom>
          <a:noFill/>
        </p:spPr>
        <p:txBody>
          <a:bodyPr wrap="square" rtlCol="0">
            <a:spAutoFit/>
          </a:bodyPr>
          <a:lstStyle/>
          <a:p>
            <a:r>
              <a:rPr lang="es-ES_tradnl" dirty="0" smtClean="0"/>
              <a:t>2) Conocimientos de administración  y gestión</a:t>
            </a:r>
            <a:endParaRPr lang="es-ES" dirty="0"/>
          </a:p>
        </p:txBody>
      </p:sp>
      <p:sp>
        <p:nvSpPr>
          <p:cNvPr id="38" name="37 CuadroTexto"/>
          <p:cNvSpPr txBox="1"/>
          <p:nvPr/>
        </p:nvSpPr>
        <p:spPr>
          <a:xfrm>
            <a:off x="2629387" y="4645896"/>
            <a:ext cx="3742812" cy="369332"/>
          </a:xfrm>
          <a:prstGeom prst="rect">
            <a:avLst/>
          </a:prstGeom>
          <a:noFill/>
        </p:spPr>
        <p:txBody>
          <a:bodyPr wrap="square" rtlCol="0">
            <a:spAutoFit/>
          </a:bodyPr>
          <a:lstStyle/>
          <a:p>
            <a:r>
              <a:rPr lang="es-ES_tradnl" dirty="0" smtClean="0"/>
              <a:t>3) Habilidades personales y sociales</a:t>
            </a:r>
            <a:endParaRPr lang="es-ES" dirty="0"/>
          </a:p>
        </p:txBody>
      </p:sp>
      <p:sp>
        <p:nvSpPr>
          <p:cNvPr id="39" name="38 Flecha derecha"/>
          <p:cNvSpPr/>
          <p:nvPr/>
        </p:nvSpPr>
        <p:spPr>
          <a:xfrm>
            <a:off x="2017524" y="4734665"/>
            <a:ext cx="504056" cy="191794"/>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0" name="39 Rectángulo">
            <a:hlinkClick r:id="rId2" action="ppaction://hlinksldjump"/>
          </p:cNvPr>
          <p:cNvSpPr/>
          <p:nvPr/>
        </p:nvSpPr>
        <p:spPr>
          <a:xfrm>
            <a:off x="255879" y="5494660"/>
            <a:ext cx="4242591" cy="307777"/>
          </a:xfrm>
          <a:prstGeom prst="rect">
            <a:avLst/>
          </a:prstGeom>
        </p:spPr>
        <p:txBody>
          <a:bodyPr wrap="square">
            <a:spAutoFit/>
          </a:bodyPr>
          <a:lstStyle/>
          <a:p>
            <a:pPr algn="ctr"/>
            <a:r>
              <a:rPr lang="es-ES_tradnl" sz="1400" b="1" dirty="0" smtClean="0">
                <a:effectLst>
                  <a:outerShdw blurRad="38100" dist="38100" dir="2700000" algn="tl">
                    <a:srgbClr val="000000">
                      <a:alpha val="43137"/>
                    </a:srgbClr>
                  </a:outerShdw>
                </a:effectLst>
              </a:rPr>
              <a:t>Amplía 2:</a:t>
            </a:r>
            <a:r>
              <a:rPr lang="es-ES_tradnl" sz="1400" b="1" dirty="0" smtClean="0">
                <a:solidFill>
                  <a:srgbClr val="C00000"/>
                </a:solidFill>
              </a:rPr>
              <a:t> artículo: “Aprender a emprender” </a:t>
            </a:r>
          </a:p>
        </p:txBody>
      </p:sp>
      <p:sp>
        <p:nvSpPr>
          <p:cNvPr id="11" name="10 Rectángulo">
            <a:hlinkClick r:id="rId3" action="ppaction://hlinksldjump"/>
          </p:cNvPr>
          <p:cNvSpPr/>
          <p:nvPr/>
        </p:nvSpPr>
        <p:spPr>
          <a:xfrm>
            <a:off x="4869636" y="5539372"/>
            <a:ext cx="3302764" cy="307777"/>
          </a:xfrm>
          <a:prstGeom prst="rect">
            <a:avLst/>
          </a:prstGeom>
        </p:spPr>
        <p:txBody>
          <a:bodyPr wrap="none">
            <a:spAutoFit/>
          </a:bodyPr>
          <a:lstStyle/>
          <a:p>
            <a:pPr algn="ctr"/>
            <a:r>
              <a:rPr lang="es-ES_tradnl" sz="1400" b="1" dirty="0" smtClean="0">
                <a:effectLst>
                  <a:outerShdw blurRad="38100" dist="38100" dir="2700000" algn="tl">
                    <a:srgbClr val="000000">
                      <a:alpha val="43137"/>
                    </a:srgbClr>
                  </a:outerShdw>
                </a:effectLst>
              </a:rPr>
              <a:t>Amplía 3:</a:t>
            </a:r>
            <a:r>
              <a:rPr lang="es-ES_tradnl" sz="1400" b="1" dirty="0" smtClean="0">
                <a:solidFill>
                  <a:srgbClr val="C00000"/>
                </a:solidFill>
              </a:rPr>
              <a:t> “Plan Europeo Emprendedores”</a:t>
            </a:r>
          </a:p>
        </p:txBody>
      </p:sp>
      <p:sp>
        <p:nvSpPr>
          <p:cNvPr id="14" name="13 CuadroTexto"/>
          <p:cNvSpPr txBox="1"/>
          <p:nvPr/>
        </p:nvSpPr>
        <p:spPr>
          <a:xfrm>
            <a:off x="515913" y="1164089"/>
            <a:ext cx="1227108" cy="369332"/>
          </a:xfrm>
          <a:prstGeom prst="rect">
            <a:avLst/>
          </a:prstGeom>
          <a:noFill/>
        </p:spPr>
        <p:txBody>
          <a:bodyPr wrap="square" rtlCol="0">
            <a:spAutoFit/>
          </a:bodyPr>
          <a:lstStyle/>
          <a:p>
            <a:r>
              <a:rPr lang="es-ES_tradnl" b="1" dirty="0" smtClean="0"/>
              <a:t>Requisitos:</a:t>
            </a:r>
            <a:endParaRPr lang="es-ES" b="1" dirty="0"/>
          </a:p>
        </p:txBody>
      </p:sp>
      <p:pic>
        <p:nvPicPr>
          <p:cNvPr id="41" name="40 Imagen"/>
          <p:cNvPicPr>
            <a:picLocks noChangeAspect="1"/>
          </p:cNvPicPr>
          <p:nvPr/>
        </p:nvPicPr>
        <p:blipFill>
          <a:blip r:embed="rId4" cstate="print">
            <a:lum bright="70000" contrast="-70000"/>
            <a:extLst>
              <a:ext uri="{28A0092B-C50C-407E-A947-70E740481C1C}">
                <a14:useLocalDpi xmlns:a14="http://schemas.microsoft.com/office/drawing/2010/main" val="0"/>
              </a:ext>
            </a:extLst>
          </a:blip>
          <a:stretch>
            <a:fillRect/>
          </a:stretch>
        </p:blipFill>
        <p:spPr>
          <a:xfrm rot="2666529">
            <a:off x="4637804" y="5664738"/>
            <a:ext cx="351794" cy="442037"/>
          </a:xfrm>
          <a:prstGeom prst="rect">
            <a:avLst/>
          </a:prstGeom>
        </p:spPr>
      </p:pic>
      <p:pic>
        <p:nvPicPr>
          <p:cNvPr id="42" name="41 Imagen"/>
          <p:cNvPicPr>
            <a:picLocks noChangeAspect="1"/>
          </p:cNvPicPr>
          <p:nvPr/>
        </p:nvPicPr>
        <p:blipFill>
          <a:blip r:embed="rId4" cstate="print">
            <a:lum bright="70000" contrast="-70000"/>
            <a:extLst>
              <a:ext uri="{28A0092B-C50C-407E-A947-70E740481C1C}">
                <a14:useLocalDpi xmlns:a14="http://schemas.microsoft.com/office/drawing/2010/main" val="0"/>
              </a:ext>
            </a:extLst>
          </a:blip>
          <a:stretch>
            <a:fillRect/>
          </a:stretch>
        </p:blipFill>
        <p:spPr>
          <a:xfrm rot="2666529">
            <a:off x="417276" y="5663325"/>
            <a:ext cx="351794" cy="442037"/>
          </a:xfrm>
          <a:prstGeom prst="rect">
            <a:avLst/>
          </a:prstGeom>
        </p:spPr>
      </p:pic>
      <p:sp>
        <p:nvSpPr>
          <p:cNvPr id="33" name="32 CuadroTexto">
            <a:hlinkClick r:id="rId5" action="ppaction://hlinksldjump"/>
          </p:cNvPr>
          <p:cNvSpPr txBox="1"/>
          <p:nvPr/>
        </p:nvSpPr>
        <p:spPr>
          <a:xfrm>
            <a:off x="3215680" y="6165304"/>
            <a:ext cx="1317683" cy="369332"/>
          </a:xfrm>
          <a:prstGeom prst="rect">
            <a:avLst/>
          </a:prstGeom>
          <a:noFill/>
        </p:spPr>
        <p:txBody>
          <a:bodyPr wrap="square" rtlCol="0">
            <a:spAutoFit/>
          </a:bodyPr>
          <a:lstStyle/>
          <a:p>
            <a:r>
              <a:rPr lang="es-ES_tradnl" b="1" dirty="0" smtClean="0">
                <a:solidFill>
                  <a:schemeClr val="tx2"/>
                </a:solidFill>
              </a:rPr>
              <a:t>Contenidos</a:t>
            </a:r>
            <a:endParaRPr lang="es-ES" b="1" dirty="0">
              <a:solidFill>
                <a:schemeClr val="tx2"/>
              </a:solidFill>
            </a:endParaRPr>
          </a:p>
        </p:txBody>
      </p:sp>
      <p:sp>
        <p:nvSpPr>
          <p:cNvPr id="45" name="44 Flecha izquierda">
            <a:hlinkClick r:id="rId6" action="ppaction://hlinksldjump"/>
          </p:cNvPr>
          <p:cNvSpPr/>
          <p:nvPr/>
        </p:nvSpPr>
        <p:spPr>
          <a:xfrm>
            <a:off x="78143" y="6252795"/>
            <a:ext cx="875539" cy="281841"/>
          </a:xfrm>
          <a:prstGeom prst="leftArrow">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anterior</a:t>
            </a:r>
            <a:endParaRPr lang="es-ES" sz="1200" b="1" dirty="0">
              <a:solidFill>
                <a:schemeClr val="bg1"/>
              </a:solidFill>
            </a:endParaRPr>
          </a:p>
        </p:txBody>
      </p:sp>
      <p:sp>
        <p:nvSpPr>
          <p:cNvPr id="46" name="45 Flecha derecha"/>
          <p:cNvSpPr/>
          <p:nvPr/>
        </p:nvSpPr>
        <p:spPr>
          <a:xfrm>
            <a:off x="7513760" y="6375720"/>
            <a:ext cx="864096" cy="267661"/>
          </a:xfrm>
          <a:prstGeom prst="rightArrow">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100" b="1" dirty="0" smtClean="0">
                <a:solidFill>
                  <a:schemeClr val="tx2"/>
                </a:solidFill>
              </a:rPr>
              <a:t>siguiente</a:t>
            </a:r>
            <a:endParaRPr lang="es-ES" sz="1100" b="1" dirty="0">
              <a:solidFill>
                <a:schemeClr val="tx2"/>
              </a:solidFill>
            </a:endParaRPr>
          </a:p>
        </p:txBody>
      </p:sp>
      <p:sp>
        <p:nvSpPr>
          <p:cNvPr id="43" name="1 Título"/>
          <p:cNvSpPr txBox="1">
            <a:spLocks/>
          </p:cNvSpPr>
          <p:nvPr/>
        </p:nvSpPr>
        <p:spPr>
          <a:xfrm>
            <a:off x="148256" y="42626"/>
            <a:ext cx="8229600" cy="578062"/>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b="1" dirty="0" smtClean="0"/>
              <a:t>2. Requisitos y teorías del empresario</a:t>
            </a:r>
          </a:p>
        </p:txBody>
      </p:sp>
      <p:pic>
        <p:nvPicPr>
          <p:cNvPr id="44" name="43 Imagen"/>
          <p:cNvPicPr>
            <a:picLocks noChangeAspect="1"/>
          </p:cNvPicPr>
          <p:nvPr/>
        </p:nvPicPr>
        <p:blipFill>
          <a:blip r:embed="rId7"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rot="2666529">
            <a:off x="3000944" y="6277629"/>
            <a:ext cx="287793" cy="361618"/>
          </a:xfrm>
          <a:prstGeom prst="rect">
            <a:avLst/>
          </a:prstGeom>
        </p:spPr>
      </p:pic>
    </p:spTree>
    <p:extLst>
      <p:ext uri="{BB962C8B-B14F-4D97-AF65-F5344CB8AC3E}">
        <p14:creationId xmlns:p14="http://schemas.microsoft.com/office/powerpoint/2010/main" val="9557550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redondeado"/>
          <p:cNvSpPr/>
          <p:nvPr/>
        </p:nvSpPr>
        <p:spPr>
          <a:xfrm>
            <a:off x="139777" y="1453416"/>
            <a:ext cx="2773342" cy="536346"/>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600" b="1" dirty="0" smtClean="0">
                <a:effectLst>
                  <a:outerShdw blurRad="38100" dist="38100" dir="2700000" algn="tl">
                    <a:srgbClr val="000000">
                      <a:alpha val="43137"/>
                    </a:srgbClr>
                  </a:outerShdw>
                </a:effectLst>
              </a:rPr>
              <a:t>Tª del  empresario-riesgo </a:t>
            </a:r>
          </a:p>
          <a:p>
            <a:pPr algn="ctr"/>
            <a:r>
              <a:rPr lang="es-ES_tradnl" sz="1600" b="1" dirty="0" smtClean="0">
                <a:effectLst>
                  <a:outerShdw blurRad="38100" dist="38100" dir="2700000" algn="tl">
                    <a:srgbClr val="000000">
                      <a:alpha val="43137"/>
                    </a:srgbClr>
                  </a:outerShdw>
                </a:effectLst>
              </a:rPr>
              <a:t>(</a:t>
            </a:r>
            <a:r>
              <a:rPr lang="es-ES_tradnl" sz="1600" b="1" dirty="0" err="1" smtClean="0">
                <a:effectLst>
                  <a:outerShdw blurRad="38100" dist="38100" dir="2700000" algn="tl">
                    <a:srgbClr val="000000">
                      <a:alpha val="43137"/>
                    </a:srgbClr>
                  </a:outerShdw>
                </a:effectLst>
              </a:rPr>
              <a:t>Knight</a:t>
            </a:r>
            <a:r>
              <a:rPr lang="es-ES_tradnl" sz="1600" b="1" dirty="0" smtClean="0">
                <a:effectLst>
                  <a:outerShdw blurRad="38100" dist="38100" dir="2700000" algn="tl">
                    <a:srgbClr val="000000">
                      <a:alpha val="43137"/>
                    </a:srgbClr>
                  </a:outerShdw>
                </a:effectLst>
              </a:rPr>
              <a:t> - 1921)</a:t>
            </a:r>
            <a:endParaRPr lang="es-ES" sz="1600" b="1" dirty="0">
              <a:effectLst>
                <a:outerShdw blurRad="38100" dist="38100" dir="2700000" algn="tl">
                  <a:srgbClr val="000000">
                    <a:alpha val="43137"/>
                  </a:srgbClr>
                </a:outerShdw>
              </a:effectLst>
            </a:endParaRPr>
          </a:p>
        </p:txBody>
      </p:sp>
      <p:sp>
        <p:nvSpPr>
          <p:cNvPr id="18" name="17 Rectángulo redondeado"/>
          <p:cNvSpPr/>
          <p:nvPr/>
        </p:nvSpPr>
        <p:spPr>
          <a:xfrm>
            <a:off x="141499" y="2250339"/>
            <a:ext cx="2732579" cy="77770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600" b="1" dirty="0" smtClean="0">
                <a:effectLst>
                  <a:outerShdw blurRad="38100" dist="38100" dir="2700000" algn="tl">
                    <a:srgbClr val="000000">
                      <a:alpha val="43137"/>
                    </a:srgbClr>
                  </a:outerShdw>
                </a:effectLst>
              </a:rPr>
              <a:t>Tª del empresario innovador</a:t>
            </a:r>
          </a:p>
          <a:p>
            <a:pPr algn="ctr"/>
            <a:r>
              <a:rPr lang="es-ES_tradnl" sz="1600" b="1" dirty="0" smtClean="0">
                <a:effectLst>
                  <a:outerShdw blurRad="38100" dist="38100" dir="2700000" algn="tl">
                    <a:srgbClr val="000000">
                      <a:alpha val="43137"/>
                    </a:srgbClr>
                  </a:outerShdw>
                </a:effectLst>
              </a:rPr>
              <a:t> (</a:t>
            </a:r>
            <a:r>
              <a:rPr lang="es-ES_tradnl" sz="1600" b="1" dirty="0" err="1" smtClean="0">
                <a:effectLst>
                  <a:outerShdw blurRad="38100" dist="38100" dir="2700000" algn="tl">
                    <a:srgbClr val="000000">
                      <a:alpha val="43137"/>
                    </a:srgbClr>
                  </a:outerShdw>
                </a:effectLst>
              </a:rPr>
              <a:t>Shumpeter</a:t>
            </a:r>
            <a:r>
              <a:rPr lang="es-ES_tradnl" sz="1600" b="1" dirty="0" smtClean="0">
                <a:effectLst>
                  <a:outerShdw blurRad="38100" dist="38100" dir="2700000" algn="tl">
                    <a:srgbClr val="000000">
                      <a:alpha val="43137"/>
                    </a:srgbClr>
                  </a:outerShdw>
                </a:effectLst>
              </a:rPr>
              <a:t> - 1944)</a:t>
            </a:r>
            <a:endParaRPr lang="es-ES" sz="1600" b="1" dirty="0">
              <a:effectLst>
                <a:outerShdw blurRad="38100" dist="38100" dir="2700000" algn="tl">
                  <a:srgbClr val="000000">
                    <a:alpha val="43137"/>
                  </a:srgbClr>
                </a:outerShdw>
              </a:effectLst>
            </a:endParaRPr>
          </a:p>
        </p:txBody>
      </p:sp>
      <p:sp>
        <p:nvSpPr>
          <p:cNvPr id="20" name="19 Rectángulo redondeado"/>
          <p:cNvSpPr/>
          <p:nvPr/>
        </p:nvSpPr>
        <p:spPr>
          <a:xfrm>
            <a:off x="174696" y="3252681"/>
            <a:ext cx="2732579" cy="62196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600" b="1" dirty="0" smtClean="0">
                <a:effectLst>
                  <a:outerShdw blurRad="38100" dist="38100" dir="2700000" algn="tl">
                    <a:srgbClr val="000000">
                      <a:alpha val="43137"/>
                    </a:srgbClr>
                  </a:outerShdw>
                </a:effectLst>
              </a:rPr>
              <a:t>Tª de la tecnoestructura </a:t>
            </a:r>
          </a:p>
          <a:p>
            <a:pPr algn="ctr"/>
            <a:r>
              <a:rPr lang="es-ES_tradnl" sz="1600" b="1" dirty="0" smtClean="0">
                <a:effectLst>
                  <a:outerShdw blurRad="38100" dist="38100" dir="2700000" algn="tl">
                    <a:srgbClr val="000000">
                      <a:alpha val="43137"/>
                    </a:srgbClr>
                  </a:outerShdw>
                </a:effectLst>
              </a:rPr>
              <a:t>(</a:t>
            </a:r>
            <a:r>
              <a:rPr lang="es-ES_tradnl" sz="1600" b="1" dirty="0" err="1" smtClean="0">
                <a:effectLst>
                  <a:outerShdw blurRad="38100" dist="38100" dir="2700000" algn="tl">
                    <a:srgbClr val="000000">
                      <a:alpha val="43137"/>
                    </a:srgbClr>
                  </a:outerShdw>
                </a:effectLst>
              </a:rPr>
              <a:t>Galbraith</a:t>
            </a:r>
            <a:r>
              <a:rPr lang="es-ES_tradnl" sz="1600" b="1" dirty="0" smtClean="0">
                <a:effectLst>
                  <a:outerShdw blurRad="38100" dist="38100" dir="2700000" algn="tl">
                    <a:srgbClr val="000000">
                      <a:alpha val="43137"/>
                    </a:srgbClr>
                  </a:outerShdw>
                </a:effectLst>
              </a:rPr>
              <a:t>  - 1967)</a:t>
            </a:r>
            <a:endParaRPr lang="es-ES" sz="1600" b="1" dirty="0">
              <a:effectLst>
                <a:outerShdw blurRad="38100" dist="38100" dir="2700000" algn="tl">
                  <a:srgbClr val="000000">
                    <a:alpha val="43137"/>
                  </a:srgbClr>
                </a:outerShdw>
              </a:effectLst>
            </a:endParaRPr>
          </a:p>
        </p:txBody>
      </p:sp>
      <p:sp>
        <p:nvSpPr>
          <p:cNvPr id="9" name="8 Flecha derecha"/>
          <p:cNvSpPr/>
          <p:nvPr/>
        </p:nvSpPr>
        <p:spPr>
          <a:xfrm>
            <a:off x="3088017" y="1590741"/>
            <a:ext cx="504056" cy="191794"/>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0" name="9 CuadroTexto"/>
          <p:cNvSpPr txBox="1"/>
          <p:nvPr/>
        </p:nvSpPr>
        <p:spPr>
          <a:xfrm>
            <a:off x="3715524" y="1495073"/>
            <a:ext cx="3456384" cy="369332"/>
          </a:xfrm>
          <a:prstGeom prst="rect">
            <a:avLst/>
          </a:prstGeom>
          <a:noFill/>
        </p:spPr>
        <p:txBody>
          <a:bodyPr wrap="square" rtlCol="0">
            <a:spAutoFit/>
          </a:bodyPr>
          <a:lstStyle/>
          <a:p>
            <a:r>
              <a:rPr lang="es-ES_tradnl" dirty="0" smtClean="0"/>
              <a:t>Asume el riesgo económico</a:t>
            </a:r>
            <a:endParaRPr lang="es-ES" dirty="0"/>
          </a:p>
        </p:txBody>
      </p:sp>
      <p:sp>
        <p:nvSpPr>
          <p:cNvPr id="27" name="26 CuadroTexto"/>
          <p:cNvSpPr txBox="1"/>
          <p:nvPr/>
        </p:nvSpPr>
        <p:spPr>
          <a:xfrm>
            <a:off x="3721173" y="3641844"/>
            <a:ext cx="4835540" cy="369332"/>
          </a:xfrm>
          <a:prstGeom prst="rect">
            <a:avLst/>
          </a:prstGeom>
          <a:noFill/>
        </p:spPr>
        <p:txBody>
          <a:bodyPr wrap="square" rtlCol="0">
            <a:spAutoFit/>
          </a:bodyPr>
          <a:lstStyle/>
          <a:p>
            <a:r>
              <a:rPr lang="es-ES_tradnl" dirty="0" smtClean="0"/>
              <a:t>Pequeñas empresas propietario = directivo </a:t>
            </a:r>
            <a:endParaRPr lang="es-ES" dirty="0"/>
          </a:p>
        </p:txBody>
      </p:sp>
      <p:sp>
        <p:nvSpPr>
          <p:cNvPr id="28" name="27 Flecha derecha"/>
          <p:cNvSpPr/>
          <p:nvPr/>
        </p:nvSpPr>
        <p:spPr>
          <a:xfrm>
            <a:off x="3062162" y="2250339"/>
            <a:ext cx="504056" cy="191794"/>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9" name="28 Flecha derecha"/>
          <p:cNvSpPr/>
          <p:nvPr/>
        </p:nvSpPr>
        <p:spPr>
          <a:xfrm>
            <a:off x="3061407" y="2782923"/>
            <a:ext cx="504056" cy="191794"/>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0" name="29 CuadroTexto"/>
          <p:cNvSpPr txBox="1"/>
          <p:nvPr/>
        </p:nvSpPr>
        <p:spPr>
          <a:xfrm>
            <a:off x="3715524" y="2036116"/>
            <a:ext cx="4767872" cy="646331"/>
          </a:xfrm>
          <a:prstGeom prst="rect">
            <a:avLst/>
          </a:prstGeom>
          <a:noFill/>
        </p:spPr>
        <p:txBody>
          <a:bodyPr wrap="square" rtlCol="0">
            <a:spAutoFit/>
          </a:bodyPr>
          <a:lstStyle/>
          <a:p>
            <a:r>
              <a:rPr lang="es-ES_tradnl" dirty="0" smtClean="0"/>
              <a:t>3 etapas cambio tecnológico: </a:t>
            </a:r>
          </a:p>
          <a:p>
            <a:r>
              <a:rPr lang="es-ES_tradnl" dirty="0" smtClean="0"/>
              <a:t>invención </a:t>
            </a:r>
            <a:r>
              <a:rPr lang="es-ES_tradnl" dirty="0" smtClean="0">
                <a:sym typeface="Wingdings" pitchFamily="2" charset="2"/>
              </a:rPr>
              <a:t> innovación  imitación</a:t>
            </a:r>
            <a:endParaRPr lang="es-ES" dirty="0"/>
          </a:p>
        </p:txBody>
      </p:sp>
      <p:sp>
        <p:nvSpPr>
          <p:cNvPr id="32" name="31 CuadroTexto"/>
          <p:cNvSpPr txBox="1"/>
          <p:nvPr/>
        </p:nvSpPr>
        <p:spPr>
          <a:xfrm>
            <a:off x="3746739" y="2694154"/>
            <a:ext cx="4623929" cy="369332"/>
          </a:xfrm>
          <a:prstGeom prst="rect">
            <a:avLst/>
          </a:prstGeom>
          <a:noFill/>
        </p:spPr>
        <p:txBody>
          <a:bodyPr wrap="square" rtlCol="0">
            <a:spAutoFit/>
          </a:bodyPr>
          <a:lstStyle/>
          <a:p>
            <a:r>
              <a:rPr lang="es-ES_tradnl" dirty="0" smtClean="0"/>
              <a:t>Verdaderos empresarios son los innovadores</a:t>
            </a:r>
            <a:endParaRPr lang="es-ES" dirty="0"/>
          </a:p>
        </p:txBody>
      </p:sp>
      <p:sp>
        <p:nvSpPr>
          <p:cNvPr id="35" name="34 Flecha derecha"/>
          <p:cNvSpPr/>
          <p:nvPr/>
        </p:nvSpPr>
        <p:spPr>
          <a:xfrm>
            <a:off x="3089077" y="3284607"/>
            <a:ext cx="504056" cy="191794"/>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6" name="35 Flecha derecha"/>
          <p:cNvSpPr/>
          <p:nvPr/>
        </p:nvSpPr>
        <p:spPr>
          <a:xfrm>
            <a:off x="3085454" y="3730613"/>
            <a:ext cx="504056" cy="191794"/>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7" name="36 CuadroTexto"/>
          <p:cNvSpPr txBox="1"/>
          <p:nvPr/>
        </p:nvSpPr>
        <p:spPr>
          <a:xfrm>
            <a:off x="3747158" y="3195838"/>
            <a:ext cx="4704603" cy="369332"/>
          </a:xfrm>
          <a:prstGeom prst="rect">
            <a:avLst/>
          </a:prstGeom>
          <a:noFill/>
        </p:spPr>
        <p:txBody>
          <a:bodyPr wrap="square" rtlCol="0">
            <a:spAutoFit/>
          </a:bodyPr>
          <a:lstStyle/>
          <a:p>
            <a:r>
              <a:rPr lang="es-ES_tradnl" dirty="0" smtClean="0"/>
              <a:t>Directivos toman decisiones</a:t>
            </a:r>
            <a:endParaRPr lang="es-ES" dirty="0"/>
          </a:p>
        </p:txBody>
      </p:sp>
      <p:sp>
        <p:nvSpPr>
          <p:cNvPr id="38" name="37 CuadroTexto"/>
          <p:cNvSpPr txBox="1"/>
          <p:nvPr/>
        </p:nvSpPr>
        <p:spPr>
          <a:xfrm>
            <a:off x="3747158" y="4747173"/>
            <a:ext cx="3742812" cy="923330"/>
          </a:xfrm>
          <a:prstGeom prst="rect">
            <a:avLst/>
          </a:prstGeom>
          <a:noFill/>
        </p:spPr>
        <p:txBody>
          <a:bodyPr wrap="square" rtlCol="0">
            <a:spAutoFit/>
          </a:bodyPr>
          <a:lstStyle/>
          <a:p>
            <a:r>
              <a:rPr lang="es-ES_tradnl" dirty="0" smtClean="0"/>
              <a:t>Condiciones sociales y culturales</a:t>
            </a:r>
          </a:p>
          <a:p>
            <a:pPr marL="285750" indent="-285750">
              <a:buFont typeface="Courier New" pitchFamily="49" charset="0"/>
              <a:buChar char="o"/>
            </a:pPr>
            <a:r>
              <a:rPr lang="es-ES_tradnl" i="1" dirty="0" smtClean="0"/>
              <a:t>Tª de la incubadora</a:t>
            </a:r>
          </a:p>
          <a:p>
            <a:pPr marL="285750" indent="-285750">
              <a:buFont typeface="Courier New" pitchFamily="49" charset="0"/>
              <a:buChar char="o"/>
            </a:pPr>
            <a:r>
              <a:rPr lang="es-ES_tradnl" i="1" dirty="0" smtClean="0"/>
              <a:t>Tª de la marginación social</a:t>
            </a:r>
            <a:endParaRPr lang="es-ES" i="1" dirty="0"/>
          </a:p>
        </p:txBody>
      </p:sp>
      <p:sp>
        <p:nvSpPr>
          <p:cNvPr id="39" name="38 Flecha derecha"/>
          <p:cNvSpPr/>
          <p:nvPr/>
        </p:nvSpPr>
        <p:spPr>
          <a:xfrm>
            <a:off x="3061407" y="4266935"/>
            <a:ext cx="504056" cy="191794"/>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1" name="10 Rectángulo">
            <a:hlinkClick r:id="rId2" action="ppaction://hlinksldjump"/>
          </p:cNvPr>
          <p:cNvSpPr/>
          <p:nvPr/>
        </p:nvSpPr>
        <p:spPr>
          <a:xfrm>
            <a:off x="548158" y="5617107"/>
            <a:ext cx="2924262" cy="307777"/>
          </a:xfrm>
          <a:prstGeom prst="rect">
            <a:avLst/>
          </a:prstGeom>
        </p:spPr>
        <p:txBody>
          <a:bodyPr wrap="none">
            <a:spAutoFit/>
          </a:bodyPr>
          <a:lstStyle/>
          <a:p>
            <a:pPr algn="ctr"/>
            <a:r>
              <a:rPr lang="es-ES_tradnl" sz="1400" b="1" dirty="0" smtClean="0">
                <a:effectLst>
                  <a:outerShdw blurRad="38100" dist="38100" dir="2700000" algn="tl">
                    <a:srgbClr val="000000">
                      <a:alpha val="43137"/>
                    </a:srgbClr>
                  </a:outerShdw>
                </a:effectLst>
              </a:rPr>
              <a:t>Amplía 5:</a:t>
            </a:r>
            <a:r>
              <a:rPr lang="es-ES_tradnl" sz="1400" b="1" dirty="0" smtClean="0">
                <a:solidFill>
                  <a:srgbClr val="C00000"/>
                </a:solidFill>
              </a:rPr>
              <a:t> “Mujeres emprendedoras”</a:t>
            </a:r>
          </a:p>
        </p:txBody>
      </p:sp>
      <p:sp>
        <p:nvSpPr>
          <p:cNvPr id="33" name="32 CuadroTexto"/>
          <p:cNvSpPr txBox="1"/>
          <p:nvPr/>
        </p:nvSpPr>
        <p:spPr>
          <a:xfrm>
            <a:off x="548158" y="898360"/>
            <a:ext cx="1227108" cy="369332"/>
          </a:xfrm>
          <a:prstGeom prst="rect">
            <a:avLst/>
          </a:prstGeom>
          <a:noFill/>
        </p:spPr>
        <p:txBody>
          <a:bodyPr wrap="square" rtlCol="0">
            <a:spAutoFit/>
          </a:bodyPr>
          <a:lstStyle/>
          <a:p>
            <a:r>
              <a:rPr lang="es-ES_tradnl" b="1" dirty="0" smtClean="0"/>
              <a:t>Teorías:</a:t>
            </a:r>
            <a:endParaRPr lang="es-ES" b="1" dirty="0"/>
          </a:p>
        </p:txBody>
      </p:sp>
      <p:sp>
        <p:nvSpPr>
          <p:cNvPr id="34" name="33 Rectángulo redondeado"/>
          <p:cNvSpPr/>
          <p:nvPr/>
        </p:nvSpPr>
        <p:spPr>
          <a:xfrm>
            <a:off x="167881" y="4078398"/>
            <a:ext cx="2734302" cy="496276"/>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600" b="1" dirty="0" smtClean="0">
                <a:effectLst>
                  <a:outerShdw blurRad="38100" dist="38100" dir="2700000" algn="tl">
                    <a:srgbClr val="000000">
                      <a:alpha val="43137"/>
                    </a:srgbClr>
                  </a:outerShdw>
                </a:effectLst>
              </a:rPr>
              <a:t>Tª de la oportunidad</a:t>
            </a:r>
          </a:p>
          <a:p>
            <a:pPr algn="ctr"/>
            <a:r>
              <a:rPr lang="es-ES_tradnl" sz="1600" b="1" dirty="0" smtClean="0">
                <a:effectLst>
                  <a:outerShdw blurRad="38100" dist="38100" dir="2700000" algn="tl">
                    <a:srgbClr val="000000">
                      <a:alpha val="43137"/>
                    </a:srgbClr>
                  </a:outerShdw>
                </a:effectLst>
              </a:rPr>
              <a:t>(</a:t>
            </a:r>
            <a:r>
              <a:rPr lang="es-ES_tradnl" sz="1600" b="1" dirty="0" err="1" smtClean="0">
                <a:effectLst>
                  <a:outerShdw blurRad="38100" dist="38100" dir="2700000" algn="tl">
                    <a:srgbClr val="000000">
                      <a:alpha val="43137"/>
                    </a:srgbClr>
                  </a:outerShdw>
                </a:effectLst>
              </a:rPr>
              <a:t>kirzner</a:t>
            </a:r>
            <a:r>
              <a:rPr lang="es-ES_tradnl" sz="1600" b="1" dirty="0" smtClean="0">
                <a:effectLst>
                  <a:outerShdw blurRad="38100" dist="38100" dir="2700000" algn="tl">
                    <a:srgbClr val="000000">
                      <a:alpha val="43137"/>
                    </a:srgbClr>
                  </a:outerShdw>
                </a:effectLst>
              </a:rPr>
              <a:t> - 1973)</a:t>
            </a:r>
            <a:endParaRPr lang="es-ES" sz="1600" b="1" dirty="0">
              <a:effectLst>
                <a:outerShdw blurRad="38100" dist="38100" dir="2700000" algn="tl">
                  <a:srgbClr val="000000">
                    <a:alpha val="43137"/>
                  </a:srgbClr>
                </a:outerShdw>
              </a:effectLst>
            </a:endParaRPr>
          </a:p>
        </p:txBody>
      </p:sp>
      <p:sp>
        <p:nvSpPr>
          <p:cNvPr id="41" name="40 Rectángulo redondeado"/>
          <p:cNvSpPr/>
          <p:nvPr/>
        </p:nvSpPr>
        <p:spPr>
          <a:xfrm>
            <a:off x="139777" y="4716313"/>
            <a:ext cx="2802419" cy="48277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600" b="1" dirty="0" smtClean="0">
                <a:effectLst>
                  <a:outerShdw blurRad="38100" dist="38100" dir="2700000" algn="tl">
                    <a:srgbClr val="000000">
                      <a:alpha val="43137"/>
                    </a:srgbClr>
                  </a:outerShdw>
                </a:effectLst>
              </a:rPr>
              <a:t>Tªs socioculturales</a:t>
            </a:r>
            <a:endParaRPr lang="es-ES" sz="1600" b="1" dirty="0">
              <a:effectLst>
                <a:outerShdw blurRad="38100" dist="38100" dir="2700000" algn="tl">
                  <a:srgbClr val="000000">
                    <a:alpha val="43137"/>
                  </a:srgbClr>
                </a:outerShdw>
              </a:effectLst>
            </a:endParaRPr>
          </a:p>
        </p:txBody>
      </p:sp>
      <p:sp>
        <p:nvSpPr>
          <p:cNvPr id="42" name="41 CuadroTexto"/>
          <p:cNvSpPr txBox="1"/>
          <p:nvPr/>
        </p:nvSpPr>
        <p:spPr>
          <a:xfrm>
            <a:off x="3715524" y="4178166"/>
            <a:ext cx="4835540" cy="369332"/>
          </a:xfrm>
          <a:prstGeom prst="rect">
            <a:avLst/>
          </a:prstGeom>
          <a:noFill/>
        </p:spPr>
        <p:txBody>
          <a:bodyPr wrap="square" rtlCol="0">
            <a:spAutoFit/>
          </a:bodyPr>
          <a:lstStyle/>
          <a:p>
            <a:r>
              <a:rPr lang="es-ES_tradnl" dirty="0" smtClean="0"/>
              <a:t>Ver oportunidad de negocio en mercado</a:t>
            </a:r>
            <a:endParaRPr lang="es-ES" dirty="0"/>
          </a:p>
        </p:txBody>
      </p:sp>
      <p:sp>
        <p:nvSpPr>
          <p:cNvPr id="43" name="42 Flecha derecha"/>
          <p:cNvSpPr/>
          <p:nvPr/>
        </p:nvSpPr>
        <p:spPr>
          <a:xfrm>
            <a:off x="3055546" y="4861801"/>
            <a:ext cx="504056" cy="191794"/>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4" name="43 Rectángulo"/>
          <p:cNvSpPr/>
          <p:nvPr/>
        </p:nvSpPr>
        <p:spPr>
          <a:xfrm>
            <a:off x="6006433" y="959915"/>
            <a:ext cx="2999155" cy="307777"/>
          </a:xfrm>
          <a:prstGeom prst="rect">
            <a:avLst/>
          </a:prstGeom>
        </p:spPr>
        <p:txBody>
          <a:bodyPr wrap="none">
            <a:spAutoFit/>
          </a:bodyPr>
          <a:lstStyle/>
          <a:p>
            <a:pPr algn="ctr"/>
            <a:r>
              <a:rPr lang="es-ES_tradnl" sz="1400" b="1" dirty="0" smtClean="0">
                <a:effectLst>
                  <a:outerShdw blurRad="38100" dist="38100" dir="2700000" algn="tl">
                    <a:srgbClr val="000000">
                      <a:alpha val="43137"/>
                    </a:srgbClr>
                  </a:outerShdw>
                </a:effectLst>
              </a:rPr>
              <a:t>Amplía 4:</a:t>
            </a:r>
            <a:r>
              <a:rPr lang="es-ES_tradnl" sz="1400" b="1" dirty="0" smtClean="0">
                <a:solidFill>
                  <a:srgbClr val="C00000"/>
                </a:solidFill>
              </a:rPr>
              <a:t> “Ejemplos de empresarios ”</a:t>
            </a:r>
          </a:p>
        </p:txBody>
      </p:sp>
      <p:pic>
        <p:nvPicPr>
          <p:cNvPr id="52" name="51 Imagen"/>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2666529">
            <a:off x="8110999" y="1719039"/>
            <a:ext cx="351794" cy="442037"/>
          </a:xfrm>
          <a:prstGeom prst="rect">
            <a:avLst/>
          </a:prstGeom>
        </p:spPr>
      </p:pic>
      <p:pic>
        <p:nvPicPr>
          <p:cNvPr id="53" name="52 Imagen"/>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2666529">
            <a:off x="313528" y="5736440"/>
            <a:ext cx="351794" cy="442037"/>
          </a:xfrm>
          <a:prstGeom prst="rect">
            <a:avLst/>
          </a:prstGeom>
        </p:spPr>
      </p:pic>
      <p:pic>
        <p:nvPicPr>
          <p:cNvPr id="57" name="Picture 5" descr="C:\Program Files (x86)\Microsoft Office\MEDIA\OFFICE14\Bullets\BD14981_.gif">
            <a:hlinkClick r:id="rId4" action="ppaction://hlinksldjump"/>
          </p:cNvPr>
          <p:cNvPicPr>
            <a:picLocks noChangeAspect="1" noChangeArrowheads="1"/>
          </p:cNvPicPr>
          <p:nvPr/>
        </p:nvPicPr>
        <p:blipFill>
          <a:blip r:embed="rId5">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70668" y="1623306"/>
            <a:ext cx="196566" cy="196566"/>
          </a:xfrm>
          <a:prstGeom prst="rect">
            <a:avLst/>
          </a:prstGeom>
          <a:noFill/>
          <a:extLst>
            <a:ext uri="{909E8E84-426E-40DD-AFC4-6F175D3DCCD1}">
              <a14:hiddenFill xmlns:a14="http://schemas.microsoft.com/office/drawing/2010/main">
                <a:solidFill>
                  <a:srgbClr val="FFFFFF"/>
                </a:solidFill>
              </a14:hiddenFill>
            </a:ext>
          </a:extLst>
        </p:spPr>
      </p:pic>
      <p:sp>
        <p:nvSpPr>
          <p:cNvPr id="40" name="39 CuadroTexto">
            <a:hlinkClick r:id="rId6" action="ppaction://hlinksldjump"/>
          </p:cNvPr>
          <p:cNvSpPr txBox="1"/>
          <p:nvPr/>
        </p:nvSpPr>
        <p:spPr>
          <a:xfrm>
            <a:off x="3139534" y="6166845"/>
            <a:ext cx="1317683" cy="369332"/>
          </a:xfrm>
          <a:prstGeom prst="rect">
            <a:avLst/>
          </a:prstGeom>
          <a:noFill/>
        </p:spPr>
        <p:txBody>
          <a:bodyPr wrap="square" rtlCol="0">
            <a:spAutoFit/>
          </a:bodyPr>
          <a:lstStyle/>
          <a:p>
            <a:r>
              <a:rPr lang="es-ES_tradnl" b="1" dirty="0" smtClean="0">
                <a:solidFill>
                  <a:schemeClr val="tx2"/>
                </a:solidFill>
              </a:rPr>
              <a:t>Contenidos</a:t>
            </a:r>
            <a:endParaRPr lang="es-ES" b="1" dirty="0">
              <a:solidFill>
                <a:schemeClr val="tx2"/>
              </a:solidFill>
            </a:endParaRPr>
          </a:p>
        </p:txBody>
      </p:sp>
      <p:sp>
        <p:nvSpPr>
          <p:cNvPr id="48" name="47 Flecha izquierda">
            <a:hlinkClick r:id="rId7" action="ppaction://hlinksldjump"/>
          </p:cNvPr>
          <p:cNvSpPr/>
          <p:nvPr/>
        </p:nvSpPr>
        <p:spPr>
          <a:xfrm>
            <a:off x="110388" y="6318199"/>
            <a:ext cx="875539" cy="281841"/>
          </a:xfrm>
          <a:prstGeom prst="leftArrow">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anterior</a:t>
            </a:r>
            <a:endParaRPr lang="es-ES" sz="1200" b="1" dirty="0">
              <a:solidFill>
                <a:schemeClr val="bg1"/>
              </a:solidFill>
            </a:endParaRPr>
          </a:p>
        </p:txBody>
      </p:sp>
      <p:sp>
        <p:nvSpPr>
          <p:cNvPr id="49" name="48 Flecha derecha"/>
          <p:cNvSpPr/>
          <p:nvPr/>
        </p:nvSpPr>
        <p:spPr>
          <a:xfrm>
            <a:off x="7561757" y="6332379"/>
            <a:ext cx="864096" cy="267661"/>
          </a:xfrm>
          <a:prstGeom prst="rightArrow">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100" b="1" dirty="0" smtClean="0">
                <a:solidFill>
                  <a:schemeClr val="tx2"/>
                </a:solidFill>
              </a:rPr>
              <a:t>siguiente</a:t>
            </a:r>
            <a:endParaRPr lang="es-ES" sz="1100" b="1" dirty="0">
              <a:solidFill>
                <a:schemeClr val="tx2"/>
              </a:solidFill>
            </a:endParaRPr>
          </a:p>
        </p:txBody>
      </p:sp>
      <p:sp>
        <p:nvSpPr>
          <p:cNvPr id="46" name="1 Título"/>
          <p:cNvSpPr txBox="1">
            <a:spLocks/>
          </p:cNvSpPr>
          <p:nvPr/>
        </p:nvSpPr>
        <p:spPr>
          <a:xfrm>
            <a:off x="148256" y="42626"/>
            <a:ext cx="8229600" cy="578062"/>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b="1" dirty="0" smtClean="0"/>
              <a:t>2. Requisitos y teorías del empresario</a:t>
            </a:r>
          </a:p>
        </p:txBody>
      </p:sp>
      <p:pic>
        <p:nvPicPr>
          <p:cNvPr id="47" name="Picture 5" descr="C:\Program Files (x86)\Microsoft Office\MEDIA\OFFICE14\Bullets\BD14981_.gif">
            <a:hlinkClick r:id="rId8" action="ppaction://hlinksldjump"/>
          </p:cNvPr>
          <p:cNvPicPr>
            <a:picLocks noChangeAspect="1" noChangeArrowheads="1"/>
          </p:cNvPicPr>
          <p:nvPr/>
        </p:nvPicPr>
        <p:blipFill>
          <a:blip r:embed="rId5">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54498" y="2782923"/>
            <a:ext cx="196566" cy="196566"/>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5" descr="C:\Program Files (x86)\Microsoft Office\MEDIA\OFFICE14\Bullets\BD14981_.gif">
            <a:hlinkClick r:id="rId9" action="ppaction://hlinksldjump"/>
          </p:cNvPr>
          <p:cNvPicPr>
            <a:picLocks noChangeAspect="1" noChangeArrowheads="1"/>
          </p:cNvPicPr>
          <p:nvPr/>
        </p:nvPicPr>
        <p:blipFill>
          <a:blip r:embed="rId5">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60147" y="3730613"/>
            <a:ext cx="196566" cy="196566"/>
          </a:xfrm>
          <a:prstGeom prst="rect">
            <a:avLst/>
          </a:prstGeom>
          <a:noFill/>
          <a:extLst>
            <a:ext uri="{909E8E84-426E-40DD-AFC4-6F175D3DCCD1}">
              <a14:hiddenFill xmlns:a14="http://schemas.microsoft.com/office/drawing/2010/main">
                <a:solidFill>
                  <a:srgbClr val="FFFFFF"/>
                </a:solidFill>
              </a14:hiddenFill>
            </a:ext>
          </a:extLst>
        </p:spPr>
      </p:pic>
      <p:pic>
        <p:nvPicPr>
          <p:cNvPr id="59" name="Picture 5" descr="C:\Program Files (x86)\Microsoft Office\MEDIA\OFFICE14\Bullets\BD14981_.gif">
            <a:hlinkClick r:id="rId10" action="ppaction://hlinksldjump"/>
          </p:cNvPr>
          <p:cNvPicPr>
            <a:picLocks noChangeAspect="1" noChangeArrowheads="1"/>
          </p:cNvPicPr>
          <p:nvPr/>
        </p:nvPicPr>
        <p:blipFill>
          <a:blip r:embed="rId5">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51609" y="4264549"/>
            <a:ext cx="196566" cy="196566"/>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5" descr="C:\Program Files (x86)\Microsoft Office\MEDIA\OFFICE14\Bullets\BD14981_.gif">
            <a:hlinkClick r:id="rId11" action="ppaction://hlinksldjump"/>
          </p:cNvPr>
          <p:cNvPicPr>
            <a:picLocks noChangeAspect="1" noChangeArrowheads="1"/>
          </p:cNvPicPr>
          <p:nvPr/>
        </p:nvPicPr>
        <p:blipFill>
          <a:blip r:embed="rId5">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54498" y="5110555"/>
            <a:ext cx="196566" cy="196566"/>
          </a:xfrm>
          <a:prstGeom prst="rect">
            <a:avLst/>
          </a:prstGeom>
          <a:noFill/>
          <a:extLst>
            <a:ext uri="{909E8E84-426E-40DD-AFC4-6F175D3DCCD1}">
              <a14:hiddenFill xmlns:a14="http://schemas.microsoft.com/office/drawing/2010/main">
                <a:solidFill>
                  <a:srgbClr val="FFFFFF"/>
                </a:solidFill>
              </a14:hiddenFill>
            </a:ext>
          </a:extLst>
        </p:spPr>
      </p:pic>
      <p:pic>
        <p:nvPicPr>
          <p:cNvPr id="61" name="Picture 5" descr="C:\Program Files (x86)\Microsoft Office\MEDIA\OFFICE14\Bullets\BD14981_.gif">
            <a:hlinkClick r:id="rId11" action="ppaction://hlinksldjump"/>
          </p:cNvPr>
          <p:cNvPicPr>
            <a:picLocks noChangeAspect="1" noChangeArrowheads="1"/>
          </p:cNvPicPr>
          <p:nvPr/>
        </p:nvPicPr>
        <p:blipFill>
          <a:blip r:embed="rId5">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54498" y="5473937"/>
            <a:ext cx="196566" cy="196566"/>
          </a:xfrm>
          <a:prstGeom prst="rect">
            <a:avLst/>
          </a:prstGeom>
          <a:noFill/>
          <a:extLst>
            <a:ext uri="{909E8E84-426E-40DD-AFC4-6F175D3DCCD1}">
              <a14:hiddenFill xmlns:a14="http://schemas.microsoft.com/office/drawing/2010/main">
                <a:solidFill>
                  <a:srgbClr val="FFFFFF"/>
                </a:solidFill>
              </a14:hiddenFill>
            </a:ext>
          </a:extLst>
        </p:spPr>
      </p:pic>
      <p:pic>
        <p:nvPicPr>
          <p:cNvPr id="63" name="62 Imagen"/>
          <p:cNvPicPr>
            <a:picLocks noChangeAspect="1"/>
          </p:cNvPicPr>
          <p:nvPr/>
        </p:nvPicPr>
        <p:blipFill>
          <a:blip r:embed="rId1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rot="2666529">
            <a:off x="3000944" y="6277629"/>
            <a:ext cx="287793" cy="361618"/>
          </a:xfrm>
          <a:prstGeom prst="rect">
            <a:avLst/>
          </a:prstGeom>
        </p:spPr>
      </p:pic>
    </p:spTree>
    <p:extLst>
      <p:ext uri="{BB962C8B-B14F-4D97-AF65-F5344CB8AC3E}">
        <p14:creationId xmlns:p14="http://schemas.microsoft.com/office/powerpoint/2010/main" val="3215157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37 CuadroTexto"/>
          <p:cNvSpPr txBox="1"/>
          <p:nvPr/>
        </p:nvSpPr>
        <p:spPr>
          <a:xfrm>
            <a:off x="404914" y="786770"/>
            <a:ext cx="8147248" cy="369332"/>
          </a:xfrm>
          <a:prstGeom prst="rect">
            <a:avLst/>
          </a:prstGeom>
          <a:noFill/>
        </p:spPr>
        <p:txBody>
          <a:bodyPr wrap="square" rtlCol="0">
            <a:spAutoFit/>
          </a:bodyPr>
          <a:lstStyle/>
          <a:p>
            <a:r>
              <a:rPr lang="es-ES_tradnl" i="1" dirty="0" smtClean="0"/>
              <a:t>Capacidad innovadora de probar cosas nuevas o hacerlas de una manera diferente</a:t>
            </a:r>
            <a:endParaRPr lang="es-ES" i="1" dirty="0"/>
          </a:p>
        </p:txBody>
      </p:sp>
      <p:sp>
        <p:nvSpPr>
          <p:cNvPr id="11" name="10 Rectángulo">
            <a:hlinkClick r:id="rId2" action="ppaction://hlinksldjump"/>
          </p:cNvPr>
          <p:cNvSpPr/>
          <p:nvPr/>
        </p:nvSpPr>
        <p:spPr>
          <a:xfrm>
            <a:off x="4721308" y="5639857"/>
            <a:ext cx="4046492" cy="307777"/>
          </a:xfrm>
          <a:prstGeom prst="rect">
            <a:avLst/>
          </a:prstGeom>
        </p:spPr>
        <p:txBody>
          <a:bodyPr wrap="none">
            <a:spAutoFit/>
          </a:bodyPr>
          <a:lstStyle/>
          <a:p>
            <a:pPr algn="ctr"/>
            <a:r>
              <a:rPr lang="es-ES_tradnl" sz="1400" b="1" dirty="0" smtClean="0">
                <a:effectLst>
                  <a:outerShdw blurRad="38100" dist="38100" dir="2700000" algn="tl">
                    <a:srgbClr val="000000">
                      <a:alpha val="43137"/>
                    </a:srgbClr>
                  </a:outerShdw>
                </a:effectLst>
              </a:rPr>
              <a:t>Amplía 7:</a:t>
            </a:r>
            <a:r>
              <a:rPr lang="es-ES_tradnl" sz="1400" b="1" dirty="0" smtClean="0">
                <a:solidFill>
                  <a:srgbClr val="C00000"/>
                </a:solidFill>
              </a:rPr>
              <a:t> “Innovar en productos muy tradicionales”</a:t>
            </a:r>
          </a:p>
        </p:txBody>
      </p:sp>
      <p:sp>
        <p:nvSpPr>
          <p:cNvPr id="44" name="43 Rectángulo">
            <a:hlinkClick r:id="rId3" action="ppaction://hlinksldjump"/>
          </p:cNvPr>
          <p:cNvSpPr/>
          <p:nvPr/>
        </p:nvSpPr>
        <p:spPr>
          <a:xfrm>
            <a:off x="414263" y="5639857"/>
            <a:ext cx="2959914" cy="307777"/>
          </a:xfrm>
          <a:prstGeom prst="rect">
            <a:avLst/>
          </a:prstGeom>
        </p:spPr>
        <p:txBody>
          <a:bodyPr wrap="none">
            <a:spAutoFit/>
          </a:bodyPr>
          <a:lstStyle/>
          <a:p>
            <a:pPr algn="ctr"/>
            <a:r>
              <a:rPr lang="es-ES_tradnl" sz="1400" b="1" dirty="0" smtClean="0">
                <a:effectLst>
                  <a:outerShdw blurRad="38100" dist="38100" dir="2700000" algn="tl">
                    <a:srgbClr val="000000">
                      <a:alpha val="43137"/>
                    </a:srgbClr>
                  </a:outerShdw>
                </a:effectLst>
              </a:rPr>
              <a:t>Amplía 6:</a:t>
            </a:r>
            <a:r>
              <a:rPr lang="es-ES_tradnl" sz="1400" b="1" dirty="0" smtClean="0">
                <a:solidFill>
                  <a:srgbClr val="C00000"/>
                </a:solidFill>
              </a:rPr>
              <a:t> “Emprendedores en la red”</a:t>
            </a:r>
          </a:p>
        </p:txBody>
      </p:sp>
      <p:pic>
        <p:nvPicPr>
          <p:cNvPr id="52" name="51 Imagen"/>
          <p:cNvPicPr>
            <a:picLocks noChangeAspect="1"/>
          </p:cNvPicPr>
          <p:nvPr/>
        </p:nvPicPr>
        <p:blipFill>
          <a:blip r:embed="rId4" cstate="print">
            <a:lum bright="70000" contrast="-70000"/>
            <a:extLst>
              <a:ext uri="{28A0092B-C50C-407E-A947-70E740481C1C}">
                <a14:useLocalDpi xmlns:a14="http://schemas.microsoft.com/office/drawing/2010/main" val="0"/>
              </a:ext>
            </a:extLst>
          </a:blip>
          <a:stretch>
            <a:fillRect/>
          </a:stretch>
        </p:blipFill>
        <p:spPr>
          <a:xfrm rot="2666529">
            <a:off x="173427" y="5750819"/>
            <a:ext cx="351794" cy="442037"/>
          </a:xfrm>
          <a:prstGeom prst="rect">
            <a:avLst/>
          </a:prstGeom>
        </p:spPr>
      </p:pic>
      <p:pic>
        <p:nvPicPr>
          <p:cNvPr id="53" name="52 Imagen"/>
          <p:cNvPicPr>
            <a:picLocks noChangeAspect="1"/>
          </p:cNvPicPr>
          <p:nvPr/>
        </p:nvPicPr>
        <p:blipFill>
          <a:blip r:embed="rId4" cstate="print">
            <a:lum bright="70000" contrast="-70000"/>
            <a:extLst>
              <a:ext uri="{28A0092B-C50C-407E-A947-70E740481C1C}">
                <a14:useLocalDpi xmlns:a14="http://schemas.microsoft.com/office/drawing/2010/main" val="0"/>
              </a:ext>
            </a:extLst>
          </a:blip>
          <a:stretch>
            <a:fillRect/>
          </a:stretch>
        </p:blipFill>
        <p:spPr>
          <a:xfrm rot="2666529">
            <a:off x="4508568" y="5788320"/>
            <a:ext cx="351794" cy="442037"/>
          </a:xfrm>
          <a:prstGeom prst="rect">
            <a:avLst/>
          </a:prstGeom>
        </p:spPr>
      </p:pic>
      <p:sp>
        <p:nvSpPr>
          <p:cNvPr id="4" name="3 CuadroTexto"/>
          <p:cNvSpPr txBox="1"/>
          <p:nvPr/>
        </p:nvSpPr>
        <p:spPr>
          <a:xfrm>
            <a:off x="314648" y="4332804"/>
            <a:ext cx="1738536" cy="369332"/>
          </a:xfrm>
          <a:prstGeom prst="rect">
            <a:avLst/>
          </a:prstGeom>
          <a:solidFill>
            <a:srgbClr val="92D050"/>
          </a:solidFill>
          <a:ln>
            <a:solidFill>
              <a:srgbClr val="00B050"/>
            </a:solidFill>
          </a:ln>
          <a:effectLst>
            <a:outerShdw blurRad="76200" dir="13500000" sy="23000" kx="1200000" algn="br" rotWithShape="0">
              <a:prstClr val="black">
                <a:alpha val="20000"/>
              </a:prstClr>
            </a:outerShdw>
          </a:effectLst>
        </p:spPr>
        <p:txBody>
          <a:bodyPr wrap="square" rtlCol="0">
            <a:spAutoFit/>
          </a:bodyPr>
          <a:lstStyle/>
          <a:p>
            <a:r>
              <a:rPr lang="es-ES_tradnl" dirty="0" smtClean="0"/>
              <a:t>EMPRENDEDOR</a:t>
            </a:r>
            <a:endParaRPr lang="es-ES" dirty="0"/>
          </a:p>
        </p:txBody>
      </p:sp>
      <p:sp>
        <p:nvSpPr>
          <p:cNvPr id="45" name="44 CuadroTexto"/>
          <p:cNvSpPr txBox="1"/>
          <p:nvPr/>
        </p:nvSpPr>
        <p:spPr>
          <a:xfrm>
            <a:off x="2213573" y="4194304"/>
            <a:ext cx="6628018" cy="646331"/>
          </a:xfrm>
          <a:prstGeom prst="rect">
            <a:avLst/>
          </a:prstGeom>
          <a:noFill/>
        </p:spPr>
        <p:txBody>
          <a:bodyPr wrap="square" rtlCol="0">
            <a:spAutoFit/>
          </a:bodyPr>
          <a:lstStyle/>
          <a:p>
            <a:r>
              <a:rPr lang="es-ES_tradnl" i="1" dirty="0" smtClean="0">
                <a:sym typeface="Wingdings" pitchFamily="2" charset="2"/>
              </a:rPr>
              <a:t> </a:t>
            </a:r>
            <a:r>
              <a:rPr lang="es-ES_tradnl" i="1" dirty="0" smtClean="0"/>
              <a:t>Persona con capacidad de convertir una idea en proyecto real generando innovación en el entorno. No hace falta crear empresa</a:t>
            </a:r>
            <a:endParaRPr lang="es-ES" i="1" dirty="0"/>
          </a:p>
        </p:txBody>
      </p:sp>
      <p:sp>
        <p:nvSpPr>
          <p:cNvPr id="49" name="48 CuadroTexto"/>
          <p:cNvSpPr txBox="1"/>
          <p:nvPr/>
        </p:nvSpPr>
        <p:spPr>
          <a:xfrm>
            <a:off x="2300507" y="4886811"/>
            <a:ext cx="5328592" cy="646331"/>
          </a:xfrm>
          <a:prstGeom prst="rect">
            <a:avLst/>
          </a:prstGeom>
          <a:noFill/>
        </p:spPr>
        <p:txBody>
          <a:bodyPr wrap="square" rtlCol="0">
            <a:spAutoFit/>
          </a:bodyPr>
          <a:lstStyle/>
          <a:p>
            <a:pPr marL="285750" indent="-285750">
              <a:buFont typeface="Wingdings" pitchFamily="2" charset="2"/>
              <a:buChar char="q"/>
            </a:pPr>
            <a:r>
              <a:rPr lang="es-ES_tradnl" i="1" dirty="0" smtClean="0">
                <a:sym typeface="Wingdings" pitchFamily="2" charset="2"/>
              </a:rPr>
              <a:t>Emprendedor empresario</a:t>
            </a:r>
          </a:p>
          <a:p>
            <a:pPr marL="285750" indent="-285750">
              <a:buFont typeface="Wingdings" pitchFamily="2" charset="2"/>
              <a:buChar char="q"/>
            </a:pPr>
            <a:r>
              <a:rPr lang="es-ES_tradnl" i="1" dirty="0" smtClean="0">
                <a:sym typeface="Wingdings" pitchFamily="2" charset="2"/>
              </a:rPr>
              <a:t>Emprendedor corporativo o intraemprendedor</a:t>
            </a:r>
            <a:endParaRPr lang="es-ES" i="1" dirty="0"/>
          </a:p>
        </p:txBody>
      </p:sp>
      <p:sp>
        <p:nvSpPr>
          <p:cNvPr id="24" name="23 CuadroTexto">
            <a:hlinkClick r:id="rId5" action="ppaction://hlinksldjump"/>
          </p:cNvPr>
          <p:cNvSpPr txBox="1"/>
          <p:nvPr/>
        </p:nvSpPr>
        <p:spPr>
          <a:xfrm>
            <a:off x="3215680" y="6165304"/>
            <a:ext cx="1317683" cy="369332"/>
          </a:xfrm>
          <a:prstGeom prst="rect">
            <a:avLst/>
          </a:prstGeom>
          <a:noFill/>
        </p:spPr>
        <p:txBody>
          <a:bodyPr wrap="square" rtlCol="0">
            <a:spAutoFit/>
          </a:bodyPr>
          <a:lstStyle/>
          <a:p>
            <a:r>
              <a:rPr lang="es-ES_tradnl" b="1" dirty="0" smtClean="0">
                <a:solidFill>
                  <a:schemeClr val="tx2"/>
                </a:solidFill>
              </a:rPr>
              <a:t>Contenidos</a:t>
            </a:r>
            <a:endParaRPr lang="es-ES" b="1" dirty="0">
              <a:solidFill>
                <a:schemeClr val="tx2"/>
              </a:solidFill>
            </a:endParaRPr>
          </a:p>
        </p:txBody>
      </p:sp>
      <p:sp>
        <p:nvSpPr>
          <p:cNvPr id="28" name="27 Flecha izquierda">
            <a:hlinkClick r:id="rId6" action="ppaction://hlinksldjump"/>
          </p:cNvPr>
          <p:cNvSpPr/>
          <p:nvPr/>
        </p:nvSpPr>
        <p:spPr>
          <a:xfrm>
            <a:off x="136473" y="6252797"/>
            <a:ext cx="875539" cy="281841"/>
          </a:xfrm>
          <a:prstGeom prst="leftArrow">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anterior</a:t>
            </a:r>
            <a:endParaRPr lang="es-ES" sz="1200" b="1" dirty="0">
              <a:solidFill>
                <a:schemeClr val="bg1"/>
              </a:solidFill>
            </a:endParaRPr>
          </a:p>
        </p:txBody>
      </p:sp>
      <p:sp>
        <p:nvSpPr>
          <p:cNvPr id="29" name="28 Flecha derecha"/>
          <p:cNvSpPr/>
          <p:nvPr/>
        </p:nvSpPr>
        <p:spPr>
          <a:xfrm>
            <a:off x="7512850" y="6324607"/>
            <a:ext cx="864096" cy="267661"/>
          </a:xfrm>
          <a:prstGeom prst="rightArrow">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100" b="1" dirty="0" smtClean="0">
                <a:solidFill>
                  <a:schemeClr val="tx2"/>
                </a:solidFill>
              </a:rPr>
              <a:t>siguiente</a:t>
            </a:r>
            <a:endParaRPr lang="es-ES" sz="1100" b="1" dirty="0">
              <a:solidFill>
                <a:schemeClr val="tx2"/>
              </a:solidFill>
            </a:endParaRPr>
          </a:p>
        </p:txBody>
      </p:sp>
      <p:sp>
        <p:nvSpPr>
          <p:cNvPr id="22" name="1 Título"/>
          <p:cNvSpPr txBox="1">
            <a:spLocks/>
          </p:cNvSpPr>
          <p:nvPr/>
        </p:nvSpPr>
        <p:spPr>
          <a:xfrm>
            <a:off x="148256" y="42626"/>
            <a:ext cx="8229600" cy="578062"/>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b="1" dirty="0"/>
              <a:t>3</a:t>
            </a:r>
            <a:r>
              <a:rPr lang="es-ES_tradnl" b="1" dirty="0" smtClean="0"/>
              <a:t>. El espíritu emprendedor</a:t>
            </a:r>
          </a:p>
        </p:txBody>
      </p:sp>
      <p:pic>
        <p:nvPicPr>
          <p:cNvPr id="23" name="22 Imagen"/>
          <p:cNvPicPr>
            <a:picLocks noChangeAspect="1"/>
          </p:cNvPicPr>
          <p:nvPr/>
        </p:nvPicPr>
        <p:blipFill>
          <a:blip r:embed="rId7"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rot="2666529">
            <a:off x="3000944" y="6277629"/>
            <a:ext cx="287793" cy="361618"/>
          </a:xfrm>
          <a:prstGeom prst="rect">
            <a:avLst/>
          </a:prstGeom>
        </p:spPr>
      </p:pic>
      <p:graphicFrame>
        <p:nvGraphicFramePr>
          <p:cNvPr id="2" name="1 Diagrama"/>
          <p:cNvGraphicFramePr/>
          <p:nvPr>
            <p:extLst>
              <p:ext uri="{D42A27DB-BD31-4B8C-83A1-F6EECF244321}">
                <p14:modId xmlns:p14="http://schemas.microsoft.com/office/powerpoint/2010/main" val="419488694"/>
              </p:ext>
            </p:extLst>
          </p:nvPr>
        </p:nvGraphicFramePr>
        <p:xfrm>
          <a:off x="528145" y="1356917"/>
          <a:ext cx="7644255" cy="276080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758975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4 CuadroTexto">
            <a:hlinkClick r:id="rId2" action="ppaction://hlinksldjump"/>
          </p:cNvPr>
          <p:cNvSpPr txBox="1"/>
          <p:nvPr/>
        </p:nvSpPr>
        <p:spPr>
          <a:xfrm>
            <a:off x="3215680" y="6165304"/>
            <a:ext cx="1317683" cy="369332"/>
          </a:xfrm>
          <a:prstGeom prst="rect">
            <a:avLst/>
          </a:prstGeom>
          <a:noFill/>
        </p:spPr>
        <p:txBody>
          <a:bodyPr wrap="square" rtlCol="0">
            <a:spAutoFit/>
          </a:bodyPr>
          <a:lstStyle/>
          <a:p>
            <a:r>
              <a:rPr lang="es-ES_tradnl" b="1" dirty="0" smtClean="0">
                <a:solidFill>
                  <a:schemeClr val="tx2"/>
                </a:solidFill>
              </a:rPr>
              <a:t>Contenidos</a:t>
            </a:r>
            <a:endParaRPr lang="es-ES" b="1" dirty="0">
              <a:solidFill>
                <a:schemeClr val="tx2"/>
              </a:solidFill>
            </a:endParaRPr>
          </a:p>
        </p:txBody>
      </p:sp>
      <p:sp>
        <p:nvSpPr>
          <p:cNvPr id="20" name="19 Flecha izquierda">
            <a:hlinkClick r:id="rId3" action="ppaction://hlinksldjump"/>
          </p:cNvPr>
          <p:cNvSpPr/>
          <p:nvPr/>
        </p:nvSpPr>
        <p:spPr>
          <a:xfrm>
            <a:off x="82844" y="6228592"/>
            <a:ext cx="875539" cy="281841"/>
          </a:xfrm>
          <a:prstGeom prst="leftArrow">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anterior</a:t>
            </a:r>
            <a:endParaRPr lang="es-ES" sz="1200" b="1" dirty="0">
              <a:solidFill>
                <a:schemeClr val="bg1"/>
              </a:solidFill>
            </a:endParaRPr>
          </a:p>
        </p:txBody>
      </p:sp>
      <p:sp>
        <p:nvSpPr>
          <p:cNvPr id="19" name="18 Flecha derecha"/>
          <p:cNvSpPr/>
          <p:nvPr/>
        </p:nvSpPr>
        <p:spPr>
          <a:xfrm>
            <a:off x="7596336" y="6241890"/>
            <a:ext cx="864096" cy="267661"/>
          </a:xfrm>
          <a:prstGeom prst="rightArrow">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100" b="1" dirty="0" smtClean="0">
                <a:solidFill>
                  <a:schemeClr val="tx2"/>
                </a:solidFill>
              </a:rPr>
              <a:t>siguiente</a:t>
            </a:r>
            <a:endParaRPr lang="es-ES" sz="1100" b="1" dirty="0">
              <a:solidFill>
                <a:schemeClr val="tx2"/>
              </a:solidFill>
            </a:endParaRPr>
          </a:p>
        </p:txBody>
      </p:sp>
      <p:sp>
        <p:nvSpPr>
          <p:cNvPr id="17" name="1 Título"/>
          <p:cNvSpPr txBox="1">
            <a:spLocks/>
          </p:cNvSpPr>
          <p:nvPr/>
        </p:nvSpPr>
        <p:spPr>
          <a:xfrm>
            <a:off x="148256" y="42626"/>
            <a:ext cx="8563696" cy="5780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sz="3000" b="1" dirty="0" smtClean="0"/>
              <a:t>4. Características personales de los emprendedores</a:t>
            </a:r>
          </a:p>
        </p:txBody>
      </p:sp>
      <p:graphicFrame>
        <p:nvGraphicFramePr>
          <p:cNvPr id="2" name="1 Diagrama"/>
          <p:cNvGraphicFramePr/>
          <p:nvPr>
            <p:extLst>
              <p:ext uri="{D42A27DB-BD31-4B8C-83A1-F6EECF244321}">
                <p14:modId xmlns:p14="http://schemas.microsoft.com/office/powerpoint/2010/main" val="2971482024"/>
              </p:ext>
            </p:extLst>
          </p:nvPr>
        </p:nvGraphicFramePr>
        <p:xfrm>
          <a:off x="459652" y="980728"/>
          <a:ext cx="8252299" cy="489654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8" name="17 Imagen"/>
          <p:cNvPicPr>
            <a:picLocks noChangeAspect="1"/>
          </p:cNvPicPr>
          <p:nvPr/>
        </p:nvPicPr>
        <p:blipFill>
          <a:blip r:embed="rId9"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rot="2666529">
            <a:off x="3000944" y="6277629"/>
            <a:ext cx="287793" cy="361618"/>
          </a:xfrm>
          <a:prstGeom prst="rect">
            <a:avLst/>
          </a:prstGeom>
        </p:spPr>
      </p:pic>
    </p:spTree>
    <p:extLst>
      <p:ext uri="{BB962C8B-B14F-4D97-AF65-F5344CB8AC3E}">
        <p14:creationId xmlns:p14="http://schemas.microsoft.com/office/powerpoint/2010/main" val="3075749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37 CuadroTexto"/>
          <p:cNvSpPr txBox="1"/>
          <p:nvPr/>
        </p:nvSpPr>
        <p:spPr>
          <a:xfrm>
            <a:off x="333905" y="803751"/>
            <a:ext cx="8147248" cy="369332"/>
          </a:xfrm>
          <a:prstGeom prst="rect">
            <a:avLst/>
          </a:prstGeom>
          <a:noFill/>
        </p:spPr>
        <p:txBody>
          <a:bodyPr wrap="square" rtlCol="0">
            <a:spAutoFit/>
          </a:bodyPr>
          <a:lstStyle/>
          <a:p>
            <a:r>
              <a:rPr lang="es-ES_tradnl" i="1" dirty="0" smtClean="0"/>
              <a:t>La </a:t>
            </a:r>
            <a:r>
              <a:rPr lang="es-ES_tradnl" b="1" i="1" dirty="0" smtClean="0"/>
              <a:t>idea</a:t>
            </a:r>
            <a:r>
              <a:rPr lang="es-ES_tradnl" i="1" dirty="0" smtClean="0"/>
              <a:t> es la visión que tiene el emprendedor de su proyecto empresarial </a:t>
            </a:r>
            <a:endParaRPr lang="es-ES" i="1" dirty="0"/>
          </a:p>
        </p:txBody>
      </p:sp>
      <p:sp>
        <p:nvSpPr>
          <p:cNvPr id="44" name="43 Rectángulo">
            <a:hlinkClick r:id="rId2" action="ppaction://hlinksldjump"/>
          </p:cNvPr>
          <p:cNvSpPr/>
          <p:nvPr/>
        </p:nvSpPr>
        <p:spPr>
          <a:xfrm>
            <a:off x="549212" y="5691881"/>
            <a:ext cx="4380238" cy="307777"/>
          </a:xfrm>
          <a:prstGeom prst="rect">
            <a:avLst/>
          </a:prstGeom>
        </p:spPr>
        <p:txBody>
          <a:bodyPr wrap="none">
            <a:spAutoFit/>
          </a:bodyPr>
          <a:lstStyle/>
          <a:p>
            <a:pPr algn="ctr"/>
            <a:r>
              <a:rPr lang="es-ES_tradnl" sz="1400" b="1" dirty="0" smtClean="0">
                <a:effectLst>
                  <a:outerShdw blurRad="38100" dist="38100" dir="2700000" algn="tl">
                    <a:srgbClr val="000000">
                      <a:alpha val="43137"/>
                    </a:srgbClr>
                  </a:outerShdw>
                </a:effectLst>
              </a:rPr>
              <a:t>Amplía 8:</a:t>
            </a:r>
            <a:r>
              <a:rPr lang="es-ES_tradnl" sz="1400" b="1" dirty="0" smtClean="0">
                <a:solidFill>
                  <a:srgbClr val="C00000"/>
                </a:solidFill>
              </a:rPr>
              <a:t> “Sobre esa gran idea que usted dijo que tenía”</a:t>
            </a:r>
          </a:p>
        </p:txBody>
      </p:sp>
      <p:pic>
        <p:nvPicPr>
          <p:cNvPr id="52" name="51 Imagen"/>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2666529">
            <a:off x="351107" y="5751821"/>
            <a:ext cx="351794" cy="442037"/>
          </a:xfrm>
          <a:prstGeom prst="rect">
            <a:avLst/>
          </a:prstGeom>
        </p:spPr>
      </p:pic>
      <p:sp>
        <p:nvSpPr>
          <p:cNvPr id="40" name="39 CuadroTexto"/>
          <p:cNvSpPr txBox="1"/>
          <p:nvPr/>
        </p:nvSpPr>
        <p:spPr>
          <a:xfrm>
            <a:off x="148256" y="1523398"/>
            <a:ext cx="1758250" cy="369332"/>
          </a:xfrm>
          <a:prstGeom prst="rect">
            <a:avLst/>
          </a:prstGeom>
          <a:noFill/>
          <a:ln w="25400">
            <a:solidFill>
              <a:schemeClr val="tx2"/>
            </a:solidFill>
          </a:ln>
        </p:spPr>
        <p:txBody>
          <a:bodyPr wrap="square" rtlCol="0">
            <a:spAutoFit/>
          </a:bodyPr>
          <a:lstStyle/>
          <a:p>
            <a:pPr algn="ctr"/>
            <a:r>
              <a:rPr lang="es-ES_tradnl" b="1" dirty="0" smtClean="0"/>
              <a:t>3 aspectos</a:t>
            </a:r>
            <a:endParaRPr lang="es-ES" b="1" dirty="0"/>
          </a:p>
        </p:txBody>
      </p:sp>
      <p:sp>
        <p:nvSpPr>
          <p:cNvPr id="4" name="3 CuadroTexto"/>
          <p:cNvSpPr txBox="1"/>
          <p:nvPr/>
        </p:nvSpPr>
        <p:spPr>
          <a:xfrm>
            <a:off x="166732" y="2495644"/>
            <a:ext cx="4257352" cy="369332"/>
          </a:xfrm>
          <a:prstGeom prst="rect">
            <a:avLst/>
          </a:prstGeom>
          <a:solidFill>
            <a:srgbClr val="92D050"/>
          </a:solidFill>
          <a:ln>
            <a:solidFill>
              <a:srgbClr val="00B050"/>
            </a:solidFill>
          </a:ln>
          <a:effectLst>
            <a:outerShdw blurRad="76200" dir="13500000" sy="23000" kx="1200000" algn="br" rotWithShape="0">
              <a:prstClr val="black">
                <a:alpha val="20000"/>
              </a:prstClr>
            </a:outerShdw>
          </a:effectLst>
        </p:spPr>
        <p:txBody>
          <a:bodyPr wrap="square" rtlCol="0">
            <a:spAutoFit/>
          </a:bodyPr>
          <a:lstStyle/>
          <a:p>
            <a:r>
              <a:rPr lang="es-ES_tradnl" dirty="0" smtClean="0"/>
              <a:t>Fuentes de Ideas de Negocio</a:t>
            </a:r>
            <a:endParaRPr lang="es-ES" dirty="0"/>
          </a:p>
        </p:txBody>
      </p:sp>
      <p:sp>
        <p:nvSpPr>
          <p:cNvPr id="15" name="14 Rectángulo"/>
          <p:cNvSpPr/>
          <p:nvPr/>
        </p:nvSpPr>
        <p:spPr>
          <a:xfrm>
            <a:off x="7348292" y="1489765"/>
            <a:ext cx="1513043" cy="369332"/>
          </a:xfrm>
          <a:prstGeom prst="rect">
            <a:avLst/>
          </a:prstGeom>
          <a:solidFill>
            <a:schemeClr val="accent5">
              <a:lumMod val="60000"/>
              <a:lumOff val="40000"/>
            </a:schemeClr>
          </a:solidFill>
          <a:ln>
            <a:solidFill>
              <a:schemeClr val="tx2"/>
            </a:solidFill>
          </a:ln>
        </p:spPr>
        <p:txBody>
          <a:bodyPr wrap="none">
            <a:spAutoFit/>
          </a:bodyPr>
          <a:lstStyle/>
          <a:p>
            <a:r>
              <a:rPr lang="es-ES_tradnl" b="1" dirty="0" smtClean="0"/>
              <a:t>Qué objetivos</a:t>
            </a:r>
            <a:endParaRPr lang="es-ES" b="1" dirty="0"/>
          </a:p>
        </p:txBody>
      </p:sp>
      <p:sp>
        <p:nvSpPr>
          <p:cNvPr id="17" name="16 Rectángulo"/>
          <p:cNvSpPr/>
          <p:nvPr/>
        </p:nvSpPr>
        <p:spPr>
          <a:xfrm>
            <a:off x="3794280" y="1485715"/>
            <a:ext cx="3198529" cy="646331"/>
          </a:xfrm>
          <a:prstGeom prst="rect">
            <a:avLst/>
          </a:prstGeom>
          <a:solidFill>
            <a:schemeClr val="accent5">
              <a:lumMod val="60000"/>
              <a:lumOff val="40000"/>
            </a:schemeClr>
          </a:solidFill>
          <a:ln>
            <a:solidFill>
              <a:schemeClr val="tx2"/>
            </a:solidFill>
          </a:ln>
        </p:spPr>
        <p:txBody>
          <a:bodyPr wrap="square">
            <a:spAutoFit/>
          </a:bodyPr>
          <a:lstStyle/>
          <a:p>
            <a:pPr lvl="0" algn="ctr"/>
            <a:r>
              <a:rPr lang="es-ES_tradnl" b="1" dirty="0" smtClean="0">
                <a:solidFill>
                  <a:prstClr val="black"/>
                </a:solidFill>
              </a:rPr>
              <a:t>Propuesta de valor. El porqué de la venta de ese producto</a:t>
            </a:r>
            <a:endParaRPr lang="es-ES" b="1" dirty="0">
              <a:solidFill>
                <a:prstClr val="black"/>
              </a:solidFill>
            </a:endParaRPr>
          </a:p>
        </p:txBody>
      </p:sp>
      <p:sp>
        <p:nvSpPr>
          <p:cNvPr id="21" name="20 Rectángulo"/>
          <p:cNvSpPr/>
          <p:nvPr/>
        </p:nvSpPr>
        <p:spPr>
          <a:xfrm>
            <a:off x="2030765" y="1523398"/>
            <a:ext cx="1293868" cy="369332"/>
          </a:xfrm>
          <a:prstGeom prst="rect">
            <a:avLst/>
          </a:prstGeom>
          <a:solidFill>
            <a:schemeClr val="accent5">
              <a:lumMod val="60000"/>
              <a:lumOff val="40000"/>
            </a:schemeClr>
          </a:solidFill>
          <a:ln>
            <a:solidFill>
              <a:schemeClr val="tx2"/>
            </a:solidFill>
          </a:ln>
        </p:spPr>
        <p:txBody>
          <a:bodyPr wrap="square">
            <a:spAutoFit/>
          </a:bodyPr>
          <a:lstStyle/>
          <a:p>
            <a:pPr algn="ctr"/>
            <a:r>
              <a:rPr lang="es-ES_tradnl" b="1" dirty="0" smtClean="0"/>
              <a:t>Actividad</a:t>
            </a:r>
            <a:endParaRPr lang="es-ES" b="1" dirty="0"/>
          </a:p>
        </p:txBody>
      </p:sp>
      <p:sp>
        <p:nvSpPr>
          <p:cNvPr id="22" name="21 CuadroTexto"/>
          <p:cNvSpPr txBox="1"/>
          <p:nvPr/>
        </p:nvSpPr>
        <p:spPr>
          <a:xfrm>
            <a:off x="166732" y="2926270"/>
            <a:ext cx="8455273" cy="2862322"/>
          </a:xfrm>
          <a:prstGeom prst="rect">
            <a:avLst/>
          </a:prstGeom>
          <a:noFill/>
        </p:spPr>
        <p:txBody>
          <a:bodyPr wrap="square" numCol="3" spcCol="360000" rtlCol="0">
            <a:spAutoFit/>
          </a:bodyPr>
          <a:lstStyle/>
          <a:p>
            <a:pPr marL="285750" indent="-285750">
              <a:buFont typeface="Wingdings" pitchFamily="2" charset="2"/>
              <a:buChar char="Ø"/>
            </a:pPr>
            <a:r>
              <a:rPr lang="es-ES_tradnl" dirty="0" smtClean="0"/>
              <a:t>Características personales</a:t>
            </a:r>
          </a:p>
          <a:p>
            <a:pPr marL="742950" lvl="1" indent="-285750">
              <a:buFont typeface="Wingdings" pitchFamily="2" charset="2"/>
              <a:buChar char="§"/>
            </a:pPr>
            <a:r>
              <a:rPr lang="es-ES_tradnl" dirty="0" smtClean="0"/>
              <a:t>Experiencia otra empresa</a:t>
            </a:r>
          </a:p>
          <a:p>
            <a:pPr marL="742950" lvl="1" indent="-285750">
              <a:buFont typeface="Wingdings" pitchFamily="2" charset="2"/>
              <a:buChar char="§"/>
            </a:pPr>
            <a:r>
              <a:rPr lang="es-ES_tradnl" dirty="0" smtClean="0"/>
              <a:t>Aficiones personales</a:t>
            </a:r>
            <a:endParaRPr lang="es-ES_tradnl" dirty="0"/>
          </a:p>
          <a:p>
            <a:pPr lvl="1"/>
            <a:endParaRPr lang="es-ES_tradnl" dirty="0" smtClean="0"/>
          </a:p>
          <a:p>
            <a:pPr lvl="1"/>
            <a:endParaRPr lang="es-ES_tradnl" dirty="0" smtClean="0"/>
          </a:p>
          <a:p>
            <a:pPr lvl="1"/>
            <a:endParaRPr lang="es-ES_tradnl" dirty="0"/>
          </a:p>
          <a:p>
            <a:pPr lvl="1"/>
            <a:endParaRPr lang="es-ES_tradnl" dirty="0"/>
          </a:p>
          <a:p>
            <a:pPr marL="285750" indent="-285750">
              <a:buFont typeface="Wingdings" pitchFamily="2" charset="2"/>
              <a:buChar char="Ø"/>
            </a:pPr>
            <a:r>
              <a:rPr lang="es-ES_tradnl" dirty="0" smtClean="0"/>
              <a:t>Observación del entorno económico</a:t>
            </a:r>
          </a:p>
          <a:p>
            <a:pPr marL="742950" lvl="1" indent="-285750">
              <a:buFont typeface="Wingdings" pitchFamily="2" charset="2"/>
              <a:buChar char="§"/>
            </a:pPr>
            <a:r>
              <a:rPr lang="es-ES_tradnl" dirty="0" smtClean="0"/>
              <a:t>Carencia de mercado</a:t>
            </a:r>
          </a:p>
          <a:p>
            <a:pPr marL="742950" lvl="1" indent="-285750">
              <a:buFont typeface="Wingdings" pitchFamily="2" charset="2"/>
              <a:buChar char="§"/>
            </a:pPr>
            <a:r>
              <a:rPr lang="es-ES_tradnl" dirty="0" smtClean="0"/>
              <a:t>Estudio otros mercados</a:t>
            </a:r>
          </a:p>
          <a:p>
            <a:pPr marL="742950" lvl="1" indent="-285750">
              <a:buFont typeface="Wingdings" pitchFamily="2" charset="2"/>
              <a:buChar char="§"/>
            </a:pPr>
            <a:r>
              <a:rPr lang="es-ES_tradnl" dirty="0" smtClean="0"/>
              <a:t>Tendencias</a:t>
            </a:r>
            <a:endParaRPr lang="es-ES_tradnl" dirty="0"/>
          </a:p>
          <a:p>
            <a:pPr lvl="1"/>
            <a:endParaRPr lang="es-ES_tradnl" dirty="0" smtClean="0"/>
          </a:p>
          <a:p>
            <a:pPr lvl="1"/>
            <a:endParaRPr lang="es-ES_tradnl" dirty="0" smtClean="0"/>
          </a:p>
          <a:p>
            <a:pPr lvl="1"/>
            <a:endParaRPr lang="es-ES_tradnl" dirty="0"/>
          </a:p>
          <a:p>
            <a:pPr marL="285750" indent="-285750">
              <a:buFont typeface="Wingdings" pitchFamily="2" charset="2"/>
              <a:buChar char="Ø"/>
            </a:pPr>
            <a:r>
              <a:rPr lang="es-ES_tradnl" dirty="0" smtClean="0"/>
              <a:t>Innovación de un producto</a:t>
            </a:r>
          </a:p>
          <a:p>
            <a:pPr marL="742950" lvl="1" indent="-285750">
              <a:buFont typeface="Wingdings" pitchFamily="2" charset="2"/>
              <a:buChar char="§"/>
            </a:pPr>
            <a:r>
              <a:rPr lang="es-ES_tradnl" dirty="0" smtClean="0"/>
              <a:t>Nuevo producto</a:t>
            </a:r>
          </a:p>
          <a:p>
            <a:pPr marL="742950" lvl="1" indent="-285750">
              <a:buFont typeface="Wingdings" pitchFamily="2" charset="2"/>
              <a:buChar char="§"/>
            </a:pPr>
            <a:r>
              <a:rPr lang="es-ES_tradnl" dirty="0" smtClean="0"/>
              <a:t>Ofrecer producto de forma distinta</a:t>
            </a:r>
            <a:endParaRPr lang="es-ES" dirty="0"/>
          </a:p>
        </p:txBody>
      </p:sp>
      <p:sp>
        <p:nvSpPr>
          <p:cNvPr id="2" name="1 CuadroTexto"/>
          <p:cNvSpPr txBox="1"/>
          <p:nvPr/>
        </p:nvSpPr>
        <p:spPr>
          <a:xfrm>
            <a:off x="3468554" y="1523398"/>
            <a:ext cx="214415" cy="369332"/>
          </a:xfrm>
          <a:prstGeom prst="rect">
            <a:avLst/>
          </a:prstGeom>
          <a:noFill/>
        </p:spPr>
        <p:txBody>
          <a:bodyPr wrap="square" rtlCol="0">
            <a:spAutoFit/>
          </a:bodyPr>
          <a:lstStyle/>
          <a:p>
            <a:pPr algn="ctr"/>
            <a:r>
              <a:rPr lang="es-ES_tradnl" b="1" dirty="0" smtClean="0"/>
              <a:t>+</a:t>
            </a:r>
            <a:endParaRPr lang="es-ES" b="1" dirty="0"/>
          </a:p>
        </p:txBody>
      </p:sp>
      <p:sp>
        <p:nvSpPr>
          <p:cNvPr id="23" name="22 CuadroTexto"/>
          <p:cNvSpPr txBox="1"/>
          <p:nvPr/>
        </p:nvSpPr>
        <p:spPr>
          <a:xfrm>
            <a:off x="7061591" y="1523398"/>
            <a:ext cx="214415" cy="369332"/>
          </a:xfrm>
          <a:prstGeom prst="rect">
            <a:avLst/>
          </a:prstGeom>
          <a:noFill/>
        </p:spPr>
        <p:txBody>
          <a:bodyPr wrap="square" rtlCol="0">
            <a:spAutoFit/>
          </a:bodyPr>
          <a:lstStyle/>
          <a:p>
            <a:pPr algn="ctr"/>
            <a:r>
              <a:rPr lang="es-ES_tradnl" b="1" dirty="0" smtClean="0"/>
              <a:t>+</a:t>
            </a:r>
            <a:endParaRPr lang="es-ES" b="1" dirty="0"/>
          </a:p>
        </p:txBody>
      </p:sp>
      <p:sp>
        <p:nvSpPr>
          <p:cNvPr id="24" name="23 CuadroTexto"/>
          <p:cNvSpPr txBox="1"/>
          <p:nvPr/>
        </p:nvSpPr>
        <p:spPr>
          <a:xfrm>
            <a:off x="166732" y="5096302"/>
            <a:ext cx="2882687" cy="369332"/>
          </a:xfrm>
          <a:prstGeom prst="rect">
            <a:avLst/>
          </a:prstGeom>
          <a:solidFill>
            <a:srgbClr val="92D050"/>
          </a:solidFill>
          <a:ln>
            <a:solidFill>
              <a:srgbClr val="00B050"/>
            </a:solidFill>
          </a:ln>
          <a:effectLst>
            <a:outerShdw blurRad="76200" dir="13500000" sy="23000" kx="1200000" algn="br" rotWithShape="0">
              <a:prstClr val="black">
                <a:alpha val="20000"/>
              </a:prstClr>
            </a:outerShdw>
          </a:effectLst>
        </p:spPr>
        <p:txBody>
          <a:bodyPr wrap="square" rtlCol="0">
            <a:spAutoFit/>
          </a:bodyPr>
          <a:lstStyle/>
          <a:p>
            <a:r>
              <a:rPr lang="es-ES_tradnl" dirty="0" smtClean="0"/>
              <a:t>Propuesta de valor de la idea</a:t>
            </a:r>
            <a:endParaRPr lang="es-ES" dirty="0"/>
          </a:p>
        </p:txBody>
      </p:sp>
      <p:sp>
        <p:nvSpPr>
          <p:cNvPr id="25" name="24 CuadroTexto"/>
          <p:cNvSpPr txBox="1"/>
          <p:nvPr/>
        </p:nvSpPr>
        <p:spPr>
          <a:xfrm>
            <a:off x="2355154" y="5109949"/>
            <a:ext cx="6404547" cy="584775"/>
          </a:xfrm>
          <a:prstGeom prst="rect">
            <a:avLst/>
          </a:prstGeom>
          <a:noFill/>
        </p:spPr>
        <p:txBody>
          <a:bodyPr wrap="square" rtlCol="0">
            <a:spAutoFit/>
          </a:bodyPr>
          <a:lstStyle/>
          <a:p>
            <a:pPr algn="ctr"/>
            <a:r>
              <a:rPr lang="es-ES_tradnl" sz="1600" i="1" dirty="0" smtClean="0">
                <a:sym typeface="Wingdings" pitchFamily="2" charset="2"/>
              </a:rPr>
              <a:t> </a:t>
            </a:r>
            <a:r>
              <a:rPr lang="es-ES_tradnl" sz="1600" i="1" dirty="0" smtClean="0"/>
              <a:t>Lo importante no es el producto sino la propuesta </a:t>
            </a:r>
          </a:p>
          <a:p>
            <a:pPr algn="ctr"/>
            <a:r>
              <a:rPr lang="es-ES_tradnl" sz="1600" i="1" dirty="0" smtClean="0"/>
              <a:t>de valor que hay detrás</a:t>
            </a:r>
            <a:endParaRPr lang="es-ES" sz="1600" i="1" dirty="0"/>
          </a:p>
        </p:txBody>
      </p:sp>
      <p:sp>
        <p:nvSpPr>
          <p:cNvPr id="20" name="19 CuadroTexto">
            <a:hlinkClick r:id="rId4" action="ppaction://hlinksldjump"/>
          </p:cNvPr>
          <p:cNvSpPr txBox="1"/>
          <p:nvPr/>
        </p:nvSpPr>
        <p:spPr>
          <a:xfrm>
            <a:off x="3215680" y="6165304"/>
            <a:ext cx="1317683" cy="369332"/>
          </a:xfrm>
          <a:prstGeom prst="rect">
            <a:avLst/>
          </a:prstGeom>
          <a:noFill/>
        </p:spPr>
        <p:txBody>
          <a:bodyPr wrap="square" rtlCol="0">
            <a:spAutoFit/>
          </a:bodyPr>
          <a:lstStyle/>
          <a:p>
            <a:r>
              <a:rPr lang="es-ES_tradnl" b="1" dirty="0" smtClean="0">
                <a:solidFill>
                  <a:schemeClr val="tx2"/>
                </a:solidFill>
              </a:rPr>
              <a:t>Contenidos</a:t>
            </a:r>
            <a:endParaRPr lang="es-ES" b="1" dirty="0">
              <a:solidFill>
                <a:schemeClr val="tx2"/>
              </a:solidFill>
            </a:endParaRPr>
          </a:p>
        </p:txBody>
      </p:sp>
      <p:sp>
        <p:nvSpPr>
          <p:cNvPr id="29" name="28 Flecha izquierda">
            <a:hlinkClick r:id="rId5" action="ppaction://hlinksldjump"/>
          </p:cNvPr>
          <p:cNvSpPr/>
          <p:nvPr/>
        </p:nvSpPr>
        <p:spPr>
          <a:xfrm>
            <a:off x="70059" y="6246854"/>
            <a:ext cx="913893" cy="345414"/>
          </a:xfrm>
          <a:prstGeom prst="leftArrow">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anterior</a:t>
            </a:r>
            <a:endParaRPr lang="es-ES" sz="1200" b="1" dirty="0">
              <a:solidFill>
                <a:schemeClr val="bg1"/>
              </a:solidFill>
            </a:endParaRPr>
          </a:p>
        </p:txBody>
      </p:sp>
      <p:sp>
        <p:nvSpPr>
          <p:cNvPr id="30" name="29 Flecha derecha"/>
          <p:cNvSpPr/>
          <p:nvPr/>
        </p:nvSpPr>
        <p:spPr>
          <a:xfrm>
            <a:off x="7513949" y="6324607"/>
            <a:ext cx="864096" cy="267661"/>
          </a:xfrm>
          <a:prstGeom prst="rightArrow">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100" b="1" dirty="0" smtClean="0">
                <a:solidFill>
                  <a:schemeClr val="tx2"/>
                </a:solidFill>
              </a:rPr>
              <a:t>siguiente</a:t>
            </a:r>
            <a:endParaRPr lang="es-ES" sz="1100" b="1" dirty="0">
              <a:solidFill>
                <a:schemeClr val="tx2"/>
              </a:solidFill>
            </a:endParaRPr>
          </a:p>
        </p:txBody>
      </p:sp>
      <p:pic>
        <p:nvPicPr>
          <p:cNvPr id="27" name="26 Imagen"/>
          <p:cNvPicPr>
            <a:picLocks noChangeAspect="1"/>
          </p:cNvPicPr>
          <p:nvPr/>
        </p:nvPicPr>
        <p:blipFill>
          <a:blip r:embed="rId6"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rot="2666529">
            <a:off x="3000944" y="6277629"/>
            <a:ext cx="287793" cy="361618"/>
          </a:xfrm>
          <a:prstGeom prst="rect">
            <a:avLst/>
          </a:prstGeom>
        </p:spPr>
      </p:pic>
      <p:sp>
        <p:nvSpPr>
          <p:cNvPr id="31" name="1 Título"/>
          <p:cNvSpPr txBox="1">
            <a:spLocks/>
          </p:cNvSpPr>
          <p:nvPr/>
        </p:nvSpPr>
        <p:spPr>
          <a:xfrm>
            <a:off x="148256" y="42626"/>
            <a:ext cx="8229600" cy="578062"/>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b="1" dirty="0" smtClean="0"/>
              <a:t>5. La idea de negocio</a:t>
            </a:r>
          </a:p>
        </p:txBody>
      </p:sp>
    </p:spTree>
    <p:extLst>
      <p:ext uri="{BB962C8B-B14F-4D97-AF65-F5344CB8AC3E}">
        <p14:creationId xmlns:p14="http://schemas.microsoft.com/office/powerpoint/2010/main" val="18654434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790</TotalTime>
  <Words>2328</Words>
  <Application>Microsoft Office PowerPoint</Application>
  <PresentationFormat>Presentación en pantalla (4:3)</PresentationFormat>
  <Paragraphs>298</Paragraphs>
  <Slides>22</Slides>
  <Notes>1</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Ángulos</vt:lpstr>
      <vt:lpstr>Presentación de PowerPoint</vt:lpstr>
      <vt:lpstr>CONTENIDOS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TONI</dc:creator>
  <cp:lastModifiedBy>USUARIO</cp:lastModifiedBy>
  <cp:revision>128</cp:revision>
  <dcterms:created xsi:type="dcterms:W3CDTF">2013-09-12T06:29:10Z</dcterms:created>
  <dcterms:modified xsi:type="dcterms:W3CDTF">2013-09-26T12:56:32Z</dcterms:modified>
</cp:coreProperties>
</file>