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83" r:id="rId8"/>
    <p:sldId id="271" r:id="rId9"/>
    <p:sldId id="274" r:id="rId10"/>
    <p:sldId id="275" r:id="rId11"/>
    <p:sldId id="277" r:id="rId12"/>
    <p:sldId id="280" r:id="rId13"/>
    <p:sldId id="261" r:id="rId14"/>
    <p:sldId id="262" r:id="rId15"/>
    <p:sldId id="264" r:id="rId16"/>
    <p:sldId id="265" r:id="rId17"/>
    <p:sldId id="267" r:id="rId18"/>
    <p:sldId id="281" r:id="rId19"/>
    <p:sldId id="282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>
        <p:scale>
          <a:sx n="72" d="100"/>
          <a:sy n="72" d="100"/>
        </p:scale>
        <p:origin x="-1104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 custT="1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sz="1800" b="1" dirty="0" smtClean="0"/>
            <a:t>Criterios de segmentación del mercado</a:t>
          </a:r>
          <a:endParaRPr lang="es-ES" sz="1800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6F43B42A-71AC-474D-85DD-AE1BDDBD8C68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Geográficos</a:t>
          </a:r>
          <a:endParaRPr lang="es-ES" sz="2000" b="1" dirty="0">
            <a:solidFill>
              <a:schemeClr val="tx2"/>
            </a:solidFill>
          </a:endParaRPr>
        </a:p>
      </dgm:t>
    </dgm:pt>
    <dgm:pt modelId="{30EFEDF0-9914-448A-956B-0DAC7DF97A4A}" type="parTrans" cxnId="{23600551-2706-4BB0-8AB3-5F63980DF5FE}">
      <dgm:prSet/>
      <dgm:spPr/>
      <dgm:t>
        <a:bodyPr/>
        <a:lstStyle/>
        <a:p>
          <a:endParaRPr lang="es-ES"/>
        </a:p>
      </dgm:t>
    </dgm:pt>
    <dgm:pt modelId="{BA93C95D-0012-4D1C-959A-C3D690C8C7B3}" type="sibTrans" cxnId="{23600551-2706-4BB0-8AB3-5F63980DF5FE}">
      <dgm:prSet/>
      <dgm:spPr/>
      <dgm:t>
        <a:bodyPr/>
        <a:lstStyle/>
        <a:p>
          <a:endParaRPr lang="es-ES"/>
        </a:p>
      </dgm:t>
    </dgm:pt>
    <dgm:pt modelId="{2B6E8293-BED0-4F3F-8FBA-F6F96FA7E5C6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Demográficos</a:t>
          </a:r>
        </a:p>
      </dgm:t>
    </dgm:pt>
    <dgm:pt modelId="{67867E74-FD39-41D3-814F-04575D7A2BF4}" type="parTrans" cxnId="{A6475787-836F-4454-80BD-9C2926A4C24A}">
      <dgm:prSet/>
      <dgm:spPr/>
      <dgm:t>
        <a:bodyPr/>
        <a:lstStyle/>
        <a:p>
          <a:endParaRPr lang="es-ES"/>
        </a:p>
      </dgm:t>
    </dgm:pt>
    <dgm:pt modelId="{395664F9-63A3-41E6-9FE2-2E43622DD4E4}" type="sibTrans" cxnId="{A6475787-836F-4454-80BD-9C2926A4C24A}">
      <dgm:prSet/>
      <dgm:spPr/>
      <dgm:t>
        <a:bodyPr/>
        <a:lstStyle/>
        <a:p>
          <a:endParaRPr lang="es-ES"/>
        </a:p>
      </dgm:t>
    </dgm:pt>
    <dgm:pt modelId="{ED08D634-BC50-477C-BD9D-0C4552AD2BB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Económicos</a:t>
          </a:r>
          <a:endParaRPr lang="es-ES" sz="2000" b="1" dirty="0">
            <a:solidFill>
              <a:schemeClr val="tx2"/>
            </a:solidFill>
          </a:endParaRPr>
        </a:p>
      </dgm:t>
    </dgm:pt>
    <dgm:pt modelId="{FC82DE27-753B-45E7-86A1-2AC6C2601B4F}" type="parTrans" cxnId="{27288744-A2CE-44EA-8A63-1D258249BA43}">
      <dgm:prSet/>
      <dgm:spPr/>
      <dgm:t>
        <a:bodyPr/>
        <a:lstStyle/>
        <a:p>
          <a:endParaRPr lang="es-ES"/>
        </a:p>
      </dgm:t>
    </dgm:pt>
    <dgm:pt modelId="{7B7FC7B1-D33A-447D-B605-5B146965A05F}" type="sibTrans" cxnId="{27288744-A2CE-44EA-8A63-1D258249BA43}">
      <dgm:prSet/>
      <dgm:spPr/>
      <dgm:t>
        <a:bodyPr/>
        <a:lstStyle/>
        <a:p>
          <a:endParaRPr lang="es-ES"/>
        </a:p>
      </dgm:t>
    </dgm:pt>
    <dgm:pt modelId="{A77E5D3E-9064-4B58-8259-2D8B61C6F2FD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Profesión</a:t>
          </a:r>
          <a:endParaRPr lang="es-ES" sz="2000" b="1" dirty="0">
            <a:solidFill>
              <a:schemeClr val="tx2"/>
            </a:solidFill>
          </a:endParaRPr>
        </a:p>
      </dgm:t>
    </dgm:pt>
    <dgm:pt modelId="{0C39793F-CA49-4362-A21D-F5C1FDD2203D}" type="parTrans" cxnId="{A9907DBF-B601-49CE-97E8-051C16024280}">
      <dgm:prSet/>
      <dgm:spPr/>
      <dgm:t>
        <a:bodyPr/>
        <a:lstStyle/>
        <a:p>
          <a:endParaRPr lang="es-ES"/>
        </a:p>
      </dgm:t>
    </dgm:pt>
    <dgm:pt modelId="{5E7ED7AA-5B60-48C9-91F9-C94F9F27592E}" type="sibTrans" cxnId="{A9907DBF-B601-49CE-97E8-051C16024280}">
      <dgm:prSet/>
      <dgm:spPr/>
      <dgm:t>
        <a:bodyPr/>
        <a:lstStyle/>
        <a:p>
          <a:endParaRPr lang="es-ES"/>
        </a:p>
      </dgm:t>
    </dgm:pt>
    <dgm:pt modelId="{1ED62123-E3C1-400D-ABC1-5AC9D56D3D1B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Psicológicos</a:t>
          </a:r>
          <a:endParaRPr lang="es-ES" sz="2000" b="1" dirty="0">
            <a:solidFill>
              <a:schemeClr val="tx2"/>
            </a:solidFill>
          </a:endParaRPr>
        </a:p>
      </dgm:t>
    </dgm:pt>
    <dgm:pt modelId="{D52B87D4-DFD7-4626-AF0F-A02758A36CED}" type="parTrans" cxnId="{F7F2C522-67EA-4261-8DBD-2B748B12C1D9}">
      <dgm:prSet/>
      <dgm:spPr/>
      <dgm:t>
        <a:bodyPr/>
        <a:lstStyle/>
        <a:p>
          <a:endParaRPr lang="es-ES"/>
        </a:p>
      </dgm:t>
    </dgm:pt>
    <dgm:pt modelId="{3D07D0D6-737B-4A78-9CFB-102232CDC4C4}" type="sibTrans" cxnId="{F7F2C522-67EA-4261-8DBD-2B748B12C1D9}">
      <dgm:prSet/>
      <dgm:spPr/>
      <dgm:t>
        <a:bodyPr/>
        <a:lstStyle/>
        <a:p>
          <a:endParaRPr lang="es-ES"/>
        </a:p>
      </dgm:t>
    </dgm:pt>
    <dgm:pt modelId="{747FFA44-8EE2-4034-88D2-8B71A0A4AD9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Gustos</a:t>
          </a:r>
          <a:endParaRPr lang="es-ES" sz="2000" b="1" dirty="0">
            <a:solidFill>
              <a:schemeClr val="tx2"/>
            </a:solidFill>
          </a:endParaRPr>
        </a:p>
      </dgm:t>
    </dgm:pt>
    <dgm:pt modelId="{7C87FDE8-E87D-471F-81CC-854A21960090}" type="parTrans" cxnId="{1474F5F1-9772-412C-A7AF-606385892162}">
      <dgm:prSet/>
      <dgm:spPr/>
      <dgm:t>
        <a:bodyPr/>
        <a:lstStyle/>
        <a:p>
          <a:endParaRPr lang="es-ES"/>
        </a:p>
      </dgm:t>
    </dgm:pt>
    <dgm:pt modelId="{53E308B8-2204-41C0-AE6D-E63551ED4A70}" type="sibTrans" cxnId="{1474F5F1-9772-412C-A7AF-606385892162}">
      <dgm:prSet/>
      <dgm:spPr/>
      <dgm:t>
        <a:bodyPr/>
        <a:lstStyle/>
        <a:p>
          <a:endParaRPr lang="es-ES"/>
        </a:p>
      </dgm:t>
    </dgm:pt>
    <dgm:pt modelId="{B434BC2F-67D7-4451-8103-F1390F2A89C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 smtClean="0">
              <a:solidFill>
                <a:schemeClr val="tx2"/>
              </a:solidFill>
            </a:rPr>
            <a:t>Empresa</a:t>
          </a:r>
          <a:endParaRPr lang="es-ES" sz="2000" b="1" dirty="0">
            <a:solidFill>
              <a:schemeClr val="tx2"/>
            </a:solidFill>
          </a:endParaRPr>
        </a:p>
      </dgm:t>
    </dgm:pt>
    <dgm:pt modelId="{C163A023-C730-4CFA-B01D-E8B4B61C78C1}" type="parTrans" cxnId="{72C03771-B952-44D3-9B3F-377B346AE90E}">
      <dgm:prSet/>
      <dgm:spPr/>
      <dgm:t>
        <a:bodyPr/>
        <a:lstStyle/>
        <a:p>
          <a:endParaRPr lang="es-ES"/>
        </a:p>
      </dgm:t>
    </dgm:pt>
    <dgm:pt modelId="{3FF4F9C2-D5A9-498E-8D99-2ED7F2B0FD80}" type="sibTrans" cxnId="{72C03771-B952-44D3-9B3F-377B346AE90E}">
      <dgm:prSet/>
      <dgm:spPr/>
      <dgm:t>
        <a:bodyPr/>
        <a:lstStyle/>
        <a:p>
          <a:endParaRPr lang="es-ES"/>
        </a:p>
      </dgm:t>
    </dgm:pt>
    <dgm:pt modelId="{A39BE283-9FAD-47E6-AC51-206C1A91E69D}" type="pres">
      <dgm:prSet presAssocID="{A97A05A3-14D9-44A5-B768-02F0855077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439966-727C-4807-A236-D4E3CE9950C7}" type="pres">
      <dgm:prSet presAssocID="{A97A05A3-14D9-44A5-B768-02F08550772E}" presName="radial" presStyleCnt="0">
        <dgm:presLayoutVars>
          <dgm:animLvl val="ctr"/>
        </dgm:presLayoutVars>
      </dgm:prSet>
      <dgm:spPr/>
    </dgm:pt>
    <dgm:pt modelId="{25F7C319-B8D2-45BF-BAB3-3C04DE6DD803}" type="pres">
      <dgm:prSet presAssocID="{ED2B4624-7341-43E5-B4B2-09A70E7847B3}" presName="centerShape" presStyleLbl="vennNode1" presStyleIdx="0" presStyleCnt="8" custScaleX="166195" custScaleY="119040" custLinFactNeighborX="35" custLinFactNeighborY="-13084"/>
      <dgm:spPr/>
      <dgm:t>
        <a:bodyPr/>
        <a:lstStyle/>
        <a:p>
          <a:endParaRPr lang="es-ES"/>
        </a:p>
      </dgm:t>
    </dgm:pt>
    <dgm:pt modelId="{AF411819-B58E-4FD4-9EE5-2623AA8BBF37}" type="pres">
      <dgm:prSet presAssocID="{6F43B42A-71AC-474D-85DD-AE1BDDBD8C68}" presName="node" presStyleLbl="vennNode1" presStyleIdx="1" presStyleCnt="8" custScaleX="332390" custScaleY="72632" custRadScaleRad="96093" custRadScaleInc="3471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BAAAA9-52C2-4E91-A9A7-8B6AF296F61B}" type="pres">
      <dgm:prSet presAssocID="{2B6E8293-BED0-4F3F-8FBA-F6F96FA7E5C6}" presName="node" presStyleLbl="vennNode1" presStyleIdx="2" presStyleCnt="8" custScaleX="347124" custScaleY="72867" custRadScaleRad="243936" custRadScaleInc="293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D7EF66-2A05-47BB-A0C0-AE1BC7175C92}" type="pres">
      <dgm:prSet presAssocID="{ED08D634-BC50-477C-BD9D-0C4552AD2BB4}" presName="node" presStyleLbl="vennNode1" presStyleIdx="3" presStyleCnt="8" custScaleX="326373" custScaleY="72650" custRadScaleRad="257363" custRadScaleInc="-373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33F40E-2C7C-40F8-A97F-20A93F4CAC2C}" type="pres">
      <dgm:prSet presAssocID="{A77E5D3E-9064-4B58-8259-2D8B61C6F2FD}" presName="node" presStyleLbl="vennNode1" presStyleIdx="4" presStyleCnt="8" custScaleX="344848" custScaleY="75048" custRadScaleRad="230747" custRadScaleInc="-1050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B082E1-761D-4D66-8320-6722D39E1446}" type="pres">
      <dgm:prSet presAssocID="{1ED62123-E3C1-400D-ABC1-5AC9D56D3D1B}" presName="node" presStyleLbl="vennNode1" presStyleIdx="5" presStyleCnt="8" custScaleX="346942" custScaleY="74115" custRadScaleRad="235180" custRadScaleInc="105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DBBD10-EC99-4CA3-9D68-0B12A955F2B6}" type="pres">
      <dgm:prSet presAssocID="{747FFA44-8EE2-4034-88D2-8B71A0A4AD9C}" presName="node" presStyleLbl="vennNode1" presStyleIdx="6" presStyleCnt="8" custScaleX="325861" custScaleY="80248" custRadScaleRad="257398" custRadScaleInc="417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33AB6C-90BF-4D69-BD96-FA6FF42757B5}" type="pres">
      <dgm:prSet presAssocID="{B434BC2F-67D7-4451-8103-F1390F2A89CC}" presName="node" presStyleLbl="vennNode1" presStyleIdx="7" presStyleCnt="8" custScaleX="303937" custScaleY="70433" custRadScaleRad="223747" custRadScaleInc="-201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79DDB1-BD8E-4879-A392-EED3DDF6B617}" type="presOf" srcId="{A77E5D3E-9064-4B58-8259-2D8B61C6F2FD}" destId="{5933F40E-2C7C-40F8-A97F-20A93F4CAC2C}" srcOrd="0" destOrd="0" presId="urn:microsoft.com/office/officeart/2005/8/layout/radial3"/>
    <dgm:cxn modelId="{23600551-2706-4BB0-8AB3-5F63980DF5FE}" srcId="{ED2B4624-7341-43E5-B4B2-09A70E7847B3}" destId="{6F43B42A-71AC-474D-85DD-AE1BDDBD8C68}" srcOrd="0" destOrd="0" parTransId="{30EFEDF0-9914-448A-956B-0DAC7DF97A4A}" sibTransId="{BA93C95D-0012-4D1C-959A-C3D690C8C7B3}"/>
    <dgm:cxn modelId="{01E4DDEB-EEE8-4000-91DA-77E169EDC67F}" type="presOf" srcId="{6F43B42A-71AC-474D-85DD-AE1BDDBD8C68}" destId="{AF411819-B58E-4FD4-9EE5-2623AA8BBF37}" srcOrd="0" destOrd="0" presId="urn:microsoft.com/office/officeart/2005/8/layout/radial3"/>
    <dgm:cxn modelId="{C40800D9-B570-4F77-95D1-4ABD431CC551}" type="presOf" srcId="{747FFA44-8EE2-4034-88D2-8B71A0A4AD9C}" destId="{01DBBD10-EC99-4CA3-9D68-0B12A955F2B6}" srcOrd="0" destOrd="0" presId="urn:microsoft.com/office/officeart/2005/8/layout/radial3"/>
    <dgm:cxn modelId="{A9907DBF-B601-49CE-97E8-051C16024280}" srcId="{ED2B4624-7341-43E5-B4B2-09A70E7847B3}" destId="{A77E5D3E-9064-4B58-8259-2D8B61C6F2FD}" srcOrd="3" destOrd="0" parTransId="{0C39793F-CA49-4362-A21D-F5C1FDD2203D}" sibTransId="{5E7ED7AA-5B60-48C9-91F9-C94F9F27592E}"/>
    <dgm:cxn modelId="{27288744-A2CE-44EA-8A63-1D258249BA43}" srcId="{ED2B4624-7341-43E5-B4B2-09A70E7847B3}" destId="{ED08D634-BC50-477C-BD9D-0C4552AD2BB4}" srcOrd="2" destOrd="0" parTransId="{FC82DE27-753B-45E7-86A1-2AC6C2601B4F}" sibTransId="{7B7FC7B1-D33A-447D-B605-5B146965A05F}"/>
    <dgm:cxn modelId="{1474F5F1-9772-412C-A7AF-606385892162}" srcId="{ED2B4624-7341-43E5-B4B2-09A70E7847B3}" destId="{747FFA44-8EE2-4034-88D2-8B71A0A4AD9C}" srcOrd="5" destOrd="0" parTransId="{7C87FDE8-E87D-471F-81CC-854A21960090}" sibTransId="{53E308B8-2204-41C0-AE6D-E63551ED4A70}"/>
    <dgm:cxn modelId="{43F5D733-53B6-4F4B-92E5-CB8C6DFF230D}" type="presOf" srcId="{ED2B4624-7341-43E5-B4B2-09A70E7847B3}" destId="{25F7C319-B8D2-45BF-BAB3-3C04DE6DD803}" srcOrd="0" destOrd="0" presId="urn:microsoft.com/office/officeart/2005/8/layout/radial3"/>
    <dgm:cxn modelId="{58EBB148-C8DD-4D3E-837F-141E5D38F81B}" type="presOf" srcId="{B434BC2F-67D7-4451-8103-F1390F2A89CC}" destId="{3A33AB6C-90BF-4D69-BD96-FA6FF42757B5}" srcOrd="0" destOrd="0" presId="urn:microsoft.com/office/officeart/2005/8/layout/radial3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A6475787-836F-4454-80BD-9C2926A4C24A}" srcId="{ED2B4624-7341-43E5-B4B2-09A70E7847B3}" destId="{2B6E8293-BED0-4F3F-8FBA-F6F96FA7E5C6}" srcOrd="1" destOrd="0" parTransId="{67867E74-FD39-41D3-814F-04575D7A2BF4}" sibTransId="{395664F9-63A3-41E6-9FE2-2E43622DD4E4}"/>
    <dgm:cxn modelId="{F7F2C522-67EA-4261-8DBD-2B748B12C1D9}" srcId="{ED2B4624-7341-43E5-B4B2-09A70E7847B3}" destId="{1ED62123-E3C1-400D-ABC1-5AC9D56D3D1B}" srcOrd="4" destOrd="0" parTransId="{D52B87D4-DFD7-4626-AF0F-A02758A36CED}" sibTransId="{3D07D0D6-737B-4A78-9CFB-102232CDC4C4}"/>
    <dgm:cxn modelId="{EDFA4CC4-DC50-49B0-BBA9-67B3C502DC99}" type="presOf" srcId="{A97A05A3-14D9-44A5-B768-02F08550772E}" destId="{A39BE283-9FAD-47E6-AC51-206C1A91E69D}" srcOrd="0" destOrd="0" presId="urn:microsoft.com/office/officeart/2005/8/layout/radial3"/>
    <dgm:cxn modelId="{B507B9F0-8392-4CC4-8FBF-0126EB4368AC}" type="presOf" srcId="{1ED62123-E3C1-400D-ABC1-5AC9D56D3D1B}" destId="{9CB082E1-761D-4D66-8320-6722D39E1446}" srcOrd="0" destOrd="0" presId="urn:microsoft.com/office/officeart/2005/8/layout/radial3"/>
    <dgm:cxn modelId="{22A6D077-BF9E-44D3-AE1D-A7BAFF2E7E7F}" type="presOf" srcId="{2B6E8293-BED0-4F3F-8FBA-F6F96FA7E5C6}" destId="{E5BAAAA9-52C2-4E91-A9A7-8B6AF296F61B}" srcOrd="0" destOrd="0" presId="urn:microsoft.com/office/officeart/2005/8/layout/radial3"/>
    <dgm:cxn modelId="{1909E2CE-8B3C-40A3-9B8F-5E3A6F489532}" type="presOf" srcId="{ED08D634-BC50-477C-BD9D-0C4552AD2BB4}" destId="{42D7EF66-2A05-47BB-A0C0-AE1BC7175C92}" srcOrd="0" destOrd="0" presId="urn:microsoft.com/office/officeart/2005/8/layout/radial3"/>
    <dgm:cxn modelId="{72C03771-B952-44D3-9B3F-377B346AE90E}" srcId="{ED2B4624-7341-43E5-B4B2-09A70E7847B3}" destId="{B434BC2F-67D7-4451-8103-F1390F2A89CC}" srcOrd="6" destOrd="0" parTransId="{C163A023-C730-4CFA-B01D-E8B4B61C78C1}" sibTransId="{3FF4F9C2-D5A9-498E-8D99-2ED7F2B0FD80}"/>
    <dgm:cxn modelId="{E60A6B97-2F47-4418-9E76-86EA7959C8B4}" type="presParOf" srcId="{A39BE283-9FAD-47E6-AC51-206C1A91E69D}" destId="{EC439966-727C-4807-A236-D4E3CE9950C7}" srcOrd="0" destOrd="0" presId="urn:microsoft.com/office/officeart/2005/8/layout/radial3"/>
    <dgm:cxn modelId="{BFD519BC-0D79-4F2A-98B0-35408A618883}" type="presParOf" srcId="{EC439966-727C-4807-A236-D4E3CE9950C7}" destId="{25F7C319-B8D2-45BF-BAB3-3C04DE6DD803}" srcOrd="0" destOrd="0" presId="urn:microsoft.com/office/officeart/2005/8/layout/radial3"/>
    <dgm:cxn modelId="{7ECD48E5-4E04-46CC-86D4-725AFBE3DE79}" type="presParOf" srcId="{EC439966-727C-4807-A236-D4E3CE9950C7}" destId="{AF411819-B58E-4FD4-9EE5-2623AA8BBF37}" srcOrd="1" destOrd="0" presId="urn:microsoft.com/office/officeart/2005/8/layout/radial3"/>
    <dgm:cxn modelId="{A0378DDF-CA91-4D80-BBBD-48A050E0FBD4}" type="presParOf" srcId="{EC439966-727C-4807-A236-D4E3CE9950C7}" destId="{E5BAAAA9-52C2-4E91-A9A7-8B6AF296F61B}" srcOrd="2" destOrd="0" presId="urn:microsoft.com/office/officeart/2005/8/layout/radial3"/>
    <dgm:cxn modelId="{7CD08841-C160-414C-AE04-0A11851203B8}" type="presParOf" srcId="{EC439966-727C-4807-A236-D4E3CE9950C7}" destId="{42D7EF66-2A05-47BB-A0C0-AE1BC7175C92}" srcOrd="3" destOrd="0" presId="urn:microsoft.com/office/officeart/2005/8/layout/radial3"/>
    <dgm:cxn modelId="{9036BE39-6F42-4CB8-9EEA-61D56FF42215}" type="presParOf" srcId="{EC439966-727C-4807-A236-D4E3CE9950C7}" destId="{5933F40E-2C7C-40F8-A97F-20A93F4CAC2C}" srcOrd="4" destOrd="0" presId="urn:microsoft.com/office/officeart/2005/8/layout/radial3"/>
    <dgm:cxn modelId="{8823F3DD-2F89-463C-B2B6-4B4057148729}" type="presParOf" srcId="{EC439966-727C-4807-A236-D4E3CE9950C7}" destId="{9CB082E1-761D-4D66-8320-6722D39E1446}" srcOrd="5" destOrd="0" presId="urn:microsoft.com/office/officeart/2005/8/layout/radial3"/>
    <dgm:cxn modelId="{A13D254D-3EE1-42D3-B057-411D169543B4}" type="presParOf" srcId="{EC439966-727C-4807-A236-D4E3CE9950C7}" destId="{01DBBD10-EC99-4CA3-9D68-0B12A955F2B6}" srcOrd="6" destOrd="0" presId="urn:microsoft.com/office/officeart/2005/8/layout/radial3"/>
    <dgm:cxn modelId="{AF46782F-7295-48D2-BE85-458A02E2EADF}" type="presParOf" srcId="{EC439966-727C-4807-A236-D4E3CE9950C7}" destId="{3A33AB6C-90BF-4D69-BD96-FA6FF42757B5}" srcOrd="7" destOrd="0" presId="urn:microsoft.com/office/officeart/2005/8/layout/radial3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D1882-8DA7-4A9B-AF25-0406E7E9BF3F}" type="doc">
      <dgm:prSet loTypeId="urn:diagrams.loki3.com/BracketList+Icon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C4AD618-6F5A-482B-A836-AC254B52FAAD}">
      <dgm:prSet phldrT="[Texto]"/>
      <dgm:spPr/>
      <dgm:t>
        <a:bodyPr/>
        <a:lstStyle/>
        <a:p>
          <a:r>
            <a:rPr lang="es-ES" b="1" dirty="0" smtClean="0"/>
            <a:t>Estrategia diferente para cada uno de los segmentos</a:t>
          </a:r>
          <a:endParaRPr lang="es-ES" b="1" dirty="0"/>
        </a:p>
      </dgm:t>
    </dgm:pt>
    <dgm:pt modelId="{2782674C-DAAB-466B-9289-A0BB991E5BE0}" type="parTrans" cxnId="{05DBD063-7AE8-4796-893C-C6E7EFCC91C8}">
      <dgm:prSet/>
      <dgm:spPr/>
      <dgm:t>
        <a:bodyPr/>
        <a:lstStyle/>
        <a:p>
          <a:endParaRPr lang="es-ES" b="1"/>
        </a:p>
      </dgm:t>
    </dgm:pt>
    <dgm:pt modelId="{D947FA40-DDB3-4507-AB09-F76FA85A6FF5}" type="sibTrans" cxnId="{05DBD063-7AE8-4796-893C-C6E7EFCC91C8}">
      <dgm:prSet/>
      <dgm:spPr/>
      <dgm:t>
        <a:bodyPr/>
        <a:lstStyle/>
        <a:p>
          <a:endParaRPr lang="es-ES" b="1"/>
        </a:p>
      </dgm:t>
    </dgm:pt>
    <dgm:pt modelId="{D1C9399D-19C0-43BE-8C48-0BD0782052DA}">
      <dgm:prSet phldrT="[Texto]"/>
      <dgm:spPr/>
      <dgm:t>
        <a:bodyPr/>
        <a:lstStyle/>
        <a:p>
          <a:pPr algn="ctr"/>
          <a:r>
            <a:rPr lang="es-ES" b="1" dirty="0" smtClean="0"/>
            <a:t>Estrategia concentrada</a:t>
          </a:r>
        </a:p>
      </dgm:t>
    </dgm:pt>
    <dgm:pt modelId="{1CD55F7F-75B7-4251-9DC5-94B5E7588231}" type="parTrans" cxnId="{946B5D8A-4541-4C22-B946-1128D51606CC}">
      <dgm:prSet/>
      <dgm:spPr/>
      <dgm:t>
        <a:bodyPr/>
        <a:lstStyle/>
        <a:p>
          <a:endParaRPr lang="es-ES" b="1"/>
        </a:p>
      </dgm:t>
    </dgm:pt>
    <dgm:pt modelId="{623672BE-3254-4CDF-A630-03B2C1A3C09E}" type="sibTrans" cxnId="{946B5D8A-4541-4C22-B946-1128D51606CC}">
      <dgm:prSet/>
      <dgm:spPr/>
      <dgm:t>
        <a:bodyPr/>
        <a:lstStyle/>
        <a:p>
          <a:endParaRPr lang="es-ES" b="1"/>
        </a:p>
      </dgm:t>
    </dgm:pt>
    <dgm:pt modelId="{EEE150DC-3311-4C8C-AA4E-35254D9ADD23}">
      <dgm:prSet phldrT="[Texto]"/>
      <dgm:spPr/>
      <dgm:t>
        <a:bodyPr/>
        <a:lstStyle/>
        <a:p>
          <a:r>
            <a:rPr lang="es-ES" b="1" dirty="0" smtClean="0"/>
            <a:t>Nos centramos en un solo segmento de mercado y nos olvidamos del resto</a:t>
          </a:r>
          <a:endParaRPr lang="es-ES" b="1" dirty="0"/>
        </a:p>
      </dgm:t>
    </dgm:pt>
    <dgm:pt modelId="{4A8CA5AF-09EF-4BD7-BDE6-D251F2997E78}" type="parTrans" cxnId="{BDE18F19-7014-4F84-BB18-FB7A896F7B43}">
      <dgm:prSet/>
      <dgm:spPr/>
      <dgm:t>
        <a:bodyPr/>
        <a:lstStyle/>
        <a:p>
          <a:endParaRPr lang="es-ES" b="1"/>
        </a:p>
      </dgm:t>
    </dgm:pt>
    <dgm:pt modelId="{BFC1AEF5-347B-402F-9421-A95B0F4F6B61}" type="sibTrans" cxnId="{BDE18F19-7014-4F84-BB18-FB7A896F7B43}">
      <dgm:prSet/>
      <dgm:spPr/>
      <dgm:t>
        <a:bodyPr/>
        <a:lstStyle/>
        <a:p>
          <a:endParaRPr lang="es-ES" b="1"/>
        </a:p>
      </dgm:t>
    </dgm:pt>
    <dgm:pt modelId="{92E4BCB4-4AC0-4CCC-AA3E-9FB2C3EC06F7}">
      <dgm:prSet phldrT="[Texto]"/>
      <dgm:spPr/>
      <dgm:t>
        <a:bodyPr/>
        <a:lstStyle/>
        <a:p>
          <a:pPr algn="ctr"/>
          <a:r>
            <a:rPr lang="es-ES" b="1" dirty="0" smtClean="0"/>
            <a:t>Estrategia diferenciada</a:t>
          </a:r>
          <a:endParaRPr lang="es-ES" b="1" dirty="0"/>
        </a:p>
      </dgm:t>
    </dgm:pt>
    <dgm:pt modelId="{903D9239-405C-48F2-A80F-D987D9862FE5}" type="sibTrans" cxnId="{A638619A-132A-46DB-8B71-75250C9558D6}">
      <dgm:prSet/>
      <dgm:spPr/>
      <dgm:t>
        <a:bodyPr/>
        <a:lstStyle/>
        <a:p>
          <a:endParaRPr lang="es-ES" b="1"/>
        </a:p>
      </dgm:t>
    </dgm:pt>
    <dgm:pt modelId="{E069BBB2-7BC9-4AC4-9CDB-DEB7F56D3E1C}" type="parTrans" cxnId="{A638619A-132A-46DB-8B71-75250C9558D6}">
      <dgm:prSet/>
      <dgm:spPr/>
      <dgm:t>
        <a:bodyPr/>
        <a:lstStyle/>
        <a:p>
          <a:endParaRPr lang="es-ES" b="1"/>
        </a:p>
      </dgm:t>
    </dgm:pt>
    <dgm:pt modelId="{DC811CC3-FF19-4700-A355-391DECD05171}">
      <dgm:prSet phldrT="[Texto]"/>
      <dgm:spPr/>
      <dgm:t>
        <a:bodyPr/>
        <a:lstStyle/>
        <a:p>
          <a:pPr algn="ctr"/>
          <a:r>
            <a:rPr lang="es-ES" b="1" dirty="0" smtClean="0"/>
            <a:t>Estrategia indiferenciada</a:t>
          </a:r>
          <a:endParaRPr lang="es-ES" b="1" dirty="0"/>
        </a:p>
      </dgm:t>
    </dgm:pt>
    <dgm:pt modelId="{15C4EDFE-89EB-4783-94C2-223C7D3A356E}" type="parTrans" cxnId="{3D59EDD1-B4BB-4716-8EE7-648813EB04FA}">
      <dgm:prSet/>
      <dgm:spPr/>
      <dgm:t>
        <a:bodyPr/>
        <a:lstStyle/>
        <a:p>
          <a:endParaRPr lang="es-ES" b="1"/>
        </a:p>
      </dgm:t>
    </dgm:pt>
    <dgm:pt modelId="{D04DC02D-0137-4430-8CCB-CBF1A0BCCD0D}" type="sibTrans" cxnId="{3D59EDD1-B4BB-4716-8EE7-648813EB04FA}">
      <dgm:prSet/>
      <dgm:spPr/>
      <dgm:t>
        <a:bodyPr/>
        <a:lstStyle/>
        <a:p>
          <a:endParaRPr lang="es-ES" b="1"/>
        </a:p>
      </dgm:t>
    </dgm:pt>
    <dgm:pt modelId="{4A58CEC6-2DE2-4520-9A67-DD9301A28E5E}">
      <dgm:prSet phldrT="[Texto]"/>
      <dgm:spPr/>
      <dgm:t>
        <a:bodyPr/>
        <a:lstStyle/>
        <a:p>
          <a:r>
            <a:rPr lang="es-ES" b="1" dirty="0" smtClean="0"/>
            <a:t>Usamos la misma estrategia para todos nuestros segmentos, para todos los clientes la misma estrategia</a:t>
          </a:r>
          <a:endParaRPr lang="es-ES" b="1" dirty="0"/>
        </a:p>
      </dgm:t>
    </dgm:pt>
    <dgm:pt modelId="{8A84557E-EEB8-4A96-94F0-05A9B638238A}" type="parTrans" cxnId="{07E513A3-D7A3-4E5C-841B-AEE89A4C3309}">
      <dgm:prSet/>
      <dgm:spPr/>
      <dgm:t>
        <a:bodyPr/>
        <a:lstStyle/>
        <a:p>
          <a:endParaRPr lang="es-ES" b="1"/>
        </a:p>
      </dgm:t>
    </dgm:pt>
    <dgm:pt modelId="{7C3C0089-DB35-4E5E-8E97-352C5D0729A4}" type="sibTrans" cxnId="{07E513A3-D7A3-4E5C-841B-AEE89A4C3309}">
      <dgm:prSet/>
      <dgm:spPr/>
      <dgm:t>
        <a:bodyPr/>
        <a:lstStyle/>
        <a:p>
          <a:endParaRPr lang="es-ES" b="1"/>
        </a:p>
      </dgm:t>
    </dgm:pt>
    <dgm:pt modelId="{0935165F-AC38-4516-B90C-832840C5A8C5}" type="pres">
      <dgm:prSet presAssocID="{833D1882-8DA7-4A9B-AF25-0406E7E9BF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D4434B4-D0CD-4EEF-B9CA-37E22A0E4517}" type="pres">
      <dgm:prSet presAssocID="{92E4BCB4-4AC0-4CCC-AA3E-9FB2C3EC06F7}" presName="linNode" presStyleCnt="0"/>
      <dgm:spPr/>
    </dgm:pt>
    <dgm:pt modelId="{4929BDAB-5DB0-4DAF-89D6-9B2BED2C7BB5}" type="pres">
      <dgm:prSet presAssocID="{92E4BCB4-4AC0-4CCC-AA3E-9FB2C3EC06F7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EC4DF2-8A3D-4C30-92C9-E203B7541D5F}" type="pres">
      <dgm:prSet presAssocID="{92E4BCB4-4AC0-4CCC-AA3E-9FB2C3EC06F7}" presName="bracket" presStyleLbl="parChTrans1D1" presStyleIdx="0" presStyleCnt="3"/>
      <dgm:spPr/>
    </dgm:pt>
    <dgm:pt modelId="{C7721373-F453-4073-951A-D2E527777A39}" type="pres">
      <dgm:prSet presAssocID="{92E4BCB4-4AC0-4CCC-AA3E-9FB2C3EC06F7}" presName="spH" presStyleCnt="0"/>
      <dgm:spPr/>
    </dgm:pt>
    <dgm:pt modelId="{6DD94DC3-AC8B-4DFC-B875-6DB4B9578A0B}" type="pres">
      <dgm:prSet presAssocID="{92E4BCB4-4AC0-4CCC-AA3E-9FB2C3EC06F7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598E1C-53EF-4DB4-AFE6-34DAF087AE74}" type="pres">
      <dgm:prSet presAssocID="{903D9239-405C-48F2-A80F-D987D9862FE5}" presName="spV" presStyleCnt="0"/>
      <dgm:spPr/>
    </dgm:pt>
    <dgm:pt modelId="{4FEF3DDC-1C98-4D26-B272-A2858085A8CE}" type="pres">
      <dgm:prSet presAssocID="{D1C9399D-19C0-43BE-8C48-0BD0782052DA}" presName="linNode" presStyleCnt="0"/>
      <dgm:spPr/>
    </dgm:pt>
    <dgm:pt modelId="{525420FB-1B08-4AEC-8562-61F3903CF096}" type="pres">
      <dgm:prSet presAssocID="{D1C9399D-19C0-43BE-8C48-0BD0782052DA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2BE5D7-7900-451D-AE67-79DFE4C10567}" type="pres">
      <dgm:prSet presAssocID="{D1C9399D-19C0-43BE-8C48-0BD0782052DA}" presName="bracket" presStyleLbl="parChTrans1D1" presStyleIdx="1" presStyleCnt="3"/>
      <dgm:spPr/>
    </dgm:pt>
    <dgm:pt modelId="{BCEDEA3F-5FE0-4188-880D-D86EAC8A973D}" type="pres">
      <dgm:prSet presAssocID="{D1C9399D-19C0-43BE-8C48-0BD0782052DA}" presName="spH" presStyleCnt="0"/>
      <dgm:spPr/>
    </dgm:pt>
    <dgm:pt modelId="{D2F93CBF-A3EB-4375-A39D-E87A2DEC71D2}" type="pres">
      <dgm:prSet presAssocID="{D1C9399D-19C0-43BE-8C48-0BD0782052DA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FCA401-14D6-4EB5-BEE1-282259CC17BA}" type="pres">
      <dgm:prSet presAssocID="{623672BE-3254-4CDF-A630-03B2C1A3C09E}" presName="spV" presStyleCnt="0"/>
      <dgm:spPr/>
    </dgm:pt>
    <dgm:pt modelId="{46230400-5CF4-4FEB-9778-E991F9F4142A}" type="pres">
      <dgm:prSet presAssocID="{DC811CC3-FF19-4700-A355-391DECD05171}" presName="linNode" presStyleCnt="0"/>
      <dgm:spPr/>
    </dgm:pt>
    <dgm:pt modelId="{CBA70FC9-DEE5-41DC-B88F-AF016791383C}" type="pres">
      <dgm:prSet presAssocID="{DC811CC3-FF19-4700-A355-391DECD05171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A024EC-45F1-4999-94BD-87A3A86BAF1E}" type="pres">
      <dgm:prSet presAssocID="{DC811CC3-FF19-4700-A355-391DECD05171}" presName="bracket" presStyleLbl="parChTrans1D1" presStyleIdx="2" presStyleCnt="3"/>
      <dgm:spPr/>
    </dgm:pt>
    <dgm:pt modelId="{030B5739-808A-4054-A1C4-834C9A33A95A}" type="pres">
      <dgm:prSet presAssocID="{DC811CC3-FF19-4700-A355-391DECD05171}" presName="spH" presStyleCnt="0"/>
      <dgm:spPr/>
    </dgm:pt>
    <dgm:pt modelId="{47A3F2CE-6F85-45EA-992C-A4F6B2A9E19B}" type="pres">
      <dgm:prSet presAssocID="{DC811CC3-FF19-4700-A355-391DECD05171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DE18F19-7014-4F84-BB18-FB7A896F7B43}" srcId="{D1C9399D-19C0-43BE-8C48-0BD0782052DA}" destId="{EEE150DC-3311-4C8C-AA4E-35254D9ADD23}" srcOrd="0" destOrd="0" parTransId="{4A8CA5AF-09EF-4BD7-BDE6-D251F2997E78}" sibTransId="{BFC1AEF5-347B-402F-9421-A95B0F4F6B61}"/>
    <dgm:cxn modelId="{0D14F13B-8305-47BE-BD2A-32CF59EAD9A0}" type="presOf" srcId="{DC811CC3-FF19-4700-A355-391DECD05171}" destId="{CBA70FC9-DEE5-41DC-B88F-AF016791383C}" srcOrd="0" destOrd="0" presId="urn:diagrams.loki3.com/BracketList+Icon"/>
    <dgm:cxn modelId="{05DBD063-7AE8-4796-893C-C6E7EFCC91C8}" srcId="{92E4BCB4-4AC0-4CCC-AA3E-9FB2C3EC06F7}" destId="{6C4AD618-6F5A-482B-A836-AC254B52FAAD}" srcOrd="0" destOrd="0" parTransId="{2782674C-DAAB-466B-9289-A0BB991E5BE0}" sibTransId="{D947FA40-DDB3-4507-AB09-F76FA85A6FF5}"/>
    <dgm:cxn modelId="{EC15A573-BC07-41BF-897B-5B16B18FF0E8}" type="presOf" srcId="{EEE150DC-3311-4C8C-AA4E-35254D9ADD23}" destId="{D2F93CBF-A3EB-4375-A39D-E87A2DEC71D2}" srcOrd="0" destOrd="0" presId="urn:diagrams.loki3.com/BracketList+Icon"/>
    <dgm:cxn modelId="{3F6286FD-E296-4247-8E00-5228F0B24ACA}" type="presOf" srcId="{D1C9399D-19C0-43BE-8C48-0BD0782052DA}" destId="{525420FB-1B08-4AEC-8562-61F3903CF096}" srcOrd="0" destOrd="0" presId="urn:diagrams.loki3.com/BracketList+Icon"/>
    <dgm:cxn modelId="{D517782A-73AC-479E-A9FD-BD622489BF5B}" type="presOf" srcId="{4A58CEC6-2DE2-4520-9A67-DD9301A28E5E}" destId="{47A3F2CE-6F85-45EA-992C-A4F6B2A9E19B}" srcOrd="0" destOrd="0" presId="urn:diagrams.loki3.com/BracketList+Icon"/>
    <dgm:cxn modelId="{EFEA46E4-A2A3-409D-B3B0-3F3586A08B05}" type="presOf" srcId="{833D1882-8DA7-4A9B-AF25-0406E7E9BF3F}" destId="{0935165F-AC38-4516-B90C-832840C5A8C5}" srcOrd="0" destOrd="0" presId="urn:diagrams.loki3.com/BracketList+Icon"/>
    <dgm:cxn modelId="{3C7B67D1-B8E2-4FA7-9C5D-8B87EFC09490}" type="presOf" srcId="{92E4BCB4-4AC0-4CCC-AA3E-9FB2C3EC06F7}" destId="{4929BDAB-5DB0-4DAF-89D6-9B2BED2C7BB5}" srcOrd="0" destOrd="0" presId="urn:diagrams.loki3.com/BracketList+Icon"/>
    <dgm:cxn modelId="{A638619A-132A-46DB-8B71-75250C9558D6}" srcId="{833D1882-8DA7-4A9B-AF25-0406E7E9BF3F}" destId="{92E4BCB4-4AC0-4CCC-AA3E-9FB2C3EC06F7}" srcOrd="0" destOrd="0" parTransId="{E069BBB2-7BC9-4AC4-9CDB-DEB7F56D3E1C}" sibTransId="{903D9239-405C-48F2-A80F-D987D9862FE5}"/>
    <dgm:cxn modelId="{946B5D8A-4541-4C22-B946-1128D51606CC}" srcId="{833D1882-8DA7-4A9B-AF25-0406E7E9BF3F}" destId="{D1C9399D-19C0-43BE-8C48-0BD0782052DA}" srcOrd="1" destOrd="0" parTransId="{1CD55F7F-75B7-4251-9DC5-94B5E7588231}" sibTransId="{623672BE-3254-4CDF-A630-03B2C1A3C09E}"/>
    <dgm:cxn modelId="{3D59EDD1-B4BB-4716-8EE7-648813EB04FA}" srcId="{833D1882-8DA7-4A9B-AF25-0406E7E9BF3F}" destId="{DC811CC3-FF19-4700-A355-391DECD05171}" srcOrd="2" destOrd="0" parTransId="{15C4EDFE-89EB-4783-94C2-223C7D3A356E}" sibTransId="{D04DC02D-0137-4430-8CCB-CBF1A0BCCD0D}"/>
    <dgm:cxn modelId="{07E513A3-D7A3-4E5C-841B-AEE89A4C3309}" srcId="{DC811CC3-FF19-4700-A355-391DECD05171}" destId="{4A58CEC6-2DE2-4520-9A67-DD9301A28E5E}" srcOrd="0" destOrd="0" parTransId="{8A84557E-EEB8-4A96-94F0-05A9B638238A}" sibTransId="{7C3C0089-DB35-4E5E-8E97-352C5D0729A4}"/>
    <dgm:cxn modelId="{59983991-CFE4-4823-BABA-FD0BD1530F5E}" type="presOf" srcId="{6C4AD618-6F5A-482B-A836-AC254B52FAAD}" destId="{6DD94DC3-AC8B-4DFC-B875-6DB4B9578A0B}" srcOrd="0" destOrd="0" presId="urn:diagrams.loki3.com/BracketList+Icon"/>
    <dgm:cxn modelId="{AEE7871C-1CA5-4D0B-9FC8-83CAFF499743}" type="presParOf" srcId="{0935165F-AC38-4516-B90C-832840C5A8C5}" destId="{4D4434B4-D0CD-4EEF-B9CA-37E22A0E4517}" srcOrd="0" destOrd="0" presId="urn:diagrams.loki3.com/BracketList+Icon"/>
    <dgm:cxn modelId="{18CDEF62-44D4-4703-825A-BB37EFED645D}" type="presParOf" srcId="{4D4434B4-D0CD-4EEF-B9CA-37E22A0E4517}" destId="{4929BDAB-5DB0-4DAF-89D6-9B2BED2C7BB5}" srcOrd="0" destOrd="0" presId="urn:diagrams.loki3.com/BracketList+Icon"/>
    <dgm:cxn modelId="{B3E6F920-5851-48D7-84D7-85F791035CAD}" type="presParOf" srcId="{4D4434B4-D0CD-4EEF-B9CA-37E22A0E4517}" destId="{52EC4DF2-8A3D-4C30-92C9-E203B7541D5F}" srcOrd="1" destOrd="0" presId="urn:diagrams.loki3.com/BracketList+Icon"/>
    <dgm:cxn modelId="{F64E7CA6-F57C-4215-AB6B-7CEA2714DF20}" type="presParOf" srcId="{4D4434B4-D0CD-4EEF-B9CA-37E22A0E4517}" destId="{C7721373-F453-4073-951A-D2E527777A39}" srcOrd="2" destOrd="0" presId="urn:diagrams.loki3.com/BracketList+Icon"/>
    <dgm:cxn modelId="{00A1B3F5-5360-4970-BA5C-736A231676EF}" type="presParOf" srcId="{4D4434B4-D0CD-4EEF-B9CA-37E22A0E4517}" destId="{6DD94DC3-AC8B-4DFC-B875-6DB4B9578A0B}" srcOrd="3" destOrd="0" presId="urn:diagrams.loki3.com/BracketList+Icon"/>
    <dgm:cxn modelId="{FB2EE4E5-340E-4740-89AB-DF40EBBDA021}" type="presParOf" srcId="{0935165F-AC38-4516-B90C-832840C5A8C5}" destId="{BD598E1C-53EF-4DB4-AFE6-34DAF087AE74}" srcOrd="1" destOrd="0" presId="urn:diagrams.loki3.com/BracketList+Icon"/>
    <dgm:cxn modelId="{3881E8CC-809A-44A1-B91A-88078445C3A8}" type="presParOf" srcId="{0935165F-AC38-4516-B90C-832840C5A8C5}" destId="{4FEF3DDC-1C98-4D26-B272-A2858085A8CE}" srcOrd="2" destOrd="0" presId="urn:diagrams.loki3.com/BracketList+Icon"/>
    <dgm:cxn modelId="{133AA3F1-2897-4271-8C40-12D3B51626CC}" type="presParOf" srcId="{4FEF3DDC-1C98-4D26-B272-A2858085A8CE}" destId="{525420FB-1B08-4AEC-8562-61F3903CF096}" srcOrd="0" destOrd="0" presId="urn:diagrams.loki3.com/BracketList+Icon"/>
    <dgm:cxn modelId="{50F3680C-BC84-4047-92CC-C83BF81056B4}" type="presParOf" srcId="{4FEF3DDC-1C98-4D26-B272-A2858085A8CE}" destId="{0E2BE5D7-7900-451D-AE67-79DFE4C10567}" srcOrd="1" destOrd="0" presId="urn:diagrams.loki3.com/BracketList+Icon"/>
    <dgm:cxn modelId="{D8E3261F-29E9-4B28-8F57-BBE93DFC426A}" type="presParOf" srcId="{4FEF3DDC-1C98-4D26-B272-A2858085A8CE}" destId="{BCEDEA3F-5FE0-4188-880D-D86EAC8A973D}" srcOrd="2" destOrd="0" presId="urn:diagrams.loki3.com/BracketList+Icon"/>
    <dgm:cxn modelId="{27A8C260-947F-4BA3-8CF0-8574C5B05193}" type="presParOf" srcId="{4FEF3DDC-1C98-4D26-B272-A2858085A8CE}" destId="{D2F93CBF-A3EB-4375-A39D-E87A2DEC71D2}" srcOrd="3" destOrd="0" presId="urn:diagrams.loki3.com/BracketList+Icon"/>
    <dgm:cxn modelId="{0D4C99B7-2953-4B4F-ABF5-4383CD90BACF}" type="presParOf" srcId="{0935165F-AC38-4516-B90C-832840C5A8C5}" destId="{B1FCA401-14D6-4EB5-BEE1-282259CC17BA}" srcOrd="3" destOrd="0" presId="urn:diagrams.loki3.com/BracketList+Icon"/>
    <dgm:cxn modelId="{B04B7432-AA99-46BC-B8B7-71DF88E8A4FE}" type="presParOf" srcId="{0935165F-AC38-4516-B90C-832840C5A8C5}" destId="{46230400-5CF4-4FEB-9778-E991F9F4142A}" srcOrd="4" destOrd="0" presId="urn:diagrams.loki3.com/BracketList+Icon"/>
    <dgm:cxn modelId="{F946B93C-8966-424E-8A28-1F3842A3C536}" type="presParOf" srcId="{46230400-5CF4-4FEB-9778-E991F9F4142A}" destId="{CBA70FC9-DEE5-41DC-B88F-AF016791383C}" srcOrd="0" destOrd="0" presId="urn:diagrams.loki3.com/BracketList+Icon"/>
    <dgm:cxn modelId="{3704F3EF-F0E7-4221-BABA-9D4F21B01DF6}" type="presParOf" srcId="{46230400-5CF4-4FEB-9778-E991F9F4142A}" destId="{11A024EC-45F1-4999-94BD-87A3A86BAF1E}" srcOrd="1" destOrd="0" presId="urn:diagrams.loki3.com/BracketList+Icon"/>
    <dgm:cxn modelId="{35B5FFA9-ECB4-4B21-B18E-829FB4B64F9D}" type="presParOf" srcId="{46230400-5CF4-4FEB-9778-E991F9F4142A}" destId="{030B5739-808A-4054-A1C4-834C9A33A95A}" srcOrd="2" destOrd="0" presId="urn:diagrams.loki3.com/BracketList+Icon"/>
    <dgm:cxn modelId="{989C6C01-B16B-44E1-9C06-5EEA49EBEC45}" type="presParOf" srcId="{46230400-5CF4-4FEB-9778-E991F9F4142A}" destId="{47A3F2CE-6F85-45EA-992C-A4F6B2A9E19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0BED7-A091-4E77-AF1B-56D0D0AABAF4}" type="doc">
      <dgm:prSet loTypeId="urn:microsoft.com/office/officeart/2008/layout/RadialCluster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4AF87AD-9C00-42F9-9DD4-CD40036C8E49}">
      <dgm:prSet phldrT="[Texto]"/>
      <dgm:spPr/>
      <dgm:t>
        <a:bodyPr/>
        <a:lstStyle/>
        <a:p>
          <a:r>
            <a:rPr lang="es-ES_tradnl" b="1" dirty="0" smtClean="0"/>
            <a:t>Estudio de mercado</a:t>
          </a:r>
          <a:endParaRPr lang="es-ES" b="1" dirty="0"/>
        </a:p>
      </dgm:t>
    </dgm:pt>
    <dgm:pt modelId="{A6CCBE0C-F961-4549-BF71-88BDFBA56F89}" type="parTrans" cxnId="{D8C9051C-5760-4033-8232-0A5DD5E05B88}">
      <dgm:prSet/>
      <dgm:spPr/>
      <dgm:t>
        <a:bodyPr/>
        <a:lstStyle/>
        <a:p>
          <a:endParaRPr lang="es-ES"/>
        </a:p>
      </dgm:t>
    </dgm:pt>
    <dgm:pt modelId="{CC4609DD-24E2-40B7-A1E1-C461519991F0}" type="sibTrans" cxnId="{D8C9051C-5760-4033-8232-0A5DD5E05B88}">
      <dgm:prSet/>
      <dgm:spPr/>
      <dgm:t>
        <a:bodyPr/>
        <a:lstStyle/>
        <a:p>
          <a:endParaRPr lang="es-ES"/>
        </a:p>
      </dgm:t>
    </dgm:pt>
    <dgm:pt modelId="{8992D164-9BDA-4E64-8A6B-B97BDBAE67CA}">
      <dgm:prSet phldrT="[Texto]"/>
      <dgm:spPr/>
      <dgm:t>
        <a:bodyPr/>
        <a:lstStyle/>
        <a:p>
          <a:r>
            <a:rPr lang="es-ES_tradnl" dirty="0" smtClean="0"/>
            <a:t>Cliente objetivo</a:t>
          </a:r>
          <a:endParaRPr lang="es-ES" dirty="0"/>
        </a:p>
      </dgm:t>
    </dgm:pt>
    <dgm:pt modelId="{42FD31EB-D6B8-4706-87BC-B31F15A45ED1}" type="parTrans" cxnId="{FF15E119-9F12-498E-9735-F55913CC3732}">
      <dgm:prSet/>
      <dgm:spPr/>
      <dgm:t>
        <a:bodyPr/>
        <a:lstStyle/>
        <a:p>
          <a:endParaRPr lang="es-ES"/>
        </a:p>
      </dgm:t>
    </dgm:pt>
    <dgm:pt modelId="{91AAC720-99CF-402F-A129-65BC5C73E8D8}" type="sibTrans" cxnId="{FF15E119-9F12-498E-9735-F55913CC3732}">
      <dgm:prSet/>
      <dgm:spPr/>
      <dgm:t>
        <a:bodyPr/>
        <a:lstStyle/>
        <a:p>
          <a:endParaRPr lang="es-ES"/>
        </a:p>
      </dgm:t>
    </dgm:pt>
    <dgm:pt modelId="{6EB7D124-0D9C-46AE-860B-63C066EA3FB1}">
      <dgm:prSet phldrT="[Texto]" custT="1"/>
      <dgm:spPr/>
      <dgm:t>
        <a:bodyPr/>
        <a:lstStyle/>
        <a:p>
          <a:r>
            <a:rPr lang="es-ES_tradnl" sz="2300" dirty="0" smtClean="0"/>
            <a:t>Competencia</a:t>
          </a:r>
          <a:endParaRPr lang="es-ES" sz="2300" dirty="0"/>
        </a:p>
      </dgm:t>
    </dgm:pt>
    <dgm:pt modelId="{FCA264BC-BEA2-4327-97A6-8875A5E4CEEC}" type="parTrans" cxnId="{202BAA5B-0A06-4E41-937A-1B78607DEF1D}">
      <dgm:prSet/>
      <dgm:spPr/>
      <dgm:t>
        <a:bodyPr/>
        <a:lstStyle/>
        <a:p>
          <a:endParaRPr lang="es-ES"/>
        </a:p>
      </dgm:t>
    </dgm:pt>
    <dgm:pt modelId="{9D47CBB5-8DE5-47D1-A90B-FCDBF8CBB35D}" type="sibTrans" cxnId="{202BAA5B-0A06-4E41-937A-1B78607DEF1D}">
      <dgm:prSet/>
      <dgm:spPr/>
      <dgm:t>
        <a:bodyPr/>
        <a:lstStyle/>
        <a:p>
          <a:endParaRPr lang="es-ES"/>
        </a:p>
      </dgm:t>
    </dgm:pt>
    <dgm:pt modelId="{DFC803BC-202E-419B-883A-3E2FEF5D9539}">
      <dgm:prSet phldrT="[Texto]"/>
      <dgm:spPr/>
      <dgm:t>
        <a:bodyPr/>
        <a:lstStyle/>
        <a:p>
          <a:r>
            <a:rPr lang="es-ES_tradnl" dirty="0" smtClean="0"/>
            <a:t>Productos sustitutivos</a:t>
          </a:r>
          <a:endParaRPr lang="es-ES" dirty="0"/>
        </a:p>
      </dgm:t>
    </dgm:pt>
    <dgm:pt modelId="{E820095C-14A2-4FA5-B944-2B3C36A2EA35}" type="parTrans" cxnId="{8796E4B6-D478-488D-967B-A02730734940}">
      <dgm:prSet/>
      <dgm:spPr/>
      <dgm:t>
        <a:bodyPr/>
        <a:lstStyle/>
        <a:p>
          <a:endParaRPr lang="es-ES"/>
        </a:p>
      </dgm:t>
    </dgm:pt>
    <dgm:pt modelId="{E5DD978E-6990-4296-8C60-0D380E23E63E}" type="sibTrans" cxnId="{8796E4B6-D478-488D-967B-A02730734940}">
      <dgm:prSet/>
      <dgm:spPr/>
      <dgm:t>
        <a:bodyPr/>
        <a:lstStyle/>
        <a:p>
          <a:endParaRPr lang="es-ES"/>
        </a:p>
      </dgm:t>
    </dgm:pt>
    <dgm:pt modelId="{DAD6C178-1D77-41FD-9829-FB60178C50EF}">
      <dgm:prSet phldrT="[Texto]" custT="1"/>
      <dgm:spPr/>
      <dgm:t>
        <a:bodyPr/>
        <a:lstStyle/>
        <a:p>
          <a:r>
            <a:rPr lang="es-ES_tradnl" sz="2300" dirty="0" smtClean="0"/>
            <a:t>Proveedores</a:t>
          </a:r>
          <a:endParaRPr lang="es-ES" sz="2300" dirty="0"/>
        </a:p>
      </dgm:t>
    </dgm:pt>
    <dgm:pt modelId="{C3F01F95-D18D-4711-9CB7-9B1579840866}" type="parTrans" cxnId="{2A259060-4AE7-47CD-B4E1-93DFAC9D5FBD}">
      <dgm:prSet/>
      <dgm:spPr/>
      <dgm:t>
        <a:bodyPr/>
        <a:lstStyle/>
        <a:p>
          <a:endParaRPr lang="es-ES"/>
        </a:p>
      </dgm:t>
    </dgm:pt>
    <dgm:pt modelId="{1E1539FC-4840-4018-8CBE-00E399D990A1}" type="sibTrans" cxnId="{2A259060-4AE7-47CD-B4E1-93DFAC9D5FBD}">
      <dgm:prSet/>
      <dgm:spPr/>
      <dgm:t>
        <a:bodyPr/>
        <a:lstStyle/>
        <a:p>
          <a:endParaRPr lang="es-ES"/>
        </a:p>
      </dgm:t>
    </dgm:pt>
    <dgm:pt modelId="{00F9AF66-C789-4202-9190-9867A2C063D6}" type="pres">
      <dgm:prSet presAssocID="{DE90BED7-A091-4E77-AF1B-56D0D0AABAF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B80EDF2-1683-4000-9065-E9AB9B3BEF7F}" type="pres">
      <dgm:prSet presAssocID="{A4AF87AD-9C00-42F9-9DD4-CD40036C8E49}" presName="singleCycle" presStyleCnt="0"/>
      <dgm:spPr/>
    </dgm:pt>
    <dgm:pt modelId="{9F83B95B-ECA2-40E1-AF0C-5D56C1E8AEA5}" type="pres">
      <dgm:prSet presAssocID="{A4AF87AD-9C00-42F9-9DD4-CD40036C8E49}" presName="singleCenter" presStyleLbl="node1" presStyleIdx="0" presStyleCnt="5" custScaleX="231400" custScaleY="142857" custLinFactNeighborX="-2514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662AD3D4-CDF0-41B7-8B84-8D82AAE62888}" type="pres">
      <dgm:prSet presAssocID="{42FD31EB-D6B8-4706-87BC-B31F15A45ED1}" presName="Name56" presStyleLbl="parChTrans1D2" presStyleIdx="0" presStyleCnt="4"/>
      <dgm:spPr/>
      <dgm:t>
        <a:bodyPr/>
        <a:lstStyle/>
        <a:p>
          <a:endParaRPr lang="es-ES"/>
        </a:p>
      </dgm:t>
    </dgm:pt>
    <dgm:pt modelId="{F232273C-E5E1-43EB-99D4-7940BC64DC58}" type="pres">
      <dgm:prSet presAssocID="{8992D164-9BDA-4E64-8A6B-B97BDBAE67CA}" presName="text0" presStyleLbl="node1" presStyleIdx="1" presStyleCnt="5" custScaleX="346968" custRadScaleRad="100129" custRadScaleInc="-58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321E6E-9CF0-4A42-9844-9069575EF86E}" type="pres">
      <dgm:prSet presAssocID="{FCA264BC-BEA2-4327-97A6-8875A5E4CEEC}" presName="Name56" presStyleLbl="parChTrans1D2" presStyleIdx="1" presStyleCnt="4"/>
      <dgm:spPr/>
      <dgm:t>
        <a:bodyPr/>
        <a:lstStyle/>
        <a:p>
          <a:endParaRPr lang="es-ES"/>
        </a:p>
      </dgm:t>
    </dgm:pt>
    <dgm:pt modelId="{EF1EB6F4-1BD8-49B8-AD73-0E342E680666}" type="pres">
      <dgm:prSet presAssocID="{6EB7D124-0D9C-46AE-860B-63C066EA3FB1}" presName="text0" presStyleLbl="node1" presStyleIdx="2" presStyleCnt="5" custScaleX="384214" custRadScaleRad="200501" custRadScaleInc="-29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20522A-0C4B-47E5-8CE9-5A542AAAE584}" type="pres">
      <dgm:prSet presAssocID="{C3F01F95-D18D-4711-9CB7-9B1579840866}" presName="Name56" presStyleLbl="parChTrans1D2" presStyleIdx="2" presStyleCnt="4"/>
      <dgm:spPr/>
      <dgm:t>
        <a:bodyPr/>
        <a:lstStyle/>
        <a:p>
          <a:endParaRPr lang="es-ES"/>
        </a:p>
      </dgm:t>
    </dgm:pt>
    <dgm:pt modelId="{DD356131-301D-4C4F-BBB5-71011C6649C0}" type="pres">
      <dgm:prSet presAssocID="{DAD6C178-1D77-41FD-9829-FB60178C50EF}" presName="text0" presStyleLbl="node1" presStyleIdx="3" presStyleCnt="5" custScaleX="335253" custRadScaleRad="97062" custRadScaleInc="1107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6EE456-5373-4992-9715-2A45C639861B}" type="pres">
      <dgm:prSet presAssocID="{E820095C-14A2-4FA5-B944-2B3C36A2EA35}" presName="Name56" presStyleLbl="parChTrans1D2" presStyleIdx="3" presStyleCnt="4"/>
      <dgm:spPr/>
      <dgm:t>
        <a:bodyPr/>
        <a:lstStyle/>
        <a:p>
          <a:endParaRPr lang="es-ES"/>
        </a:p>
      </dgm:t>
    </dgm:pt>
    <dgm:pt modelId="{FF6A552A-CE3B-47B2-A952-BCB55722F172}" type="pres">
      <dgm:prSet presAssocID="{DFC803BC-202E-419B-883A-3E2FEF5D9539}" presName="text0" presStyleLbl="node1" presStyleIdx="4" presStyleCnt="5" custScaleX="466494" custRadScaleRad="237280" custRadScaleInc="-7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F15E119-9F12-498E-9735-F55913CC3732}" srcId="{A4AF87AD-9C00-42F9-9DD4-CD40036C8E49}" destId="{8992D164-9BDA-4E64-8A6B-B97BDBAE67CA}" srcOrd="0" destOrd="0" parTransId="{42FD31EB-D6B8-4706-87BC-B31F15A45ED1}" sibTransId="{91AAC720-99CF-402F-A129-65BC5C73E8D8}"/>
    <dgm:cxn modelId="{DC2AA8C2-56F8-4AF6-8317-18BFB2A370D0}" type="presOf" srcId="{E820095C-14A2-4FA5-B944-2B3C36A2EA35}" destId="{B66EE456-5373-4992-9715-2A45C639861B}" srcOrd="0" destOrd="0" presId="urn:microsoft.com/office/officeart/2008/layout/RadialCluster"/>
    <dgm:cxn modelId="{D8C9051C-5760-4033-8232-0A5DD5E05B88}" srcId="{DE90BED7-A091-4E77-AF1B-56D0D0AABAF4}" destId="{A4AF87AD-9C00-42F9-9DD4-CD40036C8E49}" srcOrd="0" destOrd="0" parTransId="{A6CCBE0C-F961-4549-BF71-88BDFBA56F89}" sibTransId="{CC4609DD-24E2-40B7-A1E1-C461519991F0}"/>
    <dgm:cxn modelId="{93D33084-54D6-4A64-BC64-8DF6754CDCF9}" type="presOf" srcId="{FCA264BC-BEA2-4327-97A6-8875A5E4CEEC}" destId="{82321E6E-9CF0-4A42-9844-9069575EF86E}" srcOrd="0" destOrd="0" presId="urn:microsoft.com/office/officeart/2008/layout/RadialCluster"/>
    <dgm:cxn modelId="{09F696CD-6BDA-46CB-80B5-6A1AB25AE1C6}" type="presOf" srcId="{DAD6C178-1D77-41FD-9829-FB60178C50EF}" destId="{DD356131-301D-4C4F-BBB5-71011C6649C0}" srcOrd="0" destOrd="0" presId="urn:microsoft.com/office/officeart/2008/layout/RadialCluster"/>
    <dgm:cxn modelId="{E1B207B0-2CFA-4BD7-A636-02B848EFBED6}" type="presOf" srcId="{DFC803BC-202E-419B-883A-3E2FEF5D9539}" destId="{FF6A552A-CE3B-47B2-A952-BCB55722F172}" srcOrd="0" destOrd="0" presId="urn:microsoft.com/office/officeart/2008/layout/RadialCluster"/>
    <dgm:cxn modelId="{84226A91-1F3B-4CF4-8F51-7EFA406B0850}" type="presOf" srcId="{8992D164-9BDA-4E64-8A6B-B97BDBAE67CA}" destId="{F232273C-E5E1-43EB-99D4-7940BC64DC58}" srcOrd="0" destOrd="0" presId="urn:microsoft.com/office/officeart/2008/layout/RadialCluster"/>
    <dgm:cxn modelId="{1A805B8B-7318-4426-A4EC-B43FBE2C28F1}" type="presOf" srcId="{A4AF87AD-9C00-42F9-9DD4-CD40036C8E49}" destId="{9F83B95B-ECA2-40E1-AF0C-5D56C1E8AEA5}" srcOrd="0" destOrd="0" presId="urn:microsoft.com/office/officeart/2008/layout/RadialCluster"/>
    <dgm:cxn modelId="{202BAA5B-0A06-4E41-937A-1B78607DEF1D}" srcId="{A4AF87AD-9C00-42F9-9DD4-CD40036C8E49}" destId="{6EB7D124-0D9C-46AE-860B-63C066EA3FB1}" srcOrd="1" destOrd="0" parTransId="{FCA264BC-BEA2-4327-97A6-8875A5E4CEEC}" sibTransId="{9D47CBB5-8DE5-47D1-A90B-FCDBF8CBB35D}"/>
    <dgm:cxn modelId="{ABF84108-2617-4EB7-983A-18BE44E9E80B}" type="presOf" srcId="{DE90BED7-A091-4E77-AF1B-56D0D0AABAF4}" destId="{00F9AF66-C789-4202-9190-9867A2C063D6}" srcOrd="0" destOrd="0" presId="urn:microsoft.com/office/officeart/2008/layout/RadialCluster"/>
    <dgm:cxn modelId="{2A259060-4AE7-47CD-B4E1-93DFAC9D5FBD}" srcId="{A4AF87AD-9C00-42F9-9DD4-CD40036C8E49}" destId="{DAD6C178-1D77-41FD-9829-FB60178C50EF}" srcOrd="2" destOrd="0" parTransId="{C3F01F95-D18D-4711-9CB7-9B1579840866}" sibTransId="{1E1539FC-4840-4018-8CBE-00E399D990A1}"/>
    <dgm:cxn modelId="{8796E4B6-D478-488D-967B-A02730734940}" srcId="{A4AF87AD-9C00-42F9-9DD4-CD40036C8E49}" destId="{DFC803BC-202E-419B-883A-3E2FEF5D9539}" srcOrd="3" destOrd="0" parTransId="{E820095C-14A2-4FA5-B944-2B3C36A2EA35}" sibTransId="{E5DD978E-6990-4296-8C60-0D380E23E63E}"/>
    <dgm:cxn modelId="{6282B3DD-2432-460E-B629-0AB300D53714}" type="presOf" srcId="{C3F01F95-D18D-4711-9CB7-9B1579840866}" destId="{7320522A-0C4B-47E5-8CE9-5A542AAAE584}" srcOrd="0" destOrd="0" presId="urn:microsoft.com/office/officeart/2008/layout/RadialCluster"/>
    <dgm:cxn modelId="{A596C529-9E6F-44BC-9753-A27EED17F7E3}" type="presOf" srcId="{42FD31EB-D6B8-4706-87BC-B31F15A45ED1}" destId="{662AD3D4-CDF0-41B7-8B84-8D82AAE62888}" srcOrd="0" destOrd="0" presId="urn:microsoft.com/office/officeart/2008/layout/RadialCluster"/>
    <dgm:cxn modelId="{B9D189E9-5268-4DE5-8B64-7D7F0FDA8514}" type="presOf" srcId="{6EB7D124-0D9C-46AE-860B-63C066EA3FB1}" destId="{EF1EB6F4-1BD8-49B8-AD73-0E342E680666}" srcOrd="0" destOrd="0" presId="urn:microsoft.com/office/officeart/2008/layout/RadialCluster"/>
    <dgm:cxn modelId="{61962308-4912-4D53-A34E-53E984A71091}" type="presParOf" srcId="{00F9AF66-C789-4202-9190-9867A2C063D6}" destId="{7B80EDF2-1683-4000-9065-E9AB9B3BEF7F}" srcOrd="0" destOrd="0" presId="urn:microsoft.com/office/officeart/2008/layout/RadialCluster"/>
    <dgm:cxn modelId="{ACBC4B90-9BC1-429A-80EB-334746566C4F}" type="presParOf" srcId="{7B80EDF2-1683-4000-9065-E9AB9B3BEF7F}" destId="{9F83B95B-ECA2-40E1-AF0C-5D56C1E8AEA5}" srcOrd="0" destOrd="0" presId="urn:microsoft.com/office/officeart/2008/layout/RadialCluster"/>
    <dgm:cxn modelId="{D6828049-FE23-41E6-987F-E43F266A39BA}" type="presParOf" srcId="{7B80EDF2-1683-4000-9065-E9AB9B3BEF7F}" destId="{662AD3D4-CDF0-41B7-8B84-8D82AAE62888}" srcOrd="1" destOrd="0" presId="urn:microsoft.com/office/officeart/2008/layout/RadialCluster"/>
    <dgm:cxn modelId="{F623C2DA-4D78-4139-AE5A-9C8D11840A7C}" type="presParOf" srcId="{7B80EDF2-1683-4000-9065-E9AB9B3BEF7F}" destId="{F232273C-E5E1-43EB-99D4-7940BC64DC58}" srcOrd="2" destOrd="0" presId="urn:microsoft.com/office/officeart/2008/layout/RadialCluster"/>
    <dgm:cxn modelId="{BA271DB1-FE78-4D78-8016-CB3747269175}" type="presParOf" srcId="{7B80EDF2-1683-4000-9065-E9AB9B3BEF7F}" destId="{82321E6E-9CF0-4A42-9844-9069575EF86E}" srcOrd="3" destOrd="0" presId="urn:microsoft.com/office/officeart/2008/layout/RadialCluster"/>
    <dgm:cxn modelId="{9169CADB-CF8C-4962-82F0-6DF49330E80B}" type="presParOf" srcId="{7B80EDF2-1683-4000-9065-E9AB9B3BEF7F}" destId="{EF1EB6F4-1BD8-49B8-AD73-0E342E680666}" srcOrd="4" destOrd="0" presId="urn:microsoft.com/office/officeart/2008/layout/RadialCluster"/>
    <dgm:cxn modelId="{81A7ADF0-B9A5-482B-9A6F-A0E49717E27B}" type="presParOf" srcId="{7B80EDF2-1683-4000-9065-E9AB9B3BEF7F}" destId="{7320522A-0C4B-47E5-8CE9-5A542AAAE584}" srcOrd="5" destOrd="0" presId="urn:microsoft.com/office/officeart/2008/layout/RadialCluster"/>
    <dgm:cxn modelId="{8BDE2041-EBE0-4F49-9726-654923CB276A}" type="presParOf" srcId="{7B80EDF2-1683-4000-9065-E9AB9B3BEF7F}" destId="{DD356131-301D-4C4F-BBB5-71011C6649C0}" srcOrd="6" destOrd="0" presId="urn:microsoft.com/office/officeart/2008/layout/RadialCluster"/>
    <dgm:cxn modelId="{D27D9D29-B6E8-4696-9F51-433629C0337E}" type="presParOf" srcId="{7B80EDF2-1683-4000-9065-E9AB9B3BEF7F}" destId="{B66EE456-5373-4992-9715-2A45C639861B}" srcOrd="7" destOrd="0" presId="urn:microsoft.com/office/officeart/2008/layout/RadialCluster"/>
    <dgm:cxn modelId="{081943C9-4C96-41DD-BC21-317AFD731DD5}" type="presParOf" srcId="{7B80EDF2-1683-4000-9065-E9AB9B3BEF7F}" destId="{FF6A552A-CE3B-47B2-A952-BCB55722F172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063124-B0E8-4C86-B924-8C278451949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9C31067-E078-4466-8CC0-1C151F962DC9}">
      <dgm:prSet phldrT="[Texto]"/>
      <dgm:spPr>
        <a:solidFill>
          <a:srgbClr val="92D050"/>
        </a:solidFill>
      </dgm:spPr>
      <dgm:t>
        <a:bodyPr/>
        <a:lstStyle/>
        <a:p>
          <a:r>
            <a:rPr lang="es-ES_tradnl" b="1" dirty="0" smtClean="0"/>
            <a:t>Factores localización</a:t>
          </a:r>
          <a:endParaRPr lang="es-ES" b="1" dirty="0"/>
        </a:p>
      </dgm:t>
    </dgm:pt>
    <dgm:pt modelId="{E091A69B-B1E3-48A2-8465-1FF82A06D188}" type="parTrans" cxnId="{18039B10-6E52-433C-8FD0-DE60C3AD1E82}">
      <dgm:prSet/>
      <dgm:spPr/>
      <dgm:t>
        <a:bodyPr/>
        <a:lstStyle/>
        <a:p>
          <a:endParaRPr lang="es-ES"/>
        </a:p>
      </dgm:t>
    </dgm:pt>
    <dgm:pt modelId="{2138B8BE-D06D-4420-AF77-6B7D193A7CA7}" type="sibTrans" cxnId="{18039B10-6E52-433C-8FD0-DE60C3AD1E82}">
      <dgm:prSet/>
      <dgm:spPr/>
      <dgm:t>
        <a:bodyPr/>
        <a:lstStyle/>
        <a:p>
          <a:endParaRPr lang="es-ES"/>
        </a:p>
      </dgm:t>
    </dgm:pt>
    <dgm:pt modelId="{14019158-7D40-42D0-BDE1-2383E4D22DE5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ES_tradnl" sz="1600" b="1" u="sng" dirty="0" smtClean="0"/>
            <a:t>Tipo de negocio</a:t>
          </a:r>
          <a:r>
            <a:rPr lang="es-ES_tradnl" sz="1600" b="1" dirty="0" smtClean="0"/>
            <a:t>:</a:t>
          </a:r>
        </a:p>
        <a:p>
          <a:r>
            <a:rPr lang="es-ES_tradnl" sz="1600" b="1" dirty="0" smtClean="0"/>
            <a:t>* Empresa industrial</a:t>
          </a:r>
        </a:p>
        <a:p>
          <a:r>
            <a:rPr lang="es-ES_tradnl" sz="1600" b="1" dirty="0" smtClean="0"/>
            <a:t>* Empresa servicios</a:t>
          </a:r>
        </a:p>
      </dgm:t>
    </dgm:pt>
    <dgm:pt modelId="{927B4098-042D-43ED-8DFE-46E4F49BD68C}" type="parTrans" cxnId="{42910B1F-A037-4C19-A687-4C0496BD2B87}">
      <dgm:prSet/>
      <dgm:spPr/>
      <dgm:t>
        <a:bodyPr/>
        <a:lstStyle/>
        <a:p>
          <a:endParaRPr lang="es-ES"/>
        </a:p>
      </dgm:t>
    </dgm:pt>
    <dgm:pt modelId="{0CC6E3E3-544E-45CE-9457-7DD6125BAEB0}" type="sibTrans" cxnId="{42910B1F-A037-4C19-A687-4C0496BD2B87}">
      <dgm:prSet/>
      <dgm:spPr/>
      <dgm:t>
        <a:bodyPr/>
        <a:lstStyle/>
        <a:p>
          <a:endParaRPr lang="es-ES"/>
        </a:p>
      </dgm:t>
    </dgm:pt>
    <dgm:pt modelId="{2AB830A5-F72F-4C5B-8781-88E2E8637CBF}">
      <dgm:prSet phldrT="[Texto]" custT="1"/>
      <dgm:spPr/>
      <dgm:t>
        <a:bodyPr/>
        <a:lstStyle/>
        <a:p>
          <a:pPr algn="ctr"/>
          <a:r>
            <a:rPr lang="es-ES_tradnl" sz="1600" b="1" u="sng" dirty="0" smtClean="0"/>
            <a:t>Costes</a:t>
          </a:r>
        </a:p>
        <a:p>
          <a:pPr algn="l"/>
          <a:r>
            <a:rPr lang="es-ES_tradnl" sz="1600" b="1" dirty="0" smtClean="0"/>
            <a:t>* Solar</a:t>
          </a:r>
        </a:p>
        <a:p>
          <a:pPr algn="l"/>
          <a:r>
            <a:rPr lang="es-ES_tradnl" sz="1600" b="1" dirty="0" smtClean="0"/>
            <a:t>* Precio alquiler</a:t>
          </a:r>
          <a:endParaRPr lang="es-ES" sz="1600" b="1" dirty="0"/>
        </a:p>
      </dgm:t>
    </dgm:pt>
    <dgm:pt modelId="{74C6897B-4665-4E10-B953-20112ECEA504}" type="parTrans" cxnId="{EBAC616D-4787-49C9-954E-61823D3D003E}">
      <dgm:prSet/>
      <dgm:spPr/>
      <dgm:t>
        <a:bodyPr/>
        <a:lstStyle/>
        <a:p>
          <a:endParaRPr lang="es-ES"/>
        </a:p>
      </dgm:t>
    </dgm:pt>
    <dgm:pt modelId="{5CB2C71F-2A84-47A2-934F-3CA3BE6F072F}" type="sibTrans" cxnId="{EBAC616D-4787-49C9-954E-61823D3D003E}">
      <dgm:prSet/>
      <dgm:spPr/>
      <dgm:t>
        <a:bodyPr/>
        <a:lstStyle/>
        <a:p>
          <a:endParaRPr lang="es-ES"/>
        </a:p>
      </dgm:t>
    </dgm:pt>
    <dgm:pt modelId="{F0F093A0-FE6F-4480-BD92-E577B9C5D5CB}">
      <dgm:prSet phldrT="[Texto]" custT="1"/>
      <dgm:spPr/>
      <dgm:t>
        <a:bodyPr/>
        <a:lstStyle/>
        <a:p>
          <a:r>
            <a:rPr lang="es-ES_tradnl" sz="1600" b="1" u="sng" dirty="0" smtClean="0"/>
            <a:t>Demanda</a:t>
          </a:r>
        </a:p>
        <a:p>
          <a:r>
            <a:rPr lang="es-ES_tradnl" sz="1600" b="1" dirty="0" smtClean="0"/>
            <a:t>* Zona demanda creciente</a:t>
          </a:r>
        </a:p>
        <a:p>
          <a:r>
            <a:rPr lang="es-ES_tradnl" sz="1600" b="1" dirty="0" smtClean="0"/>
            <a:t>* Zona no hay ventas</a:t>
          </a:r>
          <a:endParaRPr lang="es-ES" sz="1600" b="1" dirty="0"/>
        </a:p>
      </dgm:t>
    </dgm:pt>
    <dgm:pt modelId="{F3B8EE25-E0AB-4C0D-B9C1-93C6D0A2C432}" type="parTrans" cxnId="{D54F243A-DB14-40E4-A914-B66541FDF1A8}">
      <dgm:prSet/>
      <dgm:spPr/>
      <dgm:t>
        <a:bodyPr/>
        <a:lstStyle/>
        <a:p>
          <a:endParaRPr lang="es-ES"/>
        </a:p>
      </dgm:t>
    </dgm:pt>
    <dgm:pt modelId="{7671F83B-C7C0-46ED-8A0C-D9B703688F87}" type="sibTrans" cxnId="{D54F243A-DB14-40E4-A914-B66541FDF1A8}">
      <dgm:prSet/>
      <dgm:spPr/>
      <dgm:t>
        <a:bodyPr/>
        <a:lstStyle/>
        <a:p>
          <a:endParaRPr lang="es-ES"/>
        </a:p>
      </dgm:t>
    </dgm:pt>
    <dgm:pt modelId="{0B5A18E8-A202-4E3A-9D66-56B8154C1359}">
      <dgm:prSet phldrT="[Texto]" custT="1"/>
      <dgm:spPr/>
      <dgm:t>
        <a:bodyPr/>
        <a:lstStyle/>
        <a:p>
          <a:r>
            <a:rPr lang="es-ES_tradnl" sz="1600" b="1" u="sng" dirty="0" smtClean="0"/>
            <a:t>Competencia</a:t>
          </a:r>
          <a:r>
            <a:rPr lang="es-ES_tradnl" sz="1600" b="1" dirty="0" smtClean="0"/>
            <a:t>:</a:t>
          </a:r>
        </a:p>
        <a:p>
          <a:r>
            <a:rPr lang="es-ES_tradnl" sz="1600" b="1" dirty="0" smtClean="0"/>
            <a:t>* Muchas empresas</a:t>
          </a:r>
        </a:p>
        <a:p>
          <a:r>
            <a:rPr lang="es-ES_tradnl" sz="1600" b="1" dirty="0" smtClean="0"/>
            <a:t>* Pocas empresas</a:t>
          </a:r>
        </a:p>
        <a:p>
          <a:r>
            <a:rPr lang="es-ES_tradnl" sz="1600" b="1" dirty="0" smtClean="0"/>
            <a:t>* Ninguna</a:t>
          </a:r>
          <a:endParaRPr lang="es-ES" sz="1600" b="1" dirty="0"/>
        </a:p>
      </dgm:t>
    </dgm:pt>
    <dgm:pt modelId="{1D691498-931E-426C-B17D-B642951FCA81}" type="parTrans" cxnId="{49F5300E-BE23-46E0-BE14-A003DAD6D778}">
      <dgm:prSet/>
      <dgm:spPr/>
      <dgm:t>
        <a:bodyPr/>
        <a:lstStyle/>
        <a:p>
          <a:endParaRPr lang="es-ES"/>
        </a:p>
      </dgm:t>
    </dgm:pt>
    <dgm:pt modelId="{CEB381BF-BB7A-48E8-9133-2F653CE843DA}" type="sibTrans" cxnId="{49F5300E-BE23-46E0-BE14-A003DAD6D778}">
      <dgm:prSet/>
      <dgm:spPr/>
      <dgm:t>
        <a:bodyPr/>
        <a:lstStyle/>
        <a:p>
          <a:endParaRPr lang="es-ES"/>
        </a:p>
      </dgm:t>
    </dgm:pt>
    <dgm:pt modelId="{A9C85AE5-253F-4D2D-8369-146DA18689FE}">
      <dgm:prSet phldrT="[Texto]" custT="1"/>
      <dgm:spPr/>
      <dgm:t>
        <a:bodyPr/>
        <a:lstStyle/>
        <a:p>
          <a:r>
            <a:rPr lang="es-ES_tradnl" sz="1600" b="1" u="sng" dirty="0" smtClean="0"/>
            <a:t>Comunicaciones</a:t>
          </a:r>
          <a:r>
            <a:rPr lang="es-ES_tradnl" sz="1600" b="1" dirty="0" smtClean="0"/>
            <a:t>:</a:t>
          </a:r>
        </a:p>
        <a:p>
          <a:r>
            <a:rPr lang="es-ES_tradnl" sz="1600" b="1" dirty="0" smtClean="0"/>
            <a:t>* Accesibilidad</a:t>
          </a:r>
        </a:p>
        <a:p>
          <a:r>
            <a:rPr lang="es-ES_tradnl" sz="1600" b="1" dirty="0" smtClean="0"/>
            <a:t>* Salida por carretera</a:t>
          </a:r>
          <a:endParaRPr lang="es-ES" sz="1600" b="1" dirty="0"/>
        </a:p>
      </dgm:t>
    </dgm:pt>
    <dgm:pt modelId="{5DDB5558-0EF5-44FE-BD44-463B8F2F66D0}" type="parTrans" cxnId="{6F161C4C-46C5-4343-8D29-42875A23947E}">
      <dgm:prSet/>
      <dgm:spPr/>
      <dgm:t>
        <a:bodyPr/>
        <a:lstStyle/>
        <a:p>
          <a:endParaRPr lang="es-ES"/>
        </a:p>
      </dgm:t>
    </dgm:pt>
    <dgm:pt modelId="{762F8014-6BB8-42B7-BF6A-CB599DF626D3}" type="sibTrans" cxnId="{6F161C4C-46C5-4343-8D29-42875A23947E}">
      <dgm:prSet/>
      <dgm:spPr/>
      <dgm:t>
        <a:bodyPr/>
        <a:lstStyle/>
        <a:p>
          <a:endParaRPr lang="es-ES"/>
        </a:p>
      </dgm:t>
    </dgm:pt>
    <dgm:pt modelId="{6883B21F-2BA3-4F33-B15B-70694AA63C33}">
      <dgm:prSet phldrT="[Texto]" custT="1"/>
      <dgm:spPr/>
      <dgm:t>
        <a:bodyPr/>
        <a:lstStyle/>
        <a:p>
          <a:r>
            <a:rPr lang="es-ES_tradnl" sz="1600" b="1" u="sng" dirty="0" smtClean="0"/>
            <a:t>Legislación:</a:t>
          </a:r>
          <a:endParaRPr lang="es-ES" sz="1600" b="1" u="sng" dirty="0"/>
        </a:p>
      </dgm:t>
    </dgm:pt>
    <dgm:pt modelId="{64BCD754-8372-4F0B-992C-96835532AD42}" type="parTrans" cxnId="{252734A7-5E79-47CD-8B2D-55C20A795E71}">
      <dgm:prSet/>
      <dgm:spPr/>
      <dgm:t>
        <a:bodyPr/>
        <a:lstStyle/>
        <a:p>
          <a:endParaRPr lang="es-ES"/>
        </a:p>
      </dgm:t>
    </dgm:pt>
    <dgm:pt modelId="{D071D3C0-A8E6-4D63-897F-CF00D5446453}" type="sibTrans" cxnId="{252734A7-5E79-47CD-8B2D-55C20A795E71}">
      <dgm:prSet/>
      <dgm:spPr/>
      <dgm:t>
        <a:bodyPr/>
        <a:lstStyle/>
        <a:p>
          <a:endParaRPr lang="es-ES"/>
        </a:p>
      </dgm:t>
    </dgm:pt>
    <dgm:pt modelId="{5B6ABB74-BB96-48AA-8352-B86C3CDB4D29}">
      <dgm:prSet phldrT="[Texto]" custT="1"/>
      <dgm:spPr/>
      <dgm:t>
        <a:bodyPr/>
        <a:lstStyle/>
        <a:p>
          <a:r>
            <a:rPr lang="es-ES_tradnl" sz="1600" b="1" dirty="0" smtClean="0"/>
            <a:t>Zona geográfica</a:t>
          </a:r>
          <a:endParaRPr lang="es-ES" sz="1600" b="1" dirty="0"/>
        </a:p>
      </dgm:t>
    </dgm:pt>
    <dgm:pt modelId="{0C885357-B2C7-4D15-B3E3-52CE9ECA6F53}" type="parTrans" cxnId="{42FA8698-7163-44B9-8D3A-D3C8CA233AC3}">
      <dgm:prSet/>
      <dgm:spPr/>
      <dgm:t>
        <a:bodyPr/>
        <a:lstStyle/>
        <a:p>
          <a:endParaRPr lang="es-ES"/>
        </a:p>
      </dgm:t>
    </dgm:pt>
    <dgm:pt modelId="{7CCE5A6D-2F36-43C9-ACB0-2FF2C71943D2}" type="sibTrans" cxnId="{42FA8698-7163-44B9-8D3A-D3C8CA233AC3}">
      <dgm:prSet/>
      <dgm:spPr/>
      <dgm:t>
        <a:bodyPr/>
        <a:lstStyle/>
        <a:p>
          <a:endParaRPr lang="es-ES"/>
        </a:p>
      </dgm:t>
    </dgm:pt>
    <dgm:pt modelId="{3C82DDE9-AAA7-450D-977D-2F6BD0E21B05}">
      <dgm:prSet phldrT="[Texto]" custT="1"/>
      <dgm:spPr/>
      <dgm:t>
        <a:bodyPr/>
        <a:lstStyle/>
        <a:p>
          <a:r>
            <a:rPr lang="es-ES_tradnl" sz="1600" b="1" dirty="0" smtClean="0"/>
            <a:t>Ayudas públicas</a:t>
          </a:r>
          <a:endParaRPr lang="es-ES" sz="1600" b="1" dirty="0"/>
        </a:p>
      </dgm:t>
    </dgm:pt>
    <dgm:pt modelId="{3C52F209-9EC7-4EAD-9B40-2D6826241500}" type="parTrans" cxnId="{B708F90A-D6BD-420E-9CDA-076959D429AA}">
      <dgm:prSet/>
      <dgm:spPr/>
      <dgm:t>
        <a:bodyPr/>
        <a:lstStyle/>
        <a:p>
          <a:endParaRPr lang="es-ES"/>
        </a:p>
      </dgm:t>
    </dgm:pt>
    <dgm:pt modelId="{761E6316-D93F-4E2A-9048-356136264CF3}" type="sibTrans" cxnId="{B708F90A-D6BD-420E-9CDA-076959D429AA}">
      <dgm:prSet/>
      <dgm:spPr/>
      <dgm:t>
        <a:bodyPr/>
        <a:lstStyle/>
        <a:p>
          <a:endParaRPr lang="es-ES"/>
        </a:p>
      </dgm:t>
    </dgm:pt>
    <dgm:pt modelId="{74512DAB-EC3B-4AAE-9938-09719ED0376D}">
      <dgm:prSet phldrT="[Texto]" custT="1"/>
      <dgm:spPr/>
      <dgm:t>
        <a:bodyPr/>
        <a:lstStyle/>
        <a:p>
          <a:r>
            <a:rPr lang="es-ES_tradnl" sz="1600" b="1" u="sng" dirty="0" smtClean="0"/>
            <a:t>Recursos humanos</a:t>
          </a:r>
          <a:endParaRPr lang="es-ES" sz="1600" b="1" u="sng" dirty="0"/>
        </a:p>
      </dgm:t>
    </dgm:pt>
    <dgm:pt modelId="{999D3F1C-7409-4C12-90EE-1EC0D10542E5}" type="parTrans" cxnId="{2E0599D6-6046-4579-9620-E9BD8E536582}">
      <dgm:prSet/>
      <dgm:spPr/>
      <dgm:t>
        <a:bodyPr/>
        <a:lstStyle/>
        <a:p>
          <a:endParaRPr lang="es-ES"/>
        </a:p>
      </dgm:t>
    </dgm:pt>
    <dgm:pt modelId="{2C426EE1-BACD-4185-BBAC-A1B205CB7592}" type="sibTrans" cxnId="{2E0599D6-6046-4579-9620-E9BD8E536582}">
      <dgm:prSet/>
      <dgm:spPr/>
      <dgm:t>
        <a:bodyPr/>
        <a:lstStyle/>
        <a:p>
          <a:endParaRPr lang="es-ES"/>
        </a:p>
      </dgm:t>
    </dgm:pt>
    <dgm:pt modelId="{B0F939E6-2335-4ECB-B12E-C97A654DE978}">
      <dgm:prSet phldrT="[Texto]" custT="1"/>
      <dgm:spPr/>
      <dgm:t>
        <a:bodyPr/>
        <a:lstStyle/>
        <a:p>
          <a:r>
            <a:rPr lang="es-ES_tradnl" sz="1600" b="1" dirty="0" smtClean="0"/>
            <a:t>Cualificados</a:t>
          </a:r>
          <a:endParaRPr lang="es-ES" sz="1600" b="1" dirty="0"/>
        </a:p>
      </dgm:t>
    </dgm:pt>
    <dgm:pt modelId="{C94807CF-367B-43C2-BF58-D4B9A3D9C1D9}" type="parTrans" cxnId="{F1B53911-B380-4499-B5A4-27DFB6E69EE4}">
      <dgm:prSet/>
      <dgm:spPr/>
      <dgm:t>
        <a:bodyPr/>
        <a:lstStyle/>
        <a:p>
          <a:endParaRPr lang="es-ES"/>
        </a:p>
      </dgm:t>
    </dgm:pt>
    <dgm:pt modelId="{F0816ABD-034A-4CC0-B315-60C52540D27B}" type="sibTrans" cxnId="{F1B53911-B380-4499-B5A4-27DFB6E69EE4}">
      <dgm:prSet/>
      <dgm:spPr/>
      <dgm:t>
        <a:bodyPr/>
        <a:lstStyle/>
        <a:p>
          <a:endParaRPr lang="es-ES"/>
        </a:p>
      </dgm:t>
    </dgm:pt>
    <dgm:pt modelId="{9C7A7D43-A152-40E0-B828-A8D7F34EF758}" type="pres">
      <dgm:prSet presAssocID="{7A063124-B0E8-4C86-B924-8C27845194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BDFE466-FD38-4A19-BF83-A02D9D3088DA}" type="pres">
      <dgm:prSet presAssocID="{99C31067-E078-4466-8CC0-1C151F962DC9}" presName="centerShape" presStyleLbl="node0" presStyleIdx="0" presStyleCnt="1" custScaleX="148814" custScaleY="127993" custLinFactNeighborX="633" custLinFactNeighborY="-1104"/>
      <dgm:spPr/>
      <dgm:t>
        <a:bodyPr/>
        <a:lstStyle/>
        <a:p>
          <a:endParaRPr lang="es-ES"/>
        </a:p>
      </dgm:t>
    </dgm:pt>
    <dgm:pt modelId="{FD5D2952-0298-474E-8E15-AB9CABA13954}" type="pres">
      <dgm:prSet presAssocID="{14019158-7D40-42D0-BDE1-2383E4D22DE5}" presName="node" presStyleLbl="node1" presStyleIdx="0" presStyleCnt="7" custScaleX="240140" custScaleY="157576" custRadScaleRad="108177" custRadScaleInc="198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B60251-F4F0-427F-8228-A75FB4461FDC}" type="pres">
      <dgm:prSet presAssocID="{14019158-7D40-42D0-BDE1-2383E4D22DE5}" presName="dummy" presStyleCnt="0"/>
      <dgm:spPr/>
    </dgm:pt>
    <dgm:pt modelId="{5E5AFB69-2835-42E4-B281-C4061BFF6AAB}" type="pres">
      <dgm:prSet presAssocID="{0CC6E3E3-544E-45CE-9457-7DD6125BAEB0}" presName="sibTrans" presStyleLbl="sibTrans2D1" presStyleIdx="0" presStyleCnt="7"/>
      <dgm:spPr/>
      <dgm:t>
        <a:bodyPr/>
        <a:lstStyle/>
        <a:p>
          <a:endParaRPr lang="es-ES"/>
        </a:p>
      </dgm:t>
    </dgm:pt>
    <dgm:pt modelId="{CEE8792D-0F8E-459D-93EB-C61AEE6E7247}" type="pres">
      <dgm:prSet presAssocID="{2AB830A5-F72F-4C5B-8781-88E2E8637CBF}" presName="node" presStyleLbl="node1" presStyleIdx="1" presStyleCnt="7" custScaleX="218595" custScaleY="128694" custRadScaleRad="156332" custRadScaleInc="572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B26FD3-689C-4229-B23B-C255100E702F}" type="pres">
      <dgm:prSet presAssocID="{2AB830A5-F72F-4C5B-8781-88E2E8637CBF}" presName="dummy" presStyleCnt="0"/>
      <dgm:spPr/>
    </dgm:pt>
    <dgm:pt modelId="{15F45BF8-69F6-4A02-B8E1-7F592D0343DB}" type="pres">
      <dgm:prSet presAssocID="{5CB2C71F-2A84-47A2-934F-3CA3BE6F072F}" presName="sibTrans" presStyleLbl="sibTrans2D1" presStyleIdx="1" presStyleCnt="7"/>
      <dgm:spPr/>
      <dgm:t>
        <a:bodyPr/>
        <a:lstStyle/>
        <a:p>
          <a:endParaRPr lang="es-ES"/>
        </a:p>
      </dgm:t>
    </dgm:pt>
    <dgm:pt modelId="{12F0BD44-EBAA-4BBA-9BE9-4FEE9F25D7D6}" type="pres">
      <dgm:prSet presAssocID="{F0F093A0-FE6F-4480-BD92-E577B9C5D5CB}" presName="node" presStyleLbl="node1" presStyleIdx="2" presStyleCnt="7" custScaleX="324203" custScaleY="158039" custRadScaleRad="159704" custRadScaleInc="-572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6B7EB7-E5BF-4D6B-8500-6E75331E10B1}" type="pres">
      <dgm:prSet presAssocID="{F0F093A0-FE6F-4480-BD92-E577B9C5D5CB}" presName="dummy" presStyleCnt="0"/>
      <dgm:spPr/>
    </dgm:pt>
    <dgm:pt modelId="{76C106E9-33B2-42BC-B8B1-1FDFCFB2DC7E}" type="pres">
      <dgm:prSet presAssocID="{7671F83B-C7C0-46ED-8A0C-D9B703688F87}" presName="sibTrans" presStyleLbl="sibTrans2D1" presStyleIdx="2" presStyleCnt="7"/>
      <dgm:spPr/>
      <dgm:t>
        <a:bodyPr/>
        <a:lstStyle/>
        <a:p>
          <a:endParaRPr lang="es-ES"/>
        </a:p>
      </dgm:t>
    </dgm:pt>
    <dgm:pt modelId="{69327B19-3D86-41C4-8981-DC36FD68C4AA}" type="pres">
      <dgm:prSet presAssocID="{0B5A18E8-A202-4E3A-9D66-56B8154C1359}" presName="node" presStyleLbl="node1" presStyleIdx="3" presStyleCnt="7" custScaleX="319857" custScaleY="141185" custRadScaleRad="129857" custRadScaleInc="-403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29EA53-64EF-4469-900B-9236795FB564}" type="pres">
      <dgm:prSet presAssocID="{0B5A18E8-A202-4E3A-9D66-56B8154C1359}" presName="dummy" presStyleCnt="0"/>
      <dgm:spPr/>
    </dgm:pt>
    <dgm:pt modelId="{8D35A721-0DA2-4BD0-A153-E8F1BCE92552}" type="pres">
      <dgm:prSet presAssocID="{CEB381BF-BB7A-48E8-9133-2F653CE843DA}" presName="sibTrans" presStyleLbl="sibTrans2D1" presStyleIdx="3" presStyleCnt="7"/>
      <dgm:spPr/>
      <dgm:t>
        <a:bodyPr/>
        <a:lstStyle/>
        <a:p>
          <a:endParaRPr lang="es-ES"/>
        </a:p>
      </dgm:t>
    </dgm:pt>
    <dgm:pt modelId="{B2FBDFF6-D6A2-442C-8CCE-5D5E4A456FAF}" type="pres">
      <dgm:prSet presAssocID="{A9C85AE5-253F-4D2D-8369-146DA18689FE}" presName="node" presStyleLbl="node1" presStyleIdx="4" presStyleCnt="7" custScaleX="285733" custRadScaleRad="142772" custRadScaleInc="1107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60F651-B5C3-4135-8B0C-DBC5E8BAA97A}" type="pres">
      <dgm:prSet presAssocID="{A9C85AE5-253F-4D2D-8369-146DA18689FE}" presName="dummy" presStyleCnt="0"/>
      <dgm:spPr/>
    </dgm:pt>
    <dgm:pt modelId="{2DF2392A-A900-4C9C-BBD8-B4639521C52B}" type="pres">
      <dgm:prSet presAssocID="{762F8014-6BB8-42B7-BF6A-CB599DF626D3}" presName="sibTrans" presStyleLbl="sibTrans2D1" presStyleIdx="4" presStyleCnt="7"/>
      <dgm:spPr/>
      <dgm:t>
        <a:bodyPr/>
        <a:lstStyle/>
        <a:p>
          <a:endParaRPr lang="es-ES"/>
        </a:p>
      </dgm:t>
    </dgm:pt>
    <dgm:pt modelId="{B379A1A8-718A-4FE9-BC87-B3EF8714653B}" type="pres">
      <dgm:prSet presAssocID="{6883B21F-2BA3-4F33-B15B-70694AA63C33}" presName="node" presStyleLbl="node1" presStyleIdx="5" presStyleCnt="7" custScaleX="245839" custScaleY="128648" custRadScaleRad="130063" custRadScaleInc="174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AC368C-50D4-4A03-9106-D8DB98804902}" type="pres">
      <dgm:prSet presAssocID="{6883B21F-2BA3-4F33-B15B-70694AA63C33}" presName="dummy" presStyleCnt="0"/>
      <dgm:spPr/>
    </dgm:pt>
    <dgm:pt modelId="{162A679A-C505-4537-9163-B942DA422D54}" type="pres">
      <dgm:prSet presAssocID="{D071D3C0-A8E6-4D63-897F-CF00D5446453}" presName="sibTrans" presStyleLbl="sibTrans2D1" presStyleIdx="5" presStyleCnt="7"/>
      <dgm:spPr/>
      <dgm:t>
        <a:bodyPr/>
        <a:lstStyle/>
        <a:p>
          <a:endParaRPr lang="es-ES"/>
        </a:p>
      </dgm:t>
    </dgm:pt>
    <dgm:pt modelId="{AD9B3FA0-5FAE-4089-AB93-94279E3E9E8B}" type="pres">
      <dgm:prSet presAssocID="{74512DAB-EC3B-4AAE-9938-09719ED0376D}" presName="node" presStyleLbl="node1" presStyleIdx="6" presStyleCnt="7" custScaleX="256245" custScaleY="120233" custRadScaleRad="140197" custRadScaleInc="-693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56D25A-5E0A-49BD-8483-EB67C24FB8A9}" type="pres">
      <dgm:prSet presAssocID="{74512DAB-EC3B-4AAE-9938-09719ED0376D}" presName="dummy" presStyleCnt="0"/>
      <dgm:spPr/>
    </dgm:pt>
    <dgm:pt modelId="{D340888D-BB9C-4EBE-873E-094532DD6C1C}" type="pres">
      <dgm:prSet presAssocID="{2C426EE1-BACD-4185-BBAC-A1B205CB7592}" presName="sibTrans" presStyleLbl="sibTrans2D1" presStyleIdx="6" presStyleCnt="7"/>
      <dgm:spPr/>
      <dgm:t>
        <a:bodyPr/>
        <a:lstStyle/>
        <a:p>
          <a:endParaRPr lang="es-ES"/>
        </a:p>
      </dgm:t>
    </dgm:pt>
  </dgm:ptLst>
  <dgm:cxnLst>
    <dgm:cxn modelId="{F3531F9C-D7C4-46A9-9044-EFF6AE6966B7}" type="presOf" srcId="{F0F093A0-FE6F-4480-BD92-E577B9C5D5CB}" destId="{12F0BD44-EBAA-4BBA-9BE9-4FEE9F25D7D6}" srcOrd="0" destOrd="0" presId="urn:microsoft.com/office/officeart/2005/8/layout/radial6"/>
    <dgm:cxn modelId="{4E65AC2A-D845-4C28-A2EC-B84E38399045}" type="presOf" srcId="{6883B21F-2BA3-4F33-B15B-70694AA63C33}" destId="{B379A1A8-718A-4FE9-BC87-B3EF8714653B}" srcOrd="0" destOrd="0" presId="urn:microsoft.com/office/officeart/2005/8/layout/radial6"/>
    <dgm:cxn modelId="{42FA8698-7163-44B9-8D3A-D3C8CA233AC3}" srcId="{6883B21F-2BA3-4F33-B15B-70694AA63C33}" destId="{5B6ABB74-BB96-48AA-8352-B86C3CDB4D29}" srcOrd="0" destOrd="0" parTransId="{0C885357-B2C7-4D15-B3E3-52CE9ECA6F53}" sibTransId="{7CCE5A6D-2F36-43C9-ACB0-2FF2C71943D2}"/>
    <dgm:cxn modelId="{A661B687-0F64-4D1C-A4BA-C47F21915817}" type="presOf" srcId="{CEB381BF-BB7A-48E8-9133-2F653CE843DA}" destId="{8D35A721-0DA2-4BD0-A153-E8F1BCE92552}" srcOrd="0" destOrd="0" presId="urn:microsoft.com/office/officeart/2005/8/layout/radial6"/>
    <dgm:cxn modelId="{8D867E0F-A56C-4D9A-8D36-93D57CABA476}" type="presOf" srcId="{99C31067-E078-4466-8CC0-1C151F962DC9}" destId="{6BDFE466-FD38-4A19-BF83-A02D9D3088DA}" srcOrd="0" destOrd="0" presId="urn:microsoft.com/office/officeart/2005/8/layout/radial6"/>
    <dgm:cxn modelId="{0559A47E-D6E5-4906-9E7D-5A52B365F692}" type="presOf" srcId="{0CC6E3E3-544E-45CE-9457-7DD6125BAEB0}" destId="{5E5AFB69-2835-42E4-B281-C4061BFF6AAB}" srcOrd="0" destOrd="0" presId="urn:microsoft.com/office/officeart/2005/8/layout/radial6"/>
    <dgm:cxn modelId="{D54F243A-DB14-40E4-A914-B66541FDF1A8}" srcId="{99C31067-E078-4466-8CC0-1C151F962DC9}" destId="{F0F093A0-FE6F-4480-BD92-E577B9C5D5CB}" srcOrd="2" destOrd="0" parTransId="{F3B8EE25-E0AB-4C0D-B9C1-93C6D0A2C432}" sibTransId="{7671F83B-C7C0-46ED-8A0C-D9B703688F87}"/>
    <dgm:cxn modelId="{5F0BE6BF-D6FC-446E-A9D5-BEFB49AE02CC}" type="presOf" srcId="{B0F939E6-2335-4ECB-B12E-C97A654DE978}" destId="{AD9B3FA0-5FAE-4089-AB93-94279E3E9E8B}" srcOrd="0" destOrd="1" presId="urn:microsoft.com/office/officeart/2005/8/layout/radial6"/>
    <dgm:cxn modelId="{EBAC616D-4787-49C9-954E-61823D3D003E}" srcId="{99C31067-E078-4466-8CC0-1C151F962DC9}" destId="{2AB830A5-F72F-4C5B-8781-88E2E8637CBF}" srcOrd="1" destOrd="0" parTransId="{74C6897B-4665-4E10-B953-20112ECEA504}" sibTransId="{5CB2C71F-2A84-47A2-934F-3CA3BE6F072F}"/>
    <dgm:cxn modelId="{F39DDDA3-767A-47EB-9F89-3622A7E37B48}" type="presOf" srcId="{7671F83B-C7C0-46ED-8A0C-D9B703688F87}" destId="{76C106E9-33B2-42BC-B8B1-1FDFCFB2DC7E}" srcOrd="0" destOrd="0" presId="urn:microsoft.com/office/officeart/2005/8/layout/radial6"/>
    <dgm:cxn modelId="{7C721708-A68E-41CF-B0E9-4CC99BBA342A}" type="presOf" srcId="{3C82DDE9-AAA7-450D-977D-2F6BD0E21B05}" destId="{B379A1A8-718A-4FE9-BC87-B3EF8714653B}" srcOrd="0" destOrd="2" presId="urn:microsoft.com/office/officeart/2005/8/layout/radial6"/>
    <dgm:cxn modelId="{B708F90A-D6BD-420E-9CDA-076959D429AA}" srcId="{6883B21F-2BA3-4F33-B15B-70694AA63C33}" destId="{3C82DDE9-AAA7-450D-977D-2F6BD0E21B05}" srcOrd="1" destOrd="0" parTransId="{3C52F209-9EC7-4EAD-9B40-2D6826241500}" sibTransId="{761E6316-D93F-4E2A-9048-356136264CF3}"/>
    <dgm:cxn modelId="{A1FF9D6C-3742-40C2-BC94-5B023432A4C6}" type="presOf" srcId="{762F8014-6BB8-42B7-BF6A-CB599DF626D3}" destId="{2DF2392A-A900-4C9C-BBD8-B4639521C52B}" srcOrd="0" destOrd="0" presId="urn:microsoft.com/office/officeart/2005/8/layout/radial6"/>
    <dgm:cxn modelId="{18039B10-6E52-433C-8FD0-DE60C3AD1E82}" srcId="{7A063124-B0E8-4C86-B924-8C2784519496}" destId="{99C31067-E078-4466-8CC0-1C151F962DC9}" srcOrd="0" destOrd="0" parTransId="{E091A69B-B1E3-48A2-8465-1FF82A06D188}" sibTransId="{2138B8BE-D06D-4420-AF77-6B7D193A7CA7}"/>
    <dgm:cxn modelId="{42910B1F-A037-4C19-A687-4C0496BD2B87}" srcId="{99C31067-E078-4466-8CC0-1C151F962DC9}" destId="{14019158-7D40-42D0-BDE1-2383E4D22DE5}" srcOrd="0" destOrd="0" parTransId="{927B4098-042D-43ED-8DFE-46E4F49BD68C}" sibTransId="{0CC6E3E3-544E-45CE-9457-7DD6125BAEB0}"/>
    <dgm:cxn modelId="{2EB44081-C754-45BA-846B-91E5252DB244}" type="presOf" srcId="{14019158-7D40-42D0-BDE1-2383E4D22DE5}" destId="{FD5D2952-0298-474E-8E15-AB9CABA13954}" srcOrd="0" destOrd="0" presId="urn:microsoft.com/office/officeart/2005/8/layout/radial6"/>
    <dgm:cxn modelId="{F193DC16-19EC-40EC-8B44-DA4112754CE3}" type="presOf" srcId="{7A063124-B0E8-4C86-B924-8C2784519496}" destId="{9C7A7D43-A152-40E0-B828-A8D7F34EF758}" srcOrd="0" destOrd="0" presId="urn:microsoft.com/office/officeart/2005/8/layout/radial6"/>
    <dgm:cxn modelId="{2E0599D6-6046-4579-9620-E9BD8E536582}" srcId="{99C31067-E078-4466-8CC0-1C151F962DC9}" destId="{74512DAB-EC3B-4AAE-9938-09719ED0376D}" srcOrd="6" destOrd="0" parTransId="{999D3F1C-7409-4C12-90EE-1EC0D10542E5}" sibTransId="{2C426EE1-BACD-4185-BBAC-A1B205CB7592}"/>
    <dgm:cxn modelId="{F1B53911-B380-4499-B5A4-27DFB6E69EE4}" srcId="{74512DAB-EC3B-4AAE-9938-09719ED0376D}" destId="{B0F939E6-2335-4ECB-B12E-C97A654DE978}" srcOrd="0" destOrd="0" parTransId="{C94807CF-367B-43C2-BF58-D4B9A3D9C1D9}" sibTransId="{F0816ABD-034A-4CC0-B315-60C52540D27B}"/>
    <dgm:cxn modelId="{73FA283D-1DC6-4E88-B52A-480046BD7AE5}" type="presOf" srcId="{D071D3C0-A8E6-4D63-897F-CF00D5446453}" destId="{162A679A-C505-4537-9163-B942DA422D54}" srcOrd="0" destOrd="0" presId="urn:microsoft.com/office/officeart/2005/8/layout/radial6"/>
    <dgm:cxn modelId="{49855111-3E80-43E1-A731-23B546844E16}" type="presOf" srcId="{74512DAB-EC3B-4AAE-9938-09719ED0376D}" destId="{AD9B3FA0-5FAE-4089-AB93-94279E3E9E8B}" srcOrd="0" destOrd="0" presId="urn:microsoft.com/office/officeart/2005/8/layout/radial6"/>
    <dgm:cxn modelId="{6F161C4C-46C5-4343-8D29-42875A23947E}" srcId="{99C31067-E078-4466-8CC0-1C151F962DC9}" destId="{A9C85AE5-253F-4D2D-8369-146DA18689FE}" srcOrd="4" destOrd="0" parTransId="{5DDB5558-0EF5-44FE-BD44-463B8F2F66D0}" sibTransId="{762F8014-6BB8-42B7-BF6A-CB599DF626D3}"/>
    <dgm:cxn modelId="{2CE7CF19-51FE-4DAC-BF30-134EBFA17D3D}" type="presOf" srcId="{2C426EE1-BACD-4185-BBAC-A1B205CB7592}" destId="{D340888D-BB9C-4EBE-873E-094532DD6C1C}" srcOrd="0" destOrd="0" presId="urn:microsoft.com/office/officeart/2005/8/layout/radial6"/>
    <dgm:cxn modelId="{83B58A0B-2227-40DE-B594-599C2FAE2271}" type="presOf" srcId="{0B5A18E8-A202-4E3A-9D66-56B8154C1359}" destId="{69327B19-3D86-41C4-8981-DC36FD68C4AA}" srcOrd="0" destOrd="0" presId="urn:microsoft.com/office/officeart/2005/8/layout/radial6"/>
    <dgm:cxn modelId="{252734A7-5E79-47CD-8B2D-55C20A795E71}" srcId="{99C31067-E078-4466-8CC0-1C151F962DC9}" destId="{6883B21F-2BA3-4F33-B15B-70694AA63C33}" srcOrd="5" destOrd="0" parTransId="{64BCD754-8372-4F0B-992C-96835532AD42}" sibTransId="{D071D3C0-A8E6-4D63-897F-CF00D5446453}"/>
    <dgm:cxn modelId="{49F5300E-BE23-46E0-BE14-A003DAD6D778}" srcId="{99C31067-E078-4466-8CC0-1C151F962DC9}" destId="{0B5A18E8-A202-4E3A-9D66-56B8154C1359}" srcOrd="3" destOrd="0" parTransId="{1D691498-931E-426C-B17D-B642951FCA81}" sibTransId="{CEB381BF-BB7A-48E8-9133-2F653CE843DA}"/>
    <dgm:cxn modelId="{B3A64446-B314-465E-BF8F-FD219CEAF32B}" type="presOf" srcId="{5B6ABB74-BB96-48AA-8352-B86C3CDB4D29}" destId="{B379A1A8-718A-4FE9-BC87-B3EF8714653B}" srcOrd="0" destOrd="1" presId="urn:microsoft.com/office/officeart/2005/8/layout/radial6"/>
    <dgm:cxn modelId="{3EFA48E1-890C-4D1C-AD52-93DC8281FEE2}" type="presOf" srcId="{5CB2C71F-2A84-47A2-934F-3CA3BE6F072F}" destId="{15F45BF8-69F6-4A02-B8E1-7F592D0343DB}" srcOrd="0" destOrd="0" presId="urn:microsoft.com/office/officeart/2005/8/layout/radial6"/>
    <dgm:cxn modelId="{2FE9C3C3-B207-432A-A905-0BB45B499ABC}" type="presOf" srcId="{A9C85AE5-253F-4D2D-8369-146DA18689FE}" destId="{B2FBDFF6-D6A2-442C-8CCE-5D5E4A456FAF}" srcOrd="0" destOrd="0" presId="urn:microsoft.com/office/officeart/2005/8/layout/radial6"/>
    <dgm:cxn modelId="{DF3F0149-3A98-4353-9B61-BE91DBEB7271}" type="presOf" srcId="{2AB830A5-F72F-4C5B-8781-88E2E8637CBF}" destId="{CEE8792D-0F8E-459D-93EB-C61AEE6E7247}" srcOrd="0" destOrd="0" presId="urn:microsoft.com/office/officeart/2005/8/layout/radial6"/>
    <dgm:cxn modelId="{24A388DE-5F38-4F09-8EDC-DE4EFB9D1144}" type="presParOf" srcId="{9C7A7D43-A152-40E0-B828-A8D7F34EF758}" destId="{6BDFE466-FD38-4A19-BF83-A02D9D3088DA}" srcOrd="0" destOrd="0" presId="urn:microsoft.com/office/officeart/2005/8/layout/radial6"/>
    <dgm:cxn modelId="{2C856032-805D-4F8F-B2FB-0810BC979416}" type="presParOf" srcId="{9C7A7D43-A152-40E0-B828-A8D7F34EF758}" destId="{FD5D2952-0298-474E-8E15-AB9CABA13954}" srcOrd="1" destOrd="0" presId="urn:microsoft.com/office/officeart/2005/8/layout/radial6"/>
    <dgm:cxn modelId="{E6D5A92E-0D9C-4BA8-9E4B-4DB606B7BD36}" type="presParOf" srcId="{9C7A7D43-A152-40E0-B828-A8D7F34EF758}" destId="{E1B60251-F4F0-427F-8228-A75FB4461FDC}" srcOrd="2" destOrd="0" presId="urn:microsoft.com/office/officeart/2005/8/layout/radial6"/>
    <dgm:cxn modelId="{A3F4564B-8831-4257-8C60-F3314C0ED212}" type="presParOf" srcId="{9C7A7D43-A152-40E0-B828-A8D7F34EF758}" destId="{5E5AFB69-2835-42E4-B281-C4061BFF6AAB}" srcOrd="3" destOrd="0" presId="urn:microsoft.com/office/officeart/2005/8/layout/radial6"/>
    <dgm:cxn modelId="{A2CAD01F-79C1-4254-9919-E987CEE6C662}" type="presParOf" srcId="{9C7A7D43-A152-40E0-B828-A8D7F34EF758}" destId="{CEE8792D-0F8E-459D-93EB-C61AEE6E7247}" srcOrd="4" destOrd="0" presId="urn:microsoft.com/office/officeart/2005/8/layout/radial6"/>
    <dgm:cxn modelId="{40A96EA1-4BB3-40D2-9501-3336C7015940}" type="presParOf" srcId="{9C7A7D43-A152-40E0-B828-A8D7F34EF758}" destId="{16B26FD3-689C-4229-B23B-C255100E702F}" srcOrd="5" destOrd="0" presId="urn:microsoft.com/office/officeart/2005/8/layout/radial6"/>
    <dgm:cxn modelId="{13A07CD7-7C76-493B-9FE4-2EB2F2274F9D}" type="presParOf" srcId="{9C7A7D43-A152-40E0-B828-A8D7F34EF758}" destId="{15F45BF8-69F6-4A02-B8E1-7F592D0343DB}" srcOrd="6" destOrd="0" presId="urn:microsoft.com/office/officeart/2005/8/layout/radial6"/>
    <dgm:cxn modelId="{42D5F9E4-AC6C-4D3C-9DA2-834DD3CFBA6B}" type="presParOf" srcId="{9C7A7D43-A152-40E0-B828-A8D7F34EF758}" destId="{12F0BD44-EBAA-4BBA-9BE9-4FEE9F25D7D6}" srcOrd="7" destOrd="0" presId="urn:microsoft.com/office/officeart/2005/8/layout/radial6"/>
    <dgm:cxn modelId="{CA16F02B-8D81-41C2-9937-E6D23C5B97A7}" type="presParOf" srcId="{9C7A7D43-A152-40E0-B828-A8D7F34EF758}" destId="{4D6B7EB7-E5BF-4D6B-8500-6E75331E10B1}" srcOrd="8" destOrd="0" presId="urn:microsoft.com/office/officeart/2005/8/layout/radial6"/>
    <dgm:cxn modelId="{4F0E9BA3-847D-4AEF-A7CE-081476551465}" type="presParOf" srcId="{9C7A7D43-A152-40E0-B828-A8D7F34EF758}" destId="{76C106E9-33B2-42BC-B8B1-1FDFCFB2DC7E}" srcOrd="9" destOrd="0" presId="urn:microsoft.com/office/officeart/2005/8/layout/radial6"/>
    <dgm:cxn modelId="{E67A4ADB-A9CC-48F7-A030-DA4215EB3357}" type="presParOf" srcId="{9C7A7D43-A152-40E0-B828-A8D7F34EF758}" destId="{69327B19-3D86-41C4-8981-DC36FD68C4AA}" srcOrd="10" destOrd="0" presId="urn:microsoft.com/office/officeart/2005/8/layout/radial6"/>
    <dgm:cxn modelId="{F3B4D725-FE13-4563-9C80-57004381BDB4}" type="presParOf" srcId="{9C7A7D43-A152-40E0-B828-A8D7F34EF758}" destId="{DE29EA53-64EF-4469-900B-9236795FB564}" srcOrd="11" destOrd="0" presId="urn:microsoft.com/office/officeart/2005/8/layout/radial6"/>
    <dgm:cxn modelId="{0B66DDBC-D1B5-47C5-ABFA-F8DAB7EC6A98}" type="presParOf" srcId="{9C7A7D43-A152-40E0-B828-A8D7F34EF758}" destId="{8D35A721-0DA2-4BD0-A153-E8F1BCE92552}" srcOrd="12" destOrd="0" presId="urn:microsoft.com/office/officeart/2005/8/layout/radial6"/>
    <dgm:cxn modelId="{5F0DE051-C28C-47BA-8E83-45BD464A70E8}" type="presParOf" srcId="{9C7A7D43-A152-40E0-B828-A8D7F34EF758}" destId="{B2FBDFF6-D6A2-442C-8CCE-5D5E4A456FAF}" srcOrd="13" destOrd="0" presId="urn:microsoft.com/office/officeart/2005/8/layout/radial6"/>
    <dgm:cxn modelId="{3F79FEBB-11CA-4FC1-BAAA-2AD8A16A9DBF}" type="presParOf" srcId="{9C7A7D43-A152-40E0-B828-A8D7F34EF758}" destId="{CF60F651-B5C3-4135-8B0C-DBC5E8BAA97A}" srcOrd="14" destOrd="0" presId="urn:microsoft.com/office/officeart/2005/8/layout/radial6"/>
    <dgm:cxn modelId="{5D804EC4-7F82-49F5-86F7-330B48141889}" type="presParOf" srcId="{9C7A7D43-A152-40E0-B828-A8D7F34EF758}" destId="{2DF2392A-A900-4C9C-BBD8-B4639521C52B}" srcOrd="15" destOrd="0" presId="urn:microsoft.com/office/officeart/2005/8/layout/radial6"/>
    <dgm:cxn modelId="{B5E09D81-4519-4017-B96F-A0FA87124889}" type="presParOf" srcId="{9C7A7D43-A152-40E0-B828-A8D7F34EF758}" destId="{B379A1A8-718A-4FE9-BC87-B3EF8714653B}" srcOrd="16" destOrd="0" presId="urn:microsoft.com/office/officeart/2005/8/layout/radial6"/>
    <dgm:cxn modelId="{DCD92EED-B633-4344-815E-8D3D8B91C220}" type="presParOf" srcId="{9C7A7D43-A152-40E0-B828-A8D7F34EF758}" destId="{DCAC368C-50D4-4A03-9106-D8DB98804902}" srcOrd="17" destOrd="0" presId="urn:microsoft.com/office/officeart/2005/8/layout/radial6"/>
    <dgm:cxn modelId="{E58B23D5-9834-4B90-B085-96D77D34B461}" type="presParOf" srcId="{9C7A7D43-A152-40E0-B828-A8D7F34EF758}" destId="{162A679A-C505-4537-9163-B942DA422D54}" srcOrd="18" destOrd="0" presId="urn:microsoft.com/office/officeart/2005/8/layout/radial6"/>
    <dgm:cxn modelId="{CB55270D-760B-4A28-A8E6-766C63F984BF}" type="presParOf" srcId="{9C7A7D43-A152-40E0-B828-A8D7F34EF758}" destId="{AD9B3FA0-5FAE-4089-AB93-94279E3E9E8B}" srcOrd="19" destOrd="0" presId="urn:microsoft.com/office/officeart/2005/8/layout/radial6"/>
    <dgm:cxn modelId="{330E986F-7E94-4A5A-8B47-A89BA57ECD9E}" type="presParOf" srcId="{9C7A7D43-A152-40E0-B828-A8D7F34EF758}" destId="{C256D25A-5E0A-49BD-8483-EB67C24FB8A9}" srcOrd="20" destOrd="0" presId="urn:microsoft.com/office/officeart/2005/8/layout/radial6"/>
    <dgm:cxn modelId="{19265462-D54B-4F35-9F18-B23B0207A95F}" type="presParOf" srcId="{9C7A7D43-A152-40E0-B828-A8D7F34EF758}" destId="{D340888D-BB9C-4EBE-873E-094532DD6C1C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F7C319-B8D2-45BF-BAB3-3C04DE6DD803}">
      <dsp:nvSpPr>
        <dsp:cNvPr id="0" name=""/>
        <dsp:cNvSpPr/>
      </dsp:nvSpPr>
      <dsp:spPr>
        <a:xfrm>
          <a:off x="3280369" y="216015"/>
          <a:ext cx="2403835" cy="1721788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 smtClean="0"/>
            <a:t>Criterios de segmentación del mercado</a:t>
          </a:r>
          <a:endParaRPr lang="es-ES" sz="1800" b="1" kern="1200" dirty="0"/>
        </a:p>
      </dsp:txBody>
      <dsp:txXfrm>
        <a:off x="3280369" y="216015"/>
        <a:ext cx="2403835" cy="1721788"/>
      </dsp:txXfrm>
    </dsp:sp>
    <dsp:sp modelId="{AF411819-B58E-4FD4-9EE5-2623AA8BBF37}">
      <dsp:nvSpPr>
        <dsp:cNvPr id="0" name=""/>
        <dsp:cNvSpPr/>
      </dsp:nvSpPr>
      <dsp:spPr>
        <a:xfrm>
          <a:off x="3302785" y="1966248"/>
          <a:ext cx="2403835" cy="52527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Geográficos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3302785" y="1966248"/>
        <a:ext cx="2403835" cy="525272"/>
      </dsp:txXfrm>
    </dsp:sp>
    <dsp:sp modelId="{E5BAAAA9-52C2-4E91-A9A7-8B6AF296F61B}">
      <dsp:nvSpPr>
        <dsp:cNvPr id="0" name=""/>
        <dsp:cNvSpPr/>
      </dsp:nvSpPr>
      <dsp:spPr>
        <a:xfrm>
          <a:off x="5335075" y="144025"/>
          <a:ext cx="2510391" cy="52697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Demográficos</a:t>
          </a:r>
        </a:p>
      </dsp:txBody>
      <dsp:txXfrm>
        <a:off x="5335075" y="144025"/>
        <a:ext cx="2510391" cy="526972"/>
      </dsp:txXfrm>
    </dsp:sp>
    <dsp:sp modelId="{42D7EF66-2A05-47BB-A0C0-AE1BC7175C92}">
      <dsp:nvSpPr>
        <dsp:cNvPr id="0" name=""/>
        <dsp:cNvSpPr/>
      </dsp:nvSpPr>
      <dsp:spPr>
        <a:xfrm>
          <a:off x="5712094" y="792090"/>
          <a:ext cx="2360320" cy="52540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Económicos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5712094" y="792090"/>
        <a:ext cx="2360320" cy="525402"/>
      </dsp:txXfrm>
    </dsp:sp>
    <dsp:sp modelId="{5933F40E-2C7C-40F8-A97F-20A93F4CAC2C}">
      <dsp:nvSpPr>
        <dsp:cNvPr id="0" name=""/>
        <dsp:cNvSpPr/>
      </dsp:nvSpPr>
      <dsp:spPr>
        <a:xfrm>
          <a:off x="5374483" y="1440164"/>
          <a:ext cx="2493931" cy="54274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Profesión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5374483" y="1440164"/>
        <a:ext cx="2493931" cy="542745"/>
      </dsp:txXfrm>
    </dsp:sp>
    <dsp:sp modelId="{9CB082E1-761D-4D66-8320-6722D39E1446}">
      <dsp:nvSpPr>
        <dsp:cNvPr id="0" name=""/>
        <dsp:cNvSpPr/>
      </dsp:nvSpPr>
      <dsp:spPr>
        <a:xfrm>
          <a:off x="1044222" y="1440162"/>
          <a:ext cx="2509075" cy="53599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Psicológicos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044222" y="1440162"/>
        <a:ext cx="2509075" cy="535997"/>
      </dsp:txXfrm>
    </dsp:sp>
    <dsp:sp modelId="{01DBBD10-EC99-4CA3-9D68-0B12A955F2B6}">
      <dsp:nvSpPr>
        <dsp:cNvPr id="0" name=""/>
        <dsp:cNvSpPr/>
      </dsp:nvSpPr>
      <dsp:spPr>
        <a:xfrm>
          <a:off x="904776" y="670111"/>
          <a:ext cx="2356618" cy="580351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Gustos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904776" y="670111"/>
        <a:ext cx="2356618" cy="580351"/>
      </dsp:txXfrm>
    </dsp:sp>
    <dsp:sp modelId="{3A33AB6C-90BF-4D69-BD96-FA6FF42757B5}">
      <dsp:nvSpPr>
        <dsp:cNvPr id="0" name=""/>
        <dsp:cNvSpPr/>
      </dsp:nvSpPr>
      <dsp:spPr>
        <a:xfrm>
          <a:off x="1524338" y="72017"/>
          <a:ext cx="2198064" cy="50936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2"/>
              </a:solidFill>
            </a:rPr>
            <a:t>Empresa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1524338" y="72017"/>
        <a:ext cx="2198064" cy="5093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9BDAB-5DB0-4DAF-89D6-9B2BED2C7BB5}">
      <dsp:nvSpPr>
        <dsp:cNvPr id="0" name=""/>
        <dsp:cNvSpPr/>
      </dsp:nvSpPr>
      <dsp:spPr>
        <a:xfrm>
          <a:off x="3597" y="1041661"/>
          <a:ext cx="1840321" cy="599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Estrategia diferenciada</a:t>
          </a:r>
          <a:endParaRPr lang="es-ES" sz="1900" b="1" kern="1200" dirty="0"/>
        </a:p>
      </dsp:txBody>
      <dsp:txXfrm>
        <a:off x="3597" y="1041661"/>
        <a:ext cx="1840321" cy="599568"/>
      </dsp:txXfrm>
    </dsp:sp>
    <dsp:sp modelId="{52EC4DF2-8A3D-4C30-92C9-E203B7541D5F}">
      <dsp:nvSpPr>
        <dsp:cNvPr id="0" name=""/>
        <dsp:cNvSpPr/>
      </dsp:nvSpPr>
      <dsp:spPr>
        <a:xfrm>
          <a:off x="1843918" y="1013557"/>
          <a:ext cx="368064" cy="65577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94DC3-AC8B-4DFC-B875-6DB4B9578A0B}">
      <dsp:nvSpPr>
        <dsp:cNvPr id="0" name=""/>
        <dsp:cNvSpPr/>
      </dsp:nvSpPr>
      <dsp:spPr>
        <a:xfrm>
          <a:off x="2359208" y="1013557"/>
          <a:ext cx="5005673" cy="6557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/>
            <a:t>Estrategia diferente para cada uno de los segmentos</a:t>
          </a:r>
          <a:endParaRPr lang="es-ES" sz="1900" b="1" kern="1200" dirty="0"/>
        </a:p>
      </dsp:txBody>
      <dsp:txXfrm>
        <a:off x="2359208" y="1013557"/>
        <a:ext cx="5005673" cy="655778"/>
      </dsp:txXfrm>
    </dsp:sp>
    <dsp:sp modelId="{525420FB-1B08-4AEC-8562-61F3903CF096}">
      <dsp:nvSpPr>
        <dsp:cNvPr id="0" name=""/>
        <dsp:cNvSpPr/>
      </dsp:nvSpPr>
      <dsp:spPr>
        <a:xfrm>
          <a:off x="3597" y="1765840"/>
          <a:ext cx="1840321" cy="599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Estrategia concentrada</a:t>
          </a:r>
        </a:p>
      </dsp:txBody>
      <dsp:txXfrm>
        <a:off x="3597" y="1765840"/>
        <a:ext cx="1840321" cy="599568"/>
      </dsp:txXfrm>
    </dsp:sp>
    <dsp:sp modelId="{0E2BE5D7-7900-451D-AE67-79DFE4C10567}">
      <dsp:nvSpPr>
        <dsp:cNvPr id="0" name=""/>
        <dsp:cNvSpPr/>
      </dsp:nvSpPr>
      <dsp:spPr>
        <a:xfrm>
          <a:off x="1843918" y="1737735"/>
          <a:ext cx="368064" cy="65577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93CBF-A3EB-4375-A39D-E87A2DEC71D2}">
      <dsp:nvSpPr>
        <dsp:cNvPr id="0" name=""/>
        <dsp:cNvSpPr/>
      </dsp:nvSpPr>
      <dsp:spPr>
        <a:xfrm>
          <a:off x="2359208" y="1737735"/>
          <a:ext cx="5005673" cy="655778"/>
        </a:xfrm>
        <a:prstGeom prst="rect">
          <a:avLst/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/>
            <a:t>Nos centramos en un solo segmento de mercado y nos olvidamos del resto</a:t>
          </a:r>
          <a:endParaRPr lang="es-ES" sz="1900" b="1" kern="1200" dirty="0"/>
        </a:p>
      </dsp:txBody>
      <dsp:txXfrm>
        <a:off x="2359208" y="1737735"/>
        <a:ext cx="5005673" cy="655778"/>
      </dsp:txXfrm>
    </dsp:sp>
    <dsp:sp modelId="{CBA70FC9-DEE5-41DC-B88F-AF016791383C}">
      <dsp:nvSpPr>
        <dsp:cNvPr id="0" name=""/>
        <dsp:cNvSpPr/>
      </dsp:nvSpPr>
      <dsp:spPr>
        <a:xfrm>
          <a:off x="3597" y="2611805"/>
          <a:ext cx="1840321" cy="599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1" kern="1200" dirty="0" smtClean="0"/>
            <a:t>Estrategia indiferenciada</a:t>
          </a:r>
          <a:endParaRPr lang="es-ES" sz="1900" b="1" kern="1200" dirty="0"/>
        </a:p>
      </dsp:txBody>
      <dsp:txXfrm>
        <a:off x="3597" y="2611805"/>
        <a:ext cx="1840321" cy="599568"/>
      </dsp:txXfrm>
    </dsp:sp>
    <dsp:sp modelId="{11A024EC-45F1-4999-94BD-87A3A86BAF1E}">
      <dsp:nvSpPr>
        <dsp:cNvPr id="0" name=""/>
        <dsp:cNvSpPr/>
      </dsp:nvSpPr>
      <dsp:spPr>
        <a:xfrm>
          <a:off x="1843918" y="2461913"/>
          <a:ext cx="368064" cy="899353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3F2CE-6F85-45EA-992C-A4F6B2A9E19B}">
      <dsp:nvSpPr>
        <dsp:cNvPr id="0" name=""/>
        <dsp:cNvSpPr/>
      </dsp:nvSpPr>
      <dsp:spPr>
        <a:xfrm>
          <a:off x="2359208" y="2461913"/>
          <a:ext cx="5005673" cy="899353"/>
        </a:xfrm>
        <a:prstGeom prst="rect">
          <a:avLst/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b="1" kern="1200" dirty="0" smtClean="0"/>
            <a:t>Usamos la misma estrategia para todos nuestros segmentos, para todos los clientes la misma estrategia</a:t>
          </a:r>
          <a:endParaRPr lang="es-ES" sz="1900" b="1" kern="1200" dirty="0"/>
        </a:p>
      </dsp:txBody>
      <dsp:txXfrm>
        <a:off x="2359208" y="2461913"/>
        <a:ext cx="5005673" cy="8993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83B95B-ECA2-40E1-AF0C-5D56C1E8AEA5}">
      <dsp:nvSpPr>
        <dsp:cNvPr id="0" name=""/>
        <dsp:cNvSpPr/>
      </dsp:nvSpPr>
      <dsp:spPr>
        <a:xfrm>
          <a:off x="3307534" y="781801"/>
          <a:ext cx="1899542" cy="1172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b="1" kern="1200" dirty="0" smtClean="0"/>
            <a:t>Estudio de mercado</a:t>
          </a:r>
          <a:endParaRPr lang="es-ES" sz="2800" b="1" kern="1200" dirty="0"/>
        </a:p>
      </dsp:txBody>
      <dsp:txXfrm>
        <a:off x="3307534" y="781801"/>
        <a:ext cx="1899542" cy="1172700"/>
      </dsp:txXfrm>
    </dsp:sp>
    <dsp:sp modelId="{662AD3D4-CDF0-41B7-8B84-8D82AAE62888}">
      <dsp:nvSpPr>
        <dsp:cNvPr id="0" name=""/>
        <dsp:cNvSpPr/>
      </dsp:nvSpPr>
      <dsp:spPr>
        <a:xfrm rot="16213750">
          <a:off x="4144211" y="665899"/>
          <a:ext cx="23180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180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2273C-E5E1-43EB-99D4-7940BC64DC58}">
      <dsp:nvSpPr>
        <dsp:cNvPr id="0" name=""/>
        <dsp:cNvSpPr/>
      </dsp:nvSpPr>
      <dsp:spPr>
        <a:xfrm>
          <a:off x="3307521" y="0"/>
          <a:ext cx="1908313" cy="5499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Cliente objetivo</a:t>
          </a:r>
          <a:endParaRPr lang="es-ES" sz="2300" kern="1200" dirty="0"/>
        </a:p>
      </dsp:txBody>
      <dsp:txXfrm>
        <a:off x="3307521" y="0"/>
        <a:ext cx="1908313" cy="549997"/>
      </dsp:txXfrm>
    </dsp:sp>
    <dsp:sp modelId="{82321E6E-9CF0-4A42-9844-9069575EF86E}">
      <dsp:nvSpPr>
        <dsp:cNvPr id="0" name=""/>
        <dsp:cNvSpPr/>
      </dsp:nvSpPr>
      <dsp:spPr>
        <a:xfrm rot="21522325">
          <a:off x="5207046" y="1343984"/>
          <a:ext cx="23938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38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EB6F4-1BD8-49B8-AD73-0E342E680666}">
      <dsp:nvSpPr>
        <dsp:cNvPr id="0" name=""/>
        <dsp:cNvSpPr/>
      </dsp:nvSpPr>
      <dsp:spPr>
        <a:xfrm>
          <a:off x="5446399" y="1042404"/>
          <a:ext cx="2113165" cy="54999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Competencia</a:t>
          </a:r>
          <a:endParaRPr lang="es-ES" sz="2300" kern="1200" dirty="0"/>
        </a:p>
      </dsp:txBody>
      <dsp:txXfrm>
        <a:off x="5446399" y="1042404"/>
        <a:ext cx="2113165" cy="549997"/>
      </dsp:txXfrm>
    </dsp:sp>
    <dsp:sp modelId="{7320522A-0C4B-47E5-8CE9-5A542AAAE584}">
      <dsp:nvSpPr>
        <dsp:cNvPr id="0" name=""/>
        <dsp:cNvSpPr/>
      </dsp:nvSpPr>
      <dsp:spPr>
        <a:xfrm rot="5520920">
          <a:off x="4135448" y="2052227"/>
          <a:ext cx="1955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557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56131-301D-4C4F-BBB5-71011C6649C0}">
      <dsp:nvSpPr>
        <dsp:cNvPr id="0" name=""/>
        <dsp:cNvSpPr/>
      </dsp:nvSpPr>
      <dsp:spPr>
        <a:xfrm>
          <a:off x="3298177" y="2149952"/>
          <a:ext cx="1843881" cy="5499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Proveedores</a:t>
          </a:r>
          <a:endParaRPr lang="es-ES" sz="2300" kern="1200" dirty="0"/>
        </a:p>
      </dsp:txBody>
      <dsp:txXfrm>
        <a:off x="3298177" y="2149952"/>
        <a:ext cx="1843881" cy="549997"/>
      </dsp:txXfrm>
    </dsp:sp>
    <dsp:sp modelId="{B66EE456-5373-4992-9715-2A45C639861B}">
      <dsp:nvSpPr>
        <dsp:cNvPr id="0" name=""/>
        <dsp:cNvSpPr/>
      </dsp:nvSpPr>
      <dsp:spPr>
        <a:xfrm rot="10780498">
          <a:off x="3001870" y="1374407"/>
          <a:ext cx="3056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66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A552A-CE3B-47B2-A952-BCB55722F172}">
      <dsp:nvSpPr>
        <dsp:cNvPr id="0" name=""/>
        <dsp:cNvSpPr/>
      </dsp:nvSpPr>
      <dsp:spPr>
        <a:xfrm>
          <a:off x="436169" y="1107553"/>
          <a:ext cx="2565703" cy="54999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300" kern="1200" dirty="0" smtClean="0"/>
            <a:t>Productos sustitutivos</a:t>
          </a:r>
          <a:endParaRPr lang="es-ES" sz="2300" kern="1200" dirty="0"/>
        </a:p>
      </dsp:txBody>
      <dsp:txXfrm>
        <a:off x="436169" y="1107553"/>
        <a:ext cx="2565703" cy="5499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40888D-BB9C-4EBE-873E-094532DD6C1C}">
      <dsp:nvSpPr>
        <dsp:cNvPr id="0" name=""/>
        <dsp:cNvSpPr/>
      </dsp:nvSpPr>
      <dsp:spPr>
        <a:xfrm>
          <a:off x="1564128" y="306100"/>
          <a:ext cx="3718664" cy="3718664"/>
        </a:xfrm>
        <a:prstGeom prst="blockArc">
          <a:avLst>
            <a:gd name="adj1" fmla="val 12668419"/>
            <a:gd name="adj2" fmla="val 17846884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A679A-C505-4537-9163-B942DA422D54}">
      <dsp:nvSpPr>
        <dsp:cNvPr id="0" name=""/>
        <dsp:cNvSpPr/>
      </dsp:nvSpPr>
      <dsp:spPr>
        <a:xfrm>
          <a:off x="1625437" y="196233"/>
          <a:ext cx="3718664" cy="3718664"/>
        </a:xfrm>
        <a:prstGeom prst="blockArc">
          <a:avLst>
            <a:gd name="adj1" fmla="val 9400757"/>
            <a:gd name="adj2" fmla="val 12431121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2392A-A900-4C9C-BBD8-B4639521C52B}">
      <dsp:nvSpPr>
        <dsp:cNvPr id="0" name=""/>
        <dsp:cNvSpPr/>
      </dsp:nvSpPr>
      <dsp:spPr>
        <a:xfrm>
          <a:off x="1774215" y="893942"/>
          <a:ext cx="3718664" cy="3718664"/>
        </a:xfrm>
        <a:prstGeom prst="blockArc">
          <a:avLst>
            <a:gd name="adj1" fmla="val 8177023"/>
            <a:gd name="adj2" fmla="val 10754758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5A721-0DA2-4BD0-A153-E8F1BCE92552}">
      <dsp:nvSpPr>
        <dsp:cNvPr id="0" name=""/>
        <dsp:cNvSpPr/>
      </dsp:nvSpPr>
      <dsp:spPr>
        <a:xfrm>
          <a:off x="2010112" y="1199885"/>
          <a:ext cx="3718664" cy="3718664"/>
        </a:xfrm>
        <a:prstGeom prst="blockArc">
          <a:avLst>
            <a:gd name="adj1" fmla="val 1893100"/>
            <a:gd name="adj2" fmla="val 8906900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106E9-33B2-42BC-B8B1-1FDFCFB2DC7E}">
      <dsp:nvSpPr>
        <dsp:cNvPr id="0" name=""/>
        <dsp:cNvSpPr/>
      </dsp:nvSpPr>
      <dsp:spPr>
        <a:xfrm>
          <a:off x="3401306" y="338026"/>
          <a:ext cx="3718664" cy="3718664"/>
        </a:xfrm>
        <a:prstGeom prst="blockArc">
          <a:avLst>
            <a:gd name="adj1" fmla="val 620954"/>
            <a:gd name="adj2" fmla="val 5093462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5BF8-69F6-4A02-B8E1-7F592D0343DB}">
      <dsp:nvSpPr>
        <dsp:cNvPr id="0" name=""/>
        <dsp:cNvSpPr/>
      </dsp:nvSpPr>
      <dsp:spPr>
        <a:xfrm>
          <a:off x="3403094" y="328380"/>
          <a:ext cx="3718664" cy="3718664"/>
        </a:xfrm>
        <a:prstGeom prst="blockArc">
          <a:avLst>
            <a:gd name="adj1" fmla="val 19160088"/>
            <a:gd name="adj2" fmla="val 639454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AFB69-2835-42E4-B281-C4061BFF6AAB}">
      <dsp:nvSpPr>
        <dsp:cNvPr id="0" name=""/>
        <dsp:cNvSpPr/>
      </dsp:nvSpPr>
      <dsp:spPr>
        <a:xfrm>
          <a:off x="3341177" y="252253"/>
          <a:ext cx="3718664" cy="3718664"/>
        </a:xfrm>
        <a:prstGeom prst="blockArc">
          <a:avLst>
            <a:gd name="adj1" fmla="val 14344846"/>
            <a:gd name="adj2" fmla="val 19345152"/>
            <a:gd name="adj3" fmla="val 390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FE466-FD38-4A19-BF83-A02D9D3088DA}">
      <dsp:nvSpPr>
        <dsp:cNvPr id="0" name=""/>
        <dsp:cNvSpPr/>
      </dsp:nvSpPr>
      <dsp:spPr>
        <a:xfrm>
          <a:off x="3098055" y="1408675"/>
          <a:ext cx="2143329" cy="1843450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/>
            <a:t>Factores localización</a:t>
          </a:r>
          <a:endParaRPr lang="es-ES" sz="2200" b="1" kern="1200" dirty="0"/>
        </a:p>
      </dsp:txBody>
      <dsp:txXfrm>
        <a:off x="3098055" y="1408675"/>
        <a:ext cx="2143329" cy="1843450"/>
      </dsp:txXfrm>
    </dsp:sp>
    <dsp:sp modelId="{FD5D2952-0298-474E-8E15-AB9CABA13954}">
      <dsp:nvSpPr>
        <dsp:cNvPr id="0" name=""/>
        <dsp:cNvSpPr/>
      </dsp:nvSpPr>
      <dsp:spPr>
        <a:xfrm>
          <a:off x="3053243" y="-246718"/>
          <a:ext cx="2421072" cy="1588668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Tipo de negocio</a:t>
          </a:r>
          <a:r>
            <a:rPr lang="es-ES_tradnl" sz="1600" b="1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Empresa industrial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Empresa servicios</a:t>
          </a:r>
        </a:p>
      </dsp:txBody>
      <dsp:txXfrm>
        <a:off x="3053243" y="-246718"/>
        <a:ext cx="2421072" cy="1588668"/>
      </dsp:txXfrm>
    </dsp:sp>
    <dsp:sp modelId="{CEE8792D-0F8E-459D-93EB-C61AEE6E7247}">
      <dsp:nvSpPr>
        <dsp:cNvPr id="0" name=""/>
        <dsp:cNvSpPr/>
      </dsp:nvSpPr>
      <dsp:spPr>
        <a:xfrm>
          <a:off x="5543327" y="351011"/>
          <a:ext cx="2203857" cy="1297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Costes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Solar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Precio alquiler</a:t>
          </a:r>
          <a:endParaRPr lang="es-ES" sz="1600" b="1" kern="1200" dirty="0"/>
        </a:p>
      </dsp:txBody>
      <dsp:txXfrm>
        <a:off x="5543327" y="351011"/>
        <a:ext cx="2203857" cy="1297482"/>
      </dsp:txXfrm>
    </dsp:sp>
    <dsp:sp modelId="{12F0BD44-EBAA-4BBA-9BE9-4FEE9F25D7D6}">
      <dsp:nvSpPr>
        <dsp:cNvPr id="0" name=""/>
        <dsp:cNvSpPr/>
      </dsp:nvSpPr>
      <dsp:spPr>
        <a:xfrm>
          <a:off x="5419722" y="1728194"/>
          <a:ext cx="3268588" cy="1593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Demanda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Zona demanda creciente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Zona no hay ventas</a:t>
          </a:r>
          <a:endParaRPr lang="es-ES" sz="1600" b="1" kern="1200" dirty="0"/>
        </a:p>
      </dsp:txBody>
      <dsp:txXfrm>
        <a:off x="5419722" y="1728194"/>
        <a:ext cx="3268588" cy="1593336"/>
      </dsp:txXfrm>
    </dsp:sp>
    <dsp:sp modelId="{69327B19-3D86-41C4-8981-DC36FD68C4AA}">
      <dsp:nvSpPr>
        <dsp:cNvPr id="0" name=""/>
        <dsp:cNvSpPr/>
      </dsp:nvSpPr>
      <dsp:spPr>
        <a:xfrm>
          <a:off x="3810593" y="3301445"/>
          <a:ext cx="3224772" cy="1423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Competencia</a:t>
          </a:r>
          <a:r>
            <a:rPr lang="es-ES_tradnl" sz="1600" b="1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Muchas empresas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Pocas empresas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Ninguna</a:t>
          </a:r>
          <a:endParaRPr lang="es-ES" sz="1600" b="1" kern="1200" dirty="0"/>
        </a:p>
      </dsp:txBody>
      <dsp:txXfrm>
        <a:off x="3810593" y="3301445"/>
        <a:ext cx="3224772" cy="1423415"/>
      </dsp:txXfrm>
    </dsp:sp>
    <dsp:sp modelId="{B2FBDFF6-D6A2-442C-8CCE-5D5E4A456FAF}">
      <dsp:nvSpPr>
        <dsp:cNvPr id="0" name=""/>
        <dsp:cNvSpPr/>
      </dsp:nvSpPr>
      <dsp:spPr>
        <a:xfrm>
          <a:off x="875541" y="3509057"/>
          <a:ext cx="2880737" cy="1008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Comunicaciones</a:t>
          </a:r>
          <a:r>
            <a:rPr lang="es-ES_tradnl" sz="1600" b="1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Accesibilidad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kern="1200" dirty="0" smtClean="0"/>
            <a:t>* Salida por carretera</a:t>
          </a:r>
          <a:endParaRPr lang="es-ES" sz="1600" b="1" kern="1200" dirty="0"/>
        </a:p>
      </dsp:txBody>
      <dsp:txXfrm>
        <a:off x="875541" y="3509057"/>
        <a:ext cx="2880737" cy="1008191"/>
      </dsp:txXfrm>
    </dsp:sp>
    <dsp:sp modelId="{B379A1A8-718A-4FE9-BC87-B3EF8714653B}">
      <dsp:nvSpPr>
        <dsp:cNvPr id="0" name=""/>
        <dsp:cNvSpPr/>
      </dsp:nvSpPr>
      <dsp:spPr>
        <a:xfrm>
          <a:off x="571403" y="2128756"/>
          <a:ext cx="2478529" cy="12970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Legislación:</a:t>
          </a:r>
          <a:endParaRPr lang="es-ES" sz="16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1" kern="1200" dirty="0" smtClean="0"/>
            <a:t>Zona geográfica</a:t>
          </a:r>
          <a:endParaRPr lang="es-E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1" kern="1200" dirty="0" smtClean="0"/>
            <a:t>Ayudas públicas</a:t>
          </a:r>
          <a:endParaRPr lang="es-ES" sz="1600" b="1" kern="1200" dirty="0"/>
        </a:p>
      </dsp:txBody>
      <dsp:txXfrm>
        <a:off x="571403" y="2128756"/>
        <a:ext cx="2478529" cy="1297018"/>
      </dsp:txXfrm>
    </dsp:sp>
    <dsp:sp modelId="{AD9B3FA0-5FAE-4089-AB93-94279E3E9E8B}">
      <dsp:nvSpPr>
        <dsp:cNvPr id="0" name=""/>
        <dsp:cNvSpPr/>
      </dsp:nvSpPr>
      <dsp:spPr>
        <a:xfrm>
          <a:off x="571396" y="616584"/>
          <a:ext cx="2583441" cy="12121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1" u="sng" kern="1200" dirty="0" smtClean="0"/>
            <a:t>Recursos humanos</a:t>
          </a:r>
          <a:endParaRPr lang="es-ES" sz="1600" b="1" u="sng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1" kern="1200" dirty="0" smtClean="0"/>
            <a:t>Cualificados</a:t>
          </a:r>
          <a:endParaRPr lang="es-ES" sz="1600" b="1" kern="1200" dirty="0"/>
        </a:p>
      </dsp:txBody>
      <dsp:txXfrm>
        <a:off x="571396" y="616584"/>
        <a:ext cx="2583441" cy="1212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500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DBE9AB-F773-4A1D-934E-2C3E337DFB10}" type="datetime1">
              <a:rPr lang="es-ES" smtClean="0"/>
              <a:pPr/>
              <a:t>14/11/2013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M.B.E.</a:t>
            </a:r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A34AD4-DC89-4EDF-8DD1-AAEA993E7D4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competencia.es/" TargetMode="Externa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8V_dc4so3A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ciedad.elpais.com/sociedad/2012/10/17/actualidad/1350501699_922027.html" TargetMode="External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biodiesel.com.ar/3360/biocombustibles-vs-biocombustibles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autonomos.com/" TargetMode="Externa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aravalencia.com/es-ES/directorios_empresas/Paginas/default.aspx" TargetMode="Externa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lpais.com/via-ie-business/2013/03/relocalizaci&#243;n-una-oportunidad-m&#225;s-para-las-pymes.html" TargetMode="Externa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5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3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5.xml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6.png"/><Relationship Id="rId7" Type="http://schemas.openxmlformats.org/officeDocument/2006/relationships/diagramData" Target="../diagrams/data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2.xml"/><Relationship Id="rId5" Type="http://schemas.openxmlformats.org/officeDocument/2006/relationships/slide" Target="slide15.xml"/><Relationship Id="rId10" Type="http://schemas.openxmlformats.org/officeDocument/2006/relationships/diagramColors" Target="../diagrams/colors2.xml"/><Relationship Id="rId4" Type="http://schemas.openxmlformats.org/officeDocument/2006/relationships/slide" Target="slide6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slide" Target="slide2.xml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slide" Target="slide7.xml"/><Relationship Id="rId10" Type="http://schemas.microsoft.com/office/2007/relationships/diagramDrawing" Target="../diagrams/drawing3.xml"/><Relationship Id="rId4" Type="http://schemas.openxmlformats.org/officeDocument/2006/relationships/image" Target="../media/image6.png"/><Relationship Id="rId9" Type="http://schemas.openxmlformats.org/officeDocument/2006/relationships/diagramColors" Target="../diagrams/colors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6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03982"/>
            <a:ext cx="6768752" cy="388898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12" y="243283"/>
            <a:ext cx="1362075" cy="638175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212" y="933058"/>
            <a:ext cx="1362075" cy="945829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9816" y="2286669"/>
            <a:ext cx="5602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 smtClean="0">
                <a:solidFill>
                  <a:schemeClr val="accent2"/>
                </a:solidFill>
              </a:rPr>
              <a:t>Unidad 3               </a:t>
            </a:r>
            <a:r>
              <a:rPr lang="es-ES_tradnl" sz="5400" dirty="0" smtClean="0">
                <a:solidFill>
                  <a:schemeClr val="accent2"/>
                </a:solidFill>
              </a:rPr>
              <a:t>EL MERCADO</a:t>
            </a:r>
            <a:endParaRPr lang="es-E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9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Rectángulo">
            <a:hlinkClick r:id="rId2" action="ppaction://hlinksldjump"/>
          </p:cNvPr>
          <p:cNvSpPr/>
          <p:nvPr/>
        </p:nvSpPr>
        <p:spPr>
          <a:xfrm>
            <a:off x="557604" y="5670109"/>
            <a:ext cx="3271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_tradnl" sz="1400" b="1" dirty="0" smtClean="0">
                <a:solidFill>
                  <a:srgbClr val="C00000"/>
                </a:solidFill>
              </a:rPr>
              <a:t> “Estudio sobre la competencia”</a:t>
            </a:r>
          </a:p>
        </p:txBody>
      </p:sp>
      <p:pic>
        <p:nvPicPr>
          <p:cNvPr id="52" name="51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1107" y="5751821"/>
            <a:ext cx="351794" cy="442037"/>
          </a:xfrm>
          <a:prstGeom prst="rect">
            <a:avLst/>
          </a:prstGeom>
        </p:spPr>
      </p:pic>
      <p:sp>
        <p:nvSpPr>
          <p:cNvPr id="40" name="39 CuadroTexto"/>
          <p:cNvSpPr txBox="1"/>
          <p:nvPr/>
        </p:nvSpPr>
        <p:spPr>
          <a:xfrm>
            <a:off x="230096" y="2080684"/>
            <a:ext cx="246969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Número y localización</a:t>
            </a:r>
            <a:endParaRPr lang="es-ES" b="1" dirty="0"/>
          </a:p>
        </p:txBody>
      </p:sp>
      <p:sp>
        <p:nvSpPr>
          <p:cNvPr id="20" name="19 CuadroTexto">
            <a:hlinkClick r:id="rId4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27" name="26 Imagen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1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4. Estudio de mercado</a:t>
            </a:r>
          </a:p>
        </p:txBody>
      </p:sp>
      <p:sp>
        <p:nvSpPr>
          <p:cNvPr id="26" name="25 Flecha izquierda">
            <a:hlinkClick r:id="rId6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2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021209" y="2085265"/>
            <a:ext cx="1616377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Qué venden</a:t>
            </a:r>
            <a:endParaRPr lang="es-ES" b="1" dirty="0"/>
          </a:p>
        </p:txBody>
      </p:sp>
      <p:sp>
        <p:nvSpPr>
          <p:cNvPr id="48" name="47 Rectángulo">
            <a:hlinkClick r:id="rId7" action="ppaction://hlinksldjump"/>
          </p:cNvPr>
          <p:cNvSpPr/>
          <p:nvPr/>
        </p:nvSpPr>
        <p:spPr>
          <a:xfrm>
            <a:off x="4077273" y="5642895"/>
            <a:ext cx="49873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_tradnl" sz="1400" b="1" dirty="0" smtClean="0">
                <a:solidFill>
                  <a:srgbClr val="C00000"/>
                </a:solidFill>
              </a:rPr>
              <a:t> “Búsqueda de listados de competencia y proveedores”</a:t>
            </a:r>
          </a:p>
        </p:txBody>
      </p:sp>
      <p:pic>
        <p:nvPicPr>
          <p:cNvPr id="49" name="48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845962" y="5702835"/>
            <a:ext cx="351794" cy="442037"/>
          </a:xfrm>
          <a:prstGeom prst="rect">
            <a:avLst/>
          </a:prstGeom>
        </p:spPr>
      </p:pic>
      <p:sp>
        <p:nvSpPr>
          <p:cNvPr id="38" name="37 CuadroTexto"/>
          <p:cNvSpPr txBox="1"/>
          <p:nvPr/>
        </p:nvSpPr>
        <p:spPr>
          <a:xfrm>
            <a:off x="230096" y="894251"/>
            <a:ext cx="314408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Análisis de la competencia</a:t>
            </a:r>
            <a:endParaRPr lang="es-ES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154363" y="1271930"/>
            <a:ext cx="6738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Desconocer la competencia y sus acciones </a:t>
            </a:r>
            <a:r>
              <a:rPr lang="es-ES_tradnl" sz="1600" dirty="0" smtClean="0">
                <a:sym typeface="Wingdings" panose="05000000000000000000" pitchFamily="2" charset="2"/>
              </a:rPr>
              <a:t> puede hacer peligrar la empresa</a:t>
            </a:r>
          </a:p>
          <a:p>
            <a:r>
              <a:rPr lang="es-ES_tradnl" sz="1600" dirty="0" smtClean="0">
                <a:sym typeface="Wingdings" panose="05000000000000000000" pitchFamily="2" charset="2"/>
              </a:rPr>
              <a:t>Se necesita saber:</a:t>
            </a:r>
            <a:endParaRPr lang="es-ES" sz="16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30096" y="2699990"/>
            <a:ext cx="151345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Promoción</a:t>
            </a:r>
            <a:endParaRPr lang="es-ES" b="1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224028" y="3361573"/>
            <a:ext cx="3715779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Puntos fuertes y puntos débiles</a:t>
            </a:r>
            <a:endParaRPr lang="es-ES" b="1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804751" y="2097041"/>
            <a:ext cx="176618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Cuánto venden</a:t>
            </a:r>
            <a:endParaRPr lang="es-ES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6892981" y="2097041"/>
            <a:ext cx="122955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Precios</a:t>
            </a:r>
            <a:endParaRPr lang="es-ES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3874521" y="2738771"/>
            <a:ext cx="2029265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Atención al cliente</a:t>
            </a:r>
            <a:endParaRPr lang="es-ES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2020715" y="2738771"/>
            <a:ext cx="1644967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Distribución</a:t>
            </a:r>
            <a:endParaRPr lang="es-ES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999011" y="3361573"/>
            <a:ext cx="2469696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Satisfacción al cliente</a:t>
            </a:r>
            <a:endParaRPr lang="es-ES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126320" y="2738246"/>
            <a:ext cx="2206898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Estrategias</a:t>
            </a:r>
            <a:endParaRPr lang="es-ES" b="1" dirty="0"/>
          </a:p>
        </p:txBody>
      </p:sp>
      <p:sp>
        <p:nvSpPr>
          <p:cNvPr id="59" name="58 CuadroTexto"/>
          <p:cNvSpPr txBox="1"/>
          <p:nvPr/>
        </p:nvSpPr>
        <p:spPr>
          <a:xfrm>
            <a:off x="230096" y="4111346"/>
            <a:ext cx="2613102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Los proveedores</a:t>
            </a:r>
            <a:endParaRPr lang="es-ES" b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71389" y="4653136"/>
            <a:ext cx="8935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/>
              <a:t>Pedir al menos 3 presupuestos </a:t>
            </a:r>
            <a:r>
              <a:rPr lang="es-ES_tradnl" sz="1600" dirty="0" smtClean="0">
                <a:sym typeface="Wingdings" panose="05000000000000000000" pitchFamily="2" charset="2"/>
              </a:rPr>
              <a:t>. Factores a considerar (ampliar </a:t>
            </a:r>
            <a:r>
              <a:rPr lang="es-ES_tradnl" sz="1600" dirty="0" err="1" smtClean="0">
                <a:sym typeface="Wingdings" panose="05000000000000000000" pitchFamily="2" charset="2"/>
              </a:rPr>
              <a:t>ud</a:t>
            </a:r>
            <a:r>
              <a:rPr lang="es-ES_tradnl" sz="1600" dirty="0" smtClean="0">
                <a:sym typeface="Wingdings" panose="05000000000000000000" pitchFamily="2" charset="2"/>
              </a:rPr>
              <a:t> 7):</a:t>
            </a:r>
          </a:p>
          <a:p>
            <a:pPr algn="ctr"/>
            <a:endParaRPr lang="es-ES_tradnl" sz="1600" dirty="0" smtClean="0">
              <a:sym typeface="Wingdings" panose="05000000000000000000" pitchFamily="2" charset="2"/>
            </a:endParaRPr>
          </a:p>
          <a:p>
            <a:r>
              <a:rPr lang="es-ES_tradnl" sz="1600" dirty="0" smtClean="0">
                <a:sym typeface="Wingdings" panose="05000000000000000000" pitchFamily="2" charset="2"/>
              </a:rPr>
              <a:t> Precio       Calidad      Descuentos /pago aplazado      Entrega      Garantías/servicio post - venta</a:t>
            </a:r>
            <a:endParaRPr lang="es-ES" sz="1600" dirty="0"/>
          </a:p>
        </p:txBody>
      </p:sp>
    </p:spTree>
    <p:extLst>
      <p:ext uri="{BB962C8B-B14F-4D97-AF65-F5344CB8AC3E}">
        <p14:creationId xmlns="" xmlns:p14="http://schemas.microsoft.com/office/powerpoint/2010/main" val="186544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5. Localización del proyecto empresarial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="" xmlns:p14="http://schemas.microsoft.com/office/powerpoint/2010/main" val="2547087758"/>
              </p:ext>
            </p:extLst>
          </p:nvPr>
        </p:nvGraphicFramePr>
        <p:xfrm>
          <a:off x="71388" y="908720"/>
          <a:ext cx="8688311" cy="4478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9579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8255" y="42626"/>
            <a:ext cx="86114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5. Localización del proyecto empresarial</a:t>
            </a:r>
          </a:p>
        </p:txBody>
      </p:sp>
      <p:sp>
        <p:nvSpPr>
          <p:cNvPr id="15" name="14 Rectángulo">
            <a:hlinkClick r:id="rId3" action="ppaction://hlinksldjump"/>
          </p:cNvPr>
          <p:cNvSpPr/>
          <p:nvPr/>
        </p:nvSpPr>
        <p:spPr>
          <a:xfrm>
            <a:off x="527004" y="5665061"/>
            <a:ext cx="29653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_tradnl" sz="1400" b="1" dirty="0" smtClean="0">
                <a:solidFill>
                  <a:srgbClr val="C00000"/>
                </a:solidFill>
              </a:rPr>
              <a:t> “El proceso deslocalizador”</a:t>
            </a: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1107" y="5751821"/>
            <a:ext cx="351794" cy="442037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41342" y="913531"/>
            <a:ext cx="505073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La externalización o deslocalización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40798" y="1592222"/>
            <a:ext cx="7066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Ubicar la producción en otro país buscando costes salariales más baratos</a:t>
            </a:r>
          </a:p>
          <a:p>
            <a:pPr algn="ctr"/>
            <a:endParaRPr lang="es-ES_tradnl" dirty="0" smtClean="0"/>
          </a:p>
          <a:p>
            <a:pPr algn="ctr"/>
            <a:r>
              <a:rPr lang="es-ES_tradnl" dirty="0" smtClean="0"/>
              <a:t>No quedan exentas de algunos riesgos o costes encubiertos:</a:t>
            </a:r>
          </a:p>
          <a:p>
            <a:pPr algn="ctr"/>
            <a:endParaRPr lang="es-ES_tradnl" dirty="0"/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Coste de baja calidad</a:t>
            </a:r>
          </a:p>
          <a:p>
            <a:endParaRPr lang="es-ES_tradnl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Coste de aprendizaje del personal</a:t>
            </a:r>
          </a:p>
          <a:p>
            <a:endParaRPr lang="es-ES_tradnl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Coste de baja productividad</a:t>
            </a:r>
          </a:p>
          <a:p>
            <a:endParaRPr lang="es-ES_tradnl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Coste de alta rotación de personal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8058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37172" y="0"/>
            <a:ext cx="7776115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</a:t>
            </a:r>
            <a:r>
              <a:rPr lang="es-ES_tradnl" sz="5100" b="1" dirty="0" smtClean="0"/>
              <a:t>:</a:t>
            </a:r>
            <a:r>
              <a:rPr lang="es-ES_tradnl" sz="8600" b="1" dirty="0" smtClean="0"/>
              <a:t> </a:t>
            </a:r>
            <a:r>
              <a:rPr lang="es-ES_tradnl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“Tipos de mercado”</a:t>
            </a:r>
          </a:p>
        </p:txBody>
      </p:sp>
      <p:sp>
        <p:nvSpPr>
          <p:cNvPr id="15" name="14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7602" y="744845"/>
            <a:ext cx="7948290" cy="5309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“¿Se rompe el monopolio de las </a:t>
            </a:r>
            <a:r>
              <a:rPr lang="es-ES_tradnl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ITVs</a:t>
            </a: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El Gobierno prepara la liberación de las </a:t>
            </a:r>
            <a:r>
              <a:rPr lang="es-ES_tradnl" sz="1600" dirty="0" err="1" smtClean="0"/>
              <a:t>ITVs</a:t>
            </a:r>
            <a:r>
              <a:rPr lang="es-ES_tradnl" sz="1600" dirty="0" smtClean="0"/>
              <a:t> 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>
                <a:sym typeface="Wingdings" panose="05000000000000000000" pitchFamily="2" charset="2"/>
              </a:rPr>
              <a:t>Talleres independientes, empresas de transportes… podrían llevar a cabo estos servicios</a:t>
            </a:r>
          </a:p>
          <a:p>
            <a:pPr algn="ctr">
              <a:lnSpc>
                <a:spcPct val="150000"/>
              </a:lnSpc>
            </a:pPr>
            <a:endParaRPr lang="es-ES_tradnl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oligopolio de las empresas de telefonía “Todo incluido”</a:t>
            </a:r>
            <a:endPara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Batalla de tarifas con paquetes que incluyen ADSL, fijo y móvil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Unas precios más bajos y otras paquetes más completos </a:t>
            </a:r>
            <a:r>
              <a:rPr lang="es-ES_tradnl" sz="1600" dirty="0" smtClean="0">
                <a:sym typeface="Wingdings" panose="05000000000000000000" pitchFamily="2" charset="2"/>
              </a:rPr>
              <a:t> complicado comparar tarifas</a:t>
            </a:r>
          </a:p>
          <a:p>
            <a:pPr algn="ctr">
              <a:lnSpc>
                <a:spcPct val="150000"/>
              </a:lnSpc>
            </a:pPr>
            <a:endParaRPr lang="es-ES_tradnl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“¿Se puede romper la competencia perfecta?”</a:t>
            </a:r>
            <a:endPara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Panadero valenciano distribuye 50.000 barras de pan diariamente a 20 céntimos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Guerra comercial con grandes superficies</a:t>
            </a:r>
          </a:p>
          <a:p>
            <a:pPr algn="just">
              <a:lnSpc>
                <a:spcPct val="150000"/>
              </a:lnSpc>
            </a:pPr>
            <a:endParaRPr lang="es-ES_tradnl" sz="900" dirty="0" smtClean="0"/>
          </a:p>
          <a:p>
            <a:pPr algn="ctr">
              <a:lnSpc>
                <a:spcPct val="150000"/>
              </a:lnSpc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competencia monopolística…¿son iguales todos los productos?”</a:t>
            </a:r>
            <a:endParaRPr lang="es-ES_tradnl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Las empresas buscan el modo de diferenciarse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78 % afirma que prefiere pagar más por productos </a:t>
            </a:r>
            <a:r>
              <a:rPr lang="es-ES_tradnl" sz="1600" dirty="0" err="1" smtClean="0"/>
              <a:t>Made</a:t>
            </a:r>
            <a:r>
              <a:rPr lang="es-ES_tradnl" sz="1600" dirty="0" smtClean="0"/>
              <a:t> in </a:t>
            </a:r>
            <a:r>
              <a:rPr lang="es-ES_tradnl" sz="1600" dirty="0" err="1" smtClean="0"/>
              <a:t>Spain</a:t>
            </a:r>
            <a:endParaRPr lang="es-ES_tradnl" sz="1600" dirty="0"/>
          </a:p>
        </p:txBody>
      </p:sp>
    </p:spTree>
    <p:extLst>
      <p:ext uri="{BB962C8B-B14F-4D97-AF65-F5344CB8AC3E}">
        <p14:creationId xmlns="" xmlns:p14="http://schemas.microsoft.com/office/powerpoint/2010/main" val="41229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68080" y="35518"/>
            <a:ext cx="8229600" cy="6053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0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_tradnl" sz="7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mplía 2</a:t>
            </a:r>
            <a:r>
              <a:rPr lang="es-ES_tradnl" sz="7000" b="1" dirty="0" smtClean="0"/>
              <a:t>: </a:t>
            </a:r>
            <a:r>
              <a:rPr lang="es-ES_tradnl" sz="5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“Control de mercados”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86562" y="1916832"/>
            <a:ext cx="7392635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Economía funcione </a:t>
            </a:r>
            <a:r>
              <a:rPr lang="es-ES_tradnl" sz="1600" dirty="0" smtClean="0">
                <a:sym typeface="Wingdings" panose="05000000000000000000" pitchFamily="2" charset="2"/>
              </a:rPr>
              <a:t> impedir prácticas abusivas o anticompetitivas que dañen a otras empresas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>
                <a:sym typeface="Wingdings" panose="05000000000000000000" pitchFamily="2" charset="2"/>
              </a:rPr>
              <a:t>CNC organismo público encargado de preservar, garantizar y promover la existencia de competencia efectiva en los mercado de ámbito nacional, además de velar por la aplicación coherente de la Ley de Defensa de la Competencia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>
                <a:sym typeface="Wingdings" panose="05000000000000000000" pitchFamily="2" charset="2"/>
              </a:rPr>
              <a:t>CNC  capacidad de controlar y sancionar</a:t>
            </a:r>
            <a:endParaRPr lang="es-ES_tradnl" sz="1600" dirty="0">
              <a:sym typeface="Wingdings" panose="05000000000000000000" pitchFamily="2" charset="2"/>
            </a:endParaRPr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Rectángulo">
            <a:hlinkClick r:id="rId3"/>
          </p:cNvPr>
          <p:cNvSpPr/>
          <p:nvPr/>
        </p:nvSpPr>
        <p:spPr>
          <a:xfrm>
            <a:off x="701373" y="5511173"/>
            <a:ext cx="36581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Búsqueda1:</a:t>
            </a:r>
            <a:r>
              <a:rPr lang="es-ES_tradnl" sz="1400" b="1" dirty="0" smtClean="0">
                <a:solidFill>
                  <a:srgbClr val="C00000"/>
                </a:solidFill>
              </a:rPr>
              <a:t> “sectores sancionados por la CNC”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90693" y="5597932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66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79512" y="0"/>
            <a:ext cx="805008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3</a:t>
            </a:r>
            <a:r>
              <a:rPr lang="es-ES_tradnl" sz="3000" b="1" dirty="0" smtClean="0"/>
              <a:t>: </a:t>
            </a:r>
            <a:r>
              <a:rPr lang="es-ES_tradn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segmento de mercado de </a:t>
            </a:r>
            <a:r>
              <a:rPr lang="es-ES_tradnl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Ikea</a:t>
            </a:r>
            <a:r>
              <a:rPr lang="es-ES_tradn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23256" y="836712"/>
            <a:ext cx="8497481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Cliente objetivo de </a:t>
            </a:r>
            <a:r>
              <a:rPr lang="es-ES_tradnl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Ikea</a:t>
            </a:r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Inicio </a:t>
            </a:r>
            <a:r>
              <a:rPr lang="es-ES_tradnl" sz="1600" dirty="0" smtClean="0">
                <a:sym typeface="Wingdings" panose="05000000000000000000" pitchFamily="2" charset="2"/>
              </a:rPr>
              <a:t> público joven, solteros o parejas sin hijos y con nivel de renta bajo</a:t>
            </a:r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>
                <a:sym typeface="Wingdings" panose="05000000000000000000" pitchFamily="2" charset="2"/>
              </a:rPr>
              <a:t>Actualidad  Su tarjeta de presentación:</a:t>
            </a:r>
          </a:p>
          <a:p>
            <a:pPr algn="just">
              <a:lnSpc>
                <a:spcPct val="150000"/>
              </a:lnSpc>
            </a:pPr>
            <a:endParaRPr lang="es-ES_tradnl" sz="800" dirty="0" smtClean="0"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s-ES_tradnl" sz="1600" dirty="0" smtClean="0">
                <a:sym typeface="Wingdings" panose="05000000000000000000" pitchFamily="2" charset="2"/>
              </a:rPr>
              <a:t>“ En IKEA nos esforzamos en mantener nuestros precios lo más bajos posible para que sean accesibles a la mayoría de las personas”</a:t>
            </a:r>
          </a:p>
          <a:p>
            <a:pPr algn="just">
              <a:lnSpc>
                <a:spcPct val="150000"/>
              </a:lnSpc>
            </a:pPr>
            <a:endParaRPr lang="es-ES_tradnl" sz="800" dirty="0" smtClean="0">
              <a:sym typeface="Wingdings" panose="05000000000000000000" pitchFamily="2" charset="2"/>
            </a:endParaRP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Consumidores renta media –bajo que viven solos o en familia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Los que buscan alto grado de diseño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Poca durabilidad de los muebles, cambian varias veces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20-50 años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Mayoría estudiantes (decoración espacios pequeños)</a:t>
            </a:r>
          </a:p>
          <a:p>
            <a:pPr marL="742950" lvl="1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s-ES_tradnl" sz="1600" dirty="0" smtClean="0"/>
              <a:t>La familia  </a:t>
            </a:r>
            <a:r>
              <a:rPr lang="es-ES_tradnl" sz="1600" dirty="0" smtClean="0">
                <a:sym typeface="Wingdings" panose="05000000000000000000" pitchFamily="2" charset="2"/>
              </a:rPr>
              <a:t> sector que adquiere cada vez más relevancia</a:t>
            </a:r>
            <a:endParaRPr lang="es-ES_tradnl" sz="1600" dirty="0" smtClean="0"/>
          </a:p>
        </p:txBody>
      </p:sp>
      <p:sp>
        <p:nvSpPr>
          <p:cNvPr id="6" name="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Rectángulo">
            <a:hlinkClick r:id="rId3"/>
          </p:cNvPr>
          <p:cNvSpPr/>
          <p:nvPr/>
        </p:nvSpPr>
        <p:spPr>
          <a:xfrm>
            <a:off x="695903" y="5552886"/>
            <a:ext cx="22309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Búsqueda2:</a:t>
            </a:r>
            <a:r>
              <a:rPr lang="es-ES_tradnl" sz="1400" b="1" dirty="0" smtClean="0">
                <a:solidFill>
                  <a:srgbClr val="C00000"/>
                </a:solidFill>
              </a:rPr>
              <a:t> “Anuncio IKEA”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90693" y="5597932"/>
            <a:ext cx="351794" cy="442037"/>
          </a:xfrm>
          <a:prstGeom prst="rect">
            <a:avLst/>
          </a:prstGeom>
        </p:spPr>
      </p:pic>
      <p:pic>
        <p:nvPicPr>
          <p:cNvPr id="1026" name="Picture 2" descr="http://www.cesine.com/blogs/marketing-digital/files/2012/03/ike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056" y="3553450"/>
            <a:ext cx="2682125" cy="2310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440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264524" y="28978"/>
            <a:ext cx="804409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4</a:t>
            </a:r>
            <a:r>
              <a:rPr lang="es-ES_tradnl" sz="2800" b="1" dirty="0" smtClean="0"/>
              <a:t>: </a:t>
            </a:r>
            <a:r>
              <a:rPr lang="es-ES_tradn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“Biocombustibles: ¿Sustitutos del petróleo?”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9158" y="1412776"/>
            <a:ext cx="7907876" cy="32932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 typeface="Arial" charset="0"/>
              <a:buChar char="•"/>
              <a:defRPr/>
            </a:pPr>
            <a:r>
              <a:rPr lang="es-ES_tradnl" sz="1600" dirty="0" smtClean="0"/>
              <a:t>Sustitutivos:</a:t>
            </a: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es-ES_tradnl" sz="1600" dirty="0" smtClean="0"/>
              <a:t>Margarina </a:t>
            </a:r>
            <a:r>
              <a:rPr lang="es-ES_tradnl" sz="1600" dirty="0" smtClean="0">
                <a:sym typeface="Wingdings" panose="05000000000000000000" pitchFamily="2" charset="2"/>
              </a:rPr>
              <a:t> mantequilla</a:t>
            </a: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Aceite oliva  aceite girasol</a:t>
            </a: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Horno  microondas</a:t>
            </a:r>
          </a:p>
          <a:p>
            <a:pPr lvl="1" algn="just"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Nuevas tecnologías  numerosos productos sustitutivos</a:t>
            </a:r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Petróleo  biocombustibles (materia orgánica biodegradable procedente de cultivos y deshechos agrícolas y urbanos)</a:t>
            </a:r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Nuevo uso  encarece precio de los alimentos e incrementado la deforestación en zonas de Sudamérica</a:t>
            </a:r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La UE pretende fomentar el desarrollo de biocombustibles alternativos</a:t>
            </a:r>
          </a:p>
          <a:p>
            <a:pPr marL="285750" indent="-285750" algn="just">
              <a:buFont typeface="Arial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Futuro  biocarburantes obtenidos a partir de algas cultivadas en tanques</a:t>
            </a:r>
            <a:endParaRPr lang="es-ES" sz="1600" dirty="0"/>
          </a:p>
        </p:txBody>
      </p:sp>
      <p:sp>
        <p:nvSpPr>
          <p:cNvPr id="7" name="6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6" name="5 Rectángulo">
            <a:hlinkClick r:id="rId3"/>
          </p:cNvPr>
          <p:cNvSpPr/>
          <p:nvPr/>
        </p:nvSpPr>
        <p:spPr>
          <a:xfrm>
            <a:off x="719403" y="5511173"/>
            <a:ext cx="3756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Búsqueda3:</a:t>
            </a:r>
            <a:r>
              <a:rPr lang="es-ES_tradnl" sz="1400" b="1" dirty="0" smtClean="0">
                <a:solidFill>
                  <a:srgbClr val="C00000"/>
                </a:solidFill>
              </a:rPr>
              <a:t> “más información : biocarburantes”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90693" y="5597932"/>
            <a:ext cx="351794" cy="442037"/>
          </a:xfrm>
          <a:prstGeom prst="rect">
            <a:avLst/>
          </a:prstGeom>
        </p:spPr>
      </p:pic>
      <p:sp>
        <p:nvSpPr>
          <p:cNvPr id="9" name="8 Rectángulo">
            <a:hlinkClick r:id="rId5"/>
          </p:cNvPr>
          <p:cNvSpPr/>
          <p:nvPr/>
        </p:nvSpPr>
        <p:spPr>
          <a:xfrm>
            <a:off x="5148304" y="5552886"/>
            <a:ext cx="33701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Búsqueda4:</a:t>
            </a:r>
            <a:r>
              <a:rPr lang="es-ES_tradnl" sz="1400" b="1" dirty="0" smtClean="0">
                <a:solidFill>
                  <a:srgbClr val="C00000"/>
                </a:solidFill>
              </a:rPr>
              <a:t> “información: biocarburantes”</a:t>
            </a: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942854" y="5597932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5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611560" y="1772816"/>
            <a:ext cx="7970459" cy="2800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b="1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Muchas webs y consultoras especializadas ofrecen estudios y análisis de la competencia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err="1" smtClean="0">
                <a:sym typeface="Wingdings" panose="05000000000000000000" pitchFamily="2" charset="2"/>
              </a:rPr>
              <a:t>Infoautónomos</a:t>
            </a:r>
            <a:r>
              <a:rPr lang="es-ES_tradnl" sz="1600" dirty="0" smtClean="0">
                <a:sym typeface="Wingdings" panose="05000000000000000000" pitchFamily="2" charset="2"/>
              </a:rPr>
              <a:t> ofrece una breve guía para estudio de mercado de forma sencilla y algo limitada  pero a coste mínimo y con resultados que ayudaran a gestionar mejor tu negocio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Estudios de mercado  son muy importantes  conocer en todo momento la evolución de nuestros clientes y competidores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64524" y="28978"/>
            <a:ext cx="804409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ES_tradnl" sz="2800" b="1" dirty="0" smtClean="0"/>
              <a:t>: </a:t>
            </a:r>
            <a:r>
              <a:rPr lang="es-ES_tradn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“Estudios sobre la competencia”</a:t>
            </a:r>
          </a:p>
        </p:txBody>
      </p:sp>
      <p:sp>
        <p:nvSpPr>
          <p:cNvPr id="8" name="7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4389" y="5655051"/>
            <a:ext cx="7066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i="1" dirty="0" smtClean="0"/>
              <a:t>Fuente: </a:t>
            </a:r>
            <a:r>
              <a:rPr lang="es-ES_tradnl" sz="1400" i="1" dirty="0" smtClean="0">
                <a:hlinkClick r:id="rId3"/>
              </a:rPr>
              <a:t>www.infoautonomos.com</a:t>
            </a:r>
            <a:endParaRPr lang="es-ES_tradnl" sz="1400" i="1" dirty="0" smtClean="0"/>
          </a:p>
          <a:p>
            <a:endParaRPr lang="es-ES_tradnl" sz="1400" i="1" dirty="0" smtClean="0"/>
          </a:p>
          <a:p>
            <a:endParaRPr lang="es-ES" sz="1400" i="1" u="sng" dirty="0"/>
          </a:p>
        </p:txBody>
      </p:sp>
    </p:spTree>
    <p:extLst>
      <p:ext uri="{BB962C8B-B14F-4D97-AF65-F5344CB8AC3E}">
        <p14:creationId xmlns="" xmlns:p14="http://schemas.microsoft.com/office/powerpoint/2010/main" val="36197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611560" y="1772816"/>
            <a:ext cx="7970459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b="1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Dificultad de los emprendedores  conocer su competencia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Cámara de Comercio de tu provincia</a:t>
            </a:r>
          </a:p>
          <a:p>
            <a:pPr lvl="0" algn="just"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Ofrecen informes completos sobre las empresas de un sector o un subsector en una provincia o localidad (cobran por dichos informes unas tasas)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Páginas amarillas, QDQ y similares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Forma más barata y sencilla, pero hay menor información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64524" y="28978"/>
            <a:ext cx="804409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ES_tradnl" sz="2800" b="1" dirty="0" smtClean="0"/>
              <a:t>: </a:t>
            </a:r>
            <a:r>
              <a:rPr lang="es-ES_tradn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“Búsqueda de empresas competidoras y proveedores”</a:t>
            </a:r>
          </a:p>
        </p:txBody>
      </p:sp>
      <p:sp>
        <p:nvSpPr>
          <p:cNvPr id="8" name="7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6" name="5 Rectángulo">
            <a:hlinkClick r:id="rId3"/>
          </p:cNvPr>
          <p:cNvSpPr/>
          <p:nvPr/>
        </p:nvSpPr>
        <p:spPr>
          <a:xfrm>
            <a:off x="4847378" y="5537991"/>
            <a:ext cx="3663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Búsqueda5:</a:t>
            </a:r>
            <a:r>
              <a:rPr lang="es-ES_tradnl" sz="1400" b="1" dirty="0" smtClean="0">
                <a:solidFill>
                  <a:srgbClr val="C00000"/>
                </a:solidFill>
              </a:rPr>
              <a:t> “Cámara de comercio de Valencia”</a:t>
            </a:r>
          </a:p>
          <a:p>
            <a:pPr algn="ctr"/>
            <a:r>
              <a:rPr lang="es-ES_tradnl" sz="1400" b="1" dirty="0" smtClean="0">
                <a:solidFill>
                  <a:srgbClr val="C00000"/>
                </a:solidFill>
              </a:rPr>
              <a:t>(Puedes buscar la de tu provincia)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942854" y="5597932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47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519386" y="1340768"/>
            <a:ext cx="7970459" cy="47705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b="1" dirty="0">
              <a:sym typeface="Wingdings" panose="05000000000000000000" pitchFamily="2" charset="2"/>
            </a:endParaRPr>
          </a:p>
          <a:p>
            <a:pPr lvl="0" algn="just"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Muchas empresas se trasladaron, en su mayoría a países asiáticos, por reducción de costes</a:t>
            </a:r>
          </a:p>
          <a:p>
            <a:pPr lvl="0" algn="just"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En la actualidad  se calcula que el 15 % de la producción que se marchó está volviendo por: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Los costes laborales han aumentado en eso países (China, India) y se ha reducido en España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Incremento precio petróleo y del transporte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Pérdida de control de la producción por la distancia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es-ES_tradnl" sz="1600" dirty="0" smtClean="0">
                <a:sym typeface="Wingdings" panose="05000000000000000000" pitchFamily="2" charset="2"/>
              </a:rPr>
              <a:t>Percepción de pérdida de calidad por el consumidor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>
              <a:sym typeface="Wingdings" panose="05000000000000000000" pitchFamily="2" charset="2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s-ES_tradnl" sz="1600" dirty="0" smtClean="0">
              <a:sym typeface="Wingdings" panose="05000000000000000000" pitchFamily="2" charset="2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64524" y="28978"/>
            <a:ext cx="8044091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s-ES_tradnl" sz="2800" b="1" dirty="0" smtClean="0"/>
              <a:t>: </a:t>
            </a:r>
            <a:r>
              <a:rPr lang="es-ES_tradn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proceso deslocalizador”</a:t>
            </a:r>
          </a:p>
        </p:txBody>
      </p:sp>
      <p:sp>
        <p:nvSpPr>
          <p:cNvPr id="8" name="7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volver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6" name="5 Rectángulo">
            <a:hlinkClick r:id="rId3"/>
          </p:cNvPr>
          <p:cNvSpPr/>
          <p:nvPr/>
        </p:nvSpPr>
        <p:spPr>
          <a:xfrm>
            <a:off x="4842353" y="5548018"/>
            <a:ext cx="3444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Búsqueda6:</a:t>
            </a:r>
            <a:r>
              <a:rPr lang="es-ES_tradnl" sz="1400" b="1" dirty="0" smtClean="0">
                <a:solidFill>
                  <a:srgbClr val="C00000"/>
                </a:solidFill>
              </a:rPr>
              <a:t> “artículo sobre deslocalización”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662516" y="5607957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77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 smtClean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681172" y="1406691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 smtClean="0">
                <a:solidFill>
                  <a:prstClr val="black"/>
                </a:solidFill>
              </a:rPr>
              <a:t>El mercado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716275" y="2708920"/>
            <a:ext cx="607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 smtClean="0">
                <a:solidFill>
                  <a:prstClr val="black"/>
                </a:solidFill>
              </a:rPr>
              <a:t>3.  La segmentación del mercado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771010" y="4087098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 smtClean="0">
                <a:solidFill>
                  <a:prstClr val="black"/>
                </a:solidFill>
              </a:rPr>
              <a:t>5.  Localización del proyecto empresarial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  <p:sp>
        <p:nvSpPr>
          <p:cNvPr id="10" name="9 Rectángulo">
            <a:hlinkClick r:id="rId5" action="ppaction://hlinksldjump"/>
          </p:cNvPr>
          <p:cNvSpPr/>
          <p:nvPr/>
        </p:nvSpPr>
        <p:spPr>
          <a:xfrm>
            <a:off x="716275" y="2060848"/>
            <a:ext cx="6927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 smtClean="0">
                <a:solidFill>
                  <a:prstClr val="black"/>
                </a:solidFill>
              </a:rPr>
              <a:t>2.  Tipos de mercado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440200" y="1728241"/>
            <a:ext cx="351794" cy="442037"/>
          </a:xfrm>
          <a:prstGeom prst="rect">
            <a:avLst/>
          </a:prstGeom>
        </p:spPr>
      </p:pic>
      <p:sp>
        <p:nvSpPr>
          <p:cNvPr id="18" name="17 Rectángulo">
            <a:hlinkClick r:id="rId7" action="ppaction://hlinksldjump"/>
          </p:cNvPr>
          <p:cNvSpPr/>
          <p:nvPr/>
        </p:nvSpPr>
        <p:spPr>
          <a:xfrm>
            <a:off x="744357" y="3356992"/>
            <a:ext cx="824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 smtClean="0">
                <a:solidFill>
                  <a:prstClr val="black"/>
                </a:solidFill>
              </a:rPr>
              <a:t>4.  Estudio del mercado</a:t>
            </a:r>
            <a:endParaRPr lang="es-ES_tradnl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3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 rot="5400000">
            <a:off x="6502536" y="151337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 smtClean="0"/>
              <a:t>El mercado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918360" y="1956978"/>
            <a:ext cx="3888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Consumidores reales que ya compran el producto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Consumidores potenciales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389147" y="934059"/>
            <a:ext cx="1798484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MERCADO</a:t>
            </a:r>
            <a:endParaRPr lang="es-ES" sz="2800" b="1" dirty="0"/>
          </a:p>
        </p:txBody>
      </p:sp>
      <p:sp>
        <p:nvSpPr>
          <p:cNvPr id="28" name="27 Flecha derecha"/>
          <p:cNvSpPr/>
          <p:nvPr/>
        </p:nvSpPr>
        <p:spPr>
          <a:xfrm rot="10800000">
            <a:off x="2715671" y="108765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9" name="28 CuadroTexto"/>
          <p:cNvSpPr txBox="1"/>
          <p:nvPr/>
        </p:nvSpPr>
        <p:spPr>
          <a:xfrm>
            <a:off x="528525" y="1011003"/>
            <a:ext cx="2102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Según la Economía</a:t>
            </a:r>
            <a:endParaRPr lang="es-ES" dirty="0"/>
          </a:p>
        </p:txBody>
      </p:sp>
      <p:sp>
        <p:nvSpPr>
          <p:cNvPr id="30" name="29 Flecha derecha"/>
          <p:cNvSpPr/>
          <p:nvPr/>
        </p:nvSpPr>
        <p:spPr>
          <a:xfrm>
            <a:off x="5383391" y="108765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Rectángulo"/>
          <p:cNvSpPr/>
          <p:nvPr/>
        </p:nvSpPr>
        <p:spPr>
          <a:xfrm>
            <a:off x="5972126" y="1000022"/>
            <a:ext cx="21028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_tradnl" dirty="0" smtClean="0">
                <a:solidFill>
                  <a:prstClr val="black"/>
                </a:solidFill>
              </a:rPr>
              <a:t>Según el Marketing</a:t>
            </a: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32" name="31 Flecha derecha"/>
          <p:cNvSpPr/>
          <p:nvPr/>
        </p:nvSpPr>
        <p:spPr>
          <a:xfrm rot="5400000">
            <a:off x="1267246" y="159693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66836" y="1956978"/>
            <a:ext cx="4686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Lugar físico o virtual 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dirty="0" smtClean="0"/>
              <a:t>Intercambios económicos </a:t>
            </a:r>
          </a:p>
          <a:p>
            <a:r>
              <a:rPr lang="es-ES_tradnl" dirty="0"/>
              <a:t> </a:t>
            </a:r>
            <a:r>
              <a:rPr lang="es-ES_tradnl" dirty="0" smtClean="0"/>
              <a:t>    (compradores y vendedores)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3503645" y="3443004"/>
            <a:ext cx="3866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smtClean="0">
                <a:solidFill>
                  <a:prstClr val="black"/>
                </a:solidFill>
                <a:sym typeface="Wingdings" pitchFamily="2" charset="2"/>
              </a:rPr>
              <a:t>Cantidad total vendida de un producto</a:t>
            </a:r>
            <a:endParaRPr lang="es-ES" sz="16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74821" y="4037146"/>
            <a:ext cx="2724911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 smtClean="0"/>
              <a:t>Cuota de mercado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66836" y="4618717"/>
            <a:ext cx="273289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dirty="0" smtClean="0"/>
              <a:t>Estructura de un mercado</a:t>
            </a:r>
            <a:endParaRPr lang="es-ES" dirty="0"/>
          </a:p>
        </p:txBody>
      </p:sp>
      <p:sp>
        <p:nvSpPr>
          <p:cNvPr id="38" name="37 Flecha derecha"/>
          <p:cNvSpPr/>
          <p:nvPr/>
        </p:nvSpPr>
        <p:spPr>
          <a:xfrm>
            <a:off x="2968932" y="412883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9" name="38 Rectángulo"/>
          <p:cNvSpPr/>
          <p:nvPr/>
        </p:nvSpPr>
        <p:spPr>
          <a:xfrm>
            <a:off x="3503645" y="4618717"/>
            <a:ext cx="2531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smtClean="0"/>
              <a:t>Agentes que intervienen</a:t>
            </a:r>
            <a:endParaRPr lang="es-ES" sz="1600" dirty="0"/>
          </a:p>
        </p:txBody>
      </p:sp>
      <p:sp>
        <p:nvSpPr>
          <p:cNvPr id="40" name="39 Flecha derecha"/>
          <p:cNvSpPr/>
          <p:nvPr/>
        </p:nvSpPr>
        <p:spPr>
          <a:xfrm>
            <a:off x="2943856" y="469501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04427" y="3443004"/>
            <a:ext cx="2695305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 smtClean="0"/>
              <a:t>Tamaño</a:t>
            </a:r>
            <a:endParaRPr lang="es-ES" dirty="0"/>
          </a:p>
        </p:txBody>
      </p:sp>
      <p:sp>
        <p:nvSpPr>
          <p:cNvPr id="42" name="41 Flecha derecha"/>
          <p:cNvSpPr/>
          <p:nvPr/>
        </p:nvSpPr>
        <p:spPr>
          <a:xfrm>
            <a:off x="2967699" y="3534688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3" name="42 Rectángulo"/>
          <p:cNvSpPr/>
          <p:nvPr/>
        </p:nvSpPr>
        <p:spPr>
          <a:xfrm>
            <a:off x="3503644" y="4036267"/>
            <a:ext cx="56403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dirty="0" smtClean="0">
                <a:solidFill>
                  <a:prstClr val="black"/>
                </a:solidFill>
                <a:sym typeface="Wingdings" pitchFamily="2" charset="2"/>
              </a:rPr>
              <a:t>Cuota = Ventas de un producto por 1 empresa /ventas total sector</a:t>
            </a:r>
            <a:endParaRPr lang="es-ES" sz="1600" dirty="0"/>
          </a:p>
        </p:txBody>
      </p:sp>
      <p:sp>
        <p:nvSpPr>
          <p:cNvPr id="6" name="5 Abrir llave"/>
          <p:cNvSpPr/>
          <p:nvPr/>
        </p:nvSpPr>
        <p:spPr>
          <a:xfrm>
            <a:off x="5803723" y="4491779"/>
            <a:ext cx="336806" cy="1359695"/>
          </a:xfrm>
          <a:prstGeom prst="leftBrace">
            <a:avLst>
              <a:gd name="adj1" fmla="val 8333"/>
              <a:gd name="adj2" fmla="val 164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44" name="43 Rectángulo"/>
          <p:cNvSpPr/>
          <p:nvPr/>
        </p:nvSpPr>
        <p:spPr>
          <a:xfrm>
            <a:off x="5983806" y="4542397"/>
            <a:ext cx="31601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Fabricantes de bienes y servicios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Intermediarios o canal de distribución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Prescriptores (influyen)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</a:t>
            </a:r>
            <a:r>
              <a:rPr lang="es-ES_tradnl" sz="1600" dirty="0" smtClean="0"/>
              <a:t>onsumidores</a:t>
            </a:r>
          </a:p>
          <a:p>
            <a:pPr marL="285750" indent="-285750">
              <a:buFont typeface="Arial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="" xmlns:p14="http://schemas.microsoft.com/office/powerpoint/2010/main" val="1263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44253" y="1074700"/>
            <a:ext cx="229836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Equilibrio de mercado</a:t>
            </a:r>
            <a:endParaRPr lang="es-ES" b="1" dirty="0"/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3731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9" y="1683"/>
            <a:ext cx="8229600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1. El mercado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4466634" y="892964"/>
            <a:ext cx="3905221" cy="8214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 = DEMANDA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835696" y="1988840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835696" y="5301208"/>
            <a:ext cx="45835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Arco"/>
          <p:cNvSpPr/>
          <p:nvPr/>
        </p:nvSpPr>
        <p:spPr>
          <a:xfrm rot="1745724" flipH="1" flipV="1">
            <a:off x="2125498" y="2612190"/>
            <a:ext cx="4688634" cy="1872208"/>
          </a:xfrm>
          <a:prstGeom prst="arc">
            <a:avLst>
              <a:gd name="adj1" fmla="val 12689195"/>
              <a:gd name="adj2" fmla="val 20926505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Arco"/>
          <p:cNvSpPr/>
          <p:nvPr/>
        </p:nvSpPr>
        <p:spPr>
          <a:xfrm rot="19294275" flipH="1" flipV="1">
            <a:off x="975372" y="2167588"/>
            <a:ext cx="4688634" cy="1937763"/>
          </a:xfrm>
          <a:prstGeom prst="arc">
            <a:avLst>
              <a:gd name="adj1" fmla="val 12947785"/>
              <a:gd name="adj2" fmla="val 20563855"/>
            </a:avLst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11 Conector recto"/>
          <p:cNvCxnSpPr/>
          <p:nvPr/>
        </p:nvCxnSpPr>
        <p:spPr>
          <a:xfrm>
            <a:off x="3635896" y="4077072"/>
            <a:ext cx="0" cy="122413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H="1">
            <a:off x="1835696" y="4087111"/>
            <a:ext cx="18002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812860" y="4581128"/>
            <a:ext cx="2653774" cy="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1804113" y="3645024"/>
            <a:ext cx="2484276" cy="7768"/>
          </a:xfrm>
          <a:prstGeom prst="line">
            <a:avLst/>
          </a:prstGeom>
          <a:ln w="127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Elipse"/>
          <p:cNvSpPr/>
          <p:nvPr/>
        </p:nvSpPr>
        <p:spPr>
          <a:xfrm flipH="1">
            <a:off x="3570466" y="4033105"/>
            <a:ext cx="130859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49 Conector recto"/>
          <p:cNvCxnSpPr/>
          <p:nvPr/>
        </p:nvCxnSpPr>
        <p:spPr>
          <a:xfrm>
            <a:off x="2769335" y="4581128"/>
            <a:ext cx="0" cy="72008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4466634" y="4581128"/>
            <a:ext cx="0" cy="720080"/>
          </a:xfrm>
          <a:prstGeom prst="line">
            <a:avLst/>
          </a:prstGeom>
          <a:ln w="127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2965791" y="3609284"/>
            <a:ext cx="14762" cy="1691924"/>
          </a:xfrm>
          <a:prstGeom prst="line">
            <a:avLst/>
          </a:prstGeom>
          <a:ln w="127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flipH="1">
            <a:off x="4127470" y="3645024"/>
            <a:ext cx="14762" cy="1656184"/>
          </a:xfrm>
          <a:prstGeom prst="line">
            <a:avLst/>
          </a:prstGeom>
          <a:ln w="1270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 de flecha"/>
          <p:cNvCxnSpPr/>
          <p:nvPr/>
        </p:nvCxnSpPr>
        <p:spPr>
          <a:xfrm>
            <a:off x="2769335" y="4689140"/>
            <a:ext cx="1697299" cy="0"/>
          </a:xfrm>
          <a:prstGeom prst="straightConnector1">
            <a:avLst/>
          </a:prstGeom>
          <a:ln w="2222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2915504" y="3548294"/>
            <a:ext cx="1372885" cy="0"/>
          </a:xfrm>
          <a:prstGeom prst="straightConnector1">
            <a:avLst/>
          </a:prstGeom>
          <a:ln w="254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1331640" y="3933056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P</a:t>
            </a:r>
            <a:r>
              <a:rPr lang="es-ES_tradnl" baseline="30000" dirty="0" smtClean="0">
                <a:solidFill>
                  <a:srgbClr val="FF0000"/>
                </a:solidFill>
              </a:rPr>
              <a:t>*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324887" y="43964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7030A0"/>
                </a:solidFill>
              </a:rPr>
              <a:t>P</a:t>
            </a:r>
            <a:r>
              <a:rPr lang="es-ES_tradnl" baseline="30000" dirty="0" smtClean="0">
                <a:solidFill>
                  <a:srgbClr val="7030A0"/>
                </a:solidFill>
              </a:rPr>
              <a:t>1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81" name="80 CuadroTexto"/>
          <p:cNvSpPr txBox="1"/>
          <p:nvPr/>
        </p:nvSpPr>
        <p:spPr>
          <a:xfrm>
            <a:off x="1331639" y="3494288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6"/>
                </a:solidFill>
              </a:rPr>
              <a:t>P</a:t>
            </a:r>
            <a:r>
              <a:rPr lang="es-ES_tradnl" baseline="30000" dirty="0" smtClean="0">
                <a:solidFill>
                  <a:schemeClr val="accent6"/>
                </a:solidFill>
              </a:rPr>
              <a:t>2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4297126" y="53641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7030A0"/>
                </a:solidFill>
              </a:rPr>
              <a:t>C</a:t>
            </a:r>
            <a:r>
              <a:rPr lang="es-ES_tradnl" baseline="30000" dirty="0" smtClean="0">
                <a:solidFill>
                  <a:srgbClr val="7030A0"/>
                </a:solidFill>
              </a:rPr>
              <a:t>1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3898614" y="53641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6"/>
                </a:solidFill>
              </a:rPr>
              <a:t>C</a:t>
            </a:r>
            <a:r>
              <a:rPr lang="es-ES_tradnl" baseline="30000" dirty="0" smtClean="0">
                <a:solidFill>
                  <a:schemeClr val="accent6"/>
                </a:solidFill>
              </a:rPr>
              <a:t>2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84" name="83 CuadroTexto"/>
          <p:cNvSpPr txBox="1"/>
          <p:nvPr/>
        </p:nvSpPr>
        <p:spPr>
          <a:xfrm>
            <a:off x="2810014" y="5352563"/>
            <a:ext cx="509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6"/>
                </a:solidFill>
              </a:rPr>
              <a:t>C</a:t>
            </a:r>
            <a:r>
              <a:rPr lang="es-ES_tradnl" baseline="30000" dirty="0" smtClean="0">
                <a:solidFill>
                  <a:schemeClr val="accent6"/>
                </a:solidFill>
              </a:rPr>
              <a:t>2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3402048" y="536416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C</a:t>
            </a:r>
            <a:r>
              <a:rPr lang="es-ES_tradnl" baseline="30000" dirty="0" smtClean="0">
                <a:solidFill>
                  <a:srgbClr val="FF0000"/>
                </a:solidFill>
              </a:rPr>
              <a:t>*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2533098" y="5352563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7030A0"/>
                </a:solidFill>
              </a:rPr>
              <a:t>C</a:t>
            </a:r>
            <a:r>
              <a:rPr lang="es-ES_tradnl" baseline="30000" dirty="0" smtClean="0">
                <a:solidFill>
                  <a:srgbClr val="7030A0"/>
                </a:solidFill>
              </a:rPr>
              <a:t>1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87" name="86 CuadroTexto"/>
          <p:cNvSpPr txBox="1"/>
          <p:nvPr/>
        </p:nvSpPr>
        <p:spPr>
          <a:xfrm>
            <a:off x="3874521" y="3892406"/>
            <a:ext cx="2329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FF0000"/>
                </a:solidFill>
              </a:rPr>
              <a:t>Equilibrio de Mercado</a:t>
            </a:r>
            <a:endParaRPr lang="es-ES" b="1" dirty="0">
              <a:solidFill>
                <a:srgbClr val="FF0000"/>
              </a:solidFill>
            </a:endParaRPr>
          </a:p>
        </p:txBody>
      </p:sp>
      <p:sp>
        <p:nvSpPr>
          <p:cNvPr id="88" name="87 CuadroTexto"/>
          <p:cNvSpPr txBox="1"/>
          <p:nvPr/>
        </p:nvSpPr>
        <p:spPr>
          <a:xfrm>
            <a:off x="4827162" y="2767137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rgbClr val="00B050"/>
                </a:solidFill>
              </a:rPr>
              <a:t>O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5063398" y="4669802"/>
            <a:ext cx="47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b="1" dirty="0" smtClean="0">
                <a:solidFill>
                  <a:schemeClr val="accent1"/>
                </a:solidFill>
              </a:rPr>
              <a:t>D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2813829" y="3155734"/>
            <a:ext cx="1655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solidFill>
                  <a:schemeClr val="accent6"/>
                </a:solidFill>
              </a:rPr>
              <a:t>Exceso de Oferta</a:t>
            </a:r>
            <a:endParaRPr lang="es-ES" sz="1600" dirty="0">
              <a:solidFill>
                <a:schemeClr val="accent6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2694935" y="4700580"/>
            <a:ext cx="1886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>
                <a:solidFill>
                  <a:srgbClr val="7030A0"/>
                </a:solidFill>
              </a:rPr>
              <a:t>Exceso de Demanda</a:t>
            </a:r>
            <a:endParaRPr lang="es-ES" sz="1600" dirty="0">
              <a:solidFill>
                <a:srgbClr val="7030A0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1437322" y="1595731"/>
            <a:ext cx="796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Precio</a:t>
            </a:r>
            <a:endParaRPr lang="es-ES" sz="1600" dirty="0"/>
          </a:p>
        </p:txBody>
      </p:sp>
      <p:sp>
        <p:nvSpPr>
          <p:cNvPr id="94" name="93 CuadroTexto"/>
          <p:cNvSpPr txBox="1"/>
          <p:nvPr/>
        </p:nvSpPr>
        <p:spPr>
          <a:xfrm>
            <a:off x="6575127" y="5131931"/>
            <a:ext cx="932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Cantidad</a:t>
            </a:r>
            <a:endParaRPr lang="es-ES" sz="1600" dirty="0"/>
          </a:p>
        </p:txBody>
      </p:sp>
      <p:sp>
        <p:nvSpPr>
          <p:cNvPr id="95" name="94 CuadroTexto"/>
          <p:cNvSpPr txBox="1"/>
          <p:nvPr/>
        </p:nvSpPr>
        <p:spPr>
          <a:xfrm>
            <a:off x="3836340" y="1934285"/>
            <a:ext cx="5165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La cantidad que están dispuestos a comprar coincide con la cantidad que están dispuestos a vender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5290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</a:t>
            </a:r>
            <a:r>
              <a:rPr lang="es-ES_tradnl" b="1" dirty="0" smtClean="0"/>
              <a:t>. Tipos de mercado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73185" y="993017"/>
            <a:ext cx="2773342" cy="5363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Monopolio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227076" y="2116001"/>
            <a:ext cx="2732579" cy="77770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Oligopolio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 rot="21600000">
            <a:off x="227075" y="3589305"/>
            <a:ext cx="2732579" cy="6219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perfecta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087577" y="1165293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656785" y="914375"/>
            <a:ext cx="54785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Sólo existe una empresa que ofrece ese producto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Establece condiciones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Están  prohibidos por ley, aunque algunas empresas pueden acercarse a un monopolio (ITV, estancos, control del Estado)</a:t>
            </a:r>
            <a:endParaRPr lang="es-ES" sz="1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96656" y="4679513"/>
            <a:ext cx="47681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Muchas empresas, pero buscan diferenciar su producto (calidad / marca)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Ser percibido como producto único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Margen de maniobra para subir precios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Pasar de competencia perfecta </a:t>
            </a:r>
            <a:r>
              <a:rPr lang="es-ES_tradnl" sz="1600" dirty="0" smtClean="0">
                <a:sym typeface="Wingdings" panose="05000000000000000000" pitchFamily="2" charset="2"/>
              </a:rPr>
              <a:t> monopolística</a:t>
            </a:r>
            <a:endParaRPr lang="es-ES" sz="1600" dirty="0"/>
          </a:p>
        </p:txBody>
      </p:sp>
      <p:sp>
        <p:nvSpPr>
          <p:cNvPr id="16" name="15 Flecha derecha"/>
          <p:cNvSpPr/>
          <p:nvPr/>
        </p:nvSpPr>
        <p:spPr>
          <a:xfrm>
            <a:off x="3127432" y="2408956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82848" y="3493408"/>
            <a:ext cx="4623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Muchas empresas que ofrecen el mismo producto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El precio viene dado por el mercado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Valoración de más aspectos que el precio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Los consumidores no tienen toda la información</a:t>
            </a:r>
            <a:endParaRPr lang="es-ES" sz="1600" dirty="0"/>
          </a:p>
        </p:txBody>
      </p:sp>
      <p:sp>
        <p:nvSpPr>
          <p:cNvPr id="18" name="17 Flecha derecha"/>
          <p:cNvSpPr/>
          <p:nvPr/>
        </p:nvSpPr>
        <p:spPr>
          <a:xfrm>
            <a:off x="3116800" y="3804029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732155" y="2054803"/>
            <a:ext cx="5403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Pocas empresas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Requieren grandes cantidades de inversión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Oligopolio con pacto (empresas pactan precios y condiciones)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Oligopolio sin pacto (guerra de precios)</a:t>
            </a:r>
            <a:endParaRPr lang="es-ES" sz="1600" dirty="0"/>
          </a:p>
        </p:txBody>
      </p:sp>
      <p:sp>
        <p:nvSpPr>
          <p:cNvPr id="20" name="19 Flecha derecha"/>
          <p:cNvSpPr/>
          <p:nvPr/>
        </p:nvSpPr>
        <p:spPr>
          <a:xfrm>
            <a:off x="3127432" y="4890494"/>
            <a:ext cx="504056" cy="19179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253067" y="4738253"/>
            <a:ext cx="2734302" cy="4962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 monopolística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Rectángulo">
            <a:hlinkClick r:id="rId5" action="ppaction://hlinksldjump"/>
          </p:cNvPr>
          <p:cNvSpPr/>
          <p:nvPr/>
        </p:nvSpPr>
        <p:spPr>
          <a:xfrm>
            <a:off x="6389995" y="373599"/>
            <a:ext cx="24863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1:</a:t>
            </a:r>
            <a:r>
              <a:rPr lang="es-ES_tradnl" sz="1400" b="1" dirty="0" smtClean="0">
                <a:solidFill>
                  <a:srgbClr val="C00000"/>
                </a:solidFill>
              </a:rPr>
              <a:t> “Tipos de mercados”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6186428" y="499934"/>
            <a:ext cx="351794" cy="442037"/>
          </a:xfrm>
          <a:prstGeom prst="rect">
            <a:avLst/>
          </a:prstGeom>
        </p:spPr>
      </p:pic>
      <p:sp>
        <p:nvSpPr>
          <p:cNvPr id="24" name="23 Rectángulo">
            <a:hlinkClick r:id="rId7" action="ppaction://hlinksldjump"/>
          </p:cNvPr>
          <p:cNvSpPr/>
          <p:nvPr/>
        </p:nvSpPr>
        <p:spPr>
          <a:xfrm>
            <a:off x="505996" y="5519217"/>
            <a:ext cx="26330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_tradnl" sz="1400" b="1" dirty="0" smtClean="0">
                <a:solidFill>
                  <a:srgbClr val="C00000"/>
                </a:solidFill>
              </a:rPr>
              <a:t> “Control de mercados”</a:t>
            </a: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5952" y="5605975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57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509158" y="1511237"/>
            <a:ext cx="83714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/>
              <a:t>Ajustarse a las necesidades y gustos de cada grupo (segmento):</a:t>
            </a:r>
          </a:p>
          <a:p>
            <a:pPr algn="ctr"/>
            <a:r>
              <a:rPr lang="es-ES_tradnl" sz="1600" dirty="0" smtClean="0"/>
              <a:t>(Ejemplo mercado de coches)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Jóvenes con renta media				</a:t>
            </a:r>
            <a:r>
              <a:rPr lang="es-ES_tradnl" sz="1600" dirty="0" smtClean="0">
                <a:sym typeface="Wingdings" panose="05000000000000000000" pitchFamily="2" charset="2"/>
              </a:rPr>
              <a:t> Utilitario</a:t>
            </a: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Jóvenes con renta alta 				</a:t>
            </a:r>
            <a:r>
              <a:rPr lang="es-ES_tradnl" sz="1600" dirty="0" smtClean="0">
                <a:sym typeface="Wingdings" panose="05000000000000000000" pitchFamily="2" charset="2"/>
              </a:rPr>
              <a:t> Deportivo</a:t>
            </a: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Familias con varios hijos 				</a:t>
            </a:r>
            <a:r>
              <a:rPr lang="es-ES_tradnl" sz="1600" dirty="0" smtClean="0">
                <a:sym typeface="Wingdings" panose="05000000000000000000" pitchFamily="2" charset="2"/>
              </a:rPr>
              <a:t> Monovolumen</a:t>
            </a: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Mayor de 45 años con renta alta 			</a:t>
            </a:r>
            <a:r>
              <a:rPr lang="es-ES_tradnl" sz="1600" dirty="0" smtClean="0">
                <a:sym typeface="Wingdings" panose="05000000000000000000" pitchFamily="2" charset="2"/>
              </a:rPr>
              <a:t> Berlinga alta gama</a:t>
            </a:r>
            <a:endParaRPr lang="es-ES_tradnl" sz="1600" dirty="0" smtClean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Empresario que maneja gran cantidad de Kg 		</a:t>
            </a:r>
            <a:r>
              <a:rPr lang="es-ES_tradnl" sz="1600" dirty="0" smtClean="0">
                <a:sym typeface="Wingdings" panose="05000000000000000000" pitchFamily="2" charset="2"/>
              </a:rPr>
              <a:t> Furgoneta</a:t>
            </a:r>
            <a:endParaRPr lang="es-ES_tradnl" sz="1600" dirty="0" smtClean="0"/>
          </a:p>
        </p:txBody>
      </p:sp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3. La segmentación del mercado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976170" y="806077"/>
            <a:ext cx="7198974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Segmentar el Mercado</a:t>
            </a:r>
            <a:r>
              <a:rPr lang="es-ES_tradn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Dividir el mercado en tipos de clientes Segmento = grupo de clientes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23 Diagrama"/>
          <p:cNvGraphicFramePr/>
          <p:nvPr>
            <p:extLst>
              <p:ext uri="{D42A27DB-BD31-4B8C-83A1-F6EECF244321}">
                <p14:modId xmlns="" xmlns:p14="http://schemas.microsoft.com/office/powerpoint/2010/main" val="352121736"/>
              </p:ext>
            </p:extLst>
          </p:nvPr>
        </p:nvGraphicFramePr>
        <p:xfrm>
          <a:off x="287293" y="3501008"/>
          <a:ext cx="8965106" cy="2562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321515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3. La segmentación del mercado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691680" y="828547"/>
            <a:ext cx="472534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ESTRATEGIAS DE SEGMENTACIÓN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24 Rectángulo">
            <a:hlinkClick r:id="rId5" action="ppaction://hlinksldjump"/>
          </p:cNvPr>
          <p:cNvSpPr/>
          <p:nvPr/>
        </p:nvSpPr>
        <p:spPr>
          <a:xfrm>
            <a:off x="258327" y="5617936"/>
            <a:ext cx="3131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</a:t>
            </a:r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_tradnl" sz="1400" b="1" dirty="0" smtClean="0">
                <a:solidFill>
                  <a:srgbClr val="C00000"/>
                </a:solidFill>
              </a:rPr>
              <a:t> “Segmento de mercado </a:t>
            </a:r>
            <a:r>
              <a:rPr lang="es-ES_tradnl" sz="1400" b="1" dirty="0" err="1">
                <a:solidFill>
                  <a:srgbClr val="C00000"/>
                </a:solidFill>
              </a:rPr>
              <a:t>I</a:t>
            </a:r>
            <a:r>
              <a:rPr lang="es-ES_tradnl" sz="1400" b="1" dirty="0" err="1" smtClean="0">
                <a:solidFill>
                  <a:srgbClr val="C00000"/>
                </a:solidFill>
              </a:rPr>
              <a:t>kea</a:t>
            </a:r>
            <a:r>
              <a:rPr lang="es-ES_tradnl" sz="1400" b="1" dirty="0" smtClean="0">
                <a:solidFill>
                  <a:srgbClr val="C00000"/>
                </a:solidFill>
              </a:rPr>
              <a:t>”</a:t>
            </a:r>
          </a:p>
        </p:txBody>
      </p:sp>
      <p:pic>
        <p:nvPicPr>
          <p:cNvPr id="26" name="25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82430" y="5704695"/>
            <a:ext cx="351794" cy="442037"/>
          </a:xfrm>
          <a:prstGeom prst="rect">
            <a:avLst/>
          </a:prstGeom>
        </p:spPr>
      </p:pic>
      <p:graphicFrame>
        <p:nvGraphicFramePr>
          <p:cNvPr id="12" name="11 Diagrama"/>
          <p:cNvGraphicFramePr/>
          <p:nvPr>
            <p:extLst>
              <p:ext uri="{D42A27DB-BD31-4B8C-83A1-F6EECF244321}">
                <p14:modId xmlns="" xmlns:p14="http://schemas.microsoft.com/office/powerpoint/2010/main" val="4022274439"/>
              </p:ext>
            </p:extLst>
          </p:nvPr>
        </p:nvGraphicFramePr>
        <p:xfrm>
          <a:off x="772977" y="1275113"/>
          <a:ext cx="7368480" cy="4374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7213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31472" y="116632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/>
              <a:t>4. Estudio de mercado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7" name="6 Proceso alternativo"/>
          <p:cNvSpPr/>
          <p:nvPr/>
        </p:nvSpPr>
        <p:spPr>
          <a:xfrm>
            <a:off x="199664" y="3740121"/>
            <a:ext cx="1505136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Recorrido personal a la zona</a:t>
            </a:r>
            <a:endParaRPr lang="es-ES" dirty="0"/>
          </a:p>
        </p:txBody>
      </p:sp>
      <p:sp>
        <p:nvSpPr>
          <p:cNvPr id="28" name="27 Proceso alternativo"/>
          <p:cNvSpPr/>
          <p:nvPr/>
        </p:nvSpPr>
        <p:spPr>
          <a:xfrm>
            <a:off x="2390505" y="3740121"/>
            <a:ext cx="1425127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Encuestas de opinión</a:t>
            </a:r>
            <a:endParaRPr lang="es-ES" dirty="0"/>
          </a:p>
        </p:txBody>
      </p:sp>
      <p:sp>
        <p:nvSpPr>
          <p:cNvPr id="29" name="28 Proceso alternativo"/>
          <p:cNvSpPr/>
          <p:nvPr/>
        </p:nvSpPr>
        <p:spPr>
          <a:xfrm>
            <a:off x="4729136" y="3740121"/>
            <a:ext cx="131995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Cliente encubierto</a:t>
            </a:r>
            <a:endParaRPr lang="es-ES" dirty="0"/>
          </a:p>
        </p:txBody>
      </p:sp>
      <p:sp>
        <p:nvSpPr>
          <p:cNvPr id="30" name="29 Proceso alternativo"/>
          <p:cNvSpPr/>
          <p:nvPr/>
        </p:nvSpPr>
        <p:spPr>
          <a:xfrm>
            <a:off x="6986112" y="3703303"/>
            <a:ext cx="1847479" cy="8289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Análisis recursos publicitarios y web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47312" y="4641660"/>
            <a:ext cx="2163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Negocios similares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Ubicación, horarios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Clientela</a:t>
            </a:r>
            <a:endParaRPr lang="es-ES" sz="16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344325" y="4649165"/>
            <a:ext cx="2264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Detectar la demanda del producto en tu zona, 10-15 preguntas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4608938" y="4628515"/>
            <a:ext cx="225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Cliente misterioso en locales de competencia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Llamadas telefónicas</a:t>
            </a:r>
            <a:endParaRPr lang="es-ES" sz="16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6927224" y="4624301"/>
            <a:ext cx="215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De la competencia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 smtClean="0"/>
              <a:t>Y de proveedores</a:t>
            </a:r>
            <a:endParaRPr lang="es-ES" sz="16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495022153"/>
              </p:ext>
            </p:extLst>
          </p:nvPr>
        </p:nvGraphicFramePr>
        <p:xfrm>
          <a:off x="247055" y="836712"/>
          <a:ext cx="8398247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27589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148256" y="42626"/>
            <a:ext cx="8563696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700" b="1" dirty="0" smtClean="0"/>
              <a:t>4. Estudio de mercado</a:t>
            </a: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8" name="7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095" y="1044864"/>
            <a:ext cx="452458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Análisis de nuestro cliente objetivo o “target”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30096" y="1531977"/>
            <a:ext cx="8888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Conocer al cliente y los aspectos influyentes en su compra </a:t>
            </a:r>
            <a:r>
              <a:rPr lang="es-ES_tradnl" sz="1600" dirty="0" smtClean="0">
                <a:sym typeface="Wingdings" panose="05000000000000000000" pitchFamily="2" charset="2"/>
              </a:rPr>
              <a:t> permite ofrecerle el producto que necesita</a:t>
            </a:r>
            <a:endParaRPr lang="es-ES" sz="1600" dirty="0"/>
          </a:p>
        </p:txBody>
      </p:sp>
      <p:sp>
        <p:nvSpPr>
          <p:cNvPr id="19" name="18 Rectángulo">
            <a:hlinkClick r:id="rId5" action="ppaction://hlinksldjump"/>
          </p:cNvPr>
          <p:cNvSpPr/>
          <p:nvPr/>
        </p:nvSpPr>
        <p:spPr>
          <a:xfrm>
            <a:off x="455217" y="5734969"/>
            <a:ext cx="41901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Amplía 4:</a:t>
            </a:r>
            <a:r>
              <a:rPr lang="es-ES_tradnl" sz="1400" b="1" dirty="0" smtClean="0">
                <a:solidFill>
                  <a:srgbClr val="C00000"/>
                </a:solidFill>
              </a:rPr>
              <a:t> “Biocombustibles: ¿Sustitutos del petróleo”</a:t>
            </a:r>
          </a:p>
        </p:txBody>
      </p:sp>
      <p:pic>
        <p:nvPicPr>
          <p:cNvPr id="20" name="19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175830" y="5667840"/>
            <a:ext cx="351794" cy="442037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374377" y="2056204"/>
            <a:ext cx="2206898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Datos básicos</a:t>
            </a:r>
          </a:p>
          <a:p>
            <a:pPr algn="ctr"/>
            <a:r>
              <a:rPr lang="es-ES_tradnl" dirty="0" smtClean="0"/>
              <a:t>(edad, sexo, nacionalidad,…)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4099731" y="3284984"/>
            <a:ext cx="4447927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¿Por qué lo compra?</a:t>
            </a:r>
          </a:p>
          <a:p>
            <a:pPr algn="ctr"/>
            <a:r>
              <a:rPr lang="es-ES_tradnl" dirty="0" smtClean="0"/>
              <a:t>(precio, seguridad, marca, costumbre, experiencia, modas, imitación, impulso,…)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946928" y="3256925"/>
            <a:ext cx="2617700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Hábitos de compra</a:t>
            </a:r>
          </a:p>
          <a:p>
            <a:pPr algn="ctr"/>
            <a:r>
              <a:rPr lang="es-ES_tradnl" dirty="0" smtClean="0"/>
              <a:t>(Quién compra, dónde, cuándo, cuánto,…)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221151" y="2056204"/>
            <a:ext cx="2206898" cy="923330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Datos económicos</a:t>
            </a:r>
          </a:p>
          <a:p>
            <a:pPr algn="ctr"/>
            <a:r>
              <a:rPr lang="es-ES_tradnl" dirty="0" smtClean="0"/>
              <a:t>(Renta, disposición a pagar…)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164957" y="2089599"/>
            <a:ext cx="2206898" cy="646331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Gustos y preferencias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230097" y="4314529"/>
            <a:ext cx="314408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Productos sustitutivos</a:t>
            </a:r>
            <a:endParaRPr lang="es-ES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937169" y="4793818"/>
            <a:ext cx="7635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Productos que aun siendo distintos satisfacen una misma necesidad</a:t>
            </a:r>
          </a:p>
          <a:p>
            <a:pPr algn="ctr"/>
            <a:r>
              <a:rPr lang="es-ES_tradnl" dirty="0" smtClean="0"/>
              <a:t>¿Si se agotase este producto, qué otro producto comprarían los clientes para satisfacer la misma necesidad?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0757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1497</TotalTime>
  <Words>1518</Words>
  <Application>Microsoft Office PowerPoint</Application>
  <PresentationFormat>Presentación en pantalla (4:3)</PresentationFormat>
  <Paragraphs>309</Paragraphs>
  <Slides>19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Equidad</vt:lpstr>
      <vt:lpstr>Diapositiva 1</vt:lpstr>
      <vt:lpstr>CONTENIDOS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Alumnado</cp:lastModifiedBy>
  <cp:revision>224</cp:revision>
  <dcterms:created xsi:type="dcterms:W3CDTF">2013-09-12T06:29:10Z</dcterms:created>
  <dcterms:modified xsi:type="dcterms:W3CDTF">2013-11-14T08:47:09Z</dcterms:modified>
</cp:coreProperties>
</file>