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67" r:id="rId4"/>
    <p:sldId id="258" r:id="rId5"/>
    <p:sldId id="269" r:id="rId6"/>
    <p:sldId id="270" r:id="rId7"/>
    <p:sldId id="275" r:id="rId8"/>
    <p:sldId id="276" r:id="rId9"/>
    <p:sldId id="259" r:id="rId10"/>
    <p:sldId id="268" r:id="rId11"/>
    <p:sldId id="277" r:id="rId12"/>
    <p:sldId id="281" r:id="rId13"/>
    <p:sldId id="279" r:id="rId14"/>
    <p:sldId id="280" r:id="rId15"/>
    <p:sldId id="282" r:id="rId16"/>
    <p:sldId id="260" r:id="rId17"/>
    <p:sldId id="284" r:id="rId18"/>
    <p:sldId id="271" r:id="rId19"/>
    <p:sldId id="273" r:id="rId20"/>
    <p:sldId id="288" r:id="rId21"/>
    <p:sldId id="287" r:id="rId22"/>
    <p:sldId id="289" r:id="rId23"/>
    <p:sldId id="290"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s-ES"/>
              <a:t>Haga clic para modificar el estilo de título del patrón</a:t>
            </a:r>
            <a:endParaRPr kumimoji="0" lang="en-US"/>
          </a:p>
        </p:txBody>
      </p:sp>
      <p:sp>
        <p:nvSpPr>
          <p:cNvPr id="25" name="24 Subtítulo"/>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31" name="30 Marcador de fecha"/>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48A87A34-81AB-432B-8DAE-1953F412C126}" type="datetimeFigureOut">
              <a:rPr lang="en-US" smtClean="0"/>
              <a:t>10/18/2021</a:t>
            </a:fld>
            <a:endParaRPr lang="en-US" dirty="0"/>
          </a:p>
        </p:txBody>
      </p:sp>
      <p:sp>
        <p:nvSpPr>
          <p:cNvPr id="18" name="17 Marcador de pie de página"/>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28 Marcador de número de diapositiva"/>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6D22F896-40B5-4ADD-8801-0D06FADFA095}"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A87A34-81AB-432B-8DAE-1953F412C126}" type="datetimeFigureOut">
              <a:rPr lang="en-US" smtClean="0"/>
              <a:t>10/18/2021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37600" y="274956"/>
            <a:ext cx="2032000" cy="5851525"/>
          </a:xfrm>
        </p:spPr>
        <p:txBody>
          <a:bodyPr vert="eaVert" ancho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43"/>
            <a:ext cx="8026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5657088" y="6557946"/>
            <a:ext cx="2669952" cy="226902"/>
          </a:xfrm>
        </p:spPr>
        <p:txBody>
          <a:bodyPr/>
          <a:lstStyle/>
          <a:p>
            <a:fld id="{48A87A34-81AB-432B-8DAE-1953F412C126}" type="datetimeFigureOut">
              <a:rPr lang="en-US" smtClean="0"/>
              <a:pPr/>
              <a:t>10/18/2021</a:t>
            </a:fld>
            <a:endParaRPr lang="en-US" dirty="0"/>
          </a:p>
        </p:txBody>
      </p:sp>
      <p:sp>
        <p:nvSpPr>
          <p:cNvPr id="5" name="4 Marcador de pie de página"/>
          <p:cNvSpPr>
            <a:spLocks noGrp="1"/>
          </p:cNvSpPr>
          <p:nvPr>
            <p:ph type="ftr" sz="quarter" idx="11"/>
          </p:nvPr>
        </p:nvSpPr>
        <p:spPr>
          <a:xfrm>
            <a:off x="609600" y="6556248"/>
            <a:ext cx="4876800" cy="228600"/>
          </a:xfrm>
        </p:spPr>
        <p:txBody>
          <a:bodyPr/>
          <a:lstStyle/>
          <a:p>
            <a:endParaRPr lang="en-US" dirty="0"/>
          </a:p>
        </p:txBody>
      </p:sp>
      <p:sp>
        <p:nvSpPr>
          <p:cNvPr id="6" name="5 Marcador de número de diapositiva"/>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6D22F896-40B5-4ADD-8801-0D06FADFA095}" type="slidenum">
              <a:rPr lang="en-US" smtClean="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5285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6174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A87A34-81AB-432B-8DAE-1953F412C126}" type="datetimeFigureOut">
              <a:rPr lang="en-US" smtClean="0"/>
              <a:t>10/18/2021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48A87A34-81AB-432B-8DAE-1953F412C126}" type="datetimeFigureOut">
              <a:rPr lang="en-US" smtClean="0"/>
              <a:pPr/>
              <a:t>10/18/2021</a:t>
            </a:fld>
            <a:endParaRPr lang="en-US" dirty="0"/>
          </a:p>
        </p:txBody>
      </p:sp>
      <p:sp>
        <p:nvSpPr>
          <p:cNvPr id="5" name="4 Marcador de pie de página"/>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5 Marcador de número de diapositiva"/>
          <p:cNvSpPr>
            <a:spLocks noGrp="1"/>
          </p:cNvSpPr>
          <p:nvPr>
            <p:ph type="sldNum" sz="quarter" idx="12"/>
          </p:nvPr>
        </p:nvSpPr>
        <p:spPr>
          <a:xfrm>
            <a:off x="8978603" y="6555112"/>
            <a:ext cx="784448" cy="228600"/>
          </a:xfrm>
        </p:spPr>
        <p:txBody>
          <a:bodyPr/>
          <a:lstStyle/>
          <a:p>
            <a:fld id="{6D22F896-40B5-4ADD-8801-0D06FADFA095}"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20040"/>
            <a:ext cx="9656064"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8A87A34-81AB-432B-8DAE-1953F412C126}" type="datetimeFigureOut">
              <a:rPr lang="en-US" smtClean="0"/>
              <a:t>10/18/2021</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320040"/>
            <a:ext cx="9656064"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48A87A34-81AB-432B-8DAE-1953F412C126}" type="datetimeFigureOut">
              <a:rPr lang="en-US" smtClean="0"/>
              <a:t>10/18/2021</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20040"/>
            <a:ext cx="9656064"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8A87A34-81AB-432B-8DAE-1953F412C126}" type="datetimeFigureOut">
              <a:rPr lang="en-US" smtClean="0"/>
              <a:pPr/>
              <a:t>10/18/2021</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48A87A34-81AB-432B-8DAE-1953F412C126}" type="datetimeFigureOut">
              <a:rPr lang="en-US" smtClean="0"/>
              <a:t>10/18/2021</a:t>
            </a:fld>
            <a:endParaRPr lang="en-US" dirty="0"/>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3 Marcador de número de diapositiva"/>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8A87A34-81AB-432B-8DAE-1953F412C126}" type="datetimeFigureOut">
              <a:rPr lang="en-US" smtClean="0"/>
              <a:t>10/18/2021</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a:t>Haga clic para modificar el estilo de título del patrón</a:t>
            </a:r>
            <a:endParaRPr kumimoji="0" lang="en-US" dirty="0"/>
          </a:p>
        </p:txBody>
      </p:sp>
      <p:sp>
        <p:nvSpPr>
          <p:cNvPr id="4" name="3 Marcador de texto"/>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a:t>Haga clic para modificar el estilo de texto del patrón</a:t>
            </a:r>
          </a:p>
        </p:txBody>
      </p:sp>
      <p:sp>
        <p:nvSpPr>
          <p:cNvPr id="5" name="4 Marcador de fecha"/>
          <p:cNvSpPr>
            <a:spLocks noGrp="1"/>
          </p:cNvSpPr>
          <p:nvPr>
            <p:ph type="dt" sz="half" idx="10"/>
          </p:nvPr>
        </p:nvSpPr>
        <p:spPr/>
        <p:txBody>
          <a:bodyPr/>
          <a:lstStyle/>
          <a:p>
            <a:fld id="{48A87A34-81AB-432B-8DAE-1953F412C126}" type="datetimeFigureOut">
              <a:rPr lang="en-US" smtClean="0"/>
              <a:t>10/18/2021</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D22F896-40B5-4ADD-8801-0D06FADFA095}" type="slidenum">
              <a:rPr lang="en-US" smtClean="0"/>
              <a:t>‹Nº›</a:t>
            </a:fld>
            <a:endParaRPr lang="en-US" dirty="0"/>
          </a:p>
        </p:txBody>
      </p:sp>
      <p:sp>
        <p:nvSpPr>
          <p:cNvPr id="10" name="9 Marcador de posición de imagen"/>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10871200" y="0"/>
            <a:ext cx="13208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título"/>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s-ES"/>
              <a:t>Haga clic para modificar el estilo de título del patrón</a:t>
            </a:r>
            <a:endParaRPr kumimoji="0" lang="en-US"/>
          </a:p>
        </p:txBody>
      </p:sp>
      <p:sp>
        <p:nvSpPr>
          <p:cNvPr id="31" name="30 Marcador de texto"/>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7" name="26 Marcador de fecha"/>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48A87A34-81AB-432B-8DAE-1953F412C126}" type="datetimeFigureOut">
              <a:rPr lang="en-US" smtClean="0"/>
              <a:pPr/>
              <a:t>10/18/2021</a:t>
            </a:fld>
            <a:endParaRPr lang="en-US" dirty="0"/>
          </a:p>
        </p:txBody>
      </p:sp>
      <p:sp>
        <p:nvSpPr>
          <p:cNvPr id="4" name="3 Marcador de pie de página"/>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15 Marcador de número de diapositiva"/>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D22F896-40B5-4ADD-8801-0D06FADFA09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8569" y="0"/>
            <a:ext cx="9448800" cy="1825096"/>
          </a:xfrm>
        </p:spPr>
        <p:txBody>
          <a:bodyPr>
            <a:normAutofit/>
          </a:bodyPr>
          <a:lstStyle/>
          <a:p>
            <a:r>
              <a:rPr lang="es-ES" sz="5400" dirty="0"/>
              <a:t>UD2:     LA MEDIDA</a:t>
            </a:r>
          </a:p>
        </p:txBody>
      </p:sp>
      <p:sp>
        <p:nvSpPr>
          <p:cNvPr id="5" name="Subtítulo 4"/>
          <p:cNvSpPr>
            <a:spLocks noGrp="1"/>
          </p:cNvSpPr>
          <p:nvPr>
            <p:ph type="subTitle" idx="1"/>
          </p:nvPr>
        </p:nvSpPr>
        <p:spPr>
          <a:xfrm>
            <a:off x="3669533" y="2615904"/>
            <a:ext cx="9448800" cy="2936025"/>
          </a:xfrm>
        </p:spPr>
        <p:txBody>
          <a:bodyPr>
            <a:normAutofit fontScale="85000" lnSpcReduction="20000"/>
          </a:bodyPr>
          <a:lstStyle/>
          <a:p>
            <a:pPr algn="l"/>
            <a:r>
              <a:rPr lang="es-ES" sz="3200" dirty="0"/>
              <a:t>2.1Magnitudes y unidades</a:t>
            </a:r>
          </a:p>
          <a:p>
            <a:pPr algn="l"/>
            <a:r>
              <a:rPr lang="es-ES" sz="3200" dirty="0"/>
              <a:t>2.2 Sistema internacional</a:t>
            </a:r>
          </a:p>
          <a:p>
            <a:pPr algn="l"/>
            <a:r>
              <a:rPr lang="es-ES" sz="3200" dirty="0"/>
              <a:t>2.3 Notación Científica</a:t>
            </a:r>
          </a:p>
          <a:p>
            <a:pPr algn="l"/>
            <a:r>
              <a:rPr lang="es-ES" sz="3200" dirty="0"/>
              <a:t>2.4 Transformación de unidades</a:t>
            </a:r>
          </a:p>
          <a:p>
            <a:pPr algn="l"/>
            <a:r>
              <a:rPr lang="es-ES" sz="3200" dirty="0"/>
              <a:t>2.5 Errores en las medidas</a:t>
            </a:r>
          </a:p>
          <a:p>
            <a:pPr algn="l"/>
            <a:r>
              <a:rPr lang="es-ES" sz="3200" dirty="0"/>
              <a:t>2.6 Expresión de resultados</a:t>
            </a:r>
          </a:p>
          <a:p>
            <a:pPr algn="l"/>
            <a:r>
              <a:rPr lang="es-ES" sz="3200" dirty="0"/>
              <a:t>2.7 Cifras significativas y redondeo</a:t>
            </a:r>
          </a:p>
        </p:txBody>
      </p:sp>
    </p:spTree>
    <p:extLst>
      <p:ext uri="{BB962C8B-B14F-4D97-AF65-F5344CB8AC3E}">
        <p14:creationId xmlns:p14="http://schemas.microsoft.com/office/powerpoint/2010/main" val="3789203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874645" y="2543870"/>
                <a:ext cx="4071603" cy="4247317"/>
              </a:xfrm>
              <a:prstGeom prst="rect">
                <a:avLst/>
              </a:prstGeom>
              <a:noFill/>
            </p:spPr>
            <p:txBody>
              <a:bodyPr wrap="square" rtlCol="0">
                <a:spAutoFit/>
              </a:bodyPr>
              <a:lstStyle/>
              <a:p>
                <a:r>
                  <a:rPr lang="es-ES" dirty="0"/>
                  <a:t>0,000000000954  =</a:t>
                </a:r>
                <a:endParaRPr lang="es-ES" sz="1050" dirty="0"/>
              </a:p>
              <a:p>
                <a:endParaRPr lang="es-ES" dirty="0"/>
              </a:p>
              <a:p>
                <a:endParaRPr lang="es-ES" dirty="0"/>
              </a:p>
              <a:p>
                <a:r>
                  <a:rPr lang="es-ES" dirty="0"/>
                  <a:t>7654900000000 =</a:t>
                </a:r>
              </a:p>
              <a:p>
                <a:endParaRPr lang="es-ES" dirty="0"/>
              </a:p>
              <a:p>
                <a:endParaRPr lang="es-ES" dirty="0"/>
              </a:p>
              <a:p>
                <a:r>
                  <a:rPr lang="es-ES" dirty="0"/>
                  <a:t>6704,43  =</a:t>
                </a:r>
              </a:p>
              <a:p>
                <a:endParaRPr lang="es-ES" dirty="0"/>
              </a:p>
              <a:p>
                <a:endParaRPr lang="es-ES" dirty="0"/>
              </a:p>
              <a:p>
                <a:r>
                  <a:rPr lang="es-ES" dirty="0"/>
                  <a:t>0,034056 = 3,4056. </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−2</m:t>
                        </m:r>
                      </m:sup>
                    </m:sSup>
                  </m:oMath>
                </a14:m>
                <a:endParaRPr lang="es-ES" dirty="0"/>
              </a:p>
              <a:p>
                <a:endParaRPr lang="es-ES" dirty="0"/>
              </a:p>
              <a:p>
                <a:endParaRPr lang="es-ES" dirty="0"/>
              </a:p>
              <a:p>
                <a:r>
                  <a:rPr lang="es-ES" dirty="0"/>
                  <a:t>300000000  =</a:t>
                </a:r>
              </a:p>
              <a:p>
                <a:endParaRPr lang="es-ES" dirty="0"/>
              </a:p>
              <a:p>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874645" y="2543870"/>
                <a:ext cx="4071603" cy="4247317"/>
              </a:xfrm>
              <a:prstGeom prst="rect">
                <a:avLst/>
              </a:prstGeom>
              <a:blipFill>
                <a:blip r:embed="rId2"/>
                <a:stretch>
                  <a:fillRect l="-1198" t="-861"/>
                </a:stretch>
              </a:blipFill>
            </p:spPr>
            <p:txBody>
              <a:bodyPr/>
              <a:lstStyle/>
              <a:p>
                <a:r>
                  <a:rPr lang="es-ES">
                    <a:noFill/>
                  </a:rPr>
                  <a:t> </a:t>
                </a:r>
              </a:p>
            </p:txBody>
          </p:sp>
        </mc:Fallback>
      </mc:AlternateContent>
      <p:pic>
        <p:nvPicPr>
          <p:cNvPr id="4" name="Imagen 3"/>
          <p:cNvPicPr>
            <a:picLocks noChangeAspect="1"/>
          </p:cNvPicPr>
          <p:nvPr/>
        </p:nvPicPr>
        <p:blipFill>
          <a:blip r:embed="rId3"/>
          <a:stretch>
            <a:fillRect/>
          </a:stretch>
        </p:blipFill>
        <p:spPr>
          <a:xfrm>
            <a:off x="7245752" y="420259"/>
            <a:ext cx="5211260" cy="2360859"/>
          </a:xfrm>
          <a:prstGeom prst="rect">
            <a:avLst/>
          </a:prstGeom>
        </p:spPr>
      </p:pic>
      <p:sp>
        <p:nvSpPr>
          <p:cNvPr id="6" name="Rectángulo 5"/>
          <p:cNvSpPr/>
          <p:nvPr/>
        </p:nvSpPr>
        <p:spPr>
          <a:xfrm>
            <a:off x="2495327" y="904148"/>
            <a:ext cx="6298520"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AHORA PRUEBA TÚ</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59FD014-A448-4C08-8EF0-D4C507ADC6CF}"/>
                  </a:ext>
                </a:extLst>
              </p:cNvPr>
              <p:cNvSpPr txBox="1"/>
              <p:nvPr/>
            </p:nvSpPr>
            <p:spPr>
              <a:xfrm>
                <a:off x="4946248" y="2499450"/>
                <a:ext cx="4396535" cy="3693319"/>
              </a:xfrm>
              <a:prstGeom prst="rect">
                <a:avLst/>
              </a:prstGeom>
              <a:noFill/>
            </p:spPr>
            <p:txBody>
              <a:bodyPr wrap="square" rtlCol="0">
                <a:spAutoFit/>
              </a:bodyPr>
              <a:lstStyle/>
              <a:p>
                <a:r>
                  <a:rPr lang="es-ES" dirty="0"/>
                  <a:t>9,54 . </a:t>
                </a:r>
                <a14:m>
                  <m:oMath xmlns:m="http://schemas.openxmlformats.org/officeDocument/2006/math">
                    <m:sSup>
                      <m:sSupPr>
                        <m:ctrlPr>
                          <a:rPr lang="es-ES" i="1" dirty="0">
                            <a:latin typeface="Cambria Math" panose="02040503050406030204" pitchFamily="18" charset="0"/>
                          </a:rPr>
                        </m:ctrlPr>
                      </m:sSupPr>
                      <m:e>
                        <m:r>
                          <a:rPr lang="es-ES" i="1" dirty="0">
                            <a:latin typeface="Cambria Math" panose="02040503050406030204" pitchFamily="18" charset="0"/>
                          </a:rPr>
                          <m:t>10</m:t>
                        </m:r>
                      </m:e>
                      <m:sup>
                        <m:r>
                          <a:rPr lang="es-ES" i="1" dirty="0">
                            <a:latin typeface="Cambria Math" panose="02040503050406030204" pitchFamily="18" charset="0"/>
                          </a:rPr>
                          <m:t>−10</m:t>
                        </m:r>
                      </m:sup>
                    </m:sSup>
                  </m:oMath>
                </a14:m>
                <a:endParaRPr lang="es-ES" dirty="0"/>
              </a:p>
              <a:p>
                <a:endParaRPr lang="es-ES" dirty="0"/>
              </a:p>
              <a:p>
                <a:endParaRPr lang="es-ES" dirty="0"/>
              </a:p>
              <a:p>
                <a:r>
                  <a:rPr lang="es-ES" dirty="0"/>
                  <a:t>7,6549.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12</m:t>
                        </m:r>
                      </m:sup>
                    </m:sSup>
                  </m:oMath>
                </a14:m>
                <a:endParaRPr lang="es-ES" dirty="0"/>
              </a:p>
              <a:p>
                <a:endParaRPr lang="es-ES" dirty="0"/>
              </a:p>
              <a:p>
                <a:endParaRPr lang="es-ES" dirty="0"/>
              </a:p>
              <a:p>
                <a:r>
                  <a:rPr lang="es-ES" dirty="0"/>
                  <a:t>6,70443.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3</m:t>
                        </m:r>
                      </m:sup>
                    </m:sSup>
                  </m:oMath>
                </a14:m>
                <a:endParaRPr lang="es-ES" dirty="0"/>
              </a:p>
              <a:p>
                <a:endParaRPr lang="es-ES" dirty="0"/>
              </a:p>
              <a:p>
                <a:endParaRPr lang="es-ES" dirty="0"/>
              </a:p>
              <a:p>
                <a:r>
                  <a:rPr lang="es-ES" dirty="0"/>
                  <a:t>3,4056.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−2</m:t>
                        </m:r>
                      </m:sup>
                    </m:sSup>
                  </m:oMath>
                </a14:m>
                <a:endParaRPr lang="es-ES" dirty="0"/>
              </a:p>
              <a:p>
                <a:endParaRPr lang="es-ES" dirty="0"/>
              </a:p>
              <a:p>
                <a:endParaRPr lang="es-ES" dirty="0"/>
              </a:p>
              <a:p>
                <a:r>
                  <a:rPr lang="es-ES" dirty="0"/>
                  <a:t>3.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8</m:t>
                        </m:r>
                      </m:sup>
                    </m:sSup>
                  </m:oMath>
                </a14:m>
                <a:endParaRPr lang="es-ES" dirty="0"/>
              </a:p>
            </p:txBody>
          </p:sp>
        </mc:Choice>
        <mc:Fallback xmlns="">
          <p:sp>
            <p:nvSpPr>
              <p:cNvPr id="3" name="CuadroTexto 2">
                <a:extLst>
                  <a:ext uri="{FF2B5EF4-FFF2-40B4-BE49-F238E27FC236}">
                    <a16:creationId xmlns:a16="http://schemas.microsoft.com/office/drawing/2014/main" id="{A59FD014-A448-4C08-8EF0-D4C507ADC6CF}"/>
                  </a:ext>
                </a:extLst>
              </p:cNvPr>
              <p:cNvSpPr txBox="1">
                <a:spLocks noRot="1" noChangeAspect="1" noMove="1" noResize="1" noEditPoints="1" noAdjustHandles="1" noChangeArrowheads="1" noChangeShapeType="1" noTextEdit="1"/>
              </p:cNvSpPr>
              <p:nvPr/>
            </p:nvSpPr>
            <p:spPr>
              <a:xfrm>
                <a:off x="4946248" y="2499450"/>
                <a:ext cx="4396535" cy="3693319"/>
              </a:xfrm>
              <a:prstGeom prst="rect">
                <a:avLst/>
              </a:prstGeom>
              <a:blipFill>
                <a:blip r:embed="rId4"/>
                <a:stretch>
                  <a:fillRect l="-1108" t="-990" b="-1485"/>
                </a:stretch>
              </a:blipFill>
            </p:spPr>
            <p:txBody>
              <a:bodyPr/>
              <a:lstStyle/>
              <a:p>
                <a:r>
                  <a:rPr lang="es-ES">
                    <a:noFill/>
                  </a:rPr>
                  <a:t> </a:t>
                </a:r>
              </a:p>
            </p:txBody>
          </p:sp>
        </mc:Fallback>
      </mc:AlternateContent>
    </p:spTree>
    <p:extLst>
      <p:ext uri="{BB962C8B-B14F-4D97-AF65-F5344CB8AC3E}">
        <p14:creationId xmlns:p14="http://schemas.microsoft.com/office/powerpoint/2010/main" val="370729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00CD8BBD-AABA-4341-86B4-68E50E6E3CDA}"/>
              </a:ext>
            </a:extLst>
          </p:cNvPr>
          <p:cNvSpPr txBox="1"/>
          <p:nvPr/>
        </p:nvSpPr>
        <p:spPr>
          <a:xfrm>
            <a:off x="1364974" y="1789043"/>
            <a:ext cx="9687339" cy="523220"/>
          </a:xfrm>
          <a:prstGeom prst="rect">
            <a:avLst/>
          </a:prstGeom>
          <a:noFill/>
        </p:spPr>
        <p:txBody>
          <a:bodyPr wrap="square" rtlCol="0">
            <a:spAutoFit/>
          </a:bodyPr>
          <a:lstStyle/>
          <a:p>
            <a:r>
              <a:rPr lang="es-ES" sz="2800" dirty="0"/>
              <a:t>Múltiplos y submúltiplos con la unidad</a:t>
            </a:r>
          </a:p>
        </p:txBody>
      </p:sp>
      <p:pic>
        <p:nvPicPr>
          <p:cNvPr id="3" name="Picture 2" descr="Resultado de imagen de tabla de multiplos y submultiplos fisica 3 eso">
            <a:extLst>
              <a:ext uri="{FF2B5EF4-FFF2-40B4-BE49-F238E27FC236}">
                <a16:creationId xmlns:a16="http://schemas.microsoft.com/office/drawing/2014/main" id="{CEB8A004-AB0F-457F-B04E-DBE9121808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416"/>
          <a:stretch/>
        </p:blipFill>
        <p:spPr bwMode="auto">
          <a:xfrm>
            <a:off x="924586" y="2994991"/>
            <a:ext cx="7355293" cy="295523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9"/>
          <p:cNvSpPr/>
          <p:nvPr/>
        </p:nvSpPr>
        <p:spPr>
          <a:xfrm>
            <a:off x="2119352" y="504677"/>
            <a:ext cx="6014434" cy="707886"/>
          </a:xfrm>
          <a:prstGeom prst="rect">
            <a:avLst/>
          </a:prstGeom>
        </p:spPr>
        <p:txBody>
          <a:bodyPr wrap="square">
            <a:spAutoFit/>
          </a:bodyPr>
          <a:lstStyle/>
          <a:p>
            <a:pPr algn="ctr"/>
            <a:r>
              <a:rPr lang="es-ES" sz="4000" u="sng" dirty="0"/>
              <a:t>2.3 Notación Científica</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AF7912A5-DE9C-40F1-92A3-4B7FAE6D6B13}"/>
                  </a:ext>
                </a:extLst>
              </p:cNvPr>
              <p:cNvSpPr/>
              <p:nvPr/>
            </p:nvSpPr>
            <p:spPr>
              <a:xfrm>
                <a:off x="8574156" y="3872443"/>
                <a:ext cx="2928730" cy="1200329"/>
              </a:xfrm>
              <a:prstGeom prst="rect">
                <a:avLst/>
              </a:prstGeom>
            </p:spPr>
            <p:txBody>
              <a:bodyPr wrap="square">
                <a:spAutoFit/>
              </a:bodyPr>
              <a:lstStyle/>
              <a:p>
                <a:r>
                  <a:rPr lang="es-ES" dirty="0"/>
                  <a:t>Ejemplo:</a:t>
                </a:r>
              </a:p>
              <a:p>
                <a:r>
                  <a:rPr lang="es-ES" dirty="0"/>
                  <a:t>5 </a:t>
                </a:r>
                <a:r>
                  <a:rPr lang="es-ES" b="1" dirty="0"/>
                  <a:t>K</a:t>
                </a:r>
                <a:r>
                  <a:rPr lang="es-ES" dirty="0">
                    <a:solidFill>
                      <a:srgbClr val="FF0000"/>
                    </a:solidFill>
                  </a:rPr>
                  <a:t>g</a:t>
                </a:r>
                <a:r>
                  <a:rPr lang="es-ES" dirty="0"/>
                  <a:t> = 5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3  </m:t>
                        </m:r>
                      </m:sup>
                    </m:sSup>
                  </m:oMath>
                </a14:m>
                <a:r>
                  <a:rPr lang="es-ES" dirty="0">
                    <a:solidFill>
                      <a:srgbClr val="FF0000"/>
                    </a:solidFill>
                  </a:rPr>
                  <a:t>g</a:t>
                </a:r>
              </a:p>
              <a:p>
                <a:r>
                  <a:rPr lang="es-ES" dirty="0"/>
                  <a:t>7 </a:t>
                </a:r>
                <a:r>
                  <a:rPr lang="es-ES" b="1" dirty="0"/>
                  <a:t>p</a:t>
                </a:r>
                <a:r>
                  <a:rPr lang="es-ES" dirty="0">
                    <a:solidFill>
                      <a:srgbClr val="FF0000"/>
                    </a:solidFill>
                  </a:rPr>
                  <a:t>m </a:t>
                </a:r>
                <a:r>
                  <a:rPr lang="es-ES" dirty="0"/>
                  <a:t>= 7.</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−12</m:t>
                        </m:r>
                      </m:sup>
                    </m:sSup>
                  </m:oMath>
                </a14:m>
                <a:r>
                  <a:rPr lang="es-ES" dirty="0"/>
                  <a:t> </a:t>
                </a:r>
                <a:r>
                  <a:rPr lang="es-ES" dirty="0">
                    <a:solidFill>
                      <a:srgbClr val="FF0000"/>
                    </a:solidFill>
                  </a:rPr>
                  <a:t>m</a:t>
                </a:r>
              </a:p>
              <a:p>
                <a:r>
                  <a:rPr lang="es-ES" dirty="0"/>
                  <a:t>57 </a:t>
                </a:r>
                <a:r>
                  <a:rPr lang="es-ES" b="1" dirty="0" err="1"/>
                  <a:t>h</a:t>
                </a:r>
                <a:r>
                  <a:rPr lang="es-ES" dirty="0" err="1">
                    <a:solidFill>
                      <a:srgbClr val="FF0000"/>
                    </a:solidFill>
                  </a:rPr>
                  <a:t>L</a:t>
                </a:r>
                <a:r>
                  <a:rPr lang="es-ES" dirty="0">
                    <a:solidFill>
                      <a:srgbClr val="FF0000"/>
                    </a:solidFill>
                  </a:rPr>
                  <a:t> = </a:t>
                </a:r>
                <a:r>
                  <a:rPr lang="es-ES" dirty="0"/>
                  <a:t>57.</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2</m:t>
                        </m:r>
                      </m:sup>
                    </m:sSup>
                  </m:oMath>
                </a14:m>
                <a:r>
                  <a:rPr lang="es-ES" dirty="0">
                    <a:solidFill>
                      <a:srgbClr val="FF0000"/>
                    </a:solidFill>
                  </a:rPr>
                  <a:t> L</a:t>
                </a:r>
              </a:p>
            </p:txBody>
          </p:sp>
        </mc:Choice>
        <mc:Fallback xmlns="">
          <p:sp>
            <p:nvSpPr>
              <p:cNvPr id="5" name="Rectángulo 4">
                <a:extLst>
                  <a:ext uri="{FF2B5EF4-FFF2-40B4-BE49-F238E27FC236}">
                    <a16:creationId xmlns:a16="http://schemas.microsoft.com/office/drawing/2014/main" id="{AF7912A5-DE9C-40F1-92A3-4B7FAE6D6B13}"/>
                  </a:ext>
                </a:extLst>
              </p:cNvPr>
              <p:cNvSpPr>
                <a:spLocks noRot="1" noChangeAspect="1" noMove="1" noResize="1" noEditPoints="1" noAdjustHandles="1" noChangeArrowheads="1" noChangeShapeType="1" noTextEdit="1"/>
              </p:cNvSpPr>
              <p:nvPr/>
            </p:nvSpPr>
            <p:spPr>
              <a:xfrm>
                <a:off x="8574156" y="3872443"/>
                <a:ext cx="2928730" cy="1200329"/>
              </a:xfrm>
              <a:prstGeom prst="rect">
                <a:avLst/>
              </a:prstGeom>
              <a:blipFill>
                <a:blip r:embed="rId3"/>
                <a:stretch>
                  <a:fillRect l="-1875" t="-3046" b="-6599"/>
                </a:stretch>
              </a:blipFill>
            </p:spPr>
            <p:txBody>
              <a:bodyPr/>
              <a:lstStyle/>
              <a:p>
                <a:r>
                  <a:rPr lang="es-ES">
                    <a:noFill/>
                  </a:rPr>
                  <a:t> </a:t>
                </a:r>
              </a:p>
            </p:txBody>
          </p:sp>
        </mc:Fallback>
      </mc:AlternateContent>
    </p:spTree>
    <p:extLst>
      <p:ext uri="{BB962C8B-B14F-4D97-AF65-F5344CB8AC3E}">
        <p14:creationId xmlns:p14="http://schemas.microsoft.com/office/powerpoint/2010/main" val="7278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B3990B2-15C4-4AEC-B0D7-679B1914C2F1}"/>
              </a:ext>
            </a:extLst>
          </p:cNvPr>
          <p:cNvPicPr>
            <a:picLocks noChangeAspect="1"/>
          </p:cNvPicPr>
          <p:nvPr/>
        </p:nvPicPr>
        <p:blipFill>
          <a:blip r:embed="rId2">
            <a:duotone>
              <a:schemeClr val="accent2">
                <a:shade val="45000"/>
                <a:satMod val="135000"/>
              </a:schemeClr>
              <a:prstClr val="white"/>
            </a:duotone>
          </a:blip>
          <a:stretch>
            <a:fillRect/>
          </a:stretch>
        </p:blipFill>
        <p:spPr>
          <a:xfrm>
            <a:off x="3594246" y="874643"/>
            <a:ext cx="8597754" cy="5287618"/>
          </a:xfrm>
          <a:prstGeom prst="rect">
            <a:avLst/>
          </a:prstGeom>
        </p:spPr>
      </p:pic>
      <p:sp>
        <p:nvSpPr>
          <p:cNvPr id="3" name="CuadroTexto 2">
            <a:extLst>
              <a:ext uri="{FF2B5EF4-FFF2-40B4-BE49-F238E27FC236}">
                <a16:creationId xmlns:a16="http://schemas.microsoft.com/office/drawing/2014/main" id="{7AE7BBCF-CF77-4264-A59E-3EFD263E6181}"/>
              </a:ext>
            </a:extLst>
          </p:cNvPr>
          <p:cNvSpPr txBox="1"/>
          <p:nvPr/>
        </p:nvSpPr>
        <p:spPr>
          <a:xfrm>
            <a:off x="715618" y="1219199"/>
            <a:ext cx="1391478" cy="3139321"/>
          </a:xfrm>
          <a:prstGeom prst="rect">
            <a:avLst/>
          </a:prstGeom>
          <a:noFill/>
        </p:spPr>
        <p:txBody>
          <a:bodyPr wrap="square" rtlCol="0">
            <a:spAutoFit/>
          </a:bodyPr>
          <a:lstStyle/>
          <a:p>
            <a:r>
              <a:rPr lang="es-ES" dirty="0"/>
              <a:t>12 pm =</a:t>
            </a:r>
          </a:p>
          <a:p>
            <a:endParaRPr lang="es-ES" dirty="0"/>
          </a:p>
          <a:p>
            <a:r>
              <a:rPr lang="es-ES" dirty="0"/>
              <a:t>34 µg =</a:t>
            </a:r>
          </a:p>
          <a:p>
            <a:endParaRPr lang="es-ES" dirty="0"/>
          </a:p>
          <a:p>
            <a:r>
              <a:rPr lang="es-ES" dirty="0"/>
              <a:t>0,3 Gb =</a:t>
            </a:r>
          </a:p>
          <a:p>
            <a:endParaRPr lang="es-ES" dirty="0"/>
          </a:p>
          <a:p>
            <a:r>
              <a:rPr lang="es-ES" dirty="0"/>
              <a:t>123 Km =</a:t>
            </a:r>
          </a:p>
          <a:p>
            <a:endParaRPr lang="es-ES" dirty="0"/>
          </a:p>
          <a:p>
            <a:r>
              <a:rPr lang="es-ES" dirty="0"/>
              <a:t>27 </a:t>
            </a:r>
            <a:r>
              <a:rPr lang="es-ES" dirty="0" err="1"/>
              <a:t>ns</a:t>
            </a:r>
            <a:r>
              <a:rPr lang="es-ES" dirty="0"/>
              <a:t> =</a:t>
            </a:r>
          </a:p>
          <a:p>
            <a:endParaRPr lang="es-ES" dirty="0"/>
          </a:p>
          <a:p>
            <a:endParaRPr lang="es-ES" dirty="0"/>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6462847-DC01-4F73-A8F6-E48B50F4EBF6}"/>
                  </a:ext>
                </a:extLst>
              </p:cNvPr>
              <p:cNvSpPr txBox="1"/>
              <p:nvPr/>
            </p:nvSpPr>
            <p:spPr>
              <a:xfrm>
                <a:off x="2531166" y="1219199"/>
                <a:ext cx="1908313" cy="2585323"/>
              </a:xfrm>
              <a:prstGeom prst="rect">
                <a:avLst/>
              </a:prstGeom>
              <a:noFill/>
            </p:spPr>
            <p:txBody>
              <a:bodyPr wrap="square" rtlCol="0">
                <a:spAutoFit/>
              </a:bodyPr>
              <a:lstStyle/>
              <a:p>
                <a:r>
                  <a:rPr lang="es-ES" dirty="0"/>
                  <a:t>12.</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−12</m:t>
                        </m:r>
                      </m:sup>
                    </m:sSup>
                  </m:oMath>
                </a14:m>
                <a:endParaRPr lang="es-ES" dirty="0"/>
              </a:p>
              <a:p>
                <a:endParaRPr lang="es-ES" dirty="0"/>
              </a:p>
              <a:p>
                <a:r>
                  <a:rPr lang="es-ES" dirty="0"/>
                  <a:t>34.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m:t>
                        </m:r>
                        <m:r>
                          <a:rPr lang="es-ES" b="0" i="1" smtClean="0">
                            <a:latin typeface="Cambria Math" panose="02040503050406030204" pitchFamily="18" charset="0"/>
                          </a:rPr>
                          <m:t>6</m:t>
                        </m:r>
                      </m:sup>
                    </m:sSup>
                  </m:oMath>
                </a14:m>
                <a:endParaRPr lang="es-ES" dirty="0"/>
              </a:p>
              <a:p>
                <a:endParaRPr lang="es-ES" dirty="0"/>
              </a:p>
              <a:p>
                <a:r>
                  <a:rPr lang="es-ES" dirty="0"/>
                  <a:t>0,3.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b="0" i="1" smtClean="0">
                            <a:latin typeface="Cambria Math" panose="02040503050406030204" pitchFamily="18" charset="0"/>
                          </a:rPr>
                          <m:t>9</m:t>
                        </m:r>
                      </m:sup>
                    </m:sSup>
                  </m:oMath>
                </a14:m>
                <a:endParaRPr lang="es-ES" dirty="0"/>
              </a:p>
              <a:p>
                <a:endParaRPr lang="es-ES" dirty="0"/>
              </a:p>
              <a:p>
                <a:r>
                  <a:rPr lang="es-ES" dirty="0"/>
                  <a:t>123.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b="0" i="1" smtClean="0">
                            <a:latin typeface="Cambria Math" panose="02040503050406030204" pitchFamily="18" charset="0"/>
                          </a:rPr>
                          <m:t>3</m:t>
                        </m:r>
                      </m:sup>
                    </m:sSup>
                  </m:oMath>
                </a14:m>
                <a:endParaRPr lang="es-ES" dirty="0"/>
              </a:p>
              <a:p>
                <a:endParaRPr lang="es-ES" dirty="0"/>
              </a:p>
              <a:p>
                <a:r>
                  <a:rPr lang="es-ES" dirty="0"/>
                  <a:t>27.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m:t>
                        </m:r>
                        <m:r>
                          <a:rPr lang="es-ES" b="0" i="1" smtClean="0">
                            <a:latin typeface="Cambria Math" panose="02040503050406030204" pitchFamily="18" charset="0"/>
                          </a:rPr>
                          <m:t>9</m:t>
                        </m:r>
                      </m:sup>
                    </m:sSup>
                  </m:oMath>
                </a14:m>
                <a:endParaRPr lang="es-ES" dirty="0"/>
              </a:p>
            </p:txBody>
          </p:sp>
        </mc:Choice>
        <mc:Fallback xmlns="">
          <p:sp>
            <p:nvSpPr>
              <p:cNvPr id="4" name="CuadroTexto 3">
                <a:extLst>
                  <a:ext uri="{FF2B5EF4-FFF2-40B4-BE49-F238E27FC236}">
                    <a16:creationId xmlns:a16="http://schemas.microsoft.com/office/drawing/2014/main" id="{46462847-DC01-4F73-A8F6-E48B50F4EBF6}"/>
                  </a:ext>
                </a:extLst>
              </p:cNvPr>
              <p:cNvSpPr txBox="1">
                <a:spLocks noRot="1" noChangeAspect="1" noMove="1" noResize="1" noEditPoints="1" noAdjustHandles="1" noChangeArrowheads="1" noChangeShapeType="1" noTextEdit="1"/>
              </p:cNvSpPr>
              <p:nvPr/>
            </p:nvSpPr>
            <p:spPr>
              <a:xfrm>
                <a:off x="2531166" y="1219199"/>
                <a:ext cx="1908313" cy="2585323"/>
              </a:xfrm>
              <a:prstGeom prst="rect">
                <a:avLst/>
              </a:prstGeom>
              <a:blipFill>
                <a:blip r:embed="rId3"/>
                <a:stretch>
                  <a:fillRect l="-2556" t="-1415" b="-2594"/>
                </a:stretch>
              </a:blipFill>
            </p:spPr>
            <p:txBody>
              <a:bodyPr/>
              <a:lstStyle/>
              <a:p>
                <a:r>
                  <a:rPr lang="es-ES">
                    <a:noFill/>
                  </a:rPr>
                  <a:t> </a:t>
                </a:r>
              </a:p>
            </p:txBody>
          </p:sp>
        </mc:Fallback>
      </mc:AlternateContent>
    </p:spTree>
    <p:extLst>
      <p:ext uri="{BB962C8B-B14F-4D97-AF65-F5344CB8AC3E}">
        <p14:creationId xmlns:p14="http://schemas.microsoft.com/office/powerpoint/2010/main" val="32969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9"/>
          <p:cNvSpPr/>
          <p:nvPr/>
        </p:nvSpPr>
        <p:spPr>
          <a:xfrm>
            <a:off x="888226" y="207597"/>
            <a:ext cx="8421648" cy="707886"/>
          </a:xfrm>
          <a:prstGeom prst="rect">
            <a:avLst/>
          </a:prstGeom>
        </p:spPr>
        <p:txBody>
          <a:bodyPr wrap="square">
            <a:spAutoFit/>
          </a:bodyPr>
          <a:lstStyle/>
          <a:p>
            <a:pPr algn="ctr"/>
            <a:r>
              <a:rPr lang="es-ES" sz="4000" u="sng" dirty="0"/>
              <a:t>2.4 Transformación de unidades</a:t>
            </a:r>
          </a:p>
        </p:txBody>
      </p:sp>
      <p:sp>
        <p:nvSpPr>
          <p:cNvPr id="3" name="2 Rectángulo"/>
          <p:cNvSpPr/>
          <p:nvPr/>
        </p:nvSpPr>
        <p:spPr>
          <a:xfrm>
            <a:off x="7835900" y="1596936"/>
            <a:ext cx="4114800" cy="2862322"/>
          </a:xfrm>
          <a:prstGeom prst="rect">
            <a:avLst/>
          </a:prstGeom>
        </p:spPr>
        <p:txBody>
          <a:bodyPr wrap="square">
            <a:spAutoFit/>
          </a:bodyPr>
          <a:lstStyle/>
          <a:p>
            <a:r>
              <a:rPr lang="es-ES" sz="3600" dirty="0"/>
              <a:t>FACTOR DE CONVERSIÓN : método para pasar de una unidad a otra</a:t>
            </a:r>
          </a:p>
        </p:txBody>
      </p:sp>
      <p:pic>
        <p:nvPicPr>
          <p:cNvPr id="4" name="Imagen 3"/>
          <p:cNvPicPr>
            <a:picLocks noChangeAspect="1"/>
          </p:cNvPicPr>
          <p:nvPr/>
        </p:nvPicPr>
        <p:blipFill>
          <a:blip r:embed="rId2"/>
          <a:stretch>
            <a:fillRect/>
          </a:stretch>
        </p:blipFill>
        <p:spPr>
          <a:xfrm rot="21309247">
            <a:off x="931303" y="1644679"/>
            <a:ext cx="5469123" cy="3106462"/>
          </a:xfrm>
          <a:prstGeom prst="rect">
            <a:avLst/>
          </a:prstGeom>
        </p:spPr>
      </p:pic>
    </p:spTree>
    <p:extLst>
      <p:ext uri="{BB962C8B-B14F-4D97-AF65-F5344CB8AC3E}">
        <p14:creationId xmlns:p14="http://schemas.microsoft.com/office/powerpoint/2010/main" val="8301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45908" y="1683558"/>
            <a:ext cx="8911687" cy="2670001"/>
          </a:xfrm>
          <a:prstGeom prst="rect">
            <a:avLst/>
          </a:prstGeom>
        </p:spPr>
        <p:txBody>
          <a:bodyPr>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defTabSz="914400"/>
            <a:r>
              <a:rPr lang="es-ES" sz="2000" dirty="0">
                <a:solidFill>
                  <a:schemeClr val="accent2">
                    <a:lumMod val="75000"/>
                  </a:schemeClr>
                </a:solidFill>
              </a:rPr>
              <a:t>1º PASO: Buscamos la relación entre las unidades</a:t>
            </a:r>
            <a:br>
              <a:rPr lang="es-ES" sz="2000" dirty="0">
                <a:solidFill>
                  <a:schemeClr val="accent2">
                    <a:lumMod val="75000"/>
                  </a:schemeClr>
                </a:solidFill>
              </a:rPr>
            </a:br>
            <a:endParaRPr lang="es-ES" sz="2000" dirty="0">
              <a:solidFill>
                <a:schemeClr val="accent2">
                  <a:lumMod val="75000"/>
                </a:schemeClr>
              </a:solidFill>
            </a:endParaRPr>
          </a:p>
          <a:p>
            <a:pPr defTabSz="914400"/>
            <a:r>
              <a:rPr lang="es-ES" sz="2000" dirty="0">
                <a:solidFill>
                  <a:schemeClr val="accent2">
                    <a:lumMod val="75000"/>
                  </a:schemeClr>
                </a:solidFill>
              </a:rPr>
              <a:t>	</a:t>
            </a:r>
            <a:r>
              <a:rPr lang="es-ES" sz="1600" dirty="0">
                <a:solidFill>
                  <a:schemeClr val="tx1"/>
                </a:solidFill>
              </a:rPr>
              <a:t>1Km = 1000 m</a:t>
            </a:r>
            <a:br>
              <a:rPr lang="es-ES" sz="1800" dirty="0">
                <a:solidFill>
                  <a:schemeClr val="tx1"/>
                </a:solidFill>
              </a:rPr>
            </a:br>
            <a:r>
              <a:rPr lang="es-ES" sz="1800" dirty="0">
                <a:solidFill>
                  <a:schemeClr val="tx1"/>
                </a:solidFill>
              </a:rPr>
              <a:t>	</a:t>
            </a:r>
            <a:r>
              <a:rPr lang="es-ES" sz="1600" dirty="0">
                <a:solidFill>
                  <a:schemeClr val="tx1"/>
                </a:solidFill>
              </a:rPr>
              <a:t>1h= 3600 s</a:t>
            </a:r>
            <a:endParaRPr lang="es-ES" sz="1800" dirty="0"/>
          </a:p>
        </p:txBody>
      </p:sp>
      <p:sp>
        <p:nvSpPr>
          <p:cNvPr id="6" name="Marcador de pie de página 3"/>
          <p:cNvSpPr>
            <a:spLocks noGrp="1"/>
          </p:cNvSpPr>
          <p:nvPr>
            <p:ph type="ftr" sz="quarter" idx="11"/>
          </p:nvPr>
        </p:nvSpPr>
        <p:spPr>
          <a:xfrm>
            <a:off x="2567593" y="6050829"/>
            <a:ext cx="7619999" cy="365125"/>
          </a:xfrm>
        </p:spPr>
        <p:txBody>
          <a:bodyPr/>
          <a:lstStyle/>
          <a:p>
            <a:r>
              <a:rPr lang="en-US"/>
              <a:t>4º eso</a:t>
            </a:r>
            <a:endParaRPr lang="en-US" dirty="0"/>
          </a:p>
        </p:txBody>
      </p:sp>
      <mc:AlternateContent xmlns:mc="http://schemas.openxmlformats.org/markup-compatibility/2006" xmlns:a14="http://schemas.microsoft.com/office/drawing/2010/main">
        <mc:Choice Requires="a14">
          <p:sp>
            <p:nvSpPr>
              <p:cNvPr id="7" name="CuadroTexto 2"/>
              <p:cNvSpPr txBox="1"/>
              <p:nvPr/>
            </p:nvSpPr>
            <p:spPr>
              <a:xfrm>
                <a:off x="1653988" y="482236"/>
                <a:ext cx="9447211" cy="1062535"/>
              </a:xfrm>
              <a:prstGeom prst="rect">
                <a:avLst/>
              </a:prstGeom>
              <a:noFill/>
            </p:spPr>
            <p:txBody>
              <a:bodyPr wrap="square" rtlCol="0">
                <a:spAutoFit/>
              </a:bodyPr>
              <a:lstStyle/>
              <a:p>
                <a:r>
                  <a:rPr lang="es-ES" dirty="0"/>
                  <a:t>Supongamos que tenemos un dato de velocidad que viene expresado en Km/h</a:t>
                </a:r>
              </a:p>
              <a:p>
                <a:endParaRPr lang="es-ES" dirty="0"/>
              </a:p>
              <a:p>
                <a:r>
                  <a:rPr lang="es-ES" dirty="0"/>
                  <a:t>36( </a:t>
                </a: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𝐾𝑚</m:t>
                        </m:r>
                      </m:num>
                      <m:den>
                        <m:r>
                          <a:rPr lang="es-ES" b="0" i="1" smtClean="0">
                            <a:latin typeface="Cambria Math" panose="02040503050406030204" pitchFamily="18" charset="0"/>
                          </a:rPr>
                          <m:t>h</m:t>
                        </m:r>
                      </m:den>
                    </m:f>
                  </m:oMath>
                </a14:m>
                <a:r>
                  <a:rPr lang="es-ES" dirty="0"/>
                  <a:t> )  nosotros debemos expresarlo en unidades del SI (</a:t>
                </a: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𝑚</m:t>
                        </m:r>
                      </m:num>
                      <m:den>
                        <m:r>
                          <a:rPr lang="es-ES" b="0" i="1" smtClean="0">
                            <a:latin typeface="Cambria Math" panose="02040503050406030204" pitchFamily="18" charset="0"/>
                          </a:rPr>
                          <m:t>𝑠</m:t>
                        </m:r>
                      </m:den>
                    </m:f>
                  </m:oMath>
                </a14:m>
                <a:r>
                  <a:rPr lang="es-ES" dirty="0"/>
                  <a:t>)</a:t>
                </a:r>
              </a:p>
            </p:txBody>
          </p:sp>
        </mc:Choice>
        <mc:Fallback xmlns="">
          <p:sp>
            <p:nvSpPr>
              <p:cNvPr id="7" name="CuadroTexto 2"/>
              <p:cNvSpPr txBox="1">
                <a:spLocks noRot="1" noChangeAspect="1" noMove="1" noResize="1" noEditPoints="1" noAdjustHandles="1" noChangeArrowheads="1" noChangeShapeType="1" noTextEdit="1"/>
              </p:cNvSpPr>
              <p:nvPr/>
            </p:nvSpPr>
            <p:spPr>
              <a:xfrm>
                <a:off x="1653988" y="482236"/>
                <a:ext cx="9447211" cy="1062535"/>
              </a:xfrm>
              <a:prstGeom prst="rect">
                <a:avLst/>
              </a:prstGeom>
              <a:blipFill rotWithShape="1">
                <a:blip r:embed="rId2"/>
                <a:stretch>
                  <a:fillRect l="-516" t="-3448"/>
                </a:stretch>
              </a:blipFill>
            </p:spPr>
            <p:txBody>
              <a:bodyPr/>
              <a:lstStyle/>
              <a:p>
                <a:r>
                  <a:rPr lang="es-ES">
                    <a:noFill/>
                  </a:rPr>
                  <a:t> </a:t>
                </a:r>
              </a:p>
            </p:txBody>
          </p:sp>
        </mc:Fallback>
      </mc:AlternateContent>
      <p:sp>
        <p:nvSpPr>
          <p:cNvPr id="10" name="Rectángulo 6"/>
          <p:cNvSpPr/>
          <p:nvPr/>
        </p:nvSpPr>
        <p:spPr>
          <a:xfrm>
            <a:off x="838439" y="3493498"/>
            <a:ext cx="9048118" cy="707886"/>
          </a:xfrm>
          <a:prstGeom prst="rect">
            <a:avLst/>
          </a:prstGeom>
        </p:spPr>
        <p:txBody>
          <a:bodyPr wrap="none">
            <a:spAutoFit/>
          </a:bodyPr>
          <a:lstStyle/>
          <a:p>
            <a:r>
              <a:rPr lang="es-ES" sz="2000" b="1" cap="all" dirty="0">
                <a:ln w="500">
                  <a:solidFill>
                    <a:schemeClr val="tx2">
                      <a:shade val="20000"/>
                      <a:satMod val="120000"/>
                    </a:schemeClr>
                  </a:solidFill>
                </a:ln>
                <a:solidFill>
                  <a:schemeClr val="accent2">
                    <a:lumMod val="75000"/>
                  </a:schemeClr>
                </a:solidFill>
                <a:latin typeface="+mj-lt"/>
                <a:ea typeface="+mj-ea"/>
                <a:cs typeface="+mj-cs"/>
              </a:rPr>
              <a:t>2º PASO: multiplicamos el dato que nos dan por un factor, donde </a:t>
            </a:r>
          </a:p>
          <a:p>
            <a:r>
              <a:rPr lang="es-ES" sz="2000" b="1" cap="all" dirty="0">
                <a:ln w="500">
                  <a:solidFill>
                    <a:schemeClr val="tx2">
                      <a:shade val="20000"/>
                      <a:satMod val="120000"/>
                    </a:schemeClr>
                  </a:solidFill>
                </a:ln>
                <a:solidFill>
                  <a:schemeClr val="accent2">
                    <a:lumMod val="75000"/>
                  </a:schemeClr>
                </a:solidFill>
                <a:latin typeface="+mj-lt"/>
                <a:ea typeface="+mj-ea"/>
                <a:cs typeface="+mj-cs"/>
              </a:rPr>
              <a:t>colocamos </a:t>
            </a:r>
            <a:endParaRPr lang="es-ES" sz="2000" dirty="0">
              <a:solidFill>
                <a:schemeClr val="accent2">
                  <a:lumMod val="75000"/>
                </a:schemeClr>
              </a:solidFill>
              <a:latin typeface="+mj-lt"/>
              <a:ea typeface="+mj-ea"/>
              <a:cs typeface="+mj-cs"/>
            </a:endParaRPr>
          </a:p>
        </p:txBody>
      </p:sp>
      <mc:AlternateContent xmlns:mc="http://schemas.openxmlformats.org/markup-compatibility/2006" xmlns:a14="http://schemas.microsoft.com/office/drawing/2010/main">
        <mc:Choice Requires="a14">
          <p:sp>
            <p:nvSpPr>
              <p:cNvPr id="11" name="CuadroTexto 7"/>
              <p:cNvSpPr txBox="1"/>
              <p:nvPr/>
            </p:nvSpPr>
            <p:spPr>
              <a:xfrm>
                <a:off x="3671047" y="3940073"/>
                <a:ext cx="9735670" cy="1322542"/>
              </a:xfrm>
              <a:prstGeom prst="rect">
                <a:avLst/>
              </a:prstGeom>
              <a:noFill/>
            </p:spPr>
            <p:txBody>
              <a:bodyPr wrap="square" rtlCol="0">
                <a:spAutoFit/>
              </a:bodyPr>
              <a:lstStyle/>
              <a:p>
                <a:r>
                  <a:rPr lang="es-ES" sz="1600" dirty="0"/>
                  <a:t>36</a:t>
                </a:r>
                <a:r>
                  <a:rPr lang="es-ES" dirty="0"/>
                  <a:t> </a:t>
                </a: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𝐾𝑚</m:t>
                        </m:r>
                      </m:num>
                      <m:den>
                        <m:r>
                          <a:rPr lang="es-ES" b="0" i="1" smtClean="0">
                            <a:latin typeface="Cambria Math" panose="02040503050406030204" pitchFamily="18" charset="0"/>
                          </a:rPr>
                          <m:t>h</m:t>
                        </m:r>
                      </m:den>
                    </m:f>
                  </m:oMath>
                </a14:m>
                <a:r>
                  <a:rPr lang="es-ES" dirty="0"/>
                  <a:t> </a:t>
                </a:r>
                <a14:m>
                  <m:oMath xmlns:m="http://schemas.openxmlformats.org/officeDocument/2006/math">
                    <m:r>
                      <a:rPr lang="es-ES" i="1" dirty="0" smtClean="0">
                        <a:latin typeface="Cambria Math" panose="02040503050406030204" pitchFamily="18" charset="0"/>
                        <a:ea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1000</m:t>
                        </m:r>
                        <m:r>
                          <a:rPr lang="es-ES" i="1" dirty="0">
                            <a:latin typeface="Cambria Math" panose="02040503050406030204" pitchFamily="18" charset="0"/>
                          </a:rPr>
                          <m:t>𝑚</m:t>
                        </m:r>
                      </m:num>
                      <m:den>
                        <m:r>
                          <a:rPr lang="es-ES" i="1" dirty="0">
                            <a:latin typeface="Cambria Math" panose="02040503050406030204" pitchFamily="18" charset="0"/>
                          </a:rPr>
                          <m:t>1</m:t>
                        </m:r>
                        <m:r>
                          <a:rPr lang="es-ES" i="1" dirty="0">
                            <a:latin typeface="Cambria Math" panose="02040503050406030204" pitchFamily="18" charset="0"/>
                          </a:rPr>
                          <m:t>𝐾𝑚</m:t>
                        </m:r>
                      </m:den>
                    </m:f>
                  </m:oMath>
                </a14:m>
                <a:r>
                  <a:rPr lang="es-ES" dirty="0"/>
                  <a:t> x </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h</m:t>
                        </m:r>
                      </m:num>
                      <m:den>
                        <m:r>
                          <a:rPr lang="es-ES" i="1">
                            <a:latin typeface="Cambria Math" panose="02040503050406030204" pitchFamily="18" charset="0"/>
                          </a:rPr>
                          <m:t>3600 </m:t>
                        </m:r>
                        <m:r>
                          <a:rPr lang="es-ES" i="1">
                            <a:latin typeface="Cambria Math" panose="02040503050406030204" pitchFamily="18" charset="0"/>
                          </a:rPr>
                          <m:t>𝑠</m:t>
                        </m:r>
                      </m:den>
                    </m:f>
                  </m:oMath>
                </a14:m>
                <a:r>
                  <a:rPr lang="es-ES" dirty="0"/>
                  <a:t> = </a:t>
                </a:r>
              </a:p>
              <a:p>
                <a:r>
                  <a:rPr lang="es-ES" dirty="0"/>
                  <a:t> </a:t>
                </a:r>
                <a:br>
                  <a:rPr lang="es-ES" dirty="0"/>
                </a:br>
                <a:br>
                  <a:rPr lang="es-ES" dirty="0"/>
                </a:br>
                <a:endParaRPr lang="es-ES" dirty="0"/>
              </a:p>
            </p:txBody>
          </p:sp>
        </mc:Choice>
        <mc:Fallback xmlns="">
          <p:sp>
            <p:nvSpPr>
              <p:cNvPr id="11" name="CuadroTexto 7"/>
              <p:cNvSpPr txBox="1">
                <a:spLocks noRot="1" noChangeAspect="1" noMove="1" noResize="1" noEditPoints="1" noAdjustHandles="1" noChangeArrowheads="1" noChangeShapeType="1" noTextEdit="1"/>
              </p:cNvSpPr>
              <p:nvPr/>
            </p:nvSpPr>
            <p:spPr>
              <a:xfrm>
                <a:off x="3671047" y="3940073"/>
                <a:ext cx="9735670" cy="1322542"/>
              </a:xfrm>
              <a:prstGeom prst="rect">
                <a:avLst/>
              </a:prstGeom>
              <a:blipFill rotWithShape="1">
                <a:blip r:embed="rId3"/>
                <a:stretch>
                  <a:fillRect l="-313"/>
                </a:stretch>
              </a:blipFill>
            </p:spPr>
            <p:txBody>
              <a:bodyPr/>
              <a:lstStyle/>
              <a:p>
                <a:r>
                  <a:rPr lang="es-ES">
                    <a:noFill/>
                  </a:rPr>
                  <a:t> </a:t>
                </a:r>
              </a:p>
            </p:txBody>
          </p:sp>
        </mc:Fallback>
      </mc:AlternateContent>
      <p:cxnSp>
        <p:nvCxnSpPr>
          <p:cNvPr id="12" name="Conector recto 9"/>
          <p:cNvCxnSpPr/>
          <p:nvPr/>
        </p:nvCxnSpPr>
        <p:spPr>
          <a:xfrm flipH="1">
            <a:off x="4074459" y="4998519"/>
            <a:ext cx="322729" cy="2369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0"/>
          <p:cNvCxnSpPr/>
          <p:nvPr/>
        </p:nvCxnSpPr>
        <p:spPr>
          <a:xfrm flipH="1">
            <a:off x="4792620" y="5292499"/>
            <a:ext cx="322729" cy="2369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1"/>
          <p:cNvCxnSpPr/>
          <p:nvPr/>
        </p:nvCxnSpPr>
        <p:spPr>
          <a:xfrm flipH="1">
            <a:off x="4074458" y="5257725"/>
            <a:ext cx="322729" cy="2369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2"/>
          <p:cNvCxnSpPr/>
          <p:nvPr/>
        </p:nvCxnSpPr>
        <p:spPr>
          <a:xfrm flipH="1">
            <a:off x="5616115" y="4962365"/>
            <a:ext cx="322729" cy="2369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uadroTexto 13"/>
          <p:cNvSpPr txBox="1"/>
          <p:nvPr/>
        </p:nvSpPr>
        <p:spPr>
          <a:xfrm>
            <a:off x="838439" y="4460227"/>
            <a:ext cx="9668435" cy="707886"/>
          </a:xfrm>
          <a:prstGeom prst="rect">
            <a:avLst/>
          </a:prstGeom>
          <a:noFill/>
        </p:spPr>
        <p:txBody>
          <a:bodyPr wrap="square" rtlCol="0">
            <a:spAutoFit/>
          </a:bodyPr>
          <a:lstStyle/>
          <a:p>
            <a:r>
              <a:rPr lang="es-ES" sz="2000" b="1" cap="all" dirty="0">
                <a:ln w="500">
                  <a:solidFill>
                    <a:schemeClr val="tx2">
                      <a:shade val="20000"/>
                      <a:satMod val="120000"/>
                    </a:schemeClr>
                  </a:solidFill>
                </a:ln>
                <a:solidFill>
                  <a:schemeClr val="accent2">
                    <a:lumMod val="75000"/>
                  </a:schemeClr>
                </a:solidFill>
                <a:latin typeface="+mj-lt"/>
                <a:ea typeface="+mj-ea"/>
                <a:cs typeface="+mj-cs"/>
              </a:rPr>
              <a:t>3º PASO: Tachamos las unidades que estén repetidas (deben estar una arriba y otra abajo)</a:t>
            </a:r>
          </a:p>
        </p:txBody>
      </p:sp>
      <mc:AlternateContent xmlns:mc="http://schemas.openxmlformats.org/markup-compatibility/2006" xmlns:a14="http://schemas.microsoft.com/office/drawing/2010/main">
        <mc:Choice Requires="a14">
          <p:sp>
            <p:nvSpPr>
              <p:cNvPr id="17" name="CuadroTexto 14"/>
              <p:cNvSpPr txBox="1"/>
              <p:nvPr/>
            </p:nvSpPr>
            <p:spPr>
              <a:xfrm>
                <a:off x="3671047" y="4923424"/>
                <a:ext cx="3505200" cy="1322542"/>
              </a:xfrm>
              <a:prstGeom prst="rect">
                <a:avLst/>
              </a:prstGeom>
              <a:noFill/>
            </p:spPr>
            <p:txBody>
              <a:bodyPr wrap="square" rtlCol="0">
                <a:spAutoFit/>
              </a:bodyPr>
              <a:lstStyle/>
              <a:p>
                <a:r>
                  <a:rPr lang="es-ES" sz="1600" dirty="0"/>
                  <a:t>36</a:t>
                </a:r>
                <a:r>
                  <a:rPr lang="es-ES" dirty="0"/>
                  <a:t> </a:t>
                </a: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𝐾𝑚</m:t>
                        </m:r>
                      </m:num>
                      <m:den>
                        <m:r>
                          <a:rPr lang="es-ES" b="0" i="1" smtClean="0">
                            <a:latin typeface="Cambria Math" panose="02040503050406030204" pitchFamily="18" charset="0"/>
                          </a:rPr>
                          <m:t>h</m:t>
                        </m:r>
                      </m:den>
                    </m:f>
                  </m:oMath>
                </a14:m>
                <a:r>
                  <a:rPr lang="es-ES" dirty="0"/>
                  <a:t> </a:t>
                </a:r>
                <a14:m>
                  <m:oMath xmlns:m="http://schemas.openxmlformats.org/officeDocument/2006/math">
                    <m:r>
                      <a:rPr lang="es-ES" i="1" dirty="0" smtClean="0">
                        <a:latin typeface="Cambria Math" panose="02040503050406030204" pitchFamily="18" charset="0"/>
                        <a:ea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1000</m:t>
                        </m:r>
                        <m:r>
                          <a:rPr lang="es-ES" i="1" dirty="0">
                            <a:latin typeface="Cambria Math" panose="02040503050406030204" pitchFamily="18" charset="0"/>
                          </a:rPr>
                          <m:t>𝑚</m:t>
                        </m:r>
                      </m:num>
                      <m:den>
                        <m:r>
                          <a:rPr lang="es-ES" i="1" dirty="0">
                            <a:latin typeface="Cambria Math" panose="02040503050406030204" pitchFamily="18" charset="0"/>
                          </a:rPr>
                          <m:t>1</m:t>
                        </m:r>
                        <m:r>
                          <a:rPr lang="es-ES" i="1" dirty="0">
                            <a:latin typeface="Cambria Math" panose="02040503050406030204" pitchFamily="18" charset="0"/>
                          </a:rPr>
                          <m:t>𝐾𝑚</m:t>
                        </m:r>
                      </m:den>
                    </m:f>
                  </m:oMath>
                </a14:m>
                <a:r>
                  <a:rPr lang="es-ES" dirty="0"/>
                  <a:t> x </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h</m:t>
                        </m:r>
                      </m:num>
                      <m:den>
                        <m:r>
                          <a:rPr lang="es-ES" i="1">
                            <a:latin typeface="Cambria Math" panose="02040503050406030204" pitchFamily="18" charset="0"/>
                          </a:rPr>
                          <m:t>3600 </m:t>
                        </m:r>
                        <m:r>
                          <a:rPr lang="es-ES" i="1">
                            <a:latin typeface="Cambria Math" panose="02040503050406030204" pitchFamily="18" charset="0"/>
                          </a:rPr>
                          <m:t>𝑠</m:t>
                        </m:r>
                      </m:den>
                    </m:f>
                  </m:oMath>
                </a14:m>
                <a:r>
                  <a:rPr lang="es-ES" dirty="0"/>
                  <a:t> = </a:t>
                </a:r>
              </a:p>
              <a:p>
                <a:r>
                  <a:rPr lang="es-ES" dirty="0"/>
                  <a:t> </a:t>
                </a:r>
                <a:br>
                  <a:rPr lang="es-ES" dirty="0"/>
                </a:br>
                <a:br>
                  <a:rPr lang="es-ES" dirty="0"/>
                </a:br>
                <a:endParaRPr lang="es-ES" dirty="0"/>
              </a:p>
            </p:txBody>
          </p:sp>
        </mc:Choice>
        <mc:Fallback xmlns="">
          <p:sp>
            <p:nvSpPr>
              <p:cNvPr id="17" name="CuadroTexto 14"/>
              <p:cNvSpPr txBox="1">
                <a:spLocks noRot="1" noChangeAspect="1" noMove="1" noResize="1" noEditPoints="1" noAdjustHandles="1" noChangeArrowheads="1" noChangeShapeType="1" noTextEdit="1"/>
              </p:cNvSpPr>
              <p:nvPr/>
            </p:nvSpPr>
            <p:spPr>
              <a:xfrm>
                <a:off x="3671047" y="4923424"/>
                <a:ext cx="3505200" cy="1322542"/>
              </a:xfrm>
              <a:prstGeom prst="rect">
                <a:avLst/>
              </a:prstGeom>
              <a:blipFill rotWithShape="1">
                <a:blip r:embed="rId4"/>
                <a:stretch>
                  <a:fillRect l="-870"/>
                </a:stretch>
              </a:blipFill>
            </p:spPr>
            <p:txBody>
              <a:bodyPr/>
              <a:lstStyle/>
              <a:p>
                <a:r>
                  <a:rPr lang="es-ES">
                    <a:noFill/>
                  </a:rPr>
                  <a:t> </a:t>
                </a:r>
              </a:p>
            </p:txBody>
          </p:sp>
        </mc:Fallback>
      </mc:AlternateContent>
      <p:sp>
        <p:nvSpPr>
          <p:cNvPr id="18" name="Rectángulo 15"/>
          <p:cNvSpPr/>
          <p:nvPr/>
        </p:nvSpPr>
        <p:spPr>
          <a:xfrm>
            <a:off x="845908" y="5502089"/>
            <a:ext cx="10837197" cy="400110"/>
          </a:xfrm>
          <a:prstGeom prst="rect">
            <a:avLst/>
          </a:prstGeom>
        </p:spPr>
        <p:txBody>
          <a:bodyPr wrap="none">
            <a:spAutoFit/>
          </a:bodyPr>
          <a:lstStyle/>
          <a:p>
            <a:r>
              <a:rPr lang="es-ES" sz="2000" b="1" cap="all" dirty="0">
                <a:ln w="500">
                  <a:solidFill>
                    <a:schemeClr val="tx2">
                      <a:shade val="20000"/>
                      <a:satMod val="120000"/>
                    </a:schemeClr>
                  </a:solidFill>
                </a:ln>
                <a:solidFill>
                  <a:schemeClr val="accent2">
                    <a:lumMod val="75000"/>
                  </a:schemeClr>
                </a:solidFill>
                <a:latin typeface="+mj-lt"/>
                <a:ea typeface="+mj-ea"/>
                <a:cs typeface="+mj-cs"/>
              </a:rPr>
              <a:t>4º PASO: Operamos los números que quedan y dejamos las unidades que queden</a:t>
            </a:r>
          </a:p>
        </p:txBody>
      </p:sp>
      <mc:AlternateContent xmlns:mc="http://schemas.openxmlformats.org/markup-compatibility/2006" xmlns:a14="http://schemas.microsoft.com/office/drawing/2010/main">
        <mc:Choice Requires="a14">
          <p:sp>
            <p:nvSpPr>
              <p:cNvPr id="19" name="CuadroTexto 16"/>
              <p:cNvSpPr txBox="1"/>
              <p:nvPr/>
            </p:nvSpPr>
            <p:spPr>
              <a:xfrm>
                <a:off x="3671047" y="6078071"/>
                <a:ext cx="4141694" cy="461473"/>
              </a:xfrm>
              <a:prstGeom prst="rect">
                <a:avLst/>
              </a:prstGeom>
              <a:noFill/>
            </p:spPr>
            <p:txBody>
              <a:bodyPr wrap="square" rtlCol="0">
                <a:spAutoFit/>
              </a:bodyPr>
              <a:lstStyle/>
              <a:p>
                <a:r>
                  <a:rPr lang="es-ES" sz="1600" dirty="0"/>
                  <a:t>36 x 1000 / 3600 = 10 </a:t>
                </a: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𝑚</m:t>
                        </m:r>
                      </m:num>
                      <m:den>
                        <m:r>
                          <a:rPr lang="es-ES" b="0" i="1" smtClean="0">
                            <a:latin typeface="Cambria Math" panose="02040503050406030204" pitchFamily="18" charset="0"/>
                          </a:rPr>
                          <m:t>𝑠</m:t>
                        </m:r>
                      </m:den>
                    </m:f>
                  </m:oMath>
                </a14:m>
                <a:endParaRPr lang="es-ES" dirty="0"/>
              </a:p>
            </p:txBody>
          </p:sp>
        </mc:Choice>
        <mc:Fallback xmlns="">
          <p:sp>
            <p:nvSpPr>
              <p:cNvPr id="19" name="CuadroTexto 16"/>
              <p:cNvSpPr txBox="1">
                <a:spLocks noRot="1" noChangeAspect="1" noMove="1" noResize="1" noEditPoints="1" noAdjustHandles="1" noChangeArrowheads="1" noChangeShapeType="1" noTextEdit="1"/>
              </p:cNvSpPr>
              <p:nvPr/>
            </p:nvSpPr>
            <p:spPr>
              <a:xfrm>
                <a:off x="3671047" y="6078071"/>
                <a:ext cx="4141694" cy="461473"/>
              </a:xfrm>
              <a:prstGeom prst="rect">
                <a:avLst/>
              </a:prstGeom>
              <a:blipFill rotWithShape="1">
                <a:blip r:embed="rId5"/>
                <a:stretch>
                  <a:fillRect l="-735"/>
                </a:stretch>
              </a:blipFill>
            </p:spPr>
            <p:txBody>
              <a:bodyPr/>
              <a:lstStyle/>
              <a:p>
                <a:r>
                  <a:rPr lang="es-ES">
                    <a:noFill/>
                  </a:rPr>
                  <a:t> </a:t>
                </a:r>
              </a:p>
            </p:txBody>
          </p:sp>
        </mc:Fallback>
      </mc:AlternateContent>
    </p:spTree>
    <p:extLst>
      <p:ext uri="{BB962C8B-B14F-4D97-AF65-F5344CB8AC3E}">
        <p14:creationId xmlns:p14="http://schemas.microsoft.com/office/powerpoint/2010/main" val="24990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C044A35-44B5-4257-B122-43626086F8E3}"/>
              </a:ext>
            </a:extLst>
          </p:cNvPr>
          <p:cNvSpPr txBox="1">
            <a:spLocks/>
          </p:cNvSpPr>
          <p:nvPr/>
        </p:nvSpPr>
        <p:spPr>
          <a:xfrm>
            <a:off x="516836" y="571101"/>
            <a:ext cx="10616716" cy="128089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defTabSz="914400"/>
            <a:r>
              <a:rPr lang="es-ES" dirty="0">
                <a:solidFill>
                  <a:schemeClr val="tx2">
                    <a:lumMod val="75000"/>
                  </a:schemeClr>
                </a:solidFill>
              </a:rPr>
              <a:t>Ejercicios de factor de  conversión</a:t>
            </a:r>
          </a:p>
        </p:txBody>
      </p:sp>
      <p:pic>
        <p:nvPicPr>
          <p:cNvPr id="3" name="Picture 2">
            <a:extLst>
              <a:ext uri="{FF2B5EF4-FFF2-40B4-BE49-F238E27FC236}">
                <a16:creationId xmlns:a16="http://schemas.microsoft.com/office/drawing/2014/main" id="{E8A05302-D852-4E06-AEA1-9D9C0F42E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99" y="1211595"/>
            <a:ext cx="8877727" cy="246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5F08AEE-8DED-42D3-8986-D8278524C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52"/>
          <a:stretch/>
        </p:blipFill>
        <p:spPr bwMode="auto">
          <a:xfrm>
            <a:off x="891499" y="3848260"/>
            <a:ext cx="8877727" cy="179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053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half" idx="2"/>
          </p:nvPr>
        </p:nvSpPr>
        <p:spPr>
          <a:xfrm>
            <a:off x="818403" y="0"/>
            <a:ext cx="10130516" cy="999067"/>
          </a:xfrm>
        </p:spPr>
        <p:txBody>
          <a:bodyPr>
            <a:normAutofit/>
          </a:bodyPr>
          <a:lstStyle/>
          <a:p>
            <a:r>
              <a:rPr lang="es-ES" sz="4000" u="sng" dirty="0"/>
              <a:t>2.5 Errores en la medida</a:t>
            </a:r>
          </a:p>
        </p:txBody>
      </p:sp>
      <p:sp>
        <p:nvSpPr>
          <p:cNvPr id="2" name="Rectángulo 1"/>
          <p:cNvSpPr/>
          <p:nvPr/>
        </p:nvSpPr>
        <p:spPr>
          <a:xfrm>
            <a:off x="300600" y="966269"/>
            <a:ext cx="11288149" cy="1200329"/>
          </a:xfrm>
          <a:prstGeom prst="rect">
            <a:avLst/>
          </a:prstGeom>
        </p:spPr>
        <p:txBody>
          <a:bodyPr wrap="square">
            <a:spAutoFit/>
          </a:bodyPr>
          <a:lstStyle/>
          <a:p>
            <a:pPr marL="285750" lvl="0" indent="-285750">
              <a:buFont typeface="Arial" panose="020B0604020202020204" pitchFamily="34" charset="0"/>
              <a:buChar char="•"/>
            </a:pPr>
            <a:r>
              <a:rPr lang="es-ES" dirty="0"/>
              <a:t>La Física y la Química son ciencias Experimentales y como tales </a:t>
            </a:r>
          </a:p>
          <a:p>
            <a:pPr lvl="0"/>
            <a:r>
              <a:rPr lang="es-ES" dirty="0"/>
              <a:t>    se basan en las medidas de los experimentos realizados. </a:t>
            </a:r>
          </a:p>
          <a:p>
            <a:pPr lvl="0"/>
            <a:r>
              <a:rPr lang="es-ES" dirty="0">
                <a:solidFill>
                  <a:prstClr val="black"/>
                </a:solidFill>
              </a:rPr>
              <a:t>    Todas las medidas experimentales están afectadas por algún error. </a:t>
            </a:r>
          </a:p>
          <a:p>
            <a:pPr lvl="0"/>
            <a:r>
              <a:rPr lang="es-ES" dirty="0">
                <a:solidFill>
                  <a:prstClr val="black"/>
                </a:solidFill>
              </a:rPr>
              <a:t>    Según su origen, los errores pueden ser:</a:t>
            </a:r>
            <a:endParaRPr lang="es-ES" dirty="0"/>
          </a:p>
        </p:txBody>
      </p:sp>
      <p:pic>
        <p:nvPicPr>
          <p:cNvPr id="3" name="Imagen 2"/>
          <p:cNvPicPr>
            <a:picLocks noChangeAspect="1"/>
          </p:cNvPicPr>
          <p:nvPr/>
        </p:nvPicPr>
        <p:blipFill>
          <a:blip r:embed="rId2"/>
          <a:stretch>
            <a:fillRect/>
          </a:stretch>
        </p:blipFill>
        <p:spPr>
          <a:xfrm>
            <a:off x="8036212" y="179962"/>
            <a:ext cx="4155788" cy="2327241"/>
          </a:xfrm>
          <a:prstGeom prst="rect">
            <a:avLst/>
          </a:prstGeom>
        </p:spPr>
      </p:pic>
      <p:sp>
        <p:nvSpPr>
          <p:cNvPr id="4" name="CuadroTexto 3"/>
          <p:cNvSpPr txBox="1"/>
          <p:nvPr/>
        </p:nvSpPr>
        <p:spPr>
          <a:xfrm>
            <a:off x="513937" y="2288664"/>
            <a:ext cx="11373595" cy="2031325"/>
          </a:xfrm>
          <a:prstGeom prst="rect">
            <a:avLst/>
          </a:prstGeom>
          <a:noFill/>
        </p:spPr>
        <p:txBody>
          <a:bodyPr wrap="square" rtlCol="0">
            <a:spAutoFit/>
          </a:bodyPr>
          <a:lstStyle/>
          <a:p>
            <a:r>
              <a:rPr lang="es-ES" b="1" dirty="0">
                <a:solidFill>
                  <a:srgbClr val="00B0F0"/>
                </a:solidFill>
              </a:rPr>
              <a:t>Error Accidental</a:t>
            </a:r>
            <a:r>
              <a:rPr lang="es-ES" b="1" dirty="0"/>
              <a:t>: </a:t>
            </a:r>
            <a:r>
              <a:rPr lang="es-ES" dirty="0"/>
              <a:t>Se comete de forma casual y no puede ser controlado pero se puede evitar. Por ejemplo, un movimiento de la superficie sobre la que está apoyada la balanza, puede provocar desviaciones en la medición. En ocasiones, t</a:t>
            </a:r>
            <a:r>
              <a:rPr lang="es-ES" b="1" dirty="0"/>
              <a:t>ienen que ver con la forma de realizar la medida. Algunos están relacionados con el instrumento de medida, pero no con su sensibilidad (que no puede mejorarse), sino con un mal uso del mismo. El más frecuente es el </a:t>
            </a:r>
            <a:r>
              <a:rPr lang="es-ES" b="1" u="sng" dirty="0"/>
              <a:t>error de calibrado </a:t>
            </a:r>
            <a:r>
              <a:rPr lang="es-ES" b="1" dirty="0"/>
              <a:t>o de puesta a cero. También puede producirse un </a:t>
            </a:r>
            <a:r>
              <a:rPr lang="es-ES" b="1" u="sng" dirty="0"/>
              <a:t>error de paralaje</a:t>
            </a:r>
            <a:r>
              <a:rPr lang="es-ES" b="1" dirty="0"/>
              <a:t> cuando un observador mira oblicuamente sobre una escala analógica.</a:t>
            </a:r>
          </a:p>
          <a:p>
            <a:r>
              <a:rPr lang="es-ES" dirty="0"/>
              <a:t>Cuando se puede conocer la causa que los produce.</a:t>
            </a:r>
          </a:p>
        </p:txBody>
      </p:sp>
      <p:pic>
        <p:nvPicPr>
          <p:cNvPr id="10" name="Imagen 9">
            <a:extLst>
              <a:ext uri="{FF2B5EF4-FFF2-40B4-BE49-F238E27FC236}">
                <a16:creationId xmlns:a16="http://schemas.microsoft.com/office/drawing/2014/main" id="{CF6ED2EE-B5A8-45D1-9080-19394980AAEB}"/>
              </a:ext>
            </a:extLst>
          </p:cNvPr>
          <p:cNvPicPr>
            <a:picLocks noChangeAspect="1"/>
          </p:cNvPicPr>
          <p:nvPr/>
        </p:nvPicPr>
        <p:blipFill>
          <a:blip r:embed="rId3"/>
          <a:stretch>
            <a:fillRect/>
          </a:stretch>
        </p:blipFill>
        <p:spPr>
          <a:xfrm>
            <a:off x="8639341" y="4275300"/>
            <a:ext cx="2266950" cy="2009775"/>
          </a:xfrm>
          <a:prstGeom prst="rect">
            <a:avLst/>
          </a:prstGeom>
        </p:spPr>
      </p:pic>
      <p:sp>
        <p:nvSpPr>
          <p:cNvPr id="12" name="11 Rectángulo"/>
          <p:cNvSpPr/>
          <p:nvPr/>
        </p:nvSpPr>
        <p:spPr>
          <a:xfrm>
            <a:off x="1761520" y="4721985"/>
            <a:ext cx="5301435" cy="584775"/>
          </a:xfrm>
          <a:prstGeom prst="rect">
            <a:avLst/>
          </a:prstGeom>
          <a:noFill/>
        </p:spPr>
        <p:txBody>
          <a:bodyPr wrap="square" lIns="91440" tIns="45720" rIns="91440" bIns="45720">
            <a:spAutoFit/>
          </a:bodyPr>
          <a:lstStyle/>
          <a:p>
            <a:pPr algn="ctr"/>
            <a:r>
              <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 puede evitar</a:t>
            </a:r>
          </a:p>
        </p:txBody>
      </p:sp>
    </p:spTree>
    <p:extLst>
      <p:ext uri="{BB962C8B-B14F-4D97-AF65-F5344CB8AC3E}">
        <p14:creationId xmlns:p14="http://schemas.microsoft.com/office/powerpoint/2010/main" val="19872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half" idx="2"/>
          </p:nvPr>
        </p:nvSpPr>
        <p:spPr>
          <a:xfrm>
            <a:off x="818403" y="0"/>
            <a:ext cx="10130516" cy="999067"/>
          </a:xfrm>
        </p:spPr>
        <p:txBody>
          <a:bodyPr>
            <a:normAutofit/>
          </a:bodyPr>
          <a:lstStyle/>
          <a:p>
            <a:r>
              <a:rPr lang="es-ES" sz="4000" u="sng" dirty="0"/>
              <a:t>2.5 Errores en la medida</a:t>
            </a:r>
          </a:p>
        </p:txBody>
      </p:sp>
      <p:sp>
        <p:nvSpPr>
          <p:cNvPr id="6" name="CuadroTexto 5"/>
          <p:cNvSpPr txBox="1"/>
          <p:nvPr/>
        </p:nvSpPr>
        <p:spPr>
          <a:xfrm>
            <a:off x="636657" y="1118790"/>
            <a:ext cx="11373595" cy="2031325"/>
          </a:xfrm>
          <a:prstGeom prst="rect">
            <a:avLst/>
          </a:prstGeom>
          <a:noFill/>
        </p:spPr>
        <p:txBody>
          <a:bodyPr wrap="square" rtlCol="0">
            <a:spAutoFit/>
          </a:bodyPr>
          <a:lstStyle/>
          <a:p>
            <a:r>
              <a:rPr lang="es-ES" b="1" dirty="0">
                <a:solidFill>
                  <a:srgbClr val="00B0F0"/>
                </a:solidFill>
              </a:rPr>
              <a:t>Error aleatorio o estadístico</a:t>
            </a:r>
            <a:r>
              <a:rPr lang="es-ES" dirty="0"/>
              <a:t>: Son aquellos que se producen al azar debido a causas imposibles de controlar. Afortunadamente, se distribuyen estadísticamente en torno a una medida correcta. Para minimizar su efecto se realiza cada medida varias veces y se toma como valor más probable la media aritmética de las medidas. </a:t>
            </a:r>
          </a:p>
          <a:p>
            <a:r>
              <a:rPr lang="es-ES" dirty="0"/>
              <a:t>Un error asociado a la medida es el error de resolución que se debe a la limitación de los aparatos de medida para medir variaciones de una magnitud. Por ejemplo, si para medir un volumen utilizamos una probeta graduada en </a:t>
            </a:r>
            <a:r>
              <a:rPr lang="es-ES" dirty="0" err="1"/>
              <a:t>mL</a:t>
            </a:r>
            <a:r>
              <a:rPr lang="es-ES" dirty="0"/>
              <a:t>, tendremos una imprecisión en la medida del orden de 1 </a:t>
            </a:r>
            <a:r>
              <a:rPr lang="es-ES" dirty="0" err="1"/>
              <a:t>mL</a:t>
            </a:r>
            <a:r>
              <a:rPr lang="es-ES" dirty="0"/>
              <a:t>.</a:t>
            </a:r>
          </a:p>
        </p:txBody>
      </p:sp>
      <p:sp>
        <p:nvSpPr>
          <p:cNvPr id="8" name="Flecha curvada hacia la derecha 7"/>
          <p:cNvSpPr/>
          <p:nvPr/>
        </p:nvSpPr>
        <p:spPr>
          <a:xfrm rot="20685599">
            <a:off x="1705509" y="3788365"/>
            <a:ext cx="756675" cy="1078907"/>
          </a:xfrm>
          <a:prstGeom prst="curvedRightArrow">
            <a:avLst>
              <a:gd name="adj1" fmla="val 25000"/>
              <a:gd name="adj2" fmla="val 68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CuadroTexto 8"/>
          <p:cNvSpPr txBox="1"/>
          <p:nvPr/>
        </p:nvSpPr>
        <p:spPr>
          <a:xfrm>
            <a:off x="2590682" y="4301422"/>
            <a:ext cx="4854388" cy="646331"/>
          </a:xfrm>
          <a:prstGeom prst="rect">
            <a:avLst/>
          </a:prstGeom>
          <a:noFill/>
        </p:spPr>
        <p:txBody>
          <a:bodyPr wrap="square" rtlCol="0">
            <a:spAutoFit/>
          </a:bodyPr>
          <a:lstStyle/>
          <a:p>
            <a:r>
              <a:rPr lang="es-ES" b="1" dirty="0">
                <a:solidFill>
                  <a:schemeClr val="accent2"/>
                </a:solidFill>
              </a:rPr>
              <a:t>Para calcular el error cometido al medir se utiliza el Error absoluto y el Error relativo</a:t>
            </a:r>
          </a:p>
        </p:txBody>
      </p:sp>
      <p:pic>
        <p:nvPicPr>
          <p:cNvPr id="11" name="Imagen 10">
            <a:extLst>
              <a:ext uri="{FF2B5EF4-FFF2-40B4-BE49-F238E27FC236}">
                <a16:creationId xmlns:a16="http://schemas.microsoft.com/office/drawing/2014/main" id="{14106FD6-DDE5-4A12-BA23-341BAB5AAC9D}"/>
              </a:ext>
            </a:extLst>
          </p:cNvPr>
          <p:cNvPicPr>
            <a:picLocks noChangeAspect="1"/>
          </p:cNvPicPr>
          <p:nvPr/>
        </p:nvPicPr>
        <p:blipFill>
          <a:blip r:embed="rId2"/>
          <a:stretch>
            <a:fillRect/>
          </a:stretch>
        </p:blipFill>
        <p:spPr>
          <a:xfrm>
            <a:off x="8739319" y="3833467"/>
            <a:ext cx="1354345" cy="1582240"/>
          </a:xfrm>
          <a:prstGeom prst="rect">
            <a:avLst/>
          </a:prstGeom>
        </p:spPr>
      </p:pic>
    </p:spTree>
    <p:extLst>
      <p:ext uri="{BB962C8B-B14F-4D97-AF65-F5344CB8AC3E}">
        <p14:creationId xmlns:p14="http://schemas.microsoft.com/office/powerpoint/2010/main" val="233556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1467589" y="401161"/>
            <a:ext cx="3456432" cy="617320"/>
          </a:xfrm>
        </p:spPr>
        <p:txBody>
          <a:bodyPr/>
          <a:lstStyle/>
          <a:p>
            <a:r>
              <a:rPr lang="es-ES" sz="3200" b="1" dirty="0"/>
              <a:t>Error Absoluto</a:t>
            </a:r>
          </a:p>
        </p:txBody>
      </p:sp>
      <mc:AlternateContent xmlns:mc="http://schemas.openxmlformats.org/markup-compatibility/2006">
        <mc:Choice xmlns:a14="http://schemas.microsoft.com/office/drawing/2010/main" Requires="a14">
          <p:sp>
            <p:nvSpPr>
              <p:cNvPr id="9" name="Marcador de texto 8"/>
              <p:cNvSpPr>
                <a:spLocks noGrp="1"/>
              </p:cNvSpPr>
              <p:nvPr>
                <p:ph type="body" sz="half" idx="15"/>
              </p:nvPr>
            </p:nvSpPr>
            <p:spPr>
              <a:xfrm>
                <a:off x="5984510" y="1621866"/>
                <a:ext cx="5163670" cy="2849468"/>
              </a:xfrm>
            </p:spPr>
            <p:txBody>
              <a:bodyPr>
                <a:normAutofit fontScale="85000" lnSpcReduction="20000"/>
              </a:bodyPr>
              <a:lstStyle/>
              <a:p>
                <a:r>
                  <a:rPr lang="es-ES" sz="2000" dirty="0"/>
                  <a:t>Es el cociente (la división) entre el error absoluto y el </a:t>
                </a:r>
                <a:r>
                  <a:rPr lang="es-ES" sz="2000" u="sng" dirty="0"/>
                  <a:t>valor exacto</a:t>
                </a:r>
                <a:r>
                  <a:rPr lang="es-ES" sz="2000" dirty="0"/>
                  <a:t>. </a:t>
                </a:r>
              </a:p>
              <a:p>
                <a:endParaRPr lang="es-ES" sz="2000" dirty="0"/>
              </a:p>
              <a:p>
                <a:r>
                  <a:rPr lang="es-ES" sz="2000" dirty="0"/>
                  <a:t>Si se multiplica por 100 se obtiene el tanto por ciento (%) de error.</a:t>
                </a:r>
              </a:p>
              <a:p>
                <a:endParaRPr lang="es-ES" sz="2000" dirty="0"/>
              </a:p>
              <a:p>
                <a:r>
                  <a:rPr lang="es-ES" sz="2000" dirty="0"/>
                  <a:t>No tiene unidades</a:t>
                </a:r>
              </a:p>
              <a:p>
                <a:r>
                  <a:rPr lang="es-ES" sz="2000" dirty="0"/>
                  <a:t>                           </a:t>
                </a:r>
                <a:r>
                  <a:rPr lang="es-ES" sz="4800" dirty="0">
                    <a:solidFill>
                      <a:srgbClr val="FF0000"/>
                    </a:solidFill>
                  </a:rPr>
                  <a:t>Er=</a:t>
                </a:r>
                <a14:m>
                  <m:oMath xmlns:m="http://schemas.openxmlformats.org/officeDocument/2006/math">
                    <m:f>
                      <m:fPr>
                        <m:ctrlPr>
                          <a:rPr lang="es-ES" sz="4800" i="1">
                            <a:solidFill>
                              <a:srgbClr val="FF0000"/>
                            </a:solidFill>
                            <a:latin typeface="Cambria Math" panose="02040503050406030204" pitchFamily="18" charset="0"/>
                          </a:rPr>
                        </m:ctrlPr>
                      </m:fPr>
                      <m:num>
                        <m:sSub>
                          <m:sSubPr>
                            <m:ctrlPr>
                              <a:rPr lang="es-ES" sz="4800" i="1">
                                <a:solidFill>
                                  <a:srgbClr val="FF0000"/>
                                </a:solidFill>
                                <a:latin typeface="Cambria Math" panose="02040503050406030204" pitchFamily="18" charset="0"/>
                              </a:rPr>
                            </m:ctrlPr>
                          </m:sSubPr>
                          <m:e>
                            <m:r>
                              <a:rPr lang="es-ES" sz="4800" b="0" i="1">
                                <a:solidFill>
                                  <a:srgbClr val="FF0000"/>
                                </a:solidFill>
                                <a:latin typeface="Cambria Math" panose="02040503050406030204" pitchFamily="18" charset="0"/>
                              </a:rPr>
                              <m:t>𝐸</m:t>
                            </m:r>
                          </m:e>
                          <m:sub>
                            <m:r>
                              <a:rPr lang="es-ES" sz="4800" b="0" i="1">
                                <a:solidFill>
                                  <a:srgbClr val="FF0000"/>
                                </a:solidFill>
                                <a:latin typeface="Cambria Math" panose="02040503050406030204" pitchFamily="18" charset="0"/>
                              </a:rPr>
                              <m:t>𝑎</m:t>
                            </m:r>
                          </m:sub>
                        </m:sSub>
                      </m:num>
                      <m:den>
                        <m:acc>
                          <m:accPr>
                            <m:chr m:val="̅"/>
                            <m:ctrlPr>
                              <a:rPr lang="es-ES" sz="4800" i="1">
                                <a:solidFill>
                                  <a:srgbClr val="FF0000"/>
                                </a:solidFill>
                                <a:latin typeface="Cambria Math" panose="02040503050406030204" pitchFamily="18" charset="0"/>
                              </a:rPr>
                            </m:ctrlPr>
                          </m:accPr>
                          <m:e>
                            <m:r>
                              <a:rPr lang="es-ES" sz="4800" b="0" i="1">
                                <a:solidFill>
                                  <a:srgbClr val="FF0000"/>
                                </a:solidFill>
                                <a:latin typeface="Cambria Math" panose="02040503050406030204" pitchFamily="18" charset="0"/>
                              </a:rPr>
                              <m:t>𝑥</m:t>
                            </m:r>
                          </m:e>
                        </m:acc>
                      </m:den>
                    </m:f>
                  </m:oMath>
                </a14:m>
                <a:r>
                  <a:rPr lang="es-ES" sz="4800" dirty="0"/>
                  <a:t> </a:t>
                </a:r>
                <a:r>
                  <a:rPr lang="es-ES" sz="3800" dirty="0">
                    <a:solidFill>
                      <a:srgbClr val="FF0000"/>
                    </a:solidFill>
                  </a:rPr>
                  <a:t>·100</a:t>
                </a:r>
              </a:p>
            </p:txBody>
          </p:sp>
        </mc:Choice>
        <mc:Fallback>
          <p:sp>
            <p:nvSpPr>
              <p:cNvPr id="9" name="Marcador de texto 8"/>
              <p:cNvSpPr>
                <a:spLocks noGrp="1" noRot="1" noChangeAspect="1" noMove="1" noResize="1" noEditPoints="1" noAdjustHandles="1" noChangeArrowheads="1" noChangeShapeType="1" noTextEdit="1"/>
              </p:cNvSpPr>
              <p:nvPr>
                <p:ph type="body" sz="half" idx="15"/>
              </p:nvPr>
            </p:nvSpPr>
            <p:spPr>
              <a:xfrm>
                <a:off x="5984510" y="1621866"/>
                <a:ext cx="5163670" cy="2849468"/>
              </a:xfrm>
              <a:blipFill>
                <a:blip r:embed="rId2"/>
                <a:stretch>
                  <a:fillRect l="-826" t="-2355"/>
                </a:stretch>
              </a:blipFill>
            </p:spPr>
            <p:txBody>
              <a:bodyPr/>
              <a:lstStyle/>
              <a:p>
                <a:r>
                  <a:rPr lang="es-ES">
                    <a:noFill/>
                  </a:rPr>
                  <a:t> </a:t>
                </a:r>
              </a:p>
            </p:txBody>
          </p:sp>
        </mc:Fallback>
      </mc:AlternateContent>
      <p:sp>
        <p:nvSpPr>
          <p:cNvPr id="6" name="Marcador de texto 5"/>
          <p:cNvSpPr>
            <a:spLocks noGrp="1"/>
          </p:cNvSpPr>
          <p:nvPr>
            <p:ph type="body" sz="quarter" idx="3"/>
          </p:nvPr>
        </p:nvSpPr>
        <p:spPr>
          <a:xfrm>
            <a:off x="5745971" y="589856"/>
            <a:ext cx="4310051" cy="479697"/>
          </a:xfrm>
        </p:spPr>
        <p:txBody>
          <a:bodyPr/>
          <a:lstStyle/>
          <a:p>
            <a:r>
              <a:rPr lang="es-ES" sz="3200" b="1" dirty="0"/>
              <a:t> </a:t>
            </a:r>
          </a:p>
          <a:p>
            <a:r>
              <a:rPr lang="es-ES" sz="3200" b="1" dirty="0"/>
              <a:t>Error relativo</a:t>
            </a:r>
          </a:p>
        </p:txBody>
      </p:sp>
      <mc:AlternateContent xmlns:mc="http://schemas.openxmlformats.org/markup-compatibility/2006" xmlns:a14="http://schemas.microsoft.com/office/drawing/2010/main">
        <mc:Choice Requires="a14">
          <p:sp>
            <p:nvSpPr>
              <p:cNvPr id="8" name="Marcador de texto 7"/>
              <p:cNvSpPr>
                <a:spLocks noGrp="1"/>
              </p:cNvSpPr>
              <p:nvPr>
                <p:ph type="body" sz="quarter" idx="13"/>
              </p:nvPr>
            </p:nvSpPr>
            <p:spPr>
              <a:xfrm>
                <a:off x="375933" y="3019105"/>
                <a:ext cx="5096436" cy="1452229"/>
              </a:xfrm>
            </p:spPr>
            <p:txBody>
              <a:bodyPr/>
              <a:lstStyle/>
              <a:p>
                <a:endParaRPr lang="es-ES" sz="2000" dirty="0"/>
              </a:p>
              <a:p>
                <a:endParaRPr lang="es-ES" sz="2000" dirty="0"/>
              </a:p>
              <a:p>
                <a:r>
                  <a:rPr lang="es-ES" sz="2000" dirty="0"/>
                  <a:t>Es la diferencia en valor absoluto entre el valor de la medida y el </a:t>
                </a:r>
                <a:r>
                  <a:rPr lang="es-ES" sz="2000" u="sng" dirty="0"/>
                  <a:t>valor tomado como exacto</a:t>
                </a:r>
                <a:r>
                  <a:rPr lang="es-ES" sz="2000" dirty="0"/>
                  <a:t> (*). </a:t>
                </a:r>
              </a:p>
              <a:p>
                <a:r>
                  <a:rPr lang="es-ES" sz="2000" dirty="0"/>
                  <a:t>Tiene unidades, las mismas que las de la medida.</a:t>
                </a:r>
              </a:p>
              <a:p>
                <a:r>
                  <a:rPr lang="es-ES" sz="2000" dirty="0"/>
                  <a:t>                   </a:t>
                </a:r>
                <a:r>
                  <a:rPr lang="es-ES" sz="4400" b="1" dirty="0">
                    <a:solidFill>
                      <a:srgbClr val="FF0000"/>
                    </a:solidFill>
                  </a:rPr>
                  <a:t>Ea= </a:t>
                </a:r>
                <a14:m>
                  <m:oMath xmlns:m="http://schemas.openxmlformats.org/officeDocument/2006/math">
                    <m:d>
                      <m:dPr>
                        <m:begChr m:val="|"/>
                        <m:endChr m:val="|"/>
                        <m:ctrlPr>
                          <a:rPr lang="es-ES" sz="4400" b="1" i="1">
                            <a:solidFill>
                              <a:srgbClr val="FF0000"/>
                            </a:solidFill>
                            <a:latin typeface="Cambria Math" panose="02040503050406030204" pitchFamily="18" charset="0"/>
                          </a:rPr>
                        </m:ctrlPr>
                      </m:dPr>
                      <m:e>
                        <m:r>
                          <a:rPr lang="es-ES" sz="4400" b="1" i="1">
                            <a:solidFill>
                              <a:srgbClr val="FF0000"/>
                            </a:solidFill>
                            <a:latin typeface="Cambria Math" panose="02040503050406030204" pitchFamily="18" charset="0"/>
                          </a:rPr>
                          <m:t>𝒙</m:t>
                        </m:r>
                        <m:r>
                          <a:rPr lang="es-ES" sz="4400" b="1" i="1">
                            <a:solidFill>
                              <a:srgbClr val="FF0000"/>
                            </a:solidFill>
                            <a:latin typeface="Cambria Math" panose="02040503050406030204" pitchFamily="18" charset="0"/>
                          </a:rPr>
                          <m:t>−</m:t>
                        </m:r>
                        <m:acc>
                          <m:accPr>
                            <m:chr m:val="̅"/>
                            <m:ctrlPr>
                              <a:rPr lang="es-ES" sz="4400" b="1" i="1">
                                <a:solidFill>
                                  <a:srgbClr val="FF0000"/>
                                </a:solidFill>
                                <a:latin typeface="Cambria Math" panose="02040503050406030204" pitchFamily="18" charset="0"/>
                              </a:rPr>
                            </m:ctrlPr>
                          </m:accPr>
                          <m:e>
                            <m:r>
                              <a:rPr lang="es-ES" sz="4400" b="1" i="1">
                                <a:solidFill>
                                  <a:srgbClr val="FF0000"/>
                                </a:solidFill>
                                <a:latin typeface="Cambria Math" panose="02040503050406030204" pitchFamily="18" charset="0"/>
                              </a:rPr>
                              <m:t>𝒙</m:t>
                            </m:r>
                          </m:e>
                        </m:acc>
                      </m:e>
                    </m:d>
                  </m:oMath>
                </a14:m>
                <a:endParaRPr lang="es-ES" sz="4400" b="1" dirty="0"/>
              </a:p>
              <a:p>
                <a:endParaRPr lang="es-ES" dirty="0"/>
              </a:p>
            </p:txBody>
          </p:sp>
        </mc:Choice>
        <mc:Fallback xmlns="">
          <p:sp>
            <p:nvSpPr>
              <p:cNvPr id="8" name="Marcador de texto 7"/>
              <p:cNvSpPr>
                <a:spLocks noGrp="1" noRot="1" noChangeAspect="1" noMove="1" noResize="1" noEditPoints="1" noAdjustHandles="1" noChangeArrowheads="1" noChangeShapeType="1" noTextEdit="1"/>
              </p:cNvSpPr>
              <p:nvPr>
                <p:ph type="body" sz="quarter" idx="13"/>
              </p:nvPr>
            </p:nvSpPr>
            <p:spPr>
              <a:xfrm>
                <a:off x="375933" y="3019105"/>
                <a:ext cx="5096436" cy="1452229"/>
              </a:xfrm>
              <a:blipFill rotWithShape="1">
                <a:blip r:embed="rId3"/>
                <a:stretch>
                  <a:fillRect l="-1316" t="-100840" r="-1914"/>
                </a:stretch>
              </a:blipFill>
            </p:spPr>
            <p:txBody>
              <a:bodyPr/>
              <a:lstStyle/>
              <a:p>
                <a:r>
                  <a:rPr lang="es-ES">
                    <a:noFill/>
                  </a:rPr>
                  <a:t> </a:t>
                </a:r>
              </a:p>
            </p:txBody>
          </p:sp>
        </mc:Fallback>
      </mc:AlternateContent>
      <p:sp>
        <p:nvSpPr>
          <p:cNvPr id="13" name="Rectangle 5"/>
          <p:cNvSpPr>
            <a:spLocks noChangeArrowheads="1"/>
          </p:cNvSpPr>
          <p:nvPr/>
        </p:nvSpPr>
        <p:spPr bwMode="auto">
          <a:xfrm>
            <a:off x="1040933" y="5612912"/>
            <a:ext cx="18473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sz="2400"/>
          </a:p>
        </p:txBody>
      </p:sp>
      <p:sp>
        <p:nvSpPr>
          <p:cNvPr id="17" name="CuadroTexto 16"/>
          <p:cNvSpPr txBox="1"/>
          <p:nvPr/>
        </p:nvSpPr>
        <p:spPr>
          <a:xfrm>
            <a:off x="1208907" y="4596156"/>
            <a:ext cx="8210643" cy="369332"/>
          </a:xfrm>
          <a:prstGeom prst="rect">
            <a:avLst/>
          </a:prstGeom>
          <a:noFill/>
        </p:spPr>
        <p:txBody>
          <a:bodyPr wrap="square" rtlCol="0">
            <a:spAutoFit/>
          </a:bodyPr>
          <a:lstStyle/>
          <a:p>
            <a:r>
              <a:rPr lang="es-ES" dirty="0"/>
              <a:t>(*) El Valor tomado como exacto: es la media aritmética (    )</a:t>
            </a:r>
          </a:p>
        </p:txBody>
      </p:sp>
      <p:pic>
        <p:nvPicPr>
          <p:cNvPr id="21" name="Imagen 20" descr="símbolo de la media aritmética"/>
          <p:cNvPicPr/>
          <p:nvPr/>
        </p:nvPicPr>
        <p:blipFill>
          <a:blip r:embed="rId4">
            <a:extLst>
              <a:ext uri="{28A0092B-C50C-407E-A947-70E740481C1C}">
                <a14:useLocalDpi xmlns:a14="http://schemas.microsoft.com/office/drawing/2010/main" val="0"/>
              </a:ext>
            </a:extLst>
          </a:blip>
          <a:srcRect/>
          <a:stretch>
            <a:fillRect/>
          </a:stretch>
        </p:blipFill>
        <p:spPr bwMode="auto">
          <a:xfrm>
            <a:off x="7290875" y="4646956"/>
            <a:ext cx="210223" cy="273175"/>
          </a:xfrm>
          <a:prstGeom prst="rect">
            <a:avLst/>
          </a:prstGeom>
          <a:noFill/>
          <a:ln>
            <a:noFill/>
          </a:ln>
        </p:spPr>
      </p:pic>
      <p:sp>
        <p:nvSpPr>
          <p:cNvPr id="2" name="1 Rectángulo"/>
          <p:cNvSpPr/>
          <p:nvPr/>
        </p:nvSpPr>
        <p:spPr>
          <a:xfrm>
            <a:off x="469900" y="5197413"/>
            <a:ext cx="7797800" cy="369332"/>
          </a:xfrm>
          <a:prstGeom prst="rect">
            <a:avLst/>
          </a:prstGeom>
        </p:spPr>
        <p:txBody>
          <a:bodyPr wrap="square">
            <a:spAutoFit/>
          </a:bodyPr>
          <a:lstStyle/>
          <a:p>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08C094A3-AD38-488F-BAD0-2A9531C1D76D}"/>
                  </a:ext>
                </a:extLst>
              </p:cNvPr>
              <p:cNvSpPr txBox="1"/>
              <p:nvPr/>
            </p:nvSpPr>
            <p:spPr>
              <a:xfrm>
                <a:off x="4894916" y="5088601"/>
                <a:ext cx="3562385" cy="786369"/>
              </a:xfrm>
              <a:prstGeom prst="rect">
                <a:avLst/>
              </a:prstGeom>
              <a:noFill/>
            </p:spPr>
            <p:txBody>
              <a:bodyPr wrap="none" lIns="0" tIns="0" rIns="0" bIns="0" rtlCol="0">
                <a:spAutoFit/>
              </a:bodyPr>
              <a:lstStyle/>
              <a:p>
                <a14:m>
                  <m:oMath xmlns:m="http://schemas.openxmlformats.org/officeDocument/2006/math">
                    <m:acc>
                      <m:accPr>
                        <m:chr m:val="̅"/>
                        <m:ctrlPr>
                          <a:rPr lang="es-ES" sz="3600" i="1" smtClean="0">
                            <a:solidFill>
                              <a:srgbClr val="FF0000"/>
                            </a:solidFill>
                            <a:latin typeface="Cambria Math" panose="02040503050406030204" pitchFamily="18" charset="0"/>
                          </a:rPr>
                        </m:ctrlPr>
                      </m:accPr>
                      <m:e>
                        <m:r>
                          <a:rPr lang="es-ES" sz="3600" b="0" i="1" smtClean="0">
                            <a:solidFill>
                              <a:srgbClr val="FF0000"/>
                            </a:solidFill>
                            <a:latin typeface="Cambria Math" panose="02040503050406030204" pitchFamily="18" charset="0"/>
                          </a:rPr>
                          <m:t>𝑥</m:t>
                        </m:r>
                      </m:e>
                    </m:acc>
                  </m:oMath>
                </a14:m>
                <a:r>
                  <a:rPr lang="es-ES" sz="3600" dirty="0">
                    <a:solidFill>
                      <a:srgbClr val="FF0000"/>
                    </a:solidFill>
                  </a:rPr>
                  <a:t>=</a:t>
                </a:r>
                <a14:m>
                  <m:oMath xmlns:m="http://schemas.openxmlformats.org/officeDocument/2006/math">
                    <m:f>
                      <m:fPr>
                        <m:ctrlPr>
                          <a:rPr lang="es-ES" sz="3600" i="1" dirty="0" smtClean="0">
                            <a:solidFill>
                              <a:srgbClr val="FF0000"/>
                            </a:solidFill>
                            <a:latin typeface="Cambria Math" panose="02040503050406030204" pitchFamily="18" charset="0"/>
                          </a:rPr>
                        </m:ctrlPr>
                      </m:fPr>
                      <m:num>
                        <m:r>
                          <a:rPr lang="es-ES" sz="3600" b="0" i="1" dirty="0" smtClean="0">
                            <a:solidFill>
                              <a:srgbClr val="FF0000"/>
                            </a:solidFill>
                            <a:latin typeface="Cambria Math" panose="02040503050406030204" pitchFamily="18" charset="0"/>
                          </a:rPr>
                          <m:t>𝑥</m:t>
                        </m:r>
                        <m:r>
                          <a:rPr lang="es-ES" sz="3600" b="0" i="1" dirty="0" smtClean="0">
                            <a:solidFill>
                              <a:srgbClr val="FF0000"/>
                            </a:solidFill>
                            <a:latin typeface="Cambria Math" panose="02040503050406030204" pitchFamily="18" charset="0"/>
                          </a:rPr>
                          <m:t>1+</m:t>
                        </m:r>
                        <m:r>
                          <a:rPr lang="es-ES" sz="3600" b="0" i="1" dirty="0" smtClean="0">
                            <a:solidFill>
                              <a:srgbClr val="FF0000"/>
                            </a:solidFill>
                            <a:latin typeface="Cambria Math" panose="02040503050406030204" pitchFamily="18" charset="0"/>
                          </a:rPr>
                          <m:t>𝑥</m:t>
                        </m:r>
                        <m:r>
                          <a:rPr lang="es-ES" sz="3600" b="0" i="1" dirty="0" smtClean="0">
                            <a:solidFill>
                              <a:srgbClr val="FF0000"/>
                            </a:solidFill>
                            <a:latin typeface="Cambria Math" panose="02040503050406030204" pitchFamily="18" charset="0"/>
                          </a:rPr>
                          <m:t>2+</m:t>
                        </m:r>
                        <m:r>
                          <a:rPr lang="es-ES" sz="3600" b="0" i="1" dirty="0" smtClean="0">
                            <a:solidFill>
                              <a:srgbClr val="FF0000"/>
                            </a:solidFill>
                            <a:latin typeface="Cambria Math" panose="02040503050406030204" pitchFamily="18" charset="0"/>
                          </a:rPr>
                          <m:t>𝑥</m:t>
                        </m:r>
                        <m:r>
                          <a:rPr lang="es-ES" sz="3600" b="0" i="1" dirty="0" smtClean="0">
                            <a:solidFill>
                              <a:srgbClr val="FF0000"/>
                            </a:solidFill>
                            <a:latin typeface="Cambria Math" panose="02040503050406030204" pitchFamily="18" charset="0"/>
                          </a:rPr>
                          <m:t>3+ ……..</m:t>
                        </m:r>
                        <m:r>
                          <a:rPr lang="es-ES" sz="3600" b="0" i="1" dirty="0" smtClean="0">
                            <a:solidFill>
                              <a:srgbClr val="FF0000"/>
                            </a:solidFill>
                            <a:latin typeface="Cambria Math" panose="02040503050406030204" pitchFamily="18" charset="0"/>
                          </a:rPr>
                          <m:t>𝑥𝑛</m:t>
                        </m:r>
                      </m:num>
                      <m:den>
                        <m:r>
                          <a:rPr lang="es-ES" sz="3600" b="0" i="1" dirty="0" smtClean="0">
                            <a:solidFill>
                              <a:srgbClr val="FF0000"/>
                            </a:solidFill>
                            <a:latin typeface="Cambria Math" panose="02040503050406030204" pitchFamily="18" charset="0"/>
                          </a:rPr>
                          <m:t>𝑛</m:t>
                        </m:r>
                      </m:den>
                    </m:f>
                  </m:oMath>
                </a14:m>
                <a:endParaRPr lang="es-ES" sz="3600" dirty="0">
                  <a:solidFill>
                    <a:srgbClr val="FF0000"/>
                  </a:solidFill>
                </a:endParaRPr>
              </a:p>
            </p:txBody>
          </p:sp>
        </mc:Choice>
        <mc:Fallback xmlns="">
          <p:sp>
            <p:nvSpPr>
              <p:cNvPr id="10" name="CuadroTexto 9">
                <a:extLst>
                  <a:ext uri="{FF2B5EF4-FFF2-40B4-BE49-F238E27FC236}">
                    <a16:creationId xmlns:a16="http://schemas.microsoft.com/office/drawing/2014/main" xmlns:a14="http://schemas.microsoft.com/office/drawing/2010/main" xmlns="" id="{08C094A3-AD38-488F-BAD0-2A9531C1D76D}"/>
                  </a:ext>
                </a:extLst>
              </p:cNvPr>
              <p:cNvSpPr txBox="1">
                <a:spLocks noRot="1" noChangeAspect="1" noMove="1" noResize="1" noEditPoints="1" noAdjustHandles="1" noChangeArrowheads="1" noChangeShapeType="1" noTextEdit="1"/>
              </p:cNvSpPr>
              <p:nvPr/>
            </p:nvSpPr>
            <p:spPr>
              <a:xfrm>
                <a:off x="4894916" y="5088601"/>
                <a:ext cx="3562385" cy="786369"/>
              </a:xfrm>
              <a:prstGeom prst="rect">
                <a:avLst/>
              </a:prstGeom>
              <a:blipFill rotWithShape="1">
                <a:blip r:embed="rId5"/>
                <a:stretch>
                  <a:fillRect l="-685" t="-3876" b="-18605"/>
                </a:stretch>
              </a:blipFill>
            </p:spPr>
            <p:txBody>
              <a:bodyPr/>
              <a:lstStyle/>
              <a:p>
                <a:r>
                  <a:rPr lang="es-ES">
                    <a:noFill/>
                  </a:rPr>
                  <a:t> </a:t>
                </a:r>
              </a:p>
            </p:txBody>
          </p:sp>
        </mc:Fallback>
      </mc:AlternateContent>
    </p:spTree>
    <p:extLst>
      <p:ext uri="{BB962C8B-B14F-4D97-AF65-F5344CB8AC3E}">
        <p14:creationId xmlns:p14="http://schemas.microsoft.com/office/powerpoint/2010/main" val="35764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p:cTn id="2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1" end="1"/>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 calcmode="lin" valueType="num">
                                      <p:cBhvr>
                                        <p:cTn id="51"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 calcmode="lin" valueType="num">
                                      <p:cBhvr>
                                        <p:cTn id="59"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60"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61"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62" dur="10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 calcmode="lin" valueType="num">
                                      <p:cBhvr>
                                        <p:cTn id="67"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68"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69"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70" dur="1000"/>
                                        <p:tgtEl>
                                          <p:spTgt spid="9">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circle(in)">
                                      <p:cBhvr>
                                        <p:cTn id="75" dur="2000"/>
                                        <p:tgtEl>
                                          <p:spTgt spid="17"/>
                                        </p:tgtEl>
                                      </p:cBhvr>
                                    </p:animEffect>
                                  </p:childTnLst>
                                </p:cTn>
                              </p:par>
                              <p:par>
                                <p:cTn id="76" presetID="6" presetClass="entr" presetSubtype="16"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circle(in)">
                                      <p:cBhvr>
                                        <p:cTn id="78" dur="2000"/>
                                        <p:tgtEl>
                                          <p:spTgt spid="21"/>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circle(in)">
                                      <p:cBhvr>
                                        <p:cTn id="8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uiExpand="1" build="p"/>
      <p:bldP spid="6" grpId="0" uiExpand="1" build="p"/>
      <p:bldP spid="8" grpId="0" build="p"/>
      <p:bldP spid="1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3F55C88-D7FD-4832-8669-6D210C1DA0DE}"/>
              </a:ext>
            </a:extLst>
          </p:cNvPr>
          <p:cNvSpPr/>
          <p:nvPr/>
        </p:nvSpPr>
        <p:spPr>
          <a:xfrm>
            <a:off x="1457595" y="872195"/>
            <a:ext cx="9263414" cy="646331"/>
          </a:xfrm>
          <a:prstGeom prst="rect">
            <a:avLst/>
          </a:prstGeom>
        </p:spPr>
        <p:txBody>
          <a:bodyPr wrap="square">
            <a:spAutoFit/>
          </a:bodyPr>
          <a:lstStyle/>
          <a:p>
            <a:r>
              <a:rPr lang="es-ES" sz="3600" u="sng" dirty="0"/>
              <a:t>2.5 Expresión de resultados</a:t>
            </a:r>
          </a:p>
        </p:txBody>
      </p:sp>
      <p:sp>
        <p:nvSpPr>
          <p:cNvPr id="7" name="CuadroTexto 6">
            <a:extLst>
              <a:ext uri="{FF2B5EF4-FFF2-40B4-BE49-F238E27FC236}">
                <a16:creationId xmlns:a16="http://schemas.microsoft.com/office/drawing/2014/main" id="{89E72784-DA1F-4768-9950-069C91B16878}"/>
              </a:ext>
            </a:extLst>
          </p:cNvPr>
          <p:cNvSpPr txBox="1"/>
          <p:nvPr/>
        </p:nvSpPr>
        <p:spPr>
          <a:xfrm>
            <a:off x="765313" y="1775791"/>
            <a:ext cx="10661374" cy="830997"/>
          </a:xfrm>
          <a:prstGeom prst="rect">
            <a:avLst/>
          </a:prstGeom>
          <a:noFill/>
        </p:spPr>
        <p:txBody>
          <a:bodyPr wrap="square" rtlCol="0">
            <a:spAutoFit/>
          </a:bodyPr>
          <a:lstStyle/>
          <a:p>
            <a:r>
              <a:rPr lang="es-ES" sz="2400" dirty="0">
                <a:solidFill>
                  <a:srgbClr val="FF0000"/>
                </a:solidFill>
              </a:rPr>
              <a:t>Para poner un resultado cuando se han hecho varias medidas de una misma magnitud en un experimento, ponemos el valor más probable</a:t>
            </a:r>
          </a:p>
        </p:txBody>
      </p:sp>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3BA05975-D6B5-472E-9345-E2D6A6EFCD2A}"/>
                  </a:ext>
                </a:extLst>
              </p:cNvPr>
              <p:cNvSpPr txBox="1"/>
              <p:nvPr/>
            </p:nvSpPr>
            <p:spPr>
              <a:xfrm>
                <a:off x="765313" y="2729948"/>
                <a:ext cx="10379765" cy="3477875"/>
              </a:xfrm>
              <a:prstGeom prst="rect">
                <a:avLst/>
              </a:prstGeom>
              <a:noFill/>
            </p:spPr>
            <p:txBody>
              <a:bodyPr wrap="square" rtlCol="0">
                <a:spAutoFit/>
              </a:bodyPr>
              <a:lstStyle/>
              <a:p>
                <a:r>
                  <a:rPr lang="es-ES" sz="2000" dirty="0"/>
                  <a:t>El valor más probable de una medida se expresa como:  </a:t>
                </a:r>
                <a14:m>
                  <m:oMath xmlns:m="http://schemas.openxmlformats.org/officeDocument/2006/math">
                    <m:acc>
                      <m:accPr>
                        <m:chr m:val="̅"/>
                        <m:ctrlPr>
                          <a:rPr lang="es-ES" sz="4000" b="1" i="1" smtClean="0">
                            <a:solidFill>
                              <a:srgbClr val="FF0000"/>
                            </a:solidFill>
                            <a:latin typeface="Cambria Math" panose="02040503050406030204" pitchFamily="18" charset="0"/>
                          </a:rPr>
                        </m:ctrlPr>
                      </m:accPr>
                      <m:e>
                        <m:r>
                          <a:rPr lang="es-ES" sz="4000" b="1" i="1">
                            <a:solidFill>
                              <a:srgbClr val="FF0000"/>
                            </a:solidFill>
                            <a:latin typeface="Cambria Math" panose="02040503050406030204" pitchFamily="18" charset="0"/>
                          </a:rPr>
                          <m:t>𝒙</m:t>
                        </m:r>
                      </m:e>
                    </m:acc>
                    <m:r>
                      <a:rPr lang="es-ES" sz="4000" b="1" i="1">
                        <a:solidFill>
                          <a:srgbClr val="FF0000"/>
                        </a:solidFill>
                        <a:latin typeface="Cambria Math" panose="02040503050406030204" pitchFamily="18" charset="0"/>
                      </a:rPr>
                      <m:t> ∓</m:t>
                    </m:r>
                    <m:r>
                      <a:rPr lang="es-ES" sz="4000" b="1" i="1" smtClean="0">
                        <a:solidFill>
                          <a:srgbClr val="FF0000"/>
                        </a:solidFill>
                        <a:latin typeface="Cambria Math"/>
                      </a:rPr>
                      <m:t>𝑬𝒂</m:t>
                    </m:r>
                  </m:oMath>
                </a14:m>
                <a:r>
                  <a:rPr lang="es-ES" sz="4000" b="1" dirty="0">
                    <a:solidFill>
                      <a:srgbClr val="FF0000"/>
                    </a:solidFill>
                  </a:rPr>
                  <a:t> </a:t>
                </a:r>
              </a:p>
              <a:p>
                <a:pPr lvl="0"/>
                <a:endParaRPr lang="es-ES" sz="2000" b="1" dirty="0"/>
              </a:p>
              <a:p>
                <a:r>
                  <a:rPr lang="es-ES" sz="2000" dirty="0"/>
                  <a:t>Ejercicio. En el laboratorio se quiere medir el volumen de una piedra usando un probeta cuya precisión es de 1 ml. Cinco alumnos realizan la medida y obtienen los siguientes resultados: 2´3 ml, 2´5 ml, 2´0 ml, 3´5 ml y 2´1 ml. A tenor de los resultados:</a:t>
                </a:r>
              </a:p>
              <a:p>
                <a:pPr marL="457200" indent="-457200">
                  <a:buAutoNum type="alphaLcParenR"/>
                </a:pPr>
                <a:r>
                  <a:rPr lang="es-ES" sz="2000" dirty="0"/>
                  <a:t>Indica si todos los alumnos han cometido el mismo tipo de error y decide si es necesario eliminar alguna de las medidas.</a:t>
                </a:r>
              </a:p>
              <a:p>
                <a:pPr marL="457200" indent="-457200">
                  <a:buAutoNum type="alphaLcParenR"/>
                </a:pPr>
                <a:r>
                  <a:rPr lang="es-ES" sz="2000" dirty="0"/>
                  <a:t>Calcula el valor más probable, el error absoluto, el error relativo y expresa la medida de forma correcta.</a:t>
                </a:r>
              </a:p>
              <a:p>
                <a:pPr marL="457200" indent="-457200">
                  <a:buAutoNum type="alphaLcParenR"/>
                </a:pPr>
                <a:r>
                  <a:rPr lang="es-ES" sz="2000" dirty="0"/>
                  <a:t>Indica la magnitud que han medido y la unidad de ésta en el sistema internacional.</a:t>
                </a:r>
              </a:p>
            </p:txBody>
          </p:sp>
        </mc:Choice>
        <mc:Fallback>
          <p:sp>
            <p:nvSpPr>
              <p:cNvPr id="8" name="CuadroTexto 7">
                <a:extLst>
                  <a:ext uri="{FF2B5EF4-FFF2-40B4-BE49-F238E27FC236}">
                    <a16:creationId xmlns:a16="http://schemas.microsoft.com/office/drawing/2014/main" id="{3BA05975-D6B5-472E-9345-E2D6A6EFCD2A}"/>
                  </a:ext>
                </a:extLst>
              </p:cNvPr>
              <p:cNvSpPr txBox="1">
                <a:spLocks noRot="1" noChangeAspect="1" noMove="1" noResize="1" noEditPoints="1" noAdjustHandles="1" noChangeArrowheads="1" noChangeShapeType="1" noTextEdit="1"/>
              </p:cNvSpPr>
              <p:nvPr/>
            </p:nvSpPr>
            <p:spPr>
              <a:xfrm>
                <a:off x="765313" y="2729948"/>
                <a:ext cx="10379765" cy="3477875"/>
              </a:xfrm>
              <a:prstGeom prst="rect">
                <a:avLst/>
              </a:prstGeom>
              <a:blipFill>
                <a:blip r:embed="rId2"/>
                <a:stretch>
                  <a:fillRect l="-646" b="-2105"/>
                </a:stretch>
              </a:blipFill>
            </p:spPr>
            <p:txBody>
              <a:bodyPr/>
              <a:lstStyle/>
              <a:p>
                <a:r>
                  <a:rPr lang="es-ES">
                    <a:noFill/>
                  </a:rPr>
                  <a:t> </a:t>
                </a:r>
              </a:p>
            </p:txBody>
          </p:sp>
        </mc:Fallback>
      </mc:AlternateContent>
    </p:spTree>
    <p:extLst>
      <p:ext uri="{BB962C8B-B14F-4D97-AF65-F5344CB8AC3E}">
        <p14:creationId xmlns:p14="http://schemas.microsoft.com/office/powerpoint/2010/main" val="91770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760032" y="313955"/>
            <a:ext cx="8610600" cy="1293028"/>
          </a:xfrm>
          <a:solidFill>
            <a:schemeClr val="bg1"/>
          </a:solidFill>
        </p:spPr>
        <p:txBody>
          <a:bodyPr/>
          <a:lstStyle/>
          <a:p>
            <a:r>
              <a:rPr lang="es-ES" b="0" u="sng" dirty="0">
                <a:solidFill>
                  <a:schemeClr val="tx1"/>
                </a:solidFill>
              </a:rPr>
              <a:t>2.1 Magnitudes y unidades</a:t>
            </a:r>
          </a:p>
        </p:txBody>
      </p:sp>
      <p:sp>
        <p:nvSpPr>
          <p:cNvPr id="6" name="CuadroTexto 5"/>
          <p:cNvSpPr txBox="1"/>
          <p:nvPr/>
        </p:nvSpPr>
        <p:spPr>
          <a:xfrm>
            <a:off x="1326524" y="1952461"/>
            <a:ext cx="8667482" cy="646331"/>
          </a:xfrm>
          <a:prstGeom prst="rect">
            <a:avLst/>
          </a:prstGeom>
          <a:noFill/>
        </p:spPr>
        <p:txBody>
          <a:bodyPr wrap="square" rtlCol="0">
            <a:spAutoFit/>
          </a:bodyPr>
          <a:lstStyle/>
          <a:p>
            <a:r>
              <a:rPr lang="es-ES" b="1" dirty="0">
                <a:solidFill>
                  <a:schemeClr val="folHlink"/>
                </a:solidFill>
              </a:rPr>
              <a:t>MAGNITUD</a:t>
            </a:r>
            <a:r>
              <a:rPr lang="es-ES" dirty="0"/>
              <a:t>: Es toda propiedad de un objeto o de un fenómeno físico o químico susceptible de tomar diferentes valores numéricos.</a:t>
            </a:r>
            <a:endParaRPr lang="es-ES" dirty="0">
              <a:solidFill>
                <a:srgbClr val="FF66FF"/>
              </a:solidFill>
            </a:endParaRPr>
          </a:p>
        </p:txBody>
      </p:sp>
      <p:cxnSp>
        <p:nvCxnSpPr>
          <p:cNvPr id="13" name="Conector recto 12"/>
          <p:cNvCxnSpPr/>
          <p:nvPr/>
        </p:nvCxnSpPr>
        <p:spPr>
          <a:xfrm>
            <a:off x="1893194" y="2683360"/>
            <a:ext cx="6439" cy="2661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893194" y="3273511"/>
            <a:ext cx="708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899633" y="5344732"/>
            <a:ext cx="70833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2601532" y="3104990"/>
            <a:ext cx="7482626" cy="923330"/>
          </a:xfrm>
          <a:prstGeom prst="rect">
            <a:avLst/>
          </a:prstGeom>
          <a:noFill/>
        </p:spPr>
        <p:txBody>
          <a:bodyPr wrap="square" rtlCol="0">
            <a:spAutoFit/>
          </a:bodyPr>
          <a:lstStyle/>
          <a:p>
            <a:r>
              <a:rPr lang="es-ES" b="1" dirty="0"/>
              <a:t>Fundamentales: </a:t>
            </a:r>
            <a:r>
              <a:rPr lang="es-ES" dirty="0"/>
              <a:t>Cuando se pueden medir directamente con un instrumento de medida , solo son siete</a:t>
            </a:r>
          </a:p>
          <a:p>
            <a:endParaRPr lang="es-ES" dirty="0"/>
          </a:p>
        </p:txBody>
      </p:sp>
      <p:sp>
        <p:nvSpPr>
          <p:cNvPr id="19" name="CuadroTexto 18"/>
          <p:cNvSpPr txBox="1"/>
          <p:nvPr/>
        </p:nvSpPr>
        <p:spPr>
          <a:xfrm>
            <a:off x="2601532" y="5159512"/>
            <a:ext cx="6606862" cy="923330"/>
          </a:xfrm>
          <a:prstGeom prst="rect">
            <a:avLst/>
          </a:prstGeom>
          <a:noFill/>
        </p:spPr>
        <p:txBody>
          <a:bodyPr wrap="square" rtlCol="0">
            <a:spAutoFit/>
          </a:bodyPr>
          <a:lstStyle/>
          <a:p>
            <a:r>
              <a:rPr lang="es-ES" b="1" dirty="0"/>
              <a:t>Derivadas: </a:t>
            </a:r>
            <a:r>
              <a:rPr lang="es-ES" dirty="0"/>
              <a:t>Cuando no se pueden medir directamente porque dependen de dos o más magnitudes fundamentales.</a:t>
            </a:r>
            <a:endParaRPr lang="es-ES" b="1" dirty="0"/>
          </a:p>
        </p:txBody>
      </p:sp>
      <p:pic>
        <p:nvPicPr>
          <p:cNvPr id="20" name="Imagen 19"/>
          <p:cNvPicPr>
            <a:picLocks noChangeAspect="1"/>
          </p:cNvPicPr>
          <p:nvPr/>
        </p:nvPicPr>
        <p:blipFill>
          <a:blip r:embed="rId2"/>
          <a:stretch>
            <a:fillRect/>
          </a:stretch>
        </p:blipFill>
        <p:spPr>
          <a:xfrm>
            <a:off x="9208394" y="4557533"/>
            <a:ext cx="2533650" cy="1809750"/>
          </a:xfrm>
          <a:prstGeom prst="rect">
            <a:avLst/>
          </a:prstGeom>
        </p:spPr>
      </p:pic>
      <p:sp>
        <p:nvSpPr>
          <p:cNvPr id="24" name="CuadroTexto 23"/>
          <p:cNvSpPr txBox="1"/>
          <p:nvPr/>
        </p:nvSpPr>
        <p:spPr>
          <a:xfrm>
            <a:off x="3226158" y="6074896"/>
            <a:ext cx="4365938" cy="584775"/>
          </a:xfrm>
          <a:prstGeom prst="rect">
            <a:avLst/>
          </a:prstGeom>
          <a:noFill/>
        </p:spPr>
        <p:txBody>
          <a:bodyPr wrap="square" rtlCol="0">
            <a:spAutoFit/>
          </a:bodyPr>
          <a:lstStyle/>
          <a:p>
            <a:r>
              <a:rPr lang="es-ES" sz="1600" dirty="0"/>
              <a:t>Densidad= Masa/volumen</a:t>
            </a:r>
          </a:p>
          <a:p>
            <a:r>
              <a:rPr lang="es-ES" sz="1600" dirty="0"/>
              <a:t>Velocidad= longitud/tiempo</a:t>
            </a:r>
          </a:p>
        </p:txBody>
      </p:sp>
      <p:sp>
        <p:nvSpPr>
          <p:cNvPr id="2" name="1 Rectángulo"/>
          <p:cNvSpPr/>
          <p:nvPr/>
        </p:nvSpPr>
        <p:spPr>
          <a:xfrm>
            <a:off x="2601532" y="3801259"/>
            <a:ext cx="6769100" cy="646331"/>
          </a:xfrm>
          <a:prstGeom prst="rect">
            <a:avLst/>
          </a:prstGeom>
        </p:spPr>
        <p:txBody>
          <a:bodyPr wrap="square">
            <a:spAutoFit/>
          </a:bodyPr>
          <a:lstStyle/>
          <a:p>
            <a:r>
              <a:rPr lang="es-ES" dirty="0"/>
              <a:t>Masa, Longitud ,Tiempo, Temperatura, Intensidad de corriente, Intensidad lumínica y cantidad de materia.</a:t>
            </a:r>
          </a:p>
        </p:txBody>
      </p:sp>
    </p:spTree>
    <p:extLst>
      <p:ext uri="{BB962C8B-B14F-4D97-AF65-F5344CB8AC3E}">
        <p14:creationId xmlns:p14="http://schemas.microsoft.com/office/powerpoint/2010/main" val="18106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B3875-8E33-4ECB-9F69-929E5038B872}"/>
              </a:ext>
            </a:extLst>
          </p:cNvPr>
          <p:cNvSpPr>
            <a:spLocks noGrp="1"/>
          </p:cNvSpPr>
          <p:nvPr>
            <p:ph type="title"/>
          </p:nvPr>
        </p:nvSpPr>
        <p:spPr>
          <a:xfrm>
            <a:off x="609600" y="320040"/>
            <a:ext cx="9652000" cy="647369"/>
          </a:xfrm>
        </p:spPr>
        <p:txBody>
          <a:bodyPr/>
          <a:lstStyle/>
          <a:p>
            <a:r>
              <a:rPr lang="es-ES" sz="3600" b="0" u="sng" cap="none" dirty="0">
                <a:ln>
                  <a:noFill/>
                </a:ln>
                <a:solidFill>
                  <a:prstClr val="black"/>
                </a:solidFill>
                <a:latin typeface="Trebuchet MS"/>
              </a:rPr>
              <a:t>2</a:t>
            </a:r>
            <a:r>
              <a:rPr kumimoji="0" lang="es-ES" sz="3600" b="0" i="0" u="sng" strike="noStrike" kern="1200" cap="none" spc="0" normalizeH="0" baseline="0" noProof="0" dirty="0">
                <a:ln>
                  <a:noFill/>
                </a:ln>
                <a:solidFill>
                  <a:prstClr val="black"/>
                </a:solidFill>
                <a:effectLst/>
                <a:uLnTx/>
                <a:uFillTx/>
                <a:latin typeface="Trebuchet MS"/>
                <a:ea typeface="+mj-ea"/>
                <a:cs typeface="+mj-cs"/>
              </a:rPr>
              <a:t>.6 Cifras significativas</a:t>
            </a:r>
            <a:endParaRPr lang="es-ES" dirty="0"/>
          </a:p>
        </p:txBody>
      </p:sp>
      <p:sp>
        <p:nvSpPr>
          <p:cNvPr id="3" name="Marcador de contenido 2">
            <a:extLst>
              <a:ext uri="{FF2B5EF4-FFF2-40B4-BE49-F238E27FC236}">
                <a16:creationId xmlns:a16="http://schemas.microsoft.com/office/drawing/2014/main" id="{08E5026B-6906-4320-B2B8-29B2D27037AD}"/>
              </a:ext>
            </a:extLst>
          </p:cNvPr>
          <p:cNvSpPr>
            <a:spLocks noGrp="1"/>
          </p:cNvSpPr>
          <p:nvPr>
            <p:ph idx="1"/>
          </p:nvPr>
        </p:nvSpPr>
        <p:spPr>
          <a:xfrm>
            <a:off x="609600" y="1649173"/>
            <a:ext cx="9652000" cy="4846320"/>
          </a:xfrm>
        </p:spPr>
        <p:txBody>
          <a:bodyPr/>
          <a:lstStyle/>
          <a:p>
            <a:pPr marL="274320" marR="0" lvl="0" indent="-274320" algn="l" defTabSz="914400" rtl="0" eaLnBrk="1" fontAlgn="auto" latinLnBrk="0" hangingPunct="1">
              <a:lnSpc>
                <a:spcPct val="100000"/>
              </a:lnSpc>
              <a:spcBef>
                <a:spcPts val="600"/>
              </a:spcBef>
              <a:spcAft>
                <a:spcPts val="0"/>
              </a:spcAft>
              <a:buClr>
                <a:srgbClr val="B13F9A"/>
              </a:buClr>
              <a:buSzPct val="73000"/>
              <a:buFont typeface="Wingdings 2"/>
              <a:buChar char=""/>
              <a:tabLst/>
              <a:defRPr/>
            </a:pPr>
            <a:r>
              <a:rPr kumimoji="0" lang="es-ES" sz="3200" b="0" i="0" u="none" strike="noStrike" kern="1200" cap="none" spc="0" normalizeH="0" baseline="0" noProof="0" dirty="0">
                <a:ln>
                  <a:noFill/>
                </a:ln>
                <a:solidFill>
                  <a:srgbClr val="FF0000"/>
                </a:solidFill>
                <a:effectLst/>
                <a:uLnTx/>
                <a:uFillTx/>
                <a:latin typeface="Trebuchet MS"/>
                <a:ea typeface="+mn-ea"/>
                <a:cs typeface="+mn-cs"/>
              </a:rPr>
              <a:t>Las cifras significativas de una medida experimental, son las que proporciona el instrumento de medida. El resultado está formado por las cifras no afectadas de error, más la última cifra, que debe estimarse. </a:t>
            </a:r>
            <a:r>
              <a:rPr kumimoji="0" lang="es-ES" sz="3200" b="0" i="0" u="none" strike="noStrike" kern="1200" cap="none" spc="0" normalizeH="0" baseline="0" noProof="0" dirty="0">
                <a:ln>
                  <a:noFill/>
                </a:ln>
                <a:solidFill>
                  <a:prstClr val="black"/>
                </a:solidFill>
                <a:effectLst/>
                <a:uLnTx/>
                <a:uFillTx/>
                <a:latin typeface="Trebuchet MS"/>
                <a:ea typeface="+mn-ea"/>
                <a:cs typeface="+mn-cs"/>
              </a:rPr>
              <a:t>Por ejemplo, si la medida proporcionada por una balanza es 13´26 g, quiere decir que el aparato es capaz de apreciar centésimas de gramo y el posible error está en la cifra de las centésimas</a:t>
            </a:r>
          </a:p>
          <a:p>
            <a:endParaRPr lang="es-ES" dirty="0"/>
          </a:p>
        </p:txBody>
      </p:sp>
    </p:spTree>
    <p:extLst>
      <p:ext uri="{BB962C8B-B14F-4D97-AF65-F5344CB8AC3E}">
        <p14:creationId xmlns:p14="http://schemas.microsoft.com/office/powerpoint/2010/main" val="238247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CCD5B37-C998-4CC0-9324-2BA320832F12}"/>
              </a:ext>
            </a:extLst>
          </p:cNvPr>
          <p:cNvPicPr>
            <a:picLocks noChangeAspect="1"/>
          </p:cNvPicPr>
          <p:nvPr/>
        </p:nvPicPr>
        <p:blipFill>
          <a:blip r:embed="rId2"/>
          <a:stretch>
            <a:fillRect/>
          </a:stretch>
        </p:blipFill>
        <p:spPr>
          <a:xfrm>
            <a:off x="331304" y="595172"/>
            <a:ext cx="10166260" cy="5902990"/>
          </a:xfrm>
          <a:prstGeom prst="rect">
            <a:avLst/>
          </a:prstGeom>
        </p:spPr>
      </p:pic>
    </p:spTree>
    <p:extLst>
      <p:ext uri="{BB962C8B-B14F-4D97-AF65-F5344CB8AC3E}">
        <p14:creationId xmlns:p14="http://schemas.microsoft.com/office/powerpoint/2010/main" val="343435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8959AF-96F0-4F89-949D-C32A029A07F7}"/>
              </a:ext>
            </a:extLst>
          </p:cNvPr>
          <p:cNvPicPr>
            <a:picLocks noChangeAspect="1"/>
          </p:cNvPicPr>
          <p:nvPr/>
        </p:nvPicPr>
        <p:blipFill>
          <a:blip r:embed="rId2"/>
          <a:stretch>
            <a:fillRect/>
          </a:stretch>
        </p:blipFill>
        <p:spPr>
          <a:xfrm>
            <a:off x="1550504" y="864366"/>
            <a:ext cx="8163339" cy="5798612"/>
          </a:xfrm>
          <a:prstGeom prst="rect">
            <a:avLst/>
          </a:prstGeom>
        </p:spPr>
      </p:pic>
    </p:spTree>
    <p:extLst>
      <p:ext uri="{BB962C8B-B14F-4D97-AF65-F5344CB8AC3E}">
        <p14:creationId xmlns:p14="http://schemas.microsoft.com/office/powerpoint/2010/main" val="1894972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BF9DCD-6757-48AC-B9DD-E5EED95F2FDD}"/>
              </a:ext>
            </a:extLst>
          </p:cNvPr>
          <p:cNvPicPr>
            <a:picLocks noChangeAspect="1"/>
          </p:cNvPicPr>
          <p:nvPr/>
        </p:nvPicPr>
        <p:blipFill>
          <a:blip r:embed="rId2"/>
          <a:stretch>
            <a:fillRect/>
          </a:stretch>
        </p:blipFill>
        <p:spPr>
          <a:xfrm>
            <a:off x="1563756" y="756575"/>
            <a:ext cx="8428383" cy="5644224"/>
          </a:xfrm>
          <a:prstGeom prst="rect">
            <a:avLst/>
          </a:prstGeom>
        </p:spPr>
      </p:pic>
    </p:spTree>
    <p:extLst>
      <p:ext uri="{BB962C8B-B14F-4D97-AF65-F5344CB8AC3E}">
        <p14:creationId xmlns:p14="http://schemas.microsoft.com/office/powerpoint/2010/main" val="344131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BD52289-BB21-462A-ABD6-8A7F968B4855}"/>
              </a:ext>
            </a:extLst>
          </p:cNvPr>
          <p:cNvPicPr>
            <a:picLocks noChangeAspect="1"/>
          </p:cNvPicPr>
          <p:nvPr/>
        </p:nvPicPr>
        <p:blipFill>
          <a:blip r:embed="rId2"/>
          <a:stretch>
            <a:fillRect/>
          </a:stretch>
        </p:blipFill>
        <p:spPr>
          <a:xfrm>
            <a:off x="1298713" y="366143"/>
            <a:ext cx="8118942" cy="6047909"/>
          </a:xfrm>
          <a:prstGeom prst="rect">
            <a:avLst/>
          </a:prstGeom>
        </p:spPr>
      </p:pic>
    </p:spTree>
    <p:extLst>
      <p:ext uri="{BB962C8B-B14F-4D97-AF65-F5344CB8AC3E}">
        <p14:creationId xmlns:p14="http://schemas.microsoft.com/office/powerpoint/2010/main" val="39588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324591" y="4347030"/>
            <a:ext cx="8732359" cy="369332"/>
          </a:xfrm>
          <a:prstGeom prst="rect">
            <a:avLst/>
          </a:prstGeom>
          <a:noFill/>
        </p:spPr>
        <p:txBody>
          <a:bodyPr wrap="square" rtlCol="0">
            <a:spAutoFit/>
          </a:bodyPr>
          <a:lstStyle/>
          <a:p>
            <a:r>
              <a:rPr lang="es-ES" b="1" dirty="0">
                <a:solidFill>
                  <a:schemeClr val="accent5">
                    <a:lumMod val="50000"/>
                  </a:schemeClr>
                </a:solidFill>
              </a:rPr>
              <a:t>UNIDAD DE MEDIDA</a:t>
            </a:r>
            <a:r>
              <a:rPr lang="es-ES" b="1" dirty="0">
                <a:solidFill>
                  <a:srgbClr val="FF66FF"/>
                </a:solidFill>
              </a:rPr>
              <a:t>: </a:t>
            </a:r>
            <a:r>
              <a:rPr lang="es-ES" dirty="0"/>
              <a:t>es la cantidad que usamos como referencia</a:t>
            </a:r>
          </a:p>
        </p:txBody>
      </p:sp>
      <p:sp>
        <p:nvSpPr>
          <p:cNvPr id="9" name="CuadroTexto 8"/>
          <p:cNvSpPr txBox="1"/>
          <p:nvPr/>
        </p:nvSpPr>
        <p:spPr>
          <a:xfrm>
            <a:off x="1324591" y="1040801"/>
            <a:ext cx="2966433" cy="923330"/>
          </a:xfrm>
          <a:prstGeom prst="rect">
            <a:avLst/>
          </a:prstGeom>
          <a:noFill/>
        </p:spPr>
        <p:txBody>
          <a:bodyPr wrap="square" rtlCol="0">
            <a:spAutoFit/>
          </a:bodyPr>
          <a:lstStyle/>
          <a:p>
            <a:r>
              <a:rPr lang="es-ES" b="1" dirty="0">
                <a:solidFill>
                  <a:schemeClr val="accent5">
                    <a:lumMod val="50000"/>
                  </a:schemeClr>
                </a:solidFill>
              </a:rPr>
              <a:t>MEDIR:</a:t>
            </a:r>
            <a:r>
              <a:rPr lang="es-ES" b="1" dirty="0">
                <a:solidFill>
                  <a:srgbClr val="33CC33"/>
                </a:solidFill>
              </a:rPr>
              <a:t> </a:t>
            </a:r>
            <a:r>
              <a:rPr lang="es-ES" dirty="0"/>
              <a:t>Es comparar una cantidad con otra a la que tomamos como referencia.</a:t>
            </a:r>
          </a:p>
        </p:txBody>
      </p:sp>
      <p:sp>
        <p:nvSpPr>
          <p:cNvPr id="10" name="CuadroTexto 9"/>
          <p:cNvSpPr txBox="1"/>
          <p:nvPr/>
        </p:nvSpPr>
        <p:spPr>
          <a:xfrm>
            <a:off x="1274042" y="5113170"/>
            <a:ext cx="9669803" cy="923330"/>
          </a:xfrm>
          <a:prstGeom prst="rect">
            <a:avLst/>
          </a:prstGeom>
          <a:noFill/>
        </p:spPr>
        <p:txBody>
          <a:bodyPr wrap="square" rtlCol="0">
            <a:spAutoFit/>
          </a:bodyPr>
          <a:lstStyle/>
          <a:p>
            <a:r>
              <a:rPr lang="es-ES" dirty="0"/>
              <a:t>Podemos  medir la longitud en metros, pulgadas, millas etc. </a:t>
            </a:r>
          </a:p>
          <a:p>
            <a:r>
              <a:rPr lang="es-ES" dirty="0"/>
              <a:t>La masa en gramos y arrobas. </a:t>
            </a:r>
          </a:p>
          <a:p>
            <a:r>
              <a:rPr lang="es-ES" dirty="0"/>
              <a:t>El volumen en litros o metros cúbicos</a:t>
            </a:r>
          </a:p>
        </p:txBody>
      </p:sp>
      <p:pic>
        <p:nvPicPr>
          <p:cNvPr id="2" name="Imagen 1">
            <a:extLst>
              <a:ext uri="{FF2B5EF4-FFF2-40B4-BE49-F238E27FC236}">
                <a16:creationId xmlns:a16="http://schemas.microsoft.com/office/drawing/2014/main" id="{46FD9D1E-38BA-4B6A-B5E5-782728DEC97B}"/>
              </a:ext>
            </a:extLst>
          </p:cNvPr>
          <p:cNvPicPr>
            <a:picLocks noChangeAspect="1"/>
          </p:cNvPicPr>
          <p:nvPr/>
        </p:nvPicPr>
        <p:blipFill>
          <a:blip r:embed="rId2"/>
          <a:stretch>
            <a:fillRect/>
          </a:stretch>
        </p:blipFill>
        <p:spPr>
          <a:xfrm>
            <a:off x="4823792" y="488899"/>
            <a:ext cx="4742000" cy="3155585"/>
          </a:xfrm>
          <a:prstGeom prst="rect">
            <a:avLst/>
          </a:prstGeom>
        </p:spPr>
      </p:pic>
    </p:spTree>
    <p:extLst>
      <p:ext uri="{BB962C8B-B14F-4D97-AF65-F5344CB8AC3E}">
        <p14:creationId xmlns:p14="http://schemas.microsoft.com/office/powerpoint/2010/main" val="38410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811581" y="229641"/>
            <a:ext cx="6314665" cy="959636"/>
          </a:xfrm>
          <a:solidFill>
            <a:schemeClr val="bg1"/>
          </a:solidFill>
        </p:spPr>
        <p:txBody>
          <a:bodyPr/>
          <a:lstStyle/>
          <a:p>
            <a:pPr algn="l"/>
            <a:r>
              <a:rPr lang="es-ES" u="sng" cap="none" dirty="0">
                <a:solidFill>
                  <a:schemeClr val="tx1"/>
                </a:solidFill>
              </a:rPr>
              <a:t>2.2  Sistema internacional</a:t>
            </a:r>
          </a:p>
        </p:txBody>
      </p:sp>
      <p:sp>
        <p:nvSpPr>
          <p:cNvPr id="3" name="CuadroTexto 2"/>
          <p:cNvSpPr txBox="1"/>
          <p:nvPr/>
        </p:nvSpPr>
        <p:spPr>
          <a:xfrm>
            <a:off x="837123" y="1400568"/>
            <a:ext cx="9830877"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Establece las unidades en las que </a:t>
            </a:r>
            <a:r>
              <a:rPr lang="es-ES" b="1" dirty="0"/>
              <a:t>se debe medir las magnitudes</a:t>
            </a:r>
          </a:p>
        </p:txBody>
      </p:sp>
      <p:graphicFrame>
        <p:nvGraphicFramePr>
          <p:cNvPr id="2" name="Tabla 1"/>
          <p:cNvGraphicFramePr>
            <a:graphicFrameLocks noGrp="1"/>
          </p:cNvGraphicFramePr>
          <p:nvPr>
            <p:extLst>
              <p:ext uri="{D42A27DB-BD31-4B8C-83A1-F6EECF244321}">
                <p14:modId xmlns:p14="http://schemas.microsoft.com/office/powerpoint/2010/main" val="521486514"/>
              </p:ext>
            </p:extLst>
          </p:nvPr>
        </p:nvGraphicFramePr>
        <p:xfrm>
          <a:off x="1033075" y="3217826"/>
          <a:ext cx="8245341" cy="2992120"/>
        </p:xfrm>
        <a:graphic>
          <a:graphicData uri="http://schemas.openxmlformats.org/drawingml/2006/table">
            <a:tbl>
              <a:tblPr firstRow="1" bandRow="1">
                <a:tableStyleId>{5C22544A-7EE6-4342-B048-85BDC9FD1C3A}</a:tableStyleId>
              </a:tblPr>
              <a:tblGrid>
                <a:gridCol w="4309563">
                  <a:extLst>
                    <a:ext uri="{9D8B030D-6E8A-4147-A177-3AD203B41FA5}">
                      <a16:colId xmlns:a16="http://schemas.microsoft.com/office/drawing/2014/main" val="20000"/>
                    </a:ext>
                  </a:extLst>
                </a:gridCol>
                <a:gridCol w="1205457">
                  <a:extLst>
                    <a:ext uri="{9D8B030D-6E8A-4147-A177-3AD203B41FA5}">
                      <a16:colId xmlns:a16="http://schemas.microsoft.com/office/drawing/2014/main" val="20001"/>
                    </a:ext>
                  </a:extLst>
                </a:gridCol>
                <a:gridCol w="1481071">
                  <a:extLst>
                    <a:ext uri="{9D8B030D-6E8A-4147-A177-3AD203B41FA5}">
                      <a16:colId xmlns:a16="http://schemas.microsoft.com/office/drawing/2014/main" val="20002"/>
                    </a:ext>
                  </a:extLst>
                </a:gridCol>
                <a:gridCol w="1249250">
                  <a:extLst>
                    <a:ext uri="{9D8B030D-6E8A-4147-A177-3AD203B41FA5}">
                      <a16:colId xmlns:a16="http://schemas.microsoft.com/office/drawing/2014/main" val="20003"/>
                    </a:ext>
                  </a:extLst>
                </a:gridCol>
              </a:tblGrid>
              <a:tr h="370840">
                <a:tc>
                  <a:txBody>
                    <a:bodyPr/>
                    <a:lstStyle/>
                    <a:p>
                      <a:pPr algn="ctr"/>
                      <a:r>
                        <a:rPr lang="es-ES" dirty="0"/>
                        <a:t>Magnitud Fundamental</a:t>
                      </a:r>
                    </a:p>
                  </a:txBody>
                  <a:tcPr/>
                </a:tc>
                <a:tc>
                  <a:txBody>
                    <a:bodyPr/>
                    <a:lstStyle/>
                    <a:p>
                      <a:pPr algn="ctr"/>
                      <a:r>
                        <a:rPr lang="es-ES" dirty="0"/>
                        <a:t>Símbolo</a:t>
                      </a:r>
                    </a:p>
                  </a:txBody>
                  <a:tcPr/>
                </a:tc>
                <a:tc>
                  <a:txBody>
                    <a:bodyPr/>
                    <a:lstStyle/>
                    <a:p>
                      <a:pPr algn="ctr"/>
                      <a:r>
                        <a:rPr lang="es-ES" dirty="0"/>
                        <a:t>Unidad SI</a:t>
                      </a:r>
                    </a:p>
                  </a:txBody>
                  <a:tcPr/>
                </a:tc>
                <a:tc>
                  <a:txBody>
                    <a:bodyPr/>
                    <a:lstStyle/>
                    <a:p>
                      <a:pPr algn="ctr"/>
                      <a:r>
                        <a:rPr lang="es-ES" dirty="0"/>
                        <a:t>Símbolo</a:t>
                      </a:r>
                    </a:p>
                  </a:txBody>
                  <a:tcPr/>
                </a:tc>
                <a:extLst>
                  <a:ext uri="{0D108BD9-81ED-4DB2-BD59-A6C34878D82A}">
                    <a16:rowId xmlns:a16="http://schemas.microsoft.com/office/drawing/2014/main" val="10000"/>
                  </a:ext>
                </a:extLst>
              </a:tr>
              <a:tr h="370840">
                <a:tc>
                  <a:txBody>
                    <a:bodyPr/>
                    <a:lstStyle/>
                    <a:p>
                      <a:pPr algn="ctr"/>
                      <a:r>
                        <a:rPr lang="es-ES" dirty="0"/>
                        <a:t>Longitud</a:t>
                      </a:r>
                    </a:p>
                  </a:txBody>
                  <a:tcPr/>
                </a:tc>
                <a:tc>
                  <a:txBody>
                    <a:bodyPr/>
                    <a:lstStyle/>
                    <a:p>
                      <a:pPr algn="ctr"/>
                      <a:r>
                        <a:rPr lang="es-ES" sz="2000" dirty="0">
                          <a:latin typeface="Brush Script MT" panose="03060802040406070304" pitchFamily="66" charset="0"/>
                        </a:rPr>
                        <a:t>l</a:t>
                      </a:r>
                    </a:p>
                  </a:txBody>
                  <a:tcPr/>
                </a:tc>
                <a:tc>
                  <a:txBody>
                    <a:bodyPr/>
                    <a:lstStyle/>
                    <a:p>
                      <a:pPr algn="ctr"/>
                      <a:r>
                        <a:rPr lang="es-ES" dirty="0"/>
                        <a:t>metros</a:t>
                      </a:r>
                    </a:p>
                  </a:txBody>
                  <a:tcPr/>
                </a:tc>
                <a:tc>
                  <a:txBody>
                    <a:bodyPr/>
                    <a:lstStyle/>
                    <a:p>
                      <a:pPr algn="ctr"/>
                      <a:r>
                        <a:rPr lang="es-ES" dirty="0"/>
                        <a:t>m</a:t>
                      </a:r>
                    </a:p>
                  </a:txBody>
                  <a:tcPr/>
                </a:tc>
                <a:extLst>
                  <a:ext uri="{0D108BD9-81ED-4DB2-BD59-A6C34878D82A}">
                    <a16:rowId xmlns:a16="http://schemas.microsoft.com/office/drawing/2014/main" val="10001"/>
                  </a:ext>
                </a:extLst>
              </a:tr>
              <a:tr h="370840">
                <a:tc>
                  <a:txBody>
                    <a:bodyPr/>
                    <a:lstStyle/>
                    <a:p>
                      <a:pPr algn="ctr"/>
                      <a:r>
                        <a:rPr lang="es-ES" dirty="0"/>
                        <a:t>Masa</a:t>
                      </a:r>
                    </a:p>
                  </a:txBody>
                  <a:tcPr/>
                </a:tc>
                <a:tc>
                  <a:txBody>
                    <a:bodyPr/>
                    <a:lstStyle/>
                    <a:p>
                      <a:pPr algn="ctr"/>
                      <a:r>
                        <a:rPr lang="es-ES" dirty="0"/>
                        <a:t>m</a:t>
                      </a:r>
                    </a:p>
                  </a:txBody>
                  <a:tcPr/>
                </a:tc>
                <a:tc>
                  <a:txBody>
                    <a:bodyPr/>
                    <a:lstStyle/>
                    <a:p>
                      <a:pPr algn="ctr"/>
                      <a:r>
                        <a:rPr lang="es-ES" dirty="0"/>
                        <a:t>Kilogramo</a:t>
                      </a:r>
                    </a:p>
                  </a:txBody>
                  <a:tcPr/>
                </a:tc>
                <a:tc>
                  <a:txBody>
                    <a:bodyPr/>
                    <a:lstStyle/>
                    <a:p>
                      <a:pPr algn="ctr"/>
                      <a:r>
                        <a:rPr lang="es-ES" dirty="0"/>
                        <a:t>Kg</a:t>
                      </a:r>
                    </a:p>
                  </a:txBody>
                  <a:tcPr/>
                </a:tc>
                <a:extLst>
                  <a:ext uri="{0D108BD9-81ED-4DB2-BD59-A6C34878D82A}">
                    <a16:rowId xmlns:a16="http://schemas.microsoft.com/office/drawing/2014/main" val="10002"/>
                  </a:ext>
                </a:extLst>
              </a:tr>
              <a:tr h="370840">
                <a:tc>
                  <a:txBody>
                    <a:bodyPr/>
                    <a:lstStyle/>
                    <a:p>
                      <a:pPr algn="ctr"/>
                      <a:r>
                        <a:rPr lang="es-ES" dirty="0"/>
                        <a:t>Tiempo</a:t>
                      </a:r>
                    </a:p>
                  </a:txBody>
                  <a:tcPr/>
                </a:tc>
                <a:tc>
                  <a:txBody>
                    <a:bodyPr/>
                    <a:lstStyle/>
                    <a:p>
                      <a:pPr algn="ctr"/>
                      <a:r>
                        <a:rPr lang="es-ES" dirty="0"/>
                        <a:t>t</a:t>
                      </a:r>
                    </a:p>
                  </a:txBody>
                  <a:tcPr/>
                </a:tc>
                <a:tc>
                  <a:txBody>
                    <a:bodyPr/>
                    <a:lstStyle/>
                    <a:p>
                      <a:pPr algn="ctr"/>
                      <a:r>
                        <a:rPr lang="es-ES" dirty="0"/>
                        <a:t>segundo</a:t>
                      </a:r>
                    </a:p>
                  </a:txBody>
                  <a:tcPr/>
                </a:tc>
                <a:tc>
                  <a:txBody>
                    <a:bodyPr/>
                    <a:lstStyle/>
                    <a:p>
                      <a:pPr algn="ctr"/>
                      <a:r>
                        <a:rPr lang="es-ES" dirty="0"/>
                        <a:t>s</a:t>
                      </a:r>
                    </a:p>
                  </a:txBody>
                  <a:tcPr/>
                </a:tc>
                <a:extLst>
                  <a:ext uri="{0D108BD9-81ED-4DB2-BD59-A6C34878D82A}">
                    <a16:rowId xmlns:a16="http://schemas.microsoft.com/office/drawing/2014/main" val="10003"/>
                  </a:ext>
                </a:extLst>
              </a:tr>
              <a:tr h="370840">
                <a:tc>
                  <a:txBody>
                    <a:bodyPr/>
                    <a:lstStyle/>
                    <a:p>
                      <a:pPr algn="ctr"/>
                      <a:r>
                        <a:rPr lang="es-ES" dirty="0"/>
                        <a:t>Temperatura</a:t>
                      </a:r>
                    </a:p>
                  </a:txBody>
                  <a:tcPr/>
                </a:tc>
                <a:tc>
                  <a:txBody>
                    <a:bodyPr/>
                    <a:lstStyle/>
                    <a:p>
                      <a:pPr algn="ctr"/>
                      <a:r>
                        <a:rPr lang="es-ES" dirty="0"/>
                        <a:t>T</a:t>
                      </a:r>
                    </a:p>
                  </a:txBody>
                  <a:tcPr/>
                </a:tc>
                <a:tc>
                  <a:txBody>
                    <a:bodyPr/>
                    <a:lstStyle/>
                    <a:p>
                      <a:pPr algn="ctr"/>
                      <a:r>
                        <a:rPr lang="es-ES" dirty="0"/>
                        <a:t>Kelvin</a:t>
                      </a:r>
                    </a:p>
                  </a:txBody>
                  <a:tcPr/>
                </a:tc>
                <a:tc>
                  <a:txBody>
                    <a:bodyPr/>
                    <a:lstStyle/>
                    <a:p>
                      <a:pPr algn="ctr"/>
                      <a:r>
                        <a:rPr lang="es-ES" dirty="0"/>
                        <a:t>K</a:t>
                      </a:r>
                    </a:p>
                  </a:txBody>
                  <a:tcPr/>
                </a:tc>
                <a:extLst>
                  <a:ext uri="{0D108BD9-81ED-4DB2-BD59-A6C34878D82A}">
                    <a16:rowId xmlns:a16="http://schemas.microsoft.com/office/drawing/2014/main" val="10004"/>
                  </a:ext>
                </a:extLst>
              </a:tr>
              <a:tr h="370840">
                <a:tc>
                  <a:txBody>
                    <a:bodyPr/>
                    <a:lstStyle/>
                    <a:p>
                      <a:pPr algn="ctr"/>
                      <a:r>
                        <a:rPr lang="es-ES" dirty="0"/>
                        <a:t>Intensidad</a:t>
                      </a:r>
                      <a:r>
                        <a:rPr lang="es-ES" baseline="0" dirty="0"/>
                        <a:t> de corriente eléctrica</a:t>
                      </a:r>
                      <a:endParaRPr lang="es-ES" dirty="0"/>
                    </a:p>
                  </a:txBody>
                  <a:tcPr/>
                </a:tc>
                <a:tc>
                  <a:txBody>
                    <a:bodyPr/>
                    <a:lstStyle/>
                    <a:p>
                      <a:pPr algn="ctr"/>
                      <a:r>
                        <a:rPr lang="es-ES" dirty="0">
                          <a:latin typeface="Algerian" panose="04020705040A02060702" pitchFamily="82" charset="0"/>
                        </a:rPr>
                        <a:t>I</a:t>
                      </a:r>
                    </a:p>
                  </a:txBody>
                  <a:tcPr/>
                </a:tc>
                <a:tc>
                  <a:txBody>
                    <a:bodyPr/>
                    <a:lstStyle/>
                    <a:p>
                      <a:pPr algn="ctr"/>
                      <a:r>
                        <a:rPr lang="es-ES" dirty="0"/>
                        <a:t>Amperio</a:t>
                      </a:r>
                    </a:p>
                  </a:txBody>
                  <a:tcPr/>
                </a:tc>
                <a:tc>
                  <a:txBody>
                    <a:bodyPr/>
                    <a:lstStyle/>
                    <a:p>
                      <a:pPr algn="ctr"/>
                      <a:r>
                        <a:rPr lang="es-ES" dirty="0"/>
                        <a:t>A</a:t>
                      </a:r>
                    </a:p>
                  </a:txBody>
                  <a:tcPr/>
                </a:tc>
                <a:extLst>
                  <a:ext uri="{0D108BD9-81ED-4DB2-BD59-A6C34878D82A}">
                    <a16:rowId xmlns:a16="http://schemas.microsoft.com/office/drawing/2014/main" val="10005"/>
                  </a:ext>
                </a:extLst>
              </a:tr>
              <a:tr h="370840">
                <a:tc>
                  <a:txBody>
                    <a:bodyPr/>
                    <a:lstStyle/>
                    <a:p>
                      <a:pPr algn="ctr"/>
                      <a:r>
                        <a:rPr lang="es-ES" dirty="0"/>
                        <a:t>Intensidad luminosa</a:t>
                      </a:r>
                    </a:p>
                  </a:txBody>
                  <a:tcPr/>
                </a:tc>
                <a:tc>
                  <a:txBody>
                    <a:bodyPr/>
                    <a:lstStyle/>
                    <a:p>
                      <a:pPr algn="ctr"/>
                      <a:r>
                        <a:rPr lang="es-ES" dirty="0" err="1">
                          <a:latin typeface="Algerian" panose="04020705040A02060702" pitchFamily="82" charset="0"/>
                        </a:rPr>
                        <a:t>I</a:t>
                      </a:r>
                      <a:r>
                        <a:rPr lang="es-ES" dirty="0" err="1"/>
                        <a:t>v</a:t>
                      </a:r>
                      <a:endParaRPr lang="es-ES" dirty="0"/>
                    </a:p>
                  </a:txBody>
                  <a:tcPr/>
                </a:tc>
                <a:tc>
                  <a:txBody>
                    <a:bodyPr/>
                    <a:lstStyle/>
                    <a:p>
                      <a:pPr algn="ctr"/>
                      <a:r>
                        <a:rPr lang="es-ES" dirty="0"/>
                        <a:t>Candela</a:t>
                      </a:r>
                    </a:p>
                  </a:txBody>
                  <a:tcPr/>
                </a:tc>
                <a:tc>
                  <a:txBody>
                    <a:bodyPr/>
                    <a:lstStyle/>
                    <a:p>
                      <a:pPr algn="ctr"/>
                      <a:r>
                        <a:rPr lang="es-ES" dirty="0"/>
                        <a:t>cd</a:t>
                      </a:r>
                    </a:p>
                  </a:txBody>
                  <a:tcPr/>
                </a:tc>
                <a:extLst>
                  <a:ext uri="{0D108BD9-81ED-4DB2-BD59-A6C34878D82A}">
                    <a16:rowId xmlns:a16="http://schemas.microsoft.com/office/drawing/2014/main" val="10006"/>
                  </a:ext>
                </a:extLst>
              </a:tr>
              <a:tr h="370840">
                <a:tc>
                  <a:txBody>
                    <a:bodyPr/>
                    <a:lstStyle/>
                    <a:p>
                      <a:pPr algn="ctr"/>
                      <a:r>
                        <a:rPr lang="es-ES" dirty="0"/>
                        <a:t>Cantidad</a:t>
                      </a:r>
                      <a:r>
                        <a:rPr lang="es-ES" baseline="0" dirty="0"/>
                        <a:t> de sustancia</a:t>
                      </a:r>
                      <a:endParaRPr lang="es-ES" dirty="0"/>
                    </a:p>
                  </a:txBody>
                  <a:tcPr/>
                </a:tc>
                <a:tc>
                  <a:txBody>
                    <a:bodyPr/>
                    <a:lstStyle/>
                    <a:p>
                      <a:pPr algn="ctr"/>
                      <a:r>
                        <a:rPr lang="es-ES" dirty="0"/>
                        <a:t>n</a:t>
                      </a:r>
                    </a:p>
                  </a:txBody>
                  <a:tcPr/>
                </a:tc>
                <a:tc>
                  <a:txBody>
                    <a:bodyPr/>
                    <a:lstStyle/>
                    <a:p>
                      <a:pPr algn="ctr"/>
                      <a:r>
                        <a:rPr lang="es-ES" dirty="0"/>
                        <a:t>mol</a:t>
                      </a:r>
                    </a:p>
                  </a:txBody>
                  <a:tcPr/>
                </a:tc>
                <a:tc>
                  <a:txBody>
                    <a:bodyPr/>
                    <a:lstStyle/>
                    <a:p>
                      <a:pPr algn="ctr"/>
                      <a:r>
                        <a:rPr lang="es-ES" dirty="0"/>
                        <a:t>mol</a:t>
                      </a:r>
                    </a:p>
                  </a:txBody>
                  <a:tcPr/>
                </a:tc>
                <a:extLst>
                  <a:ext uri="{0D108BD9-81ED-4DB2-BD59-A6C34878D82A}">
                    <a16:rowId xmlns:a16="http://schemas.microsoft.com/office/drawing/2014/main" val="10007"/>
                  </a:ext>
                </a:extLst>
              </a:tr>
            </a:tbl>
          </a:graphicData>
        </a:graphic>
      </p:graphicFrame>
      <p:sp>
        <p:nvSpPr>
          <p:cNvPr id="5" name="4 CuadroTexto"/>
          <p:cNvSpPr txBox="1"/>
          <p:nvPr/>
        </p:nvSpPr>
        <p:spPr>
          <a:xfrm>
            <a:off x="1612900" y="2362200"/>
            <a:ext cx="7823200" cy="369332"/>
          </a:xfrm>
          <a:prstGeom prst="rect">
            <a:avLst/>
          </a:prstGeom>
          <a:noFill/>
        </p:spPr>
        <p:txBody>
          <a:bodyPr wrap="square" rtlCol="0">
            <a:spAutoFit/>
          </a:bodyPr>
          <a:lstStyle/>
          <a:p>
            <a:r>
              <a:rPr lang="es-ES" dirty="0"/>
              <a:t>SISTEMA INTERNACIONAL PARA LAS MAGNITUDES FUNDAMENTALES</a:t>
            </a:r>
          </a:p>
        </p:txBody>
      </p:sp>
    </p:spTree>
    <p:extLst>
      <p:ext uri="{BB962C8B-B14F-4D97-AF65-F5344CB8AC3E}">
        <p14:creationId xmlns:p14="http://schemas.microsoft.com/office/powerpoint/2010/main" val="219246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209266041"/>
              </p:ext>
            </p:extLst>
          </p:nvPr>
        </p:nvGraphicFramePr>
        <p:xfrm>
          <a:off x="388941" y="1773468"/>
          <a:ext cx="10014016" cy="4307840"/>
        </p:xfrm>
        <a:graphic>
          <a:graphicData uri="http://schemas.openxmlformats.org/drawingml/2006/table">
            <a:tbl>
              <a:tblPr firstRow="1" bandRow="1">
                <a:tableStyleId>{5C22544A-7EE6-4342-B048-85BDC9FD1C3A}</a:tableStyleId>
              </a:tblPr>
              <a:tblGrid>
                <a:gridCol w="3574340">
                  <a:extLst>
                    <a:ext uri="{9D8B030D-6E8A-4147-A177-3AD203B41FA5}">
                      <a16:colId xmlns:a16="http://schemas.microsoft.com/office/drawing/2014/main" val="20000"/>
                    </a:ext>
                  </a:extLst>
                </a:gridCol>
                <a:gridCol w="1615678">
                  <a:extLst>
                    <a:ext uri="{9D8B030D-6E8A-4147-A177-3AD203B41FA5}">
                      <a16:colId xmlns:a16="http://schemas.microsoft.com/office/drawing/2014/main" val="20001"/>
                    </a:ext>
                  </a:extLst>
                </a:gridCol>
                <a:gridCol w="4823998">
                  <a:extLst>
                    <a:ext uri="{9D8B030D-6E8A-4147-A177-3AD203B41FA5}">
                      <a16:colId xmlns:a16="http://schemas.microsoft.com/office/drawing/2014/main" val="20002"/>
                    </a:ext>
                  </a:extLst>
                </a:gridCol>
              </a:tblGrid>
              <a:tr h="370840">
                <a:tc>
                  <a:txBody>
                    <a:bodyPr/>
                    <a:lstStyle/>
                    <a:p>
                      <a:pPr algn="ctr"/>
                      <a:r>
                        <a:rPr lang="es-ES" dirty="0"/>
                        <a:t>Magnitud Derivada</a:t>
                      </a:r>
                    </a:p>
                  </a:txBody>
                  <a:tcPr/>
                </a:tc>
                <a:tc>
                  <a:txBody>
                    <a:bodyPr/>
                    <a:lstStyle/>
                    <a:p>
                      <a:pPr algn="ctr"/>
                      <a:r>
                        <a:rPr lang="es-ES" dirty="0"/>
                        <a:t>Símbolo</a:t>
                      </a:r>
                    </a:p>
                  </a:txBody>
                  <a:tcPr/>
                </a:tc>
                <a:tc>
                  <a:txBody>
                    <a:bodyPr/>
                    <a:lstStyle/>
                    <a:p>
                      <a:pPr algn="ctr"/>
                      <a:r>
                        <a:rPr lang="es-ES" dirty="0"/>
                        <a:t>Unidad SI</a:t>
                      </a:r>
                    </a:p>
                  </a:txBody>
                  <a:tcPr/>
                </a:tc>
                <a:extLst>
                  <a:ext uri="{0D108BD9-81ED-4DB2-BD59-A6C34878D82A}">
                    <a16:rowId xmlns:a16="http://schemas.microsoft.com/office/drawing/2014/main" val="10000"/>
                  </a:ext>
                </a:extLst>
              </a:tr>
              <a:tr h="370840">
                <a:tc>
                  <a:txBody>
                    <a:bodyPr/>
                    <a:lstStyle/>
                    <a:p>
                      <a:pPr algn="ctr"/>
                      <a:r>
                        <a:rPr lang="es-ES" dirty="0"/>
                        <a:t>Área</a:t>
                      </a:r>
                    </a:p>
                  </a:txBody>
                  <a:tcPr/>
                </a:tc>
                <a:tc>
                  <a:txBody>
                    <a:bodyPr/>
                    <a:lstStyle/>
                    <a:p>
                      <a:pPr algn="ctr"/>
                      <a:r>
                        <a:rPr lang="es-ES"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Metro cuadrado (m2)</a:t>
                      </a:r>
                    </a:p>
                    <a:p>
                      <a:pPr algn="l"/>
                      <a:endParaRPr lang="es-ES" dirty="0"/>
                    </a:p>
                  </a:txBody>
                  <a:tcPr/>
                </a:tc>
                <a:extLst>
                  <a:ext uri="{0D108BD9-81ED-4DB2-BD59-A6C34878D82A}">
                    <a16:rowId xmlns:a16="http://schemas.microsoft.com/office/drawing/2014/main" val="10001"/>
                  </a:ext>
                </a:extLst>
              </a:tr>
              <a:tr h="370840">
                <a:tc>
                  <a:txBody>
                    <a:bodyPr/>
                    <a:lstStyle/>
                    <a:p>
                      <a:pPr algn="ctr"/>
                      <a:r>
                        <a:rPr lang="es-ES" dirty="0"/>
                        <a:t>Volumen</a:t>
                      </a:r>
                    </a:p>
                  </a:txBody>
                  <a:tcPr/>
                </a:tc>
                <a:tc>
                  <a:txBody>
                    <a:bodyPr/>
                    <a:lstStyle/>
                    <a:p>
                      <a:pPr algn="ctr"/>
                      <a:r>
                        <a:rPr lang="es-ES" dirty="0"/>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Metro cúbico (m3)</a:t>
                      </a:r>
                    </a:p>
                    <a:p>
                      <a:pPr algn="l"/>
                      <a:endParaRPr lang="es-ES" dirty="0"/>
                    </a:p>
                  </a:txBody>
                  <a:tcPr/>
                </a:tc>
                <a:extLst>
                  <a:ext uri="{0D108BD9-81ED-4DB2-BD59-A6C34878D82A}">
                    <a16:rowId xmlns:a16="http://schemas.microsoft.com/office/drawing/2014/main" val="10002"/>
                  </a:ext>
                </a:extLst>
              </a:tr>
              <a:tr h="370840">
                <a:tc>
                  <a:txBody>
                    <a:bodyPr/>
                    <a:lstStyle/>
                    <a:p>
                      <a:pPr algn="ctr"/>
                      <a:r>
                        <a:rPr lang="es-ES" dirty="0"/>
                        <a:t>Velocidad</a:t>
                      </a:r>
                    </a:p>
                  </a:txBody>
                  <a:tcPr/>
                </a:tc>
                <a:tc>
                  <a:txBody>
                    <a:bodyPr/>
                    <a:lstStyle/>
                    <a:p>
                      <a:pPr algn="ctr"/>
                      <a:r>
                        <a:rPr lang="es-ES" dirty="0"/>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Metro por segundo (m/s)</a:t>
                      </a:r>
                    </a:p>
                    <a:p>
                      <a:pPr algn="l"/>
                      <a:endParaRPr lang="es-ES" dirty="0"/>
                    </a:p>
                  </a:txBody>
                  <a:tcPr/>
                </a:tc>
                <a:extLst>
                  <a:ext uri="{0D108BD9-81ED-4DB2-BD59-A6C34878D82A}">
                    <a16:rowId xmlns:a16="http://schemas.microsoft.com/office/drawing/2014/main" val="10003"/>
                  </a:ext>
                </a:extLst>
              </a:tr>
              <a:tr h="370840">
                <a:tc>
                  <a:txBody>
                    <a:bodyPr/>
                    <a:lstStyle/>
                    <a:p>
                      <a:pPr algn="ctr"/>
                      <a:r>
                        <a:rPr lang="es-ES" dirty="0"/>
                        <a:t>Aceleración</a:t>
                      </a:r>
                    </a:p>
                  </a:txBody>
                  <a:tcPr/>
                </a:tc>
                <a:tc>
                  <a:txBody>
                    <a:bodyPr/>
                    <a:lstStyle/>
                    <a:p>
                      <a:pPr algn="ctr"/>
                      <a:r>
                        <a:rPr lang="es-ES"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Metro por segundo cuadrado (m/s2)</a:t>
                      </a:r>
                    </a:p>
                    <a:p>
                      <a:pPr algn="l"/>
                      <a:endParaRPr lang="es-ES" dirty="0"/>
                    </a:p>
                  </a:txBody>
                  <a:tcPr/>
                </a:tc>
                <a:extLst>
                  <a:ext uri="{0D108BD9-81ED-4DB2-BD59-A6C34878D82A}">
                    <a16:rowId xmlns:a16="http://schemas.microsoft.com/office/drawing/2014/main" val="10004"/>
                  </a:ext>
                </a:extLst>
              </a:tr>
              <a:tr h="370840">
                <a:tc>
                  <a:txBody>
                    <a:bodyPr/>
                    <a:lstStyle/>
                    <a:p>
                      <a:pPr algn="ctr"/>
                      <a:r>
                        <a:rPr lang="es-ES" dirty="0"/>
                        <a:t>Densidad</a:t>
                      </a:r>
                    </a:p>
                  </a:txBody>
                  <a:tcPr/>
                </a:tc>
                <a:tc>
                  <a:txBody>
                    <a:bodyPr/>
                    <a:lstStyle/>
                    <a:p>
                      <a:pPr algn="ctr"/>
                      <a:r>
                        <a:rPr lang="es-ES" dirty="0"/>
                        <a:t>d</a:t>
                      </a:r>
                    </a:p>
                  </a:txBody>
                  <a:tcPr/>
                </a:tc>
                <a:tc>
                  <a:txBody>
                    <a:bodyPr/>
                    <a:lstStyle/>
                    <a:p>
                      <a:pPr algn="l"/>
                      <a:r>
                        <a:rPr lang="es-ES" dirty="0"/>
                        <a:t>Kilogramo por metro cúbico (Kg/m3)</a:t>
                      </a:r>
                    </a:p>
                    <a:p>
                      <a:pPr algn="l"/>
                      <a:endParaRPr lang="es-ES" dirty="0"/>
                    </a:p>
                  </a:txBody>
                  <a:tcPr/>
                </a:tc>
                <a:extLst>
                  <a:ext uri="{0D108BD9-81ED-4DB2-BD59-A6C34878D82A}">
                    <a16:rowId xmlns:a16="http://schemas.microsoft.com/office/drawing/2014/main" val="10005"/>
                  </a:ext>
                </a:extLst>
              </a:tr>
              <a:tr h="284388">
                <a:tc>
                  <a:txBody>
                    <a:bodyPr/>
                    <a:lstStyle/>
                    <a:p>
                      <a:pPr algn="ctr"/>
                      <a:r>
                        <a:rPr lang="es-ES" dirty="0"/>
                        <a:t>Energía</a:t>
                      </a:r>
                    </a:p>
                  </a:txBody>
                  <a:tcPr/>
                </a:tc>
                <a:tc>
                  <a:txBody>
                    <a:bodyPr/>
                    <a:lstStyle/>
                    <a:p>
                      <a:pPr algn="ctr"/>
                      <a:r>
                        <a:rPr lang="es-ES" dirty="0"/>
                        <a:t>E</a:t>
                      </a:r>
                    </a:p>
                  </a:txBody>
                  <a:tcPr/>
                </a:tc>
                <a:tc>
                  <a:txBody>
                    <a:bodyPr/>
                    <a:lstStyle/>
                    <a:p>
                      <a:pPr algn="l"/>
                      <a:r>
                        <a:rPr lang="es-ES" dirty="0"/>
                        <a:t>Julios (J)</a:t>
                      </a:r>
                    </a:p>
                  </a:txBody>
                  <a:tcPr/>
                </a:tc>
                <a:extLst>
                  <a:ext uri="{0D108BD9-81ED-4DB2-BD59-A6C34878D82A}">
                    <a16:rowId xmlns:a16="http://schemas.microsoft.com/office/drawing/2014/main" val="10006"/>
                  </a:ext>
                </a:extLst>
              </a:tr>
              <a:tr h="370840">
                <a:tc>
                  <a:txBody>
                    <a:bodyPr/>
                    <a:lstStyle/>
                    <a:p>
                      <a:pPr algn="ctr"/>
                      <a:r>
                        <a:rPr lang="es-ES" dirty="0"/>
                        <a:t>Fuerza</a:t>
                      </a:r>
                    </a:p>
                  </a:txBody>
                  <a:tcPr/>
                </a:tc>
                <a:tc>
                  <a:txBody>
                    <a:bodyPr/>
                    <a:lstStyle/>
                    <a:p>
                      <a:pPr algn="ctr"/>
                      <a:r>
                        <a:rPr lang="es-ES" dirty="0"/>
                        <a:t>F</a:t>
                      </a:r>
                    </a:p>
                  </a:txBody>
                  <a:tcPr/>
                </a:tc>
                <a:tc>
                  <a:txBody>
                    <a:bodyPr/>
                    <a:lstStyle/>
                    <a:p>
                      <a:pPr algn="l"/>
                      <a:r>
                        <a:rPr lang="es-ES" dirty="0"/>
                        <a:t>Newton (N)</a:t>
                      </a:r>
                    </a:p>
                  </a:txBody>
                  <a:tcPr/>
                </a:tc>
                <a:extLst>
                  <a:ext uri="{0D108BD9-81ED-4DB2-BD59-A6C34878D82A}">
                    <a16:rowId xmlns:a16="http://schemas.microsoft.com/office/drawing/2014/main" val="10007"/>
                  </a:ext>
                </a:extLst>
              </a:tr>
            </a:tbl>
          </a:graphicData>
        </a:graphic>
      </p:graphicFrame>
      <p:sp>
        <p:nvSpPr>
          <p:cNvPr id="8" name="CuadroTexto 7"/>
          <p:cNvSpPr txBox="1"/>
          <p:nvPr/>
        </p:nvSpPr>
        <p:spPr>
          <a:xfrm>
            <a:off x="1127938" y="1404136"/>
            <a:ext cx="8185533" cy="369332"/>
          </a:xfrm>
          <a:prstGeom prst="rect">
            <a:avLst/>
          </a:prstGeom>
          <a:noFill/>
        </p:spPr>
        <p:txBody>
          <a:bodyPr wrap="square" rtlCol="0">
            <a:spAutoFit/>
          </a:bodyPr>
          <a:lstStyle/>
          <a:p>
            <a:r>
              <a:rPr lang="es-ES" dirty="0"/>
              <a:t>SISTEMA INTERNACIONAL PARA UNIDADES DERIVADAS</a:t>
            </a:r>
          </a:p>
        </p:txBody>
      </p:sp>
      <p:sp>
        <p:nvSpPr>
          <p:cNvPr id="10" name="Título 5"/>
          <p:cNvSpPr txBox="1">
            <a:spLocks/>
          </p:cNvSpPr>
          <p:nvPr/>
        </p:nvSpPr>
        <p:spPr>
          <a:xfrm>
            <a:off x="2063373" y="444500"/>
            <a:ext cx="6314665" cy="959636"/>
          </a:xfrm>
          <a:prstGeom prst="rect">
            <a:avLst/>
          </a:prstGeom>
          <a:solidFill>
            <a:schemeClr val="bg1"/>
          </a:solidFill>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defTabSz="914400"/>
            <a:r>
              <a:rPr lang="es-ES" u="sng" cap="none">
                <a:solidFill>
                  <a:schemeClr val="tx1"/>
                </a:solidFill>
              </a:rPr>
              <a:t>2.2  Sistema internacional</a:t>
            </a:r>
            <a:endParaRPr lang="es-ES" u="sng" cap="none" dirty="0">
              <a:solidFill>
                <a:schemeClr val="tx1"/>
              </a:solidFill>
            </a:endParaRPr>
          </a:p>
        </p:txBody>
      </p:sp>
    </p:spTree>
    <p:extLst>
      <p:ext uri="{BB962C8B-B14F-4D97-AF65-F5344CB8AC3E}">
        <p14:creationId xmlns:p14="http://schemas.microsoft.com/office/powerpoint/2010/main" val="34672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1249" y="746187"/>
            <a:ext cx="10359343" cy="3970318"/>
          </a:xfrm>
          <a:prstGeom prst="rect">
            <a:avLst/>
          </a:prstGeom>
        </p:spPr>
        <p:txBody>
          <a:bodyPr wrap="square">
            <a:spAutoFit/>
          </a:bodyPr>
          <a:lstStyle/>
          <a:p>
            <a:r>
              <a:rPr lang="es-ES" dirty="0"/>
              <a:t>Ejercicio de unidades </a:t>
            </a:r>
          </a:p>
          <a:p>
            <a:endParaRPr lang="es-ES" dirty="0"/>
          </a:p>
          <a:p>
            <a:endParaRPr lang="es-ES" dirty="0"/>
          </a:p>
          <a:p>
            <a:r>
              <a:rPr lang="es-ES" dirty="0"/>
              <a:t>1.Clasifica las siguientes unidades según sean de masa, de tiempo, de longitud, de superficie y de volumen: </a:t>
            </a:r>
          </a:p>
          <a:p>
            <a:endParaRPr lang="es-ES" dirty="0"/>
          </a:p>
          <a:p>
            <a:r>
              <a:rPr lang="es-ES" dirty="0"/>
              <a:t>cm , hora, mg, ml, Km, cm2 , s, cg, dm3 , mol, m2 , mm2, litro, cm3 , min, m, arroba, pulgada</a:t>
            </a:r>
          </a:p>
          <a:p>
            <a:endParaRPr lang="es-ES" dirty="0"/>
          </a:p>
          <a:p>
            <a:endParaRPr lang="es-ES" dirty="0"/>
          </a:p>
          <a:p>
            <a:endParaRPr lang="es-ES" dirty="0"/>
          </a:p>
          <a:p>
            <a:endParaRPr lang="es-ES" dirty="0"/>
          </a:p>
          <a:p>
            <a:endParaRPr lang="es-ES" dirty="0"/>
          </a:p>
          <a:p>
            <a:endParaRPr lang="es-ES" dirty="0"/>
          </a:p>
          <a:p>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092215613"/>
              </p:ext>
            </p:extLst>
          </p:nvPr>
        </p:nvGraphicFramePr>
        <p:xfrm>
          <a:off x="2093843" y="3057913"/>
          <a:ext cx="6402457" cy="3560241"/>
        </p:xfrm>
        <a:graphic>
          <a:graphicData uri="http://schemas.openxmlformats.org/drawingml/2006/table">
            <a:tbl>
              <a:tblPr firstRow="1" bandRow="1">
                <a:tableStyleId>{5C22544A-7EE6-4342-B048-85BDC9FD1C3A}</a:tableStyleId>
              </a:tblPr>
              <a:tblGrid>
                <a:gridCol w="2468216">
                  <a:extLst>
                    <a:ext uri="{9D8B030D-6E8A-4147-A177-3AD203B41FA5}">
                      <a16:colId xmlns:a16="http://schemas.microsoft.com/office/drawing/2014/main" val="20000"/>
                    </a:ext>
                  </a:extLst>
                </a:gridCol>
                <a:gridCol w="3934241">
                  <a:extLst>
                    <a:ext uri="{9D8B030D-6E8A-4147-A177-3AD203B41FA5}">
                      <a16:colId xmlns:a16="http://schemas.microsoft.com/office/drawing/2014/main" val="20001"/>
                    </a:ext>
                  </a:extLst>
                </a:gridCol>
              </a:tblGrid>
              <a:tr h="506342">
                <a:tc>
                  <a:txBody>
                    <a:bodyPr/>
                    <a:lstStyle/>
                    <a:p>
                      <a:pPr algn="ctr"/>
                      <a:r>
                        <a:rPr lang="es-ES" sz="1400" dirty="0"/>
                        <a:t>MAGNITUD</a:t>
                      </a:r>
                    </a:p>
                  </a:txBody>
                  <a:tcPr/>
                </a:tc>
                <a:tc>
                  <a:txBody>
                    <a:bodyPr/>
                    <a:lstStyle/>
                    <a:p>
                      <a:pPr algn="ctr"/>
                      <a:r>
                        <a:rPr lang="es-ES" sz="1400" dirty="0"/>
                        <a:t>UNIDADES</a:t>
                      </a:r>
                    </a:p>
                  </a:txBody>
                  <a:tcPr/>
                </a:tc>
                <a:extLst>
                  <a:ext uri="{0D108BD9-81ED-4DB2-BD59-A6C34878D82A}">
                    <a16:rowId xmlns:a16="http://schemas.microsoft.com/office/drawing/2014/main" val="10000"/>
                  </a:ext>
                </a:extLst>
              </a:tr>
              <a:tr h="506342">
                <a:tc>
                  <a:txBody>
                    <a:bodyPr/>
                    <a:lstStyle/>
                    <a:p>
                      <a:pPr algn="ctr"/>
                      <a:r>
                        <a:rPr lang="es-ES" sz="1400" dirty="0"/>
                        <a:t>MASA</a:t>
                      </a:r>
                    </a:p>
                  </a:txBody>
                  <a:tcPr/>
                </a:tc>
                <a:tc>
                  <a:txBody>
                    <a:bodyPr/>
                    <a:lstStyle/>
                    <a:p>
                      <a:pPr algn="ctr"/>
                      <a:endParaRPr lang="es-ES" sz="1400" dirty="0"/>
                    </a:p>
                  </a:txBody>
                  <a:tcPr/>
                </a:tc>
                <a:extLst>
                  <a:ext uri="{0D108BD9-81ED-4DB2-BD59-A6C34878D82A}">
                    <a16:rowId xmlns:a16="http://schemas.microsoft.com/office/drawing/2014/main" val="10001"/>
                  </a:ext>
                </a:extLst>
              </a:tr>
              <a:tr h="522189">
                <a:tc>
                  <a:txBody>
                    <a:bodyPr/>
                    <a:lstStyle/>
                    <a:p>
                      <a:pPr algn="ctr"/>
                      <a:r>
                        <a:rPr lang="es-ES" sz="1400" dirty="0"/>
                        <a:t>LONGITUD</a:t>
                      </a:r>
                    </a:p>
                  </a:txBody>
                  <a:tcPr/>
                </a:tc>
                <a:tc>
                  <a:txBody>
                    <a:bodyPr/>
                    <a:lstStyle/>
                    <a:p>
                      <a:pPr algn="ctr"/>
                      <a:endParaRPr lang="es-ES" sz="1400" dirty="0"/>
                    </a:p>
                  </a:txBody>
                  <a:tcPr/>
                </a:tc>
                <a:extLst>
                  <a:ext uri="{0D108BD9-81ED-4DB2-BD59-A6C34878D82A}">
                    <a16:rowId xmlns:a16="http://schemas.microsoft.com/office/drawing/2014/main" val="10002"/>
                  </a:ext>
                </a:extLst>
              </a:tr>
              <a:tr h="506342">
                <a:tc>
                  <a:txBody>
                    <a:bodyPr/>
                    <a:lstStyle/>
                    <a:p>
                      <a:pPr algn="ctr"/>
                      <a:r>
                        <a:rPr lang="es-ES" sz="1400" dirty="0"/>
                        <a:t>SUPERFICIE</a:t>
                      </a:r>
                    </a:p>
                  </a:txBody>
                  <a:tcPr/>
                </a:tc>
                <a:tc>
                  <a:txBody>
                    <a:bodyPr/>
                    <a:lstStyle/>
                    <a:p>
                      <a:pPr algn="ctr"/>
                      <a:endParaRPr lang="es-ES" sz="1400" dirty="0"/>
                    </a:p>
                  </a:txBody>
                  <a:tcPr/>
                </a:tc>
                <a:extLst>
                  <a:ext uri="{0D108BD9-81ED-4DB2-BD59-A6C34878D82A}">
                    <a16:rowId xmlns:a16="http://schemas.microsoft.com/office/drawing/2014/main" val="10003"/>
                  </a:ext>
                </a:extLst>
              </a:tr>
              <a:tr h="506342">
                <a:tc>
                  <a:txBody>
                    <a:bodyPr/>
                    <a:lstStyle/>
                    <a:p>
                      <a:pPr algn="ctr"/>
                      <a:r>
                        <a:rPr lang="es-ES" sz="1400" dirty="0"/>
                        <a:t>VOLUMEN</a:t>
                      </a:r>
                    </a:p>
                  </a:txBody>
                  <a:tcPr/>
                </a:tc>
                <a:tc>
                  <a:txBody>
                    <a:bodyPr/>
                    <a:lstStyle/>
                    <a:p>
                      <a:pPr algn="ctr"/>
                      <a:endParaRPr lang="es-ES" sz="1400" dirty="0"/>
                    </a:p>
                  </a:txBody>
                  <a:tcPr/>
                </a:tc>
                <a:extLst>
                  <a:ext uri="{0D108BD9-81ED-4DB2-BD59-A6C34878D82A}">
                    <a16:rowId xmlns:a16="http://schemas.microsoft.com/office/drawing/2014/main" val="10004"/>
                  </a:ext>
                </a:extLst>
              </a:tr>
              <a:tr h="506342">
                <a:tc>
                  <a:txBody>
                    <a:bodyPr/>
                    <a:lstStyle/>
                    <a:p>
                      <a:pPr algn="ctr"/>
                      <a:r>
                        <a:rPr lang="es-ES" sz="1400" dirty="0"/>
                        <a:t>TIEMPO</a:t>
                      </a:r>
                    </a:p>
                  </a:txBody>
                  <a:tcPr/>
                </a:tc>
                <a:tc>
                  <a:txBody>
                    <a:bodyPr/>
                    <a:lstStyle/>
                    <a:p>
                      <a:pPr algn="ctr"/>
                      <a:endParaRPr lang="es-ES" sz="1400" dirty="0"/>
                    </a:p>
                  </a:txBody>
                  <a:tcPr/>
                </a:tc>
                <a:extLst>
                  <a:ext uri="{0D108BD9-81ED-4DB2-BD59-A6C34878D82A}">
                    <a16:rowId xmlns:a16="http://schemas.microsoft.com/office/drawing/2014/main" val="10005"/>
                  </a:ext>
                </a:extLst>
              </a:tr>
              <a:tr h="506342">
                <a:tc>
                  <a:txBody>
                    <a:bodyPr/>
                    <a:lstStyle/>
                    <a:p>
                      <a:pPr algn="ctr"/>
                      <a:r>
                        <a:rPr lang="es-ES" sz="1400" dirty="0"/>
                        <a:t>CANTIDAD DE SUSTANCIA</a:t>
                      </a:r>
                    </a:p>
                  </a:txBody>
                  <a:tcPr/>
                </a:tc>
                <a:tc>
                  <a:txBody>
                    <a:bodyPr/>
                    <a:lstStyle/>
                    <a:p>
                      <a:pPr algn="ctr"/>
                      <a:endParaRPr lang="es-ES" sz="1400" dirty="0"/>
                    </a:p>
                  </a:txBody>
                  <a:tcPr/>
                </a:tc>
                <a:extLst>
                  <a:ext uri="{0D108BD9-81ED-4DB2-BD59-A6C34878D82A}">
                    <a16:rowId xmlns:a16="http://schemas.microsoft.com/office/drawing/2014/main" val="2234352063"/>
                  </a:ext>
                </a:extLst>
              </a:tr>
            </a:tbl>
          </a:graphicData>
        </a:graphic>
      </p:graphicFrame>
    </p:spTree>
    <p:extLst>
      <p:ext uri="{BB962C8B-B14F-4D97-AF65-F5344CB8AC3E}">
        <p14:creationId xmlns:p14="http://schemas.microsoft.com/office/powerpoint/2010/main" val="32060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39800" y="2274838"/>
            <a:ext cx="9740900" cy="923330"/>
          </a:xfrm>
          <a:prstGeom prst="rect">
            <a:avLst/>
          </a:prstGeom>
        </p:spPr>
        <p:txBody>
          <a:bodyPr wrap="square">
            <a:spAutoFit/>
          </a:bodyPr>
          <a:lstStyle/>
          <a:p>
            <a:r>
              <a:rPr lang="es-ES" dirty="0"/>
              <a:t>2.De las unidades escritas en el ejercicio anterior, elige las que sean del Sistema Internacional y escríbelas</a:t>
            </a:r>
          </a:p>
          <a:p>
            <a:endParaRPr lang="es-ES" dirty="0"/>
          </a:p>
        </p:txBody>
      </p:sp>
    </p:spTree>
    <p:extLst>
      <p:ext uri="{BB962C8B-B14F-4D97-AF65-F5344CB8AC3E}">
        <p14:creationId xmlns:p14="http://schemas.microsoft.com/office/powerpoint/2010/main" val="15830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36700" y="1292136"/>
            <a:ext cx="8559800" cy="3416320"/>
          </a:xfrm>
          <a:prstGeom prst="rect">
            <a:avLst/>
          </a:prstGeom>
        </p:spPr>
        <p:txBody>
          <a:bodyPr wrap="square">
            <a:spAutoFit/>
          </a:bodyPr>
          <a:lstStyle/>
          <a:p>
            <a:r>
              <a:rPr lang="es-ES" dirty="0"/>
              <a:t>3. De las siguientes unidades, indica cuales corresponden a magnitudes fundamentales y cuales a derivadas </a:t>
            </a:r>
          </a:p>
          <a:p>
            <a:endParaRPr lang="es-ES" dirty="0"/>
          </a:p>
          <a:p>
            <a:r>
              <a:rPr lang="es-ES" dirty="0"/>
              <a:t>m/s,  </a:t>
            </a:r>
          </a:p>
          <a:p>
            <a:r>
              <a:rPr lang="es-ES" dirty="0" err="1"/>
              <a:t>Kg.m</a:t>
            </a:r>
            <a:r>
              <a:rPr lang="es-ES" dirty="0"/>
              <a:t>,  </a:t>
            </a:r>
          </a:p>
          <a:p>
            <a:r>
              <a:rPr lang="es-ES" dirty="0"/>
              <a:t>min,  </a:t>
            </a:r>
          </a:p>
          <a:p>
            <a:r>
              <a:rPr lang="es-ES" dirty="0"/>
              <a:t>KL,  </a:t>
            </a:r>
          </a:p>
          <a:p>
            <a:r>
              <a:rPr lang="es-ES" dirty="0"/>
              <a:t>J,  </a:t>
            </a:r>
          </a:p>
          <a:p>
            <a:r>
              <a:rPr lang="es-ES" dirty="0"/>
              <a:t>Kg.m2/s, </a:t>
            </a:r>
          </a:p>
          <a:p>
            <a:r>
              <a:rPr lang="es-ES" dirty="0"/>
              <a:t>N </a:t>
            </a:r>
          </a:p>
          <a:p>
            <a:r>
              <a:rPr lang="es-ES" dirty="0"/>
              <a:t>A  </a:t>
            </a:r>
          </a:p>
          <a:p>
            <a:r>
              <a:rPr lang="es-ES" dirty="0"/>
              <a:t>K</a:t>
            </a:r>
          </a:p>
        </p:txBody>
      </p:sp>
      <p:graphicFrame>
        <p:nvGraphicFramePr>
          <p:cNvPr id="3" name="Tabla 3"/>
          <p:cNvGraphicFramePr>
            <a:graphicFrameLocks noGrp="1"/>
          </p:cNvGraphicFramePr>
          <p:nvPr>
            <p:extLst>
              <p:ext uri="{D42A27DB-BD31-4B8C-83A1-F6EECF244321}">
                <p14:modId xmlns:p14="http://schemas.microsoft.com/office/powerpoint/2010/main" val="2682792095"/>
              </p:ext>
            </p:extLst>
          </p:nvPr>
        </p:nvGraphicFramePr>
        <p:xfrm>
          <a:off x="1059406" y="4648306"/>
          <a:ext cx="9514388" cy="1822291"/>
        </p:xfrm>
        <a:graphic>
          <a:graphicData uri="http://schemas.openxmlformats.org/drawingml/2006/table">
            <a:tbl>
              <a:tblPr firstRow="1" bandRow="1">
                <a:tableStyleId>{5C22544A-7EE6-4342-B048-85BDC9FD1C3A}</a:tableStyleId>
              </a:tblPr>
              <a:tblGrid>
                <a:gridCol w="4757194">
                  <a:extLst>
                    <a:ext uri="{9D8B030D-6E8A-4147-A177-3AD203B41FA5}">
                      <a16:colId xmlns:a16="http://schemas.microsoft.com/office/drawing/2014/main" val="20000"/>
                    </a:ext>
                  </a:extLst>
                </a:gridCol>
                <a:gridCol w="4757194">
                  <a:extLst>
                    <a:ext uri="{9D8B030D-6E8A-4147-A177-3AD203B41FA5}">
                      <a16:colId xmlns:a16="http://schemas.microsoft.com/office/drawing/2014/main" val="20001"/>
                    </a:ext>
                  </a:extLst>
                </a:gridCol>
              </a:tblGrid>
              <a:tr h="533294">
                <a:tc>
                  <a:txBody>
                    <a:bodyPr/>
                    <a:lstStyle/>
                    <a:p>
                      <a:r>
                        <a:rPr lang="es-ES" sz="1600" dirty="0"/>
                        <a:t>Unidades</a:t>
                      </a:r>
                      <a:r>
                        <a:rPr lang="es-ES" sz="1600" baseline="0" dirty="0"/>
                        <a:t> de magnitudes derivadas</a:t>
                      </a:r>
                      <a:endParaRPr lang="es-ES" sz="1600" dirty="0"/>
                    </a:p>
                  </a:txBody>
                  <a:tcPr/>
                </a:tc>
                <a:tc>
                  <a:txBody>
                    <a:bodyPr/>
                    <a:lstStyle/>
                    <a:p>
                      <a:r>
                        <a:rPr lang="es-ES" sz="1600" dirty="0"/>
                        <a:t>Unidades de magnitudes fundamentales</a:t>
                      </a:r>
                    </a:p>
                  </a:txBody>
                  <a:tcPr/>
                </a:tc>
                <a:extLst>
                  <a:ext uri="{0D108BD9-81ED-4DB2-BD59-A6C34878D82A}">
                    <a16:rowId xmlns:a16="http://schemas.microsoft.com/office/drawing/2014/main" val="10000"/>
                  </a:ext>
                </a:extLst>
              </a:tr>
              <a:tr h="1288997">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453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119352" y="504677"/>
            <a:ext cx="6014434" cy="707886"/>
          </a:xfrm>
          <a:prstGeom prst="rect">
            <a:avLst/>
          </a:prstGeom>
        </p:spPr>
        <p:txBody>
          <a:bodyPr wrap="square">
            <a:spAutoFit/>
          </a:bodyPr>
          <a:lstStyle/>
          <a:p>
            <a:pPr algn="ctr"/>
            <a:r>
              <a:rPr lang="es-ES" sz="4000" u="sng" dirty="0"/>
              <a:t>2.3 Notación Científica</a:t>
            </a:r>
          </a:p>
        </p:txBody>
      </p:sp>
      <p:sp>
        <p:nvSpPr>
          <p:cNvPr id="2" name="CuadroTexto 1"/>
          <p:cNvSpPr txBox="1"/>
          <p:nvPr/>
        </p:nvSpPr>
        <p:spPr>
          <a:xfrm>
            <a:off x="897038" y="1558923"/>
            <a:ext cx="8763862" cy="461665"/>
          </a:xfrm>
          <a:prstGeom prst="rect">
            <a:avLst/>
          </a:prstGeom>
          <a:noFill/>
          <a:ln>
            <a:solidFill>
              <a:schemeClr val="accent1">
                <a:lumMod val="50000"/>
              </a:schemeClr>
            </a:solidFill>
          </a:ln>
        </p:spPr>
        <p:txBody>
          <a:bodyPr wrap="square" rtlCol="0">
            <a:spAutoFit/>
          </a:bodyPr>
          <a:lstStyle/>
          <a:p>
            <a:r>
              <a:rPr lang="es-ES" sz="2400" b="1" dirty="0"/>
              <a:t>CÓMO SE ESCRIBE UN NÚMERO EN NOTACIÓN CIENTÍFICA</a:t>
            </a:r>
          </a:p>
        </p:txBody>
      </p:sp>
      <mc:AlternateContent xmlns:mc="http://schemas.openxmlformats.org/markup-compatibility/2006" xmlns:a14="http://schemas.microsoft.com/office/drawing/2010/main">
        <mc:Choice Requires="a14">
          <p:sp>
            <p:nvSpPr>
              <p:cNvPr id="7" name="Rectángulo 6"/>
              <p:cNvSpPr/>
              <p:nvPr/>
            </p:nvSpPr>
            <p:spPr>
              <a:xfrm>
                <a:off x="744637" y="2586776"/>
                <a:ext cx="4970463" cy="3944798"/>
              </a:xfrm>
              <a:prstGeom prst="rect">
                <a:avLst/>
              </a:prstGeom>
            </p:spPr>
            <p:txBody>
              <a:bodyPr wrap="square">
                <a:spAutoFit/>
              </a:bodyPr>
              <a:lstStyle/>
              <a:p>
                <a:endParaRPr lang="es-ES" b="1" dirty="0">
                  <a:solidFill>
                    <a:srgbClr val="FF0000"/>
                  </a:solidFill>
                </a:endParaRPr>
              </a:p>
              <a:p>
                <a:pPr marL="285750" indent="-285750">
                  <a:buFont typeface="Arial" panose="020B0604020202020204" pitchFamily="34" charset="0"/>
                  <a:buChar char="•"/>
                </a:pPr>
                <a:r>
                  <a:rPr lang="es-ES" b="1" u="sng" dirty="0"/>
                  <a:t>Si el número es pequeño</a:t>
                </a:r>
                <a:r>
                  <a:rPr lang="es-ES" b="1" dirty="0"/>
                  <a:t>:</a:t>
                </a:r>
              </a:p>
              <a:p>
                <a:r>
                  <a:rPr lang="es-ES" dirty="0"/>
                  <a:t>nos situamos donde esté la coma y la movemos hacia la derecha, las posiciones necesarias hasta llegar al primer dígito distinto de cero. </a:t>
                </a:r>
              </a:p>
              <a:p>
                <a:r>
                  <a:rPr lang="es-ES" b="1" dirty="0">
                    <a:solidFill>
                      <a:srgbClr val="FF0000"/>
                    </a:solidFill>
                  </a:rPr>
                  <a:t>      0,005612  =  5,612</a:t>
                </a:r>
                <a:endParaRPr lang="es-ES" dirty="0"/>
              </a:p>
              <a:p>
                <a:endParaRPr lang="es-ES" dirty="0"/>
              </a:p>
              <a:p>
                <a:r>
                  <a:rPr lang="es-ES" dirty="0"/>
                  <a:t>Añadimos un diez multiplicando y elevado al número de posiciones que nos hemos trasladado </a:t>
                </a:r>
                <a:r>
                  <a:rPr lang="es-ES" b="1" dirty="0"/>
                  <a:t>con signo negativo.</a:t>
                </a:r>
              </a:p>
              <a:p>
                <a:endParaRPr lang="es-ES" dirty="0"/>
              </a:p>
              <a:p>
                <a:r>
                  <a:rPr lang="es-ES" b="1" dirty="0">
                    <a:solidFill>
                      <a:srgbClr val="FF0000"/>
                    </a:solidFill>
                  </a:rPr>
                  <a:t>0,005612  =  5,612 •</a:t>
                </a:r>
                <a14:m>
                  <m:oMath xmlns:m="http://schemas.openxmlformats.org/officeDocument/2006/math">
                    <m:sSup>
                      <m:sSupPr>
                        <m:ctrlPr>
                          <a:rPr lang="es-ES" b="1" i="1" smtClean="0">
                            <a:solidFill>
                              <a:srgbClr val="FF0000"/>
                            </a:solidFill>
                            <a:latin typeface="Cambria Math" panose="02040503050406030204" pitchFamily="18" charset="0"/>
                          </a:rPr>
                        </m:ctrlPr>
                      </m:sSupPr>
                      <m:e>
                        <m:r>
                          <a:rPr lang="es-ES" b="1" i="1" smtClean="0">
                            <a:solidFill>
                              <a:srgbClr val="FF0000"/>
                            </a:solidFill>
                            <a:latin typeface="Cambria Math" panose="02040503050406030204" pitchFamily="18" charset="0"/>
                          </a:rPr>
                          <m:t>𝟏𝟎</m:t>
                        </m:r>
                      </m:e>
                      <m:sup>
                        <m:r>
                          <a:rPr lang="es-ES" b="1" i="1" smtClean="0">
                            <a:solidFill>
                              <a:srgbClr val="FF0000"/>
                            </a:solidFill>
                            <a:latin typeface="Cambria Math" panose="02040503050406030204" pitchFamily="18" charset="0"/>
                          </a:rPr>
                          <m:t>−</m:t>
                        </m:r>
                        <m:r>
                          <a:rPr lang="es-ES" b="1" i="1" smtClean="0">
                            <a:solidFill>
                              <a:srgbClr val="FF0000"/>
                            </a:solidFill>
                            <a:latin typeface="Cambria Math" panose="02040503050406030204" pitchFamily="18" charset="0"/>
                          </a:rPr>
                          <m:t>𝟑</m:t>
                        </m:r>
                      </m:sup>
                    </m:sSup>
                  </m:oMath>
                </a14:m>
                <a:endParaRPr lang="es-ES" b="1" dirty="0">
                  <a:solidFill>
                    <a:srgbClr val="FF0000"/>
                  </a:solidFill>
                </a:endParaRPr>
              </a:p>
              <a:p>
                <a:r>
                  <a:rPr lang="es-ES" sz="1200" b="1" dirty="0">
                    <a:solidFill>
                      <a:srgbClr val="FF0000"/>
                    </a:solidFill>
                  </a:rPr>
                  <a:t>(movimos la coma decimal 3 lugares hacia la derecha) </a:t>
                </a:r>
                <a:r>
                  <a:rPr lang="es-ES" sz="1200" dirty="0"/>
                  <a:t>.</a:t>
                </a:r>
              </a:p>
            </p:txBody>
          </p:sp>
        </mc:Choice>
        <mc:Fallback xmlns="">
          <p:sp>
            <p:nvSpPr>
              <p:cNvPr id="7" name="Rectángulo 6"/>
              <p:cNvSpPr>
                <a:spLocks noRot="1" noChangeAspect="1" noMove="1" noResize="1" noEditPoints="1" noAdjustHandles="1" noChangeArrowheads="1" noChangeShapeType="1" noTextEdit="1"/>
              </p:cNvSpPr>
              <p:nvPr/>
            </p:nvSpPr>
            <p:spPr>
              <a:xfrm>
                <a:off x="744637" y="2586776"/>
                <a:ext cx="4970463" cy="3944798"/>
              </a:xfrm>
              <a:prstGeom prst="rect">
                <a:avLst/>
              </a:prstGeom>
              <a:blipFill>
                <a:blip r:embed="rId2"/>
                <a:stretch>
                  <a:fillRect l="-98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5760334" y="2887682"/>
                <a:ext cx="5104436" cy="3970318"/>
              </a:xfrm>
              <a:prstGeom prst="rect">
                <a:avLst/>
              </a:prstGeom>
              <a:noFill/>
            </p:spPr>
            <p:txBody>
              <a:bodyPr wrap="square" rtlCol="0">
                <a:spAutoFit/>
              </a:bodyPr>
              <a:lstStyle/>
              <a:p>
                <a:pPr marL="285750" indent="-285750">
                  <a:buFont typeface="Arial" panose="020B0604020202020204" pitchFamily="34" charset="0"/>
                  <a:buChar char="•"/>
                </a:pPr>
                <a:r>
                  <a:rPr lang="es-ES" b="1" u="sng" dirty="0"/>
                  <a:t>Si el número es grande:</a:t>
                </a:r>
              </a:p>
              <a:p>
                <a:r>
                  <a:rPr lang="es-ES" dirty="0"/>
                  <a:t>nos situamos donde esté la coma (si no la hay suponemos que se encuentra al final del número) y movemos esa coma hacia la izquierda las posiciones necesarias hasta llegar al primer dígito. </a:t>
                </a:r>
              </a:p>
              <a:p>
                <a:r>
                  <a:rPr lang="es-ES" b="1" dirty="0">
                    <a:solidFill>
                      <a:srgbClr val="FF0000"/>
                    </a:solidFill>
                  </a:rPr>
                  <a:t>      732,5051  = 7,325051</a:t>
                </a:r>
                <a:endParaRPr lang="es-ES" dirty="0"/>
              </a:p>
              <a:p>
                <a:endParaRPr lang="es-ES" dirty="0"/>
              </a:p>
              <a:p>
                <a:r>
                  <a:rPr lang="es-ES" dirty="0"/>
                  <a:t>Añadimos un diez multiplicando y elevado al número de posiciones que nos hemos trasladado con signo positivo</a:t>
                </a:r>
              </a:p>
              <a:p>
                <a:endParaRPr lang="es-ES" dirty="0"/>
              </a:p>
              <a:p>
                <a:r>
                  <a:rPr lang="es-ES" b="1" dirty="0">
                    <a:solidFill>
                      <a:srgbClr val="FF0000"/>
                    </a:solidFill>
                  </a:rPr>
                  <a:t>732,5051  = 7,325051 • </a:t>
                </a:r>
                <a14:m>
                  <m:oMath xmlns:m="http://schemas.openxmlformats.org/officeDocument/2006/math">
                    <m:sSup>
                      <m:sSupPr>
                        <m:ctrlPr>
                          <a:rPr lang="es-ES" b="1" i="1" dirty="0" smtClean="0">
                            <a:solidFill>
                              <a:srgbClr val="FF0000"/>
                            </a:solidFill>
                            <a:latin typeface="Cambria Math" panose="02040503050406030204" pitchFamily="18" charset="0"/>
                          </a:rPr>
                        </m:ctrlPr>
                      </m:sSupPr>
                      <m:e>
                        <m:r>
                          <a:rPr lang="es-ES" b="1" i="1" dirty="0" smtClean="0">
                            <a:solidFill>
                              <a:srgbClr val="FF0000"/>
                            </a:solidFill>
                            <a:latin typeface="Cambria Math" panose="02040503050406030204" pitchFamily="18" charset="0"/>
                          </a:rPr>
                          <m:t>𝟏𝟎</m:t>
                        </m:r>
                      </m:e>
                      <m:sup>
                        <m:r>
                          <a:rPr lang="es-ES" b="1" i="1" dirty="0" smtClean="0">
                            <a:solidFill>
                              <a:srgbClr val="FF0000"/>
                            </a:solidFill>
                            <a:latin typeface="Cambria Math" panose="02040503050406030204" pitchFamily="18" charset="0"/>
                          </a:rPr>
                          <m:t>𝟐</m:t>
                        </m:r>
                      </m:sup>
                    </m:sSup>
                    <m:r>
                      <a:rPr lang="es-ES" b="1" i="1" dirty="0" smtClean="0">
                        <a:solidFill>
                          <a:srgbClr val="FF0000"/>
                        </a:solidFill>
                        <a:latin typeface="Cambria Math" panose="02040503050406030204" pitchFamily="18" charset="0"/>
                      </a:rPr>
                      <m:t> </m:t>
                    </m:r>
                  </m:oMath>
                </a14:m>
                <a:r>
                  <a:rPr lang="es-ES" sz="1200" b="1" dirty="0">
                    <a:solidFill>
                      <a:srgbClr val="FF0000"/>
                    </a:solidFill>
                  </a:rPr>
                  <a:t>(movimos la coma decimal 2 lugares hacia la izquierda</a:t>
                </a:r>
                <a:r>
                  <a:rPr lang="es-ES" sz="1200" dirty="0"/>
                  <a:t>)</a:t>
                </a:r>
              </a:p>
            </p:txBody>
          </p:sp>
        </mc:Choice>
        <mc:Fallback xmlns="">
          <p:sp>
            <p:nvSpPr>
              <p:cNvPr id="4" name="CuadroTexto 3"/>
              <p:cNvSpPr txBox="1">
                <a:spLocks noRot="1" noChangeAspect="1" noMove="1" noResize="1" noEditPoints="1" noAdjustHandles="1" noChangeArrowheads="1" noChangeShapeType="1" noTextEdit="1"/>
              </p:cNvSpPr>
              <p:nvPr/>
            </p:nvSpPr>
            <p:spPr>
              <a:xfrm>
                <a:off x="5760334" y="2887682"/>
                <a:ext cx="5104436" cy="3970318"/>
              </a:xfrm>
              <a:prstGeom prst="rect">
                <a:avLst/>
              </a:prstGeom>
              <a:blipFill>
                <a:blip r:embed="rId3"/>
                <a:stretch>
                  <a:fillRect l="-1075" t="-1075" r="-358"/>
                </a:stretch>
              </a:blipFill>
            </p:spPr>
            <p:txBody>
              <a:bodyPr/>
              <a:lstStyle/>
              <a:p>
                <a:r>
                  <a:rPr lang="es-ES">
                    <a:noFill/>
                  </a:rPr>
                  <a:t> </a:t>
                </a:r>
              </a:p>
            </p:txBody>
          </p:sp>
        </mc:Fallback>
      </mc:AlternateContent>
      <p:pic>
        <p:nvPicPr>
          <p:cNvPr id="1026" name="Picture 2" descr="Resultado de imagen de HOMBRE PENSA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6486" y="1610230"/>
            <a:ext cx="1606555" cy="149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1477</TotalTime>
  <Words>1477</Words>
  <Application>Microsoft Office PowerPoint</Application>
  <PresentationFormat>Panorámica</PresentationFormat>
  <Paragraphs>239</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Algerian</vt:lpstr>
      <vt:lpstr>Arial</vt:lpstr>
      <vt:lpstr>Brush Script MT</vt:lpstr>
      <vt:lpstr>Cambria Math</vt:lpstr>
      <vt:lpstr>Trebuchet MS</vt:lpstr>
      <vt:lpstr>Wingdings</vt:lpstr>
      <vt:lpstr>Wingdings 2</vt:lpstr>
      <vt:lpstr>Opulento</vt:lpstr>
      <vt:lpstr>UD2:     LA MEDIDA</vt:lpstr>
      <vt:lpstr>2.1 Magnitudes y unidades</vt:lpstr>
      <vt:lpstr>Presentación de PowerPoint</vt:lpstr>
      <vt:lpstr>2.2  Sistema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2.6 Cifras significativas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EN EL  LABORATORIO</dc:title>
  <dc:creator>Elena</dc:creator>
  <cp:lastModifiedBy>BarbaraMerino</cp:lastModifiedBy>
  <cp:revision>81</cp:revision>
  <dcterms:created xsi:type="dcterms:W3CDTF">2018-09-11T08:25:39Z</dcterms:created>
  <dcterms:modified xsi:type="dcterms:W3CDTF">2021-10-18T23:32:10Z</dcterms:modified>
</cp:coreProperties>
</file>