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1"/>
  </p:notesMasterIdLst>
  <p:sldIdLst>
    <p:sldId id="256" r:id="rId2"/>
    <p:sldId id="257" r:id="rId3"/>
    <p:sldId id="359" r:id="rId4"/>
    <p:sldId id="259" r:id="rId5"/>
    <p:sldId id="360" r:id="rId6"/>
    <p:sldId id="258" r:id="rId7"/>
    <p:sldId id="260" r:id="rId8"/>
    <p:sldId id="362" r:id="rId9"/>
    <p:sldId id="363" r:id="rId10"/>
    <p:sldId id="364" r:id="rId11"/>
    <p:sldId id="365" r:id="rId12"/>
    <p:sldId id="272" r:id="rId13"/>
    <p:sldId id="273" r:id="rId14"/>
    <p:sldId id="275" r:id="rId15"/>
    <p:sldId id="277" r:id="rId16"/>
    <p:sldId id="276" r:id="rId17"/>
    <p:sldId id="278" r:id="rId18"/>
    <p:sldId id="347" r:id="rId19"/>
    <p:sldId id="279" r:id="rId20"/>
    <p:sldId id="280" r:id="rId21"/>
    <p:sldId id="349" r:id="rId22"/>
    <p:sldId id="282" r:id="rId23"/>
    <p:sldId id="269" r:id="rId24"/>
    <p:sldId id="270" r:id="rId25"/>
    <p:sldId id="283" r:id="rId26"/>
    <p:sldId id="289" r:id="rId27"/>
    <p:sldId id="284" r:id="rId28"/>
    <p:sldId id="285" r:id="rId29"/>
    <p:sldId id="288" r:id="rId30"/>
    <p:sldId id="290" r:id="rId31"/>
    <p:sldId id="291" r:id="rId32"/>
    <p:sldId id="292" r:id="rId33"/>
    <p:sldId id="293" r:id="rId34"/>
    <p:sldId id="294" r:id="rId35"/>
    <p:sldId id="352" r:id="rId36"/>
    <p:sldId id="295" r:id="rId37"/>
    <p:sldId id="296" r:id="rId38"/>
    <p:sldId id="298" r:id="rId39"/>
    <p:sldId id="353" r:id="rId40"/>
    <p:sldId id="299" r:id="rId41"/>
    <p:sldId id="301" r:id="rId42"/>
    <p:sldId id="302" r:id="rId43"/>
    <p:sldId id="303" r:id="rId44"/>
    <p:sldId id="304" r:id="rId45"/>
    <p:sldId id="305" r:id="rId46"/>
    <p:sldId id="306" r:id="rId47"/>
    <p:sldId id="307" r:id="rId48"/>
    <p:sldId id="355" r:id="rId49"/>
    <p:sldId id="356" r:id="rId50"/>
    <p:sldId id="308" r:id="rId51"/>
    <p:sldId id="309" r:id="rId52"/>
    <p:sldId id="310" r:id="rId53"/>
    <p:sldId id="311" r:id="rId54"/>
    <p:sldId id="312" r:id="rId55"/>
    <p:sldId id="313" r:id="rId56"/>
    <p:sldId id="314" r:id="rId57"/>
    <p:sldId id="315" r:id="rId58"/>
    <p:sldId id="316"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57"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75AC8C-2AC9-459C-BFD0-0BA311BA67B2}" type="datetimeFigureOut">
              <a:rPr lang="es-ES" smtClean="0"/>
              <a:pPr/>
              <a:t>26/01/2024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CC76B1-EE1B-4B70-AF43-66908506EB83}" type="slidenum">
              <a:rPr lang="es-ES" smtClean="0"/>
              <a:pPr/>
              <a:t>‹Nº›</a:t>
            </a:fld>
            <a:endParaRPr lang="es-ES"/>
          </a:p>
        </p:txBody>
      </p:sp>
    </p:spTree>
    <p:extLst>
      <p:ext uri="{BB962C8B-B14F-4D97-AF65-F5344CB8AC3E}">
        <p14:creationId xmlns:p14="http://schemas.microsoft.com/office/powerpoint/2010/main" val="221201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6CC76B1-EE1B-4B70-AF43-66908506EB83}" type="slidenum">
              <a:rPr lang="es-ES" smtClean="0"/>
              <a:pPr/>
              <a:t>16</a:t>
            </a:fld>
            <a:endParaRPr lang="es-ES"/>
          </a:p>
        </p:txBody>
      </p:sp>
    </p:spTree>
    <p:extLst>
      <p:ext uri="{BB962C8B-B14F-4D97-AF65-F5344CB8AC3E}">
        <p14:creationId xmlns:p14="http://schemas.microsoft.com/office/powerpoint/2010/main" val="2393625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7C6054-DDDB-4AA3-A93D-5CCB695E465B}" type="datetimeFigureOut">
              <a:rPr lang="es-ES" smtClean="0"/>
              <a:pPr/>
              <a:t>26/01/2024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600B47A-5AEB-4733-9573-892A7DA4F646}" type="slidenum">
              <a:rPr lang="es-ES" smtClean="0"/>
              <a:pPr/>
              <a:t>‹Nº›</a:t>
            </a:fld>
            <a:endParaRPr lang="es-E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30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7C6054-DDDB-4AA3-A93D-5CCB695E465B}" type="datetimeFigureOut">
              <a:rPr lang="es-ES" smtClean="0"/>
              <a:pPr/>
              <a:t>26/01/2024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600B47A-5AEB-4733-9573-892A7DA4F646}" type="slidenum">
              <a:rPr lang="es-ES" smtClean="0"/>
              <a:pPr/>
              <a:t>‹Nº›</a:t>
            </a:fld>
            <a:endParaRPr lang="es-ES"/>
          </a:p>
        </p:txBody>
      </p:sp>
    </p:spTree>
    <p:extLst>
      <p:ext uri="{BB962C8B-B14F-4D97-AF65-F5344CB8AC3E}">
        <p14:creationId xmlns:p14="http://schemas.microsoft.com/office/powerpoint/2010/main" val="426401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7C6054-DDDB-4AA3-A93D-5CCB695E465B}" type="datetimeFigureOut">
              <a:rPr lang="es-ES" smtClean="0"/>
              <a:pPr/>
              <a:t>26/01/2024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600B47A-5AEB-4733-9573-892A7DA4F646}" type="slidenum">
              <a:rPr lang="es-ES" smtClean="0"/>
              <a:pPr/>
              <a:t>‹Nº›</a:t>
            </a:fld>
            <a:endParaRPr lang="es-ES"/>
          </a:p>
        </p:txBody>
      </p:sp>
    </p:spTree>
    <p:extLst>
      <p:ext uri="{BB962C8B-B14F-4D97-AF65-F5344CB8AC3E}">
        <p14:creationId xmlns:p14="http://schemas.microsoft.com/office/powerpoint/2010/main" val="609091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7C6054-DDDB-4AA3-A93D-5CCB695E465B}" type="datetimeFigureOut">
              <a:rPr lang="es-ES" smtClean="0"/>
              <a:pPr/>
              <a:t>26/01/2024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600B47A-5AEB-4733-9573-892A7DA4F646}" type="slidenum">
              <a:rPr lang="es-ES" smtClean="0"/>
              <a:pPr/>
              <a:t>‹Nº›</a:t>
            </a:fld>
            <a:endParaRPr lang="es-ES"/>
          </a:p>
        </p:txBody>
      </p:sp>
    </p:spTree>
    <p:extLst>
      <p:ext uri="{BB962C8B-B14F-4D97-AF65-F5344CB8AC3E}">
        <p14:creationId xmlns:p14="http://schemas.microsoft.com/office/powerpoint/2010/main" val="65938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77C6054-DDDB-4AA3-A93D-5CCB695E465B}" type="datetimeFigureOut">
              <a:rPr lang="es-ES" smtClean="0"/>
              <a:pPr/>
              <a:t>26/01/2024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600B47A-5AEB-4733-9573-892A7DA4F646}" type="slidenum">
              <a:rPr lang="es-ES" smtClean="0"/>
              <a:pPr/>
              <a:t>‹Nº›</a:t>
            </a:fld>
            <a:endParaRPr lang="es-E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02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77C6054-DDDB-4AA3-A93D-5CCB695E465B}" type="datetimeFigureOut">
              <a:rPr lang="es-ES" smtClean="0"/>
              <a:pPr/>
              <a:t>26/01/2024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600B47A-5AEB-4733-9573-892A7DA4F646}" type="slidenum">
              <a:rPr lang="es-ES" smtClean="0"/>
              <a:pPr/>
              <a:t>‹Nº›</a:t>
            </a:fld>
            <a:endParaRPr lang="es-ES"/>
          </a:p>
        </p:txBody>
      </p:sp>
    </p:spTree>
    <p:extLst>
      <p:ext uri="{BB962C8B-B14F-4D97-AF65-F5344CB8AC3E}">
        <p14:creationId xmlns:p14="http://schemas.microsoft.com/office/powerpoint/2010/main" val="332337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22960" y="2582334"/>
            <a:ext cx="370332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63440" y="2582334"/>
            <a:ext cx="370332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77C6054-DDDB-4AA3-A93D-5CCB695E465B}" type="datetimeFigureOut">
              <a:rPr lang="es-ES" smtClean="0"/>
              <a:pPr/>
              <a:t>26/01/2024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2600B47A-5AEB-4733-9573-892A7DA4F646}" type="slidenum">
              <a:rPr lang="es-ES" smtClean="0"/>
              <a:pPr/>
              <a:t>‹Nº›</a:t>
            </a:fld>
            <a:endParaRPr lang="es-ES"/>
          </a:p>
        </p:txBody>
      </p:sp>
    </p:spTree>
    <p:extLst>
      <p:ext uri="{BB962C8B-B14F-4D97-AF65-F5344CB8AC3E}">
        <p14:creationId xmlns:p14="http://schemas.microsoft.com/office/powerpoint/2010/main" val="2953405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7C6054-DDDB-4AA3-A93D-5CCB695E465B}" type="datetimeFigureOut">
              <a:rPr lang="es-ES" smtClean="0"/>
              <a:pPr/>
              <a:t>26/01/2024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600B47A-5AEB-4733-9573-892A7DA4F646}" type="slidenum">
              <a:rPr lang="es-ES" smtClean="0"/>
              <a:pPr/>
              <a:t>‹Nº›</a:t>
            </a:fld>
            <a:endParaRPr lang="es-ES"/>
          </a:p>
        </p:txBody>
      </p:sp>
    </p:spTree>
    <p:extLst>
      <p:ext uri="{BB962C8B-B14F-4D97-AF65-F5344CB8AC3E}">
        <p14:creationId xmlns:p14="http://schemas.microsoft.com/office/powerpoint/2010/main" val="312911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77C6054-DDDB-4AA3-A93D-5CCB695E465B}" type="datetimeFigureOut">
              <a:rPr lang="es-ES" smtClean="0"/>
              <a:pPr/>
              <a:t>26/01/2024</a:t>
            </a:fld>
            <a:endParaRPr lang="es-E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S"/>
          </a:p>
        </p:txBody>
      </p:sp>
      <p:sp>
        <p:nvSpPr>
          <p:cNvPr id="9" name="Slide Number Placeholder 8"/>
          <p:cNvSpPr>
            <a:spLocks noGrp="1"/>
          </p:cNvSpPr>
          <p:nvPr>
            <p:ph type="sldNum" sz="quarter" idx="12"/>
          </p:nvPr>
        </p:nvSpPr>
        <p:spPr/>
        <p:txBody>
          <a:bodyPr/>
          <a:lstStyle/>
          <a:p>
            <a:fld id="{2600B47A-5AEB-4733-9573-892A7DA4F646}" type="slidenum">
              <a:rPr lang="es-ES" smtClean="0"/>
              <a:pPr/>
              <a:t>‹Nº›</a:t>
            </a:fld>
            <a:endParaRPr lang="es-ES"/>
          </a:p>
        </p:txBody>
      </p:sp>
    </p:spTree>
    <p:extLst>
      <p:ext uri="{BB962C8B-B14F-4D97-AF65-F5344CB8AC3E}">
        <p14:creationId xmlns:p14="http://schemas.microsoft.com/office/powerpoint/2010/main" val="214783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C77C6054-DDDB-4AA3-A93D-5CCB695E465B}" type="datetimeFigureOut">
              <a:rPr lang="es-ES" smtClean="0"/>
              <a:pPr/>
              <a:t>26/01/2024</a:t>
            </a:fld>
            <a:endParaRPr lang="es-E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600B47A-5AEB-4733-9573-892A7DA4F646}" type="slidenum">
              <a:rPr lang="es-ES" smtClean="0"/>
              <a:pPr/>
              <a:t>‹Nº›</a:t>
            </a:fld>
            <a:endParaRPr lang="es-ES"/>
          </a:p>
        </p:txBody>
      </p:sp>
    </p:spTree>
    <p:extLst>
      <p:ext uri="{BB962C8B-B14F-4D97-AF65-F5344CB8AC3E}">
        <p14:creationId xmlns:p14="http://schemas.microsoft.com/office/powerpoint/2010/main" val="2619686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7C6054-DDDB-4AA3-A93D-5CCB695E465B}" type="datetimeFigureOut">
              <a:rPr lang="es-ES" smtClean="0"/>
              <a:pPr/>
              <a:t>26/01/2024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600B47A-5AEB-4733-9573-892A7DA4F646}" type="slidenum">
              <a:rPr lang="es-ES" smtClean="0"/>
              <a:pPr/>
              <a:t>‹Nº›</a:t>
            </a:fld>
            <a:endParaRPr lang="es-ES"/>
          </a:p>
        </p:txBody>
      </p:sp>
    </p:spTree>
    <p:extLst>
      <p:ext uri="{BB962C8B-B14F-4D97-AF65-F5344CB8AC3E}">
        <p14:creationId xmlns:p14="http://schemas.microsoft.com/office/powerpoint/2010/main" val="271733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77C6054-DDDB-4AA3-A93D-5CCB695E465B}" type="datetimeFigureOut">
              <a:rPr lang="es-ES" smtClean="0"/>
              <a:pPr/>
              <a:t>26/01/2024</a:t>
            </a:fld>
            <a:endParaRPr lang="es-E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600B47A-5AEB-4733-9573-892A7DA4F646}" type="slidenum">
              <a:rPr lang="es-ES" smtClean="0"/>
              <a:pPr/>
              <a:t>‹Nº›</a:t>
            </a:fld>
            <a:endParaRPr lang="es-E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1989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fontScale="90000"/>
          </a:bodyPr>
          <a:lstStyle/>
          <a:p>
            <a:pPr>
              <a:lnSpc>
                <a:spcPct val="115000"/>
              </a:lnSpc>
              <a:spcAft>
                <a:spcPts val="0"/>
              </a:spcAft>
            </a:pPr>
            <a:r>
              <a:rPr lang="es-ES" b="1" u="sng" dirty="0">
                <a:effectLst/>
                <a:latin typeface="Algerian"/>
                <a:ea typeface="Calibri"/>
                <a:cs typeface="Arial"/>
              </a:rPr>
              <a:t>UD 4 </a:t>
            </a:r>
            <a:br>
              <a:rPr lang="es-ES" sz="2400" dirty="0">
                <a:ea typeface="Calibri"/>
                <a:cs typeface="Times New Roman"/>
              </a:rPr>
            </a:br>
            <a:r>
              <a:rPr lang="es-ES" b="1" u="sng" dirty="0">
                <a:effectLst/>
                <a:latin typeface="Algerian"/>
                <a:ea typeface="Calibri"/>
                <a:cs typeface="Arial"/>
              </a:rPr>
              <a:t>técnicas de pedicura. </a:t>
            </a:r>
            <a:br>
              <a:rPr lang="es-ES" sz="2400" dirty="0">
                <a:ea typeface="Calibri"/>
                <a:cs typeface="Times New Roman"/>
              </a:rPr>
            </a:br>
            <a:r>
              <a:rPr lang="es-ES" sz="2800" dirty="0">
                <a:effectLst/>
                <a:latin typeface="Arial"/>
                <a:ea typeface="SimSun"/>
                <a:cs typeface="Times New Roman"/>
              </a:rPr>
              <a:t> </a:t>
            </a:r>
            <a:br>
              <a:rPr lang="es-ES" sz="2400" dirty="0">
                <a:ea typeface="Calibri"/>
                <a:cs typeface="Times New Roman"/>
              </a:rPr>
            </a:br>
            <a:endParaRPr lang="es-ES" dirty="0"/>
          </a:p>
        </p:txBody>
      </p:sp>
      <p:sp>
        <p:nvSpPr>
          <p:cNvPr id="3" name="2 Subtítulo"/>
          <p:cNvSpPr>
            <a:spLocks noGrp="1"/>
          </p:cNvSpPr>
          <p:nvPr>
            <p:ph type="subTitle" idx="1"/>
          </p:nvPr>
        </p:nvSpPr>
        <p:spPr/>
        <p:txBody>
          <a:bodyPr/>
          <a:lstStyle/>
          <a:p>
            <a:endParaRPr lang="es-ES" dirty="0"/>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718" y="3295336"/>
            <a:ext cx="4405461" cy="291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752" y="3212976"/>
            <a:ext cx="2736304" cy="30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47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501650"/>
            <a:ext cx="8424863" cy="602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219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960" cy="645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047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0" y="692151"/>
            <a:ext cx="8207375" cy="2880866"/>
          </a:xfrm>
        </p:spPr>
        <p:txBody>
          <a:bodyPr>
            <a:noAutofit/>
          </a:bodyPr>
          <a:lstStyle/>
          <a:p>
            <a:r>
              <a:rPr lang="es-ES" sz="4800" b="1" dirty="0">
                <a:effectLst>
                  <a:outerShdw blurRad="38100" dist="38100" dir="2700000" algn="tl">
                    <a:srgbClr val="000000">
                      <a:alpha val="43137"/>
                    </a:srgbClr>
                  </a:outerShdw>
                </a:effectLst>
                <a:latin typeface="Arial"/>
                <a:ea typeface="Calibri"/>
              </a:rPr>
              <a:t>Alteraciones y patologías más frecuentes</a:t>
            </a:r>
            <a:endParaRPr lang="es-E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8431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82068"/>
            <a:ext cx="8229600" cy="1858218"/>
          </a:xfrm>
        </p:spPr>
        <p:txBody>
          <a:bodyPr>
            <a:normAutofit/>
          </a:bodyPr>
          <a:lstStyle/>
          <a:p>
            <a:pPr lvl="0">
              <a:lnSpc>
                <a:spcPct val="115000"/>
              </a:lnSpc>
              <a:spcAft>
                <a:spcPts val="0"/>
              </a:spcAft>
            </a:pPr>
            <a:r>
              <a:rPr lang="es-ES" sz="3100" b="1" u="sng" dirty="0">
                <a:effectLst/>
                <a:latin typeface="Arial"/>
                <a:ea typeface="Calibri"/>
                <a:cs typeface="Times New Roman"/>
              </a:rPr>
              <a:t>Producidas por el envejecimiento:</a:t>
            </a:r>
            <a:br>
              <a:rPr lang="es-ES" sz="4000" dirty="0">
                <a:ea typeface="Calibri"/>
                <a:cs typeface="Times New Roman"/>
              </a:rPr>
            </a:br>
            <a:endParaRPr lang="es-ES" dirty="0"/>
          </a:p>
        </p:txBody>
      </p:sp>
      <p:sp>
        <p:nvSpPr>
          <p:cNvPr id="3" name="2 Marcador de contenido"/>
          <p:cNvSpPr>
            <a:spLocks noGrp="1"/>
          </p:cNvSpPr>
          <p:nvPr>
            <p:ph idx="1"/>
          </p:nvPr>
        </p:nvSpPr>
        <p:spPr>
          <a:xfrm>
            <a:off x="457200" y="1600200"/>
            <a:ext cx="8229600" cy="4997152"/>
          </a:xfrm>
        </p:spPr>
        <p:txBody>
          <a:bodyPr>
            <a:normAutofit fontScale="85000" lnSpcReduction="10000"/>
          </a:bodyPr>
          <a:lstStyle/>
          <a:p>
            <a:pPr marL="0" indent="0" algn="just">
              <a:lnSpc>
                <a:spcPct val="115000"/>
              </a:lnSpc>
              <a:spcAft>
                <a:spcPts val="0"/>
              </a:spcAft>
              <a:buNone/>
            </a:pPr>
            <a:r>
              <a:rPr lang="es-ES" dirty="0">
                <a:effectLst/>
                <a:latin typeface="Arial"/>
                <a:ea typeface="Calibri"/>
                <a:cs typeface="Times New Roman"/>
              </a:rPr>
              <a:t>En el pie con el paso de los años se produce, una atrofia de las células fibroadiposas del talón que condiciona el continuo apoyo sobre el hueso calcáneo, una disminución de la movilidad de las articulaciones del metatarso y tarso, por los cambios degenerativos del cartílago y una atrofia muscular.</a:t>
            </a:r>
          </a:p>
          <a:p>
            <a:pPr marL="0" indent="0" algn="just">
              <a:lnSpc>
                <a:spcPct val="115000"/>
              </a:lnSpc>
              <a:spcAft>
                <a:spcPts val="0"/>
              </a:spcAft>
              <a:buNone/>
            </a:pPr>
            <a:r>
              <a:rPr lang="es-ES" sz="2400" b="1" u="sng" dirty="0">
                <a:effectLst/>
                <a:latin typeface="Arial"/>
              </a:rPr>
              <a:t>Alteraciones por enfermedades generales:</a:t>
            </a:r>
          </a:p>
          <a:p>
            <a:pPr marL="0" indent="0" algn="just">
              <a:lnSpc>
                <a:spcPct val="115000"/>
              </a:lnSpc>
              <a:spcAft>
                <a:spcPts val="0"/>
              </a:spcAft>
              <a:buNone/>
            </a:pPr>
            <a:r>
              <a:rPr lang="es-ES" sz="2400" dirty="0">
                <a:effectLst/>
                <a:latin typeface="Arial"/>
                <a:ea typeface="Calibri"/>
              </a:rPr>
              <a:t>Es necesario destacar por su importancia, el pie diabético La neuropatía o la enfermedad vascular, o las dos juntas, junto con una serie de condicionantes sociales e higiénicos como el calzado o el corte de uñas, son las responsables de los serios problemas del pie diabético. Estos problemas van, desde superficiales como trastornos de las uñas o formación de callos, hasta alteraciones de músculos o huesos como: ulceraciones, osteomielitis( infección ósea causada por bacterias u otros microorganismos) y gangrena, que pueden aparecer en rápida sucesión y dar como resultado final la amputación o la muerte</a:t>
            </a:r>
            <a:endParaRPr lang="es-ES" sz="2400" dirty="0"/>
          </a:p>
          <a:p>
            <a:pPr marL="0" indent="0" algn="just">
              <a:lnSpc>
                <a:spcPct val="115000"/>
              </a:lnSpc>
              <a:spcAft>
                <a:spcPts val="0"/>
              </a:spcAft>
              <a:buNone/>
            </a:pPr>
            <a:endParaRPr lang="es-ES" sz="2400" dirty="0">
              <a:ea typeface="Calibri"/>
              <a:cs typeface="Times New Roman"/>
            </a:endParaRPr>
          </a:p>
          <a:p>
            <a:pPr algn="just"/>
            <a:endParaRPr lang="es-ES" dirty="0">
              <a:effectLst/>
            </a:endParaRPr>
          </a:p>
        </p:txBody>
      </p:sp>
    </p:spTree>
    <p:extLst>
      <p:ext uri="{BB962C8B-B14F-4D97-AF65-F5344CB8AC3E}">
        <p14:creationId xmlns:p14="http://schemas.microsoft.com/office/powerpoint/2010/main" val="243772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br>
              <a:rPr lang="es-ES" b="1" u="sng" dirty="0">
                <a:effectLst/>
                <a:latin typeface="Arial"/>
              </a:rPr>
            </a:br>
            <a:r>
              <a:rPr lang="es-ES" b="1" u="sng" dirty="0">
                <a:effectLst/>
                <a:latin typeface="Arial"/>
              </a:rPr>
              <a:t>Alteraciones  patológicas propia del pie</a:t>
            </a:r>
            <a:r>
              <a:rPr lang="es-ES" dirty="0">
                <a:effectLst/>
                <a:latin typeface="Arial"/>
              </a:rPr>
              <a:t>: </a:t>
            </a:r>
            <a:br>
              <a:rPr lang="es-ES" dirty="0">
                <a:effectLst/>
              </a:rPr>
            </a:br>
            <a:endParaRPr lang="es-ES" dirty="0"/>
          </a:p>
        </p:txBody>
      </p:sp>
      <p:sp>
        <p:nvSpPr>
          <p:cNvPr id="3" name="2 Marcador de contenido"/>
          <p:cNvSpPr>
            <a:spLocks noGrp="1"/>
          </p:cNvSpPr>
          <p:nvPr>
            <p:ph idx="1"/>
          </p:nvPr>
        </p:nvSpPr>
        <p:spPr/>
        <p:txBody>
          <a:bodyPr/>
          <a:lstStyle/>
          <a:p>
            <a:pPr marL="457200" algn="just"/>
            <a:r>
              <a:rPr lang="es-ES" b="1" i="1" dirty="0">
                <a:effectLst/>
                <a:latin typeface="Arial"/>
              </a:rPr>
              <a:t>Alteraciones dérmicas</a:t>
            </a:r>
            <a:r>
              <a:rPr lang="es-ES" dirty="0">
                <a:effectLst/>
                <a:latin typeface="Arial"/>
              </a:rPr>
              <a:t>: comprenden desde infecciones como verrugas plantares o micosis, hasta las hiperqueratosis( son el resultado de microtraumatismos repetidos por una hiperpresión intermitente o el roce del calzado) Reciben distinto nombre según la localización, así pueden ser:</a:t>
            </a:r>
            <a:endParaRPr lang="es-ES" dirty="0">
              <a:effectLst/>
            </a:endParaRPr>
          </a:p>
          <a:p>
            <a:endParaRPr lang="es-ES" dirty="0"/>
          </a:p>
        </p:txBody>
      </p:sp>
    </p:spTree>
    <p:extLst>
      <p:ext uri="{BB962C8B-B14F-4D97-AF65-F5344CB8AC3E}">
        <p14:creationId xmlns:p14="http://schemas.microsoft.com/office/powerpoint/2010/main" val="3072206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idx="4294967295"/>
          </p:nvPr>
        </p:nvSpPr>
        <p:spPr>
          <a:xfrm>
            <a:off x="-108520" y="260350"/>
            <a:ext cx="9252520" cy="4392613"/>
          </a:xfrm>
        </p:spPr>
        <p:txBody>
          <a:bodyPr>
            <a:normAutofit/>
          </a:bodyPr>
          <a:lstStyle/>
          <a:p>
            <a:pPr marL="457200" algn="just"/>
            <a:r>
              <a:rPr lang="es-ES" b="1" i="1" dirty="0">
                <a:effectLst/>
                <a:latin typeface="Arial"/>
              </a:rPr>
              <a:t>La dureza o callosidad</a:t>
            </a:r>
            <a:r>
              <a:rPr lang="es-ES" dirty="0">
                <a:effectLst/>
                <a:latin typeface="Arial"/>
              </a:rPr>
              <a:t>: es una acumulación de células muertas epiteliales que se queratinizan adquiriendo una dureza característica. Se produce por el uso continuo de tacón o alteraciones en los dedos.</a:t>
            </a:r>
            <a:endParaRPr lang="es-ES" dirty="0">
              <a:effectLst/>
            </a:endParaRPr>
          </a:p>
          <a:p>
            <a:pPr marL="457200" algn="just"/>
            <a:r>
              <a:rPr lang="es-ES" b="1" dirty="0">
                <a:effectLst/>
                <a:latin typeface="Arial"/>
              </a:rPr>
              <a:t>Los ojos de gallo</a:t>
            </a:r>
            <a:r>
              <a:rPr lang="es-ES" dirty="0">
                <a:effectLst/>
                <a:latin typeface="Arial"/>
              </a:rPr>
              <a:t>: son las hiperqueratosis interdigitales. Suelen producirse por la presión que ocasiona un zapato de punta estrecha. También es más frecuente en ancianos con hiperhidrosis o con malposición de los dedos.</a:t>
            </a:r>
            <a:endParaRPr lang="es-ES" dirty="0">
              <a:effectLst/>
            </a:endParaRPr>
          </a:p>
          <a:p>
            <a:endParaRPr lang="es-ES"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219940"/>
            <a:ext cx="1845940" cy="244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5013176"/>
            <a:ext cx="1638300"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219940"/>
            <a:ext cx="3394132" cy="250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586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0" y="404813"/>
            <a:ext cx="9144000" cy="5721350"/>
          </a:xfrm>
        </p:spPr>
        <p:txBody>
          <a:bodyPr/>
          <a:lstStyle/>
          <a:p>
            <a:pPr marL="457200" algn="just"/>
            <a:r>
              <a:rPr lang="es-ES" b="1" i="1" dirty="0">
                <a:effectLst/>
                <a:latin typeface="Arial"/>
              </a:rPr>
              <a:t>El callo o heloma</a:t>
            </a:r>
            <a:r>
              <a:rPr lang="es-ES" dirty="0">
                <a:effectLst/>
                <a:latin typeface="Arial"/>
              </a:rPr>
              <a:t>: su localización más frecuente es el dorso de los dedos de los pies. Si es doloroso, pequeño, se hunde en la piel formando lo que se llama una raíz y no suele desaparecer espontáneamente al eliminar el agente causal.</a:t>
            </a:r>
            <a:endParaRPr lang="es-ES" dirty="0">
              <a:effectLst/>
            </a:endParaRPr>
          </a:p>
          <a:p>
            <a:endParaRPr lang="es-E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48633"/>
            <a:ext cx="3310876" cy="271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8831" y="3687540"/>
            <a:ext cx="3719393" cy="317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3687540"/>
            <a:ext cx="2418503" cy="307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2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714202"/>
          </a:xfrm>
        </p:spPr>
        <p:txBody>
          <a:bodyPr>
            <a:normAutofit fontScale="90000"/>
          </a:bodyPr>
          <a:lstStyle/>
          <a:p>
            <a:pPr lvl="0"/>
            <a:r>
              <a:rPr lang="es-ES" b="1" u="sng" dirty="0">
                <a:effectLst/>
                <a:latin typeface="Arial"/>
              </a:rPr>
              <a:t>Malformaciones y/o Alteraciones de los dedos</a:t>
            </a:r>
            <a:r>
              <a:rPr lang="es-ES" dirty="0">
                <a:effectLst/>
                <a:latin typeface="Arial"/>
              </a:rPr>
              <a:t>:</a:t>
            </a:r>
            <a:br>
              <a:rPr lang="es-ES" dirty="0">
                <a:effectLst/>
              </a:rPr>
            </a:br>
            <a:endParaRPr lang="es-ES" dirty="0"/>
          </a:p>
        </p:txBody>
      </p:sp>
      <p:sp>
        <p:nvSpPr>
          <p:cNvPr id="3" name="2 Marcador de contenido"/>
          <p:cNvSpPr>
            <a:spLocks noGrp="1"/>
          </p:cNvSpPr>
          <p:nvPr>
            <p:ph idx="1"/>
          </p:nvPr>
        </p:nvSpPr>
        <p:spPr/>
        <p:txBody>
          <a:bodyPr/>
          <a:lstStyle/>
          <a:p>
            <a:pPr marL="457200" algn="just"/>
            <a:r>
              <a:rPr lang="es-ES" b="1" dirty="0" err="1">
                <a:effectLst/>
                <a:latin typeface="Arial"/>
              </a:rPr>
              <a:t>Hallux</a:t>
            </a:r>
            <a:r>
              <a:rPr lang="es-ES" b="1" dirty="0">
                <a:effectLst/>
                <a:latin typeface="Arial"/>
              </a:rPr>
              <a:t> </a:t>
            </a:r>
            <a:r>
              <a:rPr lang="es-ES" b="1" dirty="0" err="1">
                <a:effectLst/>
                <a:latin typeface="Arial"/>
              </a:rPr>
              <a:t>valgus</a:t>
            </a:r>
            <a:r>
              <a:rPr lang="es-ES" b="1" dirty="0">
                <a:effectLst/>
                <a:latin typeface="Arial"/>
              </a:rPr>
              <a:t> o juanete</a:t>
            </a:r>
            <a:r>
              <a:rPr lang="es-ES" dirty="0">
                <a:effectLst/>
                <a:latin typeface="Arial"/>
              </a:rPr>
              <a:t>: es la desviación hacia fuera del primer dedo y la existencia de una tumoración dolorosa,  en la cara interna de la cabeza del primer metatarsiano, pudiendo ésta llegar a ulcerarse e infectarse. </a:t>
            </a:r>
            <a:endParaRPr lang="es-ES" dirty="0">
              <a:effectLst/>
            </a:endParaRPr>
          </a:p>
          <a:p>
            <a:endParaRPr lang="es-E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3170" y="4662079"/>
            <a:ext cx="3028950"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4031762"/>
            <a:ext cx="3250434" cy="269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597" y="4662079"/>
            <a:ext cx="2428875" cy="2066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697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76672"/>
            <a:ext cx="8568952"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2261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0360" y="3428998"/>
            <a:ext cx="3606144" cy="331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idx="4294967295"/>
          </p:nvPr>
        </p:nvSpPr>
        <p:spPr>
          <a:xfrm>
            <a:off x="0" y="325438"/>
            <a:ext cx="8723313" cy="3081337"/>
          </a:xfrm>
        </p:spPr>
        <p:txBody>
          <a:bodyPr>
            <a:normAutofit fontScale="90000"/>
          </a:bodyPr>
          <a:lstStyle/>
          <a:p>
            <a:pPr marL="457200" algn="just"/>
            <a:br>
              <a:rPr lang="es-ES" b="1" dirty="0">
                <a:latin typeface="Arial"/>
              </a:rPr>
            </a:br>
            <a:r>
              <a:rPr lang="es-ES" sz="3600" b="1" dirty="0">
                <a:effectLst/>
                <a:latin typeface="Arial"/>
              </a:rPr>
              <a:t>Dedos en martillo</a:t>
            </a:r>
            <a:r>
              <a:rPr lang="es-ES" sz="3600" dirty="0">
                <a:effectLst/>
                <a:latin typeface="Arial"/>
              </a:rPr>
              <a:t>: engloba distintos tipos de deformidades como, el “dedo en garra”, “en cuello de cisne”, etc., de distinta significación. Suele acompañar a otras alteraciones del pie como, el pie cavo o las hiperqueratosis</a:t>
            </a:r>
            <a:r>
              <a:rPr lang="es-ES" dirty="0">
                <a:effectLst/>
                <a:latin typeface="Arial"/>
              </a:rPr>
              <a:t>.</a:t>
            </a:r>
            <a:br>
              <a:rPr lang="es-ES" dirty="0">
                <a:effectLst/>
              </a:rPr>
            </a:br>
            <a:endParaRPr lang="es-E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69" y="3441438"/>
            <a:ext cx="3240360" cy="329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212976"/>
            <a:ext cx="213360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330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2960" y="286604"/>
            <a:ext cx="8069520" cy="1450757"/>
          </a:xfrm>
        </p:spPr>
        <p:txBody>
          <a:bodyPr>
            <a:normAutofit fontScale="90000"/>
          </a:bodyPr>
          <a:lstStyle/>
          <a:p>
            <a:pPr algn="just">
              <a:lnSpc>
                <a:spcPct val="115000"/>
              </a:lnSpc>
              <a:spcAft>
                <a:spcPts val="1000"/>
              </a:spcAft>
            </a:pPr>
            <a:r>
              <a:rPr lang="es-ES" b="1" u="sng" dirty="0">
                <a:effectLst/>
                <a:latin typeface="Arial"/>
                <a:ea typeface="Calibri"/>
                <a:cs typeface="Times New Roman"/>
              </a:rPr>
              <a:t>Anatomía y fisonomía del pie</a:t>
            </a:r>
            <a:br>
              <a:rPr lang="es-ES" sz="4000" dirty="0">
                <a:ea typeface="Calibri"/>
                <a:cs typeface="Times New Roman"/>
              </a:rPr>
            </a:br>
            <a:endParaRPr lang="es-ES" dirty="0"/>
          </a:p>
        </p:txBody>
      </p:sp>
      <p:sp>
        <p:nvSpPr>
          <p:cNvPr id="3" name="2 Marcador de contenido"/>
          <p:cNvSpPr>
            <a:spLocks noGrp="1"/>
          </p:cNvSpPr>
          <p:nvPr>
            <p:ph idx="1"/>
          </p:nvPr>
        </p:nvSpPr>
        <p:spPr>
          <a:xfrm>
            <a:off x="457200" y="1052736"/>
            <a:ext cx="8229600" cy="5112568"/>
          </a:xfrm>
        </p:spPr>
        <p:txBody>
          <a:bodyPr>
            <a:normAutofit fontScale="70000" lnSpcReduction="20000"/>
          </a:bodyPr>
          <a:lstStyle/>
          <a:p>
            <a:pPr algn="just">
              <a:lnSpc>
                <a:spcPct val="115000"/>
              </a:lnSpc>
              <a:spcAft>
                <a:spcPts val="1000"/>
              </a:spcAft>
            </a:pPr>
            <a:r>
              <a:rPr lang="es-ES" sz="3400" dirty="0">
                <a:effectLst/>
                <a:latin typeface="Arial"/>
                <a:ea typeface="Calibri"/>
                <a:cs typeface="Times New Roman"/>
              </a:rPr>
              <a:t>El pie está formado por una sólida estructura compuesta por 26 huesos fuertemente engarzados mediante 33 articulaciones, 107 ligamentos y 19 músculos. Cuyas principales funciones son las siguientes:</a:t>
            </a:r>
            <a:endParaRPr lang="es-ES" sz="3400" dirty="0">
              <a:ea typeface="Calibri"/>
              <a:cs typeface="Times New Roman"/>
            </a:endParaRPr>
          </a:p>
          <a:p>
            <a:pPr algn="just">
              <a:lnSpc>
                <a:spcPct val="115000"/>
              </a:lnSpc>
              <a:spcAft>
                <a:spcPts val="1000"/>
              </a:spcAft>
            </a:pPr>
            <a:r>
              <a:rPr lang="es-ES" sz="3400" dirty="0">
                <a:effectLst/>
                <a:latin typeface="Arial"/>
                <a:ea typeface="Calibri"/>
                <a:cs typeface="Times New Roman"/>
              </a:rPr>
              <a:t>Soportar nuestro peso corporal, constituyendo el pedestal sobre el que se apoya nuestro cuerpo.</a:t>
            </a:r>
            <a:endParaRPr lang="es-ES" sz="3400" dirty="0">
              <a:ea typeface="Calibri"/>
              <a:cs typeface="Times New Roman"/>
            </a:endParaRPr>
          </a:p>
          <a:p>
            <a:pPr algn="just">
              <a:lnSpc>
                <a:spcPct val="115000"/>
              </a:lnSpc>
              <a:spcAft>
                <a:spcPts val="1000"/>
              </a:spcAft>
            </a:pPr>
            <a:r>
              <a:rPr lang="es-ES" sz="3400" dirty="0">
                <a:effectLst/>
                <a:latin typeface="Arial"/>
                <a:ea typeface="Calibri"/>
                <a:cs typeface="Times New Roman"/>
              </a:rPr>
              <a:t> Los pies junto con las piernas constituyen un elemento fundamental de nuestro equilibrio y sistema de locomoción.</a:t>
            </a:r>
            <a:endParaRPr lang="es-ES" sz="3400" dirty="0">
              <a:ea typeface="Calibri"/>
              <a:cs typeface="Times New Roman"/>
            </a:endParaRPr>
          </a:p>
          <a:p>
            <a:pPr algn="just">
              <a:lnSpc>
                <a:spcPct val="115000"/>
              </a:lnSpc>
              <a:spcAft>
                <a:spcPts val="1000"/>
              </a:spcAft>
            </a:pPr>
            <a:r>
              <a:rPr lang="es-ES" sz="3400" dirty="0">
                <a:effectLst/>
                <a:latin typeface="Arial"/>
                <a:ea typeface="Calibri"/>
                <a:cs typeface="Times New Roman"/>
              </a:rPr>
              <a:t>Además, los pies constituyen un eje crucial en la circulación arterio venosa ya que es en esa parte del cuerpo donde el flujo venoso tiene mayor dificultad de retorno.</a:t>
            </a:r>
            <a:endParaRPr lang="es-ES" sz="3400" dirty="0">
              <a:ea typeface="Calibri"/>
              <a:cs typeface="Times New Roman"/>
            </a:endParaRPr>
          </a:p>
          <a:p>
            <a:endParaRPr lang="es-ES" dirty="0"/>
          </a:p>
        </p:txBody>
      </p:sp>
    </p:spTree>
    <p:extLst>
      <p:ext uri="{BB962C8B-B14F-4D97-AF65-F5344CB8AC3E}">
        <p14:creationId xmlns:p14="http://schemas.microsoft.com/office/powerpoint/2010/main" val="3985771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66333"/>
          </a:xfrm>
        </p:spPr>
        <p:txBody>
          <a:bodyPr>
            <a:normAutofit fontScale="90000"/>
          </a:bodyPr>
          <a:lstStyle/>
          <a:p>
            <a:pPr lvl="0"/>
            <a:br>
              <a:rPr lang="es-ES" b="1" u="sng" dirty="0">
                <a:effectLst/>
                <a:latin typeface="Arial"/>
              </a:rPr>
            </a:br>
            <a:r>
              <a:rPr lang="es-ES" sz="3600" b="1" u="sng" dirty="0">
                <a:effectLst/>
                <a:latin typeface="Arial"/>
              </a:rPr>
              <a:t>Alteraciones plantares(estáticas) del pie</a:t>
            </a:r>
            <a:r>
              <a:rPr lang="es-ES" sz="3600" u="sng" dirty="0">
                <a:effectLst/>
                <a:latin typeface="Arial"/>
              </a:rPr>
              <a:t>: </a:t>
            </a:r>
            <a:br>
              <a:rPr lang="es-ES" sz="3600" dirty="0">
                <a:effectLst/>
              </a:rPr>
            </a:br>
            <a:endParaRPr lang="es-ES" dirty="0"/>
          </a:p>
        </p:txBody>
      </p:sp>
      <p:sp>
        <p:nvSpPr>
          <p:cNvPr id="3" name="2 Marcador de contenido"/>
          <p:cNvSpPr>
            <a:spLocks noGrp="1"/>
          </p:cNvSpPr>
          <p:nvPr>
            <p:ph idx="1"/>
          </p:nvPr>
        </p:nvSpPr>
        <p:spPr>
          <a:xfrm>
            <a:off x="457200" y="1052736"/>
            <a:ext cx="8229600" cy="5073427"/>
          </a:xfrm>
        </p:spPr>
        <p:txBody>
          <a:bodyPr>
            <a:normAutofit/>
          </a:bodyPr>
          <a:lstStyle/>
          <a:p>
            <a:pPr marL="457200" algn="just"/>
            <a:r>
              <a:rPr lang="es-ES" sz="2800" b="1" dirty="0">
                <a:effectLst/>
                <a:latin typeface="Arial"/>
              </a:rPr>
              <a:t>Pies planos</a:t>
            </a:r>
            <a:r>
              <a:rPr lang="es-ES" sz="2800" dirty="0">
                <a:effectLst/>
                <a:latin typeface="Arial"/>
              </a:rPr>
              <a:t>:  hundimiento de la bóveda plantar, normalmente asociado a una desviación hacia fuera del talón con respecto al eje sagital del cuerpo</a:t>
            </a:r>
            <a:r>
              <a:rPr lang="es-ES" dirty="0">
                <a:effectLst/>
                <a:latin typeface="Arial"/>
              </a:rPr>
              <a:t>.</a:t>
            </a:r>
          </a:p>
          <a:p>
            <a:pPr marL="114300" indent="0" algn="just">
              <a:buNone/>
            </a:pPr>
            <a:r>
              <a:rPr lang="es-ES" dirty="0">
                <a:effectLst/>
                <a:latin typeface="Arial"/>
              </a:rPr>
              <a:t> </a:t>
            </a:r>
            <a:endParaRPr lang="es-ES" dirty="0">
              <a:effectLst/>
            </a:endParaRP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206" y="4060439"/>
            <a:ext cx="5830421"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3717032"/>
            <a:ext cx="270445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993132"/>
            <a:ext cx="5736110" cy="1876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846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2218258"/>
          </a:xfrm>
        </p:spPr>
        <p:txBody>
          <a:bodyPr>
            <a:noAutofit/>
          </a:bodyPr>
          <a:lstStyle/>
          <a:p>
            <a:pPr algn="just"/>
            <a:r>
              <a:rPr lang="es-ES" sz="2800" b="1" dirty="0"/>
              <a:t>Pie en varo</a:t>
            </a:r>
            <a:r>
              <a:rPr lang="es-ES" sz="2800" dirty="0"/>
              <a:t>: es la desviación del pie hacia dentro con respecto al eje sagital del cuerpo, pudiendo inducir en callosidades o callo en la falange del quinto dedo por aumento de la carga en la parte lateral externa. </a:t>
            </a:r>
            <a:br>
              <a:rPr lang="es-ES" sz="2800" dirty="0"/>
            </a:br>
            <a:endParaRPr lang="es-ES" sz="2800" dirty="0"/>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36912"/>
            <a:ext cx="8053514" cy="295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223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S" b="1" u="sng" dirty="0">
                <a:effectLst/>
                <a:latin typeface="Arial"/>
              </a:rPr>
              <a:t>Alteraciones de las uñas: </a:t>
            </a:r>
            <a:br>
              <a:rPr lang="es-ES" dirty="0">
                <a:effectLst/>
              </a:rPr>
            </a:br>
            <a:endParaRPr lang="es-ES" dirty="0"/>
          </a:p>
        </p:txBody>
      </p:sp>
      <p:sp>
        <p:nvSpPr>
          <p:cNvPr id="3" name="2 Marcador de contenido"/>
          <p:cNvSpPr>
            <a:spLocks noGrp="1"/>
          </p:cNvSpPr>
          <p:nvPr>
            <p:ph idx="1"/>
          </p:nvPr>
        </p:nvSpPr>
        <p:spPr>
          <a:xfrm>
            <a:off x="457200" y="1052736"/>
            <a:ext cx="8229600" cy="5544616"/>
          </a:xfrm>
        </p:spPr>
        <p:txBody>
          <a:bodyPr>
            <a:normAutofit/>
          </a:bodyPr>
          <a:lstStyle/>
          <a:p>
            <a:pPr marL="228600" algn="just"/>
            <a:r>
              <a:rPr lang="es-ES" b="1" dirty="0">
                <a:effectLst/>
                <a:latin typeface="Arial"/>
              </a:rPr>
              <a:t>Onicopatías</a:t>
            </a:r>
            <a:r>
              <a:rPr lang="es-ES" dirty="0">
                <a:effectLst/>
                <a:latin typeface="Arial"/>
              </a:rPr>
              <a:t>, entre ellas destacamos:</a:t>
            </a:r>
            <a:endParaRPr lang="es-ES" dirty="0">
              <a:effectLst/>
            </a:endParaRPr>
          </a:p>
          <a:p>
            <a:pPr lvl="0" algn="just">
              <a:buFont typeface="Wingdings"/>
              <a:buChar char=""/>
            </a:pPr>
            <a:r>
              <a:rPr lang="es-ES" b="1" dirty="0">
                <a:effectLst/>
                <a:latin typeface="Arial"/>
              </a:rPr>
              <a:t>Uñas encarnadas/Onicocriptosis</a:t>
            </a:r>
            <a:r>
              <a:rPr lang="es-ES" dirty="0">
                <a:effectLst/>
                <a:latin typeface="Arial"/>
              </a:rPr>
              <a:t>: suelen tener forma de teja, clavándose los picos en el rodete ungueal. Se suelen deber a una hiperpresión del calzado o a un incorrecto corte de uñas.</a:t>
            </a:r>
            <a:endParaRPr lang="es-ES" dirty="0">
              <a:effectLst/>
            </a:endParaRPr>
          </a:p>
          <a:p>
            <a:pPr lvl="0" algn="just">
              <a:buFont typeface="Wingdings"/>
              <a:buChar char=""/>
            </a:pPr>
            <a:r>
              <a:rPr lang="es-ES" b="1" dirty="0">
                <a:effectLst/>
                <a:latin typeface="Arial"/>
              </a:rPr>
              <a:t>Uñas hipertróficas u onicogrifósicas</a:t>
            </a:r>
            <a:r>
              <a:rPr lang="es-ES" dirty="0">
                <a:effectLst/>
                <a:latin typeface="Arial"/>
              </a:rPr>
              <a:t>: con un crecimiento desmesurado, alcanzando forma de garra, engrosando y produciendo dolor.</a:t>
            </a:r>
            <a:endParaRPr lang="es-ES" dirty="0">
              <a:effectLst/>
            </a:endParaRPr>
          </a:p>
          <a:p>
            <a:pPr lvl="0" algn="just">
              <a:buFont typeface="Wingdings"/>
              <a:buChar char=""/>
            </a:pPr>
            <a:r>
              <a:rPr lang="es-ES" b="1" dirty="0">
                <a:effectLst/>
                <a:latin typeface="Arial"/>
              </a:rPr>
              <a:t>Onicomicosis</a:t>
            </a:r>
            <a:r>
              <a:rPr lang="es-ES" dirty="0">
                <a:effectLst/>
                <a:latin typeface="Arial"/>
              </a:rPr>
              <a:t>: uñas afectadas por hongos como la tiña o cándida albicaus.</a:t>
            </a:r>
            <a:endParaRPr lang="es-ES" dirty="0">
              <a:effectLst/>
            </a:endParaRPr>
          </a:p>
          <a:p>
            <a:pPr marL="457200" algn="just"/>
            <a:r>
              <a:rPr lang="es-ES" dirty="0">
                <a:effectLst/>
                <a:latin typeface="Arial"/>
              </a:rPr>
              <a:t>Todas estas alteraciones son de carácter acumulativo sobre los pies de todas aquellas personas que no han adoptado cuidados y hábitos de vida sanos, que alcanzando esta edad surgen creando una discapacidad funcional con limitación de la actividad,  dolor y limitación en la vida diaria.</a:t>
            </a:r>
            <a:endParaRPr lang="es-ES" dirty="0">
              <a:effectLst/>
            </a:endParaRPr>
          </a:p>
          <a:p>
            <a:pPr marL="114300" indent="0" algn="just">
              <a:buNone/>
            </a:pPr>
            <a:endParaRPr lang="es-ES" dirty="0">
              <a:effectLst/>
            </a:endParaRPr>
          </a:p>
          <a:p>
            <a:endParaRPr lang="es-ES" dirty="0"/>
          </a:p>
        </p:txBody>
      </p:sp>
    </p:spTree>
    <p:extLst>
      <p:ext uri="{BB962C8B-B14F-4D97-AF65-F5344CB8AC3E}">
        <p14:creationId xmlns:p14="http://schemas.microsoft.com/office/powerpoint/2010/main" val="3709096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4038" y="19270"/>
            <a:ext cx="3871376" cy="683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68960"/>
            <a:ext cx="5264038" cy="37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270"/>
            <a:ext cx="5264038" cy="253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Título"/>
          <p:cNvSpPr>
            <a:spLocks noGrp="1"/>
          </p:cNvSpPr>
          <p:nvPr>
            <p:ph type="ctrTitle" idx="4294967295"/>
          </p:nvPr>
        </p:nvSpPr>
        <p:spPr>
          <a:xfrm>
            <a:off x="0" y="1557338"/>
            <a:ext cx="7772400" cy="2976562"/>
          </a:xfrm>
        </p:spPr>
        <p:txBody>
          <a:bodyPr>
            <a:normAutofit/>
          </a:bodyPr>
          <a:lstStyle/>
          <a:p>
            <a:pPr algn="just">
              <a:lnSpc>
                <a:spcPct val="115000"/>
              </a:lnSpc>
              <a:spcAft>
                <a:spcPts val="1000"/>
              </a:spcAft>
            </a:pPr>
            <a:r>
              <a:rPr lang="es-ES" b="1" u="sng" dirty="0">
                <a:effectLst/>
                <a:latin typeface="Arial"/>
                <a:ea typeface="Calibri"/>
                <a:cs typeface="Times New Roman"/>
              </a:rPr>
              <a:t>LA TÉCNICA DE PEDICURA </a:t>
            </a:r>
            <a:br>
              <a:rPr lang="es-ES" sz="4000" dirty="0">
                <a:ea typeface="Calibri"/>
                <a:cs typeface="Times New Roman"/>
              </a:rPr>
            </a:br>
            <a:endParaRPr lang="es-ES" dirty="0"/>
          </a:p>
        </p:txBody>
      </p:sp>
    </p:spTree>
    <p:extLst>
      <p:ext uri="{BB962C8B-B14F-4D97-AF65-F5344CB8AC3E}">
        <p14:creationId xmlns:p14="http://schemas.microsoft.com/office/powerpoint/2010/main" val="1104037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611560" y="260350"/>
            <a:ext cx="8136904" cy="6264275"/>
          </a:xfrm>
        </p:spPr>
        <p:txBody>
          <a:bodyPr>
            <a:normAutofit/>
          </a:bodyPr>
          <a:lstStyle/>
          <a:p>
            <a:pPr algn="just"/>
            <a:r>
              <a:rPr lang="es-ES" dirty="0">
                <a:effectLst/>
                <a:latin typeface="Arial"/>
                <a:ea typeface="Calibri"/>
              </a:rPr>
              <a:t>La clientela que frecuenta nuestro salón es variada, abarca todas las edades y necesidades, siendo una de ellas la prevención y la higiene.</a:t>
            </a:r>
          </a:p>
          <a:p>
            <a:pPr algn="just"/>
            <a:r>
              <a:rPr lang="es-ES" dirty="0">
                <a:effectLst/>
                <a:latin typeface="Arial"/>
                <a:ea typeface="Calibri"/>
              </a:rPr>
              <a:t> Cuando nos referimos en este aspecto estamos hablando fundamentalmente de un concepto básico como es :el corte, limado de uñas y conformación, eliminación superficial de callos y durezas.</a:t>
            </a:r>
          </a:p>
          <a:p>
            <a:pPr algn="just"/>
            <a:r>
              <a:rPr lang="es-ES" dirty="0">
                <a:effectLst/>
                <a:latin typeface="Arial"/>
                <a:ea typeface="Calibri"/>
              </a:rPr>
              <a:t> Las personas  mayores tienen serias dificultades para poder realizarse una tarea cotidiana como esta y un alto porcentaje de ellas deciden acudir a un especialista que pueda prestarle este servicio. </a:t>
            </a:r>
            <a:endParaRPr lang="es-ES" dirty="0"/>
          </a:p>
        </p:txBody>
      </p:sp>
    </p:spTree>
    <p:extLst>
      <p:ext uri="{BB962C8B-B14F-4D97-AF65-F5344CB8AC3E}">
        <p14:creationId xmlns:p14="http://schemas.microsoft.com/office/powerpoint/2010/main" val="184753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idx="4294967295"/>
          </p:nvPr>
        </p:nvSpPr>
        <p:spPr>
          <a:xfrm>
            <a:off x="0" y="1052513"/>
            <a:ext cx="7988300" cy="5040312"/>
          </a:xfrm>
        </p:spPr>
        <p:txBody>
          <a:bodyPr>
            <a:normAutofit/>
          </a:bodyPr>
          <a:lstStyle/>
          <a:p>
            <a:pPr marL="457200" algn="just"/>
            <a:r>
              <a:rPr lang="es-ES" b="1" i="1" u="sng" dirty="0">
                <a:effectLst/>
                <a:latin typeface="Arial"/>
              </a:rPr>
              <a:t>Procedimiento profesional en la técnica de pedicura en personas con estas características</a:t>
            </a:r>
            <a:br>
              <a:rPr lang="es-ES" dirty="0">
                <a:effectLst/>
              </a:rPr>
            </a:br>
            <a:endParaRPr lang="es-ES" dirty="0"/>
          </a:p>
        </p:txBody>
      </p:sp>
    </p:spTree>
    <p:extLst>
      <p:ext uri="{BB962C8B-B14F-4D97-AF65-F5344CB8AC3E}">
        <p14:creationId xmlns:p14="http://schemas.microsoft.com/office/powerpoint/2010/main" val="1245348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i="1" u="sng" dirty="0">
                <a:effectLst/>
                <a:latin typeface="Arial"/>
              </a:rPr>
              <a:t>Preparación del servicio:</a:t>
            </a:r>
            <a:br>
              <a:rPr lang="es-ES" dirty="0">
                <a:effectLst/>
              </a:rPr>
            </a:br>
            <a:endParaRPr lang="es-ES" dirty="0"/>
          </a:p>
        </p:txBody>
      </p:sp>
      <p:sp>
        <p:nvSpPr>
          <p:cNvPr id="3" name="2 Marcador de contenido"/>
          <p:cNvSpPr>
            <a:spLocks noGrp="1"/>
          </p:cNvSpPr>
          <p:nvPr>
            <p:ph idx="1"/>
          </p:nvPr>
        </p:nvSpPr>
        <p:spPr>
          <a:xfrm>
            <a:off x="457200" y="1052736"/>
            <a:ext cx="8229600" cy="5472608"/>
          </a:xfrm>
        </p:spPr>
        <p:txBody>
          <a:bodyPr>
            <a:normAutofit/>
          </a:bodyPr>
          <a:lstStyle/>
          <a:p>
            <a:pPr lvl="0" algn="just">
              <a:buFont typeface="Wingdings"/>
              <a:buChar char=""/>
            </a:pPr>
            <a:r>
              <a:rPr lang="es-ES" b="1" dirty="0">
                <a:effectLst/>
                <a:latin typeface="Arial"/>
              </a:rPr>
              <a:t>Termostato conectado (agua caliente/fría)</a:t>
            </a:r>
            <a:endParaRPr lang="es-ES" dirty="0">
              <a:effectLst/>
            </a:endParaRPr>
          </a:p>
          <a:p>
            <a:pPr lvl="0" algn="just">
              <a:buFont typeface="Wingdings"/>
              <a:buChar char=""/>
            </a:pPr>
            <a:r>
              <a:rPr lang="es-ES" b="1" dirty="0">
                <a:effectLst/>
                <a:latin typeface="Arial"/>
              </a:rPr>
              <a:t>Camilla :</a:t>
            </a:r>
            <a:r>
              <a:rPr lang="es-ES" dirty="0">
                <a:effectLst/>
                <a:latin typeface="Arial"/>
              </a:rPr>
              <a:t> sábana ajustable , papel camilla , empapador de celulosa (únicamente en zona de los pies) y toalla desechable.</a:t>
            </a:r>
            <a:endParaRPr lang="es-ES" dirty="0">
              <a:effectLst/>
            </a:endParaRPr>
          </a:p>
          <a:p>
            <a:pPr lvl="0" algn="just">
              <a:buFont typeface="Wingdings"/>
              <a:buChar char=""/>
            </a:pPr>
            <a:r>
              <a:rPr lang="es-ES" b="1" dirty="0">
                <a:effectLst/>
                <a:latin typeface="Arial"/>
              </a:rPr>
              <a:t>Pediluvio:</a:t>
            </a:r>
            <a:r>
              <a:rPr lang="es-ES" dirty="0">
                <a:effectLst/>
                <a:latin typeface="Arial"/>
              </a:rPr>
              <a:t> Lo cubrimos a ser posible, delante de la clienta, con una bolsa de plástico blanca o bandeja desechable específica para el aparato, al lado tendremos la alfombra preparada y unas zapatillas desechables(chanclas).</a:t>
            </a:r>
            <a:endParaRPr lang="es-ES" dirty="0">
              <a:effectLst/>
            </a:endParaRPr>
          </a:p>
          <a:p>
            <a:pPr lvl="0" algn="just">
              <a:buFont typeface="Wingdings"/>
              <a:buChar char=""/>
            </a:pPr>
            <a:r>
              <a:rPr lang="es-ES" b="1" dirty="0">
                <a:effectLst/>
                <a:latin typeface="Arial"/>
              </a:rPr>
              <a:t>Mesa auxiliar/carrito:</a:t>
            </a:r>
            <a:r>
              <a:rPr lang="es-ES" dirty="0">
                <a:effectLst/>
                <a:latin typeface="Arial"/>
              </a:rPr>
              <a:t> Tendremos todos los útiles preparados. Los útiles metálicos podemos esterilizarlos delante de la clienta. </a:t>
            </a:r>
            <a:endParaRPr lang="es-ES" dirty="0">
              <a:effectLst/>
            </a:endParaRPr>
          </a:p>
          <a:p>
            <a:endParaRPr lang="es-ES" dirty="0"/>
          </a:p>
        </p:txBody>
      </p:sp>
    </p:spTree>
    <p:extLst>
      <p:ext uri="{BB962C8B-B14F-4D97-AF65-F5344CB8AC3E}">
        <p14:creationId xmlns:p14="http://schemas.microsoft.com/office/powerpoint/2010/main" val="111683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467544" y="404813"/>
            <a:ext cx="7776864" cy="6192837"/>
          </a:xfrm>
        </p:spPr>
        <p:txBody>
          <a:bodyPr>
            <a:normAutofit/>
          </a:bodyPr>
          <a:lstStyle/>
          <a:p>
            <a:pPr algn="just"/>
            <a:r>
              <a:rPr lang="es-ES" dirty="0">
                <a:latin typeface="Arial"/>
              </a:rPr>
              <a:t>M</a:t>
            </a:r>
            <a:r>
              <a:rPr lang="es-ES" dirty="0">
                <a:effectLst/>
                <a:latin typeface="Arial"/>
              </a:rPr>
              <a:t>ucha asepsia</a:t>
            </a:r>
          </a:p>
          <a:p>
            <a:pPr algn="just"/>
            <a:r>
              <a:rPr lang="es-ES" dirty="0">
                <a:latin typeface="Arial"/>
              </a:rPr>
              <a:t>P</a:t>
            </a:r>
            <a:r>
              <a:rPr lang="es-ES" dirty="0">
                <a:effectLst/>
                <a:latin typeface="Arial"/>
              </a:rPr>
              <a:t>referiblemente material desechable para evitar contagios, nunca utilizaremos útiles cortantes y productos callicidas como el ácido acetil salicílico o el azufre, puesto que la piel de estas personas es más delicada y sensible, pudiendo provocar heridas.</a:t>
            </a:r>
          </a:p>
          <a:p>
            <a:pPr algn="just"/>
            <a:r>
              <a:rPr lang="es-ES" dirty="0">
                <a:effectLst/>
                <a:latin typeface="Arial"/>
              </a:rPr>
              <a:t> </a:t>
            </a:r>
            <a:r>
              <a:rPr lang="es-ES" dirty="0">
                <a:latin typeface="Arial"/>
              </a:rPr>
              <a:t>L</a:t>
            </a:r>
            <a:r>
              <a:rPr lang="es-ES" dirty="0">
                <a:effectLst/>
                <a:latin typeface="Arial"/>
              </a:rPr>
              <a:t>os baños  no deben ser muy frecuentes ni prolongados(duración aproximada de 5 minutos, con una temperatura débil, y con jabones neutros, excepto en casos concretos que será en función del ph ,antisépticos o compuestos de hierbas aromáticas como el romero </a:t>
            </a:r>
            <a:endParaRPr lang="es-ES" dirty="0">
              <a:effectLst/>
            </a:endParaRPr>
          </a:p>
          <a:p>
            <a:endParaRPr lang="es-ES" dirty="0"/>
          </a:p>
        </p:txBody>
      </p:sp>
    </p:spTree>
    <p:extLst>
      <p:ext uri="{BB962C8B-B14F-4D97-AF65-F5344CB8AC3E}">
        <p14:creationId xmlns:p14="http://schemas.microsoft.com/office/powerpoint/2010/main" val="4230919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574675" y="260350"/>
            <a:ext cx="8569325" cy="6408738"/>
          </a:xfrm>
        </p:spPr>
        <p:txBody>
          <a:bodyPr>
            <a:normAutofit/>
          </a:bodyPr>
          <a:lstStyle/>
          <a:p>
            <a:pPr algn="just"/>
            <a:r>
              <a:rPr lang="es-ES" dirty="0">
                <a:effectLst/>
                <a:latin typeface="Arial"/>
              </a:rPr>
              <a:t>El secado de los pies, sobre todo entre los espacios interdigitales, debe ser minucioso para evitar la humedad residual, con una toalla suave y limpia(se recomiendan las desechables), sin frotar la piel. </a:t>
            </a:r>
          </a:p>
          <a:p>
            <a:pPr algn="just"/>
            <a:r>
              <a:rPr lang="es-ES" dirty="0">
                <a:effectLst/>
                <a:latin typeface="Arial"/>
              </a:rPr>
              <a:t>Usaremos preparados a base de lanolina o vaselina para ablandar la piel seca. Son aconsejables los polvos de talco o sustancias antisépticas si existe  una excesiva sudoración.</a:t>
            </a:r>
          </a:p>
          <a:p>
            <a:pPr algn="just"/>
            <a:r>
              <a:rPr lang="es-ES" dirty="0">
                <a:effectLst/>
                <a:latin typeface="Arial"/>
              </a:rPr>
              <a:t>Las uñas se cortarán en recto con tijeras de punta roma, limas o se pueden utilizar aparatos como el torno eléctrico para rebajar uñas onicogrifósicas o callos y durezas, cualquier otro tipo de herramienta se desaconseja como limas metálicas raspadoras, cortacallos o bisturís, siempre tendremos presente que nuestra labor es estética, todo lo que exceda de esta técnica</a:t>
            </a:r>
            <a:r>
              <a:rPr lang="es-ES" b="1" u="sng" dirty="0">
                <a:effectLst/>
                <a:latin typeface="Arial"/>
              </a:rPr>
              <a:t> se remitirá a un podólogo.</a:t>
            </a:r>
            <a:endParaRPr lang="es-ES" dirty="0">
              <a:effectLst/>
            </a:endParaRPr>
          </a:p>
          <a:p>
            <a:endParaRPr lang="es-ES" dirty="0"/>
          </a:p>
        </p:txBody>
      </p:sp>
    </p:spTree>
    <p:extLst>
      <p:ext uri="{BB962C8B-B14F-4D97-AF65-F5344CB8AC3E}">
        <p14:creationId xmlns:p14="http://schemas.microsoft.com/office/powerpoint/2010/main" val="4069600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idx="4294967295"/>
          </p:nvPr>
        </p:nvSpPr>
        <p:spPr>
          <a:xfrm>
            <a:off x="539552" y="116633"/>
            <a:ext cx="8604448" cy="3816423"/>
          </a:xfrm>
        </p:spPr>
        <p:txBody>
          <a:bodyPr/>
          <a:lstStyle/>
          <a:p>
            <a:pPr marL="457200"/>
            <a:r>
              <a:rPr lang="es-ES" b="1" i="1" u="sng" dirty="0">
                <a:effectLst/>
                <a:latin typeface="Arial"/>
              </a:rPr>
              <a:t>Protocolo  de  Pedicura</a:t>
            </a:r>
            <a:br>
              <a:rPr lang="es-ES" dirty="0">
                <a:effectLst/>
              </a:rPr>
            </a:br>
            <a:endParaRPr lang="es-ES" dirty="0"/>
          </a:p>
        </p:txBody>
      </p:sp>
    </p:spTree>
    <p:extLst>
      <p:ext uri="{BB962C8B-B14F-4D97-AF65-F5344CB8AC3E}">
        <p14:creationId xmlns:p14="http://schemas.microsoft.com/office/powerpoint/2010/main" val="2109484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nSpc>
                <a:spcPct val="115000"/>
              </a:lnSpc>
              <a:spcAft>
                <a:spcPts val="1000"/>
              </a:spcAft>
            </a:pPr>
            <a:r>
              <a:rPr lang="es-ES" b="1" u="sng" dirty="0">
                <a:latin typeface="Arial"/>
                <a:ea typeface="Calibri"/>
                <a:cs typeface="Times New Roman"/>
              </a:rPr>
              <a:t>MORFOLOGÍA DE LOS PIES</a:t>
            </a:r>
            <a:br>
              <a:rPr lang="es-ES" sz="3600" dirty="0">
                <a:ea typeface="Calibri"/>
                <a:cs typeface="Times New Roman"/>
              </a:rPr>
            </a:br>
            <a:endParaRPr lang="es-ES" dirty="0"/>
          </a:p>
        </p:txBody>
      </p:sp>
      <p:sp>
        <p:nvSpPr>
          <p:cNvPr id="3" name="2 Marcador de contenido"/>
          <p:cNvSpPr>
            <a:spLocks noGrp="1"/>
          </p:cNvSpPr>
          <p:nvPr>
            <p:ph idx="1"/>
          </p:nvPr>
        </p:nvSpPr>
        <p:spPr/>
        <p:txBody>
          <a:bodyPr/>
          <a:lstStyle/>
          <a:p>
            <a:pPr algn="just">
              <a:lnSpc>
                <a:spcPct val="115000"/>
              </a:lnSpc>
              <a:spcAft>
                <a:spcPts val="1000"/>
              </a:spcAft>
            </a:pPr>
            <a:r>
              <a:rPr lang="es-ES" dirty="0">
                <a:latin typeface="Arial"/>
                <a:ea typeface="Calibri"/>
                <a:cs typeface="Times New Roman"/>
              </a:rPr>
              <a:t>El cuidado de los pies es fundamental para evitar posibles malformaciones que puedan derivar en otras lesiones, principalmente de la espalda.</a:t>
            </a:r>
            <a:endParaRPr lang="es-ES" sz="2800" dirty="0">
              <a:ea typeface="Calibri"/>
              <a:cs typeface="Times New Roman"/>
            </a:endParaRPr>
          </a:p>
          <a:p>
            <a:pPr algn="just">
              <a:lnSpc>
                <a:spcPct val="115000"/>
              </a:lnSpc>
              <a:spcAft>
                <a:spcPts val="1000"/>
              </a:spcAft>
            </a:pPr>
            <a:r>
              <a:rPr lang="es-ES" dirty="0">
                <a:latin typeface="Arial"/>
                <a:ea typeface="Calibri"/>
                <a:cs typeface="Times New Roman"/>
              </a:rPr>
              <a:t>Las funciones principales de los pies son: soportar el peso del cuerpo, coordinar los movimientos, controlar el equilibrio, etc.</a:t>
            </a:r>
            <a:endParaRPr lang="es-ES" sz="2800" dirty="0">
              <a:ea typeface="Calibri"/>
              <a:cs typeface="Times New Roman"/>
            </a:endParaRPr>
          </a:p>
          <a:p>
            <a:endParaRPr lang="es-ES" dirty="0"/>
          </a:p>
        </p:txBody>
      </p:sp>
    </p:spTree>
    <p:extLst>
      <p:ext uri="{BB962C8B-B14F-4D97-AF65-F5344CB8AC3E}">
        <p14:creationId xmlns:p14="http://schemas.microsoft.com/office/powerpoint/2010/main" val="1982328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914400" y="260350"/>
            <a:ext cx="8229600" cy="6337300"/>
          </a:xfrm>
        </p:spPr>
        <p:txBody>
          <a:bodyPr>
            <a:normAutofit fontScale="85000" lnSpcReduction="20000"/>
          </a:bodyPr>
          <a:lstStyle/>
          <a:p>
            <a:pPr marL="0" lvl="0" indent="0" algn="just">
              <a:buNone/>
            </a:pPr>
            <a:r>
              <a:rPr lang="es-ES" sz="3800" b="1" u="sng" dirty="0">
                <a:effectLst/>
                <a:latin typeface="Arial"/>
              </a:rPr>
              <a:t>Debemos disponer de:</a:t>
            </a:r>
            <a:endParaRPr lang="es-ES" sz="3800" u="sng" dirty="0">
              <a:effectLst/>
            </a:endParaRPr>
          </a:p>
          <a:p>
            <a:pPr lvl="0" algn="just">
              <a:buFont typeface="Symbol"/>
              <a:buChar char=""/>
            </a:pPr>
            <a:r>
              <a:rPr lang="es-ES" dirty="0">
                <a:effectLst/>
                <a:latin typeface="Arial"/>
              </a:rPr>
              <a:t>Sales de baño y jabón (a ser posible antiséptico)</a:t>
            </a:r>
            <a:endParaRPr lang="es-ES" dirty="0">
              <a:effectLst/>
            </a:endParaRPr>
          </a:p>
          <a:p>
            <a:pPr lvl="0" algn="just">
              <a:buFont typeface="Symbol"/>
              <a:buChar char=""/>
            </a:pPr>
            <a:r>
              <a:rPr lang="es-ES" dirty="0">
                <a:effectLst/>
                <a:latin typeface="Arial"/>
              </a:rPr>
              <a:t>Nail pusher</a:t>
            </a:r>
            <a:endParaRPr lang="es-ES" dirty="0">
              <a:effectLst/>
            </a:endParaRPr>
          </a:p>
          <a:p>
            <a:pPr lvl="0" algn="just">
              <a:buFont typeface="Symbol"/>
              <a:buChar char=""/>
            </a:pPr>
            <a:r>
              <a:rPr lang="es-ES" dirty="0">
                <a:effectLst/>
                <a:latin typeface="Arial"/>
              </a:rPr>
              <a:t>Palitos de naranjo, discos de algodón, bastoncillos, toallitas húmedas….</a:t>
            </a:r>
            <a:endParaRPr lang="es-ES" dirty="0">
              <a:effectLst/>
            </a:endParaRPr>
          </a:p>
          <a:p>
            <a:pPr lvl="0" algn="just">
              <a:buFont typeface="Symbol"/>
              <a:buChar char=""/>
            </a:pPr>
            <a:r>
              <a:rPr lang="es-ES" dirty="0">
                <a:effectLst/>
                <a:latin typeface="Arial"/>
              </a:rPr>
              <a:t>Limas, taco pulidor y torno (broca mandrel con barril fino 180 gr o medio 150 gr)</a:t>
            </a:r>
            <a:endParaRPr lang="es-ES" dirty="0">
              <a:effectLst/>
            </a:endParaRPr>
          </a:p>
          <a:p>
            <a:pPr lvl="0" algn="just">
              <a:buFont typeface="Symbol"/>
              <a:buChar char=""/>
            </a:pPr>
            <a:r>
              <a:rPr lang="es-ES" dirty="0">
                <a:effectLst/>
                <a:latin typeface="Arial"/>
              </a:rPr>
              <a:t>Alcohol, spray desinfectante/antiséptico y quitaesmalte suave.</a:t>
            </a:r>
            <a:endParaRPr lang="es-ES" dirty="0">
              <a:effectLst/>
            </a:endParaRPr>
          </a:p>
          <a:p>
            <a:pPr lvl="0" algn="just">
              <a:buFont typeface="Symbol"/>
              <a:buChar char=""/>
            </a:pPr>
            <a:r>
              <a:rPr lang="es-ES" dirty="0">
                <a:effectLst/>
                <a:latin typeface="Arial"/>
              </a:rPr>
              <a:t>Aceite de cutículas, base, secante  y top coat.</a:t>
            </a:r>
            <a:endParaRPr lang="es-ES" dirty="0">
              <a:effectLst/>
            </a:endParaRPr>
          </a:p>
          <a:p>
            <a:pPr lvl="0" algn="just">
              <a:buFont typeface="Symbol"/>
              <a:buChar char=""/>
            </a:pPr>
            <a:r>
              <a:rPr lang="es-ES" dirty="0">
                <a:effectLst/>
                <a:latin typeface="Arial"/>
              </a:rPr>
              <a:t>Esmaltes diversos y separadores de espuma.</a:t>
            </a:r>
            <a:endParaRPr lang="es-ES" dirty="0">
              <a:effectLst/>
            </a:endParaRPr>
          </a:p>
          <a:p>
            <a:pPr lvl="0" algn="just">
              <a:buFont typeface="Symbol"/>
              <a:buChar char=""/>
            </a:pPr>
            <a:r>
              <a:rPr lang="es-ES" dirty="0">
                <a:effectLst/>
                <a:latin typeface="Arial"/>
              </a:rPr>
              <a:t>Crema hidratante o aceite de masaje y producto exfoliante.</a:t>
            </a:r>
            <a:endParaRPr lang="es-ES" dirty="0">
              <a:effectLst/>
            </a:endParaRPr>
          </a:p>
          <a:p>
            <a:pPr marL="0" lvl="0" indent="0" algn="just">
              <a:buNone/>
            </a:pPr>
            <a:r>
              <a:rPr lang="es-ES" sz="3800" b="1" u="sng" dirty="0">
                <a:effectLst/>
                <a:latin typeface="Arial"/>
              </a:rPr>
              <a:t>Preparación del profesional:</a:t>
            </a:r>
            <a:endParaRPr lang="es-ES" sz="3800" b="1" u="sng" dirty="0">
              <a:effectLst/>
            </a:endParaRPr>
          </a:p>
          <a:p>
            <a:pPr lvl="0" algn="just">
              <a:buFont typeface="Symbol"/>
              <a:buChar char=""/>
            </a:pPr>
            <a:r>
              <a:rPr lang="es-ES" dirty="0">
                <a:effectLst/>
                <a:latin typeface="Arial"/>
              </a:rPr>
              <a:t>Uñas cortas y guantes de látex o vinilo.</a:t>
            </a:r>
            <a:endParaRPr lang="es-ES" dirty="0">
              <a:effectLst/>
            </a:endParaRPr>
          </a:p>
          <a:p>
            <a:pPr lvl="0" algn="just">
              <a:buFont typeface="Symbol"/>
              <a:buChar char=""/>
            </a:pPr>
            <a:r>
              <a:rPr lang="es-ES" dirty="0">
                <a:effectLst/>
                <a:latin typeface="Arial"/>
              </a:rPr>
              <a:t>Gafas protectoras cuando proceda.</a:t>
            </a:r>
            <a:endParaRPr lang="es-ES" dirty="0">
              <a:effectLst/>
            </a:endParaRPr>
          </a:p>
          <a:p>
            <a:pPr lvl="0" algn="just">
              <a:buFont typeface="Symbol"/>
              <a:buChar char=""/>
            </a:pPr>
            <a:r>
              <a:rPr lang="es-ES" dirty="0">
                <a:effectLst/>
                <a:latin typeface="Arial"/>
              </a:rPr>
              <a:t>Mascarilla</a:t>
            </a:r>
            <a:endParaRPr lang="es-ES" dirty="0">
              <a:effectLst/>
            </a:endParaRPr>
          </a:p>
          <a:p>
            <a:pPr lvl="0" algn="just">
              <a:buFont typeface="Symbol"/>
              <a:buChar char=""/>
            </a:pPr>
            <a:r>
              <a:rPr lang="es-ES" dirty="0">
                <a:effectLst/>
                <a:latin typeface="Arial"/>
              </a:rPr>
              <a:t>Pelo recogido y aseado, perfume suave (recordemos que vamos a realizar un servicio relajante).</a:t>
            </a:r>
            <a:endParaRPr lang="es-ES" dirty="0">
              <a:effectLst/>
            </a:endParaRPr>
          </a:p>
          <a:p>
            <a:pPr marL="914400" algn="just"/>
            <a:r>
              <a:rPr lang="es-ES" dirty="0">
                <a:effectLst/>
                <a:latin typeface="Arial"/>
              </a:rPr>
              <a:t>Opcional</a:t>
            </a:r>
            <a:endParaRPr lang="es-ES" dirty="0">
              <a:effectLst/>
            </a:endParaRPr>
          </a:p>
          <a:p>
            <a:pPr marL="914400" algn="just"/>
            <a:r>
              <a:rPr lang="es-ES" dirty="0">
                <a:effectLst/>
                <a:latin typeface="Arial"/>
              </a:rPr>
              <a:t>Velas, música relajante, incienso, pétalos de rosa, sales de baño…</a:t>
            </a:r>
            <a:endParaRPr lang="es-ES" dirty="0">
              <a:effectLst/>
            </a:endParaRPr>
          </a:p>
          <a:p>
            <a:pPr marL="0" indent="0" algn="just">
              <a:buNone/>
            </a:pPr>
            <a:endParaRPr lang="es-ES" dirty="0">
              <a:effectLst/>
            </a:endParaRPr>
          </a:p>
        </p:txBody>
      </p:sp>
    </p:spTree>
    <p:extLst>
      <p:ext uri="{BB962C8B-B14F-4D97-AF65-F5344CB8AC3E}">
        <p14:creationId xmlns:p14="http://schemas.microsoft.com/office/powerpoint/2010/main" val="3542433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lgn="l"/>
            <a:br>
              <a:rPr lang="es-ES" b="1" dirty="0">
                <a:effectLst/>
                <a:latin typeface="Arial"/>
              </a:rPr>
            </a:br>
            <a:r>
              <a:rPr lang="es-ES" b="1" dirty="0">
                <a:effectLst/>
                <a:latin typeface="Arial"/>
              </a:rPr>
              <a:t>Preparación del ambiente en cabina:</a:t>
            </a:r>
            <a:br>
              <a:rPr lang="es-ES" dirty="0">
                <a:effectLst/>
              </a:rPr>
            </a:br>
            <a:endParaRPr lang="es-ES" dirty="0"/>
          </a:p>
        </p:txBody>
      </p:sp>
      <p:sp>
        <p:nvSpPr>
          <p:cNvPr id="3" name="2 Marcador de contenido"/>
          <p:cNvSpPr>
            <a:spLocks noGrp="1"/>
          </p:cNvSpPr>
          <p:nvPr>
            <p:ph idx="1"/>
          </p:nvPr>
        </p:nvSpPr>
        <p:spPr>
          <a:xfrm>
            <a:off x="457200" y="1600200"/>
            <a:ext cx="8229600" cy="4997152"/>
          </a:xfrm>
        </p:spPr>
        <p:txBody>
          <a:bodyPr>
            <a:normAutofit/>
          </a:bodyPr>
          <a:lstStyle/>
          <a:p>
            <a:pPr lvl="0" algn="just">
              <a:buFont typeface="Symbol"/>
              <a:buChar char=""/>
            </a:pPr>
            <a:r>
              <a:rPr lang="es-ES" dirty="0">
                <a:effectLst/>
                <a:latin typeface="Arial"/>
              </a:rPr>
              <a:t>Temperatura entre 20º y 22º, tendremos en cuenta la estación en la que nos encontramos, este tipo de servicios se realizan en temporadas de primavera, verano y otoño. Intentaremos que en verano no exceda el aire acondicionado y en temporadas intermedias que no sea excesivo el calor.</a:t>
            </a:r>
            <a:endParaRPr lang="es-ES" dirty="0">
              <a:effectLst/>
            </a:endParaRPr>
          </a:p>
          <a:p>
            <a:pPr lvl="0" algn="just">
              <a:buFont typeface="Symbol"/>
              <a:buChar char=""/>
            </a:pPr>
            <a:r>
              <a:rPr lang="es-ES" dirty="0">
                <a:effectLst/>
                <a:latin typeface="Arial"/>
              </a:rPr>
              <a:t>Equipo de música con el cd incorporado que hayamos seleccionado.</a:t>
            </a:r>
            <a:endParaRPr lang="es-ES" dirty="0">
              <a:effectLst/>
            </a:endParaRPr>
          </a:p>
          <a:p>
            <a:pPr lvl="0" algn="just">
              <a:buFont typeface="Symbol"/>
              <a:buChar char=""/>
            </a:pPr>
            <a:r>
              <a:rPr lang="es-ES" dirty="0">
                <a:effectLst/>
                <a:latin typeface="Arial"/>
              </a:rPr>
              <a:t>Cabina en condiciones óptimas de seguridad e higiene, ordenada y a ser posible con una decoración adecuada.</a:t>
            </a:r>
            <a:r>
              <a:rPr lang="es-ES" dirty="0">
                <a:effectLst/>
                <a:latin typeface="Arial"/>
                <a:ea typeface="Calibri"/>
                <a:cs typeface="Times New Roman"/>
              </a:rPr>
              <a:t> </a:t>
            </a:r>
            <a:endParaRPr lang="es-ES" sz="2800" dirty="0">
              <a:ea typeface="Calibri"/>
              <a:cs typeface="Times New Roman"/>
            </a:endParaRPr>
          </a:p>
          <a:p>
            <a:endParaRPr lang="es-ES" dirty="0"/>
          </a:p>
        </p:txBody>
      </p:sp>
    </p:spTree>
    <p:extLst>
      <p:ext uri="{BB962C8B-B14F-4D97-AF65-F5344CB8AC3E}">
        <p14:creationId xmlns:p14="http://schemas.microsoft.com/office/powerpoint/2010/main" val="3380006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idx="4294967295"/>
          </p:nvPr>
        </p:nvSpPr>
        <p:spPr>
          <a:xfrm>
            <a:off x="899592" y="908051"/>
            <a:ext cx="8064896" cy="3097014"/>
          </a:xfrm>
        </p:spPr>
        <p:txBody>
          <a:bodyPr>
            <a:normAutofit/>
          </a:bodyPr>
          <a:lstStyle/>
          <a:p>
            <a:pPr>
              <a:lnSpc>
                <a:spcPct val="150000"/>
              </a:lnSpc>
            </a:pPr>
            <a:r>
              <a:rPr lang="es-ES" b="1" u="sng" dirty="0">
                <a:effectLst/>
                <a:latin typeface="Arial"/>
                <a:ea typeface="Calibri"/>
              </a:rPr>
              <a:t>“Protocolo de Pedicura: Desarrollo de la técnica”</a:t>
            </a:r>
            <a:endParaRPr lang="es-ES" dirty="0"/>
          </a:p>
        </p:txBody>
      </p:sp>
    </p:spTree>
    <p:extLst>
      <p:ext uri="{BB962C8B-B14F-4D97-AF65-F5344CB8AC3E}">
        <p14:creationId xmlns:p14="http://schemas.microsoft.com/office/powerpoint/2010/main" val="252114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0" y="260350"/>
            <a:ext cx="8229600" cy="6337300"/>
          </a:xfrm>
        </p:spPr>
        <p:txBody>
          <a:bodyPr>
            <a:normAutofit/>
          </a:bodyPr>
          <a:lstStyle/>
          <a:p>
            <a:pPr marL="0" lvl="0" indent="0" algn="just">
              <a:buSzPts val="1200"/>
              <a:buNone/>
            </a:pPr>
            <a:r>
              <a:rPr lang="es-ES" sz="3600" b="1" dirty="0">
                <a:effectLst/>
                <a:latin typeface="Arial"/>
              </a:rPr>
              <a:t>1) Recepción de la clienta, saludo y acomodación.</a:t>
            </a:r>
          </a:p>
          <a:p>
            <a:pPr marL="0" lvl="0" indent="0" algn="just">
              <a:buSzPts val="1200"/>
              <a:buNone/>
            </a:pPr>
            <a:r>
              <a:rPr lang="es-ES" sz="3600" b="1" dirty="0">
                <a:effectLst/>
                <a:latin typeface="Arial" pitchFamily="34" charset="0"/>
                <a:cs typeface="Arial" pitchFamily="34" charset="0"/>
              </a:rPr>
              <a:t>2) </a:t>
            </a:r>
            <a:r>
              <a:rPr lang="es-ES" sz="3600" b="1" dirty="0">
                <a:effectLst/>
                <a:latin typeface="Arial"/>
              </a:rPr>
              <a:t>El remojo y secado de los pies</a:t>
            </a:r>
            <a:endParaRPr lang="es-ES" sz="3600" dirty="0">
              <a:effectLst/>
            </a:endParaRPr>
          </a:p>
          <a:p>
            <a:pPr marL="0" lvl="0" indent="0" algn="just">
              <a:buSzPts val="1200"/>
              <a:buNone/>
            </a:pPr>
            <a:r>
              <a:rPr lang="es-ES" sz="3600" b="1" dirty="0">
                <a:effectLst/>
                <a:latin typeface="Arial" pitchFamily="34" charset="0"/>
                <a:cs typeface="Arial" pitchFamily="34" charset="0"/>
              </a:rPr>
              <a:t>3)</a:t>
            </a:r>
            <a:r>
              <a:rPr lang="es-ES" sz="3600" b="1" dirty="0">
                <a:effectLst/>
                <a:latin typeface="Arial" pitchFamily="34" charset="0"/>
                <a:ea typeface="Calibri"/>
                <a:cs typeface="Arial" pitchFamily="34" charset="0"/>
              </a:rPr>
              <a:t> </a:t>
            </a:r>
            <a:r>
              <a:rPr lang="es-ES" sz="3600" b="1" dirty="0">
                <a:effectLst/>
                <a:latin typeface="Arial"/>
              </a:rPr>
              <a:t>Desinfección e higienización</a:t>
            </a:r>
          </a:p>
          <a:p>
            <a:pPr marL="0" lvl="0" indent="0" algn="just">
              <a:buSzPts val="1200"/>
              <a:buNone/>
            </a:pPr>
            <a:r>
              <a:rPr lang="es-ES" sz="3600" b="1" dirty="0">
                <a:latin typeface="Arial"/>
              </a:rPr>
              <a:t>4)</a:t>
            </a:r>
            <a:r>
              <a:rPr lang="es-ES" sz="3600" b="1" dirty="0">
                <a:solidFill>
                  <a:prstClr val="black"/>
                </a:solidFill>
              </a:rPr>
              <a:t> </a:t>
            </a:r>
            <a:r>
              <a:rPr lang="es-ES" sz="3600" b="1" dirty="0">
                <a:solidFill>
                  <a:prstClr val="black"/>
                </a:solidFill>
                <a:latin typeface="Arial" pitchFamily="34" charset="0"/>
                <a:cs typeface="Arial" pitchFamily="34" charset="0"/>
              </a:rPr>
              <a:t>Desmaquillado</a:t>
            </a:r>
            <a:endParaRPr lang="es-ES" sz="3600" dirty="0">
              <a:effectLst/>
              <a:latin typeface="Arial" pitchFamily="34" charset="0"/>
              <a:cs typeface="Arial" pitchFamily="34" charset="0"/>
            </a:endParaRPr>
          </a:p>
          <a:p>
            <a:pPr marL="0" indent="0">
              <a:buNone/>
            </a:pPr>
            <a:r>
              <a:rPr lang="es-ES" sz="3600" b="1" dirty="0">
                <a:latin typeface="Arial" pitchFamily="34" charset="0"/>
                <a:cs typeface="Arial" pitchFamily="34" charset="0"/>
              </a:rPr>
              <a:t>5) </a:t>
            </a:r>
            <a:r>
              <a:rPr lang="es-ES" sz="3600" b="1" dirty="0">
                <a:effectLst/>
                <a:latin typeface="Arial"/>
                <a:ea typeface="Calibri"/>
              </a:rPr>
              <a:t>Cumplimentación de la ficha técnica</a:t>
            </a:r>
          </a:p>
          <a:p>
            <a:pPr marL="0" indent="0">
              <a:buNone/>
            </a:pPr>
            <a:r>
              <a:rPr lang="es-ES" sz="3600" b="1" dirty="0">
                <a:latin typeface="Arial"/>
                <a:cs typeface="Arial" pitchFamily="34" charset="0"/>
              </a:rPr>
              <a:t>6) </a:t>
            </a:r>
            <a:r>
              <a:rPr lang="es-ES" sz="3600" b="1" dirty="0">
                <a:effectLst/>
                <a:latin typeface="Arial"/>
              </a:rPr>
              <a:t>Pasos a seguir en la pedicura</a:t>
            </a:r>
          </a:p>
          <a:p>
            <a:pPr marL="0" indent="0">
              <a:buNone/>
            </a:pPr>
            <a:r>
              <a:rPr lang="es-ES" sz="3600" b="1" dirty="0">
                <a:latin typeface="Arial"/>
              </a:rPr>
              <a:t>7) </a:t>
            </a:r>
            <a:r>
              <a:rPr lang="es-ES" sz="3600" b="1" dirty="0">
                <a:effectLst/>
                <a:latin typeface="Arial"/>
                <a:ea typeface="Calibri"/>
              </a:rPr>
              <a:t>Masaje relajante</a:t>
            </a:r>
            <a:r>
              <a:rPr lang="es-ES" sz="3600" dirty="0">
                <a:effectLst/>
                <a:latin typeface="Arial"/>
                <a:ea typeface="Calibri"/>
              </a:rPr>
              <a:t> </a:t>
            </a:r>
          </a:p>
          <a:p>
            <a:pPr marL="0" lvl="0" indent="0" algn="just">
              <a:buSzPts val="1200"/>
              <a:buNone/>
            </a:pPr>
            <a:r>
              <a:rPr lang="es-ES" sz="3600" b="1" dirty="0">
                <a:latin typeface="Arial"/>
              </a:rPr>
              <a:t>8)</a:t>
            </a:r>
            <a:r>
              <a:rPr lang="es-ES" sz="3600" dirty="0">
                <a:latin typeface="Arial"/>
              </a:rPr>
              <a:t> </a:t>
            </a:r>
            <a:r>
              <a:rPr lang="es-ES" sz="3600" b="1" dirty="0">
                <a:effectLst/>
                <a:latin typeface="Arial"/>
              </a:rPr>
              <a:t>Esmaltado de uñas</a:t>
            </a:r>
            <a:endParaRPr lang="es-ES" sz="3600" dirty="0">
              <a:latin typeface="Arial"/>
            </a:endParaRPr>
          </a:p>
          <a:p>
            <a:pPr marL="0" lvl="0" indent="0" algn="just">
              <a:buSzPts val="1200"/>
              <a:buNone/>
            </a:pPr>
            <a:endParaRPr lang="es-ES" sz="3600" b="1" dirty="0">
              <a:effectLst/>
            </a:endParaRPr>
          </a:p>
          <a:p>
            <a:pPr marL="0" indent="0">
              <a:buNone/>
            </a:pPr>
            <a:endParaRPr lang="es-ES" dirty="0">
              <a:effectLst/>
            </a:endParaRPr>
          </a:p>
          <a:p>
            <a:pPr marL="0" indent="0">
              <a:buNone/>
            </a:pPr>
            <a:endParaRPr lang="es-ES" b="1" dirty="0">
              <a:latin typeface="Arial" pitchFamily="34" charset="0"/>
              <a:cs typeface="Arial" pitchFamily="34" charset="0"/>
            </a:endParaRPr>
          </a:p>
        </p:txBody>
      </p:sp>
    </p:spTree>
    <p:extLst>
      <p:ext uri="{BB962C8B-B14F-4D97-AF65-F5344CB8AC3E}">
        <p14:creationId xmlns:p14="http://schemas.microsoft.com/office/powerpoint/2010/main" val="2694952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spcBef>
                <a:spcPct val="20000"/>
              </a:spcBef>
            </a:pPr>
            <a:br>
              <a:rPr lang="es-ES" sz="3600" b="1" dirty="0">
                <a:solidFill>
                  <a:prstClr val="black"/>
                </a:solidFill>
                <a:latin typeface="Arial"/>
                <a:ea typeface="+mn-ea"/>
                <a:cs typeface="+mn-cs"/>
              </a:rPr>
            </a:br>
            <a:r>
              <a:rPr lang="es-ES" sz="3600" b="1" dirty="0">
                <a:solidFill>
                  <a:prstClr val="black"/>
                </a:solidFill>
                <a:latin typeface="Arial"/>
                <a:ea typeface="+mn-ea"/>
                <a:cs typeface="+mn-cs"/>
              </a:rPr>
              <a:t>Recepción de la clienta, saludo y acomodación.</a:t>
            </a:r>
            <a:br>
              <a:rPr lang="es-ES" sz="3600" b="1" dirty="0">
                <a:solidFill>
                  <a:prstClr val="black"/>
                </a:solidFill>
                <a:latin typeface="Arial"/>
                <a:ea typeface="+mn-ea"/>
                <a:cs typeface="+mn-cs"/>
              </a:rPr>
            </a:br>
            <a:endParaRPr lang="es-ES" dirty="0"/>
          </a:p>
        </p:txBody>
      </p:sp>
      <p:sp>
        <p:nvSpPr>
          <p:cNvPr id="3" name="2 Marcador de contenido"/>
          <p:cNvSpPr>
            <a:spLocks noGrp="1"/>
          </p:cNvSpPr>
          <p:nvPr>
            <p:ph idx="1"/>
          </p:nvPr>
        </p:nvSpPr>
        <p:spPr>
          <a:xfrm>
            <a:off x="457200" y="1600200"/>
            <a:ext cx="8229600" cy="4853136"/>
          </a:xfrm>
        </p:spPr>
        <p:txBody>
          <a:bodyPr>
            <a:normAutofit/>
          </a:bodyPr>
          <a:lstStyle/>
          <a:p>
            <a:pPr marL="228600" algn="just"/>
            <a:r>
              <a:rPr lang="es-ES" dirty="0">
                <a:effectLst/>
                <a:latin typeface="Arial"/>
              </a:rPr>
              <a:t>La sujeción del pie supone posturas más incómodas tanto para el profesional como para el cliente, por lo que conviene que éste/a flexione las rodillas para colocar su pie sobre un </a:t>
            </a:r>
            <a:r>
              <a:rPr lang="es-ES" b="1" dirty="0">
                <a:effectLst/>
                <a:latin typeface="Arial"/>
              </a:rPr>
              <a:t>portapiés.</a:t>
            </a:r>
            <a:endParaRPr lang="es-ES" dirty="0">
              <a:effectLst/>
            </a:endParaRPr>
          </a:p>
          <a:p>
            <a:pPr marL="228600" algn="just"/>
            <a:r>
              <a:rPr lang="es-ES" dirty="0">
                <a:effectLst/>
                <a:latin typeface="Arial"/>
              </a:rPr>
              <a:t>Los salones de estética disponen de un sillón con el pediluvio incorporado o una camilla, lo que proporciona relax al cliente y comodidad al profesional. </a:t>
            </a:r>
            <a:endParaRPr lang="es-ES" dirty="0">
              <a:effectLst/>
            </a:endParaRPr>
          </a:p>
          <a:p>
            <a:endParaRPr lang="es-ES" dirty="0"/>
          </a:p>
        </p:txBody>
      </p:sp>
    </p:spTree>
    <p:extLst>
      <p:ext uri="{BB962C8B-B14F-4D97-AF65-F5344CB8AC3E}">
        <p14:creationId xmlns:p14="http://schemas.microsoft.com/office/powerpoint/2010/main" val="2604528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p:txBody>
          <a:bodyPr/>
          <a:lstStyle/>
          <a:p>
            <a:endParaRPr lang="es-E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5094" y="0"/>
            <a:ext cx="4508906" cy="312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78" y="3050134"/>
            <a:ext cx="4064173" cy="3807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1" y="3122834"/>
            <a:ext cx="5004049" cy="373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16633"/>
            <a:ext cx="4635094" cy="300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434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2960" y="1"/>
            <a:ext cx="7543800" cy="1124744"/>
          </a:xfrm>
        </p:spPr>
        <p:txBody>
          <a:bodyPr/>
          <a:lstStyle/>
          <a:p>
            <a:r>
              <a:rPr lang="es-ES" sz="3600" b="1" dirty="0">
                <a:solidFill>
                  <a:prstClr val="black"/>
                </a:solidFill>
                <a:latin typeface="Arial"/>
                <a:ea typeface="+mn-ea"/>
                <a:cs typeface="+mn-cs"/>
              </a:rPr>
              <a:t>El remojo y secado de los pies</a:t>
            </a:r>
            <a:endParaRPr lang="es-ES" dirty="0"/>
          </a:p>
        </p:txBody>
      </p:sp>
      <p:sp>
        <p:nvSpPr>
          <p:cNvPr id="3" name="2 Marcador de contenido"/>
          <p:cNvSpPr>
            <a:spLocks noGrp="1"/>
          </p:cNvSpPr>
          <p:nvPr>
            <p:ph idx="1"/>
          </p:nvPr>
        </p:nvSpPr>
        <p:spPr>
          <a:xfrm>
            <a:off x="457200" y="1988839"/>
            <a:ext cx="8229600" cy="1919943"/>
          </a:xfrm>
        </p:spPr>
        <p:txBody>
          <a:bodyPr>
            <a:normAutofit fontScale="92500" lnSpcReduction="10000"/>
          </a:bodyPr>
          <a:lstStyle/>
          <a:p>
            <a:pPr marL="228600" algn="just"/>
            <a:r>
              <a:rPr lang="es-ES" dirty="0">
                <a:effectLst/>
                <a:latin typeface="Arial"/>
              </a:rPr>
              <a:t>El remojo de los pies nos servirá para efectuar una primera higienización. Este procedimiento puede aplicarse en un pediluvio, un sillón spa o un recipiente tipo palangana.</a:t>
            </a:r>
            <a:endParaRPr lang="es-ES" dirty="0">
              <a:effectLst/>
            </a:endParaRPr>
          </a:p>
          <a:p>
            <a:pPr marL="228600" algn="just"/>
            <a:r>
              <a:rPr lang="es-ES" dirty="0">
                <a:effectLst/>
                <a:latin typeface="Arial"/>
              </a:rPr>
              <a:t>Para ello procederemos de la siguiente manera:</a:t>
            </a:r>
            <a:endParaRPr lang="es-ES" dirty="0">
              <a:effectLst/>
            </a:endParaRPr>
          </a:p>
          <a:p>
            <a:pPr lvl="1" algn="just">
              <a:buFont typeface="Courier New"/>
              <a:buChar char="o"/>
            </a:pPr>
            <a:r>
              <a:rPr lang="es-ES" dirty="0">
                <a:effectLst/>
                <a:latin typeface="Arial"/>
              </a:rPr>
              <a:t>Pediremos al cliente que introduzca los pies en el agua. El tiempo de remojo no pasará de diez minutos, de lo contrario, las uñas podrían reblandecerse en exceso</a:t>
            </a:r>
            <a:endParaRPr lang="es-ES" dirty="0">
              <a:effectLst/>
            </a:endParaRPr>
          </a:p>
          <a:p>
            <a:endParaRPr lang="es-ES"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411" y="3908783"/>
            <a:ext cx="3450505" cy="294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908783"/>
            <a:ext cx="4067175" cy="294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656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0" y="260350"/>
            <a:ext cx="8518525" cy="6408738"/>
          </a:xfrm>
        </p:spPr>
        <p:txBody>
          <a:bodyPr>
            <a:normAutofit/>
          </a:bodyPr>
          <a:lstStyle/>
          <a:p>
            <a:pPr lvl="1" algn="just">
              <a:buFont typeface="Courier New"/>
              <a:buChar char="o"/>
            </a:pPr>
            <a:r>
              <a:rPr lang="es-ES" dirty="0">
                <a:effectLst/>
                <a:latin typeface="Arial"/>
              </a:rPr>
              <a:t>A continuación ayudaremos a la clienta a sacarlos pies del remojo y los acomodaremos en el reposapiés o apoyo, que habremos protegido con una toalla.</a:t>
            </a:r>
            <a:endParaRPr lang="es-ES" dirty="0">
              <a:effectLst/>
            </a:endParaRPr>
          </a:p>
          <a:p>
            <a:pPr marL="685800" algn="just"/>
            <a:r>
              <a:rPr lang="es-ES" dirty="0">
                <a:effectLst/>
                <a:latin typeface="Arial"/>
              </a:rPr>
              <a:t>El efecto del agua combinada con un pequeño hidromasaje de pediluvio o sillón spa activa la circulación y produce un efecto relajante.</a:t>
            </a:r>
            <a:endParaRPr lang="es-ES" dirty="0">
              <a:effectLst/>
            </a:endParaRPr>
          </a:p>
          <a:p>
            <a:pPr lvl="1" algn="just">
              <a:buFont typeface="Courier New"/>
              <a:buChar char="o"/>
            </a:pPr>
            <a:r>
              <a:rPr lang="es-ES" dirty="0">
                <a:effectLst/>
                <a:latin typeface="Arial"/>
              </a:rPr>
              <a:t>Secado: Con delicadeza  lo secamos bien, insistiendo en la zona interdigital, debemos tener presente que la acumulación de humedad en los pies, además de resultar incómoda, fomenta la formación de los temidos hongos o micosis.</a:t>
            </a:r>
            <a:endParaRPr lang="es-ES" dirty="0">
              <a:effectLst/>
            </a:endParaRPr>
          </a:p>
          <a:p>
            <a:pPr marL="685800" algn="just"/>
            <a:r>
              <a:rPr lang="es-ES" dirty="0">
                <a:effectLst/>
                <a:latin typeface="Arial"/>
              </a:rPr>
              <a:t>Seguidamente, lo apoyamos en la alfombra y le colocamos a la clienta una zapatilla desechable. Realizamos lo mismo con la otra pierna.</a:t>
            </a:r>
            <a:endParaRPr lang="es-ES" dirty="0">
              <a:effectLst/>
            </a:endParaRPr>
          </a:p>
          <a:p>
            <a:pPr indent="0" algn="just">
              <a:buNone/>
            </a:pPr>
            <a:r>
              <a:rPr lang="es-ES" dirty="0">
                <a:effectLst/>
                <a:latin typeface="Arial"/>
              </a:rPr>
              <a:t> </a:t>
            </a:r>
            <a:endParaRPr lang="es-ES" dirty="0">
              <a:effectLst/>
            </a:endParaRPr>
          </a:p>
          <a:p>
            <a:pPr algn="just"/>
            <a:r>
              <a:rPr lang="es-ES" dirty="0">
                <a:effectLst/>
                <a:latin typeface="Arial"/>
              </a:rPr>
              <a:t>Si el trabajo se va a realizar en una camilla: la clienta  se coloca en la camilla, y acomodamos el respaldo según su preferencia, le preguntamos si está cómoda, y es el momento de ofrecerle prensa o revistas, o alguna infusión o café; de esta forma no nos veremos en la obligación de interrumpir el servicio. En cuanto al profesional : tendremos la agenda y el teléfono cerca para evitar levantarnos y romper la armonía.</a:t>
            </a:r>
            <a:endParaRPr lang="es-ES" dirty="0">
              <a:effectLst/>
            </a:endParaRPr>
          </a:p>
          <a:p>
            <a:endParaRPr lang="es-ES" dirty="0"/>
          </a:p>
        </p:txBody>
      </p:sp>
    </p:spTree>
    <p:extLst>
      <p:ext uri="{BB962C8B-B14F-4D97-AF65-F5344CB8AC3E}">
        <p14:creationId xmlns:p14="http://schemas.microsoft.com/office/powerpoint/2010/main" val="2976055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2960" y="286604"/>
            <a:ext cx="8069520" cy="1237998"/>
          </a:xfrm>
        </p:spPr>
        <p:txBody>
          <a:bodyPr>
            <a:normAutofit fontScale="90000"/>
          </a:bodyPr>
          <a:lstStyle/>
          <a:p>
            <a:pPr lvl="0" algn="just">
              <a:buSzPts val="1200"/>
            </a:pPr>
            <a:r>
              <a:rPr lang="es-ES" b="1" dirty="0">
                <a:latin typeface="Arial"/>
              </a:rPr>
              <a:t>3</a:t>
            </a:r>
            <a:r>
              <a:rPr lang="es-ES" b="1" dirty="0">
                <a:effectLst/>
                <a:latin typeface="Arial"/>
              </a:rPr>
              <a:t>. Desinfección e higienización</a:t>
            </a:r>
            <a:br>
              <a:rPr lang="es-ES" dirty="0">
                <a:effectLst/>
              </a:rPr>
            </a:br>
            <a:endParaRPr lang="es-ES" dirty="0"/>
          </a:p>
        </p:txBody>
      </p:sp>
      <p:sp>
        <p:nvSpPr>
          <p:cNvPr id="3" name="2 Marcador de contenido"/>
          <p:cNvSpPr>
            <a:spLocks noGrp="1"/>
          </p:cNvSpPr>
          <p:nvPr>
            <p:ph idx="1"/>
          </p:nvPr>
        </p:nvSpPr>
        <p:spPr>
          <a:xfrm>
            <a:off x="395536" y="2060848"/>
            <a:ext cx="8229600" cy="3456384"/>
          </a:xfrm>
        </p:spPr>
        <p:txBody>
          <a:bodyPr>
            <a:normAutofit/>
          </a:bodyPr>
          <a:lstStyle/>
          <a:p>
            <a:pPr marL="114300" indent="0" algn="just">
              <a:buNone/>
            </a:pPr>
            <a:r>
              <a:rPr lang="es-ES" dirty="0">
                <a:effectLst/>
                <a:latin typeface="Arial"/>
              </a:rPr>
              <a:t>Los pies</a:t>
            </a:r>
            <a:r>
              <a:rPr lang="es-ES" b="1" dirty="0">
                <a:effectLst/>
                <a:latin typeface="Arial"/>
              </a:rPr>
              <a:t>, </a:t>
            </a:r>
            <a:r>
              <a:rPr lang="es-ES" dirty="0">
                <a:effectLst/>
                <a:latin typeface="Arial"/>
              </a:rPr>
              <a:t>por sus características y circunstancias, requieren una higiene más profunda que las manos. Por esta razón, después del remojo y el secado, insistiremos pulverizando sobre ellos un producto  desinfectante.</a:t>
            </a:r>
            <a:r>
              <a:rPr lang="es-ES" b="1" dirty="0">
                <a:effectLst/>
                <a:latin typeface="Arial"/>
              </a:rPr>
              <a:t> </a:t>
            </a:r>
            <a:r>
              <a:rPr lang="es-ES" dirty="0">
                <a:effectLst/>
                <a:latin typeface="Arial"/>
              </a:rPr>
              <a:t>También los aplicaremos en nuestras manos.</a:t>
            </a:r>
            <a:endParaRPr lang="es-ES" dirty="0">
              <a:effectLst/>
            </a:endParaRPr>
          </a:p>
          <a:p>
            <a:pPr marL="457200" algn="just"/>
            <a:endParaRPr lang="es-ES" dirty="0">
              <a:effectLst/>
            </a:endParaRP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077072"/>
            <a:ext cx="3456384" cy="251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5333399"/>
            <a:ext cx="212407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4066185"/>
            <a:ext cx="2160239" cy="12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498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solidFill>
                  <a:prstClr val="black"/>
                </a:solidFill>
                <a:latin typeface="Arial"/>
                <a:ea typeface="Calibri"/>
              </a:rPr>
              <a:t>4. Desmaquillado</a:t>
            </a:r>
            <a:endParaRPr lang="es-ES" dirty="0"/>
          </a:p>
        </p:txBody>
      </p:sp>
      <p:sp>
        <p:nvSpPr>
          <p:cNvPr id="3" name="2 Marcador de contenido"/>
          <p:cNvSpPr>
            <a:spLocks noGrp="1"/>
          </p:cNvSpPr>
          <p:nvPr>
            <p:ph idx="1"/>
          </p:nvPr>
        </p:nvSpPr>
        <p:spPr/>
        <p:txBody>
          <a:bodyPr/>
          <a:lstStyle/>
          <a:p>
            <a:pPr marL="114300" lvl="0" indent="0" algn="just">
              <a:buNone/>
            </a:pPr>
            <a:r>
              <a:rPr lang="es-ES" dirty="0">
                <a:solidFill>
                  <a:prstClr val="black"/>
                </a:solidFill>
                <a:latin typeface="Arial"/>
              </a:rPr>
              <a:t>Seguir el proceso de desmaquillado igual que en la manicura. Retocar el desmaquillado con un útil que permita la retirada de restos en los bordes periungueales.</a:t>
            </a:r>
            <a:endParaRPr lang="es-ES" dirty="0">
              <a:solidFill>
                <a:prstClr val="black"/>
              </a:solidFill>
            </a:endParaRPr>
          </a:p>
          <a:p>
            <a:endParaRPr lang="es-E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924" y="4221088"/>
            <a:ext cx="402907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717032"/>
            <a:ext cx="3744416" cy="306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49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nSpc>
                <a:spcPct val="115000"/>
              </a:lnSpc>
              <a:spcAft>
                <a:spcPts val="1000"/>
              </a:spcAft>
            </a:pPr>
            <a:r>
              <a:rPr lang="es-ES" b="1" u="sng" dirty="0">
                <a:effectLst/>
                <a:latin typeface="Arial"/>
                <a:ea typeface="Calibri"/>
                <a:cs typeface="Times New Roman"/>
              </a:rPr>
              <a:t>Grosor y dureza de la piel</a:t>
            </a:r>
            <a:br>
              <a:rPr lang="es-ES" sz="4000" dirty="0">
                <a:ea typeface="Calibri"/>
                <a:cs typeface="Times New Roman"/>
              </a:rPr>
            </a:br>
            <a:endParaRPr lang="es-ES" dirty="0"/>
          </a:p>
        </p:txBody>
      </p:sp>
      <p:sp>
        <p:nvSpPr>
          <p:cNvPr id="3" name="2 Marcador de contenido"/>
          <p:cNvSpPr>
            <a:spLocks noGrp="1"/>
          </p:cNvSpPr>
          <p:nvPr>
            <p:ph idx="1"/>
          </p:nvPr>
        </p:nvSpPr>
        <p:spPr>
          <a:xfrm>
            <a:off x="457200" y="1052736"/>
            <a:ext cx="8229600" cy="5472608"/>
          </a:xfrm>
        </p:spPr>
        <p:txBody>
          <a:bodyPr>
            <a:normAutofit/>
          </a:bodyPr>
          <a:lstStyle/>
          <a:p>
            <a:pPr lvl="0" algn="just">
              <a:lnSpc>
                <a:spcPct val="115000"/>
              </a:lnSpc>
              <a:spcAft>
                <a:spcPts val="1000"/>
              </a:spcAft>
              <a:buFont typeface="Symbol"/>
              <a:buChar char=""/>
            </a:pPr>
            <a:r>
              <a:rPr lang="es-ES" b="1" dirty="0">
                <a:effectLst/>
                <a:latin typeface="Arial"/>
                <a:ea typeface="Calibri"/>
                <a:cs typeface="Times New Roman"/>
              </a:rPr>
              <a:t>Zona dorsal: </a:t>
            </a:r>
            <a:r>
              <a:rPr lang="es-ES" dirty="0">
                <a:effectLst/>
                <a:latin typeface="Arial"/>
                <a:ea typeface="Calibri"/>
                <a:cs typeface="Times New Roman"/>
              </a:rPr>
              <a:t>muestra una superficie fina y dura.</a:t>
            </a:r>
            <a:endParaRPr lang="es-ES" sz="2800" dirty="0">
              <a:ea typeface="Calibri"/>
              <a:cs typeface="Times New Roman"/>
            </a:endParaRPr>
          </a:p>
          <a:p>
            <a:pPr lvl="0" algn="just">
              <a:lnSpc>
                <a:spcPct val="115000"/>
              </a:lnSpc>
              <a:spcAft>
                <a:spcPts val="1000"/>
              </a:spcAft>
              <a:buFont typeface="Symbol"/>
              <a:buChar char=""/>
            </a:pPr>
            <a:r>
              <a:rPr lang="es-ES" b="1" dirty="0">
                <a:effectLst/>
                <a:latin typeface="Arial"/>
                <a:ea typeface="Calibri"/>
                <a:cs typeface="Times New Roman"/>
              </a:rPr>
              <a:t>Zona plantar:</a:t>
            </a:r>
            <a:r>
              <a:rPr lang="es-ES" dirty="0">
                <a:effectLst/>
                <a:latin typeface="Arial"/>
                <a:ea typeface="Calibri"/>
                <a:cs typeface="Times New Roman"/>
              </a:rPr>
              <a:t> presenta dos superficies bien diferenciadas: una de ellas </a:t>
            </a:r>
            <a:r>
              <a:rPr lang="es-ES" b="1" dirty="0">
                <a:effectLst/>
                <a:latin typeface="Arial"/>
                <a:ea typeface="Calibri"/>
                <a:cs typeface="Times New Roman"/>
              </a:rPr>
              <a:t>fina </a:t>
            </a:r>
            <a:r>
              <a:rPr lang="es-ES" dirty="0">
                <a:effectLst/>
                <a:latin typeface="Arial"/>
                <a:ea typeface="Calibri"/>
                <a:cs typeface="Times New Roman"/>
              </a:rPr>
              <a:t>y </a:t>
            </a:r>
            <a:r>
              <a:rPr lang="es-ES" b="1" dirty="0">
                <a:effectLst/>
                <a:latin typeface="Arial"/>
                <a:ea typeface="Calibri"/>
                <a:cs typeface="Times New Roman"/>
              </a:rPr>
              <a:t>flexible, </a:t>
            </a:r>
            <a:r>
              <a:rPr lang="es-ES" dirty="0">
                <a:effectLst/>
                <a:latin typeface="Arial"/>
                <a:ea typeface="Calibri"/>
                <a:cs typeface="Times New Roman"/>
              </a:rPr>
              <a:t>que corresponde al arco plantar y es la más sensible a los roces y la presión. Y la otra </a:t>
            </a:r>
            <a:r>
              <a:rPr lang="es-ES" b="1" dirty="0">
                <a:effectLst/>
                <a:latin typeface="Arial"/>
                <a:ea typeface="Calibri"/>
                <a:cs typeface="Times New Roman"/>
              </a:rPr>
              <a:t>gruesa y dura, </a:t>
            </a:r>
            <a:r>
              <a:rPr lang="es-ES" dirty="0">
                <a:effectLst/>
                <a:latin typeface="Arial"/>
                <a:ea typeface="Calibri"/>
                <a:cs typeface="Times New Roman"/>
              </a:rPr>
              <a:t>situada en la base del calcáneo y la superficie metatarsofalángica. Son muy propensas a padecer </a:t>
            </a:r>
            <a:r>
              <a:rPr lang="es-ES" b="1" dirty="0">
                <a:effectLst/>
                <a:latin typeface="Arial"/>
                <a:ea typeface="Calibri"/>
                <a:cs typeface="Times New Roman"/>
              </a:rPr>
              <a:t>hiperqueratosis.</a:t>
            </a:r>
            <a:endParaRPr lang="es-ES" sz="2800" dirty="0">
              <a:ea typeface="Calibri"/>
              <a:cs typeface="Times New Roman"/>
            </a:endParaRPr>
          </a:p>
          <a:p>
            <a:pPr lvl="0" algn="just">
              <a:lnSpc>
                <a:spcPct val="115000"/>
              </a:lnSpc>
              <a:spcAft>
                <a:spcPts val="1000"/>
              </a:spcAft>
              <a:buFont typeface="Symbol"/>
              <a:buChar char=""/>
            </a:pPr>
            <a:r>
              <a:rPr lang="es-ES" b="1" dirty="0">
                <a:effectLst/>
                <a:latin typeface="Arial"/>
                <a:ea typeface="Calibri"/>
                <a:cs typeface="Times New Roman"/>
              </a:rPr>
              <a:t>Zona de los dedos: </a:t>
            </a:r>
            <a:r>
              <a:rPr lang="es-ES" dirty="0">
                <a:effectLst/>
                <a:latin typeface="Arial"/>
                <a:ea typeface="Calibri"/>
                <a:cs typeface="Times New Roman"/>
              </a:rPr>
              <a:t>muestra  distintos tipos de superficie dependiendo de la zona (dorsal, plantar o interdigital). En la zona dorsal y plantar se pueden presentar durezas por el roce de los calcetines y el calzado. En la zona interdigital encontramos una piel muy fina y delicada que sufre la presión del calzado.</a:t>
            </a:r>
            <a:endParaRPr lang="es-ES" sz="2800" dirty="0">
              <a:ea typeface="Calibri"/>
              <a:cs typeface="Times New Roman"/>
            </a:endParaRPr>
          </a:p>
          <a:p>
            <a:endParaRPr lang="es-ES" dirty="0"/>
          </a:p>
        </p:txBody>
      </p:sp>
    </p:spTree>
    <p:extLst>
      <p:ext uri="{BB962C8B-B14F-4D97-AF65-F5344CB8AC3E}">
        <p14:creationId xmlns:p14="http://schemas.microsoft.com/office/powerpoint/2010/main" val="608996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7160" y="286604"/>
            <a:ext cx="8827328" cy="1450757"/>
          </a:xfrm>
        </p:spPr>
        <p:txBody>
          <a:bodyPr>
            <a:normAutofit/>
          </a:bodyPr>
          <a:lstStyle/>
          <a:p>
            <a:pPr marL="457200" algn="just"/>
            <a:r>
              <a:rPr lang="es-ES" b="1" dirty="0">
                <a:effectLst/>
                <a:latin typeface="Arial"/>
              </a:rPr>
              <a:t> </a:t>
            </a:r>
            <a:r>
              <a:rPr lang="es-ES" sz="3200" b="1" dirty="0">
                <a:effectLst/>
                <a:latin typeface="Arial"/>
                <a:ea typeface="Calibri"/>
              </a:rPr>
              <a:t>Cumplimentación de la ficha técnica</a:t>
            </a:r>
            <a:endParaRPr lang="es-ES" sz="3200" dirty="0"/>
          </a:p>
        </p:txBody>
      </p:sp>
      <p:sp>
        <p:nvSpPr>
          <p:cNvPr id="3" name="2 Marcador de contenido"/>
          <p:cNvSpPr>
            <a:spLocks noGrp="1"/>
          </p:cNvSpPr>
          <p:nvPr>
            <p:ph idx="1"/>
          </p:nvPr>
        </p:nvSpPr>
        <p:spPr>
          <a:xfrm>
            <a:off x="457200" y="2276872"/>
            <a:ext cx="8229600" cy="4248472"/>
          </a:xfrm>
        </p:spPr>
        <p:txBody>
          <a:bodyPr>
            <a:normAutofit/>
          </a:bodyPr>
          <a:lstStyle/>
          <a:p>
            <a:pPr marL="0" lvl="0" indent="0" algn="just">
              <a:buSzPts val="1200"/>
              <a:buNone/>
            </a:pPr>
            <a:r>
              <a:rPr lang="es-ES" dirty="0">
                <a:latin typeface="Arial"/>
              </a:rPr>
              <a:t>A</a:t>
            </a:r>
            <a:r>
              <a:rPr lang="es-ES" dirty="0">
                <a:effectLst/>
                <a:latin typeface="Arial"/>
              </a:rPr>
              <a:t>notación del servicio que se va a realizar (tener en cuenta si ya es clienta) observación del aspecto de los pies, visualización e identificación de posibles alteraciones y malformaciones que modifiquen o impidan la realización del proceso de pedicura.</a:t>
            </a:r>
            <a:endParaRPr lang="es-ES" dirty="0">
              <a:effectLst/>
            </a:endParaRPr>
          </a:p>
          <a:p>
            <a:pPr marL="457200" algn="just"/>
            <a:r>
              <a:rPr lang="es-ES" dirty="0">
                <a:effectLst/>
                <a:latin typeface="Arial"/>
              </a:rPr>
              <a:t>Todo esto nos servirá para seleccionar la cosmética y la técnica más adecuada.</a:t>
            </a:r>
            <a:endParaRPr lang="es-ES" dirty="0">
              <a:effectLst/>
            </a:endParaRPr>
          </a:p>
          <a:p>
            <a:pPr marL="0" indent="0">
              <a:buNone/>
            </a:pPr>
            <a:endParaRPr lang="es-ES" dirty="0"/>
          </a:p>
        </p:txBody>
      </p:sp>
    </p:spTree>
    <p:extLst>
      <p:ext uri="{BB962C8B-B14F-4D97-AF65-F5344CB8AC3E}">
        <p14:creationId xmlns:p14="http://schemas.microsoft.com/office/powerpoint/2010/main" val="3101024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86604"/>
            <a:ext cx="9150736" cy="1450757"/>
          </a:xfrm>
        </p:spPr>
        <p:txBody>
          <a:bodyPr>
            <a:normAutofit/>
          </a:bodyPr>
          <a:lstStyle/>
          <a:p>
            <a:r>
              <a:rPr lang="es-ES" b="1" dirty="0">
                <a:effectLst/>
                <a:latin typeface="Arial"/>
              </a:rPr>
              <a:t>6. Pasos a seguir en la </a:t>
            </a:r>
            <a:r>
              <a:rPr lang="es-ES" sz="2800" b="1" dirty="0">
                <a:effectLst/>
                <a:latin typeface="Arial"/>
              </a:rPr>
              <a:t>pedicura</a:t>
            </a:r>
            <a:endParaRPr lang="es-ES" sz="2800" dirty="0"/>
          </a:p>
        </p:txBody>
      </p:sp>
      <p:sp>
        <p:nvSpPr>
          <p:cNvPr id="3" name="2 Marcador de contenido"/>
          <p:cNvSpPr>
            <a:spLocks noGrp="1"/>
          </p:cNvSpPr>
          <p:nvPr>
            <p:ph idx="1"/>
          </p:nvPr>
        </p:nvSpPr>
        <p:spPr>
          <a:xfrm>
            <a:off x="179512" y="1978242"/>
            <a:ext cx="8507288" cy="1450758"/>
          </a:xfrm>
        </p:spPr>
        <p:txBody>
          <a:bodyPr>
            <a:normAutofit/>
          </a:bodyPr>
          <a:lstStyle/>
          <a:p>
            <a:pPr marL="106680" indent="0" algn="just">
              <a:buNone/>
            </a:pPr>
            <a:r>
              <a:rPr lang="es-ES" b="1" dirty="0">
                <a:effectLst/>
                <a:latin typeface="Arial"/>
              </a:rPr>
              <a:t>6.1 Empujamos cutícula</a:t>
            </a:r>
            <a:r>
              <a:rPr lang="es-ES" dirty="0">
                <a:effectLst/>
                <a:latin typeface="Arial"/>
              </a:rPr>
              <a:t> con nail pusher en todas las uñas, siempre comenzaremos por el mismo dedo en cada pie para asegurarnos que no se nos olvida realizarlo en ninguno. Aplicamos líquido quitacutículas para que reblandezca.</a:t>
            </a:r>
            <a:endParaRPr lang="es-ES" dirty="0">
              <a:effectLst/>
            </a:endParaRPr>
          </a:p>
          <a:p>
            <a:endParaRPr lang="es-ES"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16" y="3429000"/>
            <a:ext cx="5826769" cy="344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429000"/>
            <a:ext cx="2808312"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848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07504" y="404813"/>
            <a:ext cx="9036496" cy="6119812"/>
          </a:xfrm>
        </p:spPr>
        <p:txBody>
          <a:bodyPr/>
          <a:lstStyle/>
          <a:p>
            <a:pPr marL="114300" indent="0" algn="just">
              <a:buNone/>
            </a:pPr>
            <a:r>
              <a:rPr lang="es-ES" b="1" dirty="0">
                <a:effectLst/>
                <a:latin typeface="Arial"/>
              </a:rPr>
              <a:t>6.2 Aplicación de duribland</a:t>
            </a:r>
            <a:r>
              <a:rPr lang="es-ES" dirty="0">
                <a:effectLst/>
                <a:latin typeface="Arial"/>
              </a:rPr>
              <a:t> o similar, con una gasa o apósito impregnado y dejar en tiempo de exposición. Sujetar con film transparente.</a:t>
            </a:r>
            <a:endParaRPr lang="es-ES" dirty="0">
              <a:effectLst/>
            </a:endParaRPr>
          </a:p>
          <a:p>
            <a:pPr marL="0" indent="0">
              <a:buNone/>
            </a:pPr>
            <a:endParaRPr lang="es-ES"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708920"/>
            <a:ext cx="799288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737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467545" y="260350"/>
            <a:ext cx="7992887" cy="6408738"/>
          </a:xfrm>
        </p:spPr>
        <p:txBody>
          <a:bodyPr>
            <a:normAutofit/>
          </a:bodyPr>
          <a:lstStyle/>
          <a:p>
            <a:pPr marL="457200" algn="just"/>
            <a:r>
              <a:rPr lang="es-ES" b="1" dirty="0">
                <a:effectLst/>
                <a:latin typeface="Arial"/>
              </a:rPr>
              <a:t>6.3</a:t>
            </a:r>
            <a:r>
              <a:rPr lang="es-ES" dirty="0">
                <a:effectLst/>
                <a:latin typeface="Arial"/>
              </a:rPr>
              <a:t> </a:t>
            </a:r>
            <a:r>
              <a:rPr lang="es-ES" b="1" dirty="0">
                <a:effectLst/>
                <a:latin typeface="Arial"/>
              </a:rPr>
              <a:t>Conformación de las uñas</a:t>
            </a:r>
            <a:r>
              <a:rPr lang="es-ES" dirty="0">
                <a:effectLst/>
                <a:latin typeface="Arial"/>
              </a:rPr>
              <a:t>: Consiste en cortar y limar las uñas. Para ello hay que tener en cuenta una serie de características propias de las uñas de los pies, que protegen al pie ante la presión de calzado y los retrocesos de los dedos durante los desplazamientos, por lo que hay que respetar las siguientes particularidades: </a:t>
            </a:r>
            <a:endParaRPr lang="es-ES" dirty="0">
              <a:effectLst/>
            </a:endParaRPr>
          </a:p>
          <a:p>
            <a:pPr lvl="0" algn="just">
              <a:buFont typeface="Wingdings"/>
              <a:buChar char=""/>
            </a:pPr>
            <a:r>
              <a:rPr lang="es-ES" dirty="0">
                <a:effectLst/>
                <a:latin typeface="Arial"/>
              </a:rPr>
              <a:t>Las uñas de los pies se deben cortar siempre de forma cuadrada, suavizando las esquinas.</a:t>
            </a:r>
            <a:endParaRPr lang="es-ES" dirty="0">
              <a:effectLst/>
            </a:endParaRPr>
          </a:p>
          <a:p>
            <a:pPr lvl="0" algn="just">
              <a:buFont typeface="Wingdings"/>
              <a:buChar char=""/>
            </a:pPr>
            <a:r>
              <a:rPr lang="es-ES" dirty="0">
                <a:effectLst/>
                <a:latin typeface="Arial"/>
              </a:rPr>
              <a:t>Su longitud nunca debe superar el borde distal libre del dedo.</a:t>
            </a:r>
            <a:endParaRPr lang="es-ES" dirty="0">
              <a:effectLst/>
            </a:endParaRPr>
          </a:p>
          <a:p>
            <a:pPr lvl="0" algn="just">
              <a:buFont typeface="Wingdings"/>
              <a:buChar char=""/>
            </a:pPr>
            <a:r>
              <a:rPr lang="es-ES" dirty="0">
                <a:effectLst/>
                <a:latin typeface="Arial"/>
              </a:rPr>
              <a:t>Hay que situar el filo de alicate cortaúñas perpendicular a la uña, formando un ángulo recto con respecto a ésta. Esto mismo se aplica al limado.</a:t>
            </a:r>
            <a:endParaRPr lang="es-ES" dirty="0">
              <a:effectLst/>
            </a:endParaRPr>
          </a:p>
          <a:p>
            <a:pPr lvl="0" algn="just">
              <a:buFont typeface="Wingdings"/>
              <a:buChar char=""/>
            </a:pPr>
            <a:r>
              <a:rPr lang="es-ES" dirty="0">
                <a:effectLst/>
                <a:latin typeface="Arial"/>
              </a:rPr>
              <a:t>La uña del primer dedo tiende a encarnarse cuando su longitud es muy corta. Esta alteración se denomina </a:t>
            </a:r>
            <a:r>
              <a:rPr lang="es-ES" b="1" dirty="0">
                <a:effectLst/>
                <a:latin typeface="Arial"/>
              </a:rPr>
              <a:t>uña encarnada u Onicocriptosis. </a:t>
            </a:r>
            <a:endParaRPr lang="es-ES" dirty="0">
              <a:effectLst/>
            </a:endParaRPr>
          </a:p>
          <a:p>
            <a:endParaRPr lang="es-ES" dirty="0"/>
          </a:p>
        </p:txBody>
      </p:sp>
    </p:spTree>
    <p:extLst>
      <p:ext uri="{BB962C8B-B14F-4D97-AF65-F5344CB8AC3E}">
        <p14:creationId xmlns:p14="http://schemas.microsoft.com/office/powerpoint/2010/main" val="40181238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914400" y="333375"/>
            <a:ext cx="8229600" cy="3527425"/>
          </a:xfrm>
        </p:spPr>
        <p:txBody>
          <a:bodyPr>
            <a:normAutofit/>
          </a:bodyPr>
          <a:lstStyle/>
          <a:p>
            <a:pPr marL="0" indent="0" algn="just">
              <a:buNone/>
            </a:pPr>
            <a:r>
              <a:rPr lang="es-ES" b="1" dirty="0">
                <a:effectLst/>
                <a:latin typeface="Arial"/>
              </a:rPr>
              <a:t>6.3.1 Corte</a:t>
            </a:r>
            <a:r>
              <a:rPr lang="es-ES" dirty="0">
                <a:effectLst/>
                <a:latin typeface="Arial"/>
              </a:rPr>
              <a:t> (si fuera necesario o la clienta así lo demandara) y limamos en línea recta, nunca en redondo, para evitar una onicocriptosis. Extremar la precaución en el corte ya que en los pies el borde libre en ocasiones se observa desigual y además adherido a la piel, por lo que podríamos producir un corte en la piel.</a:t>
            </a:r>
            <a:endParaRPr lang="es-ES" dirty="0"/>
          </a:p>
          <a:p>
            <a:pPr marL="0" indent="0" algn="just">
              <a:buNone/>
            </a:pPr>
            <a:r>
              <a:rPr lang="es-ES" b="1" dirty="0">
                <a:latin typeface="Arial"/>
              </a:rPr>
              <a:t>6.3.2</a:t>
            </a:r>
            <a:r>
              <a:rPr lang="es-ES" dirty="0">
                <a:latin typeface="Arial"/>
              </a:rPr>
              <a:t> </a:t>
            </a:r>
            <a:r>
              <a:rPr lang="es-ES" b="1" dirty="0">
                <a:effectLst/>
                <a:latin typeface="Arial"/>
              </a:rPr>
              <a:t>Limado: </a:t>
            </a:r>
            <a:r>
              <a:rPr lang="es-ES" dirty="0">
                <a:effectLst/>
                <a:latin typeface="Arial"/>
              </a:rPr>
              <a:t>la técnica es la misma que en las manos pero</a:t>
            </a:r>
            <a:r>
              <a:rPr lang="es-ES" b="1" dirty="0">
                <a:effectLst/>
                <a:latin typeface="Arial"/>
              </a:rPr>
              <a:t> </a:t>
            </a:r>
            <a:r>
              <a:rPr lang="es-ES" dirty="0">
                <a:effectLst/>
                <a:latin typeface="Arial"/>
              </a:rPr>
              <a:t>utilizaremos una lima más gruesa por el grosor de las uñas.</a:t>
            </a:r>
            <a:r>
              <a:rPr lang="es-ES" b="1" dirty="0">
                <a:effectLst/>
                <a:latin typeface="Arial"/>
              </a:rPr>
              <a:t> </a:t>
            </a:r>
            <a:endParaRPr lang="es-ES" dirty="0">
              <a:effectLst/>
            </a:endParaRPr>
          </a:p>
          <a:p>
            <a:pPr marL="571500" indent="0" algn="just">
              <a:buNone/>
            </a:pPr>
            <a:r>
              <a:rPr lang="es-ES" dirty="0">
                <a:effectLst/>
                <a:latin typeface="Arial"/>
              </a:rPr>
              <a:t> </a:t>
            </a:r>
            <a:endParaRPr lang="es-ES" dirty="0">
              <a:effectLst/>
            </a:endParaRPr>
          </a:p>
          <a:p>
            <a:endParaRPr lang="es-ES" dirty="0"/>
          </a:p>
        </p:txBody>
      </p:sp>
      <p:pic>
        <p:nvPicPr>
          <p:cNvPr id="215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56992"/>
            <a:ext cx="4392339" cy="332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5867" y="3356991"/>
            <a:ext cx="4198020" cy="352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006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b="1" dirty="0">
                <a:effectLst/>
                <a:latin typeface="Arial"/>
                <a:ea typeface="Calibri"/>
              </a:rPr>
              <a:t>6.4 Eliminamos toda la cutícula</a:t>
            </a:r>
            <a:endParaRPr lang="es-ES" sz="2800" dirty="0"/>
          </a:p>
        </p:txBody>
      </p:sp>
      <p:sp>
        <p:nvSpPr>
          <p:cNvPr id="3" name="2 Marcador de contenido"/>
          <p:cNvSpPr>
            <a:spLocks noGrp="1"/>
          </p:cNvSpPr>
          <p:nvPr>
            <p:ph idx="1"/>
          </p:nvPr>
        </p:nvSpPr>
        <p:spPr>
          <a:xfrm>
            <a:off x="467544" y="2078850"/>
            <a:ext cx="8229600" cy="1450758"/>
          </a:xfrm>
        </p:spPr>
        <p:txBody>
          <a:bodyPr>
            <a:normAutofit/>
          </a:bodyPr>
          <a:lstStyle/>
          <a:p>
            <a:pPr marL="457200" lvl="1" indent="0" algn="just">
              <a:buNone/>
            </a:pPr>
            <a:r>
              <a:rPr lang="es-ES" dirty="0">
                <a:effectLst/>
                <a:latin typeface="Arial"/>
              </a:rPr>
              <a:t>sobrante y cortamos las pielecillas del borde periungueal con mucho cuidado y sin forzar. Nos podemos ayudar con un palito de naranjo, este mismo después impregnado en alcohol o agua oxigenada  nos ayudará a limpiar la parte interna del borde libre.</a:t>
            </a:r>
            <a:endParaRPr lang="es-ES" dirty="0">
              <a:effectLst/>
            </a:endParaRPr>
          </a:p>
          <a:p>
            <a:endParaRPr lang="es-ES"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429001"/>
            <a:ext cx="338437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429001"/>
            <a:ext cx="3416226" cy="321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122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2960" y="1"/>
            <a:ext cx="7543800" cy="1217340"/>
          </a:xfrm>
        </p:spPr>
        <p:txBody>
          <a:bodyPr/>
          <a:lstStyle/>
          <a:p>
            <a:r>
              <a:rPr lang="es-ES" b="1" dirty="0">
                <a:effectLst/>
                <a:latin typeface="Arial"/>
                <a:ea typeface="Calibri"/>
              </a:rPr>
              <a:t>6.5 Torno:</a:t>
            </a:r>
            <a:endParaRPr lang="es-ES" dirty="0"/>
          </a:p>
        </p:txBody>
      </p:sp>
      <p:sp>
        <p:nvSpPr>
          <p:cNvPr id="3" name="2 Marcador de contenido"/>
          <p:cNvSpPr>
            <a:spLocks noGrp="1"/>
          </p:cNvSpPr>
          <p:nvPr>
            <p:ph idx="1"/>
          </p:nvPr>
        </p:nvSpPr>
        <p:spPr>
          <a:xfrm>
            <a:off x="457200" y="2060848"/>
            <a:ext cx="8229600" cy="1584177"/>
          </a:xfrm>
        </p:spPr>
        <p:txBody>
          <a:bodyPr>
            <a:normAutofit/>
          </a:bodyPr>
          <a:lstStyle/>
          <a:p>
            <a:pPr marL="57150" indent="0" algn="just">
              <a:buNone/>
            </a:pPr>
            <a:r>
              <a:rPr lang="es-ES" dirty="0">
                <a:effectLst/>
                <a:latin typeface="Arial"/>
              </a:rPr>
              <a:t>Colocamos la broca mandrel y según el grosor de la uña utilizamos el fino o médium, y a una velocidad de 3000 o 5000 rpm limamos 1º alrededor del área de cutícula y 2º por toda la superficie de proximal a distal.</a:t>
            </a:r>
            <a:endParaRPr lang="es-ES" dirty="0">
              <a:effectLst/>
            </a:endParaRPr>
          </a:p>
          <a:p>
            <a:pPr marL="571500" indent="0" algn="just">
              <a:buNone/>
            </a:pPr>
            <a:endParaRPr lang="es-ES" dirty="0">
              <a:effectLst/>
            </a:endParaRPr>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8396" y="3429000"/>
            <a:ext cx="42291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4725144"/>
            <a:ext cx="401545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429000"/>
            <a:ext cx="4466875"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764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4294967295"/>
          </p:nvPr>
        </p:nvSpPr>
        <p:spPr>
          <a:xfrm>
            <a:off x="467544" y="260350"/>
            <a:ext cx="7632848" cy="6337300"/>
          </a:xfrm>
        </p:spPr>
        <p:txBody>
          <a:bodyPr>
            <a:normAutofit/>
          </a:bodyPr>
          <a:lstStyle/>
          <a:p>
            <a:pPr lvl="0" algn="just">
              <a:buBlip>
                <a:blip r:embed="rId2"/>
              </a:buBlip>
            </a:pPr>
            <a:r>
              <a:rPr lang="es-ES" b="1" dirty="0">
                <a:effectLst/>
                <a:latin typeface="Arial"/>
              </a:rPr>
              <a:t>Limpiamos</a:t>
            </a:r>
            <a:r>
              <a:rPr lang="es-ES" dirty="0">
                <a:effectLst/>
                <a:latin typeface="Arial"/>
              </a:rPr>
              <a:t> con un cepillo de uñas  para eliminar los restos de polvo y filamentos epidérmicos. Pulverizamos los pies con antiséptico. </a:t>
            </a:r>
            <a:endParaRPr lang="es-ES" dirty="0">
              <a:effectLst/>
            </a:endParaRPr>
          </a:p>
          <a:p>
            <a:pPr lvl="0" algn="just">
              <a:buBlip>
                <a:blip r:embed="rId2"/>
              </a:buBlip>
            </a:pPr>
            <a:r>
              <a:rPr lang="es-ES" b="1" dirty="0">
                <a:effectLst/>
                <a:latin typeface="Arial"/>
              </a:rPr>
              <a:t>Retiramos el duribland</a:t>
            </a:r>
            <a:r>
              <a:rPr lang="es-ES" dirty="0">
                <a:effectLst/>
                <a:latin typeface="Arial"/>
              </a:rPr>
              <a:t> con espátula metálica y repasamos con el torno y escofina o piedra pómez, las callosidades dejando la superficie suave y sin durezas. Pulverizamos con antiséptico. Comprobamos que la clienta está satisfecha hasta el momento, un signo evidente es el rostro, semblante de relajación, sonrisa, sueño, asentimiento con la cabeza……</a:t>
            </a:r>
            <a:endParaRPr lang="es-ES" dirty="0">
              <a:effectLst/>
            </a:endParaRPr>
          </a:p>
          <a:p>
            <a:pPr algn="just"/>
            <a:r>
              <a:rPr lang="es-ES" dirty="0">
                <a:effectLst/>
                <a:latin typeface="Arial"/>
              </a:rPr>
              <a:t>Para eliminar las durezas localizadas generalmente en los laterales de la planta del pie, en la zona central y sobre los dedos o en el talón disponemos de:</a:t>
            </a:r>
            <a:endParaRPr lang="es-ES" dirty="0">
              <a:effectLst/>
            </a:endParaRPr>
          </a:p>
          <a:p>
            <a:endParaRPr lang="es-ES" dirty="0"/>
          </a:p>
        </p:txBody>
      </p:sp>
    </p:spTree>
    <p:extLst>
      <p:ext uri="{BB962C8B-B14F-4D97-AF65-F5344CB8AC3E}">
        <p14:creationId xmlns:p14="http://schemas.microsoft.com/office/powerpoint/2010/main" val="4276525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2560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04664"/>
            <a:ext cx="8280920" cy="288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235823"/>
            <a:ext cx="3972272" cy="356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7808" y="3235823"/>
            <a:ext cx="4463625" cy="362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2257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800" y="332656"/>
            <a:ext cx="8278813"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3642593"/>
            <a:ext cx="3222799" cy="309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323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86604"/>
            <a:ext cx="8136904" cy="2938839"/>
          </a:xfrm>
        </p:spPr>
        <p:txBody>
          <a:bodyPr>
            <a:normAutofit fontScale="90000"/>
          </a:bodyPr>
          <a:lstStyle/>
          <a:p>
            <a:pPr algn="just">
              <a:lnSpc>
                <a:spcPct val="115000"/>
              </a:lnSpc>
              <a:spcAft>
                <a:spcPts val="1000"/>
              </a:spcAft>
            </a:pPr>
            <a:br>
              <a:rPr lang="es-ES" dirty="0">
                <a:latin typeface="Arial"/>
                <a:ea typeface="Calibri"/>
                <a:cs typeface="Times New Roman"/>
              </a:rPr>
            </a:br>
            <a:r>
              <a:rPr lang="es-ES" dirty="0">
                <a:latin typeface="Arial"/>
                <a:ea typeface="Calibri"/>
                <a:cs typeface="Times New Roman"/>
              </a:rPr>
              <a:t>Los principales movimientos que podemos realizar con los pies son:</a:t>
            </a:r>
            <a:br>
              <a:rPr lang="es-ES" sz="4000" dirty="0">
                <a:ea typeface="Calibri"/>
                <a:cs typeface="Times New Roman"/>
              </a:rPr>
            </a:br>
            <a:endParaRPr lang="es-ES"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93080" y="2636912"/>
            <a:ext cx="7797800" cy="2938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584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570186"/>
          </a:xfrm>
        </p:spPr>
        <p:txBody>
          <a:bodyPr>
            <a:normAutofit fontScale="90000"/>
          </a:bodyPr>
          <a:lstStyle/>
          <a:p>
            <a:pPr algn="just"/>
            <a:r>
              <a:rPr lang="es-ES" dirty="0">
                <a:effectLst/>
                <a:latin typeface="Arial"/>
              </a:rPr>
              <a:t> </a:t>
            </a:r>
            <a:br>
              <a:rPr lang="es-ES" dirty="0">
                <a:effectLst/>
              </a:rPr>
            </a:br>
            <a:r>
              <a:rPr lang="es-ES" b="1" dirty="0">
                <a:effectLst/>
              </a:rPr>
              <a:t>6.6</a:t>
            </a:r>
            <a:r>
              <a:rPr lang="es-ES" dirty="0">
                <a:effectLst/>
              </a:rPr>
              <a:t> </a:t>
            </a:r>
            <a:r>
              <a:rPr lang="es-ES" b="1" dirty="0">
                <a:effectLst/>
                <a:latin typeface="Arial"/>
                <a:ea typeface="Calibri"/>
              </a:rPr>
              <a:t>Instrumentos mecánicos</a:t>
            </a:r>
            <a:r>
              <a:rPr lang="es-ES" dirty="0">
                <a:effectLst/>
                <a:latin typeface="Arial"/>
                <a:ea typeface="Calibri"/>
              </a:rPr>
              <a:t> : </a:t>
            </a:r>
            <a:r>
              <a:rPr lang="es-ES" b="1" dirty="0">
                <a:effectLst/>
                <a:latin typeface="Arial"/>
                <a:ea typeface="Calibri"/>
              </a:rPr>
              <a:t>Tornos:</a:t>
            </a:r>
            <a:endParaRPr lang="es-ES" dirty="0"/>
          </a:p>
        </p:txBody>
      </p:sp>
      <p:sp>
        <p:nvSpPr>
          <p:cNvPr id="3" name="2 Marcador de contenido"/>
          <p:cNvSpPr>
            <a:spLocks noGrp="1"/>
          </p:cNvSpPr>
          <p:nvPr>
            <p:ph idx="1"/>
          </p:nvPr>
        </p:nvSpPr>
        <p:spPr>
          <a:xfrm>
            <a:off x="457200" y="1988840"/>
            <a:ext cx="8229600" cy="4536504"/>
          </a:xfrm>
        </p:spPr>
        <p:txBody>
          <a:bodyPr>
            <a:normAutofit/>
          </a:bodyPr>
          <a:lstStyle/>
          <a:p>
            <a:pPr marL="0" indent="0">
              <a:buNone/>
            </a:pPr>
            <a:r>
              <a:rPr lang="es-ES" dirty="0">
                <a:effectLst/>
                <a:latin typeface="Arial"/>
                <a:ea typeface="Calibri"/>
              </a:rPr>
              <a:t>con el torno podemos eliminar las durezas sin gran esfuerzo, manteniendo un punto de apoyo con el dedo pulgar y deslizando e torno por las zonas localizadas. A la hora de trabajar debemos estar alerta para no quedarnos aplicando el torno sobre un punto fijo, puesto que funciona por fricción, un exceso de fricción en un punto fijo, puede llevar a una sensación de quemazón.</a:t>
            </a:r>
            <a:endParaRPr lang="es-ES" dirty="0"/>
          </a:p>
        </p:txBody>
      </p:sp>
    </p:spTree>
    <p:extLst>
      <p:ext uri="{BB962C8B-B14F-4D97-AF65-F5344CB8AC3E}">
        <p14:creationId xmlns:p14="http://schemas.microsoft.com/office/powerpoint/2010/main" val="1422477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0" y="333375"/>
            <a:ext cx="8518525" cy="6335713"/>
          </a:xfrm>
        </p:spPr>
        <p:txBody>
          <a:bodyPr>
            <a:noAutofit/>
          </a:bodyPr>
          <a:lstStyle/>
          <a:p>
            <a:pPr marL="457200" lvl="1" indent="0" algn="just">
              <a:buNone/>
            </a:pPr>
            <a:r>
              <a:rPr lang="es-ES" sz="3200" dirty="0">
                <a:effectLst/>
                <a:latin typeface="Arial"/>
              </a:rPr>
              <a:t>Es importante que durante el limado de durezas e hiperqueratosis con el torno tomes las medidas de prevención necesarias:</a:t>
            </a:r>
            <a:endParaRPr lang="es-ES" sz="3200" dirty="0">
              <a:effectLst/>
            </a:endParaRPr>
          </a:p>
          <a:p>
            <a:pPr lvl="2" algn="just">
              <a:buFont typeface="Wingdings"/>
              <a:buChar char=""/>
            </a:pPr>
            <a:r>
              <a:rPr lang="es-ES" sz="2800" dirty="0">
                <a:effectLst/>
                <a:latin typeface="Arial"/>
              </a:rPr>
              <a:t>Utilizar una mascarilla. Esto evitará la aspiración de las partículas pulverulentas de la queratina desprendida.</a:t>
            </a:r>
            <a:endParaRPr lang="es-ES" sz="2800" dirty="0">
              <a:effectLst/>
            </a:endParaRPr>
          </a:p>
          <a:p>
            <a:pPr lvl="2" algn="just">
              <a:buFont typeface="Wingdings"/>
              <a:buChar char=""/>
            </a:pPr>
            <a:r>
              <a:rPr lang="es-ES" sz="2800" dirty="0">
                <a:effectLst/>
                <a:latin typeface="Arial"/>
              </a:rPr>
              <a:t>Llevar el cabello recogido. Siempre es importante, pero en esta técnica, aún más. De este modo evitarás posibles incidentes, como que se enrede un mechón en la fresa del torno o que te dificulte la visibilidad.</a:t>
            </a:r>
            <a:endParaRPr lang="es-ES" sz="2800" dirty="0">
              <a:effectLst/>
            </a:endParaRPr>
          </a:p>
          <a:p>
            <a:pPr lvl="2" algn="just">
              <a:buFont typeface="Wingdings"/>
              <a:buChar char=""/>
            </a:pPr>
            <a:r>
              <a:rPr lang="es-ES" sz="2800" dirty="0">
                <a:effectLst/>
                <a:latin typeface="Arial"/>
              </a:rPr>
              <a:t>Limpia las fresas antes y después de cada servicio.</a:t>
            </a:r>
            <a:endParaRPr lang="es-ES" sz="2800" dirty="0">
              <a:effectLst/>
            </a:endParaRPr>
          </a:p>
          <a:p>
            <a:pPr marL="800100" indent="0" algn="just">
              <a:buNone/>
            </a:pPr>
            <a:endParaRPr lang="es-ES" sz="3600" dirty="0">
              <a:effectLst/>
            </a:endParaRPr>
          </a:p>
          <a:p>
            <a:endParaRPr lang="es-ES" sz="3600" dirty="0"/>
          </a:p>
        </p:txBody>
      </p:sp>
    </p:spTree>
    <p:extLst>
      <p:ext uri="{BB962C8B-B14F-4D97-AF65-F5344CB8AC3E}">
        <p14:creationId xmlns:p14="http://schemas.microsoft.com/office/powerpoint/2010/main" val="1930229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0" y="274638"/>
            <a:ext cx="8229600" cy="1714500"/>
          </a:xfrm>
        </p:spPr>
        <p:txBody>
          <a:bodyPr>
            <a:noAutofit/>
          </a:bodyPr>
          <a:lstStyle/>
          <a:p>
            <a:pPr marL="457200" lvl="1" algn="ctr"/>
            <a:r>
              <a:rPr lang="es-ES" sz="2800" b="1" dirty="0">
                <a:effectLst/>
                <a:latin typeface="Arial"/>
              </a:rPr>
              <a:t>Instrumentos manuales : limas, raspadores, piedra pómez.</a:t>
            </a:r>
            <a:br>
              <a:rPr lang="es-ES" sz="2800" b="1" dirty="0">
                <a:effectLst/>
              </a:rPr>
            </a:br>
            <a:endParaRPr lang="es-ES" sz="2800" b="1"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9384" y="3670822"/>
            <a:ext cx="3187178" cy="318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8817" y="1065313"/>
            <a:ext cx="280831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7" y="1467512"/>
            <a:ext cx="3250608" cy="3969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4150" y="3140968"/>
            <a:ext cx="2295525" cy="357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099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2650306"/>
          </a:xfrm>
        </p:spPr>
        <p:txBody>
          <a:bodyPr>
            <a:noAutofit/>
          </a:bodyPr>
          <a:lstStyle/>
          <a:p>
            <a:pPr marL="457200" algn="l"/>
            <a:r>
              <a:rPr lang="es-ES" sz="3200" b="1" dirty="0">
                <a:effectLst/>
                <a:latin typeface="Arial"/>
              </a:rPr>
              <a:t>Productos químicos</a:t>
            </a:r>
            <a:r>
              <a:rPr lang="es-ES" sz="3200" dirty="0">
                <a:effectLst/>
                <a:latin typeface="Arial"/>
              </a:rPr>
              <a:t>: queratolíticos que se aplican en la zona indicada y se dejan actuar, estos reblandecen y favorecen la eliminación del exceso de queratina.</a:t>
            </a:r>
            <a:br>
              <a:rPr lang="es-ES" sz="3200" dirty="0">
                <a:effectLst/>
              </a:rPr>
            </a:br>
            <a:endParaRPr lang="es-ES" sz="3200" dirty="0"/>
          </a:p>
        </p:txBody>
      </p:sp>
      <p:pic>
        <p:nvPicPr>
          <p:cNvPr id="317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90922" y="2745009"/>
            <a:ext cx="4206605" cy="222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5762" y="2276872"/>
            <a:ext cx="2408237"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2825453"/>
            <a:ext cx="3697011" cy="4016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554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2960" y="286605"/>
            <a:ext cx="7543800" cy="1198180"/>
          </a:xfrm>
        </p:spPr>
        <p:txBody>
          <a:bodyPr/>
          <a:lstStyle/>
          <a:p>
            <a:r>
              <a:rPr lang="es-ES" b="1" dirty="0">
                <a:effectLst/>
                <a:latin typeface="Arial"/>
                <a:ea typeface="Calibri"/>
              </a:rPr>
              <a:t>7. Masaje relajante</a:t>
            </a:r>
            <a:endParaRPr lang="es-ES" dirty="0"/>
          </a:p>
        </p:txBody>
      </p:sp>
      <p:sp>
        <p:nvSpPr>
          <p:cNvPr id="3" name="2 Marcador de contenido"/>
          <p:cNvSpPr>
            <a:spLocks noGrp="1"/>
          </p:cNvSpPr>
          <p:nvPr>
            <p:ph idx="1"/>
          </p:nvPr>
        </p:nvSpPr>
        <p:spPr>
          <a:xfrm>
            <a:off x="539552" y="2060848"/>
            <a:ext cx="8229600" cy="4021907"/>
          </a:xfrm>
        </p:spPr>
        <p:txBody>
          <a:bodyPr>
            <a:normAutofit/>
          </a:bodyPr>
          <a:lstStyle/>
          <a:p>
            <a:pPr marL="0" lvl="0" indent="0" algn="just">
              <a:buSzPts val="1200"/>
              <a:buNone/>
            </a:pPr>
            <a:r>
              <a:rPr lang="es-ES" dirty="0">
                <a:effectLst/>
                <a:latin typeface="Arial"/>
              </a:rPr>
              <a:t>(subimos ligeramente la música, advertimos a la clienta de que le vamos a realizar dicha técnica para que se relaje y procedemos). Depositaremos la crema o aceite de masaje dentro de un bol pequeño, cerca de la zona donde realicemos el masaje</a:t>
            </a:r>
            <a:endParaRPr lang="es-ES" dirty="0">
              <a:effectLst/>
            </a:endParaRPr>
          </a:p>
          <a:p>
            <a:pPr marL="333375" algn="just"/>
            <a:r>
              <a:rPr lang="es-ES" dirty="0">
                <a:effectLst/>
                <a:latin typeface="Arial"/>
              </a:rPr>
              <a:t>Este paso se desarrollará en el tema siguiente.</a:t>
            </a:r>
            <a:endParaRPr lang="es-ES" dirty="0">
              <a:effectLst/>
            </a:endParaRPr>
          </a:p>
          <a:p>
            <a:endParaRPr lang="es-ES" dirty="0"/>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933056"/>
            <a:ext cx="3712443" cy="2149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507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lgn="just">
              <a:buSzPts val="1200"/>
            </a:pPr>
            <a:r>
              <a:rPr lang="es-ES" b="1" dirty="0">
                <a:effectLst/>
                <a:latin typeface="Arial"/>
              </a:rPr>
              <a:t>8. Esmaltado de uñas</a:t>
            </a:r>
            <a:r>
              <a:rPr lang="es-ES" dirty="0">
                <a:effectLst/>
                <a:latin typeface="Arial"/>
              </a:rPr>
              <a:t>:</a:t>
            </a:r>
            <a:br>
              <a:rPr lang="es-ES" dirty="0">
                <a:effectLst/>
              </a:rPr>
            </a:br>
            <a:endParaRPr lang="es-ES" dirty="0"/>
          </a:p>
        </p:txBody>
      </p:sp>
      <p:sp>
        <p:nvSpPr>
          <p:cNvPr id="3" name="2 Marcador de contenido"/>
          <p:cNvSpPr>
            <a:spLocks noGrp="1"/>
          </p:cNvSpPr>
          <p:nvPr>
            <p:ph idx="1"/>
          </p:nvPr>
        </p:nvSpPr>
        <p:spPr>
          <a:xfrm>
            <a:off x="457200" y="2276872"/>
            <a:ext cx="8229600" cy="4320480"/>
          </a:xfrm>
        </p:spPr>
        <p:txBody>
          <a:bodyPr>
            <a:normAutofit/>
          </a:bodyPr>
          <a:lstStyle/>
          <a:p>
            <a:pPr marL="457200" algn="just"/>
            <a:r>
              <a:rPr lang="es-ES" b="1" dirty="0">
                <a:effectLst/>
                <a:latin typeface="Arial"/>
              </a:rPr>
              <a:t>Retiramos el excedente</a:t>
            </a:r>
            <a:r>
              <a:rPr lang="es-ES" dirty="0">
                <a:effectLst/>
                <a:latin typeface="Arial"/>
              </a:rPr>
              <a:t> de crema de las uñas con un pañuelo o toallita, secamos, eliminamos el excedente de crema de las uñas con quita esmalte suave o alcohol para así facilitar la adhesión del esmalte.</a:t>
            </a:r>
            <a:endParaRPr lang="es-ES" dirty="0">
              <a:effectLst/>
            </a:endParaRPr>
          </a:p>
          <a:p>
            <a:pPr marL="457200" algn="just"/>
            <a:r>
              <a:rPr lang="es-ES" b="1" dirty="0">
                <a:effectLst/>
                <a:latin typeface="Arial"/>
              </a:rPr>
              <a:t>Preguntamos a la clienta sus preferencias respecto al maquillado</a:t>
            </a:r>
            <a:r>
              <a:rPr lang="es-ES" dirty="0">
                <a:effectLst/>
                <a:latin typeface="Arial"/>
              </a:rPr>
              <a:t> de uñas o sugerimos algún diseño por nuestra parte. Es muy profesional disponer de un expositor con diseños elaborados por nosotras mismas para así facilitar al público sobre nuestro trabajo.</a:t>
            </a:r>
            <a:endParaRPr lang="es-ES" dirty="0">
              <a:effectLst/>
            </a:endParaRPr>
          </a:p>
          <a:p>
            <a:endParaRPr lang="es-ES" dirty="0"/>
          </a:p>
        </p:txBody>
      </p:sp>
    </p:spTree>
    <p:extLst>
      <p:ext uri="{BB962C8B-B14F-4D97-AF65-F5344CB8AC3E}">
        <p14:creationId xmlns:p14="http://schemas.microsoft.com/office/powerpoint/2010/main" val="734634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323528" y="404813"/>
            <a:ext cx="8136904" cy="6121400"/>
          </a:xfrm>
        </p:spPr>
        <p:txBody>
          <a:bodyPr>
            <a:normAutofit/>
          </a:bodyPr>
          <a:lstStyle/>
          <a:p>
            <a:pPr marL="457200" algn="just"/>
            <a:r>
              <a:rPr lang="es-ES" dirty="0">
                <a:effectLst/>
                <a:latin typeface="Arial"/>
              </a:rPr>
              <a:t>Si el calzado lo permite lo pondremos y aplicaremos el separador con el puesto, para evitar roces o retoques posteriores; de no ser así aplicaremos el separador (espuma o kleenex enrollado) un secante y ayudaremos a la clienta a calzarse.</a:t>
            </a:r>
            <a:endParaRPr lang="es-ES" dirty="0">
              <a:effectLst/>
            </a:endParaRPr>
          </a:p>
          <a:p>
            <a:pPr marL="457200" algn="just"/>
            <a:r>
              <a:rPr lang="es-ES" dirty="0">
                <a:effectLst/>
                <a:latin typeface="Arial"/>
              </a:rPr>
              <a:t>Despedida y limpieza del área de trabajo desinfectando, esterilizando todos los útiles de trabajo empleados. Dejaremos la cabina preparada para el siguiente servicio, sobre todo en verano que esta práctica se realiza reiteradamente. </a:t>
            </a:r>
            <a:endParaRPr lang="es-ES" dirty="0">
              <a:effectLst/>
            </a:endParaRPr>
          </a:p>
          <a:p>
            <a:endParaRPr lang="es-ES" dirty="0"/>
          </a:p>
        </p:txBody>
      </p:sp>
    </p:spTree>
    <p:extLst>
      <p:ext uri="{BB962C8B-B14F-4D97-AF65-F5344CB8AC3E}">
        <p14:creationId xmlns:p14="http://schemas.microsoft.com/office/powerpoint/2010/main" val="1905749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5800" y="764704"/>
            <a:ext cx="7772400" cy="7200800"/>
          </a:xfrm>
        </p:spPr>
        <p:txBody>
          <a:bodyPr>
            <a:normAutofit fontScale="90000"/>
          </a:bodyPr>
          <a:lstStyle/>
          <a:p>
            <a:pPr algn="just">
              <a:lnSpc>
                <a:spcPct val="115000"/>
              </a:lnSpc>
              <a:spcAft>
                <a:spcPts val="0"/>
              </a:spcAft>
            </a:pPr>
            <a:br>
              <a:rPr lang="es-ES" b="1" u="sng" dirty="0">
                <a:effectLst/>
                <a:latin typeface="Arial"/>
                <a:ea typeface="SimSun"/>
                <a:cs typeface="Times New Roman"/>
              </a:rPr>
            </a:br>
            <a:br>
              <a:rPr lang="es-ES" b="1" u="sng" dirty="0">
                <a:latin typeface="Arial"/>
                <a:ea typeface="SimSun"/>
                <a:cs typeface="Times New Roman"/>
              </a:rPr>
            </a:br>
            <a:r>
              <a:rPr lang="es-ES" sz="4400" b="1" u="sng" dirty="0">
                <a:effectLst/>
                <a:latin typeface="Arial"/>
                <a:ea typeface="SimSun"/>
                <a:cs typeface="Times New Roman"/>
              </a:rPr>
              <a:t>Indicaciones para los servicios de manicura y pedicura </a:t>
            </a:r>
            <a:r>
              <a:rPr lang="es-ES" b="1" u="sng" dirty="0">
                <a:effectLst/>
                <a:latin typeface="Arial"/>
                <a:ea typeface="SimSun"/>
                <a:cs typeface="Times New Roman"/>
              </a:rPr>
              <a:t>masculina</a:t>
            </a:r>
            <a:br>
              <a:rPr lang="es-ES" sz="4000" dirty="0">
                <a:ea typeface="Calibri"/>
                <a:cs typeface="Times New Roman"/>
              </a:rPr>
            </a:br>
            <a:r>
              <a:rPr lang="es-ES" b="1" u="none" strike="noStrike" dirty="0">
                <a:effectLst/>
                <a:latin typeface="Arial"/>
                <a:ea typeface="SimSun"/>
                <a:cs typeface="Times New Roman"/>
              </a:rPr>
              <a:t> </a:t>
            </a:r>
            <a:br>
              <a:rPr lang="es-ES" sz="4000" dirty="0">
                <a:ea typeface="Calibri"/>
                <a:cs typeface="Times New Roman"/>
              </a:rPr>
            </a:br>
            <a:endParaRPr lang="es-ES" dirty="0"/>
          </a:p>
        </p:txBody>
      </p:sp>
      <p:sp>
        <p:nvSpPr>
          <p:cNvPr id="5" name="4 Subtítulo"/>
          <p:cNvSpPr>
            <a:spLocks noGrp="1"/>
          </p:cNvSpPr>
          <p:nvPr>
            <p:ph type="subTitle" idx="1"/>
          </p:nvPr>
        </p:nvSpPr>
        <p:spPr/>
        <p:txBody>
          <a:bodyPr/>
          <a:lstStyle/>
          <a:p>
            <a:endParaRPr lang="es-ES" dirty="0"/>
          </a:p>
        </p:txBody>
      </p:sp>
    </p:spTree>
    <p:extLst>
      <p:ext uri="{BB962C8B-B14F-4D97-AF65-F5344CB8AC3E}">
        <p14:creationId xmlns:p14="http://schemas.microsoft.com/office/powerpoint/2010/main" val="2873449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827584" y="333375"/>
            <a:ext cx="7402016" cy="6264275"/>
          </a:xfrm>
        </p:spPr>
        <p:txBody>
          <a:bodyPr>
            <a:normAutofit fontScale="92500"/>
          </a:bodyPr>
          <a:lstStyle/>
          <a:p>
            <a:pPr lvl="0" algn="just">
              <a:lnSpc>
                <a:spcPct val="115000"/>
              </a:lnSpc>
              <a:buFont typeface="Wingdings"/>
              <a:buChar char=""/>
            </a:pPr>
            <a:r>
              <a:rPr lang="es-ES" dirty="0">
                <a:effectLst/>
                <a:latin typeface="Arial"/>
                <a:ea typeface="SimSun"/>
                <a:cs typeface="Times New Roman"/>
              </a:rPr>
              <a:t>Usar cosméticos que tengan mayor concentración de principios activos, por el grosor de la piel. Además serán texturas ligeras y fragancias frescas o masculinas. A la hora de recomendar cosméticos para usar en casa tendremos en cuenta estas características.</a:t>
            </a:r>
            <a:endParaRPr lang="es-ES" sz="2800" dirty="0">
              <a:ea typeface="Calibri"/>
              <a:cs typeface="Times New Roman"/>
            </a:endParaRPr>
          </a:p>
          <a:p>
            <a:pPr lvl="0" algn="just">
              <a:lnSpc>
                <a:spcPct val="115000"/>
              </a:lnSpc>
              <a:buFont typeface="Wingdings"/>
              <a:buChar char=""/>
            </a:pPr>
            <a:r>
              <a:rPr lang="es-ES" dirty="0">
                <a:effectLst/>
                <a:latin typeface="Arial"/>
                <a:ea typeface="SimSun"/>
                <a:cs typeface="Times New Roman"/>
              </a:rPr>
              <a:t>Insistir en el retirado y pulido de al cutícula. La cutícula masculina, generalmente, se presenta más resistente.</a:t>
            </a:r>
            <a:endParaRPr lang="es-ES" sz="2800" dirty="0">
              <a:ea typeface="Calibri"/>
              <a:cs typeface="Times New Roman"/>
            </a:endParaRPr>
          </a:p>
          <a:p>
            <a:pPr lvl="0" algn="just">
              <a:lnSpc>
                <a:spcPct val="115000"/>
              </a:lnSpc>
              <a:buFont typeface="Wingdings"/>
              <a:buChar char=""/>
            </a:pPr>
            <a:r>
              <a:rPr lang="es-ES" dirty="0">
                <a:effectLst/>
                <a:latin typeface="Arial"/>
                <a:ea typeface="SimSun"/>
                <a:cs typeface="Times New Roman"/>
              </a:rPr>
              <a:t>Dar los masajes con una presión más profunda. Su masa muscular lo permite y, por otro lado, si no profundizamos en la presión de las maniobras, éstas resultarán menos efectivas.</a:t>
            </a:r>
            <a:endParaRPr lang="es-ES" sz="2800" dirty="0">
              <a:ea typeface="Calibri"/>
              <a:cs typeface="Times New Roman"/>
            </a:endParaRPr>
          </a:p>
          <a:p>
            <a:pPr lvl="0" algn="just">
              <a:lnSpc>
                <a:spcPct val="115000"/>
              </a:lnSpc>
              <a:buFont typeface="Wingdings"/>
              <a:buChar char=""/>
            </a:pPr>
            <a:r>
              <a:rPr lang="es-ES" dirty="0">
                <a:effectLst/>
                <a:latin typeface="Arial"/>
                <a:ea typeface="SimSun"/>
                <a:cs typeface="Times New Roman"/>
              </a:rPr>
              <a:t>Generalmente, a no ser que se nos pida, no acabaremos con esmaltado. Pero sí que podemos contemplar la aplicación de bases hidratantes o restauradoras, si creemos que la placa lo necesita.  </a:t>
            </a:r>
            <a:endParaRPr lang="es-ES" sz="2800" dirty="0">
              <a:ea typeface="Calibri"/>
              <a:cs typeface="Times New Roman"/>
            </a:endParaRPr>
          </a:p>
          <a:p>
            <a:pPr lvl="0" algn="just">
              <a:lnSpc>
                <a:spcPct val="115000"/>
              </a:lnSpc>
              <a:buFont typeface="Wingdings"/>
              <a:buChar char=""/>
            </a:pPr>
            <a:r>
              <a:rPr lang="es-ES" dirty="0">
                <a:effectLst/>
                <a:latin typeface="Arial"/>
                <a:ea typeface="SimSun"/>
                <a:cs typeface="Times New Roman"/>
              </a:rPr>
              <a:t>Si se solicita un acabado con brillo, realizaremos el pulido y abrillantado con tacos y limas pulidoras, a no ser que la demanda sea, específicamente, de esmaltado de brillo.</a:t>
            </a:r>
            <a:endParaRPr lang="es-ES" sz="2800" dirty="0">
              <a:ea typeface="Calibri"/>
              <a:cs typeface="Times New Roman"/>
            </a:endParaRPr>
          </a:p>
          <a:p>
            <a:endParaRPr lang="es-ES" dirty="0"/>
          </a:p>
        </p:txBody>
      </p:sp>
    </p:spTree>
    <p:extLst>
      <p:ext uri="{BB962C8B-B14F-4D97-AF65-F5344CB8AC3E}">
        <p14:creationId xmlns:p14="http://schemas.microsoft.com/office/powerpoint/2010/main" val="40491533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idx="4294967295"/>
          </p:nvPr>
        </p:nvSpPr>
        <p:spPr>
          <a:xfrm>
            <a:off x="1371600" y="836613"/>
            <a:ext cx="7772400" cy="4465637"/>
          </a:xfrm>
        </p:spPr>
        <p:txBody>
          <a:bodyPr>
            <a:normAutofit/>
          </a:bodyPr>
          <a:lstStyle/>
          <a:p>
            <a:pPr algn="just">
              <a:lnSpc>
                <a:spcPct val="115000"/>
              </a:lnSpc>
              <a:spcAft>
                <a:spcPts val="0"/>
              </a:spcAft>
            </a:pPr>
            <a:r>
              <a:rPr lang="es-ES" b="1" u="sng" dirty="0">
                <a:effectLst/>
                <a:latin typeface="Algerian"/>
                <a:ea typeface="Calibri"/>
                <a:cs typeface="Arial"/>
              </a:rPr>
              <a:t>Masaje de pies, piernas y rodilla</a:t>
            </a:r>
            <a:br>
              <a:rPr lang="es-ES" sz="2400" dirty="0">
                <a:ea typeface="Calibri"/>
                <a:cs typeface="Times New Roman"/>
              </a:rPr>
            </a:br>
            <a:r>
              <a:rPr lang="es-ES" sz="2800" dirty="0">
                <a:effectLst/>
                <a:latin typeface="Arial"/>
                <a:ea typeface="SimSun"/>
                <a:cs typeface="Times New Roman"/>
              </a:rPr>
              <a:t> </a:t>
            </a:r>
            <a:br>
              <a:rPr lang="es-ES" sz="2400" dirty="0">
                <a:ea typeface="Calibri"/>
                <a:cs typeface="Times New Roman"/>
              </a:rPr>
            </a:br>
            <a:endParaRPr lang="es-ES" dirty="0"/>
          </a:p>
        </p:txBody>
      </p:sp>
      <p:pic>
        <p:nvPicPr>
          <p:cNvPr id="440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672" y="3905672"/>
            <a:ext cx="295232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32656"/>
            <a:ext cx="32956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212976"/>
            <a:ext cx="367240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35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nSpc>
                <a:spcPct val="115000"/>
              </a:lnSpc>
              <a:spcAft>
                <a:spcPts val="1000"/>
              </a:spcAft>
            </a:pPr>
            <a:br>
              <a:rPr lang="es-ES" b="1" u="sng" dirty="0">
                <a:effectLst/>
                <a:latin typeface="Arial"/>
                <a:ea typeface="Calibri"/>
                <a:cs typeface="Times New Roman"/>
              </a:rPr>
            </a:br>
            <a:r>
              <a:rPr lang="es-ES" b="1" u="sng" dirty="0">
                <a:effectLst/>
                <a:latin typeface="Arial"/>
                <a:ea typeface="Calibri"/>
                <a:cs typeface="Times New Roman"/>
              </a:rPr>
              <a:t>Sobre sus uñas</a:t>
            </a:r>
            <a:br>
              <a:rPr lang="es-ES" sz="4000" dirty="0">
                <a:ea typeface="Calibri"/>
                <a:cs typeface="Times New Roman"/>
              </a:rPr>
            </a:br>
            <a:endParaRPr lang="es-ES" dirty="0"/>
          </a:p>
        </p:txBody>
      </p:sp>
      <p:sp>
        <p:nvSpPr>
          <p:cNvPr id="3" name="2 Marcador de contenido"/>
          <p:cNvSpPr>
            <a:spLocks noGrp="1"/>
          </p:cNvSpPr>
          <p:nvPr>
            <p:ph idx="1"/>
          </p:nvPr>
        </p:nvSpPr>
        <p:spPr/>
        <p:txBody>
          <a:bodyPr/>
          <a:lstStyle/>
          <a:p>
            <a:pPr lvl="0" algn="just">
              <a:buSzPts val="1200"/>
              <a:buFont typeface="Symbol"/>
              <a:buChar char=""/>
            </a:pPr>
            <a:r>
              <a:rPr lang="es-ES" dirty="0">
                <a:effectLst/>
                <a:latin typeface="Arial"/>
                <a:ea typeface="Calibri"/>
                <a:cs typeface="Times New Roman"/>
              </a:rPr>
              <a:t>Ejercen una función de protección</a:t>
            </a:r>
            <a:endParaRPr lang="es-ES" dirty="0">
              <a:effectLst/>
              <a:ea typeface="Calibri"/>
              <a:cs typeface="Times New Roman"/>
            </a:endParaRPr>
          </a:p>
          <a:p>
            <a:pPr lvl="0" algn="just">
              <a:buSzPts val="1200"/>
              <a:buFont typeface="Symbol"/>
              <a:buChar char=""/>
            </a:pPr>
            <a:r>
              <a:rPr lang="es-ES" dirty="0">
                <a:effectLst/>
                <a:latin typeface="Arial"/>
                <a:ea typeface="Calibri"/>
                <a:cs typeface="Times New Roman"/>
              </a:rPr>
              <a:t>Tienen un ph muy ácido, por eso el  esmalte es más duradero.</a:t>
            </a:r>
            <a:endParaRPr lang="es-ES" dirty="0">
              <a:effectLst/>
              <a:ea typeface="Calibri"/>
              <a:cs typeface="Times New Roman"/>
            </a:endParaRPr>
          </a:p>
          <a:p>
            <a:pPr lvl="0" algn="just">
              <a:buSzPts val="1200"/>
              <a:buFont typeface="Symbol"/>
              <a:buChar char=""/>
            </a:pPr>
            <a:r>
              <a:rPr lang="es-ES" dirty="0">
                <a:effectLst/>
                <a:latin typeface="Arial"/>
                <a:ea typeface="Calibri"/>
                <a:cs typeface="Times New Roman"/>
              </a:rPr>
              <a:t>Su crecimiento es más ralentizado debido al tope del calzado.</a:t>
            </a:r>
            <a:endParaRPr lang="es-ES" dirty="0">
              <a:effectLst/>
              <a:ea typeface="Calibri"/>
              <a:cs typeface="Times New Roman"/>
            </a:endParaRPr>
          </a:p>
          <a:p>
            <a:r>
              <a:rPr lang="es-ES" dirty="0">
                <a:effectLst/>
                <a:latin typeface="Arial"/>
                <a:ea typeface="Calibri"/>
              </a:rPr>
              <a:t>Siempre se cortarán rectas</a:t>
            </a:r>
            <a:endParaRPr lang="es-ES" dirty="0"/>
          </a:p>
        </p:txBody>
      </p:sp>
    </p:spTree>
    <p:extLst>
      <p:ext uri="{BB962C8B-B14F-4D97-AF65-F5344CB8AC3E}">
        <p14:creationId xmlns:p14="http://schemas.microsoft.com/office/powerpoint/2010/main" val="23492042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395536" y="549275"/>
            <a:ext cx="8280920" cy="5905500"/>
          </a:xfrm>
        </p:spPr>
        <p:txBody>
          <a:bodyPr>
            <a:normAutofit/>
          </a:bodyPr>
          <a:lstStyle/>
          <a:p>
            <a:pPr algn="just">
              <a:lnSpc>
                <a:spcPct val="115000"/>
              </a:lnSpc>
              <a:spcAft>
                <a:spcPts val="0"/>
              </a:spcAft>
            </a:pPr>
            <a:r>
              <a:rPr lang="es-ES" dirty="0">
                <a:effectLst/>
                <a:latin typeface="Arial"/>
                <a:ea typeface="SimSun"/>
                <a:cs typeface="Times New Roman"/>
              </a:rPr>
              <a:t>El masaje es símbolo de salud, pero la realización correcta del masaje tiene mucho que ver con los resultados que se pretende conseguir.</a:t>
            </a:r>
            <a:endParaRPr lang="es-ES" sz="2800" dirty="0">
              <a:ea typeface="Calibri"/>
              <a:cs typeface="Times New Roman"/>
            </a:endParaRPr>
          </a:p>
          <a:p>
            <a:pPr algn="just">
              <a:lnSpc>
                <a:spcPct val="115000"/>
              </a:lnSpc>
              <a:spcAft>
                <a:spcPts val="0"/>
              </a:spcAft>
            </a:pPr>
            <a:r>
              <a:rPr lang="es-ES" dirty="0">
                <a:effectLst/>
                <a:latin typeface="Arial"/>
                <a:ea typeface="SimSun"/>
                <a:cs typeface="Times New Roman"/>
              </a:rPr>
              <a:t>El masaje estético que se realiza en la pedicura debe tratar la piel de la rodilla, de la misma forma que en la manicura debe tratar la piel del codo. La piel que se localiza en estas dos zonas tiene tendencia a resecarse, muestra aspereza e incluso grietas. Por esta razón es necesario insistir sobre estas zonas durante el masaje.</a:t>
            </a:r>
            <a:endParaRPr lang="es-ES" sz="2800" dirty="0">
              <a:ea typeface="Calibri"/>
              <a:cs typeface="Times New Roman"/>
            </a:endParaRPr>
          </a:p>
          <a:p>
            <a:endParaRPr lang="es-ES" dirty="0"/>
          </a:p>
        </p:txBody>
      </p:sp>
    </p:spTree>
    <p:extLst>
      <p:ext uri="{BB962C8B-B14F-4D97-AF65-F5344CB8AC3E}">
        <p14:creationId xmlns:p14="http://schemas.microsoft.com/office/powerpoint/2010/main" val="1998678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0" y="260350"/>
            <a:ext cx="8569325" cy="6408738"/>
          </a:xfrm>
        </p:spPr>
        <p:txBody>
          <a:bodyPr>
            <a:normAutofit/>
          </a:bodyPr>
          <a:lstStyle/>
          <a:p>
            <a:pPr algn="just">
              <a:lnSpc>
                <a:spcPct val="115000"/>
              </a:lnSpc>
              <a:spcAft>
                <a:spcPts val="0"/>
              </a:spcAft>
            </a:pPr>
            <a:r>
              <a:rPr lang="es-ES" b="1" u="sng" dirty="0">
                <a:effectLst/>
                <a:latin typeface="Arial"/>
                <a:ea typeface="SimSun"/>
                <a:cs typeface="Times New Roman"/>
              </a:rPr>
              <a:t>Pautas </a:t>
            </a:r>
            <a:endParaRPr lang="es-ES" sz="2800" dirty="0">
              <a:ea typeface="Calibri"/>
              <a:cs typeface="Times New Roman"/>
            </a:endParaRPr>
          </a:p>
          <a:p>
            <a:pPr algn="just">
              <a:lnSpc>
                <a:spcPct val="115000"/>
              </a:lnSpc>
              <a:spcAft>
                <a:spcPts val="0"/>
              </a:spcAft>
            </a:pPr>
            <a:r>
              <a:rPr lang="es-ES" dirty="0">
                <a:effectLst/>
                <a:latin typeface="Arial"/>
                <a:ea typeface="SimSun"/>
                <a:cs typeface="Times New Roman"/>
              </a:rPr>
              <a:t>A continuación se explican una serie de pautas imprescindibles para procurar que los efectos producidos por el masaje sean los deseados:</a:t>
            </a:r>
            <a:endParaRPr lang="es-ES" sz="2800" dirty="0">
              <a:ea typeface="Calibri"/>
              <a:cs typeface="Times New Roman"/>
            </a:endParaRPr>
          </a:p>
          <a:p>
            <a:pPr lvl="0" algn="just">
              <a:lnSpc>
                <a:spcPct val="115000"/>
              </a:lnSpc>
              <a:buBlip>
                <a:blip r:embed="rId2"/>
              </a:buBlip>
            </a:pPr>
            <a:r>
              <a:rPr lang="es-ES" dirty="0">
                <a:effectLst/>
                <a:latin typeface="Arial"/>
                <a:ea typeface="SimSun"/>
                <a:cs typeface="Times New Roman"/>
              </a:rPr>
              <a:t>Considerar la preparación previa al masaje, los métodos de acción y las maniobras tal y como se explicaron en el tema 4.</a:t>
            </a:r>
            <a:endParaRPr lang="es-ES" sz="2800" dirty="0">
              <a:ea typeface="Calibri"/>
              <a:cs typeface="Times New Roman"/>
            </a:endParaRPr>
          </a:p>
          <a:p>
            <a:pPr lvl="0" algn="just">
              <a:lnSpc>
                <a:spcPct val="115000"/>
              </a:lnSpc>
              <a:buBlip>
                <a:blip r:embed="rId2"/>
              </a:buBlip>
            </a:pPr>
            <a:r>
              <a:rPr lang="es-ES" dirty="0">
                <a:effectLst/>
                <a:latin typeface="Arial"/>
                <a:ea typeface="SimSun"/>
                <a:cs typeface="Times New Roman"/>
              </a:rPr>
              <a:t>Mantener una respiración normal y rítmica durante todo el masaje.</a:t>
            </a:r>
            <a:endParaRPr lang="es-ES" sz="2800" dirty="0">
              <a:ea typeface="Calibri"/>
              <a:cs typeface="Times New Roman"/>
            </a:endParaRPr>
          </a:p>
          <a:p>
            <a:pPr lvl="0" algn="just">
              <a:lnSpc>
                <a:spcPct val="115000"/>
              </a:lnSpc>
              <a:buBlip>
                <a:blip r:embed="rId2"/>
              </a:buBlip>
            </a:pPr>
            <a:r>
              <a:rPr lang="es-ES" dirty="0">
                <a:effectLst/>
                <a:latin typeface="Arial"/>
                <a:ea typeface="SimSun"/>
                <a:cs typeface="Times New Roman"/>
              </a:rPr>
              <a:t>Procurar una postura cómoda durante la realización del masaje. Esto se aplica tanto al cliente como a nosotros mismos.</a:t>
            </a:r>
            <a:endParaRPr lang="es-ES" sz="2800" dirty="0">
              <a:ea typeface="Calibri"/>
              <a:cs typeface="Times New Roman"/>
            </a:endParaRPr>
          </a:p>
          <a:p>
            <a:pPr algn="just">
              <a:lnSpc>
                <a:spcPct val="115000"/>
              </a:lnSpc>
              <a:spcAft>
                <a:spcPts val="0"/>
              </a:spcAft>
            </a:pPr>
            <a:r>
              <a:rPr lang="es-ES" dirty="0">
                <a:effectLst/>
                <a:latin typeface="Arial"/>
                <a:ea typeface="SimSun"/>
                <a:cs typeface="Times New Roman"/>
              </a:rPr>
              <a:t>El masaje de la Pedicura debe abarcar con las manos las zonas posteriores de la pierna y planta del pie, sin realizar posturas forzadas, y sobre todo ser elegantes durante su realización.</a:t>
            </a:r>
            <a:endParaRPr lang="es-ES" sz="2800" dirty="0">
              <a:ea typeface="Calibri"/>
              <a:cs typeface="Times New Roman"/>
            </a:endParaRPr>
          </a:p>
          <a:p>
            <a:endParaRPr lang="es-ES" dirty="0"/>
          </a:p>
        </p:txBody>
      </p:sp>
    </p:spTree>
    <p:extLst>
      <p:ext uri="{BB962C8B-B14F-4D97-AF65-F5344CB8AC3E}">
        <p14:creationId xmlns:p14="http://schemas.microsoft.com/office/powerpoint/2010/main" val="3581017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914400" y="404813"/>
            <a:ext cx="7330008" cy="6119812"/>
          </a:xfrm>
        </p:spPr>
        <p:txBody>
          <a:bodyPr>
            <a:normAutofit/>
          </a:bodyPr>
          <a:lstStyle/>
          <a:p>
            <a:pPr marL="0" indent="0" algn="just">
              <a:lnSpc>
                <a:spcPct val="115000"/>
              </a:lnSpc>
              <a:spcAft>
                <a:spcPts val="0"/>
              </a:spcAft>
              <a:buNone/>
            </a:pPr>
            <a:r>
              <a:rPr lang="es-ES" b="1" u="sng" dirty="0">
                <a:effectLst/>
                <a:latin typeface="Arial"/>
                <a:ea typeface="SimSun"/>
                <a:cs typeface="Times New Roman"/>
              </a:rPr>
              <a:t>Maniobras </a:t>
            </a:r>
            <a:endParaRPr lang="es-ES" sz="2800" dirty="0">
              <a:ea typeface="Calibri"/>
              <a:cs typeface="Times New Roman"/>
            </a:endParaRPr>
          </a:p>
          <a:p>
            <a:pPr algn="just">
              <a:lnSpc>
                <a:spcPct val="115000"/>
              </a:lnSpc>
              <a:spcAft>
                <a:spcPts val="0"/>
              </a:spcAft>
            </a:pPr>
            <a:r>
              <a:rPr lang="es-ES" dirty="0">
                <a:effectLst/>
                <a:latin typeface="Arial"/>
                <a:ea typeface="SimSun"/>
                <a:cs typeface="Times New Roman"/>
              </a:rPr>
              <a:t>Para su correcta realización se debe tener en cuenta lo siguiente:</a:t>
            </a:r>
            <a:endParaRPr lang="es-ES" sz="2800" dirty="0">
              <a:ea typeface="Calibri"/>
              <a:cs typeface="Times New Roman"/>
            </a:endParaRPr>
          </a:p>
          <a:p>
            <a:pPr lvl="0" algn="just">
              <a:lnSpc>
                <a:spcPct val="115000"/>
              </a:lnSpc>
              <a:buBlip>
                <a:blip r:embed="rId2"/>
              </a:buBlip>
            </a:pPr>
            <a:r>
              <a:rPr lang="es-ES" dirty="0">
                <a:effectLst/>
                <a:latin typeface="Arial"/>
                <a:ea typeface="SimSun"/>
                <a:cs typeface="Times New Roman"/>
              </a:rPr>
              <a:t>Utilizar las mismas </a:t>
            </a:r>
            <a:r>
              <a:rPr lang="es-ES" b="1" dirty="0">
                <a:effectLst/>
                <a:latin typeface="Arial"/>
                <a:ea typeface="SimSun"/>
                <a:cs typeface="Times New Roman"/>
              </a:rPr>
              <a:t>maniobras</a:t>
            </a:r>
            <a:r>
              <a:rPr lang="es-ES" dirty="0">
                <a:effectLst/>
                <a:latin typeface="Arial"/>
                <a:ea typeface="SimSun"/>
                <a:cs typeface="Times New Roman"/>
              </a:rPr>
              <a:t> de masaje ya explicadas, además de otras exclusivas para los pies.</a:t>
            </a:r>
            <a:endParaRPr lang="es-ES" sz="2800" dirty="0">
              <a:ea typeface="Calibri"/>
              <a:cs typeface="Times New Roman"/>
            </a:endParaRPr>
          </a:p>
          <a:p>
            <a:pPr lvl="0" algn="just">
              <a:lnSpc>
                <a:spcPct val="115000"/>
              </a:lnSpc>
              <a:buBlip>
                <a:blip r:embed="rId2"/>
              </a:buBlip>
            </a:pPr>
            <a:r>
              <a:rPr lang="es-ES" dirty="0">
                <a:effectLst/>
                <a:latin typeface="Arial"/>
                <a:ea typeface="SimSun"/>
                <a:cs typeface="Times New Roman"/>
              </a:rPr>
              <a:t>En el pie existen </a:t>
            </a:r>
            <a:r>
              <a:rPr lang="es-ES" b="1" dirty="0">
                <a:effectLst/>
                <a:latin typeface="Arial"/>
                <a:ea typeface="SimSun"/>
                <a:cs typeface="Times New Roman"/>
              </a:rPr>
              <a:t>zonas blandas, </a:t>
            </a:r>
            <a:r>
              <a:rPr lang="es-ES" dirty="0">
                <a:effectLst/>
                <a:latin typeface="Arial"/>
                <a:ea typeface="SimSun"/>
                <a:cs typeface="Times New Roman"/>
              </a:rPr>
              <a:t>como marca el propio arco plantar, y </a:t>
            </a:r>
            <a:r>
              <a:rPr lang="es-ES" b="1" dirty="0">
                <a:effectLst/>
                <a:latin typeface="Arial"/>
                <a:ea typeface="SimSun"/>
                <a:cs typeface="Times New Roman"/>
              </a:rPr>
              <a:t>zonas duras, </a:t>
            </a:r>
            <a:r>
              <a:rPr lang="es-ES" dirty="0">
                <a:effectLst/>
                <a:latin typeface="Arial"/>
                <a:ea typeface="SimSun"/>
                <a:cs typeface="Times New Roman"/>
              </a:rPr>
              <a:t>como en la zona dorsal del pie, en las que no se debe ejercer demasiada presión.</a:t>
            </a:r>
            <a:endParaRPr lang="es-ES" sz="2800" dirty="0">
              <a:ea typeface="Calibri"/>
              <a:cs typeface="Times New Roman"/>
            </a:endParaRPr>
          </a:p>
          <a:p>
            <a:pPr lvl="0" algn="just">
              <a:lnSpc>
                <a:spcPct val="115000"/>
              </a:lnSpc>
              <a:buBlip>
                <a:blip r:embed="rId2"/>
              </a:buBlip>
            </a:pPr>
            <a:r>
              <a:rPr lang="es-ES" dirty="0">
                <a:effectLst/>
                <a:latin typeface="Arial"/>
                <a:ea typeface="SimSun"/>
                <a:cs typeface="Times New Roman"/>
              </a:rPr>
              <a:t>Los </a:t>
            </a:r>
            <a:r>
              <a:rPr lang="es-ES" b="1" dirty="0">
                <a:effectLst/>
                <a:latin typeface="Arial"/>
                <a:ea typeface="SimSun"/>
                <a:cs typeface="Times New Roman"/>
              </a:rPr>
              <a:t>movimientos del pie </a:t>
            </a:r>
            <a:r>
              <a:rPr lang="es-ES" dirty="0">
                <a:effectLst/>
                <a:latin typeface="Arial"/>
                <a:ea typeface="SimSun"/>
                <a:cs typeface="Times New Roman"/>
              </a:rPr>
              <a:t>son más limitados que los de la mano, por lo que hay que evitar giros articulares forzados.</a:t>
            </a:r>
            <a:endParaRPr lang="es-ES" sz="2800" dirty="0">
              <a:ea typeface="Calibri"/>
              <a:cs typeface="Times New Roman"/>
            </a:endParaRPr>
          </a:p>
          <a:p>
            <a:endParaRPr lang="es-ES" dirty="0"/>
          </a:p>
        </p:txBody>
      </p:sp>
    </p:spTree>
    <p:extLst>
      <p:ext uri="{BB962C8B-B14F-4D97-AF65-F5344CB8AC3E}">
        <p14:creationId xmlns:p14="http://schemas.microsoft.com/office/powerpoint/2010/main" val="3531982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683568" y="333375"/>
            <a:ext cx="7752407" cy="6264275"/>
          </a:xfrm>
        </p:spPr>
        <p:txBody>
          <a:bodyPr>
            <a:normAutofit/>
          </a:bodyPr>
          <a:lstStyle/>
          <a:p>
            <a:pPr lvl="0" algn="just">
              <a:lnSpc>
                <a:spcPct val="115000"/>
              </a:lnSpc>
              <a:buBlip>
                <a:blip r:embed="rId2"/>
              </a:buBlip>
            </a:pPr>
            <a:r>
              <a:rPr lang="es-ES" dirty="0">
                <a:effectLst/>
                <a:latin typeface="Arial"/>
                <a:ea typeface="SimSun"/>
                <a:cs typeface="Times New Roman"/>
              </a:rPr>
              <a:t>Controlar la </a:t>
            </a:r>
            <a:r>
              <a:rPr lang="es-ES" b="1" dirty="0">
                <a:effectLst/>
                <a:latin typeface="Arial"/>
                <a:ea typeface="SimSun"/>
                <a:cs typeface="Times New Roman"/>
              </a:rPr>
              <a:t>presión</a:t>
            </a:r>
            <a:r>
              <a:rPr lang="es-ES" dirty="0">
                <a:effectLst/>
                <a:latin typeface="Arial"/>
                <a:ea typeface="SimSun"/>
                <a:cs typeface="Times New Roman"/>
              </a:rPr>
              <a:t>, puesto que el pie posee una enorme sensibilidad. Una presión  muy suave produce cosquillas molestas, mientras que una presión excesiva puede provocar dolor.</a:t>
            </a:r>
            <a:endParaRPr lang="es-ES" sz="2800" dirty="0">
              <a:ea typeface="Calibri"/>
              <a:cs typeface="Times New Roman"/>
            </a:endParaRPr>
          </a:p>
          <a:p>
            <a:pPr lvl="0" algn="just">
              <a:lnSpc>
                <a:spcPct val="115000"/>
              </a:lnSpc>
              <a:buBlip>
                <a:blip r:embed="rId2"/>
              </a:buBlip>
            </a:pPr>
            <a:r>
              <a:rPr lang="es-ES" b="1" dirty="0">
                <a:effectLst/>
                <a:latin typeface="Arial"/>
                <a:ea typeface="SimSun"/>
                <a:cs typeface="Times New Roman"/>
              </a:rPr>
              <a:t>Repetir cada maniobra </a:t>
            </a:r>
            <a:r>
              <a:rPr lang="es-ES" dirty="0">
                <a:effectLst/>
                <a:latin typeface="Arial"/>
                <a:ea typeface="SimSun"/>
                <a:cs typeface="Times New Roman"/>
              </a:rPr>
              <a:t>3, 5 ó 7 veces, dependiendo de la capacidad de absorción de la piel o de la finalidad del masaje en caso de realizar un tratamiento específico.</a:t>
            </a:r>
            <a:endParaRPr lang="es-ES" sz="2800" dirty="0">
              <a:ea typeface="Calibri"/>
              <a:cs typeface="Times New Roman"/>
            </a:endParaRPr>
          </a:p>
          <a:p>
            <a:pPr lvl="0" algn="just">
              <a:lnSpc>
                <a:spcPct val="115000"/>
              </a:lnSpc>
              <a:buBlip>
                <a:blip r:embed="rId2"/>
              </a:buBlip>
            </a:pPr>
            <a:r>
              <a:rPr lang="es-ES" b="1" dirty="0">
                <a:effectLst/>
                <a:latin typeface="Arial"/>
                <a:ea typeface="SimSun"/>
                <a:cs typeface="Times New Roman"/>
              </a:rPr>
              <a:t>No  perder </a:t>
            </a:r>
            <a:r>
              <a:rPr lang="es-ES" dirty="0">
                <a:effectLst/>
                <a:latin typeface="Arial"/>
                <a:ea typeface="SimSun"/>
                <a:cs typeface="Times New Roman"/>
              </a:rPr>
              <a:t>en ningún momento el </a:t>
            </a:r>
            <a:r>
              <a:rPr lang="es-ES" b="1" dirty="0">
                <a:effectLst/>
                <a:latin typeface="Arial"/>
                <a:ea typeface="SimSun"/>
                <a:cs typeface="Times New Roman"/>
              </a:rPr>
              <a:t>contacto de las manos </a:t>
            </a:r>
            <a:r>
              <a:rPr lang="es-ES" dirty="0">
                <a:effectLst/>
                <a:latin typeface="Arial"/>
                <a:ea typeface="SimSun"/>
                <a:cs typeface="Times New Roman"/>
              </a:rPr>
              <a:t>con la piel de cliente, ya que produciría una pérdida de concentración y relajación por parte de éste, e influiría negativamente en el resultado final.</a:t>
            </a:r>
            <a:endParaRPr lang="es-ES" sz="2800" dirty="0">
              <a:ea typeface="Calibri"/>
              <a:cs typeface="Times New Roman"/>
            </a:endParaRPr>
          </a:p>
          <a:p>
            <a:endParaRPr lang="es-ES" dirty="0"/>
          </a:p>
        </p:txBody>
      </p:sp>
    </p:spTree>
    <p:extLst>
      <p:ext uri="{BB962C8B-B14F-4D97-AF65-F5344CB8AC3E}">
        <p14:creationId xmlns:p14="http://schemas.microsoft.com/office/powerpoint/2010/main" val="3571656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827584" y="476250"/>
            <a:ext cx="7617916" cy="5473030"/>
          </a:xfrm>
        </p:spPr>
        <p:txBody>
          <a:bodyPr>
            <a:normAutofit fontScale="77500" lnSpcReduction="20000"/>
          </a:bodyPr>
          <a:lstStyle/>
          <a:p>
            <a:pPr marL="0" indent="0" algn="just">
              <a:lnSpc>
                <a:spcPct val="115000"/>
              </a:lnSpc>
              <a:spcAft>
                <a:spcPts val="0"/>
              </a:spcAft>
              <a:buNone/>
            </a:pPr>
            <a:r>
              <a:rPr lang="es-ES" b="1" u="sng" dirty="0">
                <a:solidFill>
                  <a:srgbClr val="000000"/>
                </a:solidFill>
                <a:effectLst>
                  <a:outerShdw blurRad="38100" dist="38100" dir="2700000" algn="tl">
                    <a:srgbClr val="000000">
                      <a:alpha val="43137"/>
                    </a:srgbClr>
                  </a:outerShdw>
                </a:effectLst>
                <a:latin typeface="Arial"/>
                <a:ea typeface="+mj-ea"/>
                <a:cs typeface="Times New Roman"/>
              </a:rPr>
              <a:t>PROTOCOLO DEL MASAJE</a:t>
            </a:r>
            <a:r>
              <a:rPr lang="es-ES" b="1" dirty="0">
                <a:solidFill>
                  <a:srgbClr val="000000"/>
                </a:solidFill>
                <a:latin typeface="Arial"/>
                <a:ea typeface="+mj-ea"/>
                <a:cs typeface="Times New Roman"/>
              </a:rPr>
              <a:t>:</a:t>
            </a:r>
            <a:endParaRPr lang="es-ES" sz="2800" dirty="0">
              <a:ea typeface="Calibri"/>
              <a:cs typeface="Times New Roman"/>
            </a:endParaRPr>
          </a:p>
          <a:p>
            <a:pPr lvl="0" algn="just">
              <a:lnSpc>
                <a:spcPct val="115000"/>
              </a:lnSpc>
              <a:buFont typeface="+mj-lt"/>
              <a:buAutoNum type="arabicPeriod"/>
            </a:pPr>
            <a:r>
              <a:rPr lang="es-ES" b="1" dirty="0">
                <a:effectLst/>
                <a:latin typeface="Arial"/>
                <a:ea typeface="SimSun"/>
                <a:cs typeface="Times New Roman"/>
              </a:rPr>
              <a:t>EXTENSIÓN DEL COSMÉTICO/ TOMA DE CONTACTO</a:t>
            </a:r>
            <a:endParaRPr lang="es-ES" sz="2800" dirty="0">
              <a:ea typeface="Calibri"/>
              <a:cs typeface="Times New Roman"/>
            </a:endParaRPr>
          </a:p>
          <a:p>
            <a:pPr lvl="0" algn="just">
              <a:lnSpc>
                <a:spcPct val="115000"/>
              </a:lnSpc>
              <a:buFont typeface="+mj-lt"/>
              <a:buAutoNum type="arabicPeriod"/>
            </a:pPr>
            <a:r>
              <a:rPr lang="es-ES" b="1" dirty="0">
                <a:effectLst/>
                <a:latin typeface="Arial"/>
                <a:ea typeface="SimSun"/>
                <a:cs typeface="Times New Roman"/>
              </a:rPr>
              <a:t>RENOVACIÓN VENOSA</a:t>
            </a:r>
            <a:endParaRPr lang="es-ES" sz="2800" dirty="0">
              <a:ea typeface="Calibri"/>
              <a:cs typeface="Times New Roman"/>
            </a:endParaRPr>
          </a:p>
          <a:p>
            <a:pPr lvl="0" algn="just">
              <a:lnSpc>
                <a:spcPct val="115000"/>
              </a:lnSpc>
              <a:buFont typeface="+mj-lt"/>
              <a:buAutoNum type="arabicPeriod"/>
            </a:pPr>
            <a:r>
              <a:rPr lang="es-ES" b="1" dirty="0">
                <a:effectLst/>
                <a:latin typeface="Arial"/>
                <a:ea typeface="SimSun"/>
                <a:cs typeface="Times New Roman"/>
              </a:rPr>
              <a:t>AMASAMIENTO DIGITAL</a:t>
            </a:r>
            <a:endParaRPr lang="es-ES" sz="2800" dirty="0">
              <a:ea typeface="Calibri"/>
              <a:cs typeface="Times New Roman"/>
            </a:endParaRPr>
          </a:p>
          <a:p>
            <a:pPr lvl="0">
              <a:lnSpc>
                <a:spcPct val="115000"/>
              </a:lnSpc>
              <a:buFont typeface="+mj-lt"/>
              <a:buAutoNum type="arabicPeriod"/>
            </a:pPr>
            <a:r>
              <a:rPr lang="es-ES" b="1" dirty="0">
                <a:effectLst/>
                <a:latin typeface="Arial"/>
                <a:ea typeface="SimSun"/>
                <a:cs typeface="Times New Roman"/>
              </a:rPr>
              <a:t>ROTACIÓN DIGITAL ALREDEDOR DE LOS MALÉOLOS</a:t>
            </a:r>
            <a:endParaRPr lang="es-ES" sz="2800" dirty="0">
              <a:ea typeface="Calibri"/>
              <a:cs typeface="Times New Roman"/>
            </a:endParaRPr>
          </a:p>
          <a:p>
            <a:pPr lvl="0">
              <a:lnSpc>
                <a:spcPct val="115000"/>
              </a:lnSpc>
              <a:buFont typeface="+mj-lt"/>
              <a:buAutoNum type="arabicPeriod"/>
            </a:pPr>
            <a:r>
              <a:rPr lang="es-ES" b="1" dirty="0">
                <a:effectLst/>
                <a:latin typeface="Arial"/>
                <a:ea typeface="SimSun"/>
                <a:cs typeface="Times New Roman"/>
              </a:rPr>
              <a:t>FRICCIÓN CIRCULAR Y GRAN FRICCIÓN PLANTAR</a:t>
            </a:r>
            <a:endParaRPr lang="es-ES" sz="2800" dirty="0">
              <a:ea typeface="Calibri"/>
              <a:cs typeface="Times New Roman"/>
            </a:endParaRPr>
          </a:p>
          <a:p>
            <a:pPr lvl="0" algn="just">
              <a:lnSpc>
                <a:spcPct val="115000"/>
              </a:lnSpc>
              <a:buFont typeface="+mj-lt"/>
              <a:buAutoNum type="arabicPeriod"/>
            </a:pPr>
            <a:r>
              <a:rPr lang="es-ES" b="1" dirty="0">
                <a:effectLst/>
                <a:latin typeface="Arial"/>
                <a:ea typeface="SimSun"/>
                <a:cs typeface="Times New Roman"/>
              </a:rPr>
              <a:t>NUDILLARES</a:t>
            </a:r>
            <a:endParaRPr lang="es-ES" sz="2800" dirty="0">
              <a:ea typeface="Calibri"/>
              <a:cs typeface="Times New Roman"/>
            </a:endParaRPr>
          </a:p>
          <a:p>
            <a:pPr lvl="0" algn="just">
              <a:lnSpc>
                <a:spcPct val="115000"/>
              </a:lnSpc>
              <a:buFont typeface="+mj-lt"/>
              <a:buAutoNum type="arabicPeriod"/>
            </a:pPr>
            <a:r>
              <a:rPr lang="es-ES" b="1" dirty="0">
                <a:effectLst/>
                <a:latin typeface="Arial"/>
                <a:ea typeface="SimSun"/>
                <a:cs typeface="Times New Roman"/>
              </a:rPr>
              <a:t>REMOCIONES Y FRICCIONES EN UÑAS,FALANGES Y ESPACIOS INTERDIGITALES E INTERÓSEOS</a:t>
            </a:r>
            <a:endParaRPr lang="es-ES" sz="2800" dirty="0">
              <a:ea typeface="Calibri"/>
              <a:cs typeface="Times New Roman"/>
            </a:endParaRPr>
          </a:p>
          <a:p>
            <a:pPr lvl="0" algn="just">
              <a:lnSpc>
                <a:spcPct val="115000"/>
              </a:lnSpc>
              <a:buFont typeface="+mj-lt"/>
              <a:buAutoNum type="arabicPeriod"/>
            </a:pPr>
            <a:r>
              <a:rPr lang="es-ES" b="1" dirty="0">
                <a:effectLst/>
                <a:latin typeface="Arial"/>
                <a:ea typeface="SimSun"/>
                <a:cs typeface="Times New Roman"/>
              </a:rPr>
              <a:t>FLEXIÓN, EXTENSIÓN, ROTACIÓN Y ESTIRAMIENTO DE LOS DEDOS</a:t>
            </a:r>
            <a:endParaRPr lang="es-ES" sz="2800" dirty="0">
              <a:ea typeface="Calibri"/>
              <a:cs typeface="Times New Roman"/>
            </a:endParaRPr>
          </a:p>
          <a:p>
            <a:pPr lvl="0" algn="just">
              <a:lnSpc>
                <a:spcPct val="115000"/>
              </a:lnSpc>
              <a:buFont typeface="+mj-lt"/>
              <a:buAutoNum type="arabicPeriod"/>
            </a:pPr>
            <a:r>
              <a:rPr lang="es-ES" b="1" dirty="0">
                <a:effectLst/>
                <a:latin typeface="Arial"/>
                <a:ea typeface="SimSun"/>
                <a:cs typeface="Times New Roman"/>
              </a:rPr>
              <a:t>FLEXIÓN, EXTENSIÓN ROTACIÓN Y ESTIRAMIENTO DEL TOBILLO</a:t>
            </a:r>
            <a:endParaRPr lang="es-ES" sz="2800" dirty="0">
              <a:ea typeface="Calibri"/>
              <a:cs typeface="Times New Roman"/>
            </a:endParaRPr>
          </a:p>
          <a:p>
            <a:pPr lvl="0" algn="just">
              <a:lnSpc>
                <a:spcPct val="115000"/>
              </a:lnSpc>
              <a:buFont typeface="+mj-lt"/>
              <a:buAutoNum type="arabicPeriod"/>
            </a:pPr>
            <a:r>
              <a:rPr lang="es-ES" b="1" dirty="0">
                <a:effectLst/>
                <a:latin typeface="Arial"/>
                <a:ea typeface="SimSun"/>
                <a:cs typeface="Times New Roman"/>
              </a:rPr>
              <a:t>RENOVACIÓN VENOSA</a:t>
            </a:r>
            <a:endParaRPr lang="es-ES" sz="2800" dirty="0">
              <a:ea typeface="Calibri"/>
              <a:cs typeface="Times New Roman"/>
            </a:endParaRPr>
          </a:p>
          <a:p>
            <a:pPr lvl="0" algn="just">
              <a:lnSpc>
                <a:spcPct val="115000"/>
              </a:lnSpc>
              <a:buFont typeface="+mj-lt"/>
              <a:buAutoNum type="arabicPeriod"/>
            </a:pPr>
            <a:r>
              <a:rPr lang="es-ES" b="1" dirty="0">
                <a:effectLst/>
                <a:latin typeface="Arial"/>
                <a:ea typeface="SimSun"/>
                <a:cs typeface="Times New Roman"/>
              </a:rPr>
              <a:t>FRICCIÓN ASCENDENTE</a:t>
            </a:r>
            <a:endParaRPr lang="es-ES" sz="2800" dirty="0">
              <a:ea typeface="Calibri"/>
              <a:cs typeface="Times New Roman"/>
            </a:endParaRPr>
          </a:p>
          <a:p>
            <a:pPr lvl="0" algn="just">
              <a:lnSpc>
                <a:spcPct val="115000"/>
              </a:lnSpc>
              <a:buFont typeface="+mj-lt"/>
              <a:buAutoNum type="arabicPeriod"/>
            </a:pPr>
            <a:r>
              <a:rPr lang="es-ES" b="1" dirty="0">
                <a:effectLst/>
                <a:latin typeface="Arial"/>
                <a:ea typeface="SimSun"/>
                <a:cs typeface="Times New Roman"/>
              </a:rPr>
              <a:t> PÉRDIDA DE CONTACTO</a:t>
            </a:r>
            <a:endParaRPr lang="es-ES" sz="2800" dirty="0">
              <a:ea typeface="Calibri"/>
              <a:cs typeface="Times New Roman"/>
            </a:endParaRPr>
          </a:p>
          <a:p>
            <a:endParaRPr lang="es-ES" dirty="0"/>
          </a:p>
        </p:txBody>
      </p:sp>
    </p:spTree>
    <p:extLst>
      <p:ext uri="{BB962C8B-B14F-4D97-AF65-F5344CB8AC3E}">
        <p14:creationId xmlns:p14="http://schemas.microsoft.com/office/powerpoint/2010/main" val="10753415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8229600" cy="2376264"/>
          </a:xfrm>
        </p:spPr>
        <p:txBody>
          <a:bodyPr>
            <a:normAutofit fontScale="90000"/>
          </a:bodyPr>
          <a:lstStyle/>
          <a:p>
            <a:pPr lvl="0" algn="l">
              <a:lnSpc>
                <a:spcPct val="115000"/>
              </a:lnSpc>
              <a:spcAft>
                <a:spcPts val="0"/>
              </a:spcAft>
            </a:pPr>
            <a:br>
              <a:rPr lang="es-ES" b="1" dirty="0">
                <a:effectLst/>
                <a:latin typeface="Arial"/>
                <a:ea typeface="SimSun"/>
                <a:cs typeface="Times New Roman"/>
              </a:rPr>
            </a:br>
            <a:r>
              <a:rPr lang="es-ES" b="1" dirty="0">
                <a:latin typeface="Arial"/>
                <a:ea typeface="SimSun"/>
                <a:cs typeface="Times New Roman"/>
              </a:rPr>
              <a:t>1) </a:t>
            </a:r>
            <a:r>
              <a:rPr lang="es-ES" b="1" dirty="0">
                <a:effectLst/>
                <a:latin typeface="Arial"/>
                <a:ea typeface="SimSun"/>
                <a:cs typeface="Times New Roman"/>
              </a:rPr>
              <a:t>EXTENSIÓN DEL COSMÉTICO/TOMA DE CONTACTO (afloraciones)</a:t>
            </a:r>
            <a:br>
              <a:rPr lang="es-ES" sz="4000" dirty="0">
                <a:ea typeface="Calibri"/>
                <a:cs typeface="Times New Roman"/>
              </a:rPr>
            </a:br>
            <a:endParaRPr lang="es-ES" dirty="0"/>
          </a:p>
        </p:txBody>
      </p:sp>
      <p:pic>
        <p:nvPicPr>
          <p:cNvPr id="327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275177" y="2833816"/>
            <a:ext cx="4638095" cy="204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6633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lnSpc>
                <a:spcPct val="115000"/>
              </a:lnSpc>
              <a:spcAft>
                <a:spcPts val="1000"/>
              </a:spcAft>
            </a:pPr>
            <a:r>
              <a:rPr lang="es-ES" b="1" dirty="0">
                <a:effectLst/>
                <a:latin typeface="Arial"/>
                <a:ea typeface="SimSun"/>
                <a:cs typeface="Times New Roman"/>
              </a:rPr>
              <a:t>2) RENOVACIÓN VENOSA</a:t>
            </a:r>
            <a:br>
              <a:rPr lang="es-ES" sz="4000" dirty="0">
                <a:ea typeface="Calibri"/>
                <a:cs typeface="Times New Roman"/>
              </a:rPr>
            </a:br>
            <a:endParaRPr lang="es-ES" dirty="0"/>
          </a:p>
        </p:txBody>
      </p:sp>
      <p:sp>
        <p:nvSpPr>
          <p:cNvPr id="3" name="2 Marcador de contenido"/>
          <p:cNvSpPr>
            <a:spLocks noGrp="1"/>
          </p:cNvSpPr>
          <p:nvPr>
            <p:ph idx="1"/>
          </p:nvPr>
        </p:nvSpPr>
        <p:spPr>
          <a:xfrm>
            <a:off x="457200" y="908720"/>
            <a:ext cx="8229600" cy="5217443"/>
          </a:xfrm>
        </p:spPr>
        <p:txBody>
          <a:bodyPr/>
          <a:lstStyle/>
          <a:p>
            <a:pPr marL="0" indent="0" algn="just">
              <a:lnSpc>
                <a:spcPct val="115000"/>
              </a:lnSpc>
              <a:spcAft>
                <a:spcPts val="0"/>
              </a:spcAft>
              <a:buNone/>
            </a:pPr>
            <a:r>
              <a:rPr lang="es-ES" dirty="0">
                <a:effectLst/>
                <a:latin typeface="Arial"/>
                <a:ea typeface="SimSun"/>
                <a:cs typeface="Times New Roman"/>
              </a:rPr>
              <a:t>Se realizará para favorecer la activación de la circulación venosa de retorno.</a:t>
            </a:r>
            <a:endParaRPr lang="es-ES" sz="2800" dirty="0">
              <a:ea typeface="Calibri"/>
              <a:cs typeface="Times New Roman"/>
            </a:endParaRPr>
          </a:p>
          <a:p>
            <a:endParaRPr lang="es-ES" dirty="0"/>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047874"/>
            <a:ext cx="8424936" cy="454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851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2880320"/>
          </a:xfrm>
        </p:spPr>
        <p:txBody>
          <a:bodyPr>
            <a:normAutofit/>
          </a:bodyPr>
          <a:lstStyle/>
          <a:p>
            <a:pPr lvl="0" algn="l">
              <a:lnSpc>
                <a:spcPct val="115000"/>
              </a:lnSpc>
              <a:spcAft>
                <a:spcPts val="0"/>
              </a:spcAft>
            </a:pPr>
            <a:r>
              <a:rPr lang="es-ES" sz="2800" b="1" dirty="0">
                <a:effectLst/>
                <a:latin typeface="Arial"/>
                <a:ea typeface="SimSun"/>
                <a:cs typeface="Times New Roman"/>
              </a:rPr>
              <a:t>3) AMASAMIENTO DIGITAL</a:t>
            </a:r>
            <a:br>
              <a:rPr lang="es-ES" sz="2400" dirty="0">
                <a:ea typeface="Calibri"/>
                <a:cs typeface="Times New Roman"/>
              </a:rPr>
            </a:br>
            <a:r>
              <a:rPr lang="es-ES" sz="2800" dirty="0">
                <a:effectLst/>
                <a:latin typeface="Arial"/>
                <a:ea typeface="SimSun"/>
              </a:rPr>
              <a:t>Alternaremos las dos manos, trabajando con nuestros dedos en movimiento rotatorio, ejerciendo una pequeña presión durante el proceso</a:t>
            </a:r>
            <a:endParaRPr lang="es-ES" sz="2800" dirty="0"/>
          </a:p>
        </p:txBody>
      </p:sp>
      <p:pic>
        <p:nvPicPr>
          <p:cNvPr id="348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212976"/>
            <a:ext cx="4032448"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215343"/>
            <a:ext cx="3997439"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643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04664"/>
            <a:ext cx="8229600" cy="2376264"/>
          </a:xfrm>
        </p:spPr>
        <p:txBody>
          <a:bodyPr>
            <a:noAutofit/>
          </a:bodyPr>
          <a:lstStyle/>
          <a:p>
            <a:pPr lvl="0" algn="just">
              <a:lnSpc>
                <a:spcPct val="115000"/>
              </a:lnSpc>
              <a:spcAft>
                <a:spcPts val="0"/>
              </a:spcAft>
            </a:pPr>
            <a:r>
              <a:rPr lang="es-ES" sz="2400" b="1" dirty="0">
                <a:effectLst/>
                <a:latin typeface="Arial"/>
                <a:ea typeface="SimSun"/>
                <a:cs typeface="Times New Roman"/>
              </a:rPr>
              <a:t>4) ROTACIÓN DIGITAL ALREDEDOR DE LOS MALÉOLOS</a:t>
            </a:r>
            <a:br>
              <a:rPr lang="es-ES" sz="2000" dirty="0">
                <a:ea typeface="Calibri"/>
                <a:cs typeface="Times New Roman"/>
              </a:rPr>
            </a:br>
            <a:r>
              <a:rPr lang="es-ES" sz="2400" dirty="0">
                <a:effectLst/>
                <a:latin typeface="Arial"/>
                <a:ea typeface="SimSun"/>
                <a:cs typeface="Times New Roman"/>
              </a:rPr>
              <a:t>Con esta maniobra, activaremos la circulación y mejoraremos la retención de líquidos.</a:t>
            </a:r>
            <a:br>
              <a:rPr lang="es-ES" sz="2000" dirty="0">
                <a:ea typeface="Calibri"/>
                <a:cs typeface="Times New Roman"/>
              </a:rPr>
            </a:br>
            <a:r>
              <a:rPr lang="es-ES" sz="2400" dirty="0">
                <a:effectLst/>
                <a:latin typeface="Arial"/>
                <a:ea typeface="SimSun"/>
              </a:rPr>
              <a:t>Trabajaremos haciendo círculos alrededor de los maléolos con ambas manos a la vez.</a:t>
            </a:r>
            <a:endParaRPr lang="es-ES" sz="2400" dirty="0"/>
          </a:p>
        </p:txBody>
      </p:sp>
      <p:pic>
        <p:nvPicPr>
          <p:cNvPr id="358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2924944"/>
            <a:ext cx="6264696"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7351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340768"/>
            <a:ext cx="8435280" cy="1728192"/>
          </a:xfrm>
        </p:spPr>
        <p:txBody>
          <a:bodyPr>
            <a:normAutofit fontScale="90000"/>
          </a:bodyPr>
          <a:lstStyle/>
          <a:p>
            <a:pPr algn="just"/>
            <a:br>
              <a:rPr lang="es-ES" dirty="0"/>
            </a:br>
            <a:r>
              <a:rPr lang="es-ES" b="1" dirty="0"/>
              <a:t>5.	</a:t>
            </a:r>
            <a:r>
              <a:rPr lang="es-ES" sz="3600" b="1" dirty="0"/>
              <a:t>FRICCIÓN CIRCULAR Y GRAN FRICCIÓN PLANTAR</a:t>
            </a:r>
            <a:br>
              <a:rPr lang="es-ES" sz="3600" dirty="0"/>
            </a:br>
            <a:r>
              <a:rPr lang="es-ES" sz="2700" dirty="0"/>
              <a:t>Con los pulgares en la planta del pie, realizar pequeñas fricciones circulares con presión y ritmo.  A continuación ejercer una gran fricción en la zona calcánea y metatarsofalángica</a:t>
            </a:r>
            <a:br>
              <a:rPr lang="es-ES" sz="2700" dirty="0"/>
            </a:br>
            <a:endParaRPr lang="es-ES" sz="2700" dirty="0"/>
          </a:p>
        </p:txBody>
      </p:sp>
      <p:pic>
        <p:nvPicPr>
          <p:cNvPr id="368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4869160"/>
            <a:ext cx="2664296" cy="1800200"/>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3143402"/>
            <a:ext cx="1749152" cy="186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952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nSpc>
                <a:spcPct val="115000"/>
              </a:lnSpc>
              <a:spcAft>
                <a:spcPts val="1000"/>
              </a:spcAft>
            </a:pPr>
            <a:r>
              <a:rPr lang="es-ES" b="1" u="sng" dirty="0">
                <a:effectLst/>
                <a:latin typeface="Arial"/>
                <a:ea typeface="Calibri"/>
                <a:cs typeface="Times New Roman"/>
              </a:rPr>
              <a:t>Los problemas de los pies</a:t>
            </a:r>
            <a:br>
              <a:rPr lang="es-ES" sz="4000" dirty="0">
                <a:ea typeface="Calibri"/>
                <a:cs typeface="Times New Roman"/>
              </a:rPr>
            </a:br>
            <a:endParaRPr lang="es-ES" dirty="0"/>
          </a:p>
        </p:txBody>
      </p:sp>
      <p:sp>
        <p:nvSpPr>
          <p:cNvPr id="3" name="2 Marcador de contenido"/>
          <p:cNvSpPr>
            <a:spLocks noGrp="1"/>
          </p:cNvSpPr>
          <p:nvPr>
            <p:ph idx="1"/>
          </p:nvPr>
        </p:nvSpPr>
        <p:spPr>
          <a:xfrm>
            <a:off x="457200" y="1600200"/>
            <a:ext cx="8229600" cy="4853136"/>
          </a:xfrm>
        </p:spPr>
        <p:txBody>
          <a:bodyPr>
            <a:normAutofit/>
          </a:bodyPr>
          <a:lstStyle/>
          <a:p>
            <a:pPr algn="just">
              <a:lnSpc>
                <a:spcPct val="115000"/>
              </a:lnSpc>
              <a:spcAft>
                <a:spcPts val="1000"/>
              </a:spcAft>
            </a:pPr>
            <a:r>
              <a:rPr lang="es-ES" dirty="0">
                <a:effectLst/>
                <a:latin typeface="Arial"/>
                <a:ea typeface="Calibri"/>
                <a:cs typeface="Times New Roman"/>
              </a:rPr>
              <a:t>Pese a su aparente robustez los pies son candidatos perfectos a padecer deformaciones, infecciones y otros problemas. Se calcula que 8 de cada 10 personas padece problemas en los pies, a menudo causados por la poca atención que se les prestan.</a:t>
            </a:r>
            <a:endParaRPr lang="es-ES" sz="2800" dirty="0">
              <a:ea typeface="Calibri"/>
              <a:cs typeface="Times New Roman"/>
            </a:endParaRPr>
          </a:p>
          <a:p>
            <a:pPr algn="just">
              <a:lnSpc>
                <a:spcPct val="115000"/>
              </a:lnSpc>
              <a:spcAft>
                <a:spcPts val="1000"/>
              </a:spcAft>
            </a:pPr>
            <a:r>
              <a:rPr lang="es-ES" dirty="0">
                <a:effectLst/>
                <a:latin typeface="Arial"/>
                <a:ea typeface="Calibri"/>
                <a:cs typeface="Times New Roman"/>
              </a:rPr>
              <a:t>La manicurista </a:t>
            </a:r>
            <a:r>
              <a:rPr lang="es-ES" b="1" dirty="0">
                <a:effectLst/>
                <a:latin typeface="Arial"/>
                <a:ea typeface="Calibri"/>
                <a:cs typeface="Times New Roman"/>
              </a:rPr>
              <a:t>no está cualificada</a:t>
            </a:r>
            <a:r>
              <a:rPr lang="es-ES" dirty="0">
                <a:effectLst/>
                <a:latin typeface="Arial"/>
                <a:ea typeface="Calibri"/>
                <a:cs typeface="Times New Roman"/>
              </a:rPr>
              <a:t> para tratar enfermedades del pie, pero si puede y debe, dar consejos de higiene preventivos o tratar alteraciones que, pese a su carácter leve, pueden ser muy molestas o antiestéticas.</a:t>
            </a:r>
            <a:endParaRPr lang="es-ES" sz="2800" dirty="0">
              <a:ea typeface="Calibri"/>
              <a:cs typeface="Times New Roman"/>
            </a:endParaRPr>
          </a:p>
          <a:p>
            <a:endParaRPr lang="es-ES" dirty="0"/>
          </a:p>
        </p:txBody>
      </p:sp>
    </p:spTree>
    <p:extLst>
      <p:ext uri="{BB962C8B-B14F-4D97-AF65-F5344CB8AC3E}">
        <p14:creationId xmlns:p14="http://schemas.microsoft.com/office/powerpoint/2010/main" val="3391899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latin typeface="Arial" pitchFamily="34" charset="0"/>
                <a:cs typeface="Arial" pitchFamily="34" charset="0"/>
              </a:rPr>
              <a:t>6.	NUDILLARES</a:t>
            </a:r>
          </a:p>
        </p:txBody>
      </p:sp>
      <p:pic>
        <p:nvPicPr>
          <p:cNvPr id="378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628800"/>
            <a:ext cx="4156593" cy="4968552"/>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602" y="1628800"/>
            <a:ext cx="4140461"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9796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930226"/>
          </a:xfrm>
        </p:spPr>
        <p:txBody>
          <a:bodyPr>
            <a:normAutofit fontScale="90000"/>
          </a:bodyPr>
          <a:lstStyle/>
          <a:p>
            <a:pPr algn="just"/>
            <a:br>
              <a:rPr lang="es-ES" dirty="0"/>
            </a:br>
            <a:r>
              <a:rPr lang="es-ES" sz="3600" b="1" dirty="0">
                <a:latin typeface="Arial" pitchFamily="34" charset="0"/>
                <a:cs typeface="Arial" pitchFamily="34" charset="0"/>
              </a:rPr>
              <a:t>7.	REMOCIONES Y FRICCIONES EN UÑAS, FALANGES Y ESPACIOS INTERDIGITALES E INTERÓSEOS</a:t>
            </a:r>
            <a:br>
              <a:rPr lang="es-ES" sz="3600" b="1" dirty="0">
                <a:latin typeface="Arial" pitchFamily="34" charset="0"/>
                <a:cs typeface="Arial" pitchFamily="34" charset="0"/>
              </a:rPr>
            </a:br>
            <a:endParaRPr lang="es-ES" sz="3600" b="1" dirty="0">
              <a:latin typeface="Arial" pitchFamily="34" charset="0"/>
              <a:cs typeface="Arial" pitchFamily="34" charset="0"/>
            </a:endParaRPr>
          </a:p>
        </p:txBody>
      </p:sp>
      <p:pic>
        <p:nvPicPr>
          <p:cNvPr id="389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2898" y="2492896"/>
            <a:ext cx="2992958" cy="3816423"/>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2492896"/>
            <a:ext cx="2808312" cy="396044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2492896"/>
            <a:ext cx="2808312"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8338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ES" b="1" dirty="0"/>
              <a:t>8.	FLEXIÓN, EXTENSIÓN, ROTACIÓN Y ESTIRAMIENTO DE LOS DEDOS</a:t>
            </a:r>
          </a:p>
        </p:txBody>
      </p:sp>
      <p:pic>
        <p:nvPicPr>
          <p:cNvPr id="399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556792"/>
            <a:ext cx="3467573" cy="2329019"/>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556792"/>
            <a:ext cx="3384376" cy="2448272"/>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4005064"/>
            <a:ext cx="3370989" cy="2328664"/>
          </a:xfrm>
          <a:prstGeom prst="rect">
            <a:avLst/>
          </a:prstGeom>
          <a:noFill/>
          <a:extLst>
            <a:ext uri="{909E8E84-426E-40DD-AFC4-6F175D3DCCD1}">
              <a14:hiddenFill xmlns:a14="http://schemas.microsoft.com/office/drawing/2010/main">
                <a:solidFill>
                  <a:srgbClr val="FFFFFF"/>
                </a:solidFill>
              </a14:hiddenFill>
            </a:ext>
          </a:extLst>
        </p:spPr>
      </p:pic>
      <p:pic>
        <p:nvPicPr>
          <p:cNvPr id="399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4005064"/>
            <a:ext cx="3384376" cy="232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3633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a:t>9.	FLEXIÓN, EXTENSIÓN ROTACIÓN Y ESTIRAMIENTO DEL TOBILLO</a:t>
            </a:r>
          </a:p>
        </p:txBody>
      </p:sp>
      <p:pic>
        <p:nvPicPr>
          <p:cNvPr id="409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97908" y="1700808"/>
            <a:ext cx="3383395" cy="2520280"/>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6749" y="1556792"/>
            <a:ext cx="3793529" cy="2448272"/>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4475" y="4221087"/>
            <a:ext cx="3366828" cy="2487759"/>
          </a:xfrm>
          <a:prstGeom prst="rect">
            <a:avLst/>
          </a:prstGeom>
          <a:noFill/>
          <a:extLst>
            <a:ext uri="{909E8E84-426E-40DD-AFC4-6F175D3DCCD1}">
              <a14:hiddenFill xmlns:a14="http://schemas.microsoft.com/office/drawing/2010/main">
                <a:solidFill>
                  <a:srgbClr val="FFFFFF"/>
                </a:solidFill>
              </a14:hiddenFill>
            </a:ext>
          </a:extLst>
        </p:spPr>
      </p:pic>
      <p:pic>
        <p:nvPicPr>
          <p:cNvPr id="409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4005064"/>
            <a:ext cx="3592214" cy="270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7345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latin typeface="Arial" pitchFamily="34" charset="0"/>
                <a:cs typeface="Arial" pitchFamily="34" charset="0"/>
              </a:rPr>
              <a:t>10.	RENOVACIÓN VENOSA</a:t>
            </a:r>
          </a:p>
        </p:txBody>
      </p:sp>
      <p:sp>
        <p:nvSpPr>
          <p:cNvPr id="4" name="3 Marcador de contenido"/>
          <p:cNvSpPr>
            <a:spLocks noGrp="1"/>
          </p:cNvSpPr>
          <p:nvPr>
            <p:ph idx="1"/>
          </p:nvPr>
        </p:nvSpPr>
        <p:spPr/>
        <p:txBody>
          <a:bodyPr/>
          <a:lstStyle/>
          <a:p>
            <a:endParaRPr lang="es-ES"/>
          </a:p>
        </p:txBody>
      </p:sp>
    </p:spTree>
    <p:extLst>
      <p:ext uri="{BB962C8B-B14F-4D97-AF65-F5344CB8AC3E}">
        <p14:creationId xmlns:p14="http://schemas.microsoft.com/office/powerpoint/2010/main" val="35066383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br>
              <a:rPr lang="es-ES" dirty="0"/>
            </a:br>
            <a:r>
              <a:rPr lang="es-ES" b="1" dirty="0"/>
              <a:t>11.	FRICCIÓN ASCENDENTE</a:t>
            </a:r>
            <a:br>
              <a:rPr lang="es-ES" dirty="0"/>
            </a:br>
            <a:endParaRPr lang="es-ES" dirty="0"/>
          </a:p>
        </p:txBody>
      </p:sp>
      <p:pic>
        <p:nvPicPr>
          <p:cNvPr id="419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1628800"/>
            <a:ext cx="8424936"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23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12.	PÉRDIDA DE CONTACTO</a:t>
            </a:r>
          </a:p>
        </p:txBody>
      </p:sp>
      <p:pic>
        <p:nvPicPr>
          <p:cNvPr id="430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3742" y="1772816"/>
            <a:ext cx="4572314" cy="4303356"/>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7" y="1628800"/>
            <a:ext cx="3744416"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0967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idx="4294967295"/>
          </p:nvPr>
        </p:nvSpPr>
        <p:spPr>
          <a:xfrm>
            <a:off x="3527425" y="908050"/>
            <a:ext cx="5616575" cy="936625"/>
          </a:xfrm>
        </p:spPr>
        <p:txBody>
          <a:bodyPr>
            <a:normAutofit fontScale="90000"/>
          </a:bodyPr>
          <a:lstStyle/>
          <a:p>
            <a:pPr>
              <a:lnSpc>
                <a:spcPct val="115000"/>
              </a:lnSpc>
            </a:pPr>
            <a:r>
              <a:rPr lang="es-ES" b="1" u="sng" dirty="0">
                <a:effectLst/>
                <a:latin typeface="Arial"/>
                <a:ea typeface="SimSun"/>
                <a:cs typeface="Times New Roman"/>
              </a:rPr>
              <a:t>Reflexología podal</a:t>
            </a:r>
            <a:br>
              <a:rPr lang="es-ES" sz="3200" dirty="0">
                <a:ea typeface="Calibri"/>
                <a:cs typeface="Times New Roman"/>
              </a:rPr>
            </a:br>
            <a:endParaRPr lang="es-ES" dirty="0"/>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114430"/>
            <a:ext cx="4518315" cy="456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6631"/>
            <a:ext cx="3816424" cy="396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020" y="4395815"/>
            <a:ext cx="3372916" cy="223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3921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914400" y="260350"/>
            <a:ext cx="7474024" cy="6119813"/>
          </a:xfrm>
        </p:spPr>
        <p:txBody>
          <a:bodyPr>
            <a:normAutofit/>
          </a:bodyPr>
          <a:lstStyle/>
          <a:p>
            <a:pPr algn="just">
              <a:lnSpc>
                <a:spcPct val="115000"/>
              </a:lnSpc>
              <a:spcAft>
                <a:spcPts val="0"/>
              </a:spcAft>
            </a:pPr>
            <a:r>
              <a:rPr lang="es-ES" dirty="0">
                <a:effectLst/>
                <a:latin typeface="Arial"/>
                <a:ea typeface="SimSun"/>
                <a:cs typeface="Times New Roman"/>
              </a:rPr>
              <a:t>La reflexología podal, también llamada </a:t>
            </a:r>
            <a:r>
              <a:rPr lang="es-ES" b="1" dirty="0">
                <a:effectLst/>
                <a:latin typeface="Arial"/>
                <a:ea typeface="SimSun"/>
                <a:cs typeface="Times New Roman"/>
              </a:rPr>
              <a:t>masaje podal, </a:t>
            </a:r>
            <a:r>
              <a:rPr lang="es-ES" dirty="0">
                <a:effectLst/>
                <a:latin typeface="Arial"/>
                <a:ea typeface="SimSun"/>
                <a:cs typeface="Times New Roman"/>
              </a:rPr>
              <a:t>es una técnica de masaje que consiste en aplicar presiones con la yema de los dedos, principalmente el pulgar, en puntos determinados del pie. Con esto se consigue proporcionar alivio a diferentes dolencias que se localizan en cualquier otra zona del cuerpo, incluyendo órganos y vísceras.</a:t>
            </a:r>
            <a:endParaRPr lang="es-ES" sz="2800" dirty="0">
              <a:ea typeface="Calibri"/>
              <a:cs typeface="Times New Roman"/>
            </a:endParaRPr>
          </a:p>
          <a:p>
            <a:pPr marL="0" indent="0" algn="just">
              <a:lnSpc>
                <a:spcPct val="115000"/>
              </a:lnSpc>
              <a:spcAft>
                <a:spcPts val="0"/>
              </a:spcAft>
              <a:buNone/>
            </a:pPr>
            <a:endParaRPr lang="es-ES" sz="2800" dirty="0">
              <a:ea typeface="Calibri"/>
              <a:cs typeface="Times New Roman"/>
            </a:endParaRPr>
          </a:p>
          <a:p>
            <a:endParaRPr lang="es-ES" dirty="0"/>
          </a:p>
        </p:txBody>
      </p:sp>
    </p:spTree>
    <p:extLst>
      <p:ext uri="{BB962C8B-B14F-4D97-AF65-F5344CB8AC3E}">
        <p14:creationId xmlns:p14="http://schemas.microsoft.com/office/powerpoint/2010/main" val="20725480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836712"/>
            <a:ext cx="7848872"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494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u="sng" dirty="0">
                <a:latin typeface="Arial"/>
                <a:ea typeface="Calibri"/>
              </a:rPr>
              <a:t>ESTRUCTURA: HUESOS Y MÚSCULOS</a:t>
            </a:r>
            <a:endParaRPr lang="es-ES" dirty="0"/>
          </a:p>
        </p:txBody>
      </p:sp>
      <p:sp>
        <p:nvSpPr>
          <p:cNvPr id="3" name="2 Marcador de contenido"/>
          <p:cNvSpPr>
            <a:spLocks noGrp="1"/>
          </p:cNvSpPr>
          <p:nvPr>
            <p:ph idx="1"/>
          </p:nvPr>
        </p:nvSpPr>
        <p:spPr/>
        <p:txBody>
          <a:bodyPr/>
          <a:lstStyle/>
          <a:p>
            <a:pPr algn="just">
              <a:lnSpc>
                <a:spcPct val="115000"/>
              </a:lnSpc>
              <a:spcAft>
                <a:spcPts val="1000"/>
              </a:spcAft>
            </a:pPr>
            <a:r>
              <a:rPr lang="es-ES" dirty="0">
                <a:latin typeface="Arial"/>
                <a:ea typeface="Calibri"/>
                <a:cs typeface="Times New Roman"/>
              </a:rPr>
              <a:t>Huesos, articulaciones y músculos forman la estructura del pie y están adaptados para sostener el peso del cuerpo y facilitar todos sus movimientos: andar, subir, bajar, correr, etc.</a:t>
            </a:r>
            <a:endParaRPr lang="es-ES" sz="2800" dirty="0">
              <a:ea typeface="Calibri"/>
              <a:cs typeface="Times New Roman"/>
            </a:endParaRPr>
          </a:p>
          <a:p>
            <a:pPr algn="just">
              <a:lnSpc>
                <a:spcPct val="115000"/>
              </a:lnSpc>
              <a:spcAft>
                <a:spcPts val="1000"/>
              </a:spcAft>
            </a:pPr>
            <a:r>
              <a:rPr lang="es-ES" dirty="0">
                <a:latin typeface="Arial"/>
                <a:ea typeface="Calibri"/>
                <a:cs typeface="Times New Roman"/>
              </a:rPr>
              <a:t>Tenemos un total de 26 huesos distribuidos en 3 zonas</a:t>
            </a:r>
            <a:endParaRPr lang="es-ES" sz="2800" dirty="0">
              <a:ea typeface="Calibri"/>
              <a:cs typeface="Times New Roman"/>
            </a:endParaRPr>
          </a:p>
          <a:p>
            <a:endParaRPr lang="es-ES" dirty="0"/>
          </a:p>
        </p:txBody>
      </p:sp>
    </p:spTree>
    <p:extLst>
      <p:ext uri="{BB962C8B-B14F-4D97-AF65-F5344CB8AC3E}">
        <p14:creationId xmlns:p14="http://schemas.microsoft.com/office/powerpoint/2010/main" val="1112362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4294967295"/>
          </p:nvPr>
        </p:nvGraphicFramePr>
        <p:xfrm>
          <a:off x="863600" y="692150"/>
          <a:ext cx="8280921" cy="5832648"/>
        </p:xfrm>
        <a:graphic>
          <a:graphicData uri="http://schemas.openxmlformats.org/drawingml/2006/table">
            <a:tbl>
              <a:tblPr>
                <a:tableStyleId>{5C22544A-7EE6-4342-B048-85BDC9FD1C3A}</a:tableStyleId>
              </a:tblPr>
              <a:tblGrid>
                <a:gridCol w="1267901">
                  <a:extLst>
                    <a:ext uri="{9D8B030D-6E8A-4147-A177-3AD203B41FA5}">
                      <a16:colId xmlns:a16="http://schemas.microsoft.com/office/drawing/2014/main" val="20000"/>
                    </a:ext>
                  </a:extLst>
                </a:gridCol>
                <a:gridCol w="3285232">
                  <a:extLst>
                    <a:ext uri="{9D8B030D-6E8A-4147-A177-3AD203B41FA5}">
                      <a16:colId xmlns:a16="http://schemas.microsoft.com/office/drawing/2014/main" val="20001"/>
                    </a:ext>
                  </a:extLst>
                </a:gridCol>
                <a:gridCol w="3727788">
                  <a:extLst>
                    <a:ext uri="{9D8B030D-6E8A-4147-A177-3AD203B41FA5}">
                      <a16:colId xmlns:a16="http://schemas.microsoft.com/office/drawing/2014/main" val="20002"/>
                    </a:ext>
                  </a:extLst>
                </a:gridCol>
              </a:tblGrid>
              <a:tr h="3159626">
                <a:tc rowSpan="3">
                  <a:txBody>
                    <a:bodyPr/>
                    <a:lstStyle/>
                    <a:p>
                      <a:pPr algn="just">
                        <a:lnSpc>
                          <a:spcPct val="115000"/>
                        </a:lnSpc>
                        <a:spcAft>
                          <a:spcPts val="0"/>
                        </a:spcAft>
                      </a:pPr>
                      <a:r>
                        <a:rPr lang="es-ES" sz="1200" dirty="0">
                          <a:effectLst/>
                        </a:rPr>
                        <a:t> </a:t>
                      </a:r>
                      <a:endParaRPr lang="es-ES" sz="1100" dirty="0">
                        <a:effectLst/>
                      </a:endParaRPr>
                    </a:p>
                    <a:p>
                      <a:pPr algn="just">
                        <a:lnSpc>
                          <a:spcPct val="115000"/>
                        </a:lnSpc>
                        <a:spcAft>
                          <a:spcPts val="0"/>
                        </a:spcAft>
                      </a:pPr>
                      <a:r>
                        <a:rPr lang="es-ES" sz="1200" dirty="0">
                          <a:effectLst/>
                        </a:rPr>
                        <a:t> </a:t>
                      </a:r>
                      <a:endParaRPr lang="es-ES" sz="1100" dirty="0">
                        <a:effectLst/>
                      </a:endParaRPr>
                    </a:p>
                    <a:p>
                      <a:pPr algn="just">
                        <a:lnSpc>
                          <a:spcPct val="115000"/>
                        </a:lnSpc>
                        <a:spcAft>
                          <a:spcPts val="0"/>
                        </a:spcAft>
                      </a:pPr>
                      <a:r>
                        <a:rPr lang="es-ES" sz="1200" dirty="0">
                          <a:effectLst/>
                        </a:rPr>
                        <a:t> </a:t>
                      </a:r>
                      <a:endParaRPr lang="es-ES" sz="1100" dirty="0">
                        <a:effectLst/>
                      </a:endParaRPr>
                    </a:p>
                    <a:p>
                      <a:pPr algn="just">
                        <a:lnSpc>
                          <a:spcPct val="115000"/>
                        </a:lnSpc>
                        <a:spcAft>
                          <a:spcPts val="0"/>
                        </a:spcAft>
                      </a:pPr>
                      <a:endParaRPr lang="en-US" sz="4400" dirty="0">
                        <a:effectLst/>
                        <a:latin typeface="+mn-lt"/>
                        <a:ea typeface="+mn-ea"/>
                        <a:cs typeface="+mn-cs"/>
                      </a:endParaRPr>
                    </a:p>
                    <a:p>
                      <a:pPr algn="just">
                        <a:lnSpc>
                          <a:spcPct val="115000"/>
                        </a:lnSpc>
                        <a:spcAft>
                          <a:spcPts val="0"/>
                        </a:spcAft>
                      </a:pPr>
                      <a:endParaRPr lang="en-US" sz="3600" dirty="0">
                        <a:effectLst/>
                        <a:latin typeface="+mn-lt"/>
                        <a:ea typeface="+mn-ea"/>
                        <a:cs typeface="+mn-cs"/>
                      </a:endParaRPr>
                    </a:p>
                    <a:p>
                      <a:pPr algn="just">
                        <a:lnSpc>
                          <a:spcPct val="115000"/>
                        </a:lnSpc>
                        <a:spcAft>
                          <a:spcPts val="0"/>
                        </a:spcAft>
                      </a:pPr>
                      <a:endParaRPr lang="en-US" sz="3600" dirty="0">
                        <a:effectLst/>
                        <a:latin typeface="+mn-lt"/>
                        <a:ea typeface="+mn-ea"/>
                        <a:cs typeface="+mn-cs"/>
                      </a:endParaRPr>
                    </a:p>
                    <a:p>
                      <a:pPr algn="just">
                        <a:lnSpc>
                          <a:spcPct val="115000"/>
                        </a:lnSpc>
                        <a:spcAft>
                          <a:spcPts val="0"/>
                        </a:spcAft>
                      </a:pPr>
                      <a:r>
                        <a:rPr lang="en-US" sz="3600" dirty="0">
                          <a:effectLst/>
                          <a:latin typeface="+mn-lt"/>
                          <a:ea typeface="+mn-ea"/>
                          <a:cs typeface="+mn-cs"/>
                        </a:rPr>
                        <a:t>PIE</a:t>
                      </a:r>
                      <a:endParaRPr lang="es-ES" sz="3600" dirty="0">
                        <a:effectLst/>
                        <a:latin typeface="Calibri"/>
                        <a:ea typeface="Calibri"/>
                        <a:cs typeface="Times New Roman"/>
                      </a:endParaRPr>
                    </a:p>
                  </a:txBody>
                  <a:tcPr marL="34925" marR="34925" marT="34925" marB="34925"/>
                </a:tc>
                <a:tc>
                  <a:txBody>
                    <a:bodyPr/>
                    <a:lstStyle/>
                    <a:p>
                      <a:pPr algn="just">
                        <a:lnSpc>
                          <a:spcPct val="115000"/>
                        </a:lnSpc>
                        <a:spcAft>
                          <a:spcPts val="0"/>
                        </a:spcAft>
                      </a:pPr>
                      <a:r>
                        <a:rPr lang="en-US" sz="2800" dirty="0">
                          <a:effectLst/>
                        </a:rPr>
                        <a:t>TARSO</a:t>
                      </a:r>
                      <a:endParaRPr lang="es-ES" sz="2400" dirty="0">
                        <a:effectLst/>
                        <a:latin typeface="Calibri"/>
                        <a:ea typeface="Calibri"/>
                        <a:cs typeface="Times New Roman"/>
                      </a:endParaRPr>
                    </a:p>
                  </a:txBody>
                  <a:tcPr marL="34925" marR="34925" marT="34925" marB="34925"/>
                </a:tc>
                <a:tc>
                  <a:txBody>
                    <a:bodyPr/>
                    <a:lstStyle/>
                    <a:p>
                      <a:pPr algn="just">
                        <a:lnSpc>
                          <a:spcPct val="115000"/>
                        </a:lnSpc>
                        <a:spcAft>
                          <a:spcPts val="0"/>
                        </a:spcAft>
                      </a:pPr>
                      <a:r>
                        <a:rPr lang="en-US" sz="2800" dirty="0">
                          <a:effectLst/>
                        </a:rPr>
                        <a:t>7 HUESECILLOS</a:t>
                      </a:r>
                      <a:endParaRPr lang="es-ES" sz="2400" dirty="0">
                        <a:effectLst/>
                      </a:endParaRPr>
                    </a:p>
                    <a:p>
                      <a:pPr marL="342900" lvl="0" indent="-342900" algn="just">
                        <a:lnSpc>
                          <a:spcPct val="115000"/>
                        </a:lnSpc>
                        <a:spcAft>
                          <a:spcPts val="0"/>
                        </a:spcAft>
                        <a:buFont typeface="Wingdings"/>
                        <a:buChar char=""/>
                        <a:tabLst>
                          <a:tab pos="457200" algn="l"/>
                        </a:tabLst>
                      </a:pPr>
                      <a:r>
                        <a:rPr lang="en-US" sz="2000" dirty="0">
                          <a:effectLst/>
                        </a:rPr>
                        <a:t>ASTRÁGALO(parte del </a:t>
                      </a:r>
                      <a:r>
                        <a:rPr lang="en-US" sz="2000" dirty="0" err="1">
                          <a:effectLst/>
                        </a:rPr>
                        <a:t>tobillo</a:t>
                      </a:r>
                      <a:r>
                        <a:rPr lang="en-US" sz="2000" dirty="0">
                          <a:effectLst/>
                        </a:rPr>
                        <a:t>)</a:t>
                      </a:r>
                      <a:endParaRPr lang="es-ES" sz="2400" dirty="0">
                        <a:effectLst/>
                      </a:endParaRPr>
                    </a:p>
                    <a:p>
                      <a:pPr marL="342900" lvl="0" indent="-342900" algn="just">
                        <a:lnSpc>
                          <a:spcPct val="115000"/>
                        </a:lnSpc>
                        <a:spcAft>
                          <a:spcPts val="0"/>
                        </a:spcAft>
                        <a:buFont typeface="Wingdings"/>
                        <a:buChar char=""/>
                        <a:tabLst>
                          <a:tab pos="457200" algn="l"/>
                        </a:tabLst>
                      </a:pPr>
                      <a:r>
                        <a:rPr lang="es-ES" sz="2000" dirty="0">
                          <a:effectLst/>
                        </a:rPr>
                        <a:t>CALCÁNEO(por detrás, forma el relieve del talón)</a:t>
                      </a:r>
                      <a:endParaRPr lang="es-ES" sz="2400" dirty="0">
                        <a:effectLst/>
                      </a:endParaRPr>
                    </a:p>
                    <a:p>
                      <a:pPr marL="342900" lvl="0" indent="-342900" algn="just">
                        <a:lnSpc>
                          <a:spcPct val="115000"/>
                        </a:lnSpc>
                        <a:spcAft>
                          <a:spcPts val="0"/>
                        </a:spcAft>
                        <a:buFont typeface="Wingdings"/>
                        <a:buChar char=""/>
                        <a:tabLst>
                          <a:tab pos="457200" algn="l"/>
                        </a:tabLst>
                      </a:pPr>
                      <a:r>
                        <a:rPr lang="es-ES" sz="2000" dirty="0">
                          <a:effectLst/>
                        </a:rPr>
                        <a:t>ESCAFOIDES, CUBOIDES Y 3 CUÑAS(1ª, 2ª Y 3ª)</a:t>
                      </a:r>
                      <a:endParaRPr lang="es-ES" sz="2400" dirty="0">
                        <a:effectLst/>
                        <a:latin typeface="Symbol"/>
                        <a:ea typeface="Calibri"/>
                        <a:cs typeface="OpenSymbol"/>
                      </a:endParaRPr>
                    </a:p>
                  </a:txBody>
                  <a:tcPr marL="34925" marR="34925" marT="34925" marB="34925"/>
                </a:tc>
                <a:extLst>
                  <a:ext uri="{0D108BD9-81ED-4DB2-BD59-A6C34878D82A}">
                    <a16:rowId xmlns:a16="http://schemas.microsoft.com/office/drawing/2014/main" val="10000"/>
                  </a:ext>
                </a:extLst>
              </a:tr>
              <a:tr h="728806">
                <a:tc vMerge="1">
                  <a:txBody>
                    <a:bodyPr/>
                    <a:lstStyle/>
                    <a:p>
                      <a:endParaRPr lang="es-ES"/>
                    </a:p>
                  </a:txBody>
                  <a:tcPr/>
                </a:tc>
                <a:tc>
                  <a:txBody>
                    <a:bodyPr/>
                    <a:lstStyle/>
                    <a:p>
                      <a:pPr algn="just">
                        <a:lnSpc>
                          <a:spcPct val="115000"/>
                        </a:lnSpc>
                        <a:spcAft>
                          <a:spcPts val="0"/>
                        </a:spcAft>
                      </a:pPr>
                      <a:r>
                        <a:rPr lang="en-US" sz="2800">
                          <a:effectLst/>
                        </a:rPr>
                        <a:t>METATARSO</a:t>
                      </a:r>
                      <a:endParaRPr lang="es-ES" sz="2400">
                        <a:effectLst/>
                        <a:latin typeface="Calibri"/>
                        <a:ea typeface="Calibri"/>
                        <a:cs typeface="Times New Roman"/>
                      </a:endParaRPr>
                    </a:p>
                  </a:txBody>
                  <a:tcPr marL="34925" marR="34925" marT="34925" marB="34925"/>
                </a:tc>
                <a:tc>
                  <a:txBody>
                    <a:bodyPr/>
                    <a:lstStyle/>
                    <a:p>
                      <a:pPr algn="just">
                        <a:lnSpc>
                          <a:spcPct val="115000"/>
                        </a:lnSpc>
                        <a:spcAft>
                          <a:spcPts val="0"/>
                        </a:spcAft>
                      </a:pPr>
                      <a:r>
                        <a:rPr lang="en-US" sz="2800" dirty="0">
                          <a:effectLst/>
                        </a:rPr>
                        <a:t>5  METATARSIANOS</a:t>
                      </a:r>
                      <a:endParaRPr lang="es-ES" sz="2400" dirty="0">
                        <a:effectLst/>
                        <a:latin typeface="Calibri"/>
                        <a:ea typeface="Calibri"/>
                        <a:cs typeface="Times New Roman"/>
                      </a:endParaRPr>
                    </a:p>
                  </a:txBody>
                  <a:tcPr marL="34925" marR="34925" marT="34925" marB="34925"/>
                </a:tc>
                <a:extLst>
                  <a:ext uri="{0D108BD9-81ED-4DB2-BD59-A6C34878D82A}">
                    <a16:rowId xmlns:a16="http://schemas.microsoft.com/office/drawing/2014/main" val="10001"/>
                  </a:ext>
                </a:extLst>
              </a:tr>
              <a:tr h="1944216">
                <a:tc vMerge="1">
                  <a:txBody>
                    <a:bodyPr/>
                    <a:lstStyle/>
                    <a:p>
                      <a:endParaRPr lang="es-ES"/>
                    </a:p>
                  </a:txBody>
                  <a:tcPr/>
                </a:tc>
                <a:tc>
                  <a:txBody>
                    <a:bodyPr/>
                    <a:lstStyle/>
                    <a:p>
                      <a:pPr algn="just">
                        <a:lnSpc>
                          <a:spcPct val="115000"/>
                        </a:lnSpc>
                        <a:spcAft>
                          <a:spcPts val="0"/>
                        </a:spcAft>
                      </a:pPr>
                      <a:r>
                        <a:rPr lang="en-US" sz="2800">
                          <a:effectLst/>
                        </a:rPr>
                        <a:t>DEDOS</a:t>
                      </a:r>
                      <a:endParaRPr lang="es-ES" sz="2400">
                        <a:effectLst/>
                        <a:latin typeface="Calibri"/>
                        <a:ea typeface="Calibri"/>
                        <a:cs typeface="Times New Roman"/>
                      </a:endParaRPr>
                    </a:p>
                  </a:txBody>
                  <a:tcPr marL="34925" marR="34925" marT="34925" marB="34925"/>
                </a:tc>
                <a:tc>
                  <a:txBody>
                    <a:bodyPr/>
                    <a:lstStyle/>
                    <a:p>
                      <a:pPr algn="just">
                        <a:lnSpc>
                          <a:spcPct val="115000"/>
                        </a:lnSpc>
                        <a:spcAft>
                          <a:spcPts val="0"/>
                        </a:spcAft>
                      </a:pPr>
                      <a:r>
                        <a:rPr lang="es-ES" sz="2800" dirty="0">
                          <a:effectLst/>
                        </a:rPr>
                        <a:t>3 FALANGES EN CADA DEDO, EXCEPTO EN EL PULGAR QUE TIENE 2</a:t>
                      </a:r>
                      <a:endParaRPr lang="es-ES" sz="2400" dirty="0">
                        <a:effectLst/>
                        <a:latin typeface="Calibri"/>
                        <a:ea typeface="Calibri"/>
                        <a:cs typeface="Times New Roman"/>
                      </a:endParaRPr>
                    </a:p>
                  </a:txBody>
                  <a:tcPr marL="34925" marR="34925" marT="34925" marB="349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42156599"/>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2909</TotalTime>
  <Words>4286</Words>
  <Application>Microsoft Office PowerPoint</Application>
  <PresentationFormat>Presentación en pantalla (4:3)</PresentationFormat>
  <Paragraphs>217</Paragraphs>
  <Slides>79</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79</vt:i4>
      </vt:variant>
    </vt:vector>
  </HeadingPairs>
  <TitlesOfParts>
    <vt:vector size="87" baseType="lpstr">
      <vt:lpstr>Algerian</vt:lpstr>
      <vt:lpstr>Arial</vt:lpstr>
      <vt:lpstr>Calibri</vt:lpstr>
      <vt:lpstr>Calibri Light</vt:lpstr>
      <vt:lpstr>Courier New</vt:lpstr>
      <vt:lpstr>Symbol</vt:lpstr>
      <vt:lpstr>Wingdings</vt:lpstr>
      <vt:lpstr>Retrospección</vt:lpstr>
      <vt:lpstr>UD 4  técnicas de pedicura.    </vt:lpstr>
      <vt:lpstr>Anatomía y fisonomía del pie </vt:lpstr>
      <vt:lpstr>MORFOLOGÍA DE LOS PIES </vt:lpstr>
      <vt:lpstr>Grosor y dureza de la piel </vt:lpstr>
      <vt:lpstr> Los principales movimientos que podemos realizar con los pies son: </vt:lpstr>
      <vt:lpstr> Sobre sus uñas </vt:lpstr>
      <vt:lpstr>Los problemas de los pies </vt:lpstr>
      <vt:lpstr>ESTRUCTURA: HUESOS Y MÚSCULOS</vt:lpstr>
      <vt:lpstr>Presentación de PowerPoint</vt:lpstr>
      <vt:lpstr>Presentación de PowerPoint</vt:lpstr>
      <vt:lpstr>Presentación de PowerPoint</vt:lpstr>
      <vt:lpstr>Alteraciones y patologías más frecuentes</vt:lpstr>
      <vt:lpstr>Producidas por el envejecimiento: </vt:lpstr>
      <vt:lpstr> Alteraciones  patológicas propia del pie:  </vt:lpstr>
      <vt:lpstr>Presentación de PowerPoint</vt:lpstr>
      <vt:lpstr>Presentación de PowerPoint</vt:lpstr>
      <vt:lpstr>Malformaciones y/o Alteraciones de los dedos: </vt:lpstr>
      <vt:lpstr>Presentación de PowerPoint</vt:lpstr>
      <vt:lpstr> Dedos en martillo: engloba distintos tipos de deformidades como, el “dedo en garra”, “en cuello de cisne”, etc., de distinta significación. Suele acompañar a otras alteraciones del pie como, el pie cavo o las hiperqueratosis. </vt:lpstr>
      <vt:lpstr> Alteraciones plantares(estáticas) del pie:  </vt:lpstr>
      <vt:lpstr>Pie en varo: es la desviación del pie hacia dentro con respecto al eje sagital del cuerpo, pudiendo inducir en callosidades o callo en la falange del quinto dedo por aumento de la carga en la parte lateral externa.  </vt:lpstr>
      <vt:lpstr>Alteraciones de las uñas:  </vt:lpstr>
      <vt:lpstr>LA TÉCNICA DE PEDICURA  </vt:lpstr>
      <vt:lpstr>Presentación de PowerPoint</vt:lpstr>
      <vt:lpstr>Procedimiento profesional en la técnica de pedicura en personas con estas características </vt:lpstr>
      <vt:lpstr>Preparación del servicio: </vt:lpstr>
      <vt:lpstr>Presentación de PowerPoint</vt:lpstr>
      <vt:lpstr>Presentación de PowerPoint</vt:lpstr>
      <vt:lpstr>Protocolo  de  Pedicura </vt:lpstr>
      <vt:lpstr>Presentación de PowerPoint</vt:lpstr>
      <vt:lpstr> Preparación del ambiente en cabina: </vt:lpstr>
      <vt:lpstr>“Protocolo de Pedicura: Desarrollo de la técnica”</vt:lpstr>
      <vt:lpstr>Presentación de PowerPoint</vt:lpstr>
      <vt:lpstr> Recepción de la clienta, saludo y acomodación. </vt:lpstr>
      <vt:lpstr>Presentación de PowerPoint</vt:lpstr>
      <vt:lpstr>El remojo y secado de los pies</vt:lpstr>
      <vt:lpstr>Presentación de PowerPoint</vt:lpstr>
      <vt:lpstr>3. Desinfección e higienización </vt:lpstr>
      <vt:lpstr>4. Desmaquillado</vt:lpstr>
      <vt:lpstr> Cumplimentación de la ficha técnica</vt:lpstr>
      <vt:lpstr>6. Pasos a seguir en la pedicura</vt:lpstr>
      <vt:lpstr>Presentación de PowerPoint</vt:lpstr>
      <vt:lpstr>Presentación de PowerPoint</vt:lpstr>
      <vt:lpstr>Presentación de PowerPoint</vt:lpstr>
      <vt:lpstr>6.4 Eliminamos toda la cutícula</vt:lpstr>
      <vt:lpstr>6.5 Torno:</vt:lpstr>
      <vt:lpstr>Presentación de PowerPoint</vt:lpstr>
      <vt:lpstr>Presentación de PowerPoint</vt:lpstr>
      <vt:lpstr>Presentación de PowerPoint</vt:lpstr>
      <vt:lpstr>  6.6 Instrumentos mecánicos : Tornos:</vt:lpstr>
      <vt:lpstr>Presentación de PowerPoint</vt:lpstr>
      <vt:lpstr>Instrumentos manuales : limas, raspadores, piedra pómez. </vt:lpstr>
      <vt:lpstr>Productos químicos: queratolíticos que se aplican en la zona indicada y se dejan actuar, estos reblandecen y favorecen la eliminación del exceso de queratina. </vt:lpstr>
      <vt:lpstr>7. Masaje relajante</vt:lpstr>
      <vt:lpstr>8. Esmaltado de uñas: </vt:lpstr>
      <vt:lpstr>Presentación de PowerPoint</vt:lpstr>
      <vt:lpstr>  Indicaciones para los servicios de manicura y pedicura masculina   </vt:lpstr>
      <vt:lpstr>Presentación de PowerPoint</vt:lpstr>
      <vt:lpstr>Masaje de pies, piernas y rodilla   </vt:lpstr>
      <vt:lpstr>Presentación de PowerPoint</vt:lpstr>
      <vt:lpstr>Presentación de PowerPoint</vt:lpstr>
      <vt:lpstr>Presentación de PowerPoint</vt:lpstr>
      <vt:lpstr>Presentación de PowerPoint</vt:lpstr>
      <vt:lpstr>Presentación de PowerPoint</vt:lpstr>
      <vt:lpstr> 1) EXTENSIÓN DEL COSMÉTICO/TOMA DE CONTACTO (afloraciones) </vt:lpstr>
      <vt:lpstr>2) RENOVACIÓN VENOSA </vt:lpstr>
      <vt:lpstr>3) AMASAMIENTO DIGITAL Alternaremos las dos manos, trabajando con nuestros dedos en movimiento rotatorio, ejerciendo una pequeña presión durante el proceso</vt:lpstr>
      <vt:lpstr>4) ROTACIÓN DIGITAL ALREDEDOR DE LOS MALÉOLOS Con esta maniobra, activaremos la circulación y mejoraremos la retención de líquidos. Trabajaremos haciendo círculos alrededor de los maléolos con ambas manos a la vez.</vt:lpstr>
      <vt:lpstr> 5. FRICCIÓN CIRCULAR Y GRAN FRICCIÓN PLANTAR Con los pulgares en la planta del pie, realizar pequeñas fricciones circulares con presión y ritmo.  A continuación ejercer una gran fricción en la zona calcánea y metatarsofalángica </vt:lpstr>
      <vt:lpstr>6. NUDILLARES</vt:lpstr>
      <vt:lpstr> 7. REMOCIONES Y FRICCIONES EN UÑAS, FALANGES Y ESPACIOS INTERDIGITALES E INTERÓSEOS </vt:lpstr>
      <vt:lpstr>8. FLEXIÓN, EXTENSIÓN, ROTACIÓN Y ESTIRAMIENTO DE LOS DEDOS</vt:lpstr>
      <vt:lpstr>9. FLEXIÓN, EXTENSIÓN ROTACIÓN Y ESTIRAMIENTO DEL TOBILLO</vt:lpstr>
      <vt:lpstr>10. RENOVACIÓN VENOSA</vt:lpstr>
      <vt:lpstr> 11. FRICCIÓN ASCENDENTE </vt:lpstr>
      <vt:lpstr>12. PÉRDIDA DE CONTACTO</vt:lpstr>
      <vt:lpstr>Reflexología podal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 6  técnicas de pedicura. Masaje de pies, piernas y rodilla   </dc:title>
  <dc:creator>Mariser</dc:creator>
  <cp:lastModifiedBy>maria de los angeles mosquera neira</cp:lastModifiedBy>
  <cp:revision>55</cp:revision>
  <dcterms:created xsi:type="dcterms:W3CDTF">2014-02-17T20:20:05Z</dcterms:created>
  <dcterms:modified xsi:type="dcterms:W3CDTF">2024-01-26T10:21:59Z</dcterms:modified>
</cp:coreProperties>
</file>