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322"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5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de los angeles mosquera neira" initials="mm" lastIdx="1" clrIdx="0">
    <p:extLst>
      <p:ext uri="{19B8F6BF-5375-455C-9EA6-DF929625EA0E}">
        <p15:presenceInfo xmlns:p15="http://schemas.microsoft.com/office/powerpoint/2012/main" userId="cffd4e781af61a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7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5AC8C-2AC9-459C-BFD0-0BA311BA67B2}" type="datetimeFigureOut">
              <a:rPr lang="es-ES" smtClean="0"/>
              <a:pPr/>
              <a:t>31/01/2024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C76B1-EE1B-4B70-AF43-66908506EB83}" type="slidenum">
              <a:rPr lang="es-ES" smtClean="0"/>
              <a:pPr/>
              <a:t>‹Nº›</a:t>
            </a:fld>
            <a:endParaRPr lang="es-ES"/>
          </a:p>
        </p:txBody>
      </p:sp>
    </p:spTree>
    <p:extLst>
      <p:ext uri="{BB962C8B-B14F-4D97-AF65-F5344CB8AC3E}">
        <p14:creationId xmlns:p14="http://schemas.microsoft.com/office/powerpoint/2010/main" val="221201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00B47A-5AEB-4733-9573-892A7DA4F646}"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30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426401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60909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65938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00B47A-5AEB-4733-9573-892A7DA4F646}"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02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332337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295340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312911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214783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7C6054-DDDB-4AA3-A93D-5CCB695E465B}" type="datetimeFigureOut">
              <a:rPr lang="es-ES" smtClean="0"/>
              <a:pPr/>
              <a:t>31/01/2024</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00B47A-5AEB-4733-9573-892A7DA4F646}" type="slidenum">
              <a:rPr lang="es-ES" smtClean="0"/>
              <a:pPr/>
              <a:t>‹Nº›</a:t>
            </a:fld>
            <a:endParaRPr lang="es-ES"/>
          </a:p>
        </p:txBody>
      </p:sp>
    </p:spTree>
    <p:extLst>
      <p:ext uri="{BB962C8B-B14F-4D97-AF65-F5344CB8AC3E}">
        <p14:creationId xmlns:p14="http://schemas.microsoft.com/office/powerpoint/2010/main" val="261968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7C6054-DDDB-4AA3-A93D-5CCB695E465B}" type="datetimeFigureOut">
              <a:rPr lang="es-ES" smtClean="0"/>
              <a:pPr/>
              <a:t>31/01/2024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00B47A-5AEB-4733-9573-892A7DA4F646}" type="slidenum">
              <a:rPr lang="es-ES" smtClean="0"/>
              <a:pPr/>
              <a:t>‹Nº›</a:t>
            </a:fld>
            <a:endParaRPr lang="es-ES"/>
          </a:p>
        </p:txBody>
      </p:sp>
    </p:spTree>
    <p:extLst>
      <p:ext uri="{BB962C8B-B14F-4D97-AF65-F5344CB8AC3E}">
        <p14:creationId xmlns:p14="http://schemas.microsoft.com/office/powerpoint/2010/main" val="27173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7C6054-DDDB-4AA3-A93D-5CCB695E465B}" type="datetimeFigureOut">
              <a:rPr lang="es-ES" smtClean="0"/>
              <a:pPr/>
              <a:t>31/01/2024</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600B47A-5AEB-4733-9573-892A7DA4F646}"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1989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idx="4294967295"/>
          </p:nvPr>
        </p:nvSpPr>
        <p:spPr>
          <a:xfrm>
            <a:off x="1371600" y="836613"/>
            <a:ext cx="7772400" cy="4465637"/>
          </a:xfrm>
        </p:spPr>
        <p:txBody>
          <a:bodyPr>
            <a:normAutofit/>
          </a:bodyPr>
          <a:lstStyle/>
          <a:p>
            <a:pPr algn="just">
              <a:lnSpc>
                <a:spcPct val="115000"/>
              </a:lnSpc>
              <a:spcAft>
                <a:spcPts val="0"/>
              </a:spcAft>
            </a:pPr>
            <a:r>
              <a:rPr lang="es-ES" b="1" u="sng" dirty="0">
                <a:effectLst/>
                <a:latin typeface="Algerian"/>
                <a:ea typeface="Calibri"/>
                <a:cs typeface="Arial"/>
              </a:rPr>
              <a:t>Masaje de pies, piernas y rodilla</a:t>
            </a:r>
            <a:br>
              <a:rPr lang="es-ES" sz="2400" dirty="0">
                <a:ea typeface="Calibri"/>
                <a:cs typeface="Times New Roman"/>
              </a:rPr>
            </a:br>
            <a:r>
              <a:rPr lang="es-ES" sz="2800" dirty="0">
                <a:effectLst/>
                <a:latin typeface="Arial"/>
                <a:ea typeface="SimSun"/>
                <a:cs typeface="Times New Roman"/>
              </a:rPr>
              <a:t> </a:t>
            </a:r>
            <a:br>
              <a:rPr lang="es-ES" sz="2400" dirty="0">
                <a:ea typeface="Calibri"/>
                <a:cs typeface="Times New Roman"/>
              </a:rPr>
            </a:br>
            <a:endParaRPr lang="es-ES" dirty="0"/>
          </a:p>
        </p:txBody>
      </p:sp>
      <p:pic>
        <p:nvPicPr>
          <p:cNvPr id="440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672" y="3905672"/>
            <a:ext cx="29523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32656"/>
            <a:ext cx="32956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212976"/>
            <a:ext cx="367240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35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2376264"/>
          </a:xfrm>
        </p:spPr>
        <p:txBody>
          <a:bodyPr>
            <a:noAutofit/>
          </a:bodyPr>
          <a:lstStyle/>
          <a:p>
            <a:pPr lvl="0" algn="just">
              <a:lnSpc>
                <a:spcPct val="115000"/>
              </a:lnSpc>
              <a:spcAft>
                <a:spcPts val="0"/>
              </a:spcAft>
            </a:pPr>
            <a:r>
              <a:rPr lang="es-ES" sz="2400" b="1" dirty="0">
                <a:effectLst/>
                <a:latin typeface="Arial"/>
                <a:ea typeface="SimSun"/>
                <a:cs typeface="Times New Roman"/>
              </a:rPr>
              <a:t>4) ROTACIÓN DIGITAL ALREDEDOR DE LOS MALÉOLOS</a:t>
            </a:r>
            <a:br>
              <a:rPr lang="es-ES" sz="2000" dirty="0">
                <a:ea typeface="Calibri"/>
                <a:cs typeface="Times New Roman"/>
              </a:rPr>
            </a:br>
            <a:r>
              <a:rPr lang="es-ES" sz="2400" dirty="0">
                <a:effectLst/>
                <a:latin typeface="Arial"/>
                <a:ea typeface="SimSun"/>
                <a:cs typeface="Times New Roman"/>
              </a:rPr>
              <a:t>Con esta maniobra, activaremos la circulación y mejoraremos la retención de líquidos.</a:t>
            </a:r>
            <a:br>
              <a:rPr lang="es-ES" sz="2000" dirty="0">
                <a:ea typeface="Calibri"/>
                <a:cs typeface="Times New Roman"/>
              </a:rPr>
            </a:br>
            <a:r>
              <a:rPr lang="es-ES" sz="2400" dirty="0">
                <a:effectLst/>
                <a:latin typeface="Arial"/>
                <a:ea typeface="SimSun"/>
              </a:rPr>
              <a:t>Trabajaremos haciendo círculos alrededor de los maléolos con ambas manos a la vez.</a:t>
            </a:r>
            <a:endParaRPr lang="es-ES" sz="2400" dirty="0"/>
          </a:p>
        </p:txBody>
      </p:sp>
      <p:pic>
        <p:nvPicPr>
          <p:cNvPr id="358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924944"/>
            <a:ext cx="626469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3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340768"/>
            <a:ext cx="8435280" cy="1728192"/>
          </a:xfrm>
        </p:spPr>
        <p:txBody>
          <a:bodyPr>
            <a:normAutofit fontScale="90000"/>
          </a:bodyPr>
          <a:lstStyle/>
          <a:p>
            <a:pPr algn="just"/>
            <a:br>
              <a:rPr lang="es-ES" dirty="0"/>
            </a:br>
            <a:r>
              <a:rPr lang="es-ES" b="1" dirty="0"/>
              <a:t>5.	</a:t>
            </a:r>
            <a:r>
              <a:rPr lang="es-ES" sz="3600" b="1" dirty="0"/>
              <a:t>FRICCIÓN CIRCULAR Y GRAN FRICCIÓN PLANTAR</a:t>
            </a:r>
            <a:br>
              <a:rPr lang="es-ES" sz="3600" dirty="0"/>
            </a:br>
            <a:r>
              <a:rPr lang="es-ES" sz="2700" dirty="0"/>
              <a:t>Con los pulgares en la planta del pie, realizar pequeñas fricciones circulares con presión y ritmo.  A continuación ejercer una gran fricción en la zona calcánea y metatarsofalángica</a:t>
            </a:r>
            <a:br>
              <a:rPr lang="es-ES" sz="2700" dirty="0"/>
            </a:br>
            <a:endParaRPr lang="es-ES" sz="2700" dirty="0"/>
          </a:p>
        </p:txBody>
      </p:sp>
      <p:pic>
        <p:nvPicPr>
          <p:cNvPr id="368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869160"/>
            <a:ext cx="2664296"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143402"/>
            <a:ext cx="1749152" cy="186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5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latin typeface="Arial" pitchFamily="34" charset="0"/>
                <a:cs typeface="Arial" pitchFamily="34" charset="0"/>
              </a:rPr>
              <a:t>6.	NUDILLARES</a:t>
            </a:r>
          </a:p>
        </p:txBody>
      </p:sp>
      <p:pic>
        <p:nvPicPr>
          <p:cNvPr id="378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4156593" cy="4968552"/>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602" y="1628800"/>
            <a:ext cx="414046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7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p:spPr>
        <p:txBody>
          <a:bodyPr>
            <a:normAutofit fontScale="90000"/>
          </a:bodyPr>
          <a:lstStyle/>
          <a:p>
            <a:pPr algn="just"/>
            <a:br>
              <a:rPr lang="es-ES" dirty="0"/>
            </a:br>
            <a:r>
              <a:rPr lang="es-ES" sz="3600" b="1" dirty="0">
                <a:latin typeface="Arial" pitchFamily="34" charset="0"/>
                <a:cs typeface="Arial" pitchFamily="34" charset="0"/>
              </a:rPr>
              <a:t>7.	REMOCIONES Y FRICCIONES EN UÑAS, FALANGES Y ESPACIOS INTERDIGITALES E INTERÓSEOS</a:t>
            </a:r>
            <a:br>
              <a:rPr lang="es-ES" sz="3600" b="1" dirty="0">
                <a:latin typeface="Arial" pitchFamily="34" charset="0"/>
                <a:cs typeface="Arial" pitchFamily="34" charset="0"/>
              </a:rPr>
            </a:br>
            <a:endParaRPr lang="es-ES" sz="3600" b="1" dirty="0">
              <a:latin typeface="Arial" pitchFamily="34" charset="0"/>
              <a:cs typeface="Arial" pitchFamily="34" charset="0"/>
            </a:endParaRPr>
          </a:p>
        </p:txBody>
      </p:sp>
      <p:pic>
        <p:nvPicPr>
          <p:cNvPr id="389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898" y="2492896"/>
            <a:ext cx="2992958" cy="3816423"/>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492896"/>
            <a:ext cx="2808312" cy="396044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492896"/>
            <a:ext cx="280831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3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b="1" dirty="0"/>
              <a:t>8.	FLEXIÓN, EXTENSIÓN, ROTACIÓN Y ESTIRAMIENTO DE LOS DEDOS</a:t>
            </a:r>
          </a:p>
        </p:txBody>
      </p:sp>
      <p:pic>
        <p:nvPicPr>
          <p:cNvPr id="399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556792"/>
            <a:ext cx="3467573" cy="2329019"/>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556792"/>
            <a:ext cx="338437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005064"/>
            <a:ext cx="3370989" cy="2328664"/>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4005064"/>
            <a:ext cx="3384376" cy="23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6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9.	FLEXIÓN, EXTENSIÓN ROTACIÓN Y ESTIRAMIENTO DEL TOBILLO</a:t>
            </a:r>
          </a:p>
        </p:txBody>
      </p:sp>
      <p:pic>
        <p:nvPicPr>
          <p:cNvPr id="409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97908" y="1700808"/>
            <a:ext cx="338339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749" y="1556792"/>
            <a:ext cx="379352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4475" y="4221087"/>
            <a:ext cx="3366828" cy="2487759"/>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005064"/>
            <a:ext cx="3592214" cy="270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73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latin typeface="Arial" pitchFamily="34" charset="0"/>
                <a:cs typeface="Arial" pitchFamily="34" charset="0"/>
              </a:rPr>
              <a:t>10.	RENOVACIÓN VENOSA</a:t>
            </a:r>
          </a:p>
        </p:txBody>
      </p:sp>
      <p:sp>
        <p:nvSpPr>
          <p:cNvPr id="4" name="3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350663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r>
              <a:rPr lang="es-ES" b="1" dirty="0"/>
              <a:t>11.	FRICCIÓN ASCENDENTE</a:t>
            </a:r>
            <a:br>
              <a:rPr lang="es-ES" dirty="0"/>
            </a:br>
            <a:endParaRPr lang="es-ES" dirty="0"/>
          </a:p>
        </p:txBody>
      </p:sp>
      <p:pic>
        <p:nvPicPr>
          <p:cNvPr id="419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628800"/>
            <a:ext cx="842493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2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12.	PÉRDIDA DE CONTACTO</a:t>
            </a:r>
          </a:p>
        </p:txBody>
      </p:sp>
      <p:pic>
        <p:nvPicPr>
          <p:cNvPr id="430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3742" y="1772816"/>
            <a:ext cx="4572314" cy="4303356"/>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7" y="1628800"/>
            <a:ext cx="374441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9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idx="4294967295"/>
          </p:nvPr>
        </p:nvSpPr>
        <p:spPr>
          <a:xfrm>
            <a:off x="3527425" y="908050"/>
            <a:ext cx="5616575" cy="936625"/>
          </a:xfrm>
        </p:spPr>
        <p:txBody>
          <a:bodyPr>
            <a:normAutofit fontScale="90000"/>
          </a:bodyPr>
          <a:lstStyle/>
          <a:p>
            <a:pPr>
              <a:lnSpc>
                <a:spcPct val="115000"/>
              </a:lnSpc>
            </a:pPr>
            <a:r>
              <a:rPr lang="es-ES" b="1" u="sng" dirty="0">
                <a:effectLst/>
                <a:latin typeface="Arial"/>
                <a:ea typeface="SimSun"/>
                <a:cs typeface="Times New Roman"/>
              </a:rPr>
              <a:t>Reflexología podal</a:t>
            </a:r>
            <a:br>
              <a:rPr lang="es-ES" sz="3200" dirty="0">
                <a:ea typeface="Calibri"/>
                <a:cs typeface="Times New Roman"/>
              </a:rPr>
            </a:br>
            <a:endParaRPr lang="es-ES" dirty="0"/>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14430"/>
            <a:ext cx="4518315" cy="45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1"/>
            <a:ext cx="3816424"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20" y="4395815"/>
            <a:ext cx="3372916" cy="223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39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95536" y="549275"/>
            <a:ext cx="8280920" cy="5905500"/>
          </a:xfrm>
        </p:spPr>
        <p:txBody>
          <a:bodyPr>
            <a:normAutofit/>
          </a:bodyPr>
          <a:lstStyle/>
          <a:p>
            <a:pPr algn="just">
              <a:lnSpc>
                <a:spcPct val="115000"/>
              </a:lnSpc>
              <a:spcAft>
                <a:spcPts val="0"/>
              </a:spcAft>
            </a:pPr>
            <a:r>
              <a:rPr lang="es-ES" dirty="0">
                <a:effectLst/>
                <a:latin typeface="Arial"/>
                <a:ea typeface="SimSun"/>
                <a:cs typeface="Times New Roman"/>
              </a:rPr>
              <a:t>El masaje es símbolo de salud, pero la realización correcta del masaje tiene mucho que ver con los resultados que se pretende conseguir.</a:t>
            </a:r>
            <a:endParaRPr lang="es-ES" sz="2800" dirty="0">
              <a:ea typeface="Calibri"/>
              <a:cs typeface="Times New Roman"/>
            </a:endParaRPr>
          </a:p>
          <a:p>
            <a:pPr algn="just">
              <a:lnSpc>
                <a:spcPct val="115000"/>
              </a:lnSpc>
              <a:spcAft>
                <a:spcPts val="0"/>
              </a:spcAft>
            </a:pPr>
            <a:r>
              <a:rPr lang="es-ES" dirty="0">
                <a:effectLst/>
                <a:latin typeface="Arial"/>
                <a:ea typeface="SimSun"/>
                <a:cs typeface="Times New Roman"/>
              </a:rPr>
              <a:t>El masaje estético que se realiza en la pedicura debe tratar la piel de la rodilla, de la misma forma que en la manicura debe tratar la piel del codo. La piel que se localiza en estas dos zonas tiene tendencia a resecarse, muestra aspereza e incluso grietas. Por esta razón es necesario insistir sobre estas zonas durante el masaje.</a:t>
            </a:r>
            <a:endParaRPr lang="es-ES" sz="2800" dirty="0">
              <a:ea typeface="Calibri"/>
              <a:cs typeface="Times New Roman"/>
            </a:endParaRPr>
          </a:p>
          <a:p>
            <a:endParaRPr lang="es-ES" dirty="0"/>
          </a:p>
        </p:txBody>
      </p:sp>
    </p:spTree>
    <p:extLst>
      <p:ext uri="{BB962C8B-B14F-4D97-AF65-F5344CB8AC3E}">
        <p14:creationId xmlns:p14="http://schemas.microsoft.com/office/powerpoint/2010/main" val="199867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14400" y="260350"/>
            <a:ext cx="7474024" cy="6119813"/>
          </a:xfrm>
        </p:spPr>
        <p:txBody>
          <a:bodyPr>
            <a:normAutofit/>
          </a:bodyPr>
          <a:lstStyle/>
          <a:p>
            <a:pPr algn="just">
              <a:lnSpc>
                <a:spcPct val="115000"/>
              </a:lnSpc>
              <a:spcAft>
                <a:spcPts val="0"/>
              </a:spcAft>
            </a:pPr>
            <a:r>
              <a:rPr lang="es-ES" dirty="0">
                <a:effectLst/>
                <a:latin typeface="Arial"/>
                <a:ea typeface="SimSun"/>
                <a:cs typeface="Times New Roman"/>
              </a:rPr>
              <a:t>La reflexología podal, también llamada </a:t>
            </a:r>
            <a:r>
              <a:rPr lang="es-ES" b="1" dirty="0">
                <a:effectLst/>
                <a:latin typeface="Arial"/>
                <a:ea typeface="SimSun"/>
                <a:cs typeface="Times New Roman"/>
              </a:rPr>
              <a:t>masaje podal, </a:t>
            </a:r>
            <a:r>
              <a:rPr lang="es-ES" dirty="0">
                <a:effectLst/>
                <a:latin typeface="Arial"/>
                <a:ea typeface="SimSun"/>
                <a:cs typeface="Times New Roman"/>
              </a:rPr>
              <a:t>es una técnica de masaje que consiste en aplicar presiones con la yema de los dedos, principalmente el pulgar, en puntos determinados del pie. Con esto se consigue proporcionar alivio a diferentes dolencias que se localizan en cualquier otra zona del cuerpo, incluyendo órganos y vísceras.</a:t>
            </a:r>
            <a:endParaRPr lang="es-ES" sz="2800" dirty="0">
              <a:ea typeface="Calibri"/>
              <a:cs typeface="Times New Roman"/>
            </a:endParaRPr>
          </a:p>
          <a:p>
            <a:pPr marL="0" indent="0" algn="just">
              <a:lnSpc>
                <a:spcPct val="115000"/>
              </a:lnSpc>
              <a:spcAft>
                <a:spcPts val="0"/>
              </a:spcAft>
              <a:buNone/>
            </a:pPr>
            <a:endParaRPr lang="es-ES" sz="2800" dirty="0">
              <a:ea typeface="Calibri"/>
              <a:cs typeface="Times New Roman"/>
            </a:endParaRPr>
          </a:p>
          <a:p>
            <a:endParaRPr lang="es-ES" dirty="0"/>
          </a:p>
        </p:txBody>
      </p:sp>
    </p:spTree>
    <p:extLst>
      <p:ext uri="{BB962C8B-B14F-4D97-AF65-F5344CB8AC3E}">
        <p14:creationId xmlns:p14="http://schemas.microsoft.com/office/powerpoint/2010/main" val="207254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836712"/>
            <a:ext cx="784887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49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260350"/>
            <a:ext cx="8569325" cy="6408738"/>
          </a:xfrm>
        </p:spPr>
        <p:txBody>
          <a:bodyPr>
            <a:normAutofit/>
          </a:bodyPr>
          <a:lstStyle/>
          <a:p>
            <a:pPr algn="just">
              <a:lnSpc>
                <a:spcPct val="115000"/>
              </a:lnSpc>
              <a:spcAft>
                <a:spcPts val="0"/>
              </a:spcAft>
            </a:pPr>
            <a:r>
              <a:rPr lang="es-ES" b="1" u="sng" dirty="0">
                <a:effectLst/>
                <a:latin typeface="Arial"/>
                <a:ea typeface="SimSun"/>
                <a:cs typeface="Times New Roman"/>
              </a:rPr>
              <a:t>Pautas </a:t>
            </a:r>
            <a:endParaRPr lang="es-ES" sz="2800" dirty="0">
              <a:ea typeface="Calibri"/>
              <a:cs typeface="Times New Roman"/>
            </a:endParaRPr>
          </a:p>
          <a:p>
            <a:pPr algn="just">
              <a:lnSpc>
                <a:spcPct val="115000"/>
              </a:lnSpc>
              <a:spcAft>
                <a:spcPts val="0"/>
              </a:spcAft>
            </a:pPr>
            <a:r>
              <a:rPr lang="es-ES" dirty="0">
                <a:effectLst/>
                <a:latin typeface="Arial"/>
                <a:ea typeface="SimSun"/>
                <a:cs typeface="Times New Roman"/>
              </a:rPr>
              <a:t>A continuación se explican una serie de pautas imprescindibles para procurar que los efectos producidos por el masaje sean los deseados:</a:t>
            </a:r>
            <a:endParaRPr lang="es-ES" sz="2800" dirty="0">
              <a:ea typeface="Calibri"/>
              <a:cs typeface="Times New Roman"/>
            </a:endParaRPr>
          </a:p>
          <a:p>
            <a:pPr lvl="0" algn="just">
              <a:lnSpc>
                <a:spcPct val="115000"/>
              </a:lnSpc>
              <a:buBlip>
                <a:blip r:embed="rId2"/>
              </a:buBlip>
            </a:pPr>
            <a:r>
              <a:rPr lang="es-ES" dirty="0">
                <a:effectLst/>
                <a:latin typeface="Arial"/>
                <a:ea typeface="SimSun"/>
                <a:cs typeface="Times New Roman"/>
              </a:rPr>
              <a:t>Considerar la preparación previa al masaje, los métodos de acción y las maniobras tal y como se explicaron en el tema 4.</a:t>
            </a:r>
            <a:endParaRPr lang="es-ES" sz="2800" dirty="0">
              <a:ea typeface="Calibri"/>
              <a:cs typeface="Times New Roman"/>
            </a:endParaRPr>
          </a:p>
          <a:p>
            <a:pPr lvl="0" algn="just">
              <a:lnSpc>
                <a:spcPct val="115000"/>
              </a:lnSpc>
              <a:buBlip>
                <a:blip r:embed="rId2"/>
              </a:buBlip>
            </a:pPr>
            <a:r>
              <a:rPr lang="es-ES" dirty="0">
                <a:effectLst/>
                <a:latin typeface="Arial"/>
                <a:ea typeface="SimSun"/>
                <a:cs typeface="Times New Roman"/>
              </a:rPr>
              <a:t>Mantener una respiración normal y rítmica durante todo el masaje.</a:t>
            </a:r>
            <a:endParaRPr lang="es-ES" sz="2800" dirty="0">
              <a:ea typeface="Calibri"/>
              <a:cs typeface="Times New Roman"/>
            </a:endParaRPr>
          </a:p>
          <a:p>
            <a:pPr lvl="0" algn="just">
              <a:lnSpc>
                <a:spcPct val="115000"/>
              </a:lnSpc>
              <a:buBlip>
                <a:blip r:embed="rId2"/>
              </a:buBlip>
            </a:pPr>
            <a:r>
              <a:rPr lang="es-ES" dirty="0">
                <a:effectLst/>
                <a:latin typeface="Arial"/>
                <a:ea typeface="SimSun"/>
                <a:cs typeface="Times New Roman"/>
              </a:rPr>
              <a:t>Procurar una postura cómoda durante la realización del masaje. Esto se aplica tanto al cliente como a nosotros mismos.</a:t>
            </a:r>
            <a:endParaRPr lang="es-ES" sz="2800" dirty="0">
              <a:ea typeface="Calibri"/>
              <a:cs typeface="Times New Roman"/>
            </a:endParaRPr>
          </a:p>
          <a:p>
            <a:pPr algn="just">
              <a:lnSpc>
                <a:spcPct val="115000"/>
              </a:lnSpc>
              <a:spcAft>
                <a:spcPts val="0"/>
              </a:spcAft>
            </a:pPr>
            <a:r>
              <a:rPr lang="es-ES" dirty="0">
                <a:effectLst/>
                <a:latin typeface="Arial"/>
                <a:ea typeface="SimSun"/>
                <a:cs typeface="Times New Roman"/>
              </a:rPr>
              <a:t>El masaje de la Pedicura debe abarcar con las manos las zonas posteriores de la pierna y planta del pie, sin realizar posturas forzadas, y sobre todo ser elegantes durante su realización.</a:t>
            </a:r>
            <a:endParaRPr lang="es-ES" sz="2800" dirty="0">
              <a:ea typeface="Calibri"/>
              <a:cs typeface="Times New Roman"/>
            </a:endParaRPr>
          </a:p>
          <a:p>
            <a:endParaRPr lang="es-ES" dirty="0"/>
          </a:p>
        </p:txBody>
      </p:sp>
    </p:spTree>
    <p:extLst>
      <p:ext uri="{BB962C8B-B14F-4D97-AF65-F5344CB8AC3E}">
        <p14:creationId xmlns:p14="http://schemas.microsoft.com/office/powerpoint/2010/main" val="358101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14400" y="404813"/>
            <a:ext cx="7330008" cy="6119812"/>
          </a:xfrm>
        </p:spPr>
        <p:txBody>
          <a:bodyPr>
            <a:normAutofit/>
          </a:bodyPr>
          <a:lstStyle/>
          <a:p>
            <a:pPr marL="0" indent="0" algn="just">
              <a:lnSpc>
                <a:spcPct val="115000"/>
              </a:lnSpc>
              <a:spcAft>
                <a:spcPts val="0"/>
              </a:spcAft>
              <a:buNone/>
            </a:pPr>
            <a:r>
              <a:rPr lang="es-ES" b="1" u="sng" dirty="0">
                <a:effectLst/>
                <a:latin typeface="Arial"/>
                <a:ea typeface="SimSun"/>
                <a:cs typeface="Times New Roman"/>
              </a:rPr>
              <a:t>Maniobras </a:t>
            </a:r>
            <a:endParaRPr lang="es-ES" sz="2800" dirty="0">
              <a:ea typeface="Calibri"/>
              <a:cs typeface="Times New Roman"/>
            </a:endParaRPr>
          </a:p>
          <a:p>
            <a:pPr algn="just">
              <a:lnSpc>
                <a:spcPct val="115000"/>
              </a:lnSpc>
              <a:spcAft>
                <a:spcPts val="0"/>
              </a:spcAft>
            </a:pPr>
            <a:r>
              <a:rPr lang="es-ES" dirty="0">
                <a:effectLst/>
                <a:latin typeface="Arial"/>
                <a:ea typeface="SimSun"/>
                <a:cs typeface="Times New Roman"/>
              </a:rPr>
              <a:t>Para su correcta realización se debe tener en cuenta lo siguiente:</a:t>
            </a:r>
            <a:endParaRPr lang="es-ES" sz="2800" dirty="0">
              <a:ea typeface="Calibri"/>
              <a:cs typeface="Times New Roman"/>
            </a:endParaRPr>
          </a:p>
          <a:p>
            <a:pPr lvl="0" algn="just">
              <a:lnSpc>
                <a:spcPct val="115000"/>
              </a:lnSpc>
              <a:buBlip>
                <a:blip r:embed="rId2"/>
              </a:buBlip>
            </a:pPr>
            <a:r>
              <a:rPr lang="es-ES" dirty="0">
                <a:effectLst/>
                <a:latin typeface="Arial"/>
                <a:ea typeface="SimSun"/>
                <a:cs typeface="Times New Roman"/>
              </a:rPr>
              <a:t>Utilizar las mismas </a:t>
            </a:r>
            <a:r>
              <a:rPr lang="es-ES" b="1" dirty="0">
                <a:effectLst/>
                <a:latin typeface="Arial"/>
                <a:ea typeface="SimSun"/>
                <a:cs typeface="Times New Roman"/>
              </a:rPr>
              <a:t>maniobras</a:t>
            </a:r>
            <a:r>
              <a:rPr lang="es-ES" dirty="0">
                <a:effectLst/>
                <a:latin typeface="Arial"/>
                <a:ea typeface="SimSun"/>
                <a:cs typeface="Times New Roman"/>
              </a:rPr>
              <a:t> de masaje ya explicadas, además de otras exclusivas para los pies.</a:t>
            </a:r>
            <a:endParaRPr lang="es-ES" sz="2800" dirty="0">
              <a:ea typeface="Calibri"/>
              <a:cs typeface="Times New Roman"/>
            </a:endParaRPr>
          </a:p>
          <a:p>
            <a:pPr lvl="0" algn="just">
              <a:lnSpc>
                <a:spcPct val="115000"/>
              </a:lnSpc>
              <a:buBlip>
                <a:blip r:embed="rId2"/>
              </a:buBlip>
            </a:pPr>
            <a:r>
              <a:rPr lang="es-ES" dirty="0">
                <a:effectLst/>
                <a:latin typeface="Arial"/>
                <a:ea typeface="SimSun"/>
                <a:cs typeface="Times New Roman"/>
              </a:rPr>
              <a:t>En el pie existen </a:t>
            </a:r>
            <a:r>
              <a:rPr lang="es-ES" b="1" dirty="0">
                <a:effectLst/>
                <a:latin typeface="Arial"/>
                <a:ea typeface="SimSun"/>
                <a:cs typeface="Times New Roman"/>
              </a:rPr>
              <a:t>zonas blandas, </a:t>
            </a:r>
            <a:r>
              <a:rPr lang="es-ES" dirty="0">
                <a:effectLst/>
                <a:latin typeface="Arial"/>
                <a:ea typeface="SimSun"/>
                <a:cs typeface="Times New Roman"/>
              </a:rPr>
              <a:t>como marca el propio arco plantar, y </a:t>
            </a:r>
            <a:r>
              <a:rPr lang="es-ES" b="1" dirty="0">
                <a:effectLst/>
                <a:latin typeface="Arial"/>
                <a:ea typeface="SimSun"/>
                <a:cs typeface="Times New Roman"/>
              </a:rPr>
              <a:t>zonas duras, </a:t>
            </a:r>
            <a:r>
              <a:rPr lang="es-ES" dirty="0">
                <a:effectLst/>
                <a:latin typeface="Arial"/>
                <a:ea typeface="SimSun"/>
                <a:cs typeface="Times New Roman"/>
              </a:rPr>
              <a:t>como en la zona dorsal del pie, en las que no se debe ejercer demasiada presión.</a:t>
            </a:r>
            <a:endParaRPr lang="es-ES" sz="2800" dirty="0">
              <a:ea typeface="Calibri"/>
              <a:cs typeface="Times New Roman"/>
            </a:endParaRPr>
          </a:p>
          <a:p>
            <a:pPr lvl="0" algn="just">
              <a:lnSpc>
                <a:spcPct val="115000"/>
              </a:lnSpc>
              <a:buBlip>
                <a:blip r:embed="rId2"/>
              </a:buBlip>
            </a:pPr>
            <a:r>
              <a:rPr lang="es-ES" dirty="0">
                <a:effectLst/>
                <a:latin typeface="Arial"/>
                <a:ea typeface="SimSun"/>
                <a:cs typeface="Times New Roman"/>
              </a:rPr>
              <a:t>Los </a:t>
            </a:r>
            <a:r>
              <a:rPr lang="es-ES" b="1" dirty="0">
                <a:effectLst/>
                <a:latin typeface="Arial"/>
                <a:ea typeface="SimSun"/>
                <a:cs typeface="Times New Roman"/>
              </a:rPr>
              <a:t>movimientos del pie </a:t>
            </a:r>
            <a:r>
              <a:rPr lang="es-ES" dirty="0">
                <a:effectLst/>
                <a:latin typeface="Arial"/>
                <a:ea typeface="SimSun"/>
                <a:cs typeface="Times New Roman"/>
              </a:rPr>
              <a:t>son más limitados que los de la mano, por lo que hay que evitar giros articulares forzados.</a:t>
            </a:r>
            <a:endParaRPr lang="es-ES" sz="2800" dirty="0">
              <a:ea typeface="Calibri"/>
              <a:cs typeface="Times New Roman"/>
            </a:endParaRPr>
          </a:p>
          <a:p>
            <a:endParaRPr lang="es-ES" dirty="0"/>
          </a:p>
        </p:txBody>
      </p:sp>
    </p:spTree>
    <p:extLst>
      <p:ext uri="{BB962C8B-B14F-4D97-AF65-F5344CB8AC3E}">
        <p14:creationId xmlns:p14="http://schemas.microsoft.com/office/powerpoint/2010/main" val="353198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83568" y="333375"/>
            <a:ext cx="7752407" cy="6264275"/>
          </a:xfrm>
        </p:spPr>
        <p:txBody>
          <a:bodyPr>
            <a:normAutofit/>
          </a:bodyPr>
          <a:lstStyle/>
          <a:p>
            <a:pPr lvl="0" algn="just">
              <a:lnSpc>
                <a:spcPct val="115000"/>
              </a:lnSpc>
              <a:buBlip>
                <a:blip r:embed="rId2"/>
              </a:buBlip>
            </a:pPr>
            <a:r>
              <a:rPr lang="es-ES" dirty="0">
                <a:effectLst/>
                <a:latin typeface="Arial"/>
                <a:ea typeface="SimSun"/>
                <a:cs typeface="Times New Roman"/>
              </a:rPr>
              <a:t>Controlar la </a:t>
            </a:r>
            <a:r>
              <a:rPr lang="es-ES" b="1" dirty="0">
                <a:effectLst/>
                <a:latin typeface="Arial"/>
                <a:ea typeface="SimSun"/>
                <a:cs typeface="Times New Roman"/>
              </a:rPr>
              <a:t>presión</a:t>
            </a:r>
            <a:r>
              <a:rPr lang="es-ES" dirty="0">
                <a:effectLst/>
                <a:latin typeface="Arial"/>
                <a:ea typeface="SimSun"/>
                <a:cs typeface="Times New Roman"/>
              </a:rPr>
              <a:t>, puesto que el pie posee una enorme sensibilidad. Una presión  muy suave produce cosquillas molestas, mientras que una presión excesiva puede provocar dolor.</a:t>
            </a:r>
            <a:endParaRPr lang="es-ES" sz="2800" dirty="0">
              <a:ea typeface="Calibri"/>
              <a:cs typeface="Times New Roman"/>
            </a:endParaRPr>
          </a:p>
          <a:p>
            <a:pPr lvl="0" algn="just">
              <a:lnSpc>
                <a:spcPct val="115000"/>
              </a:lnSpc>
              <a:buBlip>
                <a:blip r:embed="rId2"/>
              </a:buBlip>
            </a:pPr>
            <a:r>
              <a:rPr lang="es-ES" b="1" dirty="0">
                <a:effectLst/>
                <a:latin typeface="Arial"/>
                <a:ea typeface="SimSun"/>
                <a:cs typeface="Times New Roman"/>
              </a:rPr>
              <a:t>Repetir cada maniobra </a:t>
            </a:r>
            <a:r>
              <a:rPr lang="es-ES" dirty="0">
                <a:effectLst/>
                <a:latin typeface="Arial"/>
                <a:ea typeface="SimSun"/>
                <a:cs typeface="Times New Roman"/>
              </a:rPr>
              <a:t>3, 5 ó 7 veces, dependiendo de la capacidad de absorción de la piel o de la finalidad del masaje en caso de realizar un tratamiento específico.</a:t>
            </a:r>
            <a:endParaRPr lang="es-ES" sz="2800" dirty="0">
              <a:ea typeface="Calibri"/>
              <a:cs typeface="Times New Roman"/>
            </a:endParaRPr>
          </a:p>
          <a:p>
            <a:pPr lvl="0" algn="just">
              <a:lnSpc>
                <a:spcPct val="115000"/>
              </a:lnSpc>
              <a:buBlip>
                <a:blip r:embed="rId2"/>
              </a:buBlip>
            </a:pPr>
            <a:r>
              <a:rPr lang="es-ES" b="1" dirty="0">
                <a:effectLst/>
                <a:latin typeface="Arial"/>
                <a:ea typeface="SimSun"/>
                <a:cs typeface="Times New Roman"/>
              </a:rPr>
              <a:t>No  perder </a:t>
            </a:r>
            <a:r>
              <a:rPr lang="es-ES" dirty="0">
                <a:effectLst/>
                <a:latin typeface="Arial"/>
                <a:ea typeface="SimSun"/>
                <a:cs typeface="Times New Roman"/>
              </a:rPr>
              <a:t>en ningún momento el </a:t>
            </a:r>
            <a:r>
              <a:rPr lang="es-ES" b="1" dirty="0">
                <a:effectLst/>
                <a:latin typeface="Arial"/>
                <a:ea typeface="SimSun"/>
                <a:cs typeface="Times New Roman"/>
              </a:rPr>
              <a:t>contacto de las manos </a:t>
            </a:r>
            <a:r>
              <a:rPr lang="es-ES" dirty="0">
                <a:effectLst/>
                <a:latin typeface="Arial"/>
                <a:ea typeface="SimSun"/>
                <a:cs typeface="Times New Roman"/>
              </a:rPr>
              <a:t>con la piel de cliente, ya que produciría una pérdida de concentración y relajación por parte de éste, e influiría negativamente en el resultado final.</a:t>
            </a:r>
            <a:endParaRPr lang="es-ES" sz="2800" dirty="0">
              <a:ea typeface="Calibri"/>
              <a:cs typeface="Times New Roman"/>
            </a:endParaRPr>
          </a:p>
          <a:p>
            <a:endParaRPr lang="es-ES" dirty="0"/>
          </a:p>
        </p:txBody>
      </p:sp>
    </p:spTree>
    <p:extLst>
      <p:ext uri="{BB962C8B-B14F-4D97-AF65-F5344CB8AC3E}">
        <p14:creationId xmlns:p14="http://schemas.microsoft.com/office/powerpoint/2010/main" val="357165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827584" y="476250"/>
            <a:ext cx="7617916" cy="5473030"/>
          </a:xfrm>
        </p:spPr>
        <p:txBody>
          <a:bodyPr>
            <a:normAutofit fontScale="77500" lnSpcReduction="20000"/>
          </a:bodyPr>
          <a:lstStyle/>
          <a:p>
            <a:pPr marL="0" indent="0" algn="just">
              <a:lnSpc>
                <a:spcPct val="115000"/>
              </a:lnSpc>
              <a:spcAft>
                <a:spcPts val="0"/>
              </a:spcAft>
              <a:buNone/>
            </a:pPr>
            <a:r>
              <a:rPr lang="es-ES" b="1" u="sng" dirty="0">
                <a:solidFill>
                  <a:srgbClr val="000000"/>
                </a:solidFill>
                <a:effectLst>
                  <a:outerShdw blurRad="38100" dist="38100" dir="2700000" algn="tl">
                    <a:srgbClr val="000000">
                      <a:alpha val="43137"/>
                    </a:srgbClr>
                  </a:outerShdw>
                </a:effectLst>
                <a:latin typeface="Arial"/>
                <a:ea typeface="+mj-ea"/>
                <a:cs typeface="Times New Roman"/>
              </a:rPr>
              <a:t>PROTOCOLO DEL MASAJE</a:t>
            </a:r>
            <a:r>
              <a:rPr lang="es-ES" b="1" dirty="0">
                <a:solidFill>
                  <a:srgbClr val="000000"/>
                </a:solidFill>
                <a:latin typeface="Arial"/>
                <a:ea typeface="+mj-ea"/>
                <a:cs typeface="Times New Roman"/>
              </a:rPr>
              <a:t>:</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EXTENSIÓN DEL COSMÉTICO/ TOMA DE CONTACTO</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RENOVACIÓN VENOSA</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AMASAMIENTO DIGITAL</a:t>
            </a:r>
            <a:endParaRPr lang="es-ES" sz="2800" dirty="0">
              <a:ea typeface="Calibri"/>
              <a:cs typeface="Times New Roman"/>
            </a:endParaRPr>
          </a:p>
          <a:p>
            <a:pPr lvl="0">
              <a:lnSpc>
                <a:spcPct val="115000"/>
              </a:lnSpc>
              <a:buFont typeface="+mj-lt"/>
              <a:buAutoNum type="arabicPeriod"/>
            </a:pPr>
            <a:r>
              <a:rPr lang="es-ES" b="1" dirty="0">
                <a:effectLst/>
                <a:latin typeface="Arial"/>
                <a:ea typeface="SimSun"/>
                <a:cs typeface="Times New Roman"/>
              </a:rPr>
              <a:t>ROTACIÓN DIGITAL ALREDEDOR DE LOS MALÉOLOS</a:t>
            </a:r>
            <a:endParaRPr lang="es-ES" sz="2800" dirty="0">
              <a:ea typeface="Calibri"/>
              <a:cs typeface="Times New Roman"/>
            </a:endParaRPr>
          </a:p>
          <a:p>
            <a:pPr lvl="0">
              <a:lnSpc>
                <a:spcPct val="115000"/>
              </a:lnSpc>
              <a:buFont typeface="+mj-lt"/>
              <a:buAutoNum type="arabicPeriod"/>
            </a:pPr>
            <a:r>
              <a:rPr lang="es-ES" b="1" dirty="0">
                <a:effectLst/>
                <a:latin typeface="Arial"/>
                <a:ea typeface="SimSun"/>
                <a:cs typeface="Times New Roman"/>
              </a:rPr>
              <a:t>FRICCIÓN CIRCULAR Y GRAN FRICCIÓN PLANTAR</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NUDILLARES</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REMOCIONES Y FRICCIONES EN UÑAS,FALANGES Y ESPACIOS INTERDIGITALES E INTERÓSEOS</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FLEXIÓN, EXTENSIÓN, ROTACIÓN Y ESTIRAMIENTO DE LOS DEDOS</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FLEXIÓN, EXTENSIÓN ROTACIÓN Y ESTIRAMIENTO DEL TOBILLO</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RENOVACIÓN VENOSA</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FRICCIÓN ASCENDENTE</a:t>
            </a:r>
            <a:endParaRPr lang="es-ES" sz="2800" dirty="0">
              <a:ea typeface="Calibri"/>
              <a:cs typeface="Times New Roman"/>
            </a:endParaRPr>
          </a:p>
          <a:p>
            <a:pPr lvl="0" algn="just">
              <a:lnSpc>
                <a:spcPct val="115000"/>
              </a:lnSpc>
              <a:buFont typeface="+mj-lt"/>
              <a:buAutoNum type="arabicPeriod"/>
            </a:pPr>
            <a:r>
              <a:rPr lang="es-ES" b="1" dirty="0">
                <a:effectLst/>
                <a:latin typeface="Arial"/>
                <a:ea typeface="SimSun"/>
                <a:cs typeface="Times New Roman"/>
              </a:rPr>
              <a:t> PÉRDIDA DE CONTACTO</a:t>
            </a:r>
            <a:endParaRPr lang="es-ES" sz="2800" dirty="0">
              <a:ea typeface="Calibri"/>
              <a:cs typeface="Times New Roman"/>
            </a:endParaRPr>
          </a:p>
          <a:p>
            <a:endParaRPr lang="es-ES" dirty="0"/>
          </a:p>
        </p:txBody>
      </p:sp>
    </p:spTree>
    <p:extLst>
      <p:ext uri="{BB962C8B-B14F-4D97-AF65-F5344CB8AC3E}">
        <p14:creationId xmlns:p14="http://schemas.microsoft.com/office/powerpoint/2010/main" val="107534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2376264"/>
          </a:xfrm>
        </p:spPr>
        <p:txBody>
          <a:bodyPr>
            <a:normAutofit fontScale="90000"/>
          </a:bodyPr>
          <a:lstStyle/>
          <a:p>
            <a:pPr lvl="0" algn="l">
              <a:lnSpc>
                <a:spcPct val="115000"/>
              </a:lnSpc>
              <a:spcAft>
                <a:spcPts val="0"/>
              </a:spcAft>
            </a:pPr>
            <a:br>
              <a:rPr lang="es-ES" b="1" dirty="0">
                <a:effectLst/>
                <a:latin typeface="Arial"/>
                <a:ea typeface="SimSun"/>
                <a:cs typeface="Times New Roman"/>
              </a:rPr>
            </a:br>
            <a:r>
              <a:rPr lang="es-ES" b="1" dirty="0">
                <a:latin typeface="Arial"/>
                <a:ea typeface="SimSun"/>
                <a:cs typeface="Times New Roman"/>
              </a:rPr>
              <a:t>1) </a:t>
            </a:r>
            <a:r>
              <a:rPr lang="es-ES" b="1" dirty="0">
                <a:effectLst/>
                <a:latin typeface="Arial"/>
                <a:ea typeface="SimSun"/>
                <a:cs typeface="Times New Roman"/>
              </a:rPr>
              <a:t>EXTENSIÓN DEL COSMÉTICO/TOMA DE CONTACTO (afloraciones)</a:t>
            </a:r>
            <a:br>
              <a:rPr lang="es-ES" sz="4000" dirty="0">
                <a:ea typeface="Calibri"/>
                <a:cs typeface="Times New Roman"/>
              </a:rPr>
            </a:br>
            <a:endParaRPr lang="es-ES" dirty="0"/>
          </a:p>
        </p:txBody>
      </p:sp>
      <p:pic>
        <p:nvPicPr>
          <p:cNvPr id="327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75177" y="2833816"/>
            <a:ext cx="4638095" cy="20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66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lnSpc>
                <a:spcPct val="115000"/>
              </a:lnSpc>
              <a:spcAft>
                <a:spcPts val="1000"/>
              </a:spcAft>
            </a:pPr>
            <a:r>
              <a:rPr lang="es-ES" b="1" dirty="0">
                <a:effectLst/>
                <a:latin typeface="Arial"/>
                <a:ea typeface="SimSun"/>
                <a:cs typeface="Times New Roman"/>
              </a:rPr>
              <a:t>2) RENOVACIÓN VENOSA</a:t>
            </a:r>
            <a:br>
              <a:rPr lang="es-ES" sz="4000" dirty="0">
                <a:ea typeface="Calibri"/>
                <a:cs typeface="Times New Roman"/>
              </a:rPr>
            </a:br>
            <a:endParaRPr lang="es-ES" dirty="0"/>
          </a:p>
        </p:txBody>
      </p:sp>
      <p:sp>
        <p:nvSpPr>
          <p:cNvPr id="3" name="2 Marcador de contenido"/>
          <p:cNvSpPr>
            <a:spLocks noGrp="1"/>
          </p:cNvSpPr>
          <p:nvPr>
            <p:ph idx="1"/>
          </p:nvPr>
        </p:nvSpPr>
        <p:spPr>
          <a:xfrm>
            <a:off x="457200" y="908720"/>
            <a:ext cx="8229600" cy="5217443"/>
          </a:xfrm>
        </p:spPr>
        <p:txBody>
          <a:bodyPr/>
          <a:lstStyle/>
          <a:p>
            <a:pPr marL="0" indent="0" algn="just">
              <a:lnSpc>
                <a:spcPct val="115000"/>
              </a:lnSpc>
              <a:spcAft>
                <a:spcPts val="0"/>
              </a:spcAft>
              <a:buNone/>
            </a:pPr>
            <a:r>
              <a:rPr lang="es-ES" dirty="0">
                <a:effectLst/>
                <a:latin typeface="Arial"/>
                <a:ea typeface="SimSun"/>
                <a:cs typeface="Times New Roman"/>
              </a:rPr>
              <a:t>Se realizará para favorecer la activación de la circulación venosa de retorno.</a:t>
            </a:r>
            <a:endParaRPr lang="es-ES" sz="2800" dirty="0">
              <a:ea typeface="Calibri"/>
              <a:cs typeface="Times New Roman"/>
            </a:endParaRPr>
          </a:p>
          <a:p>
            <a:endParaRPr lang="es-ES" dirty="0"/>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047874"/>
            <a:ext cx="8424936" cy="454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85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2880320"/>
          </a:xfrm>
        </p:spPr>
        <p:txBody>
          <a:bodyPr>
            <a:normAutofit/>
          </a:bodyPr>
          <a:lstStyle/>
          <a:p>
            <a:pPr lvl="0" algn="l">
              <a:lnSpc>
                <a:spcPct val="115000"/>
              </a:lnSpc>
              <a:spcAft>
                <a:spcPts val="0"/>
              </a:spcAft>
            </a:pPr>
            <a:r>
              <a:rPr lang="es-ES" sz="2800" b="1" dirty="0">
                <a:effectLst/>
                <a:latin typeface="Arial"/>
                <a:ea typeface="SimSun"/>
                <a:cs typeface="Times New Roman"/>
              </a:rPr>
              <a:t>3) AMASAMIENTO DIGITAL</a:t>
            </a:r>
            <a:br>
              <a:rPr lang="es-ES" sz="2400" dirty="0">
                <a:ea typeface="Calibri"/>
                <a:cs typeface="Times New Roman"/>
              </a:rPr>
            </a:br>
            <a:r>
              <a:rPr lang="es-ES" sz="2800" dirty="0">
                <a:effectLst/>
                <a:latin typeface="Arial"/>
                <a:ea typeface="SimSun"/>
              </a:rPr>
              <a:t>Alternaremos las dos manos, trabajando con nuestros dedos en movimiento rotatorio, ejerciendo una pequeña presión durante el proceso</a:t>
            </a:r>
            <a:endParaRPr lang="es-ES" sz="2800" dirty="0"/>
          </a:p>
        </p:txBody>
      </p:sp>
      <p:pic>
        <p:nvPicPr>
          <p:cNvPr id="348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212976"/>
            <a:ext cx="40324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215343"/>
            <a:ext cx="3997439"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643265"/>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2912</TotalTime>
  <Words>733</Words>
  <Application>Microsoft Office PowerPoint</Application>
  <PresentationFormat>Presentación en pantalla (4:3)</PresentationFormat>
  <Paragraphs>45</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Algerian</vt:lpstr>
      <vt:lpstr>Arial</vt:lpstr>
      <vt:lpstr>Calibri</vt:lpstr>
      <vt:lpstr>Calibri Light</vt:lpstr>
      <vt:lpstr>Retrospección</vt:lpstr>
      <vt:lpstr>Masaje de pies, piernas y rodilla   </vt:lpstr>
      <vt:lpstr>Presentación de PowerPoint</vt:lpstr>
      <vt:lpstr>Presentación de PowerPoint</vt:lpstr>
      <vt:lpstr>Presentación de PowerPoint</vt:lpstr>
      <vt:lpstr>Presentación de PowerPoint</vt:lpstr>
      <vt:lpstr>Presentación de PowerPoint</vt:lpstr>
      <vt:lpstr> 1) EXTENSIÓN DEL COSMÉTICO/TOMA DE CONTACTO (afloraciones) </vt:lpstr>
      <vt:lpstr>2) RENOVACIÓN VENOSA </vt:lpstr>
      <vt:lpstr>3) AMASAMIENTO DIGITAL Alternaremos las dos manos, trabajando con nuestros dedos en movimiento rotatorio, ejerciendo una pequeña presión durante el proceso</vt:lpstr>
      <vt:lpstr>4) ROTACIÓN DIGITAL ALREDEDOR DE LOS MALÉOLOS Con esta maniobra, activaremos la circulación y mejoraremos la retención de líquidos. Trabajaremos haciendo círculos alrededor de los maléolos con ambas manos a la vez.</vt:lpstr>
      <vt:lpstr> 5. FRICCIÓN CIRCULAR Y GRAN FRICCIÓN PLANTAR Con los pulgares en la planta del pie, realizar pequeñas fricciones circulares con presión y ritmo.  A continuación ejercer una gran fricción en la zona calcánea y metatarsofalángica </vt:lpstr>
      <vt:lpstr>6. NUDILLARES</vt:lpstr>
      <vt:lpstr> 7. REMOCIONES Y FRICCIONES EN UÑAS, FALANGES Y ESPACIOS INTERDIGITALES E INTERÓSEOS </vt:lpstr>
      <vt:lpstr>8. FLEXIÓN, EXTENSIÓN, ROTACIÓN Y ESTIRAMIENTO DE LOS DEDOS</vt:lpstr>
      <vt:lpstr>9. FLEXIÓN, EXTENSIÓN ROTACIÓN Y ESTIRAMIENTO DEL TOBILLO</vt:lpstr>
      <vt:lpstr>10. RENOVACIÓN VENOSA</vt:lpstr>
      <vt:lpstr> 11. FRICCIÓN ASCENDENTE </vt:lpstr>
      <vt:lpstr>12. PÉRDIDA DE CONTACTO</vt:lpstr>
      <vt:lpstr>Reflexología podal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 6  técnicas de pedicura. Masaje de pies, piernas y rodilla   </dc:title>
  <dc:creator>Mariser</dc:creator>
  <cp:lastModifiedBy>maria de los angeles mosquera neira</cp:lastModifiedBy>
  <cp:revision>56</cp:revision>
  <dcterms:created xsi:type="dcterms:W3CDTF">2014-02-17T20:20:05Z</dcterms:created>
  <dcterms:modified xsi:type="dcterms:W3CDTF">2024-01-31T15:49:31Z</dcterms:modified>
</cp:coreProperties>
</file>