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75"/>
  </p:notesMasterIdLst>
  <p:sldIdLst>
    <p:sldId id="256" r:id="rId2"/>
    <p:sldId id="257" r:id="rId3"/>
    <p:sldId id="578" r:id="rId4"/>
    <p:sldId id="579" r:id="rId5"/>
    <p:sldId id="258" r:id="rId6"/>
    <p:sldId id="585" r:id="rId7"/>
    <p:sldId id="581" r:id="rId8"/>
    <p:sldId id="590" r:id="rId9"/>
    <p:sldId id="269" r:id="rId10"/>
    <p:sldId id="271" r:id="rId11"/>
    <p:sldId id="580" r:id="rId12"/>
    <p:sldId id="582" r:id="rId13"/>
    <p:sldId id="584" r:id="rId14"/>
    <p:sldId id="272" r:id="rId15"/>
    <p:sldId id="587" r:id="rId16"/>
    <p:sldId id="586" r:id="rId17"/>
    <p:sldId id="588" r:id="rId18"/>
    <p:sldId id="593" r:id="rId19"/>
    <p:sldId id="591" r:id="rId20"/>
    <p:sldId id="592" r:id="rId21"/>
    <p:sldId id="589" r:id="rId22"/>
    <p:sldId id="260" r:id="rId23"/>
    <p:sldId id="596" r:id="rId24"/>
    <p:sldId id="598" r:id="rId25"/>
    <p:sldId id="599" r:id="rId26"/>
    <p:sldId id="597" r:id="rId27"/>
    <p:sldId id="600" r:id="rId28"/>
    <p:sldId id="601" r:id="rId29"/>
    <p:sldId id="602" r:id="rId30"/>
    <p:sldId id="603" r:id="rId31"/>
    <p:sldId id="606" r:id="rId32"/>
    <p:sldId id="594" r:id="rId33"/>
    <p:sldId id="262" r:id="rId34"/>
    <p:sldId id="275" r:id="rId35"/>
    <p:sldId id="292" r:id="rId36"/>
    <p:sldId id="294" r:id="rId37"/>
    <p:sldId id="569" r:id="rId38"/>
    <p:sldId id="276" r:id="rId39"/>
    <p:sldId id="296" r:id="rId40"/>
    <p:sldId id="435" r:id="rId41"/>
    <p:sldId id="277" r:id="rId42"/>
    <p:sldId id="298" r:id="rId43"/>
    <p:sldId id="570" r:id="rId44"/>
    <p:sldId id="278" r:id="rId45"/>
    <p:sldId id="575" r:id="rId46"/>
    <p:sldId id="576" r:id="rId47"/>
    <p:sldId id="577" r:id="rId48"/>
    <p:sldId id="279" r:id="rId49"/>
    <p:sldId id="573" r:id="rId50"/>
    <p:sldId id="572" r:id="rId51"/>
    <p:sldId id="306" r:id="rId52"/>
    <p:sldId id="608" r:id="rId53"/>
    <p:sldId id="609" r:id="rId54"/>
    <p:sldId id="610" r:id="rId55"/>
    <p:sldId id="611" r:id="rId56"/>
    <p:sldId id="612" r:id="rId57"/>
    <p:sldId id="613" r:id="rId58"/>
    <p:sldId id="614" r:id="rId59"/>
    <p:sldId id="607" r:id="rId60"/>
    <p:sldId id="595" r:id="rId61"/>
    <p:sldId id="263" r:id="rId62"/>
    <p:sldId id="280" r:id="rId63"/>
    <p:sldId id="281" r:id="rId64"/>
    <p:sldId id="282" r:id="rId65"/>
    <p:sldId id="274" r:id="rId66"/>
    <p:sldId id="303" r:id="rId67"/>
    <p:sldId id="616" r:id="rId68"/>
    <p:sldId id="305" r:id="rId69"/>
    <p:sldId id="615" r:id="rId70"/>
    <p:sldId id="617" r:id="rId71"/>
    <p:sldId id="618" r:id="rId72"/>
    <p:sldId id="619" r:id="rId73"/>
    <p:sldId id="620"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5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08BF9-44D0-4636-BF12-5353BCFABB9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BA49669-FE11-4120-B307-398879123ED2}">
      <dgm:prSet custT="1"/>
      <dgm:spPr/>
      <dgm:t>
        <a:bodyPr/>
        <a:lstStyle/>
        <a:p>
          <a:pPr algn="l"/>
          <a:r>
            <a:rPr lang="es-ES" sz="1800" b="1" dirty="0"/>
            <a:t>URGENCIA: </a:t>
          </a:r>
          <a:r>
            <a:rPr lang="es-ES" sz="1800" dirty="0"/>
            <a:t>toda situación que no tiene riesgo de vida inminente, pero puede tener riesgo potencial y requiere una asistencia, aunque no inmediata, pero en la mayor brevedad posible (fractura o cólico nefrítico).</a:t>
          </a:r>
          <a:endParaRPr lang="en-US" sz="1800" dirty="0"/>
        </a:p>
      </dgm:t>
    </dgm:pt>
    <dgm:pt modelId="{FC700757-0061-4749-93EF-94D0F7DE8C03}" type="parTrans" cxnId="{B7FC012E-CD97-4F8B-BB3B-659BF04F8AF6}">
      <dgm:prSet/>
      <dgm:spPr/>
      <dgm:t>
        <a:bodyPr/>
        <a:lstStyle/>
        <a:p>
          <a:endParaRPr lang="en-US"/>
        </a:p>
      </dgm:t>
    </dgm:pt>
    <dgm:pt modelId="{08264B46-AA0D-40D4-A38C-A61C7640EF2E}" type="sibTrans" cxnId="{B7FC012E-CD97-4F8B-BB3B-659BF04F8AF6}">
      <dgm:prSet/>
      <dgm:spPr/>
      <dgm:t>
        <a:bodyPr/>
        <a:lstStyle/>
        <a:p>
          <a:endParaRPr lang="en-US"/>
        </a:p>
      </dgm:t>
    </dgm:pt>
    <dgm:pt modelId="{955C85AE-D8BE-440B-A304-FE511387285F}">
      <dgm:prSet custT="1"/>
      <dgm:spPr/>
      <dgm:t>
        <a:bodyPr/>
        <a:lstStyle/>
        <a:p>
          <a:pPr algn="l"/>
          <a:r>
            <a:rPr lang="es-ES" sz="1800" b="1" dirty="0"/>
            <a:t>EMERGENCIA: </a:t>
          </a:r>
          <a:r>
            <a:rPr lang="es-ES" sz="1800" dirty="0"/>
            <a:t>situación que surge de forma repentina y pone en riesgo la vida de forma inminente. El pronóstico está relacionado con el tiempo que transcurre desde que se produce el suceso hasta que la persona es atendida (politraumatismo en accidente de tráfico o parada cardio-respiratoria).</a:t>
          </a:r>
          <a:endParaRPr lang="en-US" sz="1800" dirty="0"/>
        </a:p>
      </dgm:t>
    </dgm:pt>
    <dgm:pt modelId="{9C3C83D9-CBB0-4933-8202-5DF8B8F5B9B9}" type="parTrans" cxnId="{DF02D420-0F83-4558-9948-53E4049B7E63}">
      <dgm:prSet/>
      <dgm:spPr/>
      <dgm:t>
        <a:bodyPr/>
        <a:lstStyle/>
        <a:p>
          <a:endParaRPr lang="en-US"/>
        </a:p>
      </dgm:t>
    </dgm:pt>
    <dgm:pt modelId="{4CF65B4B-F7F0-4622-8017-DBC350283405}" type="sibTrans" cxnId="{DF02D420-0F83-4558-9948-53E4049B7E63}">
      <dgm:prSet/>
      <dgm:spPr/>
      <dgm:t>
        <a:bodyPr/>
        <a:lstStyle/>
        <a:p>
          <a:endParaRPr lang="en-US"/>
        </a:p>
      </dgm:t>
    </dgm:pt>
    <dgm:pt modelId="{34E48B87-2FE9-48D2-A436-25FB9C005583}" type="pres">
      <dgm:prSet presAssocID="{36908BF9-44D0-4636-BF12-5353BCFABB92}" presName="hierChild1" presStyleCnt="0">
        <dgm:presLayoutVars>
          <dgm:chPref val="1"/>
          <dgm:dir/>
          <dgm:animOne val="branch"/>
          <dgm:animLvl val="lvl"/>
          <dgm:resizeHandles/>
        </dgm:presLayoutVars>
      </dgm:prSet>
      <dgm:spPr/>
    </dgm:pt>
    <dgm:pt modelId="{3DAC6832-1ACC-4D54-AF6B-845B2E637393}" type="pres">
      <dgm:prSet presAssocID="{6BA49669-FE11-4120-B307-398879123ED2}" presName="hierRoot1" presStyleCnt="0"/>
      <dgm:spPr/>
    </dgm:pt>
    <dgm:pt modelId="{499FC920-32FE-47D3-B877-97092563EE01}" type="pres">
      <dgm:prSet presAssocID="{6BA49669-FE11-4120-B307-398879123ED2}" presName="composite" presStyleCnt="0"/>
      <dgm:spPr/>
    </dgm:pt>
    <dgm:pt modelId="{231BF09F-163A-4B85-9F64-7E44982153C7}" type="pres">
      <dgm:prSet presAssocID="{6BA49669-FE11-4120-B307-398879123ED2}" presName="background" presStyleLbl="node0" presStyleIdx="0" presStyleCnt="2"/>
      <dgm:spPr/>
    </dgm:pt>
    <dgm:pt modelId="{3A98E618-8D12-49E2-879D-837E22CDC7D4}" type="pres">
      <dgm:prSet presAssocID="{6BA49669-FE11-4120-B307-398879123ED2}" presName="text" presStyleLbl="fgAcc0" presStyleIdx="0" presStyleCnt="2" custScaleX="117998" custScaleY="102016">
        <dgm:presLayoutVars>
          <dgm:chPref val="3"/>
        </dgm:presLayoutVars>
      </dgm:prSet>
      <dgm:spPr/>
    </dgm:pt>
    <dgm:pt modelId="{8F3E4A8D-1223-45AF-879A-E232311F16B9}" type="pres">
      <dgm:prSet presAssocID="{6BA49669-FE11-4120-B307-398879123ED2}" presName="hierChild2" presStyleCnt="0"/>
      <dgm:spPr/>
    </dgm:pt>
    <dgm:pt modelId="{7E3D8A29-CC1A-4B03-8DDA-31B1752DFE8D}" type="pres">
      <dgm:prSet presAssocID="{955C85AE-D8BE-440B-A304-FE511387285F}" presName="hierRoot1" presStyleCnt="0"/>
      <dgm:spPr/>
    </dgm:pt>
    <dgm:pt modelId="{A02FE8C9-4F8D-4730-8EE3-A4E8AC97A706}" type="pres">
      <dgm:prSet presAssocID="{955C85AE-D8BE-440B-A304-FE511387285F}" presName="composite" presStyleCnt="0"/>
      <dgm:spPr/>
    </dgm:pt>
    <dgm:pt modelId="{48894B10-3B51-419D-8B53-8E0688C0B1F3}" type="pres">
      <dgm:prSet presAssocID="{955C85AE-D8BE-440B-A304-FE511387285F}" presName="background" presStyleLbl="node0" presStyleIdx="1" presStyleCnt="2"/>
      <dgm:spPr/>
    </dgm:pt>
    <dgm:pt modelId="{3973AE27-3AD9-4EBF-9003-F7ED286A459D}" type="pres">
      <dgm:prSet presAssocID="{955C85AE-D8BE-440B-A304-FE511387285F}" presName="text" presStyleLbl="fgAcc0" presStyleIdx="1" presStyleCnt="2" custScaleX="115206" custScaleY="132543">
        <dgm:presLayoutVars>
          <dgm:chPref val="3"/>
        </dgm:presLayoutVars>
      </dgm:prSet>
      <dgm:spPr/>
    </dgm:pt>
    <dgm:pt modelId="{CDFE57F1-81EF-48F4-BE77-2D5BA3C1B683}" type="pres">
      <dgm:prSet presAssocID="{955C85AE-D8BE-440B-A304-FE511387285F}" presName="hierChild2" presStyleCnt="0"/>
      <dgm:spPr/>
    </dgm:pt>
  </dgm:ptLst>
  <dgm:cxnLst>
    <dgm:cxn modelId="{DF02D420-0F83-4558-9948-53E4049B7E63}" srcId="{36908BF9-44D0-4636-BF12-5353BCFABB92}" destId="{955C85AE-D8BE-440B-A304-FE511387285F}" srcOrd="1" destOrd="0" parTransId="{9C3C83D9-CBB0-4933-8202-5DF8B8F5B9B9}" sibTransId="{4CF65B4B-F7F0-4622-8017-DBC350283405}"/>
    <dgm:cxn modelId="{21CB452C-C760-4675-96C3-379A53D35B09}" type="presOf" srcId="{955C85AE-D8BE-440B-A304-FE511387285F}" destId="{3973AE27-3AD9-4EBF-9003-F7ED286A459D}" srcOrd="0" destOrd="0" presId="urn:microsoft.com/office/officeart/2005/8/layout/hierarchy1"/>
    <dgm:cxn modelId="{B7FC012E-CD97-4F8B-BB3B-659BF04F8AF6}" srcId="{36908BF9-44D0-4636-BF12-5353BCFABB92}" destId="{6BA49669-FE11-4120-B307-398879123ED2}" srcOrd="0" destOrd="0" parTransId="{FC700757-0061-4749-93EF-94D0F7DE8C03}" sibTransId="{08264B46-AA0D-40D4-A38C-A61C7640EF2E}"/>
    <dgm:cxn modelId="{93286E58-9A0C-4F74-98DB-FFAB73B2E81C}" type="presOf" srcId="{36908BF9-44D0-4636-BF12-5353BCFABB92}" destId="{34E48B87-2FE9-48D2-A436-25FB9C005583}" srcOrd="0" destOrd="0" presId="urn:microsoft.com/office/officeart/2005/8/layout/hierarchy1"/>
    <dgm:cxn modelId="{0E695A96-700A-436F-8C74-5158C1FF1C8F}" type="presOf" srcId="{6BA49669-FE11-4120-B307-398879123ED2}" destId="{3A98E618-8D12-49E2-879D-837E22CDC7D4}" srcOrd="0" destOrd="0" presId="urn:microsoft.com/office/officeart/2005/8/layout/hierarchy1"/>
    <dgm:cxn modelId="{1D4C73A3-74D6-43D6-9B3B-07FA9D7DBA0A}" type="presParOf" srcId="{34E48B87-2FE9-48D2-A436-25FB9C005583}" destId="{3DAC6832-1ACC-4D54-AF6B-845B2E637393}" srcOrd="0" destOrd="0" presId="urn:microsoft.com/office/officeart/2005/8/layout/hierarchy1"/>
    <dgm:cxn modelId="{7424EF94-C6E0-4FCD-9D7D-2459EE43110C}" type="presParOf" srcId="{3DAC6832-1ACC-4D54-AF6B-845B2E637393}" destId="{499FC920-32FE-47D3-B877-97092563EE01}" srcOrd="0" destOrd="0" presId="urn:microsoft.com/office/officeart/2005/8/layout/hierarchy1"/>
    <dgm:cxn modelId="{42D3508A-B41C-4F64-998E-E9032625951E}" type="presParOf" srcId="{499FC920-32FE-47D3-B877-97092563EE01}" destId="{231BF09F-163A-4B85-9F64-7E44982153C7}" srcOrd="0" destOrd="0" presId="urn:microsoft.com/office/officeart/2005/8/layout/hierarchy1"/>
    <dgm:cxn modelId="{24FB6ED4-3D60-492F-A14E-F87B2A024780}" type="presParOf" srcId="{499FC920-32FE-47D3-B877-97092563EE01}" destId="{3A98E618-8D12-49E2-879D-837E22CDC7D4}" srcOrd="1" destOrd="0" presId="urn:microsoft.com/office/officeart/2005/8/layout/hierarchy1"/>
    <dgm:cxn modelId="{0B2DAD88-EC9C-4578-A98D-31A7E04503A2}" type="presParOf" srcId="{3DAC6832-1ACC-4D54-AF6B-845B2E637393}" destId="{8F3E4A8D-1223-45AF-879A-E232311F16B9}" srcOrd="1" destOrd="0" presId="urn:microsoft.com/office/officeart/2005/8/layout/hierarchy1"/>
    <dgm:cxn modelId="{A3A25082-F980-4EA2-AF1E-CBE87D216BC9}" type="presParOf" srcId="{34E48B87-2FE9-48D2-A436-25FB9C005583}" destId="{7E3D8A29-CC1A-4B03-8DDA-31B1752DFE8D}" srcOrd="1" destOrd="0" presId="urn:microsoft.com/office/officeart/2005/8/layout/hierarchy1"/>
    <dgm:cxn modelId="{F7C0A21B-3ABC-4DFA-804B-3FCA7FBF4FE8}" type="presParOf" srcId="{7E3D8A29-CC1A-4B03-8DDA-31B1752DFE8D}" destId="{A02FE8C9-4F8D-4730-8EE3-A4E8AC97A706}" srcOrd="0" destOrd="0" presId="urn:microsoft.com/office/officeart/2005/8/layout/hierarchy1"/>
    <dgm:cxn modelId="{ADC31C69-A2AF-4E00-BA37-D39AC6EBE105}" type="presParOf" srcId="{A02FE8C9-4F8D-4730-8EE3-A4E8AC97A706}" destId="{48894B10-3B51-419D-8B53-8E0688C0B1F3}" srcOrd="0" destOrd="0" presId="urn:microsoft.com/office/officeart/2005/8/layout/hierarchy1"/>
    <dgm:cxn modelId="{F5982445-72A5-43EF-AEFD-4AC18B0F2E0F}" type="presParOf" srcId="{A02FE8C9-4F8D-4730-8EE3-A4E8AC97A706}" destId="{3973AE27-3AD9-4EBF-9003-F7ED286A459D}" srcOrd="1" destOrd="0" presId="urn:microsoft.com/office/officeart/2005/8/layout/hierarchy1"/>
    <dgm:cxn modelId="{17A393E5-95FB-4E45-BB53-0D55CA4C11E3}" type="presParOf" srcId="{7E3D8A29-CC1A-4B03-8DDA-31B1752DFE8D}" destId="{CDFE57F1-81EF-48F4-BE77-2D5BA3C1B68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7DF43-9C53-423B-9B9D-4514F3D6FFFD}" type="doc">
      <dgm:prSet loTypeId="urn:microsoft.com/office/officeart/2005/8/layout/process1" loCatId="process" qsTypeId="urn:microsoft.com/office/officeart/2005/8/quickstyle/simple1" qsCatId="simple" csTypeId="urn:microsoft.com/office/officeart/2005/8/colors/accent1_2" csCatId="accent1" phldr="1"/>
      <dgm:spPr/>
    </dgm:pt>
    <dgm:pt modelId="{A4E40DC0-8A42-4C74-92F8-37C6091E32B2}">
      <dgm:prSet phldrT="[Texto]"/>
      <dgm:spPr>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b="1" dirty="0"/>
            <a:t>DEMANDA</a:t>
          </a:r>
        </a:p>
      </dgm:t>
    </dgm:pt>
    <dgm:pt modelId="{8A501A17-A6B0-4EEF-9F5A-D0E6ED41B286}" type="parTrans" cxnId="{32547236-BD56-40B7-B410-F6A5C8782B45}">
      <dgm:prSet/>
      <dgm:spPr/>
      <dgm:t>
        <a:bodyPr/>
        <a:lstStyle/>
        <a:p>
          <a:endParaRPr lang="es-ES"/>
        </a:p>
      </dgm:t>
    </dgm:pt>
    <dgm:pt modelId="{FD3FEA26-A911-46E5-B476-DA5FA629EA36}" type="sibTrans" cxnId="{32547236-BD56-40B7-B410-F6A5C8782B45}">
      <dgm:prSet/>
      <dgm:spPr/>
      <dgm:t>
        <a:bodyPr/>
        <a:lstStyle/>
        <a:p>
          <a:endParaRPr lang="es-ES"/>
        </a:p>
      </dgm:t>
    </dgm:pt>
    <dgm:pt modelId="{E66B38A2-96E3-4381-990F-AB62F143D619}">
      <dgm:prSet phldrT="[Texto]"/>
      <dgm:spPr>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b="1" dirty="0"/>
            <a:t>Gestión de la demanda</a:t>
          </a:r>
        </a:p>
      </dgm:t>
    </dgm:pt>
    <dgm:pt modelId="{AFA39678-40EF-476A-A865-D630304FDE55}" type="parTrans" cxnId="{FDD50FBF-7678-4FAA-8670-90C166027440}">
      <dgm:prSet/>
      <dgm:spPr/>
      <dgm:t>
        <a:bodyPr/>
        <a:lstStyle/>
        <a:p>
          <a:endParaRPr lang="es-ES"/>
        </a:p>
      </dgm:t>
    </dgm:pt>
    <dgm:pt modelId="{04EC9728-AFD0-438F-8C38-182181AD4EC8}" type="sibTrans" cxnId="{FDD50FBF-7678-4FAA-8670-90C166027440}">
      <dgm:prSet/>
      <dgm:spPr/>
      <dgm:t>
        <a:bodyPr/>
        <a:lstStyle/>
        <a:p>
          <a:endParaRPr lang="es-ES"/>
        </a:p>
      </dgm:t>
    </dgm:pt>
    <dgm:pt modelId="{EA5306BB-E84B-40AE-812C-3264834F9E3C}">
      <dgm:prSet phldrT="[Texto]"/>
      <dgm:spPr>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b="1" dirty="0"/>
            <a:t>Gestión de la respuesta</a:t>
          </a:r>
        </a:p>
      </dgm:t>
    </dgm:pt>
    <dgm:pt modelId="{EF4DB070-3D3F-4E5B-82C7-2BD59E9D901D}" type="parTrans" cxnId="{D0C19634-E58D-4190-84EF-C0264D5F091C}">
      <dgm:prSet/>
      <dgm:spPr/>
      <dgm:t>
        <a:bodyPr/>
        <a:lstStyle/>
        <a:p>
          <a:endParaRPr lang="es-ES"/>
        </a:p>
      </dgm:t>
    </dgm:pt>
    <dgm:pt modelId="{C7C8A8D3-139A-4D20-91C0-A3114D45A317}" type="sibTrans" cxnId="{D0C19634-E58D-4190-84EF-C0264D5F091C}">
      <dgm:prSet/>
      <dgm:spPr/>
      <dgm:t>
        <a:bodyPr/>
        <a:lstStyle/>
        <a:p>
          <a:endParaRPr lang="es-ES"/>
        </a:p>
      </dgm:t>
    </dgm:pt>
    <dgm:pt modelId="{4F20B4B9-EC9E-4ECE-BF5C-9664743D9AC6}">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b="1" dirty="0"/>
            <a:t>RESPUESTA</a:t>
          </a:r>
        </a:p>
      </dgm:t>
    </dgm:pt>
    <dgm:pt modelId="{AE4296C6-1000-4A2D-9772-61A2AD488B01}" type="parTrans" cxnId="{4EF3F04E-6E75-429B-A8F4-E3DA48F5DD7D}">
      <dgm:prSet/>
      <dgm:spPr/>
      <dgm:t>
        <a:bodyPr/>
        <a:lstStyle/>
        <a:p>
          <a:endParaRPr lang="es-ES"/>
        </a:p>
      </dgm:t>
    </dgm:pt>
    <dgm:pt modelId="{66E1396B-4E2B-49F1-9405-7E86D0B90F54}" type="sibTrans" cxnId="{4EF3F04E-6E75-429B-A8F4-E3DA48F5DD7D}">
      <dgm:prSet/>
      <dgm:spPr/>
      <dgm:t>
        <a:bodyPr/>
        <a:lstStyle/>
        <a:p>
          <a:endParaRPr lang="es-ES"/>
        </a:p>
      </dgm:t>
    </dgm:pt>
    <dgm:pt modelId="{977EFF40-FF90-4DE4-BF18-FAB0EBCE9528}" type="pres">
      <dgm:prSet presAssocID="{F327DF43-9C53-423B-9B9D-4514F3D6FFFD}" presName="Name0" presStyleCnt="0">
        <dgm:presLayoutVars>
          <dgm:dir/>
          <dgm:resizeHandles val="exact"/>
        </dgm:presLayoutVars>
      </dgm:prSet>
      <dgm:spPr/>
    </dgm:pt>
    <dgm:pt modelId="{CD6942DE-C75E-4765-8DC9-7A8AED96064D}" type="pres">
      <dgm:prSet presAssocID="{A4E40DC0-8A42-4C74-92F8-37C6091E32B2}" presName="node" presStyleLbl="node1" presStyleIdx="0" presStyleCnt="4" custScaleY="138497">
        <dgm:presLayoutVars>
          <dgm:bulletEnabled val="1"/>
        </dgm:presLayoutVars>
      </dgm:prSet>
      <dgm:spPr/>
    </dgm:pt>
    <dgm:pt modelId="{78A44C74-A8E3-440A-AE8B-8E876959E103}" type="pres">
      <dgm:prSet presAssocID="{FD3FEA26-A911-46E5-B476-DA5FA629EA36}" presName="sibTrans" presStyleLbl="sibTrans2D1" presStyleIdx="0" presStyleCnt="3"/>
      <dgm:spPr/>
    </dgm:pt>
    <dgm:pt modelId="{EB8A42FA-5C62-46F6-AEEE-34FE999D3D8E}" type="pres">
      <dgm:prSet presAssocID="{FD3FEA26-A911-46E5-B476-DA5FA629EA36}" presName="connectorText" presStyleLbl="sibTrans2D1" presStyleIdx="0" presStyleCnt="3"/>
      <dgm:spPr/>
    </dgm:pt>
    <dgm:pt modelId="{69185B5D-CF80-4CF7-89BA-AC6AFF7DF297}" type="pres">
      <dgm:prSet presAssocID="{E66B38A2-96E3-4381-990F-AB62F143D619}" presName="node" presStyleLbl="node1" presStyleIdx="1" presStyleCnt="4" custScaleY="138497">
        <dgm:presLayoutVars>
          <dgm:bulletEnabled val="1"/>
        </dgm:presLayoutVars>
      </dgm:prSet>
      <dgm:spPr/>
    </dgm:pt>
    <dgm:pt modelId="{E7B9A3E4-77E8-419D-94D7-859207D43632}" type="pres">
      <dgm:prSet presAssocID="{04EC9728-AFD0-438F-8C38-182181AD4EC8}" presName="sibTrans" presStyleLbl="sibTrans2D1" presStyleIdx="1" presStyleCnt="3"/>
      <dgm:spPr/>
    </dgm:pt>
    <dgm:pt modelId="{3B65C1FD-FEE4-4030-B89A-12D5A32ACFA5}" type="pres">
      <dgm:prSet presAssocID="{04EC9728-AFD0-438F-8C38-182181AD4EC8}" presName="connectorText" presStyleLbl="sibTrans2D1" presStyleIdx="1" presStyleCnt="3"/>
      <dgm:spPr/>
    </dgm:pt>
    <dgm:pt modelId="{FECE884D-1895-43AE-95AE-BC6CDFAB593B}" type="pres">
      <dgm:prSet presAssocID="{EA5306BB-E84B-40AE-812C-3264834F9E3C}" presName="node" presStyleLbl="node1" presStyleIdx="2" presStyleCnt="4" custScaleY="123918">
        <dgm:presLayoutVars>
          <dgm:bulletEnabled val="1"/>
        </dgm:presLayoutVars>
      </dgm:prSet>
      <dgm:spPr/>
    </dgm:pt>
    <dgm:pt modelId="{983E0943-6F4F-448B-A690-55BF418B51C5}" type="pres">
      <dgm:prSet presAssocID="{C7C8A8D3-139A-4D20-91C0-A3114D45A317}" presName="sibTrans" presStyleLbl="sibTrans2D1" presStyleIdx="2" presStyleCnt="3"/>
      <dgm:spPr/>
    </dgm:pt>
    <dgm:pt modelId="{F749D058-46F7-4457-8FF5-6308DE3F1FBE}" type="pres">
      <dgm:prSet presAssocID="{C7C8A8D3-139A-4D20-91C0-A3114D45A317}" presName="connectorText" presStyleLbl="sibTrans2D1" presStyleIdx="2" presStyleCnt="3"/>
      <dgm:spPr/>
    </dgm:pt>
    <dgm:pt modelId="{E3E8363F-B8F8-4B7D-BFC9-6E8106390414}" type="pres">
      <dgm:prSet presAssocID="{4F20B4B9-EC9E-4ECE-BF5C-9664743D9AC6}" presName="node" presStyleLbl="node1" presStyleIdx="3" presStyleCnt="4" custScaleY="129158" custLinFactNeighborX="-910" custLinFactNeighborY="2620">
        <dgm:presLayoutVars>
          <dgm:bulletEnabled val="1"/>
        </dgm:presLayoutVars>
      </dgm:prSet>
      <dgm:spPr/>
    </dgm:pt>
  </dgm:ptLst>
  <dgm:cxnLst>
    <dgm:cxn modelId="{84D3C003-5756-4746-82F4-F63ECEE700BE}" type="presOf" srcId="{4F20B4B9-EC9E-4ECE-BF5C-9664743D9AC6}" destId="{E3E8363F-B8F8-4B7D-BFC9-6E8106390414}" srcOrd="0" destOrd="0" presId="urn:microsoft.com/office/officeart/2005/8/layout/process1"/>
    <dgm:cxn modelId="{46411729-CE9B-4574-8F46-CE56E21C380E}" type="presOf" srcId="{04EC9728-AFD0-438F-8C38-182181AD4EC8}" destId="{E7B9A3E4-77E8-419D-94D7-859207D43632}" srcOrd="0" destOrd="0" presId="urn:microsoft.com/office/officeart/2005/8/layout/process1"/>
    <dgm:cxn modelId="{25C4752F-2712-44F9-9122-FE17A0A55D4B}" type="presOf" srcId="{C7C8A8D3-139A-4D20-91C0-A3114D45A317}" destId="{983E0943-6F4F-448B-A690-55BF418B51C5}" srcOrd="0" destOrd="0" presId="urn:microsoft.com/office/officeart/2005/8/layout/process1"/>
    <dgm:cxn modelId="{D0C19634-E58D-4190-84EF-C0264D5F091C}" srcId="{F327DF43-9C53-423B-9B9D-4514F3D6FFFD}" destId="{EA5306BB-E84B-40AE-812C-3264834F9E3C}" srcOrd="2" destOrd="0" parTransId="{EF4DB070-3D3F-4E5B-82C7-2BD59E9D901D}" sibTransId="{C7C8A8D3-139A-4D20-91C0-A3114D45A317}"/>
    <dgm:cxn modelId="{32547236-BD56-40B7-B410-F6A5C8782B45}" srcId="{F327DF43-9C53-423B-9B9D-4514F3D6FFFD}" destId="{A4E40DC0-8A42-4C74-92F8-37C6091E32B2}" srcOrd="0" destOrd="0" parTransId="{8A501A17-A6B0-4EEF-9F5A-D0E6ED41B286}" sibTransId="{FD3FEA26-A911-46E5-B476-DA5FA629EA36}"/>
    <dgm:cxn modelId="{E6519F47-5B45-4C68-8D9F-C660ED123638}" type="presOf" srcId="{FD3FEA26-A911-46E5-B476-DA5FA629EA36}" destId="{78A44C74-A8E3-440A-AE8B-8E876959E103}" srcOrd="0" destOrd="0" presId="urn:microsoft.com/office/officeart/2005/8/layout/process1"/>
    <dgm:cxn modelId="{4EF3F04E-6E75-429B-A8F4-E3DA48F5DD7D}" srcId="{F327DF43-9C53-423B-9B9D-4514F3D6FFFD}" destId="{4F20B4B9-EC9E-4ECE-BF5C-9664743D9AC6}" srcOrd="3" destOrd="0" parTransId="{AE4296C6-1000-4A2D-9772-61A2AD488B01}" sibTransId="{66E1396B-4E2B-49F1-9405-7E86D0B90F54}"/>
    <dgm:cxn modelId="{7AC6CC54-8905-4F13-817B-F2E91F02346E}" type="presOf" srcId="{FD3FEA26-A911-46E5-B476-DA5FA629EA36}" destId="{EB8A42FA-5C62-46F6-AEEE-34FE999D3D8E}" srcOrd="1" destOrd="0" presId="urn:microsoft.com/office/officeart/2005/8/layout/process1"/>
    <dgm:cxn modelId="{9C702758-D09E-43CE-A29B-8207B79F06CB}" type="presOf" srcId="{F327DF43-9C53-423B-9B9D-4514F3D6FFFD}" destId="{977EFF40-FF90-4DE4-BF18-FAB0EBCE9528}" srcOrd="0" destOrd="0" presId="urn:microsoft.com/office/officeart/2005/8/layout/process1"/>
    <dgm:cxn modelId="{3FD4965A-768E-4641-909A-DADCDEEBD978}" type="presOf" srcId="{EA5306BB-E84B-40AE-812C-3264834F9E3C}" destId="{FECE884D-1895-43AE-95AE-BC6CDFAB593B}" srcOrd="0" destOrd="0" presId="urn:microsoft.com/office/officeart/2005/8/layout/process1"/>
    <dgm:cxn modelId="{C150D689-0FE4-447B-8255-8568938C235E}" type="presOf" srcId="{C7C8A8D3-139A-4D20-91C0-A3114D45A317}" destId="{F749D058-46F7-4457-8FF5-6308DE3F1FBE}" srcOrd="1" destOrd="0" presId="urn:microsoft.com/office/officeart/2005/8/layout/process1"/>
    <dgm:cxn modelId="{C94E79A9-CFCD-4E00-8546-33A606905B80}" type="presOf" srcId="{04EC9728-AFD0-438F-8C38-182181AD4EC8}" destId="{3B65C1FD-FEE4-4030-B89A-12D5A32ACFA5}" srcOrd="1" destOrd="0" presId="urn:microsoft.com/office/officeart/2005/8/layout/process1"/>
    <dgm:cxn modelId="{8E7040AC-F4F3-48FA-B0B9-14883EC15B57}" type="presOf" srcId="{A4E40DC0-8A42-4C74-92F8-37C6091E32B2}" destId="{CD6942DE-C75E-4765-8DC9-7A8AED96064D}" srcOrd="0" destOrd="0" presId="urn:microsoft.com/office/officeart/2005/8/layout/process1"/>
    <dgm:cxn modelId="{3AF139BB-6D0D-4F64-B864-4EAB5F250D80}" type="presOf" srcId="{E66B38A2-96E3-4381-990F-AB62F143D619}" destId="{69185B5D-CF80-4CF7-89BA-AC6AFF7DF297}" srcOrd="0" destOrd="0" presId="urn:microsoft.com/office/officeart/2005/8/layout/process1"/>
    <dgm:cxn modelId="{FDD50FBF-7678-4FAA-8670-90C166027440}" srcId="{F327DF43-9C53-423B-9B9D-4514F3D6FFFD}" destId="{E66B38A2-96E3-4381-990F-AB62F143D619}" srcOrd="1" destOrd="0" parTransId="{AFA39678-40EF-476A-A865-D630304FDE55}" sibTransId="{04EC9728-AFD0-438F-8C38-182181AD4EC8}"/>
    <dgm:cxn modelId="{FC5909D9-9D67-4100-89AE-FDB9D2B2896A}" type="presParOf" srcId="{977EFF40-FF90-4DE4-BF18-FAB0EBCE9528}" destId="{CD6942DE-C75E-4765-8DC9-7A8AED96064D}" srcOrd="0" destOrd="0" presId="urn:microsoft.com/office/officeart/2005/8/layout/process1"/>
    <dgm:cxn modelId="{19CB55A1-4CFE-4E68-8072-EDE7C841011E}" type="presParOf" srcId="{977EFF40-FF90-4DE4-BF18-FAB0EBCE9528}" destId="{78A44C74-A8E3-440A-AE8B-8E876959E103}" srcOrd="1" destOrd="0" presId="urn:microsoft.com/office/officeart/2005/8/layout/process1"/>
    <dgm:cxn modelId="{AA81294C-E246-4FCE-82A1-2EDDF999B1CF}" type="presParOf" srcId="{78A44C74-A8E3-440A-AE8B-8E876959E103}" destId="{EB8A42FA-5C62-46F6-AEEE-34FE999D3D8E}" srcOrd="0" destOrd="0" presId="urn:microsoft.com/office/officeart/2005/8/layout/process1"/>
    <dgm:cxn modelId="{4FD40F9D-1B5C-445B-98CD-E4D58F878F9D}" type="presParOf" srcId="{977EFF40-FF90-4DE4-BF18-FAB0EBCE9528}" destId="{69185B5D-CF80-4CF7-89BA-AC6AFF7DF297}" srcOrd="2" destOrd="0" presId="urn:microsoft.com/office/officeart/2005/8/layout/process1"/>
    <dgm:cxn modelId="{4DB6CAAF-9288-4E67-80B0-259163C3CD50}" type="presParOf" srcId="{977EFF40-FF90-4DE4-BF18-FAB0EBCE9528}" destId="{E7B9A3E4-77E8-419D-94D7-859207D43632}" srcOrd="3" destOrd="0" presId="urn:microsoft.com/office/officeart/2005/8/layout/process1"/>
    <dgm:cxn modelId="{4A46B2AC-2650-4488-8630-8A2052BB8ABD}" type="presParOf" srcId="{E7B9A3E4-77E8-419D-94D7-859207D43632}" destId="{3B65C1FD-FEE4-4030-B89A-12D5A32ACFA5}" srcOrd="0" destOrd="0" presId="urn:microsoft.com/office/officeart/2005/8/layout/process1"/>
    <dgm:cxn modelId="{E064AA3F-4401-4AD1-9069-66AFC432017F}" type="presParOf" srcId="{977EFF40-FF90-4DE4-BF18-FAB0EBCE9528}" destId="{FECE884D-1895-43AE-95AE-BC6CDFAB593B}" srcOrd="4" destOrd="0" presId="urn:microsoft.com/office/officeart/2005/8/layout/process1"/>
    <dgm:cxn modelId="{37D689F3-5494-4676-A1BE-77E422FBE435}" type="presParOf" srcId="{977EFF40-FF90-4DE4-BF18-FAB0EBCE9528}" destId="{983E0943-6F4F-448B-A690-55BF418B51C5}" srcOrd="5" destOrd="0" presId="urn:microsoft.com/office/officeart/2005/8/layout/process1"/>
    <dgm:cxn modelId="{2A7DE6BC-2E55-486E-9910-814F8E21B4D7}" type="presParOf" srcId="{983E0943-6F4F-448B-A690-55BF418B51C5}" destId="{F749D058-46F7-4457-8FF5-6308DE3F1FBE}" srcOrd="0" destOrd="0" presId="urn:microsoft.com/office/officeart/2005/8/layout/process1"/>
    <dgm:cxn modelId="{887E080A-C4AC-44FA-A0A0-C966F167A454}" type="presParOf" srcId="{977EFF40-FF90-4DE4-BF18-FAB0EBCE9528}" destId="{E3E8363F-B8F8-4B7D-BFC9-6E810639041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BF09F-163A-4B85-9F64-7E44982153C7}">
      <dsp:nvSpPr>
        <dsp:cNvPr id="0" name=""/>
        <dsp:cNvSpPr/>
      </dsp:nvSpPr>
      <dsp:spPr>
        <a:xfrm>
          <a:off x="3813" y="722779"/>
          <a:ext cx="3853916" cy="21157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98E618-8D12-49E2-879D-837E22CDC7D4}">
      <dsp:nvSpPr>
        <dsp:cNvPr id="0" name=""/>
        <dsp:cNvSpPr/>
      </dsp:nvSpPr>
      <dsp:spPr>
        <a:xfrm>
          <a:off x="366712" y="1067533"/>
          <a:ext cx="3853916" cy="211577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URGENCIA: </a:t>
          </a:r>
          <a:r>
            <a:rPr lang="es-ES" sz="1800" kern="1200" dirty="0"/>
            <a:t>toda situación que no tiene riesgo de vida inminente, pero puede tener riesgo potencial y requiere una asistencia, aunque no inmediata, pero en la mayor brevedad posible (fractura o cólico nefrítico).</a:t>
          </a:r>
          <a:endParaRPr lang="en-US" sz="1800" kern="1200" dirty="0"/>
        </a:p>
      </dsp:txBody>
      <dsp:txXfrm>
        <a:off x="428681" y="1129502"/>
        <a:ext cx="3729978" cy="1991838"/>
      </dsp:txXfrm>
    </dsp:sp>
    <dsp:sp modelId="{48894B10-3B51-419D-8B53-8E0688C0B1F3}">
      <dsp:nvSpPr>
        <dsp:cNvPr id="0" name=""/>
        <dsp:cNvSpPr/>
      </dsp:nvSpPr>
      <dsp:spPr>
        <a:xfrm>
          <a:off x="4583527" y="722779"/>
          <a:ext cx="3762727" cy="274889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3AE27-3AD9-4EBF-9003-F7ED286A459D}">
      <dsp:nvSpPr>
        <dsp:cNvPr id="0" name=""/>
        <dsp:cNvSpPr/>
      </dsp:nvSpPr>
      <dsp:spPr>
        <a:xfrm>
          <a:off x="4946426" y="1067533"/>
          <a:ext cx="3762727" cy="274889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EMERGENCIA: </a:t>
          </a:r>
          <a:r>
            <a:rPr lang="es-ES" sz="1800" kern="1200" dirty="0"/>
            <a:t>situación que surge de forma repentina y pone en riesgo la vida de forma inminente. El pronóstico está relacionado con el tiempo que transcurre desde que se produce el suceso hasta que la persona es atendida (politraumatismo en accidente de tráfico o parada cardio-respiratoria).</a:t>
          </a:r>
          <a:endParaRPr lang="en-US" sz="1800" kern="1200" dirty="0"/>
        </a:p>
      </dsp:txBody>
      <dsp:txXfrm>
        <a:off x="5026938" y="1148045"/>
        <a:ext cx="3601703" cy="2587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942DE-C75E-4765-8DC9-7A8AED96064D}">
      <dsp:nvSpPr>
        <dsp:cNvPr id="0" name=""/>
        <dsp:cNvSpPr/>
      </dsp:nvSpPr>
      <dsp:spPr>
        <a:xfrm>
          <a:off x="3765" y="1152128"/>
          <a:ext cx="1646427" cy="1368151"/>
        </a:xfrm>
        <a:prstGeom prst="roundRect">
          <a:avLst>
            <a:gd name="adj" fmla="val 10000"/>
          </a:avLst>
        </a:prstGeom>
        <a:solidFill>
          <a:schemeClr val="accent3"/>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DEMANDA</a:t>
          </a:r>
        </a:p>
      </dsp:txBody>
      <dsp:txXfrm>
        <a:off x="43837" y="1192200"/>
        <a:ext cx="1566283" cy="1288007"/>
      </dsp:txXfrm>
    </dsp:sp>
    <dsp:sp modelId="{78A44C74-A8E3-440A-AE8B-8E876959E103}">
      <dsp:nvSpPr>
        <dsp:cNvPr id="0" name=""/>
        <dsp:cNvSpPr/>
      </dsp:nvSpPr>
      <dsp:spPr>
        <a:xfrm>
          <a:off x="1814835" y="1632047"/>
          <a:ext cx="349042" cy="4083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a:off x="1814835" y="1713710"/>
        <a:ext cx="244329" cy="244987"/>
      </dsp:txXfrm>
    </dsp:sp>
    <dsp:sp modelId="{69185B5D-CF80-4CF7-89BA-AC6AFF7DF297}">
      <dsp:nvSpPr>
        <dsp:cNvPr id="0" name=""/>
        <dsp:cNvSpPr/>
      </dsp:nvSpPr>
      <dsp:spPr>
        <a:xfrm>
          <a:off x="2308763" y="1152128"/>
          <a:ext cx="1646427" cy="1368151"/>
        </a:xfrm>
        <a:prstGeom prst="roundRect">
          <a:avLst>
            <a:gd name="adj" fmla="val 10000"/>
          </a:avLst>
        </a:prstGeom>
        <a:solidFill>
          <a:schemeClr val="accent4">
            <a:lumMod val="40000"/>
            <a:lumOff val="6000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Gestión de la demanda</a:t>
          </a:r>
        </a:p>
      </dsp:txBody>
      <dsp:txXfrm>
        <a:off x="2348835" y="1192200"/>
        <a:ext cx="1566283" cy="1288007"/>
      </dsp:txXfrm>
    </dsp:sp>
    <dsp:sp modelId="{E7B9A3E4-77E8-419D-94D7-859207D43632}">
      <dsp:nvSpPr>
        <dsp:cNvPr id="0" name=""/>
        <dsp:cNvSpPr/>
      </dsp:nvSpPr>
      <dsp:spPr>
        <a:xfrm>
          <a:off x="4119833" y="1632047"/>
          <a:ext cx="349042" cy="4083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a:off x="4119833" y="1713710"/>
        <a:ext cx="244329" cy="244987"/>
      </dsp:txXfrm>
    </dsp:sp>
    <dsp:sp modelId="{FECE884D-1895-43AE-95AE-BC6CDFAB593B}">
      <dsp:nvSpPr>
        <dsp:cNvPr id="0" name=""/>
        <dsp:cNvSpPr/>
      </dsp:nvSpPr>
      <dsp:spPr>
        <a:xfrm>
          <a:off x="4613761" y="1224138"/>
          <a:ext cx="1646427" cy="1224131"/>
        </a:xfrm>
        <a:prstGeom prst="roundRect">
          <a:avLst>
            <a:gd name="adj" fmla="val 10000"/>
          </a:avLst>
        </a:prstGeom>
        <a:solidFill>
          <a:schemeClr val="accent5">
            <a:lumMod val="60000"/>
            <a:lumOff val="4000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Gestión de la respuesta</a:t>
          </a:r>
        </a:p>
      </dsp:txBody>
      <dsp:txXfrm>
        <a:off x="4649615" y="1259992"/>
        <a:ext cx="1574719" cy="1152423"/>
      </dsp:txXfrm>
    </dsp:sp>
    <dsp:sp modelId="{983E0943-6F4F-448B-A690-55BF418B51C5}">
      <dsp:nvSpPr>
        <dsp:cNvPr id="0" name=""/>
        <dsp:cNvSpPr/>
      </dsp:nvSpPr>
      <dsp:spPr>
        <a:xfrm rot="38700">
          <a:off x="6423321" y="1645098"/>
          <a:ext cx="345888" cy="4083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p>
      </dsp:txBody>
      <dsp:txXfrm>
        <a:off x="6423324" y="1726177"/>
        <a:ext cx="242122" cy="244987"/>
      </dsp:txXfrm>
    </dsp:sp>
    <dsp:sp modelId="{E3E8363F-B8F8-4B7D-BFC9-6E8106390414}">
      <dsp:nvSpPr>
        <dsp:cNvPr id="0" name=""/>
        <dsp:cNvSpPr/>
      </dsp:nvSpPr>
      <dsp:spPr>
        <a:xfrm>
          <a:off x="6912766" y="1224138"/>
          <a:ext cx="1646427" cy="1275895"/>
        </a:xfrm>
        <a:prstGeom prst="roundRect">
          <a:avLst>
            <a:gd name="adj" fmla="val 10000"/>
          </a:avLst>
        </a:prstGeom>
        <a:solidFill>
          <a:schemeClr val="accent1">
            <a:hueOff val="0"/>
            <a:satOff val="0"/>
            <a:lumOff val="0"/>
            <a:alphaOff val="0"/>
          </a:schemeClr>
        </a:solidFill>
        <a:ln w="1905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RESPUESTA</a:t>
          </a:r>
        </a:p>
      </dsp:txBody>
      <dsp:txXfrm>
        <a:off x="6950136" y="1261508"/>
        <a:ext cx="1571687" cy="12011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E2AF779B-AC66-1300-8C98-9DBE92E0FFF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es-ES"/>
          </a:p>
        </p:txBody>
      </p:sp>
      <p:sp>
        <p:nvSpPr>
          <p:cNvPr id="3" name="2 Marcador de fecha">
            <a:extLst>
              <a:ext uri="{FF2B5EF4-FFF2-40B4-BE49-F238E27FC236}">
                <a16:creationId xmlns:a16="http://schemas.microsoft.com/office/drawing/2014/main" id="{7AFD5AB2-E449-B091-27B4-F966EF41BF3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229DA135-FC9F-49D6-A057-27430770D61A}" type="datetimeFigureOut">
              <a:rPr lang="es-ES"/>
              <a:pPr>
                <a:defRPr/>
              </a:pPr>
              <a:t>03/10/2023</a:t>
            </a:fld>
            <a:endParaRPr lang="es-ES"/>
          </a:p>
        </p:txBody>
      </p:sp>
      <p:sp>
        <p:nvSpPr>
          <p:cNvPr id="4" name="3 Marcador de imagen de diapositiva">
            <a:extLst>
              <a:ext uri="{FF2B5EF4-FFF2-40B4-BE49-F238E27FC236}">
                <a16:creationId xmlns:a16="http://schemas.microsoft.com/office/drawing/2014/main" id="{14CA3176-9C22-B257-FEC4-646C5C093C1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a:extLst>
              <a:ext uri="{FF2B5EF4-FFF2-40B4-BE49-F238E27FC236}">
                <a16:creationId xmlns:a16="http://schemas.microsoft.com/office/drawing/2014/main" id="{65CC33FA-D14A-AE62-F49C-0BAF9B15A0A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B7B77AE4-6D5B-2719-33C2-453EEBA67DC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es-ES"/>
          </a:p>
        </p:txBody>
      </p:sp>
      <p:sp>
        <p:nvSpPr>
          <p:cNvPr id="7" name="6 Marcador de número de diapositiva">
            <a:extLst>
              <a:ext uri="{FF2B5EF4-FFF2-40B4-BE49-F238E27FC236}">
                <a16:creationId xmlns:a16="http://schemas.microsoft.com/office/drawing/2014/main" id="{DE49FA6E-80A3-5B9A-F160-632C873F513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3B83AED1-E1BE-4D31-9FB0-3B846A3AAED9}"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72CA0920-4464-4C1D-994C-0DE23100F68E}" type="datetimeFigureOut">
              <a:rPr lang="es-ES" smtClean="0"/>
              <a:pPr>
                <a:defRPr/>
              </a:pPr>
              <a:t>03/10/2023</a:t>
            </a:fld>
            <a:endParaRPr lang="es-ES"/>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s-E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82B91C30-DD08-4ADA-BA89-B988A7A76F43}" type="slidenum">
              <a:rPr lang="es-ES" altLang="es-ES" smtClean="0"/>
              <a:pPr>
                <a:defRPr/>
              </a:pPr>
              <a:t>‹Nº›</a:t>
            </a:fld>
            <a:endParaRPr lang="es-ES" altLang="es-E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202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A656D5F3-E9B7-43FD-95FF-285A523F7753}" type="datetimeFigureOut">
              <a:rPr lang="es-ES" smtClean="0"/>
              <a:pPr>
                <a:defRPr/>
              </a:pPr>
              <a:t>03/10/2023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22D8507-51F2-45F5-AA35-B0E334096F1A}" type="slidenum">
              <a:rPr lang="es-ES" altLang="es-ES" smtClean="0"/>
              <a:pPr>
                <a:defRPr/>
              </a:pPr>
              <a:t>‹Nº›</a:t>
            </a:fld>
            <a:endParaRPr lang="es-ES" altLang="es-ES"/>
          </a:p>
        </p:txBody>
      </p:sp>
    </p:spTree>
    <p:extLst>
      <p:ext uri="{BB962C8B-B14F-4D97-AF65-F5344CB8AC3E}">
        <p14:creationId xmlns:p14="http://schemas.microsoft.com/office/powerpoint/2010/main" val="396274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A656D5F3-E9B7-43FD-95FF-285A523F7753}" type="datetimeFigureOut">
              <a:rPr lang="es-ES" smtClean="0"/>
              <a:pPr>
                <a:defRPr/>
              </a:pPr>
              <a:t>03/10/2023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22D8507-51F2-45F5-AA35-B0E334096F1A}" type="slidenum">
              <a:rPr lang="es-ES" altLang="es-ES" smtClean="0"/>
              <a:pPr>
                <a:defRPr/>
              </a:pPr>
              <a:t>‹Nº›</a:t>
            </a:fld>
            <a:endParaRPr lang="es-ES" altLang="es-ES"/>
          </a:p>
        </p:txBody>
      </p:sp>
    </p:spTree>
    <p:extLst>
      <p:ext uri="{BB962C8B-B14F-4D97-AF65-F5344CB8AC3E}">
        <p14:creationId xmlns:p14="http://schemas.microsoft.com/office/powerpoint/2010/main" val="7840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A656D5F3-E9B7-43FD-95FF-285A523F7753}" type="datetimeFigureOut">
              <a:rPr lang="es-ES" smtClean="0"/>
              <a:pPr>
                <a:defRPr/>
              </a:pPr>
              <a:t>03/10/2023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22D8507-51F2-45F5-AA35-B0E334096F1A}" type="slidenum">
              <a:rPr lang="es-ES" altLang="es-ES" smtClean="0"/>
              <a:pPr>
                <a:defRPr/>
              </a:pPr>
              <a:t>‹Nº›</a:t>
            </a:fld>
            <a:endParaRPr lang="es-ES" altLang="es-ES"/>
          </a:p>
        </p:txBody>
      </p:sp>
    </p:spTree>
    <p:extLst>
      <p:ext uri="{BB962C8B-B14F-4D97-AF65-F5344CB8AC3E}">
        <p14:creationId xmlns:p14="http://schemas.microsoft.com/office/powerpoint/2010/main" val="296850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fld id="{351474ED-16AA-4947-81FF-DB21C25E685D}" type="datetimeFigureOut">
              <a:rPr lang="es-ES" smtClean="0"/>
              <a:pPr>
                <a:defRPr/>
              </a:pPr>
              <a:t>03/10/2023</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573043FC-C540-4A77-8DFE-D74B8F9F2485}" type="slidenum">
              <a:rPr lang="es-ES" altLang="es-ES" smtClean="0"/>
              <a:pPr>
                <a:defRPr/>
              </a:pPr>
              <a:t>‹Nº›</a:t>
            </a:fld>
            <a:endParaRPr lang="es-ES" altLang="es-E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84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A656D5F3-E9B7-43FD-95FF-285A523F7753}" type="datetimeFigureOut">
              <a:rPr lang="es-ES" smtClean="0"/>
              <a:pPr>
                <a:defRPr/>
              </a:pPr>
              <a:t>03/10/2023</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822D8507-51F2-45F5-AA35-B0E334096F1A}" type="slidenum">
              <a:rPr lang="es-ES" altLang="es-ES" smtClean="0"/>
              <a:pPr>
                <a:defRPr/>
              </a:pPr>
              <a:t>‹Nº›</a:t>
            </a:fld>
            <a:endParaRPr lang="es-ES" altLang="es-ES"/>
          </a:p>
        </p:txBody>
      </p:sp>
    </p:spTree>
    <p:extLst>
      <p:ext uri="{BB962C8B-B14F-4D97-AF65-F5344CB8AC3E}">
        <p14:creationId xmlns:p14="http://schemas.microsoft.com/office/powerpoint/2010/main" val="231752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A656D5F3-E9B7-43FD-95FF-285A523F7753}" type="datetimeFigureOut">
              <a:rPr lang="es-ES" smtClean="0"/>
              <a:pPr>
                <a:defRPr/>
              </a:pPr>
              <a:t>03/10/2023</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822D8507-51F2-45F5-AA35-B0E334096F1A}" type="slidenum">
              <a:rPr lang="es-ES" altLang="es-ES" smtClean="0"/>
              <a:pPr>
                <a:defRPr/>
              </a:pPr>
              <a:t>‹Nº›</a:t>
            </a:fld>
            <a:endParaRPr lang="es-ES" altLang="es-ES"/>
          </a:p>
        </p:txBody>
      </p:sp>
    </p:spTree>
    <p:extLst>
      <p:ext uri="{BB962C8B-B14F-4D97-AF65-F5344CB8AC3E}">
        <p14:creationId xmlns:p14="http://schemas.microsoft.com/office/powerpoint/2010/main" val="283907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1A27C721-44A1-457A-8446-3E1C53E80551}" type="datetimeFigureOut">
              <a:rPr lang="es-ES" smtClean="0"/>
              <a:pPr>
                <a:defRPr/>
              </a:pPr>
              <a:t>03/10/2023</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E0A0667D-8B09-4EB9-8B1B-4CBA4713D3E3}" type="slidenum">
              <a:rPr lang="es-ES" altLang="es-ES" smtClean="0"/>
              <a:pPr>
                <a:defRPr/>
              </a:pPr>
              <a:t>‹Nº›</a:t>
            </a:fld>
            <a:endParaRPr lang="es-ES" altLang="es-ES"/>
          </a:p>
        </p:txBody>
      </p:sp>
    </p:spTree>
    <p:extLst>
      <p:ext uri="{BB962C8B-B14F-4D97-AF65-F5344CB8AC3E}">
        <p14:creationId xmlns:p14="http://schemas.microsoft.com/office/powerpoint/2010/main" val="233261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88BB12-22DE-4E38-B363-FA24582A7BA4}" type="datetimeFigureOut">
              <a:rPr lang="es-ES" smtClean="0"/>
              <a:pPr>
                <a:defRPr/>
              </a:pPr>
              <a:t>03/10/2023</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78F2B0C0-5C94-4AAD-A039-6B7F0E01AA11}" type="slidenum">
              <a:rPr lang="es-ES" altLang="es-ES" smtClean="0"/>
              <a:pPr>
                <a:defRPr/>
              </a:pPr>
              <a:t>‹Nº›</a:t>
            </a:fld>
            <a:endParaRPr lang="es-ES" altLang="es-ES"/>
          </a:p>
        </p:txBody>
      </p:sp>
    </p:spTree>
    <p:extLst>
      <p:ext uri="{BB962C8B-B14F-4D97-AF65-F5344CB8AC3E}">
        <p14:creationId xmlns:p14="http://schemas.microsoft.com/office/powerpoint/2010/main" val="253534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A656D5F3-E9B7-43FD-95FF-285A523F7753}" type="datetimeFigureOut">
              <a:rPr lang="es-ES" smtClean="0"/>
              <a:pPr>
                <a:defRPr/>
              </a:pPr>
              <a:t>03/10/2023</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822D8507-51F2-45F5-AA35-B0E334096F1A}" type="slidenum">
              <a:rPr lang="es-ES" altLang="es-ES" smtClean="0"/>
              <a:pPr>
                <a:defRPr/>
              </a:pPr>
              <a:t>‹Nº›</a:t>
            </a:fld>
            <a:endParaRPr lang="es-ES" altLang="es-ES"/>
          </a:p>
        </p:txBody>
      </p:sp>
    </p:spTree>
    <p:extLst>
      <p:ext uri="{BB962C8B-B14F-4D97-AF65-F5344CB8AC3E}">
        <p14:creationId xmlns:p14="http://schemas.microsoft.com/office/powerpoint/2010/main" val="303673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4AD1EF2B-3CC8-43DB-8FBB-1DBC8F3CB10C}" type="datetimeFigureOut">
              <a:rPr lang="es-ES" smtClean="0"/>
              <a:pPr>
                <a:defRPr/>
              </a:pPr>
              <a:t>03/10/2023</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E3163C9-4BB0-42C7-8945-21CD9203EF8C}" type="slidenum">
              <a:rPr lang="es-ES" altLang="es-ES" smtClean="0"/>
              <a:pPr>
                <a:defRPr/>
              </a:pPr>
              <a:t>‹Nº›</a:t>
            </a:fld>
            <a:endParaRPr lang="es-ES" altLang="es-ES"/>
          </a:p>
        </p:txBody>
      </p:sp>
    </p:spTree>
    <p:extLst>
      <p:ext uri="{BB962C8B-B14F-4D97-AF65-F5344CB8AC3E}">
        <p14:creationId xmlns:p14="http://schemas.microsoft.com/office/powerpoint/2010/main" val="372471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pPr>
              <a:defRPr/>
            </a:pPr>
            <a:fld id="{A656D5F3-E9B7-43FD-95FF-285A523F7753}" type="datetimeFigureOut">
              <a:rPr lang="es-ES" smtClean="0"/>
              <a:pPr>
                <a:defRPr/>
              </a:pPr>
              <a:t>03/10/2023</a:t>
            </a:fld>
            <a:endParaRPr lang="es-E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pPr>
              <a:defRPr/>
            </a:pPr>
            <a:endParaRPr lang="es-E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pPr>
              <a:defRPr/>
            </a:pPr>
            <a:fld id="{822D8507-51F2-45F5-AA35-B0E334096F1A}" type="slidenum">
              <a:rPr lang="es-ES" altLang="es-ES" smtClean="0"/>
              <a:pPr>
                <a:defRPr/>
              </a:pPr>
              <a:t>‹Nº›</a:t>
            </a:fld>
            <a:endParaRPr lang="es-ES" altLang="es-ES"/>
          </a:p>
        </p:txBody>
      </p:sp>
    </p:spTree>
    <p:extLst>
      <p:ext uri="{BB962C8B-B14F-4D97-AF65-F5344CB8AC3E}">
        <p14:creationId xmlns:p14="http://schemas.microsoft.com/office/powerpoint/2010/main" val="3197806977"/>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061.sergas.gal/Paxinas/web.aspx?tipo=paxtxt&amp;idLista=4&amp;idContido=44&amp;migtab=44&amp;idTax=30006&amp;idioma=e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3" name="Rectangle 21512">
            <a:extLst>
              <a:ext uri="{FF2B5EF4-FFF2-40B4-BE49-F238E27FC236}">
                <a16:creationId xmlns:a16="http://schemas.microsoft.com/office/drawing/2014/main" id="{790A1E90-3420-4E7F-8D18-A985859EC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cxnSp>
        <p:nvCxnSpPr>
          <p:cNvPr id="21515" name="Straight Connector 21514">
            <a:extLst>
              <a:ext uri="{FF2B5EF4-FFF2-40B4-BE49-F238E27FC236}">
                <a16:creationId xmlns:a16="http://schemas.microsoft.com/office/drawing/2014/main" id="{5A2EF18F-64E2-4A61-9F14-EF81380575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28800" y="5323114"/>
            <a:ext cx="548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1 Título">
            <a:extLst>
              <a:ext uri="{FF2B5EF4-FFF2-40B4-BE49-F238E27FC236}">
                <a16:creationId xmlns:a16="http://schemas.microsoft.com/office/drawing/2014/main" id="{63B8FE4C-B725-430C-94B1-A680EEA69576}"/>
              </a:ext>
            </a:extLst>
          </p:cNvPr>
          <p:cNvSpPr>
            <a:spLocks noGrp="1"/>
          </p:cNvSpPr>
          <p:nvPr>
            <p:ph type="ctrTitle"/>
          </p:nvPr>
        </p:nvSpPr>
        <p:spPr>
          <a:xfrm>
            <a:off x="683568" y="3895344"/>
            <a:ext cx="7920880" cy="1490472"/>
          </a:xfrm>
        </p:spPr>
        <p:txBody>
          <a:bodyPr>
            <a:normAutofit fontScale="90000"/>
          </a:bodyPr>
          <a:lstStyle/>
          <a:p>
            <a:pPr fontAlgn="auto">
              <a:spcAft>
                <a:spcPts val="0"/>
              </a:spcAft>
              <a:defRPr/>
            </a:pPr>
            <a:br>
              <a:rPr lang="es-ES" sz="4000" dirty="0"/>
            </a:br>
            <a:r>
              <a:rPr lang="es-ES" sz="4400" b="1" dirty="0"/>
              <a:t>LOS CENTROS COORDINADORES DE EMERGENCIAS (CCE)</a:t>
            </a:r>
            <a:br>
              <a:rPr lang="es-ES" sz="2600" dirty="0"/>
            </a:br>
            <a:endParaRPr lang="es-ES" sz="2600" dirty="0"/>
          </a:p>
        </p:txBody>
      </p:sp>
      <p:sp>
        <p:nvSpPr>
          <p:cNvPr id="8195" name="2 Subtítulo">
            <a:extLst>
              <a:ext uri="{FF2B5EF4-FFF2-40B4-BE49-F238E27FC236}">
                <a16:creationId xmlns:a16="http://schemas.microsoft.com/office/drawing/2014/main" id="{1B29CDAC-167F-A14A-E617-4397A608355E}"/>
              </a:ext>
            </a:extLst>
          </p:cNvPr>
          <p:cNvSpPr>
            <a:spLocks noGrp="1"/>
          </p:cNvSpPr>
          <p:nvPr>
            <p:ph type="subTitle" idx="1"/>
          </p:nvPr>
        </p:nvSpPr>
        <p:spPr>
          <a:xfrm>
            <a:off x="1282147" y="5458949"/>
            <a:ext cx="6575895" cy="721416"/>
          </a:xfrm>
        </p:spPr>
        <p:txBody>
          <a:bodyPr>
            <a:normAutofit/>
          </a:bodyPr>
          <a:lstStyle/>
          <a:p>
            <a:pPr fontAlgn="auto">
              <a:spcAft>
                <a:spcPts val="0"/>
              </a:spcAft>
              <a:defRPr/>
            </a:pPr>
            <a:r>
              <a:rPr lang="es-ES" altLang="es-ES" sz="3600" b="1" dirty="0"/>
              <a:t>UD1</a:t>
            </a:r>
          </a:p>
        </p:txBody>
      </p:sp>
      <p:pic>
        <p:nvPicPr>
          <p:cNvPr id="21508" name="Imagen 2">
            <a:extLst>
              <a:ext uri="{FF2B5EF4-FFF2-40B4-BE49-F238E27FC236}">
                <a16:creationId xmlns:a16="http://schemas.microsoft.com/office/drawing/2014/main" id="{05CEE1DB-E7CF-7495-4EAA-FBA0F624F4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30" r="-1" b="-1"/>
          <a:stretch/>
        </p:blipFill>
        <p:spPr bwMode="auto">
          <a:xfrm>
            <a:off x="2825115" y="838090"/>
            <a:ext cx="3489960" cy="27967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400"/>
                                        <p:tgtEl>
                                          <p:spTgt spid="8195">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Imagen 3">
            <a:extLst>
              <a:ext uri="{FF2B5EF4-FFF2-40B4-BE49-F238E27FC236}">
                <a16:creationId xmlns:a16="http://schemas.microsoft.com/office/drawing/2014/main" id="{83EE0954-46B0-07C2-43D2-1E7B0470C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815" y="203559"/>
            <a:ext cx="7040370" cy="645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78BC0-8F61-AEF4-3A3F-665F46422FD2}"/>
              </a:ext>
            </a:extLst>
          </p:cNvPr>
          <p:cNvSpPr>
            <a:spLocks noGrp="1"/>
          </p:cNvSpPr>
          <p:nvPr>
            <p:ph type="title"/>
          </p:nvPr>
        </p:nvSpPr>
        <p:spPr>
          <a:xfrm>
            <a:off x="395536" y="404664"/>
            <a:ext cx="8496944" cy="1080120"/>
          </a:xfrm>
        </p:spPr>
        <p:txBody>
          <a:bodyPr>
            <a:noAutofit/>
          </a:bodyPr>
          <a:lstStyle/>
          <a:p>
            <a:r>
              <a:rPr lang="es-ES" sz="3200" b="1" dirty="0"/>
              <a:t>CENTRAL DE COORDINACIÓN DE URGENCIAS SANITARIAS DE GALICIA – 061 (CCUSG-061)</a:t>
            </a:r>
          </a:p>
        </p:txBody>
      </p:sp>
      <p:sp>
        <p:nvSpPr>
          <p:cNvPr id="3" name="Marcador de contenido 2">
            <a:extLst>
              <a:ext uri="{FF2B5EF4-FFF2-40B4-BE49-F238E27FC236}">
                <a16:creationId xmlns:a16="http://schemas.microsoft.com/office/drawing/2014/main" id="{2D911DD1-DDE0-D5F5-CA4C-7DB53118D01D}"/>
              </a:ext>
            </a:extLst>
          </p:cNvPr>
          <p:cNvSpPr>
            <a:spLocks noGrp="1"/>
          </p:cNvSpPr>
          <p:nvPr>
            <p:ph idx="1"/>
          </p:nvPr>
        </p:nvSpPr>
        <p:spPr>
          <a:xfrm>
            <a:off x="611560" y="1484784"/>
            <a:ext cx="8136903" cy="4968552"/>
          </a:xfrm>
        </p:spPr>
        <p:txBody>
          <a:bodyPr>
            <a:normAutofit lnSpcReduction="10000"/>
          </a:bodyPr>
          <a:lstStyle/>
          <a:p>
            <a:r>
              <a:rPr lang="es-ES" sz="2400" dirty="0"/>
              <a:t>El 061 es un número al que puede llamar cualquier persona de nuestra comunidad que se encuentre ante un problema sanitario.</a:t>
            </a:r>
          </a:p>
          <a:p>
            <a:r>
              <a:rPr lang="es-ES" sz="2400" dirty="0"/>
              <a:t>Desde una única Central de Coordinación ubicada en A Estrada, se centraliza la atención a todas las llamadas procedentes de cualquiera ciudadano que se encuentre en la Comunidad Autónoma Gallega.</a:t>
            </a:r>
          </a:p>
          <a:p>
            <a:r>
              <a:rPr lang="es-ES" sz="2400" dirty="0"/>
              <a:t>La Central de Coordinación, constituye el eje básico de articulación del sistema de intervención en casos de emergencia médica. </a:t>
            </a:r>
          </a:p>
          <a:p>
            <a:r>
              <a:rPr lang="es-ES" sz="2400" dirty="0"/>
              <a:t>Es aquí donde se reciben las llamadas, se analiza la información obtenida y, si la urgencia lo requiere, es de aquí de donde parten las órdenes para la movilización de los recursos móviles con los que cuenta en la actualidad a </a:t>
            </a:r>
            <a:r>
              <a:rPr lang="es-ES" sz="2400" b="1" dirty="0"/>
              <a:t>Fundación Pública Urgencias Sanitarias de Galicia-061</a:t>
            </a:r>
            <a:r>
              <a:rPr lang="es-ES" sz="2400" dirty="0"/>
              <a:t>.</a:t>
            </a:r>
          </a:p>
        </p:txBody>
      </p:sp>
    </p:spTree>
    <p:extLst>
      <p:ext uri="{BB962C8B-B14F-4D97-AF65-F5344CB8AC3E}">
        <p14:creationId xmlns:p14="http://schemas.microsoft.com/office/powerpoint/2010/main" val="46753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5" cy="6858000"/>
          </a:xfrm>
          <a:prstGeom prst="rect">
            <a:avLst/>
          </a:prstGeom>
          <a:solidFill>
            <a:srgbClr val="694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964" y="484068"/>
            <a:ext cx="5173521"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85201DA8-B1B3-2D6F-B991-ACADB8AF3645}"/>
              </a:ext>
            </a:extLst>
          </p:cNvPr>
          <p:cNvPicPr>
            <a:picLocks noChangeAspect="1"/>
          </p:cNvPicPr>
          <p:nvPr/>
        </p:nvPicPr>
        <p:blipFill>
          <a:blip r:embed="rId2"/>
          <a:stretch>
            <a:fillRect/>
          </a:stretch>
        </p:blipFill>
        <p:spPr>
          <a:xfrm>
            <a:off x="1075751" y="3266534"/>
            <a:ext cx="3765946" cy="2641783"/>
          </a:xfrm>
          <a:prstGeom prst="rect">
            <a:avLst/>
          </a:prstGeom>
        </p:spPr>
      </p:pic>
      <p:sp>
        <p:nvSpPr>
          <p:cNvPr id="13" name="Rectangle 12">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1044" y="484069"/>
            <a:ext cx="3109482"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0D015920-6C8E-C7E2-789B-E0289BA2E544}"/>
              </a:ext>
            </a:extLst>
          </p:cNvPr>
          <p:cNvPicPr>
            <a:picLocks noChangeAspect="1"/>
          </p:cNvPicPr>
          <p:nvPr/>
        </p:nvPicPr>
        <p:blipFill>
          <a:blip r:embed="rId3"/>
          <a:stretch>
            <a:fillRect/>
          </a:stretch>
        </p:blipFill>
        <p:spPr>
          <a:xfrm>
            <a:off x="5630695" y="1340768"/>
            <a:ext cx="3214643" cy="1800199"/>
          </a:xfrm>
          <a:prstGeom prst="rect">
            <a:avLst/>
          </a:prstGeom>
        </p:spPr>
      </p:pic>
      <p:sp>
        <p:nvSpPr>
          <p:cNvPr id="15" name="Rectangle 14">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1044" y="4144834"/>
            <a:ext cx="3109482"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BE57A910-249B-CAF9-272C-F0E2F6AD12A2}"/>
              </a:ext>
            </a:extLst>
          </p:cNvPr>
          <p:cNvPicPr>
            <a:picLocks noChangeAspect="1"/>
          </p:cNvPicPr>
          <p:nvPr/>
        </p:nvPicPr>
        <p:blipFill>
          <a:blip r:embed="rId4"/>
          <a:stretch>
            <a:fillRect/>
          </a:stretch>
        </p:blipFill>
        <p:spPr>
          <a:xfrm>
            <a:off x="478449" y="947589"/>
            <a:ext cx="4960550" cy="1800199"/>
          </a:xfrm>
          <a:prstGeom prst="rect">
            <a:avLst/>
          </a:prstGeom>
        </p:spPr>
      </p:pic>
      <p:pic>
        <p:nvPicPr>
          <p:cNvPr id="5" name="Imagen 4">
            <a:extLst>
              <a:ext uri="{FF2B5EF4-FFF2-40B4-BE49-F238E27FC236}">
                <a16:creationId xmlns:a16="http://schemas.microsoft.com/office/drawing/2014/main" id="{94E7BD1F-2519-682A-100B-4AD90FB277FF}"/>
              </a:ext>
            </a:extLst>
          </p:cNvPr>
          <p:cNvPicPr>
            <a:picLocks noChangeAspect="1"/>
          </p:cNvPicPr>
          <p:nvPr/>
        </p:nvPicPr>
        <p:blipFill>
          <a:blip r:embed="rId5"/>
          <a:stretch>
            <a:fillRect/>
          </a:stretch>
        </p:blipFill>
        <p:spPr>
          <a:xfrm>
            <a:off x="5671045" y="4308003"/>
            <a:ext cx="3100992" cy="1736556"/>
          </a:xfrm>
          <a:prstGeom prst="rect">
            <a:avLst/>
          </a:prstGeom>
        </p:spPr>
      </p:pic>
    </p:spTree>
    <p:extLst>
      <p:ext uri="{BB962C8B-B14F-4D97-AF65-F5344CB8AC3E}">
        <p14:creationId xmlns:p14="http://schemas.microsoft.com/office/powerpoint/2010/main" val="429394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sp>
        <p:nvSpPr>
          <p:cNvPr id="11" name="Rectangle 10">
            <a:extLst>
              <a:ext uri="{FF2B5EF4-FFF2-40B4-BE49-F238E27FC236}">
                <a16:creationId xmlns:a16="http://schemas.microsoft.com/office/drawing/2014/main" id="{CDAF4C44-C3B3-4BE9-B858-3F83253B5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cxnSp>
        <p:nvCxnSpPr>
          <p:cNvPr id="13" name="Straight Connector 12">
            <a:extLst>
              <a:ext uri="{FF2B5EF4-FFF2-40B4-BE49-F238E27FC236}">
                <a16:creationId xmlns:a16="http://schemas.microsoft.com/office/drawing/2014/main" id="{B914FCD7-4475-4DE4-BCF9-F3032ECA5C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Flechas azules apuntando hacia un botón rojo">
            <a:extLst>
              <a:ext uri="{FF2B5EF4-FFF2-40B4-BE49-F238E27FC236}">
                <a16:creationId xmlns:a16="http://schemas.microsoft.com/office/drawing/2014/main" id="{D8E3A9C1-5F13-4409-E925-D844BED3D60A}"/>
              </a:ext>
            </a:extLst>
          </p:cNvPr>
          <p:cNvPicPr>
            <a:picLocks noChangeAspect="1"/>
          </p:cNvPicPr>
          <p:nvPr/>
        </p:nvPicPr>
        <p:blipFill rotWithShape="1">
          <a:blip r:embed="rId2">
            <a:duotone>
              <a:schemeClr val="bg2">
                <a:shade val="45000"/>
                <a:satMod val="135000"/>
              </a:schemeClr>
              <a:prstClr val="white"/>
            </a:duotone>
          </a:blip>
          <a:srcRect l="9687" r="1312" b="-2"/>
          <a:stretch/>
        </p:blipFill>
        <p:spPr>
          <a:xfrm>
            <a:off x="-1905" y="-1"/>
            <a:ext cx="9144000" cy="6858001"/>
          </a:xfrm>
          <a:prstGeom prst="rect">
            <a:avLst/>
          </a:prstGeom>
        </p:spPr>
      </p:pic>
      <p:sp>
        <p:nvSpPr>
          <p:cNvPr id="15" name="Rectangle 14">
            <a:extLst>
              <a:ext uri="{FF2B5EF4-FFF2-40B4-BE49-F238E27FC236}">
                <a16:creationId xmlns:a16="http://schemas.microsoft.com/office/drawing/2014/main" id="{642E4582-3500-4DD5-95C5-F5C612623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alpha val="2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cxnSp>
        <p:nvCxnSpPr>
          <p:cNvPr id="17" name="Straight Connector 16">
            <a:extLst>
              <a:ext uri="{FF2B5EF4-FFF2-40B4-BE49-F238E27FC236}">
                <a16:creationId xmlns:a16="http://schemas.microsoft.com/office/drawing/2014/main" id="{6B5C7066-DA4F-4201-87F2-DC1E6004F5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C1469F39-075C-7616-DB96-6D0C852A1FB8}"/>
              </a:ext>
            </a:extLst>
          </p:cNvPr>
          <p:cNvSpPr>
            <a:spLocks noGrp="1"/>
          </p:cNvSpPr>
          <p:nvPr>
            <p:ph type="title"/>
          </p:nvPr>
        </p:nvSpPr>
        <p:spPr>
          <a:xfrm>
            <a:off x="832485" y="882376"/>
            <a:ext cx="7475220" cy="2926080"/>
          </a:xfrm>
        </p:spPr>
        <p:txBody>
          <a:bodyPr vert="horz" lIns="91440" tIns="45720" rIns="91440" bIns="45720" rtlCol="0" anchor="b">
            <a:normAutofit fontScale="90000"/>
          </a:bodyPr>
          <a:lstStyle/>
          <a:p>
            <a:pPr defTabSz="914400"/>
            <a:r>
              <a:rPr lang="en-US" sz="6600" b="1" dirty="0"/>
              <a:t>FUNCIONAMIENTO DE LOS CENTROS COORDINADORES DE EMERGENCIAS </a:t>
            </a:r>
          </a:p>
        </p:txBody>
      </p:sp>
      <p:sp>
        <p:nvSpPr>
          <p:cNvPr id="3" name="Marcador de texto 2">
            <a:extLst>
              <a:ext uri="{FF2B5EF4-FFF2-40B4-BE49-F238E27FC236}">
                <a16:creationId xmlns:a16="http://schemas.microsoft.com/office/drawing/2014/main" id="{22A3A413-5DF0-AEF2-47EA-C206DFBE19D6}"/>
              </a:ext>
            </a:extLst>
          </p:cNvPr>
          <p:cNvSpPr>
            <a:spLocks noGrp="1"/>
          </p:cNvSpPr>
          <p:nvPr>
            <p:ph type="body" idx="1"/>
          </p:nvPr>
        </p:nvSpPr>
        <p:spPr>
          <a:xfrm>
            <a:off x="1282147" y="3869634"/>
            <a:ext cx="6575895" cy="1388165"/>
          </a:xfrm>
        </p:spPr>
        <p:txBody>
          <a:bodyPr vert="horz" lIns="91440" tIns="45720" rIns="91440" bIns="45720" rtlCol="0">
            <a:normAutofit/>
          </a:bodyPr>
          <a:lstStyle/>
          <a:p>
            <a:pPr defTabSz="914400">
              <a:spcBef>
                <a:spcPts val="1400"/>
              </a:spcBef>
            </a:pPr>
            <a:endParaRPr lang="en-US" sz="2200"/>
          </a:p>
        </p:txBody>
      </p:sp>
    </p:spTree>
    <p:extLst>
      <p:ext uri="{BB962C8B-B14F-4D97-AF65-F5344CB8AC3E}">
        <p14:creationId xmlns:p14="http://schemas.microsoft.com/office/powerpoint/2010/main" val="2597036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7E52B13F-6F51-C74C-EE3F-31A7F2518766}"/>
              </a:ext>
            </a:extLst>
          </p:cNvPr>
          <p:cNvSpPr>
            <a:spLocks noGrp="1"/>
          </p:cNvSpPr>
          <p:nvPr>
            <p:ph type="title"/>
          </p:nvPr>
        </p:nvSpPr>
        <p:spPr>
          <a:xfrm>
            <a:off x="683568" y="432841"/>
            <a:ext cx="7406640" cy="1038320"/>
          </a:xfrm>
        </p:spPr>
        <p:txBody>
          <a:bodyPr/>
          <a:lstStyle/>
          <a:p>
            <a:pPr fontAlgn="auto">
              <a:spcAft>
                <a:spcPts val="0"/>
              </a:spcAft>
              <a:defRPr/>
            </a:pPr>
            <a:r>
              <a:rPr lang="es-ES" b="1" dirty="0"/>
              <a:t>FUNCIONAMIENTO DE LOS CCE</a:t>
            </a:r>
          </a:p>
        </p:txBody>
      </p:sp>
      <p:sp>
        <p:nvSpPr>
          <p:cNvPr id="19458" name="1 Marcador de contenido">
            <a:extLst>
              <a:ext uri="{FF2B5EF4-FFF2-40B4-BE49-F238E27FC236}">
                <a16:creationId xmlns:a16="http://schemas.microsoft.com/office/drawing/2014/main" id="{CE123A0A-AB5D-D024-C977-0F74E62F9FDC}"/>
              </a:ext>
            </a:extLst>
          </p:cNvPr>
          <p:cNvSpPr>
            <a:spLocks noGrp="1"/>
          </p:cNvSpPr>
          <p:nvPr>
            <p:ph idx="1"/>
          </p:nvPr>
        </p:nvSpPr>
        <p:spPr>
          <a:xfrm>
            <a:off x="457200" y="1471161"/>
            <a:ext cx="8435975" cy="2749927"/>
          </a:xfrm>
        </p:spPr>
        <p:txBody>
          <a:bodyPr>
            <a:normAutofit/>
          </a:bodyPr>
          <a:lstStyle/>
          <a:p>
            <a:pPr fontAlgn="auto">
              <a:spcAft>
                <a:spcPts val="1200"/>
              </a:spcAft>
              <a:defRPr/>
            </a:pPr>
            <a:r>
              <a:rPr lang="es-ES" altLang="es-ES" sz="2400" b="1" dirty="0"/>
              <a:t>La misión de  los CCE es garantizar la atención adecuada de las llamadas que se  produzcan en demanda de auxilio, así como proporcionar a los ciudadanos una respuesta rápida y eficaz en situaciones de urgencia, para evitar y reducir en su caso, las consecuencias de un siniestro sobre la vida, los bienes y derechos, la salud pública o el medio ambiente.</a:t>
            </a:r>
          </a:p>
        </p:txBody>
      </p:sp>
      <p:pic>
        <p:nvPicPr>
          <p:cNvPr id="4" name="Imagen 3">
            <a:extLst>
              <a:ext uri="{FF2B5EF4-FFF2-40B4-BE49-F238E27FC236}">
                <a16:creationId xmlns:a16="http://schemas.microsoft.com/office/drawing/2014/main" id="{1B72CE57-C3A6-1EFB-C61F-4302EAA22391}"/>
              </a:ext>
            </a:extLst>
          </p:cNvPr>
          <p:cNvPicPr>
            <a:picLocks noChangeAspect="1"/>
          </p:cNvPicPr>
          <p:nvPr/>
        </p:nvPicPr>
        <p:blipFill>
          <a:blip r:embed="rId2"/>
          <a:stretch>
            <a:fillRect/>
          </a:stretch>
        </p:blipFill>
        <p:spPr>
          <a:xfrm>
            <a:off x="1756723" y="3573016"/>
            <a:ext cx="5630553" cy="306414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D28B09-C850-4EA4-8888-67416520F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A8E8F9A6-CEA9-84AA-98E5-E24DF15B5A23}"/>
              </a:ext>
            </a:extLst>
          </p:cNvPr>
          <p:cNvPicPr>
            <a:picLocks noChangeAspect="1"/>
          </p:cNvPicPr>
          <p:nvPr/>
        </p:nvPicPr>
        <p:blipFill>
          <a:blip r:embed="rId2"/>
          <a:stretch>
            <a:fillRect/>
          </a:stretch>
        </p:blipFill>
        <p:spPr>
          <a:xfrm>
            <a:off x="2003917" y="565573"/>
            <a:ext cx="5132354" cy="5734474"/>
          </a:xfrm>
          <a:prstGeom prst="rect">
            <a:avLst/>
          </a:prstGeom>
        </p:spPr>
      </p:pic>
      <p:sp>
        <p:nvSpPr>
          <p:cNvPr id="9" name="Rectangle 8">
            <a:extLst>
              <a:ext uri="{FF2B5EF4-FFF2-40B4-BE49-F238E27FC236}">
                <a16:creationId xmlns:a16="http://schemas.microsoft.com/office/drawing/2014/main" id="{8DE9D5BA-83AA-4459-83D3-20EC090C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292D68"/>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spTree>
    <p:extLst>
      <p:ext uri="{BB962C8B-B14F-4D97-AF65-F5344CB8AC3E}">
        <p14:creationId xmlns:p14="http://schemas.microsoft.com/office/powerpoint/2010/main" val="248559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CC44E-65DC-6E00-2CDD-125D1829FEFA}"/>
              </a:ext>
            </a:extLst>
          </p:cNvPr>
          <p:cNvSpPr>
            <a:spLocks noGrp="1"/>
          </p:cNvSpPr>
          <p:nvPr>
            <p:ph type="title"/>
          </p:nvPr>
        </p:nvSpPr>
        <p:spPr>
          <a:xfrm>
            <a:off x="855264" y="332656"/>
            <a:ext cx="7406640" cy="864096"/>
          </a:xfrm>
        </p:spPr>
        <p:txBody>
          <a:bodyPr/>
          <a:lstStyle/>
          <a:p>
            <a:r>
              <a:rPr lang="es-ES" b="1" dirty="0"/>
              <a:t>FUNCIONES DE LOS CCE</a:t>
            </a:r>
          </a:p>
        </p:txBody>
      </p:sp>
      <p:sp>
        <p:nvSpPr>
          <p:cNvPr id="3" name="Marcador de contenido 2">
            <a:extLst>
              <a:ext uri="{FF2B5EF4-FFF2-40B4-BE49-F238E27FC236}">
                <a16:creationId xmlns:a16="http://schemas.microsoft.com/office/drawing/2014/main" id="{DD866A36-0DBA-0EA2-8FEF-067452169583}"/>
              </a:ext>
            </a:extLst>
          </p:cNvPr>
          <p:cNvSpPr>
            <a:spLocks noGrp="1"/>
          </p:cNvSpPr>
          <p:nvPr>
            <p:ph idx="1"/>
          </p:nvPr>
        </p:nvSpPr>
        <p:spPr>
          <a:xfrm>
            <a:off x="611560" y="1196752"/>
            <a:ext cx="7920879" cy="4968552"/>
          </a:xfrm>
        </p:spPr>
        <p:txBody>
          <a:bodyPr>
            <a:normAutofit/>
          </a:bodyPr>
          <a:lstStyle/>
          <a:p>
            <a:pPr marL="491490" indent="-457200">
              <a:buFont typeface="+mj-lt"/>
              <a:buAutoNum type="arabicPeriod"/>
            </a:pPr>
            <a:r>
              <a:rPr lang="es-ES" sz="2400" b="1" dirty="0">
                <a:solidFill>
                  <a:srgbClr val="C00000"/>
                </a:solidFill>
              </a:rPr>
              <a:t>Recepción de avisos de emergencias y urgencias. </a:t>
            </a:r>
            <a:r>
              <a:rPr lang="es-ES" sz="2400" dirty="0"/>
              <a:t>En el CCE se reciben demandas de auxilio. Las solicitudes se denominan </a:t>
            </a:r>
            <a:r>
              <a:rPr lang="es-ES" sz="2400" b="1" dirty="0"/>
              <a:t>demandas</a:t>
            </a:r>
            <a:r>
              <a:rPr lang="es-ES" sz="2400" dirty="0"/>
              <a:t>, y las personas que contactan para solicitar ayudase llaman </a:t>
            </a:r>
            <a:r>
              <a:rPr lang="es-ES" sz="2400" b="1" dirty="0" err="1"/>
              <a:t>alertantes</a:t>
            </a:r>
            <a:r>
              <a:rPr lang="es-ES" sz="2400" dirty="0"/>
              <a:t>.</a:t>
            </a:r>
            <a:endParaRPr lang="es-ES" sz="2400" b="1" dirty="0"/>
          </a:p>
          <a:p>
            <a:pPr marL="491490" indent="-457200">
              <a:buFont typeface="+mj-lt"/>
              <a:buAutoNum type="arabicPeriod"/>
            </a:pPr>
            <a:r>
              <a:rPr lang="es-ES" sz="2400" b="1" dirty="0">
                <a:solidFill>
                  <a:srgbClr val="C00000"/>
                </a:solidFill>
              </a:rPr>
              <a:t>Evaluación de los avisos. </a:t>
            </a:r>
            <a:r>
              <a:rPr lang="es-ES" sz="2400" dirty="0"/>
              <a:t>Se obtiene información sobre el incidente y se evalúa, para clasificar el tipo de demanda y establecer cuál es la respuesta más adecuada. La respuesta puede ser un consejo o la indicación de dirigirse a algún centro (atención primaria, comisaría,…), en otros casos se establece la necesidad de desplazar recursos al lugar del incidente.</a:t>
            </a:r>
            <a:endParaRPr lang="es-ES" sz="2400" b="1" dirty="0">
              <a:solidFill>
                <a:srgbClr val="C00000"/>
              </a:solidFill>
            </a:endParaRPr>
          </a:p>
          <a:p>
            <a:endParaRPr lang="es-ES" dirty="0"/>
          </a:p>
        </p:txBody>
      </p:sp>
      <p:pic>
        <p:nvPicPr>
          <p:cNvPr id="4" name="Imagen 3">
            <a:extLst>
              <a:ext uri="{FF2B5EF4-FFF2-40B4-BE49-F238E27FC236}">
                <a16:creationId xmlns:a16="http://schemas.microsoft.com/office/drawing/2014/main" id="{8FFBF887-B92A-EE29-5874-D9D986291ED8}"/>
              </a:ext>
            </a:extLst>
          </p:cNvPr>
          <p:cNvPicPr>
            <a:picLocks noChangeAspect="1"/>
          </p:cNvPicPr>
          <p:nvPr/>
        </p:nvPicPr>
        <p:blipFill>
          <a:blip r:embed="rId2"/>
          <a:stretch>
            <a:fillRect/>
          </a:stretch>
        </p:blipFill>
        <p:spPr>
          <a:xfrm>
            <a:off x="4932040" y="4797152"/>
            <a:ext cx="2943225" cy="1552575"/>
          </a:xfrm>
          <a:prstGeom prst="rect">
            <a:avLst/>
          </a:prstGeom>
        </p:spPr>
      </p:pic>
    </p:spTree>
    <p:extLst>
      <p:ext uri="{BB962C8B-B14F-4D97-AF65-F5344CB8AC3E}">
        <p14:creationId xmlns:p14="http://schemas.microsoft.com/office/powerpoint/2010/main" val="104245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CC44E-65DC-6E00-2CDD-125D1829FEFA}"/>
              </a:ext>
            </a:extLst>
          </p:cNvPr>
          <p:cNvSpPr>
            <a:spLocks noGrp="1"/>
          </p:cNvSpPr>
          <p:nvPr>
            <p:ph type="title"/>
          </p:nvPr>
        </p:nvSpPr>
        <p:spPr>
          <a:xfrm>
            <a:off x="855264" y="332656"/>
            <a:ext cx="7406640" cy="864096"/>
          </a:xfrm>
        </p:spPr>
        <p:txBody>
          <a:bodyPr/>
          <a:lstStyle/>
          <a:p>
            <a:r>
              <a:rPr lang="es-ES" b="1" dirty="0"/>
              <a:t>FUNCIONES DE LOS CCE</a:t>
            </a:r>
          </a:p>
        </p:txBody>
      </p:sp>
      <p:sp>
        <p:nvSpPr>
          <p:cNvPr id="3" name="Marcador de contenido 2">
            <a:extLst>
              <a:ext uri="{FF2B5EF4-FFF2-40B4-BE49-F238E27FC236}">
                <a16:creationId xmlns:a16="http://schemas.microsoft.com/office/drawing/2014/main" id="{DD866A36-0DBA-0EA2-8FEF-067452169583}"/>
              </a:ext>
            </a:extLst>
          </p:cNvPr>
          <p:cNvSpPr>
            <a:spLocks noGrp="1"/>
          </p:cNvSpPr>
          <p:nvPr>
            <p:ph idx="1"/>
          </p:nvPr>
        </p:nvSpPr>
        <p:spPr>
          <a:xfrm>
            <a:off x="611561" y="1196752"/>
            <a:ext cx="5832648" cy="4968552"/>
          </a:xfrm>
        </p:spPr>
        <p:txBody>
          <a:bodyPr>
            <a:normAutofit lnSpcReduction="10000"/>
          </a:bodyPr>
          <a:lstStyle/>
          <a:p>
            <a:pPr marL="491490" indent="-457200">
              <a:buFont typeface="+mj-lt"/>
              <a:buAutoNum type="arabicPeriod" startAt="3"/>
            </a:pPr>
            <a:r>
              <a:rPr lang="es-ES" sz="2400" b="1" dirty="0">
                <a:solidFill>
                  <a:srgbClr val="C00000"/>
                </a:solidFill>
              </a:rPr>
              <a:t>Activación de recursos. </a:t>
            </a:r>
            <a:r>
              <a:rPr lang="es-ES" sz="2400" dirty="0"/>
              <a:t>Si son necesarios se activan los recursos más adecuados para resolver la situación de emergencia o urgencia.</a:t>
            </a:r>
            <a:endParaRPr lang="es-ES" sz="2400" b="1" dirty="0">
              <a:solidFill>
                <a:srgbClr val="C00000"/>
              </a:solidFill>
            </a:endParaRPr>
          </a:p>
          <a:p>
            <a:pPr marL="491490" indent="-457200">
              <a:buFont typeface="+mj-lt"/>
              <a:buAutoNum type="arabicPeriod" startAt="3"/>
            </a:pPr>
            <a:r>
              <a:rPr lang="es-ES" sz="2400" b="1" dirty="0">
                <a:solidFill>
                  <a:srgbClr val="C00000"/>
                </a:solidFill>
              </a:rPr>
              <a:t>Coordinación de los recursos. </a:t>
            </a:r>
            <a:r>
              <a:rPr lang="es-ES" sz="2400" dirty="0"/>
              <a:t>Además de activar los recursos, se realiza la coordinación de todos ellos para garantizar que la atención a la emergencia se desarrolle de forma eficiente y que la víctima esté correctamente asistida durante el proceso.</a:t>
            </a:r>
            <a:endParaRPr lang="es-ES" sz="2400" b="1" dirty="0">
              <a:solidFill>
                <a:srgbClr val="C00000"/>
              </a:solidFill>
            </a:endParaRPr>
          </a:p>
          <a:p>
            <a:pPr marL="491490" indent="-457200">
              <a:buFont typeface="+mj-lt"/>
              <a:buAutoNum type="arabicPeriod" startAt="3"/>
            </a:pPr>
            <a:r>
              <a:rPr lang="es-ES" sz="2400" b="1" dirty="0">
                <a:solidFill>
                  <a:srgbClr val="C00000"/>
                </a:solidFill>
              </a:rPr>
              <a:t>Información a la población. </a:t>
            </a:r>
            <a:r>
              <a:rPr lang="es-ES" sz="2400" dirty="0"/>
              <a:t>Sobre la previsión y actuación en situaciones de emergencia.</a:t>
            </a:r>
            <a:endParaRPr lang="es-ES" sz="2400" b="1" dirty="0">
              <a:solidFill>
                <a:srgbClr val="C00000"/>
              </a:solidFill>
            </a:endParaRPr>
          </a:p>
          <a:p>
            <a:endParaRPr lang="es-ES" dirty="0"/>
          </a:p>
        </p:txBody>
      </p:sp>
      <p:pic>
        <p:nvPicPr>
          <p:cNvPr id="4" name="Imagen 3">
            <a:extLst>
              <a:ext uri="{FF2B5EF4-FFF2-40B4-BE49-F238E27FC236}">
                <a16:creationId xmlns:a16="http://schemas.microsoft.com/office/drawing/2014/main" id="{5D52F7CA-EC43-9D7B-0527-D4B9A97E331A}"/>
              </a:ext>
            </a:extLst>
          </p:cNvPr>
          <p:cNvPicPr>
            <a:picLocks noChangeAspect="1"/>
          </p:cNvPicPr>
          <p:nvPr/>
        </p:nvPicPr>
        <p:blipFill>
          <a:blip r:embed="rId2"/>
          <a:stretch>
            <a:fillRect/>
          </a:stretch>
        </p:blipFill>
        <p:spPr>
          <a:xfrm>
            <a:off x="5940152" y="2942202"/>
            <a:ext cx="2772911" cy="2077007"/>
          </a:xfrm>
          <a:prstGeom prst="rect">
            <a:avLst/>
          </a:prstGeom>
        </p:spPr>
      </p:pic>
    </p:spTree>
    <p:extLst>
      <p:ext uri="{BB962C8B-B14F-4D97-AF65-F5344CB8AC3E}">
        <p14:creationId xmlns:p14="http://schemas.microsoft.com/office/powerpoint/2010/main" val="399567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CC44E-65DC-6E00-2CDD-125D1829FEFA}"/>
              </a:ext>
            </a:extLst>
          </p:cNvPr>
          <p:cNvSpPr>
            <a:spLocks noGrp="1"/>
          </p:cNvSpPr>
          <p:nvPr>
            <p:ph type="title"/>
          </p:nvPr>
        </p:nvSpPr>
        <p:spPr>
          <a:xfrm>
            <a:off x="855264" y="332656"/>
            <a:ext cx="7406640" cy="864096"/>
          </a:xfrm>
        </p:spPr>
        <p:txBody>
          <a:bodyPr/>
          <a:lstStyle/>
          <a:p>
            <a:r>
              <a:rPr lang="es-ES" b="1" dirty="0"/>
              <a:t>FUNCIONES DE LOS CCE</a:t>
            </a:r>
          </a:p>
        </p:txBody>
      </p:sp>
      <p:sp>
        <p:nvSpPr>
          <p:cNvPr id="3" name="Marcador de contenido 2">
            <a:extLst>
              <a:ext uri="{FF2B5EF4-FFF2-40B4-BE49-F238E27FC236}">
                <a16:creationId xmlns:a16="http://schemas.microsoft.com/office/drawing/2014/main" id="{DD866A36-0DBA-0EA2-8FEF-067452169583}"/>
              </a:ext>
            </a:extLst>
          </p:cNvPr>
          <p:cNvSpPr>
            <a:spLocks noGrp="1"/>
          </p:cNvSpPr>
          <p:nvPr>
            <p:ph idx="1"/>
          </p:nvPr>
        </p:nvSpPr>
        <p:spPr>
          <a:xfrm>
            <a:off x="611560" y="1196752"/>
            <a:ext cx="7677175" cy="4968552"/>
          </a:xfrm>
        </p:spPr>
        <p:txBody>
          <a:bodyPr>
            <a:normAutofit/>
          </a:bodyPr>
          <a:lstStyle/>
          <a:p>
            <a:pPr marL="34290" indent="0">
              <a:buNone/>
            </a:pPr>
            <a:r>
              <a:rPr lang="es-ES" sz="2400" dirty="0"/>
              <a:t>Actúan siempre bajo unos principios de:</a:t>
            </a:r>
          </a:p>
          <a:p>
            <a:r>
              <a:rPr lang="es-ES" sz="2400" b="1" dirty="0"/>
              <a:t>NEUTRALIDAD: </a:t>
            </a:r>
            <a:r>
              <a:rPr lang="es-ES" sz="2400" dirty="0"/>
              <a:t>es una figura “neutra”, es decir, participa para ayudar en la comunicación, pero no impone una solución.</a:t>
            </a:r>
          </a:p>
          <a:p>
            <a:r>
              <a:rPr lang="es-ES" sz="2400" b="1" dirty="0"/>
              <a:t>IMPARCIALIDAD: </a:t>
            </a:r>
            <a:r>
              <a:rPr lang="es-ES" sz="2400" dirty="0"/>
              <a:t>no se decanta ni por unos ni por otros. Se podría decir que ayuda de forma objetiva.</a:t>
            </a:r>
          </a:p>
          <a:p>
            <a:r>
              <a:rPr lang="es-ES" sz="2400" b="1" dirty="0"/>
              <a:t>CONFIDENCIALIDAD: </a:t>
            </a:r>
            <a:r>
              <a:rPr lang="es-ES" sz="2400" dirty="0"/>
              <a:t>conservan la privacidad de los datos, y no los revelan a terceras personas no involucradas en el proceso sanitario.</a:t>
            </a:r>
          </a:p>
          <a:p>
            <a:r>
              <a:rPr lang="es-ES" sz="2400" b="1" dirty="0"/>
              <a:t>EFICIENCIA: </a:t>
            </a:r>
            <a:r>
              <a:rPr lang="es-ES" sz="2400" dirty="0"/>
              <a:t>logra los resultados con la menor cantidad posible de tiempo y recursos.</a:t>
            </a:r>
          </a:p>
          <a:p>
            <a:endParaRPr lang="es-ES" dirty="0"/>
          </a:p>
        </p:txBody>
      </p:sp>
    </p:spTree>
    <p:extLst>
      <p:ext uri="{BB962C8B-B14F-4D97-AF65-F5344CB8AC3E}">
        <p14:creationId xmlns:p14="http://schemas.microsoft.com/office/powerpoint/2010/main" val="390490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2087A4-B059-6EE2-51AE-4FE4BFF99FF8}"/>
              </a:ext>
            </a:extLst>
          </p:cNvPr>
          <p:cNvSpPr>
            <a:spLocks noGrp="1"/>
          </p:cNvSpPr>
          <p:nvPr>
            <p:ph type="title"/>
          </p:nvPr>
        </p:nvSpPr>
        <p:spPr>
          <a:xfrm>
            <a:off x="467544" y="332656"/>
            <a:ext cx="7992888" cy="1152128"/>
          </a:xfrm>
        </p:spPr>
        <p:txBody>
          <a:bodyPr>
            <a:noAutofit/>
          </a:bodyPr>
          <a:lstStyle/>
          <a:p>
            <a:r>
              <a:rPr lang="es-ES" sz="2800" b="1" dirty="0"/>
              <a:t>PROCEDIMIENTO OPERATIVO BÁSICO DE LOS CENTROS COORDINADORES DE EMERGENCIAS</a:t>
            </a:r>
          </a:p>
        </p:txBody>
      </p:sp>
      <p:sp>
        <p:nvSpPr>
          <p:cNvPr id="3" name="Marcador de contenido 2">
            <a:extLst>
              <a:ext uri="{FF2B5EF4-FFF2-40B4-BE49-F238E27FC236}">
                <a16:creationId xmlns:a16="http://schemas.microsoft.com/office/drawing/2014/main" id="{BFB79D25-3887-5FC7-27DB-A251F813BA14}"/>
              </a:ext>
            </a:extLst>
          </p:cNvPr>
          <p:cNvSpPr>
            <a:spLocks noGrp="1"/>
          </p:cNvSpPr>
          <p:nvPr>
            <p:ph idx="1"/>
          </p:nvPr>
        </p:nvSpPr>
        <p:spPr>
          <a:xfrm>
            <a:off x="467544" y="1484784"/>
            <a:ext cx="8208911" cy="4611216"/>
          </a:xfrm>
        </p:spPr>
        <p:txBody>
          <a:bodyPr>
            <a:normAutofit/>
          </a:bodyPr>
          <a:lstStyle/>
          <a:p>
            <a:pPr marL="34290" indent="0">
              <a:buNone/>
            </a:pPr>
            <a:r>
              <a:rPr lang="es-ES" sz="2400" dirty="0"/>
              <a:t>A partir de una demanda se inician las 2 fase del procedimiento:</a:t>
            </a:r>
          </a:p>
          <a:p>
            <a:r>
              <a:rPr lang="es-ES" sz="2400" b="1" dirty="0"/>
              <a:t>Gestión de la demanda. </a:t>
            </a:r>
            <a:r>
              <a:rPr lang="es-ES" sz="2400" dirty="0"/>
              <a:t>Intentar averiguar qué ocurre , a quién y dónde. A partir de los datos obtenidos se clasifica la demanda y se transfiere a la persona indicada para gestionar la respuesta.</a:t>
            </a:r>
          </a:p>
          <a:p>
            <a:r>
              <a:rPr lang="es-ES" sz="2400" b="1" dirty="0"/>
              <a:t>Gestión de la respuesta. </a:t>
            </a:r>
            <a:r>
              <a:rPr lang="es-ES" sz="2400" dirty="0"/>
              <a:t>Valoración de cuál es la mejor respuesta, activación de los recursos necesarios y seguimiento de esos recursos y del caso hasta su resolución =&gt; ingreso en el hospital, rechazo al traslado, atención in situ por heridas leves y alta.</a:t>
            </a:r>
          </a:p>
        </p:txBody>
      </p:sp>
    </p:spTree>
    <p:extLst>
      <p:ext uri="{BB962C8B-B14F-4D97-AF65-F5344CB8AC3E}">
        <p14:creationId xmlns:p14="http://schemas.microsoft.com/office/powerpoint/2010/main" val="264010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AD5FCF08-F88D-13A8-6793-0E4B8FFFEB7F}"/>
              </a:ext>
            </a:extLst>
          </p:cNvPr>
          <p:cNvSpPr>
            <a:spLocks noGrp="1"/>
          </p:cNvSpPr>
          <p:nvPr>
            <p:ph type="title"/>
          </p:nvPr>
        </p:nvSpPr>
        <p:spPr>
          <a:xfrm>
            <a:off x="457200" y="274638"/>
            <a:ext cx="8229600" cy="1225550"/>
          </a:xfrm>
        </p:spPr>
        <p:txBody>
          <a:bodyPr/>
          <a:lstStyle/>
          <a:p>
            <a:pPr fontAlgn="auto">
              <a:spcAft>
                <a:spcPts val="0"/>
              </a:spcAft>
              <a:defRPr/>
            </a:pPr>
            <a:r>
              <a:rPr lang="es-ES" b="1" dirty="0"/>
              <a:t>ÍNDICE</a:t>
            </a:r>
          </a:p>
        </p:txBody>
      </p:sp>
      <p:sp>
        <p:nvSpPr>
          <p:cNvPr id="10242" name="2 Marcador de contenido">
            <a:extLst>
              <a:ext uri="{FF2B5EF4-FFF2-40B4-BE49-F238E27FC236}">
                <a16:creationId xmlns:a16="http://schemas.microsoft.com/office/drawing/2014/main" id="{216B76E8-B910-DF89-EEAC-FD4E97A22C27}"/>
              </a:ext>
            </a:extLst>
          </p:cNvPr>
          <p:cNvSpPr>
            <a:spLocks noGrp="1"/>
          </p:cNvSpPr>
          <p:nvPr>
            <p:ph idx="1"/>
          </p:nvPr>
        </p:nvSpPr>
        <p:spPr>
          <a:xfrm>
            <a:off x="539750" y="1500188"/>
            <a:ext cx="7128594" cy="4941887"/>
          </a:xfrm>
        </p:spPr>
        <p:txBody>
          <a:bodyPr>
            <a:normAutofit/>
          </a:bodyPr>
          <a:lstStyle/>
          <a:p>
            <a:pPr marL="491490" indent="-457200" fontAlgn="auto">
              <a:lnSpc>
                <a:spcPct val="150000"/>
              </a:lnSpc>
              <a:spcBef>
                <a:spcPts val="0"/>
              </a:spcBef>
              <a:buFont typeface="+mj-lt"/>
              <a:buAutoNum type="arabicPeriod"/>
              <a:defRPr/>
            </a:pPr>
            <a:r>
              <a:rPr lang="es-ES" altLang="es-ES" sz="2400" b="1" dirty="0"/>
              <a:t>DEFINICIONES</a:t>
            </a:r>
          </a:p>
          <a:p>
            <a:pPr marL="491490" indent="-457200" fontAlgn="auto">
              <a:lnSpc>
                <a:spcPct val="150000"/>
              </a:lnSpc>
              <a:spcBef>
                <a:spcPts val="0"/>
              </a:spcBef>
              <a:buFont typeface="+mj-lt"/>
              <a:buAutoNum type="arabicPeriod"/>
              <a:defRPr/>
            </a:pPr>
            <a:r>
              <a:rPr lang="es-ES" altLang="es-ES" sz="2400" b="1" dirty="0"/>
              <a:t>FUNCIONAMIENTO DE LOS CCE</a:t>
            </a:r>
          </a:p>
          <a:p>
            <a:pPr marL="491490" indent="-457200" fontAlgn="auto">
              <a:lnSpc>
                <a:spcPct val="150000"/>
              </a:lnSpc>
              <a:spcBef>
                <a:spcPts val="0"/>
              </a:spcBef>
              <a:buFont typeface="+mj-lt"/>
              <a:buAutoNum type="arabicPeriod"/>
              <a:defRPr/>
            </a:pPr>
            <a:r>
              <a:rPr lang="es-ES" altLang="es-ES" sz="2400" b="1" dirty="0"/>
              <a:t>MODELOS DE CENTRAL DE COORDINACIÓN</a:t>
            </a:r>
          </a:p>
          <a:p>
            <a:pPr marL="491490" indent="-457200" fontAlgn="auto">
              <a:lnSpc>
                <a:spcPct val="150000"/>
              </a:lnSpc>
              <a:spcBef>
                <a:spcPts val="0"/>
              </a:spcBef>
              <a:buFont typeface="+mj-lt"/>
              <a:buAutoNum type="arabicPeriod"/>
              <a:defRPr/>
            </a:pPr>
            <a:r>
              <a:rPr lang="es-ES" altLang="es-ES" sz="2400" b="1" dirty="0"/>
              <a:t>RECURSOS HUMANOS DE LOS CEE</a:t>
            </a:r>
          </a:p>
          <a:p>
            <a:pPr marL="491490" indent="-457200" fontAlgn="auto">
              <a:lnSpc>
                <a:spcPct val="150000"/>
              </a:lnSpc>
              <a:spcBef>
                <a:spcPts val="0"/>
              </a:spcBef>
              <a:buFont typeface="+mj-lt"/>
              <a:buAutoNum type="arabicPeriod"/>
              <a:defRPr/>
            </a:pPr>
            <a:r>
              <a:rPr lang="es-ES" altLang="es-ES" sz="2400" b="1" dirty="0"/>
              <a:t>ESTRUCTURA Y PROCEDIMIENTOS</a:t>
            </a:r>
          </a:p>
          <a:p>
            <a:pPr marL="491490" indent="-457200" fontAlgn="auto">
              <a:lnSpc>
                <a:spcPct val="150000"/>
              </a:lnSpc>
              <a:spcBef>
                <a:spcPts val="0"/>
              </a:spcBef>
              <a:buFont typeface="+mj-lt"/>
              <a:buAutoNum type="arabicPeriod"/>
              <a:defRPr/>
            </a:pPr>
            <a:r>
              <a:rPr lang="es-ES" altLang="es-ES" sz="2400" b="1" dirty="0"/>
              <a:t>ELEMENTOS DE SEGURIDAD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96D106D-A04B-5972-FE44-8E402BAC7A84}"/>
              </a:ext>
            </a:extLst>
          </p:cNvPr>
          <p:cNvGraphicFramePr/>
          <p:nvPr>
            <p:extLst>
              <p:ext uri="{D42A27DB-BD31-4B8C-83A1-F6EECF244321}">
                <p14:modId xmlns:p14="http://schemas.microsoft.com/office/powerpoint/2010/main" val="3424415149"/>
              </p:ext>
            </p:extLst>
          </p:nvPr>
        </p:nvGraphicFramePr>
        <p:xfrm>
          <a:off x="323528" y="2060848"/>
          <a:ext cx="856895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63471B46-9393-0AC8-2A0E-3B69555D7393}"/>
              </a:ext>
            </a:extLst>
          </p:cNvPr>
          <p:cNvSpPr/>
          <p:nvPr/>
        </p:nvSpPr>
        <p:spPr>
          <a:xfrm>
            <a:off x="1979712" y="908720"/>
            <a:ext cx="5472608"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2400" b="1" dirty="0">
                <a:solidFill>
                  <a:schemeClr val="tx1"/>
                </a:solidFill>
              </a:rPr>
              <a:t>PROCEDIMIENTO OPERATIVO BÁSICO</a:t>
            </a:r>
          </a:p>
        </p:txBody>
      </p:sp>
      <p:sp>
        <p:nvSpPr>
          <p:cNvPr id="4" name="Rectángulo 3">
            <a:extLst>
              <a:ext uri="{FF2B5EF4-FFF2-40B4-BE49-F238E27FC236}">
                <a16:creationId xmlns:a16="http://schemas.microsoft.com/office/drawing/2014/main" id="{2D07E0A1-AB3E-F44A-C772-546FEA157DCC}"/>
              </a:ext>
            </a:extLst>
          </p:cNvPr>
          <p:cNvSpPr/>
          <p:nvPr/>
        </p:nvSpPr>
        <p:spPr>
          <a:xfrm>
            <a:off x="2148278" y="4653136"/>
            <a:ext cx="2448272" cy="7200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Corbel" panose="020B0503020204020204" pitchFamily="34" charset="0"/>
              <a:buChar char="-"/>
            </a:pPr>
            <a:r>
              <a:rPr lang="es-ES" dirty="0">
                <a:solidFill>
                  <a:schemeClr val="tx1"/>
                </a:solidFill>
              </a:rPr>
              <a:t>Obtención de datos</a:t>
            </a:r>
          </a:p>
          <a:p>
            <a:pPr marL="285750" indent="-285750">
              <a:buFont typeface="Corbel" panose="020B0503020204020204" pitchFamily="34" charset="0"/>
              <a:buChar char="-"/>
            </a:pPr>
            <a:r>
              <a:rPr lang="es-ES" dirty="0">
                <a:solidFill>
                  <a:schemeClr val="tx1"/>
                </a:solidFill>
              </a:rPr>
              <a:t>Clasificación</a:t>
            </a:r>
          </a:p>
        </p:txBody>
      </p:sp>
      <p:sp>
        <p:nvSpPr>
          <p:cNvPr id="5" name="Rectángulo 4">
            <a:extLst>
              <a:ext uri="{FF2B5EF4-FFF2-40B4-BE49-F238E27FC236}">
                <a16:creationId xmlns:a16="http://schemas.microsoft.com/office/drawing/2014/main" id="{B0B5074D-D9B3-84CF-F733-D13FCD42E1CF}"/>
              </a:ext>
            </a:extLst>
          </p:cNvPr>
          <p:cNvSpPr/>
          <p:nvPr/>
        </p:nvSpPr>
        <p:spPr>
          <a:xfrm>
            <a:off x="4788024" y="4653136"/>
            <a:ext cx="2207698" cy="12961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Corbel" panose="020B0503020204020204" pitchFamily="34" charset="0"/>
              <a:buChar char="-"/>
            </a:pPr>
            <a:r>
              <a:rPr lang="es-ES" dirty="0">
                <a:solidFill>
                  <a:schemeClr val="tx1"/>
                </a:solidFill>
              </a:rPr>
              <a:t>Valoración</a:t>
            </a:r>
          </a:p>
          <a:p>
            <a:pPr marL="285750" indent="-285750">
              <a:buFont typeface="Corbel" panose="020B0503020204020204" pitchFamily="34" charset="0"/>
              <a:buChar char="-"/>
            </a:pPr>
            <a:r>
              <a:rPr lang="es-ES" dirty="0">
                <a:solidFill>
                  <a:schemeClr val="tx1"/>
                </a:solidFill>
              </a:rPr>
              <a:t>Activación de recursos</a:t>
            </a:r>
          </a:p>
          <a:p>
            <a:pPr marL="285750" indent="-285750">
              <a:buFont typeface="Corbel" panose="020B0503020204020204" pitchFamily="34" charset="0"/>
              <a:buChar char="-"/>
            </a:pPr>
            <a:r>
              <a:rPr lang="es-ES" dirty="0">
                <a:solidFill>
                  <a:schemeClr val="tx1"/>
                </a:solidFill>
              </a:rPr>
              <a:t>Seguimiento de recursos</a:t>
            </a:r>
          </a:p>
        </p:txBody>
      </p:sp>
    </p:spTree>
    <p:extLst>
      <p:ext uri="{BB962C8B-B14F-4D97-AF65-F5344CB8AC3E}">
        <p14:creationId xmlns:p14="http://schemas.microsoft.com/office/powerpoint/2010/main" val="2593719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echas azules apuntando hacia un botón rojo">
            <a:extLst>
              <a:ext uri="{FF2B5EF4-FFF2-40B4-BE49-F238E27FC236}">
                <a16:creationId xmlns:a16="http://schemas.microsoft.com/office/drawing/2014/main" id="{D8E3A9C1-5F13-4409-E925-D844BED3D60A}"/>
              </a:ext>
            </a:extLst>
          </p:cNvPr>
          <p:cNvPicPr>
            <a:picLocks noChangeAspect="1"/>
          </p:cNvPicPr>
          <p:nvPr/>
        </p:nvPicPr>
        <p:blipFill rotWithShape="1">
          <a:blip r:embed="rId2">
            <a:duotone>
              <a:schemeClr val="bg2">
                <a:shade val="45000"/>
                <a:satMod val="135000"/>
              </a:schemeClr>
              <a:prstClr val="white"/>
            </a:duotone>
          </a:blip>
          <a:srcRect l="9687" r="1312" b="-2"/>
          <a:stretch/>
        </p:blipFill>
        <p:spPr>
          <a:xfrm>
            <a:off x="-1905" y="-1"/>
            <a:ext cx="9144000" cy="6858001"/>
          </a:xfrm>
          <a:prstGeom prst="rect">
            <a:avLst/>
          </a:prstGeom>
        </p:spPr>
      </p:pic>
      <p:sp>
        <p:nvSpPr>
          <p:cNvPr id="2" name="Título 1">
            <a:extLst>
              <a:ext uri="{FF2B5EF4-FFF2-40B4-BE49-F238E27FC236}">
                <a16:creationId xmlns:a16="http://schemas.microsoft.com/office/drawing/2014/main" id="{C1469F39-075C-7616-DB96-6D0C852A1FB8}"/>
              </a:ext>
            </a:extLst>
          </p:cNvPr>
          <p:cNvSpPr>
            <a:spLocks noGrp="1"/>
          </p:cNvSpPr>
          <p:nvPr>
            <p:ph type="title"/>
          </p:nvPr>
        </p:nvSpPr>
        <p:spPr>
          <a:xfrm>
            <a:off x="832485" y="882376"/>
            <a:ext cx="7475220" cy="2926080"/>
          </a:xfrm>
        </p:spPr>
        <p:txBody>
          <a:bodyPr vert="horz" lIns="91440" tIns="45720" rIns="91440" bIns="45720" rtlCol="0" anchor="b">
            <a:normAutofit/>
          </a:bodyPr>
          <a:lstStyle/>
          <a:p>
            <a:pPr defTabSz="914400"/>
            <a:r>
              <a:rPr lang="en-US" sz="6600" b="1" dirty="0"/>
              <a:t>MODELOS DE CENTRAL DE COORDINACIÓN</a:t>
            </a:r>
          </a:p>
        </p:txBody>
      </p:sp>
      <p:sp>
        <p:nvSpPr>
          <p:cNvPr id="3" name="Marcador de texto 2">
            <a:extLst>
              <a:ext uri="{FF2B5EF4-FFF2-40B4-BE49-F238E27FC236}">
                <a16:creationId xmlns:a16="http://schemas.microsoft.com/office/drawing/2014/main" id="{22A3A413-5DF0-AEF2-47EA-C206DFBE19D6}"/>
              </a:ext>
            </a:extLst>
          </p:cNvPr>
          <p:cNvSpPr>
            <a:spLocks noGrp="1"/>
          </p:cNvSpPr>
          <p:nvPr>
            <p:ph type="body" idx="1"/>
          </p:nvPr>
        </p:nvSpPr>
        <p:spPr>
          <a:xfrm>
            <a:off x="1282147" y="3869634"/>
            <a:ext cx="6575895" cy="1388165"/>
          </a:xfrm>
        </p:spPr>
        <p:txBody>
          <a:bodyPr vert="horz" lIns="91440" tIns="45720" rIns="91440" bIns="45720" rtlCol="0">
            <a:normAutofit/>
          </a:bodyPr>
          <a:lstStyle/>
          <a:p>
            <a:pPr defTabSz="914400">
              <a:spcBef>
                <a:spcPts val="1400"/>
              </a:spcBef>
            </a:pPr>
            <a:endParaRPr lang="en-US" sz="2200"/>
          </a:p>
        </p:txBody>
      </p:sp>
    </p:spTree>
    <p:extLst>
      <p:ext uri="{BB962C8B-B14F-4D97-AF65-F5344CB8AC3E}">
        <p14:creationId xmlns:p14="http://schemas.microsoft.com/office/powerpoint/2010/main" val="2529748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D5C2A5A2-0AFD-5FAF-08E6-619794F98324}"/>
              </a:ext>
            </a:extLst>
          </p:cNvPr>
          <p:cNvSpPr>
            <a:spLocks noGrp="1"/>
          </p:cNvSpPr>
          <p:nvPr>
            <p:ph type="title"/>
          </p:nvPr>
        </p:nvSpPr>
        <p:spPr>
          <a:xfrm>
            <a:off x="433511" y="332656"/>
            <a:ext cx="8276976" cy="1008112"/>
          </a:xfrm>
        </p:spPr>
        <p:txBody>
          <a:bodyPr>
            <a:normAutofit fontScale="90000"/>
          </a:bodyPr>
          <a:lstStyle/>
          <a:p>
            <a:pPr fontAlgn="auto">
              <a:spcAft>
                <a:spcPts val="0"/>
              </a:spcAft>
              <a:defRPr/>
            </a:pPr>
            <a:br>
              <a:rPr lang="es-ES" dirty="0"/>
            </a:br>
            <a:r>
              <a:rPr lang="es-ES" sz="3900" b="1" dirty="0"/>
              <a:t>MODELOS CENTRAL DE COORDINACIÓN</a:t>
            </a:r>
            <a:br>
              <a:rPr lang="es-ES" dirty="0"/>
            </a:br>
            <a:endParaRPr lang="es-ES" dirty="0"/>
          </a:p>
        </p:txBody>
      </p:sp>
      <p:sp>
        <p:nvSpPr>
          <p:cNvPr id="22530" name="2 Marcador de contenido">
            <a:extLst>
              <a:ext uri="{FF2B5EF4-FFF2-40B4-BE49-F238E27FC236}">
                <a16:creationId xmlns:a16="http://schemas.microsoft.com/office/drawing/2014/main" id="{445A2787-2556-7898-B87B-EE02033C005D}"/>
              </a:ext>
            </a:extLst>
          </p:cNvPr>
          <p:cNvSpPr>
            <a:spLocks noGrp="1"/>
          </p:cNvSpPr>
          <p:nvPr>
            <p:ph idx="1"/>
          </p:nvPr>
        </p:nvSpPr>
        <p:spPr>
          <a:xfrm>
            <a:off x="255587" y="1340768"/>
            <a:ext cx="8632825" cy="5517355"/>
          </a:xfrm>
        </p:spPr>
        <p:txBody>
          <a:bodyPr>
            <a:normAutofit/>
          </a:bodyPr>
          <a:lstStyle/>
          <a:p>
            <a:pPr marL="34290" indent="0" fontAlgn="auto">
              <a:spcAft>
                <a:spcPts val="600"/>
              </a:spcAft>
              <a:buNone/>
              <a:defRPr/>
            </a:pPr>
            <a:r>
              <a:rPr lang="es-ES" altLang="es-ES" sz="2400" dirty="0"/>
              <a:t>Se distinguen 2 grupos principales de CCE:</a:t>
            </a:r>
          </a:p>
          <a:p>
            <a:pPr fontAlgn="auto">
              <a:spcAft>
                <a:spcPts val="600"/>
              </a:spcAft>
              <a:buClr>
                <a:srgbClr val="C00000"/>
              </a:buClr>
              <a:buFont typeface="Corbel" panose="020B0503020204020204" pitchFamily="34" charset="0"/>
              <a:buChar char="o"/>
              <a:defRPr/>
            </a:pPr>
            <a:r>
              <a:rPr lang="es-ES" altLang="es-ES" sz="2400" b="1" dirty="0">
                <a:solidFill>
                  <a:srgbClr val="C00000"/>
                </a:solidFill>
              </a:rPr>
              <a:t>CCE sectoriales. </a:t>
            </a:r>
            <a:r>
              <a:rPr lang="es-ES" altLang="es-ES" sz="2400" dirty="0"/>
              <a:t>Son centros de coordinación de un sector concreto y gestionan las emergencias de su ámbito competencial. Los centros de coordinación de emergencias sanitarias 061 son de este tipo, y funcionan en coordinación con los centros 112 para cumplir la normativa europea.</a:t>
            </a:r>
          </a:p>
          <a:p>
            <a:pPr fontAlgn="auto">
              <a:spcAft>
                <a:spcPts val="600"/>
              </a:spcAft>
              <a:buClr>
                <a:srgbClr val="C00000"/>
              </a:buClr>
              <a:buFont typeface="Corbel" panose="020B0503020204020204" pitchFamily="34" charset="0"/>
              <a:buChar char="o"/>
              <a:defRPr/>
            </a:pPr>
            <a:r>
              <a:rPr lang="es-ES" altLang="es-ES" sz="2400" b="1" dirty="0">
                <a:solidFill>
                  <a:srgbClr val="C00000"/>
                </a:solidFill>
              </a:rPr>
              <a:t>CCE 112. </a:t>
            </a:r>
            <a:r>
              <a:rPr lang="es-ES" altLang="es-ES" sz="2400" dirty="0"/>
              <a:t>Atienden a cualquier tipo de emergencia. Hay 2 modelos:</a:t>
            </a:r>
          </a:p>
          <a:p>
            <a:pPr lvl="1">
              <a:spcAft>
                <a:spcPts val="600"/>
              </a:spcAft>
              <a:buClr>
                <a:srgbClr val="C00000"/>
              </a:buClr>
              <a:buFont typeface="Corbel" panose="020B0503020204020204" pitchFamily="34" charset="0"/>
              <a:buChar char="-"/>
              <a:defRPr/>
            </a:pPr>
            <a:r>
              <a:rPr lang="es-ES" altLang="es-ES" sz="2400" b="1" dirty="0"/>
              <a:t>Integrados: </a:t>
            </a:r>
            <a:r>
              <a:rPr lang="es-ES" altLang="es-ES" sz="2400" dirty="0"/>
              <a:t>todos los sectores forman parte del centro</a:t>
            </a:r>
          </a:p>
          <a:p>
            <a:pPr lvl="1">
              <a:spcAft>
                <a:spcPts val="600"/>
              </a:spcAft>
              <a:buClr>
                <a:srgbClr val="C00000"/>
              </a:buClr>
              <a:buFont typeface="Corbel" panose="020B0503020204020204" pitchFamily="34" charset="0"/>
              <a:buChar char="-"/>
              <a:defRPr/>
            </a:pPr>
            <a:r>
              <a:rPr lang="es-ES" altLang="es-ES" sz="2400" b="1" dirty="0"/>
              <a:t>No integrados: </a:t>
            </a:r>
            <a:r>
              <a:rPr lang="es-ES" altLang="es-ES" sz="2400" dirty="0"/>
              <a:t>derivan las demandas a centros sectoriales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67B5C-4CD7-F648-5502-9C94106BD6D6}"/>
              </a:ext>
            </a:extLst>
          </p:cNvPr>
          <p:cNvSpPr>
            <a:spLocks noGrp="1"/>
          </p:cNvSpPr>
          <p:nvPr>
            <p:ph type="title"/>
          </p:nvPr>
        </p:nvSpPr>
        <p:spPr>
          <a:xfrm>
            <a:off x="323528" y="260648"/>
            <a:ext cx="8280920" cy="1356360"/>
          </a:xfrm>
        </p:spPr>
        <p:txBody>
          <a:bodyPr>
            <a:normAutofit fontScale="90000"/>
          </a:bodyPr>
          <a:lstStyle/>
          <a:p>
            <a:pPr marL="742950" indent="-742950">
              <a:buFont typeface="+mj-lt"/>
              <a:buAutoNum type="arabicParenR"/>
            </a:pPr>
            <a:r>
              <a:rPr lang="es-ES" sz="3600" b="1" dirty="0"/>
              <a:t>CENTROS DE COORDINACIÓN SECTORIALES (Centro de regulación médica tipo 061)</a:t>
            </a:r>
          </a:p>
        </p:txBody>
      </p:sp>
      <p:sp>
        <p:nvSpPr>
          <p:cNvPr id="3" name="Marcador de contenido 2">
            <a:extLst>
              <a:ext uri="{FF2B5EF4-FFF2-40B4-BE49-F238E27FC236}">
                <a16:creationId xmlns:a16="http://schemas.microsoft.com/office/drawing/2014/main" id="{F2D2E4DB-4F4F-0187-10DA-8BDAE6CB012F}"/>
              </a:ext>
            </a:extLst>
          </p:cNvPr>
          <p:cNvSpPr>
            <a:spLocks noGrp="1"/>
          </p:cNvSpPr>
          <p:nvPr>
            <p:ph idx="1"/>
          </p:nvPr>
        </p:nvSpPr>
        <p:spPr>
          <a:xfrm>
            <a:off x="539552" y="1700808"/>
            <a:ext cx="8208911" cy="4896544"/>
          </a:xfrm>
        </p:spPr>
        <p:txBody>
          <a:bodyPr>
            <a:normAutofit/>
          </a:bodyPr>
          <a:lstStyle/>
          <a:p>
            <a:r>
              <a:rPr lang="es-ES" sz="2400" dirty="0"/>
              <a:t>Aunque estos centros están vinculados al 112, tienen números de emergencias propios:</a:t>
            </a:r>
          </a:p>
          <a:p>
            <a:pPr lvl="1">
              <a:buFont typeface="Wingdings" panose="05000000000000000000" pitchFamily="2" charset="2"/>
              <a:buChar char="q"/>
            </a:pPr>
            <a:r>
              <a:rPr lang="es-ES" sz="2400" dirty="0"/>
              <a:t>Policía nacional </a:t>
            </a:r>
            <a:r>
              <a:rPr lang="es-ES" sz="2400" dirty="0">
                <a:solidFill>
                  <a:srgbClr val="C00000"/>
                </a:solidFill>
              </a:rPr>
              <a:t>091</a:t>
            </a:r>
          </a:p>
          <a:p>
            <a:pPr lvl="1">
              <a:buFont typeface="Wingdings" panose="05000000000000000000" pitchFamily="2" charset="2"/>
              <a:buChar char="q"/>
            </a:pPr>
            <a:r>
              <a:rPr lang="es-ES" sz="2400" dirty="0"/>
              <a:t>Guardia civil </a:t>
            </a:r>
            <a:r>
              <a:rPr lang="es-ES" sz="2400" dirty="0">
                <a:solidFill>
                  <a:srgbClr val="C00000"/>
                </a:solidFill>
              </a:rPr>
              <a:t>062</a:t>
            </a:r>
          </a:p>
          <a:p>
            <a:pPr lvl="1">
              <a:buFont typeface="Wingdings" panose="05000000000000000000" pitchFamily="2" charset="2"/>
              <a:buChar char="q"/>
            </a:pPr>
            <a:r>
              <a:rPr lang="es-ES" sz="2400" dirty="0"/>
              <a:t>Bomberos </a:t>
            </a:r>
            <a:r>
              <a:rPr lang="es-ES" sz="2400" dirty="0">
                <a:solidFill>
                  <a:srgbClr val="C00000"/>
                </a:solidFill>
              </a:rPr>
              <a:t>080</a:t>
            </a:r>
          </a:p>
          <a:p>
            <a:pPr lvl="1">
              <a:buFont typeface="Wingdings" panose="05000000000000000000" pitchFamily="2" charset="2"/>
              <a:buChar char="q"/>
            </a:pPr>
            <a:r>
              <a:rPr lang="es-ES" sz="2400" dirty="0"/>
              <a:t>Emergencias sanitarias </a:t>
            </a:r>
            <a:r>
              <a:rPr lang="es-ES" sz="2400" dirty="0">
                <a:solidFill>
                  <a:srgbClr val="C00000"/>
                </a:solidFill>
              </a:rPr>
              <a:t>061</a:t>
            </a:r>
          </a:p>
          <a:p>
            <a:pPr>
              <a:buFont typeface="Arial" panose="020B0604020202020204" pitchFamily="34" charset="0"/>
              <a:buChar char="•"/>
            </a:pPr>
            <a:r>
              <a:rPr lang="es-ES" sz="2600" dirty="0"/>
              <a:t>El</a:t>
            </a:r>
            <a:r>
              <a:rPr lang="es-ES" sz="2600" dirty="0">
                <a:solidFill>
                  <a:srgbClr val="C00000"/>
                </a:solidFill>
              </a:rPr>
              <a:t> 061 </a:t>
            </a:r>
            <a:r>
              <a:rPr lang="es-ES" sz="2600" dirty="0"/>
              <a:t>se mantiene como teléfono para urgencias y emergencias sanitarias en distintas comunidades, entre ellas </a:t>
            </a:r>
            <a:r>
              <a:rPr lang="es-ES" sz="2600" dirty="0" err="1"/>
              <a:t>GaliciaEn</a:t>
            </a:r>
            <a:r>
              <a:rPr lang="es-ES" sz="2600" dirty="0"/>
              <a:t> estas comunidades se pueden usar tanto el 061 como el 112 para alertar de emergencias sanitarias, aunque el 112 transfiere la llamada al centro de coordinación 112.</a:t>
            </a:r>
          </a:p>
        </p:txBody>
      </p:sp>
    </p:spTree>
    <p:extLst>
      <p:ext uri="{BB962C8B-B14F-4D97-AF65-F5344CB8AC3E}">
        <p14:creationId xmlns:p14="http://schemas.microsoft.com/office/powerpoint/2010/main" val="1554146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67B5C-4CD7-F648-5502-9C94106BD6D6}"/>
              </a:ext>
            </a:extLst>
          </p:cNvPr>
          <p:cNvSpPr>
            <a:spLocks noGrp="1"/>
          </p:cNvSpPr>
          <p:nvPr>
            <p:ph type="title"/>
          </p:nvPr>
        </p:nvSpPr>
        <p:spPr>
          <a:xfrm>
            <a:off x="323528" y="260648"/>
            <a:ext cx="8280920" cy="1356360"/>
          </a:xfrm>
        </p:spPr>
        <p:txBody>
          <a:bodyPr>
            <a:normAutofit fontScale="90000"/>
          </a:bodyPr>
          <a:lstStyle/>
          <a:p>
            <a:pPr marL="742950" indent="-742950">
              <a:buFont typeface="+mj-lt"/>
              <a:buAutoNum type="arabicParenR"/>
            </a:pPr>
            <a:r>
              <a:rPr lang="es-ES" sz="3600" b="1" dirty="0"/>
              <a:t>CENTROS DE COORDINACIÓN SECTORIALES (Centro de regulación médica tipo 061)</a:t>
            </a:r>
          </a:p>
        </p:txBody>
      </p:sp>
      <p:sp>
        <p:nvSpPr>
          <p:cNvPr id="3" name="Marcador de contenido 2">
            <a:extLst>
              <a:ext uri="{FF2B5EF4-FFF2-40B4-BE49-F238E27FC236}">
                <a16:creationId xmlns:a16="http://schemas.microsoft.com/office/drawing/2014/main" id="{F2D2E4DB-4F4F-0187-10DA-8BDAE6CB012F}"/>
              </a:ext>
            </a:extLst>
          </p:cNvPr>
          <p:cNvSpPr>
            <a:spLocks noGrp="1"/>
          </p:cNvSpPr>
          <p:nvPr>
            <p:ph idx="1"/>
          </p:nvPr>
        </p:nvSpPr>
        <p:spPr>
          <a:xfrm>
            <a:off x="539552" y="1700808"/>
            <a:ext cx="8208911" cy="3456384"/>
          </a:xfrm>
        </p:spPr>
        <p:txBody>
          <a:bodyPr>
            <a:normAutofit/>
          </a:bodyPr>
          <a:lstStyle/>
          <a:p>
            <a:r>
              <a:rPr lang="es-ES" sz="2600" dirty="0"/>
              <a:t>El Centro de regulación médica, tipo 061, es el CCU donde se coordinan exclusivamente las demandas de asistencia sanitaria urgente o emergente, siendo un elemento del sistema integral de urgencias y emergencias sanitarias.</a:t>
            </a:r>
          </a:p>
          <a:p>
            <a:r>
              <a:rPr lang="es-ES" sz="2600" dirty="0"/>
              <a:t>En el centro de regulación médica tipo 061 es donde se reciben las llamadas a través del número de marcación rápida 061, se analiza la información obtenida y si la demanda lo requiere, se envía el recurso más adecuado de los que se dispongan.</a:t>
            </a:r>
          </a:p>
        </p:txBody>
      </p:sp>
      <p:pic>
        <p:nvPicPr>
          <p:cNvPr id="4" name="Imagen 3">
            <a:extLst>
              <a:ext uri="{FF2B5EF4-FFF2-40B4-BE49-F238E27FC236}">
                <a16:creationId xmlns:a16="http://schemas.microsoft.com/office/drawing/2014/main" id="{B2252EAC-B8B6-14EC-4FF7-7B05EB979369}"/>
              </a:ext>
            </a:extLst>
          </p:cNvPr>
          <p:cNvPicPr>
            <a:picLocks noChangeAspect="1"/>
          </p:cNvPicPr>
          <p:nvPr/>
        </p:nvPicPr>
        <p:blipFill>
          <a:blip r:embed="rId2"/>
          <a:stretch>
            <a:fillRect/>
          </a:stretch>
        </p:blipFill>
        <p:spPr>
          <a:xfrm>
            <a:off x="5076056" y="5122799"/>
            <a:ext cx="2520280" cy="1130593"/>
          </a:xfrm>
          <a:prstGeom prst="rect">
            <a:avLst/>
          </a:prstGeom>
        </p:spPr>
      </p:pic>
    </p:spTree>
    <p:extLst>
      <p:ext uri="{BB962C8B-B14F-4D97-AF65-F5344CB8AC3E}">
        <p14:creationId xmlns:p14="http://schemas.microsoft.com/office/powerpoint/2010/main" val="3647351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67B5C-4CD7-F648-5502-9C94106BD6D6}"/>
              </a:ext>
            </a:extLst>
          </p:cNvPr>
          <p:cNvSpPr>
            <a:spLocks noGrp="1"/>
          </p:cNvSpPr>
          <p:nvPr>
            <p:ph type="title"/>
          </p:nvPr>
        </p:nvSpPr>
        <p:spPr>
          <a:xfrm>
            <a:off x="323528" y="260648"/>
            <a:ext cx="8280920" cy="1356360"/>
          </a:xfrm>
        </p:spPr>
        <p:txBody>
          <a:bodyPr>
            <a:normAutofit fontScale="90000"/>
          </a:bodyPr>
          <a:lstStyle/>
          <a:p>
            <a:pPr marL="742950" indent="-742950">
              <a:buFont typeface="+mj-lt"/>
              <a:buAutoNum type="arabicParenR"/>
            </a:pPr>
            <a:r>
              <a:rPr lang="es-ES" sz="3600" b="1" dirty="0"/>
              <a:t>CENTROS DE COORDINACIÓN SECTORIALES (Centro de regulación médica tipo 061)</a:t>
            </a:r>
          </a:p>
        </p:txBody>
      </p:sp>
      <p:sp>
        <p:nvSpPr>
          <p:cNvPr id="3" name="Marcador de contenido 2">
            <a:extLst>
              <a:ext uri="{FF2B5EF4-FFF2-40B4-BE49-F238E27FC236}">
                <a16:creationId xmlns:a16="http://schemas.microsoft.com/office/drawing/2014/main" id="{F2D2E4DB-4F4F-0187-10DA-8BDAE6CB012F}"/>
              </a:ext>
            </a:extLst>
          </p:cNvPr>
          <p:cNvSpPr>
            <a:spLocks noGrp="1"/>
          </p:cNvSpPr>
          <p:nvPr>
            <p:ph idx="1"/>
          </p:nvPr>
        </p:nvSpPr>
        <p:spPr>
          <a:xfrm>
            <a:off x="539552" y="1700808"/>
            <a:ext cx="8208911" cy="4896544"/>
          </a:xfrm>
        </p:spPr>
        <p:txBody>
          <a:bodyPr>
            <a:normAutofit fontScale="92500"/>
          </a:bodyPr>
          <a:lstStyle/>
          <a:p>
            <a:r>
              <a:rPr lang="es-ES" sz="2200" dirty="0"/>
              <a:t>El personal que desarrolla la actividad en este tipo de centros está compuesto por:</a:t>
            </a:r>
          </a:p>
          <a:p>
            <a:pPr lvl="1">
              <a:buClr>
                <a:srgbClr val="C00000"/>
              </a:buClr>
              <a:buFont typeface="Wingdings" panose="05000000000000000000" pitchFamily="2" charset="2"/>
              <a:buChar char="q"/>
            </a:pPr>
            <a:r>
              <a:rPr lang="es-ES" sz="2200" b="1" dirty="0"/>
              <a:t>Teleoperadores (operador de demanda): </a:t>
            </a:r>
            <a:r>
              <a:rPr lang="es-ES" sz="2200" dirty="0"/>
              <a:t>Son la vía de entrada de la demanda, </a:t>
            </a:r>
            <a:r>
              <a:rPr lang="es-ES" sz="2200" dirty="0" err="1"/>
              <a:t>recepcionando</a:t>
            </a:r>
            <a:r>
              <a:rPr lang="es-ES" sz="2200" dirty="0"/>
              <a:t> la llamada y clasificándola siguiendo protocolos específicos. </a:t>
            </a:r>
          </a:p>
          <a:p>
            <a:pPr lvl="1">
              <a:buClr>
                <a:srgbClr val="C00000"/>
              </a:buClr>
              <a:buFont typeface="Wingdings" panose="05000000000000000000" pitchFamily="2" charset="2"/>
              <a:buChar char="q"/>
            </a:pPr>
            <a:r>
              <a:rPr lang="es-ES" sz="2200" b="1" dirty="0"/>
              <a:t>Locutores u operadores de radio (operador de respuesta): </a:t>
            </a:r>
            <a:r>
              <a:rPr lang="es-ES" sz="2200" dirty="0"/>
              <a:t>Son los encargados, por delegación del médico coordinador, de la activación de los recursos a movilizar, haciendo un seguimiento del mismo hasta su finalización.</a:t>
            </a:r>
          </a:p>
          <a:p>
            <a:pPr lvl="1">
              <a:buClr>
                <a:srgbClr val="C00000"/>
              </a:buClr>
              <a:buFont typeface="Wingdings" panose="05000000000000000000" pitchFamily="2" charset="2"/>
              <a:buChar char="q"/>
            </a:pPr>
            <a:r>
              <a:rPr lang="es-ES" sz="2200" b="1" dirty="0"/>
              <a:t>Médicos coordinadores: </a:t>
            </a:r>
            <a:r>
              <a:rPr lang="es-ES" sz="2200" dirty="0"/>
              <a:t>Son los encargados de supervisar toda la actividad que tiene lugar en la sala de Coordinación. Como principales funciones tienen la toma de decisión del tipo de recurso a enviar cuando lo establezca el procedimiento y dar los consejos médicos.</a:t>
            </a:r>
          </a:p>
          <a:p>
            <a:pPr marL="34290" indent="0">
              <a:buClr>
                <a:srgbClr val="C00000"/>
              </a:buClr>
              <a:buNone/>
            </a:pPr>
            <a:r>
              <a:rPr lang="es-ES" sz="2400" dirty="0"/>
              <a:t>En algunos CCE un mismo teleoperador gestiona tanto la demanda como la respuesta, haciendo una gestión integral del caso.</a:t>
            </a:r>
          </a:p>
        </p:txBody>
      </p:sp>
    </p:spTree>
    <p:extLst>
      <p:ext uri="{BB962C8B-B14F-4D97-AF65-F5344CB8AC3E}">
        <p14:creationId xmlns:p14="http://schemas.microsoft.com/office/powerpoint/2010/main" val="1881203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67B5C-4CD7-F648-5502-9C94106BD6D6}"/>
              </a:ext>
            </a:extLst>
          </p:cNvPr>
          <p:cNvSpPr>
            <a:spLocks noGrp="1"/>
          </p:cNvSpPr>
          <p:nvPr>
            <p:ph type="title"/>
          </p:nvPr>
        </p:nvSpPr>
        <p:spPr>
          <a:xfrm>
            <a:off x="539552" y="260648"/>
            <a:ext cx="8064896" cy="1356360"/>
          </a:xfrm>
        </p:spPr>
        <p:txBody>
          <a:bodyPr>
            <a:normAutofit/>
          </a:bodyPr>
          <a:lstStyle/>
          <a:p>
            <a:pPr marL="742950" indent="-742950">
              <a:buFont typeface="+mj-lt"/>
              <a:buAutoNum type="arabicParenR" startAt="2"/>
            </a:pPr>
            <a:r>
              <a:rPr lang="es-ES" sz="3600" b="1" dirty="0"/>
              <a:t>CENTROS 112 INTEGRADOS</a:t>
            </a:r>
          </a:p>
        </p:txBody>
      </p:sp>
      <p:sp>
        <p:nvSpPr>
          <p:cNvPr id="3" name="Marcador de contenido 2">
            <a:extLst>
              <a:ext uri="{FF2B5EF4-FFF2-40B4-BE49-F238E27FC236}">
                <a16:creationId xmlns:a16="http://schemas.microsoft.com/office/drawing/2014/main" id="{F2D2E4DB-4F4F-0187-10DA-8BDAE6CB012F}"/>
              </a:ext>
            </a:extLst>
          </p:cNvPr>
          <p:cNvSpPr>
            <a:spLocks noGrp="1"/>
          </p:cNvSpPr>
          <p:nvPr>
            <p:ph idx="1"/>
          </p:nvPr>
        </p:nvSpPr>
        <p:spPr>
          <a:xfrm>
            <a:off x="539552" y="1484784"/>
            <a:ext cx="8208911" cy="5112568"/>
          </a:xfrm>
        </p:spPr>
        <p:txBody>
          <a:bodyPr>
            <a:normAutofit/>
          </a:bodyPr>
          <a:lstStyle/>
          <a:p>
            <a:r>
              <a:rPr lang="es-ES" sz="2600" dirty="0"/>
              <a:t>En estos centros están representados todos los sectores implicados en la respuesta a emergencias.</a:t>
            </a:r>
          </a:p>
          <a:p>
            <a:r>
              <a:rPr lang="es-ES" sz="2600" dirty="0"/>
              <a:t>Los números de emergencias tradicionales de cada sector se mantienen operativos porque son conocidos por mucha gente, pero están redireccionados al 112 =&gt; cuando alguien llama al 061 o al 080 en una zona atendida por un 112 integrado su llamada será recibida en el centro 112.</a:t>
            </a:r>
          </a:p>
          <a:p>
            <a:r>
              <a:rPr lang="es-ES" sz="2600" dirty="0"/>
              <a:t>Presentan algunas diferencias en la organización y funciones de los profesionales en relación con otras CCE.</a:t>
            </a:r>
          </a:p>
          <a:p>
            <a:endParaRPr lang="es-ES" sz="2600" dirty="0"/>
          </a:p>
        </p:txBody>
      </p:sp>
    </p:spTree>
    <p:extLst>
      <p:ext uri="{BB962C8B-B14F-4D97-AF65-F5344CB8AC3E}">
        <p14:creationId xmlns:p14="http://schemas.microsoft.com/office/powerpoint/2010/main" val="242464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67B5C-4CD7-F648-5502-9C94106BD6D6}"/>
              </a:ext>
            </a:extLst>
          </p:cNvPr>
          <p:cNvSpPr>
            <a:spLocks noGrp="1"/>
          </p:cNvSpPr>
          <p:nvPr>
            <p:ph type="title"/>
          </p:nvPr>
        </p:nvSpPr>
        <p:spPr>
          <a:xfrm>
            <a:off x="539552" y="260648"/>
            <a:ext cx="8064896" cy="1356360"/>
          </a:xfrm>
        </p:spPr>
        <p:txBody>
          <a:bodyPr>
            <a:normAutofit/>
          </a:bodyPr>
          <a:lstStyle/>
          <a:p>
            <a:r>
              <a:rPr lang="es-ES" sz="3600" b="1" dirty="0"/>
              <a:t>CENTROS 112 INTEGRADOS</a:t>
            </a:r>
          </a:p>
        </p:txBody>
      </p:sp>
      <p:sp>
        <p:nvSpPr>
          <p:cNvPr id="7" name="Rectángulo 6">
            <a:extLst>
              <a:ext uri="{FF2B5EF4-FFF2-40B4-BE49-F238E27FC236}">
                <a16:creationId xmlns:a16="http://schemas.microsoft.com/office/drawing/2014/main" id="{C29A6E36-543C-6FD5-59D1-BC63BB328BCF}"/>
              </a:ext>
            </a:extLst>
          </p:cNvPr>
          <p:cNvSpPr/>
          <p:nvPr/>
        </p:nvSpPr>
        <p:spPr>
          <a:xfrm>
            <a:off x="179512" y="2839402"/>
            <a:ext cx="1584176" cy="109365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Llamada al 112 </a:t>
            </a:r>
            <a:r>
              <a:rPr lang="es-ES" dirty="0">
                <a:solidFill>
                  <a:schemeClr val="tx1"/>
                </a:solidFill>
              </a:rPr>
              <a:t>(emergencia sanitaria)</a:t>
            </a:r>
          </a:p>
        </p:txBody>
      </p:sp>
      <p:sp>
        <p:nvSpPr>
          <p:cNvPr id="8" name="Rectángulo 7">
            <a:extLst>
              <a:ext uri="{FF2B5EF4-FFF2-40B4-BE49-F238E27FC236}">
                <a16:creationId xmlns:a16="http://schemas.microsoft.com/office/drawing/2014/main" id="{2A5FA333-2B75-9754-9817-42CBD6349BF5}"/>
              </a:ext>
            </a:extLst>
          </p:cNvPr>
          <p:cNvSpPr/>
          <p:nvPr/>
        </p:nvSpPr>
        <p:spPr>
          <a:xfrm>
            <a:off x="2301948" y="2996952"/>
            <a:ext cx="1728192" cy="64807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Operador/a de demanda</a:t>
            </a:r>
          </a:p>
        </p:txBody>
      </p:sp>
      <p:sp>
        <p:nvSpPr>
          <p:cNvPr id="9" name="Rectángulo 8">
            <a:extLst>
              <a:ext uri="{FF2B5EF4-FFF2-40B4-BE49-F238E27FC236}">
                <a16:creationId xmlns:a16="http://schemas.microsoft.com/office/drawing/2014/main" id="{A2363D6D-36AB-E305-C219-72F400C708E9}"/>
              </a:ext>
            </a:extLst>
          </p:cNvPr>
          <p:cNvSpPr/>
          <p:nvPr/>
        </p:nvSpPr>
        <p:spPr>
          <a:xfrm>
            <a:off x="4283968" y="1658908"/>
            <a:ext cx="1728192" cy="64807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Técnico/a sectorial</a:t>
            </a:r>
          </a:p>
        </p:txBody>
      </p:sp>
      <p:sp>
        <p:nvSpPr>
          <p:cNvPr id="10" name="Rectángulo 9">
            <a:extLst>
              <a:ext uri="{FF2B5EF4-FFF2-40B4-BE49-F238E27FC236}">
                <a16:creationId xmlns:a16="http://schemas.microsoft.com/office/drawing/2014/main" id="{CD8763E0-176D-92AE-E8C7-34AAEEEA8D87}"/>
              </a:ext>
            </a:extLst>
          </p:cNvPr>
          <p:cNvSpPr/>
          <p:nvPr/>
        </p:nvSpPr>
        <p:spPr>
          <a:xfrm>
            <a:off x="4427984" y="2924944"/>
            <a:ext cx="1728192" cy="792088"/>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Comunica qué recursos se deben activar</a:t>
            </a:r>
          </a:p>
        </p:txBody>
      </p:sp>
      <p:sp>
        <p:nvSpPr>
          <p:cNvPr id="11" name="Rectángulo 10">
            <a:extLst>
              <a:ext uri="{FF2B5EF4-FFF2-40B4-BE49-F238E27FC236}">
                <a16:creationId xmlns:a16="http://schemas.microsoft.com/office/drawing/2014/main" id="{3F9A792D-543F-0DBD-A792-9580B9A4FAF3}"/>
              </a:ext>
            </a:extLst>
          </p:cNvPr>
          <p:cNvSpPr/>
          <p:nvPr/>
        </p:nvSpPr>
        <p:spPr>
          <a:xfrm>
            <a:off x="4283968" y="4362824"/>
            <a:ext cx="1728192" cy="64807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Operador/a de respuesta</a:t>
            </a:r>
          </a:p>
        </p:txBody>
      </p:sp>
      <p:sp>
        <p:nvSpPr>
          <p:cNvPr id="12" name="Rectángulo 11">
            <a:extLst>
              <a:ext uri="{FF2B5EF4-FFF2-40B4-BE49-F238E27FC236}">
                <a16:creationId xmlns:a16="http://schemas.microsoft.com/office/drawing/2014/main" id="{3F95506F-1574-C8F7-692C-4EC62C6BB230}"/>
              </a:ext>
            </a:extLst>
          </p:cNvPr>
          <p:cNvSpPr/>
          <p:nvPr/>
        </p:nvSpPr>
        <p:spPr>
          <a:xfrm>
            <a:off x="7164288" y="1617008"/>
            <a:ext cx="1728192" cy="648072"/>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Consejo</a:t>
            </a:r>
            <a:r>
              <a:rPr lang="es-ES" dirty="0"/>
              <a:t> </a:t>
            </a:r>
          </a:p>
        </p:txBody>
      </p:sp>
      <p:sp>
        <p:nvSpPr>
          <p:cNvPr id="13" name="Rectángulo 12">
            <a:extLst>
              <a:ext uri="{FF2B5EF4-FFF2-40B4-BE49-F238E27FC236}">
                <a16:creationId xmlns:a16="http://schemas.microsoft.com/office/drawing/2014/main" id="{51B53595-3B21-70FA-ABB2-5BB57E43B206}"/>
              </a:ext>
            </a:extLst>
          </p:cNvPr>
          <p:cNvSpPr/>
          <p:nvPr/>
        </p:nvSpPr>
        <p:spPr>
          <a:xfrm>
            <a:off x="6948265" y="4221088"/>
            <a:ext cx="2006424" cy="77389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Activación y seguimiento de recursos</a:t>
            </a:r>
          </a:p>
        </p:txBody>
      </p:sp>
      <p:cxnSp>
        <p:nvCxnSpPr>
          <p:cNvPr id="15" name="Conector recto de flecha 14">
            <a:extLst>
              <a:ext uri="{FF2B5EF4-FFF2-40B4-BE49-F238E27FC236}">
                <a16:creationId xmlns:a16="http://schemas.microsoft.com/office/drawing/2014/main" id="{2EC64BA2-09AA-D61F-CA9D-5868B3614904}"/>
              </a:ext>
            </a:extLst>
          </p:cNvPr>
          <p:cNvCxnSpPr/>
          <p:nvPr/>
        </p:nvCxnSpPr>
        <p:spPr>
          <a:xfrm>
            <a:off x="1907704" y="3386229"/>
            <a:ext cx="2160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a:extLst>
              <a:ext uri="{FF2B5EF4-FFF2-40B4-BE49-F238E27FC236}">
                <a16:creationId xmlns:a16="http://schemas.microsoft.com/office/drawing/2014/main" id="{CB5AFF7D-3912-6E2F-6E46-9328B3240CF0}"/>
              </a:ext>
            </a:extLst>
          </p:cNvPr>
          <p:cNvCxnSpPr/>
          <p:nvPr/>
        </p:nvCxnSpPr>
        <p:spPr>
          <a:xfrm flipV="1">
            <a:off x="2987824" y="1982944"/>
            <a:ext cx="1042316" cy="8564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recto de flecha 18">
            <a:extLst>
              <a:ext uri="{FF2B5EF4-FFF2-40B4-BE49-F238E27FC236}">
                <a16:creationId xmlns:a16="http://schemas.microsoft.com/office/drawing/2014/main" id="{891E80E1-E4D0-9CF6-5FAA-0B2080820F00}"/>
              </a:ext>
            </a:extLst>
          </p:cNvPr>
          <p:cNvCxnSpPr/>
          <p:nvPr/>
        </p:nvCxnSpPr>
        <p:spPr>
          <a:xfrm>
            <a:off x="3166044" y="3717032"/>
            <a:ext cx="864096" cy="9698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ector recto de flecha 20">
            <a:extLst>
              <a:ext uri="{FF2B5EF4-FFF2-40B4-BE49-F238E27FC236}">
                <a16:creationId xmlns:a16="http://schemas.microsoft.com/office/drawing/2014/main" id="{18A0272D-A381-1FF8-393E-E82A257A22FD}"/>
              </a:ext>
            </a:extLst>
          </p:cNvPr>
          <p:cNvCxnSpPr/>
          <p:nvPr/>
        </p:nvCxnSpPr>
        <p:spPr>
          <a:xfrm>
            <a:off x="5148064" y="2411173"/>
            <a:ext cx="0" cy="428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ector recto de flecha 22">
            <a:extLst>
              <a:ext uri="{FF2B5EF4-FFF2-40B4-BE49-F238E27FC236}">
                <a16:creationId xmlns:a16="http://schemas.microsoft.com/office/drawing/2014/main" id="{E0350E38-EFF0-0CDA-7C87-B1A56054C422}"/>
              </a:ext>
            </a:extLst>
          </p:cNvPr>
          <p:cNvCxnSpPr>
            <a:cxnSpLocks/>
          </p:cNvCxnSpPr>
          <p:nvPr/>
        </p:nvCxnSpPr>
        <p:spPr>
          <a:xfrm>
            <a:off x="5148064" y="3772178"/>
            <a:ext cx="0" cy="4489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recto de flecha 27">
            <a:extLst>
              <a:ext uri="{FF2B5EF4-FFF2-40B4-BE49-F238E27FC236}">
                <a16:creationId xmlns:a16="http://schemas.microsoft.com/office/drawing/2014/main" id="{ACFECB50-E386-66E6-3491-1F73F1F43231}"/>
              </a:ext>
            </a:extLst>
          </p:cNvPr>
          <p:cNvCxnSpPr/>
          <p:nvPr/>
        </p:nvCxnSpPr>
        <p:spPr>
          <a:xfrm>
            <a:off x="6156176" y="1941044"/>
            <a:ext cx="7200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ector recto de flecha 29">
            <a:extLst>
              <a:ext uri="{FF2B5EF4-FFF2-40B4-BE49-F238E27FC236}">
                <a16:creationId xmlns:a16="http://schemas.microsoft.com/office/drawing/2014/main" id="{5C694F06-E5F5-B26A-F601-747537C1E75D}"/>
              </a:ext>
            </a:extLst>
          </p:cNvPr>
          <p:cNvCxnSpPr>
            <a:cxnSpLocks/>
          </p:cNvCxnSpPr>
          <p:nvPr/>
        </p:nvCxnSpPr>
        <p:spPr>
          <a:xfrm>
            <a:off x="6156176" y="4608036"/>
            <a:ext cx="7200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Elipse 31">
            <a:extLst>
              <a:ext uri="{FF2B5EF4-FFF2-40B4-BE49-F238E27FC236}">
                <a16:creationId xmlns:a16="http://schemas.microsoft.com/office/drawing/2014/main" id="{B9BD2A46-36B1-733C-7BCB-35EB07F47801}"/>
              </a:ext>
            </a:extLst>
          </p:cNvPr>
          <p:cNvSpPr/>
          <p:nvPr/>
        </p:nvSpPr>
        <p:spPr>
          <a:xfrm>
            <a:off x="1259632" y="1689016"/>
            <a:ext cx="2448272" cy="722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t>Demanda no usual, sin respuesta protocolizada</a:t>
            </a:r>
          </a:p>
        </p:txBody>
      </p:sp>
      <p:sp>
        <p:nvSpPr>
          <p:cNvPr id="33" name="Elipse 32">
            <a:extLst>
              <a:ext uri="{FF2B5EF4-FFF2-40B4-BE49-F238E27FC236}">
                <a16:creationId xmlns:a16="http://schemas.microsoft.com/office/drawing/2014/main" id="{3092B588-150D-531B-E2DC-2982B3B14797}"/>
              </a:ext>
            </a:extLst>
          </p:cNvPr>
          <p:cNvSpPr/>
          <p:nvPr/>
        </p:nvSpPr>
        <p:spPr>
          <a:xfrm>
            <a:off x="1149820" y="4157756"/>
            <a:ext cx="2448272" cy="722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t>Demanda no usual, con respuesta protocolizada</a:t>
            </a:r>
          </a:p>
        </p:txBody>
      </p:sp>
      <p:sp>
        <p:nvSpPr>
          <p:cNvPr id="34" name="Elipse 33">
            <a:extLst>
              <a:ext uri="{FF2B5EF4-FFF2-40B4-BE49-F238E27FC236}">
                <a16:creationId xmlns:a16="http://schemas.microsoft.com/office/drawing/2014/main" id="{9B3380C9-9CB3-33DA-BCB2-F4E3EA686322}"/>
              </a:ext>
            </a:extLst>
          </p:cNvPr>
          <p:cNvSpPr/>
          <p:nvPr/>
        </p:nvSpPr>
        <p:spPr>
          <a:xfrm>
            <a:off x="5254277" y="2433928"/>
            <a:ext cx="3459984" cy="4769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t>Considera necesario activar recursos</a:t>
            </a:r>
          </a:p>
        </p:txBody>
      </p:sp>
      <p:sp>
        <p:nvSpPr>
          <p:cNvPr id="35" name="Elipse 34">
            <a:extLst>
              <a:ext uri="{FF2B5EF4-FFF2-40B4-BE49-F238E27FC236}">
                <a16:creationId xmlns:a16="http://schemas.microsoft.com/office/drawing/2014/main" id="{89BB7537-C242-52EA-7013-9C8B0B0E694D}"/>
              </a:ext>
            </a:extLst>
          </p:cNvPr>
          <p:cNvSpPr/>
          <p:nvPr/>
        </p:nvSpPr>
        <p:spPr>
          <a:xfrm>
            <a:off x="5652120" y="1166024"/>
            <a:ext cx="2229374" cy="4769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t>No considera necesario activar recursos</a:t>
            </a:r>
          </a:p>
        </p:txBody>
      </p:sp>
    </p:spTree>
    <p:extLst>
      <p:ext uri="{BB962C8B-B14F-4D97-AF65-F5344CB8AC3E}">
        <p14:creationId xmlns:p14="http://schemas.microsoft.com/office/powerpoint/2010/main" val="444785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67B5C-4CD7-F648-5502-9C94106BD6D6}"/>
              </a:ext>
            </a:extLst>
          </p:cNvPr>
          <p:cNvSpPr>
            <a:spLocks noGrp="1"/>
          </p:cNvSpPr>
          <p:nvPr>
            <p:ph type="title"/>
          </p:nvPr>
        </p:nvSpPr>
        <p:spPr>
          <a:xfrm>
            <a:off x="539552" y="260648"/>
            <a:ext cx="8064896" cy="1356360"/>
          </a:xfrm>
        </p:spPr>
        <p:txBody>
          <a:bodyPr>
            <a:normAutofit/>
          </a:bodyPr>
          <a:lstStyle/>
          <a:p>
            <a:r>
              <a:rPr lang="es-ES" sz="3600" b="1" dirty="0"/>
              <a:t>VENTAJAS DE LOS CENTROS 112 INTEGRADOS</a:t>
            </a:r>
          </a:p>
        </p:txBody>
      </p:sp>
      <p:sp>
        <p:nvSpPr>
          <p:cNvPr id="3" name="Marcador de contenido 2">
            <a:extLst>
              <a:ext uri="{FF2B5EF4-FFF2-40B4-BE49-F238E27FC236}">
                <a16:creationId xmlns:a16="http://schemas.microsoft.com/office/drawing/2014/main" id="{F2D2E4DB-4F4F-0187-10DA-8BDAE6CB012F}"/>
              </a:ext>
            </a:extLst>
          </p:cNvPr>
          <p:cNvSpPr>
            <a:spLocks noGrp="1"/>
          </p:cNvSpPr>
          <p:nvPr>
            <p:ph idx="1"/>
          </p:nvPr>
        </p:nvSpPr>
        <p:spPr>
          <a:xfrm>
            <a:off x="539552" y="1484784"/>
            <a:ext cx="8208911" cy="5112568"/>
          </a:xfrm>
        </p:spPr>
        <p:txBody>
          <a:bodyPr>
            <a:normAutofit/>
          </a:bodyPr>
          <a:lstStyle/>
          <a:p>
            <a:pPr>
              <a:buClr>
                <a:srgbClr val="C00000"/>
              </a:buClr>
              <a:buFont typeface="Wingdings" panose="05000000000000000000" pitchFamily="2" charset="2"/>
              <a:buChar char="q"/>
            </a:pPr>
            <a:r>
              <a:rPr lang="es-ES" sz="2600" dirty="0"/>
              <a:t>Reduce los tiempos de respuesta de los sectores implicados, ya que todo el proceso se realiza desde el mismo centro.</a:t>
            </a:r>
          </a:p>
          <a:p>
            <a:pPr>
              <a:buClr>
                <a:srgbClr val="C00000"/>
              </a:buClr>
              <a:buFont typeface="Wingdings" panose="05000000000000000000" pitchFamily="2" charset="2"/>
              <a:buChar char="q"/>
            </a:pPr>
            <a:r>
              <a:rPr lang="es-ES" sz="2600" dirty="0"/>
              <a:t>Permite tener una visión global de cada situación y de la evaluación de la respuesta.</a:t>
            </a:r>
          </a:p>
          <a:p>
            <a:pPr>
              <a:buClr>
                <a:srgbClr val="C00000"/>
              </a:buClr>
              <a:buFont typeface="Wingdings" panose="05000000000000000000" pitchFamily="2" charset="2"/>
              <a:buChar char="q"/>
            </a:pPr>
            <a:r>
              <a:rPr lang="es-ES" sz="2600" dirty="0"/>
              <a:t>Fomenta la coordinación de todos los servicios de emergencias.</a:t>
            </a:r>
          </a:p>
          <a:p>
            <a:pPr>
              <a:buClr>
                <a:srgbClr val="C00000"/>
              </a:buClr>
              <a:buFont typeface="Wingdings" panose="05000000000000000000" pitchFamily="2" charset="2"/>
              <a:buChar char="q"/>
            </a:pPr>
            <a:r>
              <a:rPr lang="es-ES" sz="2600" dirty="0"/>
              <a:t>Mejora la prestación de una respuesta integral y su seguimiento.</a:t>
            </a:r>
          </a:p>
          <a:p>
            <a:pPr>
              <a:buClr>
                <a:srgbClr val="C00000"/>
              </a:buClr>
              <a:buFont typeface="Wingdings" panose="05000000000000000000" pitchFamily="2" charset="2"/>
              <a:buChar char="q"/>
            </a:pPr>
            <a:r>
              <a:rPr lang="es-ES" sz="2600" dirty="0"/>
              <a:t>Facilita la planificación de los servicios para llevar a cabo políticas preventivas en el ámbito de seguridad y emergencias.</a:t>
            </a:r>
          </a:p>
        </p:txBody>
      </p:sp>
    </p:spTree>
    <p:extLst>
      <p:ext uri="{BB962C8B-B14F-4D97-AF65-F5344CB8AC3E}">
        <p14:creationId xmlns:p14="http://schemas.microsoft.com/office/powerpoint/2010/main" val="1029349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D9806-D0D5-1392-2539-F4274B3D4F29}"/>
              </a:ext>
            </a:extLst>
          </p:cNvPr>
          <p:cNvSpPr>
            <a:spLocks noGrp="1"/>
          </p:cNvSpPr>
          <p:nvPr>
            <p:ph type="title"/>
          </p:nvPr>
        </p:nvSpPr>
        <p:spPr>
          <a:xfrm>
            <a:off x="539552" y="404664"/>
            <a:ext cx="7992888" cy="947192"/>
          </a:xfrm>
        </p:spPr>
        <p:txBody>
          <a:bodyPr>
            <a:normAutofit fontScale="90000"/>
          </a:bodyPr>
          <a:lstStyle/>
          <a:p>
            <a:pPr marL="742950" indent="-742950">
              <a:buFont typeface="+mj-lt"/>
              <a:buAutoNum type="arabicParenR" startAt="3"/>
            </a:pPr>
            <a:r>
              <a:rPr lang="es-ES" b="1" dirty="0"/>
              <a:t>CENTROS 112 NO INTEGRADOS</a:t>
            </a:r>
          </a:p>
        </p:txBody>
      </p:sp>
      <p:sp>
        <p:nvSpPr>
          <p:cNvPr id="3" name="Marcador de contenido 2">
            <a:extLst>
              <a:ext uri="{FF2B5EF4-FFF2-40B4-BE49-F238E27FC236}">
                <a16:creationId xmlns:a16="http://schemas.microsoft.com/office/drawing/2014/main" id="{EFB762B0-6F10-CE9D-F8DE-7B4C75B8ED7F}"/>
              </a:ext>
            </a:extLst>
          </p:cNvPr>
          <p:cNvSpPr>
            <a:spLocks noGrp="1"/>
          </p:cNvSpPr>
          <p:nvPr>
            <p:ph idx="1"/>
          </p:nvPr>
        </p:nvSpPr>
        <p:spPr>
          <a:xfrm>
            <a:off x="395536" y="1351856"/>
            <a:ext cx="8208911" cy="5101480"/>
          </a:xfrm>
        </p:spPr>
        <p:txBody>
          <a:bodyPr>
            <a:normAutofit fontScale="92500" lnSpcReduction="10000"/>
          </a:bodyPr>
          <a:lstStyle/>
          <a:p>
            <a:r>
              <a:rPr lang="es-ES" sz="2400" dirty="0"/>
              <a:t>Se organizan como un centro de despacho que realiza una clasificación básica de las demandas y deriva cada una de ellas al centro coordinador del sector que deberá intervenir en la respuesta.</a:t>
            </a:r>
          </a:p>
          <a:p>
            <a:r>
              <a:rPr lang="es-ES" sz="2400" dirty="0"/>
              <a:t>En las zonas con centros 112 no integrados, los centros coordinadores sectoriales reciben llamadas de emergencia por dos vías: directamente a su número de emergencias y por derivación desde el centro 112.</a:t>
            </a:r>
          </a:p>
          <a:p>
            <a:r>
              <a:rPr lang="es-ES" sz="2400" dirty="0"/>
              <a:t>Solo disponen de </a:t>
            </a:r>
            <a:r>
              <a:rPr lang="es-ES" sz="2400" b="1" dirty="0">
                <a:solidFill>
                  <a:srgbClr val="C00000"/>
                </a:solidFill>
              </a:rPr>
              <a:t>personal operador de demanda</a:t>
            </a:r>
            <a:r>
              <a:rPr lang="es-ES" sz="2400" dirty="0"/>
              <a:t>, que recopila datos básicos y deriva la llamada. La asignación de recursos y el seguimiento del caso se realiza desde los centros de coordinación sectorial.</a:t>
            </a:r>
          </a:p>
          <a:p>
            <a:r>
              <a:rPr lang="es-ES" sz="2400" dirty="0"/>
              <a:t>Desde este tipo de centros, el personal operador, recoge una serie de datos (lugar del incidente, su naturaleza, personas afectadas, gravedad del mismo, etc.) que ayudan a tipificar el incidente y así poder alertar al centro de despacho de la institución que corresponda para que envíe un recurso.</a:t>
            </a:r>
          </a:p>
        </p:txBody>
      </p:sp>
    </p:spTree>
    <p:extLst>
      <p:ext uri="{BB962C8B-B14F-4D97-AF65-F5344CB8AC3E}">
        <p14:creationId xmlns:p14="http://schemas.microsoft.com/office/powerpoint/2010/main" val="141699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sp>
        <p:nvSpPr>
          <p:cNvPr id="11" name="Rectangle 10">
            <a:extLst>
              <a:ext uri="{FF2B5EF4-FFF2-40B4-BE49-F238E27FC236}">
                <a16:creationId xmlns:a16="http://schemas.microsoft.com/office/drawing/2014/main" id="{CDAF4C44-C3B3-4BE9-B858-3F83253B5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cxnSp>
        <p:nvCxnSpPr>
          <p:cNvPr id="13" name="Straight Connector 12">
            <a:extLst>
              <a:ext uri="{FF2B5EF4-FFF2-40B4-BE49-F238E27FC236}">
                <a16:creationId xmlns:a16="http://schemas.microsoft.com/office/drawing/2014/main" id="{B914FCD7-4475-4DE4-BCF9-F3032ECA5C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Flechas azules apuntando hacia un botón rojo">
            <a:extLst>
              <a:ext uri="{FF2B5EF4-FFF2-40B4-BE49-F238E27FC236}">
                <a16:creationId xmlns:a16="http://schemas.microsoft.com/office/drawing/2014/main" id="{D8E3A9C1-5F13-4409-E925-D844BED3D60A}"/>
              </a:ext>
            </a:extLst>
          </p:cNvPr>
          <p:cNvPicPr>
            <a:picLocks noChangeAspect="1"/>
          </p:cNvPicPr>
          <p:nvPr/>
        </p:nvPicPr>
        <p:blipFill rotWithShape="1">
          <a:blip r:embed="rId2">
            <a:duotone>
              <a:schemeClr val="bg2">
                <a:shade val="45000"/>
                <a:satMod val="135000"/>
              </a:schemeClr>
              <a:prstClr val="white"/>
            </a:duotone>
          </a:blip>
          <a:srcRect l="9687" r="1312" b="-2"/>
          <a:stretch/>
        </p:blipFill>
        <p:spPr>
          <a:xfrm>
            <a:off x="-1905" y="-1"/>
            <a:ext cx="9144000" cy="6858001"/>
          </a:xfrm>
          <a:prstGeom prst="rect">
            <a:avLst/>
          </a:prstGeom>
        </p:spPr>
      </p:pic>
      <p:sp>
        <p:nvSpPr>
          <p:cNvPr id="15" name="Rectangle 14">
            <a:extLst>
              <a:ext uri="{FF2B5EF4-FFF2-40B4-BE49-F238E27FC236}">
                <a16:creationId xmlns:a16="http://schemas.microsoft.com/office/drawing/2014/main" id="{642E4582-3500-4DD5-95C5-F5C612623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alpha val="2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cxnSp>
        <p:nvCxnSpPr>
          <p:cNvPr id="17" name="Straight Connector 16">
            <a:extLst>
              <a:ext uri="{FF2B5EF4-FFF2-40B4-BE49-F238E27FC236}">
                <a16:creationId xmlns:a16="http://schemas.microsoft.com/office/drawing/2014/main" id="{6B5C7066-DA4F-4201-87F2-DC1E6004F5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C1469F39-075C-7616-DB96-6D0C852A1FB8}"/>
              </a:ext>
            </a:extLst>
          </p:cNvPr>
          <p:cNvSpPr>
            <a:spLocks noGrp="1"/>
          </p:cNvSpPr>
          <p:nvPr>
            <p:ph type="title"/>
          </p:nvPr>
        </p:nvSpPr>
        <p:spPr>
          <a:xfrm>
            <a:off x="832485" y="882376"/>
            <a:ext cx="7475220" cy="2926080"/>
          </a:xfrm>
        </p:spPr>
        <p:txBody>
          <a:bodyPr vert="horz" lIns="91440" tIns="45720" rIns="91440" bIns="45720" rtlCol="0" anchor="b">
            <a:normAutofit/>
          </a:bodyPr>
          <a:lstStyle/>
          <a:p>
            <a:pPr defTabSz="914400"/>
            <a:r>
              <a:rPr lang="en-US" sz="7200" b="1" dirty="0"/>
              <a:t>DEFINICIONES</a:t>
            </a:r>
          </a:p>
        </p:txBody>
      </p:sp>
      <p:sp>
        <p:nvSpPr>
          <p:cNvPr id="3" name="Marcador de texto 2">
            <a:extLst>
              <a:ext uri="{FF2B5EF4-FFF2-40B4-BE49-F238E27FC236}">
                <a16:creationId xmlns:a16="http://schemas.microsoft.com/office/drawing/2014/main" id="{22A3A413-5DF0-AEF2-47EA-C206DFBE19D6}"/>
              </a:ext>
            </a:extLst>
          </p:cNvPr>
          <p:cNvSpPr>
            <a:spLocks noGrp="1"/>
          </p:cNvSpPr>
          <p:nvPr>
            <p:ph type="body" idx="1"/>
          </p:nvPr>
        </p:nvSpPr>
        <p:spPr>
          <a:xfrm>
            <a:off x="1282147" y="3869634"/>
            <a:ext cx="6575895" cy="1388165"/>
          </a:xfrm>
        </p:spPr>
        <p:txBody>
          <a:bodyPr vert="horz" lIns="91440" tIns="45720" rIns="91440" bIns="45720" rtlCol="0">
            <a:normAutofit/>
          </a:bodyPr>
          <a:lstStyle/>
          <a:p>
            <a:pPr defTabSz="914400">
              <a:spcBef>
                <a:spcPts val="1400"/>
              </a:spcBef>
            </a:pPr>
            <a:endParaRPr lang="en-US" sz="2200"/>
          </a:p>
        </p:txBody>
      </p:sp>
    </p:spTree>
    <p:extLst>
      <p:ext uri="{BB962C8B-B14F-4D97-AF65-F5344CB8AC3E}">
        <p14:creationId xmlns:p14="http://schemas.microsoft.com/office/powerpoint/2010/main" val="224013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D9806-D0D5-1392-2539-F4274B3D4F29}"/>
              </a:ext>
            </a:extLst>
          </p:cNvPr>
          <p:cNvSpPr>
            <a:spLocks noGrp="1"/>
          </p:cNvSpPr>
          <p:nvPr>
            <p:ph type="title"/>
          </p:nvPr>
        </p:nvSpPr>
        <p:spPr>
          <a:xfrm>
            <a:off x="539552" y="404664"/>
            <a:ext cx="7992888" cy="947192"/>
          </a:xfrm>
        </p:spPr>
        <p:txBody>
          <a:bodyPr>
            <a:normAutofit fontScale="90000"/>
          </a:bodyPr>
          <a:lstStyle/>
          <a:p>
            <a:pPr marL="742950" indent="-742950">
              <a:buFont typeface="+mj-lt"/>
              <a:buAutoNum type="arabicParenR" startAt="3"/>
            </a:pPr>
            <a:r>
              <a:rPr lang="es-ES" b="1" dirty="0"/>
              <a:t>CENTROS 112 NO INTEGRADOS</a:t>
            </a:r>
          </a:p>
        </p:txBody>
      </p:sp>
      <p:sp>
        <p:nvSpPr>
          <p:cNvPr id="3" name="Marcador de contenido 2">
            <a:extLst>
              <a:ext uri="{FF2B5EF4-FFF2-40B4-BE49-F238E27FC236}">
                <a16:creationId xmlns:a16="http://schemas.microsoft.com/office/drawing/2014/main" id="{EFB762B0-6F10-CE9D-F8DE-7B4C75B8ED7F}"/>
              </a:ext>
            </a:extLst>
          </p:cNvPr>
          <p:cNvSpPr>
            <a:spLocks noGrp="1"/>
          </p:cNvSpPr>
          <p:nvPr>
            <p:ph idx="1"/>
          </p:nvPr>
        </p:nvSpPr>
        <p:spPr>
          <a:xfrm>
            <a:off x="395536" y="1351856"/>
            <a:ext cx="8208911" cy="5101480"/>
          </a:xfrm>
        </p:spPr>
        <p:txBody>
          <a:bodyPr>
            <a:normAutofit/>
          </a:bodyPr>
          <a:lstStyle/>
          <a:p>
            <a:r>
              <a:rPr lang="es-ES" sz="2400" dirty="0"/>
              <a:t>Corresponde a los distintos servicios operativos (Bomberos, Sanitarios, Seguridad, etc.) la decisión del tipo y número de recursos que moviliza.</a:t>
            </a:r>
          </a:p>
          <a:p>
            <a:r>
              <a:rPr lang="es-ES" sz="2400" dirty="0"/>
              <a:t>La transferencia de información a los Centros de Coordinación de los distintos servicios operativos, se realiza generalmente mediante un sistema que conecta las distintas plataformas a un </a:t>
            </a:r>
            <a:r>
              <a:rPr lang="es-ES" sz="2400" b="1" dirty="0">
                <a:solidFill>
                  <a:srgbClr val="C00000"/>
                </a:solidFill>
              </a:rPr>
              <a:t>formulario común</a:t>
            </a:r>
            <a:r>
              <a:rPr lang="es-ES" sz="2400" dirty="0"/>
              <a:t>, que el operador/a del 112 cumplimenta al atender la llamada.</a:t>
            </a:r>
          </a:p>
          <a:p>
            <a:r>
              <a:rPr lang="es-ES" sz="2400" dirty="0"/>
              <a:t>En este formulario compartido se registran una serie de datos básicos como el teléfono, y la identidad de la persona </a:t>
            </a:r>
            <a:r>
              <a:rPr lang="es-ES" sz="2400" dirty="0" err="1"/>
              <a:t>alertante</a:t>
            </a:r>
            <a:r>
              <a:rPr lang="es-ES" sz="2400" dirty="0"/>
              <a:t>, el lugar donde se ha producido el incidente, la naturaleza del incidente o el número de personas afectadas y su estado.</a:t>
            </a:r>
          </a:p>
        </p:txBody>
      </p:sp>
    </p:spTree>
    <p:extLst>
      <p:ext uri="{BB962C8B-B14F-4D97-AF65-F5344CB8AC3E}">
        <p14:creationId xmlns:p14="http://schemas.microsoft.com/office/powerpoint/2010/main" val="833389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67B5C-4CD7-F648-5502-9C94106BD6D6}"/>
              </a:ext>
            </a:extLst>
          </p:cNvPr>
          <p:cNvSpPr>
            <a:spLocks noGrp="1"/>
          </p:cNvSpPr>
          <p:nvPr>
            <p:ph type="title"/>
          </p:nvPr>
        </p:nvSpPr>
        <p:spPr>
          <a:xfrm>
            <a:off x="539552" y="260648"/>
            <a:ext cx="8064896" cy="1356360"/>
          </a:xfrm>
        </p:spPr>
        <p:txBody>
          <a:bodyPr>
            <a:normAutofit/>
          </a:bodyPr>
          <a:lstStyle/>
          <a:p>
            <a:r>
              <a:rPr lang="es-ES" sz="3600" b="1" dirty="0"/>
              <a:t>CENTROS 112 NO INTEGRADOS</a:t>
            </a:r>
          </a:p>
        </p:txBody>
      </p:sp>
      <p:sp>
        <p:nvSpPr>
          <p:cNvPr id="7" name="Rectángulo 6">
            <a:extLst>
              <a:ext uri="{FF2B5EF4-FFF2-40B4-BE49-F238E27FC236}">
                <a16:creationId xmlns:a16="http://schemas.microsoft.com/office/drawing/2014/main" id="{C29A6E36-543C-6FD5-59D1-BC63BB328BCF}"/>
              </a:ext>
            </a:extLst>
          </p:cNvPr>
          <p:cNvSpPr/>
          <p:nvPr/>
        </p:nvSpPr>
        <p:spPr>
          <a:xfrm>
            <a:off x="213367" y="3590934"/>
            <a:ext cx="1584176" cy="109365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Llamada al 112 </a:t>
            </a:r>
            <a:r>
              <a:rPr lang="es-ES" dirty="0">
                <a:solidFill>
                  <a:schemeClr val="tx1"/>
                </a:solidFill>
              </a:rPr>
              <a:t>(emergencia sanitaria)</a:t>
            </a:r>
          </a:p>
        </p:txBody>
      </p:sp>
      <p:sp>
        <p:nvSpPr>
          <p:cNvPr id="8" name="Rectángulo 7">
            <a:extLst>
              <a:ext uri="{FF2B5EF4-FFF2-40B4-BE49-F238E27FC236}">
                <a16:creationId xmlns:a16="http://schemas.microsoft.com/office/drawing/2014/main" id="{2A5FA333-2B75-9754-9817-42CBD6349BF5}"/>
              </a:ext>
            </a:extLst>
          </p:cNvPr>
          <p:cNvSpPr/>
          <p:nvPr/>
        </p:nvSpPr>
        <p:spPr>
          <a:xfrm>
            <a:off x="2175034" y="3917727"/>
            <a:ext cx="1728192" cy="64807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Operador/a de demanda</a:t>
            </a:r>
          </a:p>
        </p:txBody>
      </p:sp>
      <p:sp>
        <p:nvSpPr>
          <p:cNvPr id="10" name="Rectángulo 9">
            <a:extLst>
              <a:ext uri="{FF2B5EF4-FFF2-40B4-BE49-F238E27FC236}">
                <a16:creationId xmlns:a16="http://schemas.microsoft.com/office/drawing/2014/main" id="{CD8763E0-176D-92AE-E8C7-34AAEEEA8D87}"/>
              </a:ext>
            </a:extLst>
          </p:cNvPr>
          <p:cNvSpPr/>
          <p:nvPr/>
        </p:nvSpPr>
        <p:spPr>
          <a:xfrm>
            <a:off x="4194510" y="3449675"/>
            <a:ext cx="1728192" cy="792088"/>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Activación y seguimiento de recursos</a:t>
            </a:r>
          </a:p>
        </p:txBody>
      </p:sp>
      <p:sp>
        <p:nvSpPr>
          <p:cNvPr id="11" name="Rectángulo 10">
            <a:extLst>
              <a:ext uri="{FF2B5EF4-FFF2-40B4-BE49-F238E27FC236}">
                <a16:creationId xmlns:a16="http://schemas.microsoft.com/office/drawing/2014/main" id="{3F9A792D-543F-0DBD-A792-9580B9A4FAF3}"/>
              </a:ext>
            </a:extLst>
          </p:cNvPr>
          <p:cNvSpPr/>
          <p:nvPr/>
        </p:nvSpPr>
        <p:spPr>
          <a:xfrm>
            <a:off x="3936370" y="2265080"/>
            <a:ext cx="1728192" cy="61017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Operador/a</a:t>
            </a:r>
          </a:p>
        </p:txBody>
      </p:sp>
      <p:sp>
        <p:nvSpPr>
          <p:cNvPr id="12" name="Rectángulo 11">
            <a:extLst>
              <a:ext uri="{FF2B5EF4-FFF2-40B4-BE49-F238E27FC236}">
                <a16:creationId xmlns:a16="http://schemas.microsoft.com/office/drawing/2014/main" id="{3F95506F-1574-C8F7-692C-4EC62C6BB230}"/>
              </a:ext>
            </a:extLst>
          </p:cNvPr>
          <p:cNvSpPr/>
          <p:nvPr/>
        </p:nvSpPr>
        <p:spPr>
          <a:xfrm>
            <a:off x="6251951" y="3216755"/>
            <a:ext cx="1728192" cy="64807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Consejo</a:t>
            </a:r>
            <a:r>
              <a:rPr lang="es-ES" dirty="0"/>
              <a:t> </a:t>
            </a:r>
          </a:p>
        </p:txBody>
      </p:sp>
      <p:sp>
        <p:nvSpPr>
          <p:cNvPr id="13" name="Rectángulo 12">
            <a:extLst>
              <a:ext uri="{FF2B5EF4-FFF2-40B4-BE49-F238E27FC236}">
                <a16:creationId xmlns:a16="http://schemas.microsoft.com/office/drawing/2014/main" id="{51B53595-3B21-70FA-ABB2-5BB57E43B206}"/>
              </a:ext>
            </a:extLst>
          </p:cNvPr>
          <p:cNvSpPr/>
          <p:nvPr/>
        </p:nvSpPr>
        <p:spPr>
          <a:xfrm>
            <a:off x="4008160" y="5143028"/>
            <a:ext cx="4236247" cy="77389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a:solidFill>
                  <a:schemeClr val="tx1"/>
                </a:solidFill>
              </a:rPr>
              <a:t>Centro de coordinación de bomberos</a:t>
            </a:r>
          </a:p>
          <a:p>
            <a:pPr marL="285750" indent="-285750">
              <a:buFont typeface="Arial" panose="020B0604020202020204" pitchFamily="34" charset="0"/>
              <a:buChar char="•"/>
            </a:pPr>
            <a:r>
              <a:rPr lang="es-ES" dirty="0">
                <a:solidFill>
                  <a:schemeClr val="tx1"/>
                </a:solidFill>
              </a:rPr>
              <a:t>Centro de coordinación policial</a:t>
            </a:r>
          </a:p>
          <a:p>
            <a:pPr marL="285750" indent="-285750">
              <a:buFont typeface="Arial" panose="020B0604020202020204" pitchFamily="34" charset="0"/>
              <a:buChar char="•"/>
            </a:pPr>
            <a:r>
              <a:rPr lang="es-ES" dirty="0">
                <a:solidFill>
                  <a:schemeClr val="tx1"/>
                </a:solidFill>
              </a:rPr>
              <a:t>Otros centros de coordinación</a:t>
            </a:r>
          </a:p>
        </p:txBody>
      </p:sp>
      <p:cxnSp>
        <p:nvCxnSpPr>
          <p:cNvPr id="15" name="Conector recto de flecha 14">
            <a:extLst>
              <a:ext uri="{FF2B5EF4-FFF2-40B4-BE49-F238E27FC236}">
                <a16:creationId xmlns:a16="http://schemas.microsoft.com/office/drawing/2014/main" id="{2EC64BA2-09AA-D61F-CA9D-5868B3614904}"/>
              </a:ext>
            </a:extLst>
          </p:cNvPr>
          <p:cNvCxnSpPr/>
          <p:nvPr/>
        </p:nvCxnSpPr>
        <p:spPr>
          <a:xfrm>
            <a:off x="1797543" y="4211929"/>
            <a:ext cx="2160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a:extLst>
              <a:ext uri="{FF2B5EF4-FFF2-40B4-BE49-F238E27FC236}">
                <a16:creationId xmlns:a16="http://schemas.microsoft.com/office/drawing/2014/main" id="{CB5AFF7D-3912-6E2F-6E46-9328B3240CF0}"/>
              </a:ext>
            </a:extLst>
          </p:cNvPr>
          <p:cNvCxnSpPr>
            <a:cxnSpLocks/>
          </p:cNvCxnSpPr>
          <p:nvPr/>
        </p:nvCxnSpPr>
        <p:spPr>
          <a:xfrm flipV="1">
            <a:off x="2727985" y="2684293"/>
            <a:ext cx="979919" cy="10649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recto de flecha 18">
            <a:extLst>
              <a:ext uri="{FF2B5EF4-FFF2-40B4-BE49-F238E27FC236}">
                <a16:creationId xmlns:a16="http://schemas.microsoft.com/office/drawing/2014/main" id="{891E80E1-E4D0-9CF6-5FAA-0B2080820F00}"/>
              </a:ext>
            </a:extLst>
          </p:cNvPr>
          <p:cNvCxnSpPr/>
          <p:nvPr/>
        </p:nvCxnSpPr>
        <p:spPr>
          <a:xfrm>
            <a:off x="3072274" y="4664794"/>
            <a:ext cx="864096" cy="9698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ector recto de flecha 20">
            <a:extLst>
              <a:ext uri="{FF2B5EF4-FFF2-40B4-BE49-F238E27FC236}">
                <a16:creationId xmlns:a16="http://schemas.microsoft.com/office/drawing/2014/main" id="{18A0272D-A381-1FF8-393E-E82A257A22FD}"/>
              </a:ext>
            </a:extLst>
          </p:cNvPr>
          <p:cNvCxnSpPr/>
          <p:nvPr/>
        </p:nvCxnSpPr>
        <p:spPr>
          <a:xfrm>
            <a:off x="4771619" y="3000771"/>
            <a:ext cx="0" cy="428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recto de flecha 27">
            <a:extLst>
              <a:ext uri="{FF2B5EF4-FFF2-40B4-BE49-F238E27FC236}">
                <a16:creationId xmlns:a16="http://schemas.microsoft.com/office/drawing/2014/main" id="{ACFECB50-E386-66E6-3491-1F73F1F43231}"/>
              </a:ext>
            </a:extLst>
          </p:cNvPr>
          <p:cNvCxnSpPr>
            <a:cxnSpLocks/>
          </p:cNvCxnSpPr>
          <p:nvPr/>
        </p:nvCxnSpPr>
        <p:spPr>
          <a:xfrm>
            <a:off x="5367247" y="2966239"/>
            <a:ext cx="720080" cy="3167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ángulo 4">
            <a:extLst>
              <a:ext uri="{FF2B5EF4-FFF2-40B4-BE49-F238E27FC236}">
                <a16:creationId xmlns:a16="http://schemas.microsoft.com/office/drawing/2014/main" id="{53856859-F5BA-AC01-AD9E-483A9C7ABA76}"/>
              </a:ext>
            </a:extLst>
          </p:cNvPr>
          <p:cNvSpPr/>
          <p:nvPr/>
        </p:nvSpPr>
        <p:spPr>
          <a:xfrm>
            <a:off x="6647790" y="2168460"/>
            <a:ext cx="1728192" cy="610172"/>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Coordinador/a</a:t>
            </a:r>
          </a:p>
        </p:txBody>
      </p:sp>
      <p:sp>
        <p:nvSpPr>
          <p:cNvPr id="6" name="Rectángulo 5">
            <a:extLst>
              <a:ext uri="{FF2B5EF4-FFF2-40B4-BE49-F238E27FC236}">
                <a16:creationId xmlns:a16="http://schemas.microsoft.com/office/drawing/2014/main" id="{5A8C743E-3902-4DB3-4EE8-1101D78EF562}"/>
              </a:ext>
            </a:extLst>
          </p:cNvPr>
          <p:cNvSpPr/>
          <p:nvPr/>
        </p:nvSpPr>
        <p:spPr>
          <a:xfrm>
            <a:off x="3916791" y="1153512"/>
            <a:ext cx="1584176" cy="61017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Llamada al 061</a:t>
            </a:r>
            <a:endParaRPr lang="es-ES" dirty="0">
              <a:solidFill>
                <a:schemeClr val="tx1"/>
              </a:solidFill>
            </a:endParaRPr>
          </a:p>
        </p:txBody>
      </p:sp>
      <p:cxnSp>
        <p:nvCxnSpPr>
          <p:cNvPr id="14" name="Conector recto de flecha 13">
            <a:extLst>
              <a:ext uri="{FF2B5EF4-FFF2-40B4-BE49-F238E27FC236}">
                <a16:creationId xmlns:a16="http://schemas.microsoft.com/office/drawing/2014/main" id="{2C826569-8E2F-CCE2-A5C8-70BFDA3BF1A5}"/>
              </a:ext>
            </a:extLst>
          </p:cNvPr>
          <p:cNvCxnSpPr/>
          <p:nvPr/>
        </p:nvCxnSpPr>
        <p:spPr>
          <a:xfrm>
            <a:off x="4743810" y="1763684"/>
            <a:ext cx="0" cy="428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5175253B-2CF4-DA4B-F27E-50DF7FE00F7B}"/>
              </a:ext>
            </a:extLst>
          </p:cNvPr>
          <p:cNvCxnSpPr/>
          <p:nvPr/>
        </p:nvCxnSpPr>
        <p:spPr>
          <a:xfrm>
            <a:off x="5922702" y="2420888"/>
            <a:ext cx="5215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065D749B-3279-3B6D-5DD0-C3A810755CD9}"/>
              </a:ext>
            </a:extLst>
          </p:cNvPr>
          <p:cNvCxnSpPr/>
          <p:nvPr/>
        </p:nvCxnSpPr>
        <p:spPr>
          <a:xfrm flipH="1">
            <a:off x="5922702" y="2653521"/>
            <a:ext cx="5215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D065C11C-3FEE-28BD-45CF-33DA12B3B0B6}"/>
              </a:ext>
            </a:extLst>
          </p:cNvPr>
          <p:cNvCxnSpPr>
            <a:cxnSpLocks/>
          </p:cNvCxnSpPr>
          <p:nvPr/>
        </p:nvCxnSpPr>
        <p:spPr>
          <a:xfrm>
            <a:off x="7668345" y="2860494"/>
            <a:ext cx="0" cy="3227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tángulo: esquinas redondeadas 26">
            <a:extLst>
              <a:ext uri="{FF2B5EF4-FFF2-40B4-BE49-F238E27FC236}">
                <a16:creationId xmlns:a16="http://schemas.microsoft.com/office/drawing/2014/main" id="{971B2594-1F4D-FF2D-DA83-D6A7F635316D}"/>
              </a:ext>
            </a:extLst>
          </p:cNvPr>
          <p:cNvSpPr/>
          <p:nvPr/>
        </p:nvSpPr>
        <p:spPr>
          <a:xfrm>
            <a:off x="4146063" y="4810506"/>
            <a:ext cx="3960439" cy="3586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Centro de coordinación sanitaria (061)</a:t>
            </a:r>
          </a:p>
        </p:txBody>
      </p:sp>
    </p:spTree>
    <p:extLst>
      <p:ext uri="{BB962C8B-B14F-4D97-AF65-F5344CB8AC3E}">
        <p14:creationId xmlns:p14="http://schemas.microsoft.com/office/powerpoint/2010/main" val="1271977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15786B-EDF9-4D06-86F8-138A81A37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Rectangle 10">
            <a:extLst>
              <a:ext uri="{FF2B5EF4-FFF2-40B4-BE49-F238E27FC236}">
                <a16:creationId xmlns:a16="http://schemas.microsoft.com/office/drawing/2014/main" id="{CDAF4C44-C3B3-4BE9-B858-3F83253B5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13" name="Straight Connector 12">
            <a:extLst>
              <a:ext uri="{FF2B5EF4-FFF2-40B4-BE49-F238E27FC236}">
                <a16:creationId xmlns:a16="http://schemas.microsoft.com/office/drawing/2014/main" id="{B914FCD7-4475-4DE4-BCF9-F3032ECA5C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Flechas azules apuntando hacia un botón rojo">
            <a:extLst>
              <a:ext uri="{FF2B5EF4-FFF2-40B4-BE49-F238E27FC236}">
                <a16:creationId xmlns:a16="http://schemas.microsoft.com/office/drawing/2014/main" id="{D8E3A9C1-5F13-4409-E925-D844BED3D60A}"/>
              </a:ext>
            </a:extLst>
          </p:cNvPr>
          <p:cNvPicPr>
            <a:picLocks noChangeAspect="1"/>
          </p:cNvPicPr>
          <p:nvPr/>
        </p:nvPicPr>
        <p:blipFill rotWithShape="1">
          <a:blip r:embed="rId2">
            <a:duotone>
              <a:schemeClr val="bg2">
                <a:shade val="45000"/>
                <a:satMod val="135000"/>
              </a:schemeClr>
              <a:prstClr val="white"/>
            </a:duotone>
          </a:blip>
          <a:srcRect l="9687" r="1312" b="-2"/>
          <a:stretch/>
        </p:blipFill>
        <p:spPr>
          <a:xfrm>
            <a:off x="-1905" y="-1"/>
            <a:ext cx="9144000" cy="6858001"/>
          </a:xfrm>
          <a:prstGeom prst="rect">
            <a:avLst/>
          </a:prstGeom>
        </p:spPr>
      </p:pic>
      <p:sp>
        <p:nvSpPr>
          <p:cNvPr id="15" name="Rectangle 14">
            <a:extLst>
              <a:ext uri="{FF2B5EF4-FFF2-40B4-BE49-F238E27FC236}">
                <a16:creationId xmlns:a16="http://schemas.microsoft.com/office/drawing/2014/main" id="{642E4582-3500-4DD5-95C5-F5C612623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alpha val="2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cxnSp>
        <p:nvCxnSpPr>
          <p:cNvPr id="17" name="Straight Connector 16">
            <a:extLst>
              <a:ext uri="{FF2B5EF4-FFF2-40B4-BE49-F238E27FC236}">
                <a16:creationId xmlns:a16="http://schemas.microsoft.com/office/drawing/2014/main" id="{6B5C7066-DA4F-4201-87F2-DC1E6004F5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C1469F39-075C-7616-DB96-6D0C852A1FB8}"/>
              </a:ext>
            </a:extLst>
          </p:cNvPr>
          <p:cNvSpPr>
            <a:spLocks noGrp="1"/>
          </p:cNvSpPr>
          <p:nvPr>
            <p:ph type="title"/>
          </p:nvPr>
        </p:nvSpPr>
        <p:spPr>
          <a:xfrm>
            <a:off x="832485" y="882376"/>
            <a:ext cx="7475220" cy="2926080"/>
          </a:xfrm>
        </p:spPr>
        <p:txBody>
          <a:bodyPr vert="horz" lIns="91440" tIns="45720" rIns="91440" bIns="45720" rtlCol="0" anchor="b">
            <a:noAutofit/>
          </a:bodyPr>
          <a:lstStyle/>
          <a:p>
            <a:pPr defTabSz="914400"/>
            <a:r>
              <a:rPr lang="en-US" sz="5400" b="1" dirty="0"/>
              <a:t>RECURSOS HUMANOS DE LOS CENTROS COORDINADORES DE EMERGENCIAS</a:t>
            </a:r>
          </a:p>
        </p:txBody>
      </p:sp>
      <p:sp>
        <p:nvSpPr>
          <p:cNvPr id="3" name="Marcador de texto 2">
            <a:extLst>
              <a:ext uri="{FF2B5EF4-FFF2-40B4-BE49-F238E27FC236}">
                <a16:creationId xmlns:a16="http://schemas.microsoft.com/office/drawing/2014/main" id="{22A3A413-5DF0-AEF2-47EA-C206DFBE19D6}"/>
              </a:ext>
            </a:extLst>
          </p:cNvPr>
          <p:cNvSpPr>
            <a:spLocks noGrp="1"/>
          </p:cNvSpPr>
          <p:nvPr>
            <p:ph type="body" idx="1"/>
          </p:nvPr>
        </p:nvSpPr>
        <p:spPr>
          <a:xfrm>
            <a:off x="1282147" y="3869634"/>
            <a:ext cx="6575895" cy="1388165"/>
          </a:xfrm>
        </p:spPr>
        <p:txBody>
          <a:bodyPr vert="horz" lIns="91440" tIns="45720" rIns="91440" bIns="45720" rtlCol="0">
            <a:normAutofit/>
          </a:bodyPr>
          <a:lstStyle/>
          <a:p>
            <a:pPr defTabSz="914400">
              <a:spcBef>
                <a:spcPts val="1400"/>
              </a:spcBef>
            </a:pPr>
            <a:endParaRPr lang="en-US" sz="2200"/>
          </a:p>
        </p:txBody>
      </p:sp>
    </p:spTree>
    <p:extLst>
      <p:ext uri="{BB962C8B-B14F-4D97-AF65-F5344CB8AC3E}">
        <p14:creationId xmlns:p14="http://schemas.microsoft.com/office/powerpoint/2010/main" val="3907742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4B94E6D-2C19-731F-BF71-CCA694CB6FF0}"/>
              </a:ext>
            </a:extLst>
          </p:cNvPr>
          <p:cNvSpPr>
            <a:spLocks noGrp="1"/>
          </p:cNvSpPr>
          <p:nvPr>
            <p:ph type="title"/>
          </p:nvPr>
        </p:nvSpPr>
        <p:spPr>
          <a:xfrm>
            <a:off x="857250" y="609600"/>
            <a:ext cx="7406640" cy="866800"/>
          </a:xfrm>
        </p:spPr>
        <p:txBody>
          <a:bodyPr>
            <a:normAutofit fontScale="90000"/>
          </a:bodyPr>
          <a:lstStyle/>
          <a:p>
            <a:pPr fontAlgn="auto">
              <a:spcAft>
                <a:spcPts val="0"/>
              </a:spcAft>
              <a:defRPr/>
            </a:pPr>
            <a:r>
              <a:rPr lang="es-ES" b="1" dirty="0"/>
              <a:t>RECURSOS HUMANOS DE LOS CCE</a:t>
            </a:r>
          </a:p>
        </p:txBody>
      </p:sp>
      <p:sp>
        <p:nvSpPr>
          <p:cNvPr id="35842" name="2 Marcador de contenido">
            <a:extLst>
              <a:ext uri="{FF2B5EF4-FFF2-40B4-BE49-F238E27FC236}">
                <a16:creationId xmlns:a16="http://schemas.microsoft.com/office/drawing/2014/main" id="{90DC0487-6D21-9C2C-1B48-50F64B7FA664}"/>
              </a:ext>
            </a:extLst>
          </p:cNvPr>
          <p:cNvSpPr>
            <a:spLocks noGrp="1"/>
          </p:cNvSpPr>
          <p:nvPr>
            <p:ph idx="1"/>
          </p:nvPr>
        </p:nvSpPr>
        <p:spPr>
          <a:xfrm>
            <a:off x="683569" y="1628800"/>
            <a:ext cx="7578336" cy="4467200"/>
          </a:xfrm>
        </p:spPr>
        <p:txBody>
          <a:bodyPr/>
          <a:lstStyle/>
          <a:p>
            <a:pPr marL="622300" indent="-514350" fontAlgn="auto">
              <a:spcAft>
                <a:spcPts val="1800"/>
              </a:spcAft>
              <a:buFont typeface="Lucida Sans Unicode" panose="020B0602030504020204" pitchFamily="34" charset="0"/>
              <a:buAutoNum type="alphaUcPeriod"/>
              <a:defRPr/>
            </a:pPr>
            <a:r>
              <a:rPr lang="es-ES" altLang="es-ES" b="1" dirty="0"/>
              <a:t>OPERADORES DE DEMANDA</a:t>
            </a:r>
          </a:p>
          <a:p>
            <a:pPr marL="622300" indent="-514350" fontAlgn="auto">
              <a:spcAft>
                <a:spcPts val="1800"/>
              </a:spcAft>
              <a:buFont typeface="Lucida Sans Unicode" panose="020B0602030504020204" pitchFamily="34" charset="0"/>
              <a:buAutoNum type="alphaUcPeriod"/>
              <a:defRPr/>
            </a:pPr>
            <a:r>
              <a:rPr lang="es-ES" altLang="es-ES" b="1" dirty="0"/>
              <a:t>OPERADORES DE RESPUESTA</a:t>
            </a:r>
          </a:p>
          <a:p>
            <a:pPr marL="622300" indent="-514350" fontAlgn="auto">
              <a:spcAft>
                <a:spcPts val="1800"/>
              </a:spcAft>
              <a:buFont typeface="Lucida Sans Unicode" panose="020B0602030504020204" pitchFamily="34" charset="0"/>
              <a:buAutoNum type="alphaUcPeriod"/>
              <a:defRPr/>
            </a:pPr>
            <a:r>
              <a:rPr lang="es-ES" altLang="es-ES" b="1" dirty="0"/>
              <a:t>COORDINADORES</a:t>
            </a:r>
          </a:p>
          <a:p>
            <a:pPr marL="622300" indent="-514350" fontAlgn="auto">
              <a:spcAft>
                <a:spcPts val="1800"/>
              </a:spcAft>
              <a:buFont typeface="Lucida Sans Unicode" panose="020B0602030504020204" pitchFamily="34" charset="0"/>
              <a:buAutoNum type="alphaUcPeriod"/>
              <a:defRPr/>
            </a:pPr>
            <a:r>
              <a:rPr lang="es-ES" altLang="es-ES" b="1" dirty="0"/>
              <a:t>JEFES DE SALA</a:t>
            </a:r>
          </a:p>
          <a:p>
            <a:pPr marL="622300" indent="-514350" fontAlgn="auto">
              <a:spcAft>
                <a:spcPts val="1800"/>
              </a:spcAft>
              <a:buFont typeface="Lucida Sans Unicode" panose="020B0602030504020204" pitchFamily="34" charset="0"/>
              <a:buAutoNum type="alphaUcPeriod"/>
              <a:defRPr/>
            </a:pPr>
            <a:r>
              <a:rPr lang="es-ES" altLang="es-ES" b="1" dirty="0"/>
              <a:t>OTROS</a:t>
            </a:r>
          </a:p>
        </p:txBody>
      </p:sp>
      <p:pic>
        <p:nvPicPr>
          <p:cNvPr id="49156" name="Imagen 3">
            <a:extLst>
              <a:ext uri="{FF2B5EF4-FFF2-40B4-BE49-F238E27FC236}">
                <a16:creationId xmlns:a16="http://schemas.microsoft.com/office/drawing/2014/main" id="{D344E8EE-897A-D71B-9CEC-7DC02B7AA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3606800"/>
            <a:ext cx="5113337"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F93EA4BC-643E-A9D7-3A3F-32FDE7951FFA}"/>
              </a:ext>
            </a:extLst>
          </p:cNvPr>
          <p:cNvSpPr>
            <a:spLocks noGrp="1"/>
          </p:cNvSpPr>
          <p:nvPr>
            <p:ph type="title"/>
          </p:nvPr>
        </p:nvSpPr>
        <p:spPr>
          <a:xfrm>
            <a:off x="611561" y="272440"/>
            <a:ext cx="7406640" cy="1212344"/>
          </a:xfrm>
        </p:spPr>
        <p:txBody>
          <a:bodyPr/>
          <a:lstStyle/>
          <a:p>
            <a:pPr fontAlgn="auto">
              <a:spcAft>
                <a:spcPts val="0"/>
              </a:spcAft>
              <a:defRPr/>
            </a:pPr>
            <a:r>
              <a:rPr lang="es-ES" dirty="0"/>
              <a:t>A. </a:t>
            </a:r>
            <a:r>
              <a:rPr lang="es-ES" b="1" dirty="0">
                <a:highlight>
                  <a:srgbClr val="808000"/>
                </a:highlight>
              </a:rPr>
              <a:t>OPERADORES DE DEMANDA</a:t>
            </a:r>
          </a:p>
        </p:txBody>
      </p:sp>
      <p:sp>
        <p:nvSpPr>
          <p:cNvPr id="36866" name="1 Marcador de contenido">
            <a:extLst>
              <a:ext uri="{FF2B5EF4-FFF2-40B4-BE49-F238E27FC236}">
                <a16:creationId xmlns:a16="http://schemas.microsoft.com/office/drawing/2014/main" id="{EE3B519C-A664-1638-AB1D-7FCF4ED72FE1}"/>
              </a:ext>
            </a:extLst>
          </p:cNvPr>
          <p:cNvSpPr>
            <a:spLocks noGrp="1"/>
          </p:cNvSpPr>
          <p:nvPr>
            <p:ph idx="1"/>
          </p:nvPr>
        </p:nvSpPr>
        <p:spPr>
          <a:xfrm>
            <a:off x="467544" y="1484784"/>
            <a:ext cx="8064895" cy="4896544"/>
          </a:xfrm>
        </p:spPr>
        <p:txBody>
          <a:bodyPr>
            <a:normAutofit lnSpcReduction="10000"/>
          </a:bodyPr>
          <a:lstStyle/>
          <a:p>
            <a:pPr fontAlgn="auto">
              <a:spcAft>
                <a:spcPts val="0"/>
              </a:spcAft>
              <a:defRPr/>
            </a:pPr>
            <a:r>
              <a:rPr lang="es-ES" altLang="es-ES" sz="2400" dirty="0"/>
              <a:t>También llamados </a:t>
            </a:r>
            <a:r>
              <a:rPr lang="es-ES" altLang="es-ES" sz="2400" b="1" dirty="0"/>
              <a:t>teleoperadores o receptores de la llamada</a:t>
            </a:r>
            <a:r>
              <a:rPr lang="es-ES" altLang="es-ES" sz="2400" dirty="0"/>
              <a:t>.</a:t>
            </a:r>
          </a:p>
          <a:p>
            <a:pPr fontAlgn="auto">
              <a:spcAft>
                <a:spcPts val="0"/>
              </a:spcAft>
              <a:defRPr/>
            </a:pPr>
            <a:r>
              <a:rPr lang="es-ES" altLang="es-ES" sz="2400" dirty="0"/>
              <a:t>Es el personal encargado de </a:t>
            </a:r>
            <a:r>
              <a:rPr lang="es-ES" altLang="es-ES" sz="2400" dirty="0" err="1"/>
              <a:t>recepcionar</a:t>
            </a:r>
            <a:r>
              <a:rPr lang="es-ES" altLang="es-ES" sz="2400" dirty="0"/>
              <a:t> todas las llamadas y clasificarlas, según protocolos específicos, para posteriormente transferirlas al resto del personal de la sala o derivarlos, si procede, al lugar indicado tras el interrogatorio (teléfono </a:t>
            </a:r>
            <a:r>
              <a:rPr lang="es-ES" altLang="es-ES" sz="2400" dirty="0" err="1"/>
              <a:t>covid</a:t>
            </a:r>
            <a:r>
              <a:rPr lang="es-ES" altLang="es-ES" sz="2400" dirty="0"/>
              <a:t>, 112 ..).</a:t>
            </a:r>
          </a:p>
          <a:p>
            <a:pPr fontAlgn="auto">
              <a:spcAft>
                <a:spcPts val="0"/>
              </a:spcAft>
              <a:defRPr/>
            </a:pPr>
            <a:r>
              <a:rPr lang="es-ES" altLang="es-ES" sz="2400" dirty="0"/>
              <a:t>Realiza la recogida de direcciones (lo más precisamente posible) y de datos del paciente. También registra un número de teléfono para mantener la comunicación telefónica con el lugar del incidente.</a:t>
            </a:r>
          </a:p>
          <a:p>
            <a:pPr fontAlgn="auto">
              <a:spcAft>
                <a:spcPts val="0"/>
              </a:spcAft>
              <a:defRPr/>
            </a:pPr>
            <a:r>
              <a:rPr lang="es-ES" altLang="es-ES" sz="2400" dirty="0"/>
              <a:t>El  personal teleoperador cuenta, como herramienta de trabajo, con el teléfono y las aplicaciones informáticas. Realiza la clasificación telefónica con la ayuda del soporte informático con protocolos cerrados.</a:t>
            </a:r>
          </a:p>
          <a:p>
            <a:pPr fontAlgn="auto">
              <a:spcAft>
                <a:spcPts val="0"/>
              </a:spcAft>
              <a:defRPr/>
            </a:pPr>
            <a:endParaRPr lang="es-ES" altLang="es-E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3428FA4E-AC9E-436B-AA47-9D53D259D8DA}"/>
              </a:ext>
            </a:extLst>
          </p:cNvPr>
          <p:cNvSpPr>
            <a:spLocks noGrp="1"/>
          </p:cNvSpPr>
          <p:nvPr>
            <p:ph type="title"/>
          </p:nvPr>
        </p:nvSpPr>
        <p:spPr>
          <a:xfrm>
            <a:off x="457200" y="404664"/>
            <a:ext cx="7406640" cy="1129348"/>
          </a:xfrm>
        </p:spPr>
        <p:txBody>
          <a:bodyPr/>
          <a:lstStyle/>
          <a:p>
            <a:pPr fontAlgn="auto">
              <a:spcAft>
                <a:spcPts val="0"/>
              </a:spcAft>
              <a:defRPr/>
            </a:pPr>
            <a:r>
              <a:rPr lang="es-ES" dirty="0"/>
              <a:t>B. </a:t>
            </a:r>
            <a:r>
              <a:rPr lang="es-ES" b="1" dirty="0">
                <a:highlight>
                  <a:srgbClr val="808000"/>
                </a:highlight>
              </a:rPr>
              <a:t>OPERADORES DE DEMANDA</a:t>
            </a:r>
          </a:p>
        </p:txBody>
      </p:sp>
      <p:sp>
        <p:nvSpPr>
          <p:cNvPr id="37890" name="1 Marcador de contenido">
            <a:extLst>
              <a:ext uri="{FF2B5EF4-FFF2-40B4-BE49-F238E27FC236}">
                <a16:creationId xmlns:a16="http://schemas.microsoft.com/office/drawing/2014/main" id="{F8F66E03-8EE8-48FD-93E1-E9F3252F175D}"/>
              </a:ext>
            </a:extLst>
          </p:cNvPr>
          <p:cNvSpPr>
            <a:spLocks noGrp="1"/>
          </p:cNvSpPr>
          <p:nvPr>
            <p:ph idx="1"/>
          </p:nvPr>
        </p:nvSpPr>
        <p:spPr>
          <a:xfrm>
            <a:off x="457200" y="1534012"/>
            <a:ext cx="8507413" cy="4687888"/>
          </a:xfrm>
        </p:spPr>
        <p:txBody>
          <a:bodyPr>
            <a:normAutofit/>
          </a:bodyPr>
          <a:lstStyle/>
          <a:p>
            <a:pPr fontAlgn="auto">
              <a:spcAft>
                <a:spcPts val="1200"/>
              </a:spcAft>
              <a:defRPr/>
            </a:pPr>
            <a:r>
              <a:rPr lang="es-ES" altLang="es-ES" sz="2400" dirty="0"/>
              <a:t>Sus funciones principales son:</a:t>
            </a:r>
          </a:p>
          <a:p>
            <a:pPr lvl="1" fontAlgn="auto">
              <a:spcAft>
                <a:spcPts val="1200"/>
              </a:spcAft>
              <a:buFont typeface="Wingdings" panose="05000000000000000000" pitchFamily="2" charset="2"/>
              <a:buChar char="v"/>
              <a:defRPr/>
            </a:pPr>
            <a:r>
              <a:rPr lang="es-ES" altLang="es-ES" sz="2400" dirty="0"/>
              <a:t>Recoge la llamada, ya que son la vía de entrada de todas las llamadas.</a:t>
            </a:r>
          </a:p>
          <a:p>
            <a:pPr lvl="1" fontAlgn="auto">
              <a:spcAft>
                <a:spcPts val="1200"/>
              </a:spcAft>
              <a:buFont typeface="Wingdings" panose="05000000000000000000" pitchFamily="2" charset="2"/>
              <a:buChar char="v"/>
              <a:defRPr/>
            </a:pPr>
            <a:r>
              <a:rPr lang="es-ES" altLang="es-ES" sz="2400" dirty="0"/>
              <a:t>Identifica el lugar, la persona y el motivo de alerta.</a:t>
            </a:r>
          </a:p>
          <a:p>
            <a:pPr lvl="1" fontAlgn="auto">
              <a:spcAft>
                <a:spcPts val="1200"/>
              </a:spcAft>
              <a:buFont typeface="Wingdings" panose="05000000000000000000" pitchFamily="2" charset="2"/>
              <a:buChar char="v"/>
              <a:defRPr/>
            </a:pPr>
            <a:r>
              <a:rPr lang="es-ES" altLang="es-ES" sz="2400" dirty="0"/>
              <a:t>Realiza una primera clasificación de la demanda utilizando un protocolo informático diseñado por los médicos coordinadores.</a:t>
            </a:r>
          </a:p>
          <a:p>
            <a:pPr lvl="1" fontAlgn="auto">
              <a:spcAft>
                <a:spcPts val="1200"/>
              </a:spcAft>
              <a:buFont typeface="Wingdings" panose="05000000000000000000" pitchFamily="2" charset="2"/>
              <a:buChar char="v"/>
              <a:defRPr/>
            </a:pPr>
            <a:r>
              <a:rPr lang="es-ES" altLang="es-ES" sz="2400" dirty="0"/>
              <a:t>El protocolo es cerrado (el teleoperador sólo puede preguntar lo que indica el programa).</a:t>
            </a:r>
          </a:p>
          <a:p>
            <a:pPr lvl="1" fontAlgn="auto">
              <a:spcAft>
                <a:spcPts val="1200"/>
              </a:spcAft>
              <a:buFont typeface="Wingdings" panose="05000000000000000000" pitchFamily="2" charset="2"/>
              <a:buChar char="v"/>
              <a:defRPr/>
            </a:pPr>
            <a:r>
              <a:rPr lang="es-ES" altLang="es-ES" sz="2400" dirty="0"/>
              <a:t>Resolución de llamadas de información sanitaria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5190D21D-EFF2-FA17-0EF4-E1DB60E1F767}"/>
              </a:ext>
            </a:extLst>
          </p:cNvPr>
          <p:cNvSpPr>
            <a:spLocks noGrp="1"/>
          </p:cNvSpPr>
          <p:nvPr>
            <p:ph type="title"/>
          </p:nvPr>
        </p:nvSpPr>
        <p:spPr>
          <a:xfrm>
            <a:off x="857250" y="609600"/>
            <a:ext cx="7406640" cy="803275"/>
          </a:xfrm>
        </p:spPr>
        <p:txBody>
          <a:bodyPr/>
          <a:lstStyle/>
          <a:p>
            <a:pPr fontAlgn="auto">
              <a:spcAft>
                <a:spcPts val="0"/>
              </a:spcAft>
              <a:defRPr/>
            </a:pPr>
            <a:r>
              <a:rPr lang="es-ES" dirty="0"/>
              <a:t>B. </a:t>
            </a:r>
            <a:r>
              <a:rPr lang="es-ES" b="1" dirty="0">
                <a:highlight>
                  <a:srgbClr val="808000"/>
                </a:highlight>
              </a:rPr>
              <a:t>OPERADORES DE DEMANDA</a:t>
            </a:r>
          </a:p>
        </p:txBody>
      </p:sp>
      <p:sp>
        <p:nvSpPr>
          <p:cNvPr id="38914" name="1 Marcador de contenido">
            <a:extLst>
              <a:ext uri="{FF2B5EF4-FFF2-40B4-BE49-F238E27FC236}">
                <a16:creationId xmlns:a16="http://schemas.microsoft.com/office/drawing/2014/main" id="{C7CD2AEF-6581-B5BE-AB94-2DFF3E398820}"/>
              </a:ext>
            </a:extLst>
          </p:cNvPr>
          <p:cNvSpPr>
            <a:spLocks noGrp="1"/>
          </p:cNvSpPr>
          <p:nvPr>
            <p:ph idx="1"/>
          </p:nvPr>
        </p:nvSpPr>
        <p:spPr>
          <a:xfrm>
            <a:off x="457200" y="1722437"/>
            <a:ext cx="8229600" cy="4525963"/>
          </a:xfrm>
        </p:spPr>
        <p:txBody>
          <a:bodyPr/>
          <a:lstStyle/>
          <a:p>
            <a:pPr fontAlgn="auto">
              <a:spcAft>
                <a:spcPts val="1200"/>
              </a:spcAft>
              <a:defRPr/>
            </a:pPr>
            <a:r>
              <a:rPr lang="es-ES" altLang="es-ES" sz="2400" dirty="0"/>
              <a:t>Las preguntas que debe hacer una vez recogida la llamada son:</a:t>
            </a:r>
          </a:p>
          <a:p>
            <a:pPr marL="849313" lvl="1" indent="-457200" fontAlgn="auto">
              <a:spcAft>
                <a:spcPts val="1200"/>
              </a:spcAft>
              <a:buFont typeface="Lucida Sans Unicode" panose="020B0602030504020204" pitchFamily="34" charset="0"/>
              <a:buAutoNum type="arabicPeriod"/>
              <a:defRPr/>
            </a:pPr>
            <a:r>
              <a:rPr lang="es-ES" altLang="es-ES" sz="2400" dirty="0"/>
              <a:t>¿ Qué está sucediendo?</a:t>
            </a:r>
          </a:p>
          <a:p>
            <a:pPr marL="849313" lvl="1" indent="-457200" fontAlgn="auto">
              <a:spcAft>
                <a:spcPts val="1200"/>
              </a:spcAft>
              <a:buFont typeface="Lucida Sans Unicode" panose="020B0602030504020204" pitchFamily="34" charset="0"/>
              <a:buAutoNum type="arabicPeriod"/>
              <a:defRPr/>
            </a:pPr>
            <a:r>
              <a:rPr lang="es-ES" altLang="es-ES" sz="2400" dirty="0"/>
              <a:t>¿Dónde?</a:t>
            </a:r>
          </a:p>
          <a:p>
            <a:pPr marL="849313" lvl="1" indent="-457200" fontAlgn="auto">
              <a:spcAft>
                <a:spcPts val="1200"/>
              </a:spcAft>
              <a:buFont typeface="Lucida Sans Unicode" panose="020B0602030504020204" pitchFamily="34" charset="0"/>
              <a:buAutoNum type="arabicPeriod"/>
              <a:defRPr/>
            </a:pPr>
            <a:r>
              <a:rPr lang="es-ES" altLang="es-ES" sz="2400" dirty="0"/>
              <a:t>Número de teléfono</a:t>
            </a:r>
          </a:p>
          <a:p>
            <a:pPr marL="849313" lvl="1" indent="-457200" fontAlgn="auto">
              <a:spcAft>
                <a:spcPts val="1200"/>
              </a:spcAft>
              <a:buFont typeface="Lucida Sans Unicode" panose="020B0602030504020204" pitchFamily="34" charset="0"/>
              <a:buAutoNum type="arabicPeriod"/>
              <a:defRPr/>
            </a:pPr>
            <a:r>
              <a:rPr lang="es-ES" altLang="es-ES" sz="2400" dirty="0"/>
              <a:t>Cuestionario  protocolizado para la clasificación de la demanda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a:extLst>
              <a:ext uri="{FF2B5EF4-FFF2-40B4-BE49-F238E27FC236}">
                <a16:creationId xmlns:a16="http://schemas.microsoft.com/office/drawing/2014/main" id="{19BB76F6-BA8E-A23D-3E8A-444756CA5B9D}"/>
              </a:ext>
            </a:extLst>
          </p:cNvPr>
          <p:cNvGrpSpPr>
            <a:grpSpLocks/>
          </p:cNvGrpSpPr>
          <p:nvPr/>
        </p:nvGrpSpPr>
        <p:grpSpPr bwMode="auto">
          <a:xfrm>
            <a:off x="0" y="914400"/>
            <a:ext cx="9144000" cy="5943600"/>
            <a:chOff x="0" y="576"/>
            <a:chExt cx="5760" cy="3744"/>
          </a:xfrm>
        </p:grpSpPr>
        <p:pic>
          <p:nvPicPr>
            <p:cNvPr id="53273" name="Picture 3">
              <a:extLst>
                <a:ext uri="{FF2B5EF4-FFF2-40B4-BE49-F238E27FC236}">
                  <a16:creationId xmlns:a16="http://schemas.microsoft.com/office/drawing/2014/main" id="{59D82E76-3A81-E3F4-761A-7CF80CE9F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
              <a:ext cx="5760"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53274" name="Text Box 4">
              <a:extLst>
                <a:ext uri="{FF2B5EF4-FFF2-40B4-BE49-F238E27FC236}">
                  <a16:creationId xmlns:a16="http://schemas.microsoft.com/office/drawing/2014/main" id="{67477AE2-1DE7-FA5D-CB4B-81151264B745}"/>
                </a:ext>
              </a:extLst>
            </p:cNvPr>
            <p:cNvSpPr txBox="1">
              <a:spLocks noChangeArrowheads="1"/>
            </p:cNvSpPr>
            <p:nvPr/>
          </p:nvSpPr>
          <p:spPr bwMode="auto">
            <a:xfrm>
              <a:off x="1488" y="720"/>
              <a:ext cx="99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90000"/>
                </a:lnSpc>
                <a:spcBef>
                  <a:spcPct val="20000"/>
                </a:spcBef>
                <a:buClrTx/>
                <a:buFontTx/>
                <a:buNone/>
              </a:pPr>
              <a:r>
                <a:rPr lang="es-ES" altLang="es-ES" sz="1800" b="1">
                  <a:solidFill>
                    <a:srgbClr val="FF0000"/>
                  </a:solidFill>
                  <a:latin typeface="Arial" panose="020B0604020202020204" pitchFamily="34" charset="0"/>
                  <a:cs typeface="Arial" panose="020B0604020202020204" pitchFamily="34" charset="0"/>
                </a:rPr>
                <a:t>Sin llamadas</a:t>
              </a:r>
            </a:p>
          </p:txBody>
        </p:sp>
      </p:grpSp>
      <p:grpSp>
        <p:nvGrpSpPr>
          <p:cNvPr id="3" name="Group 5">
            <a:extLst>
              <a:ext uri="{FF2B5EF4-FFF2-40B4-BE49-F238E27FC236}">
                <a16:creationId xmlns:a16="http://schemas.microsoft.com/office/drawing/2014/main" id="{FC501D50-E835-37DC-13A1-0E6D058FD61C}"/>
              </a:ext>
            </a:extLst>
          </p:cNvPr>
          <p:cNvGrpSpPr>
            <a:grpSpLocks/>
          </p:cNvGrpSpPr>
          <p:nvPr/>
        </p:nvGrpSpPr>
        <p:grpSpPr bwMode="auto">
          <a:xfrm>
            <a:off x="0" y="914400"/>
            <a:ext cx="9144000" cy="5943600"/>
            <a:chOff x="0" y="576"/>
            <a:chExt cx="5760" cy="3744"/>
          </a:xfrm>
        </p:grpSpPr>
        <p:grpSp>
          <p:nvGrpSpPr>
            <p:cNvPr id="53269" name="Group 6">
              <a:extLst>
                <a:ext uri="{FF2B5EF4-FFF2-40B4-BE49-F238E27FC236}">
                  <a16:creationId xmlns:a16="http://schemas.microsoft.com/office/drawing/2014/main" id="{422FDA38-6AAD-19F6-7284-16D1BDFF6B65}"/>
                </a:ext>
              </a:extLst>
            </p:cNvPr>
            <p:cNvGrpSpPr>
              <a:grpSpLocks/>
            </p:cNvGrpSpPr>
            <p:nvPr/>
          </p:nvGrpSpPr>
          <p:grpSpPr bwMode="auto">
            <a:xfrm>
              <a:off x="0" y="576"/>
              <a:ext cx="5760" cy="3744"/>
              <a:chOff x="0" y="581"/>
              <a:chExt cx="5760" cy="3739"/>
            </a:xfrm>
          </p:grpSpPr>
          <p:pic>
            <p:nvPicPr>
              <p:cNvPr id="53271" name="Picture 7">
                <a:extLst>
                  <a:ext uri="{FF2B5EF4-FFF2-40B4-BE49-F238E27FC236}">
                    <a16:creationId xmlns:a16="http://schemas.microsoft.com/office/drawing/2014/main" id="{FCD796A5-AC6A-EA68-9DA5-8EEBABC46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
                <a:ext cx="5760" cy="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53272" name="Rectangle 8">
                <a:extLst>
                  <a:ext uri="{FF2B5EF4-FFF2-40B4-BE49-F238E27FC236}">
                    <a16:creationId xmlns:a16="http://schemas.microsoft.com/office/drawing/2014/main" id="{0D7382E2-A66A-9925-0F07-6EAB53D486D5}"/>
                  </a:ext>
                </a:extLst>
              </p:cNvPr>
              <p:cNvSpPr>
                <a:spLocks noChangeArrowheads="1"/>
              </p:cNvSpPr>
              <p:nvPr/>
            </p:nvSpPr>
            <p:spPr bwMode="auto">
              <a:xfrm>
                <a:off x="528" y="1248"/>
                <a:ext cx="480" cy="96"/>
              </a:xfrm>
              <a:prstGeom prst="rect">
                <a:avLst/>
              </a:prstGeom>
              <a:solidFill>
                <a:schemeClr val="tx1"/>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es-ES" altLang="es-ES" sz="1800">
                  <a:latin typeface="Arial" panose="020B0604020202020204" pitchFamily="34" charset="0"/>
                  <a:cs typeface="Arial" panose="020B0604020202020204" pitchFamily="34" charset="0"/>
                </a:endParaRPr>
              </a:p>
            </p:txBody>
          </p:sp>
        </p:grpSp>
        <p:sp>
          <p:nvSpPr>
            <p:cNvPr id="53270" name="Text Box 9">
              <a:extLst>
                <a:ext uri="{FF2B5EF4-FFF2-40B4-BE49-F238E27FC236}">
                  <a16:creationId xmlns:a16="http://schemas.microsoft.com/office/drawing/2014/main" id="{15AE7BDC-7636-DECD-F44C-692A36BEA659}"/>
                </a:ext>
              </a:extLst>
            </p:cNvPr>
            <p:cNvSpPr txBox="1">
              <a:spLocks noChangeArrowheads="1"/>
            </p:cNvSpPr>
            <p:nvPr/>
          </p:nvSpPr>
          <p:spPr bwMode="auto">
            <a:xfrm>
              <a:off x="1488" y="720"/>
              <a:ext cx="142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90000"/>
                </a:lnSpc>
                <a:spcBef>
                  <a:spcPct val="20000"/>
                </a:spcBef>
                <a:buClrTx/>
                <a:buFontTx/>
                <a:buNone/>
              </a:pPr>
              <a:r>
                <a:rPr lang="es-ES" altLang="es-ES" sz="1800" b="1">
                  <a:solidFill>
                    <a:srgbClr val="FF0000"/>
                  </a:solidFill>
                  <a:latin typeface="Arial" panose="020B0604020202020204" pitchFamily="34" charset="0"/>
                  <a:cs typeface="Arial" panose="020B0604020202020204" pitchFamily="34" charset="0"/>
                </a:rPr>
                <a:t>Suena una llamada</a:t>
              </a:r>
            </a:p>
          </p:txBody>
        </p:sp>
      </p:grpSp>
      <p:sp>
        <p:nvSpPr>
          <p:cNvPr id="6154" name="Line 10">
            <a:extLst>
              <a:ext uri="{FF2B5EF4-FFF2-40B4-BE49-F238E27FC236}">
                <a16:creationId xmlns:a16="http://schemas.microsoft.com/office/drawing/2014/main" id="{55DF1471-226E-A087-F455-F4F144CFE319}"/>
              </a:ext>
            </a:extLst>
          </p:cNvPr>
          <p:cNvSpPr>
            <a:spLocks noChangeShapeType="1"/>
          </p:cNvSpPr>
          <p:nvPr/>
        </p:nvSpPr>
        <p:spPr bwMode="auto">
          <a:xfrm>
            <a:off x="4114800" y="1371600"/>
            <a:ext cx="990600" cy="12192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55" name="Text Box 11">
            <a:extLst>
              <a:ext uri="{FF2B5EF4-FFF2-40B4-BE49-F238E27FC236}">
                <a16:creationId xmlns:a16="http://schemas.microsoft.com/office/drawing/2014/main" id="{2821F406-19CB-ED7D-1ECC-11A1FC6FD8CE}"/>
              </a:ext>
            </a:extLst>
          </p:cNvPr>
          <p:cNvSpPr txBox="1">
            <a:spLocks noChangeArrowheads="1"/>
          </p:cNvSpPr>
          <p:nvPr/>
        </p:nvSpPr>
        <p:spPr bwMode="auto">
          <a:xfrm>
            <a:off x="2819400" y="1447800"/>
            <a:ext cx="1289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90000"/>
              </a:lnSpc>
              <a:spcBef>
                <a:spcPct val="20000"/>
              </a:spcBef>
              <a:buClrTx/>
              <a:buFontTx/>
              <a:buNone/>
            </a:pPr>
            <a:r>
              <a:rPr lang="es-ES" altLang="es-ES" sz="1800" b="1">
                <a:solidFill>
                  <a:srgbClr val="FF0000"/>
                </a:solidFill>
                <a:latin typeface="Arial" panose="020B0604020202020204" pitchFamily="34" charset="0"/>
                <a:cs typeface="Arial" panose="020B0604020202020204" pitchFamily="34" charset="0"/>
              </a:rPr>
              <a:t>Descolgar</a:t>
            </a:r>
          </a:p>
        </p:txBody>
      </p:sp>
      <p:sp>
        <p:nvSpPr>
          <p:cNvPr id="6156" name="Line 12">
            <a:extLst>
              <a:ext uri="{FF2B5EF4-FFF2-40B4-BE49-F238E27FC236}">
                <a16:creationId xmlns:a16="http://schemas.microsoft.com/office/drawing/2014/main" id="{D44E1313-361F-6C3E-D28F-433800CE6D75}"/>
              </a:ext>
            </a:extLst>
          </p:cNvPr>
          <p:cNvSpPr>
            <a:spLocks noChangeShapeType="1"/>
          </p:cNvSpPr>
          <p:nvPr/>
        </p:nvSpPr>
        <p:spPr bwMode="auto">
          <a:xfrm flipH="1">
            <a:off x="1981200" y="1600200"/>
            <a:ext cx="83820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6157" name="Picture 13">
            <a:extLst>
              <a:ext uri="{FF2B5EF4-FFF2-40B4-BE49-F238E27FC236}">
                <a16:creationId xmlns:a16="http://schemas.microsoft.com/office/drawing/2014/main" id="{AFF28BBA-8CE2-500D-E11E-49E0816AE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922338"/>
            <a:ext cx="9144000"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6158" name="Text Box 14">
            <a:extLst>
              <a:ext uri="{FF2B5EF4-FFF2-40B4-BE49-F238E27FC236}">
                <a16:creationId xmlns:a16="http://schemas.microsoft.com/office/drawing/2014/main" id="{1FE01F56-2A25-67B0-FE75-D4200DD85119}"/>
              </a:ext>
            </a:extLst>
          </p:cNvPr>
          <p:cNvSpPr txBox="1">
            <a:spLocks noChangeArrowheads="1"/>
          </p:cNvSpPr>
          <p:nvPr/>
        </p:nvSpPr>
        <p:spPr bwMode="auto">
          <a:xfrm>
            <a:off x="2514600" y="1447800"/>
            <a:ext cx="36083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90000"/>
              </a:lnSpc>
              <a:spcBef>
                <a:spcPct val="20000"/>
              </a:spcBef>
              <a:buClrTx/>
              <a:buFontTx/>
              <a:buNone/>
            </a:pPr>
            <a:r>
              <a:rPr lang="es-ES" altLang="es-ES" sz="1800" b="1">
                <a:solidFill>
                  <a:srgbClr val="FF0000"/>
                </a:solidFill>
                <a:latin typeface="Arial" panose="020B0604020202020204" pitchFamily="34" charset="0"/>
                <a:cs typeface="Arial" panose="020B0604020202020204" pitchFamily="34" charset="0"/>
              </a:rPr>
              <a:t>Captura automática de nº alerta</a:t>
            </a:r>
          </a:p>
        </p:txBody>
      </p:sp>
      <p:sp>
        <p:nvSpPr>
          <p:cNvPr id="6159" name="Line 15">
            <a:extLst>
              <a:ext uri="{FF2B5EF4-FFF2-40B4-BE49-F238E27FC236}">
                <a16:creationId xmlns:a16="http://schemas.microsoft.com/office/drawing/2014/main" id="{1BBE6C06-2E1E-AC0B-E89F-07778EA40980}"/>
              </a:ext>
            </a:extLst>
          </p:cNvPr>
          <p:cNvSpPr>
            <a:spLocks noChangeShapeType="1"/>
          </p:cNvSpPr>
          <p:nvPr/>
        </p:nvSpPr>
        <p:spPr bwMode="auto">
          <a:xfrm flipH="1">
            <a:off x="1600200" y="1676400"/>
            <a:ext cx="990600" cy="3810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60" name="Text Box 16">
            <a:extLst>
              <a:ext uri="{FF2B5EF4-FFF2-40B4-BE49-F238E27FC236}">
                <a16:creationId xmlns:a16="http://schemas.microsoft.com/office/drawing/2014/main" id="{7BDEB867-9C8A-22AE-2C3A-7330C3C5E812}"/>
              </a:ext>
            </a:extLst>
          </p:cNvPr>
          <p:cNvSpPr txBox="1">
            <a:spLocks noChangeArrowheads="1"/>
          </p:cNvSpPr>
          <p:nvPr/>
        </p:nvSpPr>
        <p:spPr bwMode="auto">
          <a:xfrm>
            <a:off x="3962400" y="2133600"/>
            <a:ext cx="2674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90000"/>
              </a:lnSpc>
              <a:spcBef>
                <a:spcPct val="20000"/>
              </a:spcBef>
              <a:buClrTx/>
              <a:buFontTx/>
              <a:buNone/>
            </a:pPr>
            <a:r>
              <a:rPr lang="es-ES" altLang="es-ES" sz="1400" b="1">
                <a:solidFill>
                  <a:srgbClr val="FF0000"/>
                </a:solidFill>
                <a:latin typeface="Arial" panose="020B0604020202020204" pitchFamily="34" charset="0"/>
                <a:cs typeface="Arial" panose="020B0604020202020204" pitchFamily="34" charset="0"/>
              </a:rPr>
              <a:t>Si existe información afiliada </a:t>
            </a:r>
          </a:p>
          <a:p>
            <a:pPr eaLnBrk="1" hangingPunct="1">
              <a:lnSpc>
                <a:spcPct val="90000"/>
              </a:lnSpc>
              <a:spcBef>
                <a:spcPct val="20000"/>
              </a:spcBef>
              <a:buClrTx/>
              <a:buFontTx/>
              <a:buNone/>
            </a:pPr>
            <a:r>
              <a:rPr lang="es-ES" altLang="es-ES" sz="1400" b="1">
                <a:solidFill>
                  <a:srgbClr val="FF0000"/>
                </a:solidFill>
                <a:latin typeface="Arial" panose="020B0604020202020204" pitchFamily="34" charset="0"/>
                <a:cs typeface="Arial" panose="020B0604020202020204" pitchFamily="34" charset="0"/>
              </a:rPr>
              <a:t>a ese número de alerta</a:t>
            </a:r>
          </a:p>
        </p:txBody>
      </p:sp>
      <p:grpSp>
        <p:nvGrpSpPr>
          <p:cNvPr id="5" name="Group 17">
            <a:extLst>
              <a:ext uri="{FF2B5EF4-FFF2-40B4-BE49-F238E27FC236}">
                <a16:creationId xmlns:a16="http://schemas.microsoft.com/office/drawing/2014/main" id="{920B594A-C711-8408-5351-A3D36B85D6B6}"/>
              </a:ext>
            </a:extLst>
          </p:cNvPr>
          <p:cNvGrpSpPr>
            <a:grpSpLocks/>
          </p:cNvGrpSpPr>
          <p:nvPr/>
        </p:nvGrpSpPr>
        <p:grpSpPr bwMode="auto">
          <a:xfrm>
            <a:off x="168275" y="2620963"/>
            <a:ext cx="4953000" cy="1508125"/>
            <a:chOff x="0" y="1642"/>
            <a:chExt cx="2976" cy="1002"/>
          </a:xfrm>
        </p:grpSpPr>
        <p:pic>
          <p:nvPicPr>
            <p:cNvPr id="53267" name="Picture 18">
              <a:extLst>
                <a:ext uri="{FF2B5EF4-FFF2-40B4-BE49-F238E27FC236}">
                  <a16:creationId xmlns:a16="http://schemas.microsoft.com/office/drawing/2014/main" id="{D935B261-8863-83DE-1F1F-36FD274E10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42"/>
              <a:ext cx="2976"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53268" name="Rectangle 19">
              <a:extLst>
                <a:ext uri="{FF2B5EF4-FFF2-40B4-BE49-F238E27FC236}">
                  <a16:creationId xmlns:a16="http://schemas.microsoft.com/office/drawing/2014/main" id="{6655A13D-89A8-817F-A5EA-98DCAB859DF6}"/>
                </a:ext>
              </a:extLst>
            </p:cNvPr>
            <p:cNvSpPr>
              <a:spLocks noChangeArrowheads="1"/>
            </p:cNvSpPr>
            <p:nvPr/>
          </p:nvSpPr>
          <p:spPr bwMode="auto">
            <a:xfrm>
              <a:off x="2256" y="1920"/>
              <a:ext cx="720" cy="384"/>
            </a:xfrm>
            <a:prstGeom prst="rect">
              <a:avLst/>
            </a:prstGeom>
            <a:solidFill>
              <a:srgbClr val="EAEAEA"/>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es-ES" altLang="es-ES" sz="1800">
                <a:latin typeface="Arial" panose="020B0604020202020204" pitchFamily="34" charset="0"/>
                <a:cs typeface="Arial" panose="020B0604020202020204" pitchFamily="34" charset="0"/>
              </a:endParaRPr>
            </a:p>
          </p:txBody>
        </p:sp>
      </p:grpSp>
      <p:sp>
        <p:nvSpPr>
          <p:cNvPr id="6164" name="Line 20">
            <a:extLst>
              <a:ext uri="{FF2B5EF4-FFF2-40B4-BE49-F238E27FC236}">
                <a16:creationId xmlns:a16="http://schemas.microsoft.com/office/drawing/2014/main" id="{7998690B-613D-1E5A-CFC6-AEA6C20F6204}"/>
              </a:ext>
            </a:extLst>
          </p:cNvPr>
          <p:cNvSpPr>
            <a:spLocks noChangeShapeType="1"/>
          </p:cNvSpPr>
          <p:nvPr/>
        </p:nvSpPr>
        <p:spPr bwMode="auto">
          <a:xfrm>
            <a:off x="4572000" y="2667000"/>
            <a:ext cx="22860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6165" name="Picture 21">
            <a:extLst>
              <a:ext uri="{FF2B5EF4-FFF2-40B4-BE49-F238E27FC236}">
                <a16:creationId xmlns:a16="http://schemas.microsoft.com/office/drawing/2014/main" id="{F8307DDA-F983-F505-8BC4-B8A28D6965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7913" y="2819400"/>
            <a:ext cx="42560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6166" name="Text Box 22">
            <a:extLst>
              <a:ext uri="{FF2B5EF4-FFF2-40B4-BE49-F238E27FC236}">
                <a16:creationId xmlns:a16="http://schemas.microsoft.com/office/drawing/2014/main" id="{ABAF3186-C343-1706-6CF4-8243579C900D}"/>
              </a:ext>
            </a:extLst>
          </p:cNvPr>
          <p:cNvSpPr txBox="1">
            <a:spLocks noChangeArrowheads="1"/>
          </p:cNvSpPr>
          <p:nvPr/>
        </p:nvSpPr>
        <p:spPr bwMode="auto">
          <a:xfrm>
            <a:off x="5029200" y="4572000"/>
            <a:ext cx="41148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90000"/>
              </a:lnSpc>
              <a:spcBef>
                <a:spcPct val="20000"/>
              </a:spcBef>
              <a:buClrTx/>
              <a:buFontTx/>
              <a:buNone/>
            </a:pPr>
            <a:r>
              <a:rPr lang="es-ES" altLang="es-ES" sz="1400" b="1">
                <a:solidFill>
                  <a:srgbClr val="FF0000"/>
                </a:solidFill>
                <a:latin typeface="Arial" panose="020B0604020202020204" pitchFamily="34" charset="0"/>
                <a:cs typeface="Arial" panose="020B0604020202020204" pitchFamily="34" charset="0"/>
              </a:rPr>
              <a:t>Se puede copiar directamente a la ficha</a:t>
            </a:r>
          </a:p>
        </p:txBody>
      </p:sp>
      <p:sp>
        <p:nvSpPr>
          <p:cNvPr id="6167" name="Line 23">
            <a:extLst>
              <a:ext uri="{FF2B5EF4-FFF2-40B4-BE49-F238E27FC236}">
                <a16:creationId xmlns:a16="http://schemas.microsoft.com/office/drawing/2014/main" id="{92A06B25-A6C7-34D0-F958-0C4489DA42F5}"/>
              </a:ext>
            </a:extLst>
          </p:cNvPr>
          <p:cNvSpPr>
            <a:spLocks noChangeShapeType="1"/>
          </p:cNvSpPr>
          <p:nvPr/>
        </p:nvSpPr>
        <p:spPr bwMode="auto">
          <a:xfrm flipH="1">
            <a:off x="5410200" y="4800600"/>
            <a:ext cx="762000" cy="12192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pic>
        <p:nvPicPr>
          <p:cNvPr id="6168" name="Picture 24">
            <a:extLst>
              <a:ext uri="{FF2B5EF4-FFF2-40B4-BE49-F238E27FC236}">
                <a16:creationId xmlns:a16="http://schemas.microsoft.com/office/drawing/2014/main" id="{E6DAC8DE-9A05-F0E3-8342-53E1574FD4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67200"/>
            <a:ext cx="4876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6169" name="Line 25">
            <a:extLst>
              <a:ext uri="{FF2B5EF4-FFF2-40B4-BE49-F238E27FC236}">
                <a16:creationId xmlns:a16="http://schemas.microsoft.com/office/drawing/2014/main" id="{063FCE49-1C91-54B6-81EA-F061C356B603}"/>
              </a:ext>
            </a:extLst>
          </p:cNvPr>
          <p:cNvSpPr>
            <a:spLocks noChangeShapeType="1"/>
          </p:cNvSpPr>
          <p:nvPr/>
        </p:nvSpPr>
        <p:spPr bwMode="auto">
          <a:xfrm flipH="1" flipV="1">
            <a:off x="3124200" y="4191000"/>
            <a:ext cx="1752600" cy="20574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3266" name="Text Box 26">
            <a:extLst>
              <a:ext uri="{FF2B5EF4-FFF2-40B4-BE49-F238E27FC236}">
                <a16:creationId xmlns:a16="http://schemas.microsoft.com/office/drawing/2014/main" id="{273A1AD0-4168-72DC-0A90-0E97E0BC6B02}"/>
              </a:ext>
            </a:extLst>
          </p:cNvPr>
          <p:cNvSpPr txBox="1">
            <a:spLocks noChangeArrowheads="1"/>
          </p:cNvSpPr>
          <p:nvPr/>
        </p:nvSpPr>
        <p:spPr bwMode="auto">
          <a:xfrm>
            <a:off x="2484438" y="188913"/>
            <a:ext cx="376078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90000"/>
              </a:lnSpc>
              <a:spcBef>
                <a:spcPct val="20000"/>
              </a:spcBef>
              <a:buClrTx/>
              <a:buFontTx/>
              <a:buNone/>
            </a:pPr>
            <a:r>
              <a:rPr lang="es-ES" altLang="es-ES" sz="2400" b="1">
                <a:solidFill>
                  <a:srgbClr val="0000EE"/>
                </a:solidFill>
                <a:latin typeface="Calibri" panose="020F0502020204030204" pitchFamily="34" charset="0"/>
                <a:cs typeface="Arial" panose="020B0604020202020204" pitchFamily="34" charset="0"/>
              </a:rPr>
              <a:t>ATENCIÓN A UNA LLAMADA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nodeType="afterGroup">
                            <p:stCondLst>
                              <p:cond delay="500"/>
                            </p:stCondLst>
                            <p:childTnLst>
                              <p:par>
                                <p:cTn id="8" presetID="17" presetClass="entr" presetSubtype="1" fill="hold" nodeType="afterEffect">
                                  <p:stCondLst>
                                    <p:cond delay="0"/>
                                  </p:stCondLst>
                                  <p:childTnLst>
                                    <p:set>
                                      <p:cBhvr>
                                        <p:cTn id="9" dur="1" fill="hold">
                                          <p:stCondLst>
                                            <p:cond delay="0"/>
                                          </p:stCondLst>
                                        </p:cTn>
                                        <p:tgtEl>
                                          <p:spTgt spid="6154"/>
                                        </p:tgtEl>
                                        <p:attrNameLst>
                                          <p:attrName>style.visibility</p:attrName>
                                        </p:attrNameLst>
                                      </p:cBhvr>
                                      <p:to>
                                        <p:strVal val="visible"/>
                                      </p:to>
                                    </p:set>
                                    <p:anim calcmode="lin" valueType="num">
                                      <p:cBhvr>
                                        <p:cTn id="10" dur="500" fill="hold"/>
                                        <p:tgtEl>
                                          <p:spTgt spid="6154"/>
                                        </p:tgtEl>
                                        <p:attrNameLst>
                                          <p:attrName>ppt_x</p:attrName>
                                        </p:attrNameLst>
                                      </p:cBhvr>
                                      <p:tavLst>
                                        <p:tav tm="0">
                                          <p:val>
                                            <p:strVal val="#ppt_x"/>
                                          </p:val>
                                        </p:tav>
                                        <p:tav tm="100000">
                                          <p:val>
                                            <p:strVal val="#ppt_x"/>
                                          </p:val>
                                        </p:tav>
                                      </p:tavLst>
                                    </p:anim>
                                    <p:anim calcmode="lin" valueType="num">
                                      <p:cBhvr>
                                        <p:cTn id="11" dur="500" fill="hold"/>
                                        <p:tgtEl>
                                          <p:spTgt spid="6154"/>
                                        </p:tgtEl>
                                        <p:attrNameLst>
                                          <p:attrName>ppt_y</p:attrName>
                                        </p:attrNameLst>
                                      </p:cBhvr>
                                      <p:tavLst>
                                        <p:tav tm="0">
                                          <p:val>
                                            <p:strVal val="#ppt_y-#ppt_h/2"/>
                                          </p:val>
                                        </p:tav>
                                        <p:tav tm="100000">
                                          <p:val>
                                            <p:strVal val="#ppt_y"/>
                                          </p:val>
                                        </p:tav>
                                      </p:tavLst>
                                    </p:anim>
                                    <p:anim calcmode="lin" valueType="num">
                                      <p:cBhvr>
                                        <p:cTn id="12" dur="500" fill="hold"/>
                                        <p:tgtEl>
                                          <p:spTgt spid="6154"/>
                                        </p:tgtEl>
                                        <p:attrNameLst>
                                          <p:attrName>ppt_w</p:attrName>
                                        </p:attrNameLst>
                                      </p:cBhvr>
                                      <p:tavLst>
                                        <p:tav tm="0">
                                          <p:val>
                                            <p:strVal val="#ppt_w"/>
                                          </p:val>
                                        </p:tav>
                                        <p:tav tm="100000">
                                          <p:val>
                                            <p:strVal val="#ppt_w"/>
                                          </p:val>
                                        </p:tav>
                                      </p:tavLst>
                                    </p:anim>
                                    <p:anim calcmode="lin" valueType="num">
                                      <p:cBhvr>
                                        <p:cTn id="13" dur="500" fill="hold"/>
                                        <p:tgtEl>
                                          <p:spTgt spid="6154"/>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6155"/>
                                        </p:tgtEl>
                                        <p:attrNameLst>
                                          <p:attrName>style.visibility</p:attrName>
                                        </p:attrNameLst>
                                      </p:cBhvr>
                                      <p:to>
                                        <p:strVal val="visible"/>
                                      </p:to>
                                    </p:set>
                                    <p:animEffect transition="in" filter="dissolve">
                                      <p:cBhvr>
                                        <p:cTn id="18" dur="500"/>
                                        <p:tgtEl>
                                          <p:spTgt spid="6155"/>
                                        </p:tgtEl>
                                      </p:cBhvr>
                                    </p:animEffect>
                                  </p:childTnLst>
                                </p:cTn>
                              </p:par>
                            </p:childTnLst>
                          </p:cTn>
                        </p:par>
                        <p:par>
                          <p:cTn id="19" fill="hold" nodeType="afterGroup">
                            <p:stCondLst>
                              <p:cond delay="500"/>
                            </p:stCondLst>
                            <p:childTnLst>
                              <p:par>
                                <p:cTn id="20" presetID="17" presetClass="entr" presetSubtype="2" fill="hold" nodeType="afterEffect">
                                  <p:stCondLst>
                                    <p:cond delay="0"/>
                                  </p:stCondLst>
                                  <p:childTnLst>
                                    <p:set>
                                      <p:cBhvr>
                                        <p:cTn id="21" dur="1" fill="hold">
                                          <p:stCondLst>
                                            <p:cond delay="0"/>
                                          </p:stCondLst>
                                        </p:cTn>
                                        <p:tgtEl>
                                          <p:spTgt spid="6156"/>
                                        </p:tgtEl>
                                        <p:attrNameLst>
                                          <p:attrName>style.visibility</p:attrName>
                                        </p:attrNameLst>
                                      </p:cBhvr>
                                      <p:to>
                                        <p:strVal val="visible"/>
                                      </p:to>
                                    </p:set>
                                    <p:anim calcmode="lin" valueType="num">
                                      <p:cBhvr>
                                        <p:cTn id="22" dur="500" fill="hold"/>
                                        <p:tgtEl>
                                          <p:spTgt spid="6156"/>
                                        </p:tgtEl>
                                        <p:attrNameLst>
                                          <p:attrName>ppt_x</p:attrName>
                                        </p:attrNameLst>
                                      </p:cBhvr>
                                      <p:tavLst>
                                        <p:tav tm="0">
                                          <p:val>
                                            <p:strVal val="#ppt_x+#ppt_w/2"/>
                                          </p:val>
                                        </p:tav>
                                        <p:tav tm="100000">
                                          <p:val>
                                            <p:strVal val="#ppt_x"/>
                                          </p:val>
                                        </p:tav>
                                      </p:tavLst>
                                    </p:anim>
                                    <p:anim calcmode="lin" valueType="num">
                                      <p:cBhvr>
                                        <p:cTn id="23" dur="500" fill="hold"/>
                                        <p:tgtEl>
                                          <p:spTgt spid="6156"/>
                                        </p:tgtEl>
                                        <p:attrNameLst>
                                          <p:attrName>ppt_y</p:attrName>
                                        </p:attrNameLst>
                                      </p:cBhvr>
                                      <p:tavLst>
                                        <p:tav tm="0">
                                          <p:val>
                                            <p:strVal val="#ppt_y"/>
                                          </p:val>
                                        </p:tav>
                                        <p:tav tm="100000">
                                          <p:val>
                                            <p:strVal val="#ppt_y"/>
                                          </p:val>
                                        </p:tav>
                                      </p:tavLst>
                                    </p:anim>
                                    <p:anim calcmode="lin" valueType="num">
                                      <p:cBhvr>
                                        <p:cTn id="24" dur="500" fill="hold"/>
                                        <p:tgtEl>
                                          <p:spTgt spid="6156"/>
                                        </p:tgtEl>
                                        <p:attrNameLst>
                                          <p:attrName>ppt_w</p:attrName>
                                        </p:attrNameLst>
                                      </p:cBhvr>
                                      <p:tavLst>
                                        <p:tav tm="0">
                                          <p:val>
                                            <p:fltVal val="0"/>
                                          </p:val>
                                        </p:tav>
                                        <p:tav tm="100000">
                                          <p:val>
                                            <p:strVal val="#ppt_w"/>
                                          </p:val>
                                        </p:tav>
                                      </p:tavLst>
                                    </p:anim>
                                    <p:anim calcmode="lin" valueType="num">
                                      <p:cBhvr>
                                        <p:cTn id="25" dur="500" fill="hold"/>
                                        <p:tgtEl>
                                          <p:spTgt spid="6156"/>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6157"/>
                                        </p:tgtEl>
                                        <p:attrNameLst>
                                          <p:attrName>style.visibility</p:attrName>
                                        </p:attrNameLst>
                                      </p:cBhvr>
                                      <p:to>
                                        <p:strVal val="visible"/>
                                      </p:to>
                                    </p:set>
                                  </p:childTnLst>
                                </p:cTn>
                              </p:par>
                            </p:childTnLst>
                          </p:cTn>
                        </p:par>
                        <p:par>
                          <p:cTn id="30" fill="hold" nodeType="afterGroup">
                            <p:stCondLst>
                              <p:cond delay="500"/>
                            </p:stCondLst>
                            <p:childTnLst>
                              <p:par>
                                <p:cTn id="31" presetID="9" presetClass="entr" presetSubtype="0" fill="hold" nodeType="afterEffect">
                                  <p:stCondLst>
                                    <p:cond delay="0"/>
                                  </p:stCondLst>
                                  <p:childTnLst>
                                    <p:set>
                                      <p:cBhvr>
                                        <p:cTn id="32" dur="1" fill="hold">
                                          <p:stCondLst>
                                            <p:cond delay="0"/>
                                          </p:stCondLst>
                                        </p:cTn>
                                        <p:tgtEl>
                                          <p:spTgt spid="6158"/>
                                        </p:tgtEl>
                                        <p:attrNameLst>
                                          <p:attrName>style.visibility</p:attrName>
                                        </p:attrNameLst>
                                      </p:cBhvr>
                                      <p:to>
                                        <p:strVal val="visible"/>
                                      </p:to>
                                    </p:set>
                                    <p:animEffect transition="in" filter="dissolve">
                                      <p:cBhvr>
                                        <p:cTn id="33" dur="500"/>
                                        <p:tgtEl>
                                          <p:spTgt spid="6158"/>
                                        </p:tgtEl>
                                      </p:cBhvr>
                                    </p:animEffect>
                                  </p:childTnLst>
                                </p:cTn>
                              </p:par>
                            </p:childTnLst>
                          </p:cTn>
                        </p:par>
                        <p:par>
                          <p:cTn id="34" fill="hold" nodeType="afterGroup">
                            <p:stCondLst>
                              <p:cond delay="1000"/>
                            </p:stCondLst>
                            <p:childTnLst>
                              <p:par>
                                <p:cTn id="35" presetID="17" presetClass="entr" presetSubtype="2" fill="hold" nodeType="afterEffect">
                                  <p:stCondLst>
                                    <p:cond delay="0"/>
                                  </p:stCondLst>
                                  <p:childTnLst>
                                    <p:set>
                                      <p:cBhvr>
                                        <p:cTn id="36" dur="1" fill="hold">
                                          <p:stCondLst>
                                            <p:cond delay="0"/>
                                          </p:stCondLst>
                                        </p:cTn>
                                        <p:tgtEl>
                                          <p:spTgt spid="6159"/>
                                        </p:tgtEl>
                                        <p:attrNameLst>
                                          <p:attrName>style.visibility</p:attrName>
                                        </p:attrNameLst>
                                      </p:cBhvr>
                                      <p:to>
                                        <p:strVal val="visible"/>
                                      </p:to>
                                    </p:set>
                                    <p:anim calcmode="lin" valueType="num">
                                      <p:cBhvr>
                                        <p:cTn id="37" dur="500" fill="hold"/>
                                        <p:tgtEl>
                                          <p:spTgt spid="6159"/>
                                        </p:tgtEl>
                                        <p:attrNameLst>
                                          <p:attrName>ppt_x</p:attrName>
                                        </p:attrNameLst>
                                      </p:cBhvr>
                                      <p:tavLst>
                                        <p:tav tm="0">
                                          <p:val>
                                            <p:strVal val="#ppt_x+#ppt_w/2"/>
                                          </p:val>
                                        </p:tav>
                                        <p:tav tm="100000">
                                          <p:val>
                                            <p:strVal val="#ppt_x"/>
                                          </p:val>
                                        </p:tav>
                                      </p:tavLst>
                                    </p:anim>
                                    <p:anim calcmode="lin" valueType="num">
                                      <p:cBhvr>
                                        <p:cTn id="38" dur="500" fill="hold"/>
                                        <p:tgtEl>
                                          <p:spTgt spid="6159"/>
                                        </p:tgtEl>
                                        <p:attrNameLst>
                                          <p:attrName>ppt_y</p:attrName>
                                        </p:attrNameLst>
                                      </p:cBhvr>
                                      <p:tavLst>
                                        <p:tav tm="0">
                                          <p:val>
                                            <p:strVal val="#ppt_y"/>
                                          </p:val>
                                        </p:tav>
                                        <p:tav tm="100000">
                                          <p:val>
                                            <p:strVal val="#ppt_y"/>
                                          </p:val>
                                        </p:tav>
                                      </p:tavLst>
                                    </p:anim>
                                    <p:anim calcmode="lin" valueType="num">
                                      <p:cBhvr>
                                        <p:cTn id="39" dur="500" fill="hold"/>
                                        <p:tgtEl>
                                          <p:spTgt spid="6159"/>
                                        </p:tgtEl>
                                        <p:attrNameLst>
                                          <p:attrName>ppt_w</p:attrName>
                                        </p:attrNameLst>
                                      </p:cBhvr>
                                      <p:tavLst>
                                        <p:tav tm="0">
                                          <p:val>
                                            <p:fltVal val="0"/>
                                          </p:val>
                                        </p:tav>
                                        <p:tav tm="100000">
                                          <p:val>
                                            <p:strVal val="#ppt_w"/>
                                          </p:val>
                                        </p:tav>
                                      </p:tavLst>
                                    </p:anim>
                                    <p:anim calcmode="lin" valueType="num">
                                      <p:cBhvr>
                                        <p:cTn id="40" dur="500" fill="hold"/>
                                        <p:tgtEl>
                                          <p:spTgt spid="6159"/>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6160"/>
                                        </p:tgtEl>
                                        <p:attrNameLst>
                                          <p:attrName>style.visibility</p:attrName>
                                        </p:attrNameLst>
                                      </p:cBhvr>
                                      <p:to>
                                        <p:strVal val="visible"/>
                                      </p:to>
                                    </p:set>
                                    <p:animEffect transition="in" filter="dissolve">
                                      <p:cBhvr>
                                        <p:cTn id="45" dur="500"/>
                                        <p:tgtEl>
                                          <p:spTgt spid="6160"/>
                                        </p:tgtEl>
                                      </p:cBhvr>
                                    </p:animEffect>
                                  </p:childTnLst>
                                </p:cTn>
                              </p:par>
                            </p:childTnLst>
                          </p:cTn>
                        </p:par>
                        <p:par>
                          <p:cTn id="46" fill="hold" nodeType="afterGroup">
                            <p:stCondLst>
                              <p:cond delay="500"/>
                            </p:stCondLst>
                            <p:childTnLst>
                              <p:par>
                                <p:cTn id="47" presetID="17" presetClass="entr" presetSubtype="8" fill="hold" nodeType="afterEffect">
                                  <p:stCondLst>
                                    <p:cond delay="0"/>
                                  </p:stCondLst>
                                  <p:childTnLst>
                                    <p:set>
                                      <p:cBhvr>
                                        <p:cTn id="48" dur="1" fill="hold">
                                          <p:stCondLst>
                                            <p:cond delay="0"/>
                                          </p:stCondLst>
                                        </p:cTn>
                                        <p:tgtEl>
                                          <p:spTgt spid="6164"/>
                                        </p:tgtEl>
                                        <p:attrNameLst>
                                          <p:attrName>style.visibility</p:attrName>
                                        </p:attrNameLst>
                                      </p:cBhvr>
                                      <p:to>
                                        <p:strVal val="visible"/>
                                      </p:to>
                                    </p:set>
                                    <p:anim calcmode="lin" valueType="num">
                                      <p:cBhvr>
                                        <p:cTn id="49" dur="500" fill="hold"/>
                                        <p:tgtEl>
                                          <p:spTgt spid="6164"/>
                                        </p:tgtEl>
                                        <p:attrNameLst>
                                          <p:attrName>ppt_x</p:attrName>
                                        </p:attrNameLst>
                                      </p:cBhvr>
                                      <p:tavLst>
                                        <p:tav tm="0">
                                          <p:val>
                                            <p:strVal val="#ppt_x-#ppt_w/2"/>
                                          </p:val>
                                        </p:tav>
                                        <p:tav tm="100000">
                                          <p:val>
                                            <p:strVal val="#ppt_x"/>
                                          </p:val>
                                        </p:tav>
                                      </p:tavLst>
                                    </p:anim>
                                    <p:anim calcmode="lin" valueType="num">
                                      <p:cBhvr>
                                        <p:cTn id="50" dur="500" fill="hold"/>
                                        <p:tgtEl>
                                          <p:spTgt spid="6164"/>
                                        </p:tgtEl>
                                        <p:attrNameLst>
                                          <p:attrName>ppt_y</p:attrName>
                                        </p:attrNameLst>
                                      </p:cBhvr>
                                      <p:tavLst>
                                        <p:tav tm="0">
                                          <p:val>
                                            <p:strVal val="#ppt_y"/>
                                          </p:val>
                                        </p:tav>
                                        <p:tav tm="100000">
                                          <p:val>
                                            <p:strVal val="#ppt_y"/>
                                          </p:val>
                                        </p:tav>
                                      </p:tavLst>
                                    </p:anim>
                                    <p:anim calcmode="lin" valueType="num">
                                      <p:cBhvr>
                                        <p:cTn id="51" dur="500" fill="hold"/>
                                        <p:tgtEl>
                                          <p:spTgt spid="6164"/>
                                        </p:tgtEl>
                                        <p:attrNameLst>
                                          <p:attrName>ppt_w</p:attrName>
                                        </p:attrNameLst>
                                      </p:cBhvr>
                                      <p:tavLst>
                                        <p:tav tm="0">
                                          <p:val>
                                            <p:fltVal val="0"/>
                                          </p:val>
                                        </p:tav>
                                        <p:tav tm="100000">
                                          <p:val>
                                            <p:strVal val="#ppt_w"/>
                                          </p:val>
                                        </p:tav>
                                      </p:tavLst>
                                    </p:anim>
                                    <p:anim calcmode="lin" valueType="num">
                                      <p:cBhvr>
                                        <p:cTn id="52" dur="500" fill="hold"/>
                                        <p:tgtEl>
                                          <p:spTgt spid="6164"/>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1000"/>
                            </p:stCondLst>
                            <p:childTnLst>
                              <p:par>
                                <p:cTn id="54" presetID="23" presetClass="entr" presetSubtype="16" fill="hold" nodeType="afterEffect">
                                  <p:stCondLst>
                                    <p:cond delay="0"/>
                                  </p:stCondLst>
                                  <p:childTnLst>
                                    <p:set>
                                      <p:cBhvr>
                                        <p:cTn id="55" dur="1" fill="hold">
                                          <p:stCondLst>
                                            <p:cond delay="0"/>
                                          </p:stCondLst>
                                        </p:cTn>
                                        <p:tgtEl>
                                          <p:spTgt spid="6165"/>
                                        </p:tgtEl>
                                        <p:attrNameLst>
                                          <p:attrName>style.visibility</p:attrName>
                                        </p:attrNameLst>
                                      </p:cBhvr>
                                      <p:to>
                                        <p:strVal val="visible"/>
                                      </p:to>
                                    </p:set>
                                    <p:anim calcmode="lin" valueType="num">
                                      <p:cBhvr>
                                        <p:cTn id="56" dur="500" fill="hold"/>
                                        <p:tgtEl>
                                          <p:spTgt spid="6165"/>
                                        </p:tgtEl>
                                        <p:attrNameLst>
                                          <p:attrName>ppt_w</p:attrName>
                                        </p:attrNameLst>
                                      </p:cBhvr>
                                      <p:tavLst>
                                        <p:tav tm="0">
                                          <p:val>
                                            <p:fltVal val="0"/>
                                          </p:val>
                                        </p:tav>
                                        <p:tav tm="100000">
                                          <p:val>
                                            <p:strVal val="#ppt_w"/>
                                          </p:val>
                                        </p:tav>
                                      </p:tavLst>
                                    </p:anim>
                                    <p:anim calcmode="lin" valueType="num">
                                      <p:cBhvr>
                                        <p:cTn id="57" dur="500" fill="hold"/>
                                        <p:tgtEl>
                                          <p:spTgt spid="6165"/>
                                        </p:tgtEl>
                                        <p:attrNameLst>
                                          <p:attrName>ppt_h</p:attrName>
                                        </p:attrNameLst>
                                      </p:cBhvr>
                                      <p:tavLst>
                                        <p:tav tm="0">
                                          <p:val>
                                            <p:fltVal val="0"/>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6166"/>
                                        </p:tgtEl>
                                        <p:attrNameLst>
                                          <p:attrName>style.visibility</p:attrName>
                                        </p:attrNameLst>
                                      </p:cBhvr>
                                      <p:to>
                                        <p:strVal val="visible"/>
                                      </p:to>
                                    </p:set>
                                    <p:animEffect transition="in" filter="dissolve">
                                      <p:cBhvr>
                                        <p:cTn id="62" dur="500"/>
                                        <p:tgtEl>
                                          <p:spTgt spid="6166"/>
                                        </p:tgtEl>
                                      </p:cBhvr>
                                    </p:animEffect>
                                  </p:childTnLst>
                                </p:cTn>
                              </p:par>
                            </p:childTnLst>
                          </p:cTn>
                        </p:par>
                        <p:par>
                          <p:cTn id="63" fill="hold" nodeType="afterGroup">
                            <p:stCondLst>
                              <p:cond delay="500"/>
                            </p:stCondLst>
                            <p:childTnLst>
                              <p:par>
                                <p:cTn id="64" presetID="17" presetClass="entr" presetSubtype="8" fill="hold" nodeType="afterEffect">
                                  <p:stCondLst>
                                    <p:cond delay="0"/>
                                  </p:stCondLst>
                                  <p:childTnLst>
                                    <p:set>
                                      <p:cBhvr>
                                        <p:cTn id="65" dur="1" fill="hold">
                                          <p:stCondLst>
                                            <p:cond delay="0"/>
                                          </p:stCondLst>
                                        </p:cTn>
                                        <p:tgtEl>
                                          <p:spTgt spid="6167"/>
                                        </p:tgtEl>
                                        <p:attrNameLst>
                                          <p:attrName>style.visibility</p:attrName>
                                        </p:attrNameLst>
                                      </p:cBhvr>
                                      <p:to>
                                        <p:strVal val="visible"/>
                                      </p:to>
                                    </p:set>
                                    <p:anim calcmode="lin" valueType="num">
                                      <p:cBhvr>
                                        <p:cTn id="66" dur="500" fill="hold"/>
                                        <p:tgtEl>
                                          <p:spTgt spid="6167"/>
                                        </p:tgtEl>
                                        <p:attrNameLst>
                                          <p:attrName>ppt_x</p:attrName>
                                        </p:attrNameLst>
                                      </p:cBhvr>
                                      <p:tavLst>
                                        <p:tav tm="0">
                                          <p:val>
                                            <p:strVal val="#ppt_x-#ppt_w/2"/>
                                          </p:val>
                                        </p:tav>
                                        <p:tav tm="100000">
                                          <p:val>
                                            <p:strVal val="#ppt_x"/>
                                          </p:val>
                                        </p:tav>
                                      </p:tavLst>
                                    </p:anim>
                                    <p:anim calcmode="lin" valueType="num">
                                      <p:cBhvr>
                                        <p:cTn id="67" dur="500" fill="hold"/>
                                        <p:tgtEl>
                                          <p:spTgt spid="6167"/>
                                        </p:tgtEl>
                                        <p:attrNameLst>
                                          <p:attrName>ppt_y</p:attrName>
                                        </p:attrNameLst>
                                      </p:cBhvr>
                                      <p:tavLst>
                                        <p:tav tm="0">
                                          <p:val>
                                            <p:strVal val="#ppt_y"/>
                                          </p:val>
                                        </p:tav>
                                        <p:tav tm="100000">
                                          <p:val>
                                            <p:strVal val="#ppt_y"/>
                                          </p:val>
                                        </p:tav>
                                      </p:tavLst>
                                    </p:anim>
                                    <p:anim calcmode="lin" valueType="num">
                                      <p:cBhvr>
                                        <p:cTn id="68" dur="500" fill="hold"/>
                                        <p:tgtEl>
                                          <p:spTgt spid="6167"/>
                                        </p:tgtEl>
                                        <p:attrNameLst>
                                          <p:attrName>ppt_w</p:attrName>
                                        </p:attrNameLst>
                                      </p:cBhvr>
                                      <p:tavLst>
                                        <p:tav tm="0">
                                          <p:val>
                                            <p:fltVal val="0"/>
                                          </p:val>
                                        </p:tav>
                                        <p:tav tm="100000">
                                          <p:val>
                                            <p:strVal val="#ppt_w"/>
                                          </p:val>
                                        </p:tav>
                                      </p:tavLst>
                                    </p:anim>
                                    <p:anim calcmode="lin" valueType="num">
                                      <p:cBhvr>
                                        <p:cTn id="69" dur="500" fill="hold"/>
                                        <p:tgtEl>
                                          <p:spTgt spid="6167"/>
                                        </p:tgtEl>
                                        <p:attrNameLst>
                                          <p:attrName>ppt_h</p:attrName>
                                        </p:attrNameLst>
                                      </p:cBhvr>
                                      <p:tavLst>
                                        <p:tav tm="0">
                                          <p:val>
                                            <p:strVal val="#ppt_h"/>
                                          </p:val>
                                        </p:tav>
                                        <p:tav tm="100000">
                                          <p:val>
                                            <p:strVal val="#ppt_h"/>
                                          </p:val>
                                        </p:tav>
                                      </p:tavLst>
                                    </p:anim>
                                  </p:childTnLst>
                                </p:cTn>
                              </p:par>
                            </p:childTnLst>
                          </p:cTn>
                        </p:par>
                        <p:par>
                          <p:cTn id="70" fill="hold" nodeType="afterGroup">
                            <p:stCondLst>
                              <p:cond delay="1000"/>
                            </p:stCondLst>
                            <p:childTnLst>
                              <p:par>
                                <p:cTn id="71" presetID="17" presetClass="entr" presetSubtype="8" fill="hold" nodeType="afterEffect">
                                  <p:stCondLst>
                                    <p:cond delay="0"/>
                                  </p:stCondLst>
                                  <p:childTnLst>
                                    <p:set>
                                      <p:cBhvr>
                                        <p:cTn id="72" dur="1" fill="hold">
                                          <p:stCondLst>
                                            <p:cond delay="0"/>
                                          </p:stCondLst>
                                        </p:cTn>
                                        <p:tgtEl>
                                          <p:spTgt spid="6169"/>
                                        </p:tgtEl>
                                        <p:attrNameLst>
                                          <p:attrName>style.visibility</p:attrName>
                                        </p:attrNameLst>
                                      </p:cBhvr>
                                      <p:to>
                                        <p:strVal val="visible"/>
                                      </p:to>
                                    </p:set>
                                    <p:anim calcmode="lin" valueType="num">
                                      <p:cBhvr>
                                        <p:cTn id="73" dur="500" fill="hold"/>
                                        <p:tgtEl>
                                          <p:spTgt spid="6169"/>
                                        </p:tgtEl>
                                        <p:attrNameLst>
                                          <p:attrName>ppt_x</p:attrName>
                                        </p:attrNameLst>
                                      </p:cBhvr>
                                      <p:tavLst>
                                        <p:tav tm="0">
                                          <p:val>
                                            <p:strVal val="#ppt_x-#ppt_w/2"/>
                                          </p:val>
                                        </p:tav>
                                        <p:tav tm="100000">
                                          <p:val>
                                            <p:strVal val="#ppt_x"/>
                                          </p:val>
                                        </p:tav>
                                      </p:tavLst>
                                    </p:anim>
                                    <p:anim calcmode="lin" valueType="num">
                                      <p:cBhvr>
                                        <p:cTn id="74" dur="500" fill="hold"/>
                                        <p:tgtEl>
                                          <p:spTgt spid="6169"/>
                                        </p:tgtEl>
                                        <p:attrNameLst>
                                          <p:attrName>ppt_y</p:attrName>
                                        </p:attrNameLst>
                                      </p:cBhvr>
                                      <p:tavLst>
                                        <p:tav tm="0">
                                          <p:val>
                                            <p:strVal val="#ppt_y"/>
                                          </p:val>
                                        </p:tav>
                                        <p:tav tm="100000">
                                          <p:val>
                                            <p:strVal val="#ppt_y"/>
                                          </p:val>
                                        </p:tav>
                                      </p:tavLst>
                                    </p:anim>
                                    <p:anim calcmode="lin" valueType="num">
                                      <p:cBhvr>
                                        <p:cTn id="75" dur="500" fill="hold"/>
                                        <p:tgtEl>
                                          <p:spTgt spid="6169"/>
                                        </p:tgtEl>
                                        <p:attrNameLst>
                                          <p:attrName>ppt_w</p:attrName>
                                        </p:attrNameLst>
                                      </p:cBhvr>
                                      <p:tavLst>
                                        <p:tav tm="0">
                                          <p:val>
                                            <p:fltVal val="0"/>
                                          </p:val>
                                        </p:tav>
                                        <p:tav tm="100000">
                                          <p:val>
                                            <p:strVal val="#ppt_w"/>
                                          </p:val>
                                        </p:tav>
                                      </p:tavLst>
                                    </p:anim>
                                    <p:anim calcmode="lin" valueType="num">
                                      <p:cBhvr>
                                        <p:cTn id="76" dur="500" fill="hold"/>
                                        <p:tgtEl>
                                          <p:spTgt spid="6169"/>
                                        </p:tgtEl>
                                        <p:attrNameLst>
                                          <p:attrName>ppt_h</p:attrName>
                                        </p:attrNameLst>
                                      </p:cBhvr>
                                      <p:tavLst>
                                        <p:tav tm="0">
                                          <p:val>
                                            <p:strVal val="#ppt_h"/>
                                          </p:val>
                                        </p:tav>
                                        <p:tav tm="100000">
                                          <p:val>
                                            <p:strVal val="#ppt_h"/>
                                          </p:val>
                                        </p:tav>
                                      </p:tavLst>
                                    </p:anim>
                                  </p:childTnLst>
                                </p:cTn>
                              </p:par>
                            </p:childTnLst>
                          </p:cTn>
                        </p:par>
                        <p:par>
                          <p:cTn id="77" fill="hold" nodeType="afterGroup">
                            <p:stCondLst>
                              <p:cond delay="1500"/>
                            </p:stCondLst>
                            <p:childTnLst>
                              <p:par>
                                <p:cTn id="78" presetID="1" presetClass="entr" presetSubtype="0" fill="hold" nodeType="afterEffect">
                                  <p:stCondLst>
                                    <p:cond delay="0"/>
                                  </p:stCondLst>
                                  <p:childTnLst>
                                    <p:set>
                                      <p:cBhvr>
                                        <p:cTn id="79" dur="1" fill="hold">
                                          <p:stCondLst>
                                            <p:cond delay="499"/>
                                          </p:stCondLst>
                                        </p:cTn>
                                        <p:tgtEl>
                                          <p:spTgt spid="5"/>
                                        </p:tgtEl>
                                        <p:attrNameLst>
                                          <p:attrName>style.visibility</p:attrName>
                                        </p:attrNameLst>
                                      </p:cBhvr>
                                      <p:to>
                                        <p:strVal val="visible"/>
                                      </p:to>
                                    </p:set>
                                  </p:childTnLst>
                                </p:cTn>
                              </p:par>
                            </p:childTnLst>
                          </p:cTn>
                        </p:par>
                        <p:par>
                          <p:cTn id="80" fill="hold" nodeType="afterGroup">
                            <p:stCondLst>
                              <p:cond delay="2000"/>
                            </p:stCondLst>
                            <p:childTnLst>
                              <p:par>
                                <p:cTn id="81" presetID="1" presetClass="entr" presetSubtype="0" fill="hold" nodeType="afterEffect">
                                  <p:stCondLst>
                                    <p:cond delay="0"/>
                                  </p:stCondLst>
                                  <p:childTnLst>
                                    <p:set>
                                      <p:cBhvr>
                                        <p:cTn id="82" dur="1" fill="hold">
                                          <p:stCondLst>
                                            <p:cond delay="499"/>
                                          </p:stCondLst>
                                        </p:cTn>
                                        <p:tgtEl>
                                          <p:spTgt spid="6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utoUpdateAnimBg="0"/>
      <p:bldP spid="6158" grpId="0" autoUpdateAnimBg="0"/>
      <p:bldP spid="6160" grpId="0" autoUpdateAnimBg="0"/>
      <p:bldP spid="616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B990086A-2229-76BD-FBB5-2D3F1B15F0A0}"/>
              </a:ext>
            </a:extLst>
          </p:cNvPr>
          <p:cNvSpPr>
            <a:spLocks noGrp="1"/>
          </p:cNvSpPr>
          <p:nvPr>
            <p:ph type="title"/>
          </p:nvPr>
        </p:nvSpPr>
        <p:spPr>
          <a:xfrm>
            <a:off x="434975" y="22225"/>
            <a:ext cx="8229600" cy="1143000"/>
          </a:xfrm>
        </p:spPr>
        <p:txBody>
          <a:bodyPr/>
          <a:lstStyle/>
          <a:p>
            <a:pPr fontAlgn="auto">
              <a:spcAft>
                <a:spcPts val="0"/>
              </a:spcAft>
              <a:defRPr/>
            </a:pPr>
            <a:r>
              <a:rPr lang="es-ES" dirty="0"/>
              <a:t>B. </a:t>
            </a:r>
            <a:r>
              <a:rPr lang="es-ES" b="1" dirty="0">
                <a:highlight>
                  <a:srgbClr val="FFFF00"/>
                </a:highlight>
              </a:rPr>
              <a:t>OPERADORES DE RESPUESTA</a:t>
            </a:r>
          </a:p>
        </p:txBody>
      </p:sp>
      <p:sp>
        <p:nvSpPr>
          <p:cNvPr id="40962" name="1 Marcador de contenido">
            <a:extLst>
              <a:ext uri="{FF2B5EF4-FFF2-40B4-BE49-F238E27FC236}">
                <a16:creationId xmlns:a16="http://schemas.microsoft.com/office/drawing/2014/main" id="{C53E53CF-456D-FC95-6BBC-3C346AF79391}"/>
              </a:ext>
            </a:extLst>
          </p:cNvPr>
          <p:cNvSpPr>
            <a:spLocks noGrp="1"/>
          </p:cNvSpPr>
          <p:nvPr>
            <p:ph idx="1"/>
          </p:nvPr>
        </p:nvSpPr>
        <p:spPr>
          <a:xfrm>
            <a:off x="479425" y="1133079"/>
            <a:ext cx="8229600" cy="5307013"/>
          </a:xfrm>
        </p:spPr>
        <p:txBody>
          <a:bodyPr>
            <a:normAutofit fontScale="92500"/>
          </a:bodyPr>
          <a:lstStyle/>
          <a:p>
            <a:pPr fontAlgn="auto">
              <a:spcBef>
                <a:spcPts val="0"/>
              </a:spcBef>
              <a:spcAft>
                <a:spcPts val="1200"/>
              </a:spcAft>
              <a:defRPr/>
            </a:pPr>
            <a:r>
              <a:rPr lang="es-ES" altLang="es-ES" sz="2400" dirty="0"/>
              <a:t>También llamados </a:t>
            </a:r>
            <a:r>
              <a:rPr lang="es-ES" altLang="es-ES" sz="2400" b="1" dirty="0"/>
              <a:t>locutores</a:t>
            </a:r>
          </a:p>
          <a:p>
            <a:pPr>
              <a:spcBef>
                <a:spcPts val="0"/>
              </a:spcBef>
              <a:spcAft>
                <a:spcPts val="1200"/>
              </a:spcAft>
              <a:defRPr/>
            </a:pPr>
            <a:r>
              <a:rPr lang="es-ES" altLang="es-ES" sz="2400" dirty="0"/>
              <a:t>Son las personas encargadas de  movilizar los recursos necesarios, por delegación del médico.</a:t>
            </a:r>
          </a:p>
          <a:p>
            <a:pPr fontAlgn="auto">
              <a:spcBef>
                <a:spcPts val="0"/>
              </a:spcBef>
              <a:spcAft>
                <a:spcPts val="1200"/>
              </a:spcAft>
              <a:defRPr/>
            </a:pPr>
            <a:r>
              <a:rPr lang="es-ES" altLang="es-ES" sz="2400" dirty="0"/>
              <a:t>Se encarga de la comunicación con los diferentes recursos y registra, a tiempo real, todos los tiempos.</a:t>
            </a:r>
          </a:p>
          <a:p>
            <a:pPr fontAlgn="auto">
              <a:spcBef>
                <a:spcPts val="0"/>
              </a:spcBef>
              <a:spcAft>
                <a:spcPts val="1200"/>
              </a:spcAft>
              <a:defRPr/>
            </a:pPr>
            <a:r>
              <a:rPr lang="es-ES" altLang="es-ES" sz="2400" dirty="0"/>
              <a:t>Realiza un seguimiento exhaustivo del  servicio, tanto de horas y tiempos como de cualquier incidencia durante el mismo (estado del paciente, problemas con los familiares, etc.)</a:t>
            </a:r>
          </a:p>
          <a:p>
            <a:pPr fontAlgn="auto">
              <a:spcBef>
                <a:spcPts val="0"/>
              </a:spcBef>
              <a:spcAft>
                <a:spcPts val="1200"/>
              </a:spcAft>
              <a:defRPr/>
            </a:pPr>
            <a:r>
              <a:rPr lang="es-ES" altLang="es-ES" sz="2400" dirty="0"/>
              <a:t>Es el responsable de  entablar el contacto con los recursos con los que cuenta para dar respuesta a las demandas, y mantiene informado al médico coordinador de cualquier incidencia del servicio.</a:t>
            </a:r>
          </a:p>
          <a:p>
            <a:pPr fontAlgn="auto">
              <a:spcBef>
                <a:spcPts val="0"/>
              </a:spcBef>
              <a:spcAft>
                <a:spcPts val="1200"/>
              </a:spcAft>
              <a:defRPr/>
            </a:pPr>
            <a:r>
              <a:rPr lang="es-ES" altLang="es-ES" sz="2400" dirty="0"/>
              <a:t>Recoge datos </a:t>
            </a:r>
            <a:r>
              <a:rPr lang="pt-BR" altLang="es-ES" sz="2400" dirty="0"/>
              <a:t>administrativos </a:t>
            </a:r>
            <a:r>
              <a:rPr lang="es-ES" altLang="es-ES" sz="2400" dirty="0"/>
              <a:t>de los pacientes y facilita el número de expediente (ficha) al recurso una vez finalizado el servicio.</a:t>
            </a:r>
            <a:endParaRPr lang="es-ES" altLang="es-ES" dirty="0"/>
          </a:p>
          <a:p>
            <a:pPr fontAlgn="auto">
              <a:spcAft>
                <a:spcPts val="1200"/>
              </a:spcAft>
              <a:defRPr/>
            </a:pPr>
            <a:endParaRPr lang="es-ES" alt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9F45E0C4-9FB2-E41F-DAF9-9F58A0D7E603}"/>
              </a:ext>
            </a:extLst>
          </p:cNvPr>
          <p:cNvSpPr>
            <a:spLocks noGrp="1"/>
          </p:cNvSpPr>
          <p:nvPr>
            <p:ph type="title"/>
          </p:nvPr>
        </p:nvSpPr>
        <p:spPr>
          <a:xfrm>
            <a:off x="683568" y="188620"/>
            <a:ext cx="7406640" cy="1008132"/>
          </a:xfrm>
        </p:spPr>
        <p:txBody>
          <a:bodyPr>
            <a:normAutofit fontScale="90000"/>
          </a:bodyPr>
          <a:lstStyle/>
          <a:p>
            <a:pPr fontAlgn="auto">
              <a:spcAft>
                <a:spcPts val="0"/>
              </a:spcAft>
              <a:defRPr/>
            </a:pPr>
            <a:r>
              <a:rPr lang="es-ES" dirty="0"/>
              <a:t>B. </a:t>
            </a:r>
            <a:r>
              <a:rPr lang="es-ES" b="1" dirty="0">
                <a:highlight>
                  <a:srgbClr val="FFFF00"/>
                </a:highlight>
              </a:rPr>
              <a:t>OPERADORES DE RESPUESTA</a:t>
            </a:r>
          </a:p>
        </p:txBody>
      </p:sp>
      <p:sp>
        <p:nvSpPr>
          <p:cNvPr id="43010" name="1 Marcador de contenido">
            <a:extLst>
              <a:ext uri="{FF2B5EF4-FFF2-40B4-BE49-F238E27FC236}">
                <a16:creationId xmlns:a16="http://schemas.microsoft.com/office/drawing/2014/main" id="{961D934D-AAE2-C36F-89B5-0A2A251AB86A}"/>
              </a:ext>
            </a:extLst>
          </p:cNvPr>
          <p:cNvSpPr>
            <a:spLocks noGrp="1"/>
          </p:cNvSpPr>
          <p:nvPr>
            <p:ph idx="1"/>
          </p:nvPr>
        </p:nvSpPr>
        <p:spPr>
          <a:xfrm>
            <a:off x="323850" y="1196752"/>
            <a:ext cx="8640763" cy="5328592"/>
          </a:xfrm>
        </p:spPr>
        <p:txBody>
          <a:bodyPr>
            <a:noAutofit/>
          </a:bodyPr>
          <a:lstStyle/>
          <a:p>
            <a:pPr fontAlgn="auto">
              <a:lnSpc>
                <a:spcPct val="100000"/>
              </a:lnSpc>
              <a:spcAft>
                <a:spcPts val="600"/>
              </a:spcAft>
              <a:defRPr/>
            </a:pPr>
            <a:r>
              <a:rPr lang="es-ES" altLang="es-ES" sz="1800" dirty="0"/>
              <a:t>Sus principales funciones son:</a:t>
            </a:r>
          </a:p>
          <a:p>
            <a:pPr marL="662940" lvl="1" indent="-457200">
              <a:lnSpc>
                <a:spcPct val="100000"/>
              </a:lnSpc>
              <a:spcAft>
                <a:spcPts val="600"/>
              </a:spcAft>
              <a:buFont typeface="+mj-lt"/>
              <a:buAutoNum type="arabicParenR"/>
              <a:defRPr/>
            </a:pPr>
            <a:r>
              <a:rPr lang="es-ES" altLang="es-ES" dirty="0"/>
              <a:t>Activación de los recursos</a:t>
            </a:r>
          </a:p>
          <a:p>
            <a:pPr marL="662940" lvl="1" indent="-457200">
              <a:lnSpc>
                <a:spcPct val="100000"/>
              </a:lnSpc>
              <a:spcAft>
                <a:spcPts val="600"/>
              </a:spcAft>
              <a:buFont typeface="+mj-lt"/>
              <a:buAutoNum type="arabicParenR"/>
              <a:defRPr/>
            </a:pPr>
            <a:r>
              <a:rPr lang="es-ES" altLang="es-ES" dirty="0"/>
              <a:t>Registrar los “ estatus”</a:t>
            </a:r>
          </a:p>
          <a:p>
            <a:pPr marL="662940" lvl="1" indent="-457200">
              <a:lnSpc>
                <a:spcPct val="100000"/>
              </a:lnSpc>
              <a:spcAft>
                <a:spcPts val="600"/>
              </a:spcAft>
              <a:buFont typeface="+mj-lt"/>
              <a:buAutoNum type="arabicParenR"/>
              <a:defRPr/>
            </a:pPr>
            <a:r>
              <a:rPr lang="es-ES" altLang="es-ES" dirty="0"/>
              <a:t>Realizar el seguimiento del servicio y todos los incidentes que se puedan producir</a:t>
            </a:r>
          </a:p>
          <a:p>
            <a:pPr marL="662940" lvl="1" indent="-457200">
              <a:lnSpc>
                <a:spcPct val="100000"/>
              </a:lnSpc>
              <a:spcAft>
                <a:spcPts val="600"/>
              </a:spcAft>
              <a:buFont typeface="+mj-lt"/>
              <a:buAutoNum type="arabicParenR"/>
              <a:defRPr/>
            </a:pPr>
            <a:r>
              <a:rPr lang="es-ES" altLang="es-ES" dirty="0"/>
              <a:t>Control de la flota</a:t>
            </a:r>
          </a:p>
          <a:p>
            <a:pPr marL="662940" lvl="1" indent="-457200">
              <a:lnSpc>
                <a:spcPct val="100000"/>
              </a:lnSpc>
              <a:spcAft>
                <a:spcPts val="600"/>
              </a:spcAft>
              <a:buFont typeface="+mj-lt"/>
              <a:buAutoNum type="arabicParenR"/>
              <a:defRPr/>
            </a:pPr>
            <a:r>
              <a:rPr lang="es-ES" altLang="es-ES" dirty="0"/>
              <a:t>Cierre del servicio</a:t>
            </a:r>
          </a:p>
          <a:p>
            <a:pPr fontAlgn="auto">
              <a:lnSpc>
                <a:spcPct val="100000"/>
              </a:lnSpc>
              <a:spcBef>
                <a:spcPts val="0"/>
              </a:spcBef>
              <a:spcAft>
                <a:spcPts val="600"/>
              </a:spcAft>
              <a:defRPr/>
            </a:pPr>
            <a:r>
              <a:rPr lang="es-ES" altLang="es-ES" sz="1800" dirty="0"/>
              <a:t>Podemos encontrar operadores de respuesta sanitarios, no sanitarios, multisectoriales, etc.</a:t>
            </a:r>
          </a:p>
          <a:p>
            <a:pPr fontAlgn="auto">
              <a:lnSpc>
                <a:spcPct val="100000"/>
              </a:lnSpc>
              <a:spcAft>
                <a:spcPts val="600"/>
              </a:spcAft>
              <a:defRPr/>
            </a:pPr>
            <a:r>
              <a:rPr lang="es-ES" altLang="es-ES" sz="1800" dirty="0"/>
              <a:t>Las herramientas de trabajo con las que cuentan son:</a:t>
            </a:r>
          </a:p>
          <a:p>
            <a:pPr lvl="1" fontAlgn="auto">
              <a:lnSpc>
                <a:spcPct val="100000"/>
              </a:lnSpc>
              <a:spcAft>
                <a:spcPts val="600"/>
              </a:spcAft>
              <a:buFont typeface="Wingdings" panose="05000000000000000000" pitchFamily="2" charset="2"/>
              <a:buChar char="Ø"/>
              <a:defRPr/>
            </a:pPr>
            <a:r>
              <a:rPr lang="es-ES" altLang="es-ES" dirty="0"/>
              <a:t>Teléfono</a:t>
            </a:r>
          </a:p>
          <a:p>
            <a:pPr lvl="1" fontAlgn="auto">
              <a:lnSpc>
                <a:spcPct val="100000"/>
              </a:lnSpc>
              <a:spcAft>
                <a:spcPts val="600"/>
              </a:spcAft>
              <a:buFont typeface="Wingdings" panose="05000000000000000000" pitchFamily="2" charset="2"/>
              <a:buChar char="Ø"/>
              <a:defRPr/>
            </a:pPr>
            <a:r>
              <a:rPr lang="es-ES" altLang="es-ES" dirty="0"/>
              <a:t>Aplicaciones informáticas</a:t>
            </a:r>
          </a:p>
          <a:p>
            <a:pPr lvl="1" fontAlgn="auto">
              <a:lnSpc>
                <a:spcPct val="100000"/>
              </a:lnSpc>
              <a:spcAft>
                <a:spcPts val="600"/>
              </a:spcAft>
              <a:buFont typeface="Wingdings" panose="05000000000000000000" pitchFamily="2" charset="2"/>
              <a:buChar char="Ø"/>
              <a:defRPr/>
            </a:pPr>
            <a:r>
              <a:rPr lang="es-ES" altLang="es-ES" dirty="0"/>
              <a:t>Plataformas de comunicación</a:t>
            </a:r>
          </a:p>
          <a:p>
            <a:pPr lvl="1" fontAlgn="auto">
              <a:lnSpc>
                <a:spcPct val="100000"/>
              </a:lnSpc>
              <a:spcAft>
                <a:spcPts val="600"/>
              </a:spcAft>
              <a:buFont typeface="Wingdings" panose="05000000000000000000" pitchFamily="2" charset="2"/>
              <a:buChar char="Ø"/>
              <a:defRPr/>
            </a:pPr>
            <a:r>
              <a:rPr lang="es-ES" altLang="es-ES" dirty="0"/>
              <a:t>Sistemas de control de flotas ( GPS)</a:t>
            </a:r>
          </a:p>
          <a:p>
            <a:pPr lvl="1" fontAlgn="auto">
              <a:lnSpc>
                <a:spcPct val="100000"/>
              </a:lnSpc>
              <a:spcAft>
                <a:spcPts val="600"/>
              </a:spcAft>
              <a:buFont typeface="Wingdings" panose="05000000000000000000" pitchFamily="2" charset="2"/>
              <a:buChar char="Ø"/>
              <a:defRPr/>
            </a:pPr>
            <a:r>
              <a:rPr lang="es-ES" altLang="es-ES" dirty="0"/>
              <a:t>Sistemas de información  geográfica (GIS)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4C279-C2F0-855B-B72B-8688F31035CC}"/>
              </a:ext>
            </a:extLst>
          </p:cNvPr>
          <p:cNvSpPr>
            <a:spLocks noGrp="1"/>
          </p:cNvSpPr>
          <p:nvPr>
            <p:ph type="title"/>
          </p:nvPr>
        </p:nvSpPr>
        <p:spPr>
          <a:xfrm>
            <a:off x="857250" y="609600"/>
            <a:ext cx="7406640" cy="1356360"/>
          </a:xfrm>
        </p:spPr>
        <p:txBody>
          <a:bodyPr>
            <a:normAutofit/>
          </a:bodyPr>
          <a:lstStyle/>
          <a:p>
            <a:r>
              <a:rPr lang="es-ES" b="1" dirty="0"/>
              <a:t>URGENCIAS Y EMERGENCIAS</a:t>
            </a:r>
          </a:p>
        </p:txBody>
      </p:sp>
      <p:graphicFrame>
        <p:nvGraphicFramePr>
          <p:cNvPr id="14" name="Marcador de contenido 2">
            <a:extLst>
              <a:ext uri="{FF2B5EF4-FFF2-40B4-BE49-F238E27FC236}">
                <a16:creationId xmlns:a16="http://schemas.microsoft.com/office/drawing/2014/main" id="{937910C1-912C-A8EB-1E03-D26286F4F973}"/>
              </a:ext>
            </a:extLst>
          </p:cNvPr>
          <p:cNvGraphicFramePr>
            <a:graphicFrameLocks noGrp="1"/>
          </p:cNvGraphicFramePr>
          <p:nvPr>
            <p:ph idx="1"/>
            <p:extLst>
              <p:ext uri="{D42A27DB-BD31-4B8C-83A1-F6EECF244321}">
                <p14:modId xmlns:p14="http://schemas.microsoft.com/office/powerpoint/2010/main" val="409829789"/>
              </p:ext>
            </p:extLst>
          </p:nvPr>
        </p:nvGraphicFramePr>
        <p:xfrm>
          <a:off x="179512" y="1556792"/>
          <a:ext cx="8712968" cy="4539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9093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6">
            <a:extLst>
              <a:ext uri="{FF2B5EF4-FFF2-40B4-BE49-F238E27FC236}">
                <a16:creationId xmlns:a16="http://schemas.microsoft.com/office/drawing/2014/main" id="{FEC0E2E1-03A1-2A04-11A7-8273BB263B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075" y="260350"/>
            <a:ext cx="8959850" cy="6192838"/>
          </a:xfrm>
          <a:noFill/>
          <a:extLst>
            <a:ext uri="{909E8E84-426E-40DD-AFC4-6F175D3DCCD1}">
              <a14:hiddenFill xmlns:a14="http://schemas.microsoft.com/office/drawing/2010/main">
                <a:solidFill>
                  <a:srgbClr val="FFFFFF"/>
                </a:solidFill>
              </a14:hiddenFill>
            </a:ext>
          </a:extLst>
        </p:spPr>
      </p:pic>
      <p:sp>
        <p:nvSpPr>
          <p:cNvPr id="57347" name="Rectangle 8">
            <a:extLst>
              <a:ext uri="{FF2B5EF4-FFF2-40B4-BE49-F238E27FC236}">
                <a16:creationId xmlns:a16="http://schemas.microsoft.com/office/drawing/2014/main" id="{132AF57C-B7BA-4206-F2E3-28B751F4EDFF}"/>
              </a:ext>
            </a:extLst>
          </p:cNvPr>
          <p:cNvSpPr>
            <a:spLocks noChangeArrowheads="1"/>
          </p:cNvSpPr>
          <p:nvPr/>
        </p:nvSpPr>
        <p:spPr bwMode="auto">
          <a:xfrm>
            <a:off x="5940425" y="1700213"/>
            <a:ext cx="2160588" cy="2889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es-ES" altLang="es-ES" sz="1800">
              <a:latin typeface="Arial" panose="020B0604020202020204" pitchFamily="34" charset="0"/>
              <a:cs typeface="Arial" panose="020B0604020202020204" pitchFamily="34" charset="0"/>
            </a:endParaRPr>
          </a:p>
        </p:txBody>
      </p:sp>
      <p:sp>
        <p:nvSpPr>
          <p:cNvPr id="19465" name="Rectangle 9">
            <a:extLst>
              <a:ext uri="{FF2B5EF4-FFF2-40B4-BE49-F238E27FC236}">
                <a16:creationId xmlns:a16="http://schemas.microsoft.com/office/drawing/2014/main" id="{74695BBC-0FD9-AD2B-7C9B-48DD6EE06DDF}"/>
              </a:ext>
            </a:extLst>
          </p:cNvPr>
          <p:cNvSpPr>
            <a:spLocks noChangeArrowheads="1"/>
          </p:cNvSpPr>
          <p:nvPr/>
        </p:nvSpPr>
        <p:spPr bwMode="auto">
          <a:xfrm>
            <a:off x="1547813" y="404813"/>
            <a:ext cx="2160587" cy="287337"/>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es-ES" altLang="es-ES" sz="1800">
              <a:latin typeface="Arial" panose="020B0604020202020204" pitchFamily="34" charset="0"/>
              <a:cs typeface="Arial" panose="020B0604020202020204" pitchFamily="34" charset="0"/>
            </a:endParaRPr>
          </a:p>
        </p:txBody>
      </p:sp>
      <p:sp>
        <p:nvSpPr>
          <p:cNvPr id="19466" name="Line 10">
            <a:extLst>
              <a:ext uri="{FF2B5EF4-FFF2-40B4-BE49-F238E27FC236}">
                <a16:creationId xmlns:a16="http://schemas.microsoft.com/office/drawing/2014/main" id="{1179AE2A-E8D6-C886-0450-76A932600EC3}"/>
              </a:ext>
            </a:extLst>
          </p:cNvPr>
          <p:cNvSpPr>
            <a:spLocks noChangeShapeType="1"/>
          </p:cNvSpPr>
          <p:nvPr/>
        </p:nvSpPr>
        <p:spPr bwMode="auto">
          <a:xfrm flipV="1">
            <a:off x="827088" y="5589588"/>
            <a:ext cx="0" cy="57626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467" name="Line 11">
            <a:extLst>
              <a:ext uri="{FF2B5EF4-FFF2-40B4-BE49-F238E27FC236}">
                <a16:creationId xmlns:a16="http://schemas.microsoft.com/office/drawing/2014/main" id="{2CCF4BEA-96CE-51BA-F8D5-8D0E2FDAC557}"/>
              </a:ext>
            </a:extLst>
          </p:cNvPr>
          <p:cNvSpPr>
            <a:spLocks noChangeShapeType="1"/>
          </p:cNvSpPr>
          <p:nvPr/>
        </p:nvSpPr>
        <p:spPr bwMode="auto">
          <a:xfrm flipV="1">
            <a:off x="2124075" y="5589588"/>
            <a:ext cx="0" cy="57626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468" name="Line 12">
            <a:extLst>
              <a:ext uri="{FF2B5EF4-FFF2-40B4-BE49-F238E27FC236}">
                <a16:creationId xmlns:a16="http://schemas.microsoft.com/office/drawing/2014/main" id="{8453EADD-0A95-9209-0FAC-92167C0EDC21}"/>
              </a:ext>
            </a:extLst>
          </p:cNvPr>
          <p:cNvSpPr>
            <a:spLocks noChangeShapeType="1"/>
          </p:cNvSpPr>
          <p:nvPr/>
        </p:nvSpPr>
        <p:spPr bwMode="auto">
          <a:xfrm flipV="1">
            <a:off x="2916238" y="5589588"/>
            <a:ext cx="0" cy="57626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469" name="Rectangle 13">
            <a:extLst>
              <a:ext uri="{FF2B5EF4-FFF2-40B4-BE49-F238E27FC236}">
                <a16:creationId xmlns:a16="http://schemas.microsoft.com/office/drawing/2014/main" id="{072B1D34-2641-416C-3712-D6A86C0908E3}"/>
              </a:ext>
            </a:extLst>
          </p:cNvPr>
          <p:cNvSpPr>
            <a:spLocks noChangeArrowheads="1"/>
          </p:cNvSpPr>
          <p:nvPr/>
        </p:nvSpPr>
        <p:spPr bwMode="auto">
          <a:xfrm>
            <a:off x="179388" y="2924175"/>
            <a:ext cx="4211637"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r>
              <a:rPr lang="es-ES" altLang="es-ES" sz="1600" b="1" u="sng">
                <a:solidFill>
                  <a:srgbClr val="002060"/>
                </a:solidFill>
                <a:latin typeface="Calibri" panose="020F0502020204030204" pitchFamily="34" charset="0"/>
                <a:cs typeface="Arial" panose="020B0604020202020204" pitchFamily="34" charset="0"/>
              </a:rPr>
              <a:t>Nº SERVICIO Y CÓDIGO DE COLORES:</a:t>
            </a:r>
          </a:p>
          <a:p>
            <a:pPr eaLnBrk="1" hangingPunct="1">
              <a:lnSpc>
                <a:spcPct val="100000"/>
              </a:lnSpc>
              <a:spcBef>
                <a:spcPct val="0"/>
              </a:spcBef>
              <a:buClrTx/>
              <a:buFontTx/>
              <a:buNone/>
            </a:pPr>
            <a:r>
              <a:rPr lang="es-ES" altLang="es-ES" sz="1800" b="1">
                <a:solidFill>
                  <a:srgbClr val="FF0000"/>
                </a:solidFill>
                <a:latin typeface="Calibri" panose="020F0502020204030204" pitchFamily="34" charset="0"/>
                <a:cs typeface="Arial" panose="020B0604020202020204" pitchFamily="34" charset="0"/>
              </a:rPr>
              <a:t>Rojo= Recurso aún sin movilizar</a:t>
            </a:r>
          </a:p>
          <a:p>
            <a:pPr eaLnBrk="1" hangingPunct="1">
              <a:lnSpc>
                <a:spcPct val="100000"/>
              </a:lnSpc>
              <a:spcBef>
                <a:spcPct val="0"/>
              </a:spcBef>
              <a:buClrTx/>
              <a:buFontTx/>
              <a:buNone/>
            </a:pPr>
            <a:r>
              <a:rPr lang="es-ES" altLang="es-ES" sz="1800" b="1">
                <a:solidFill>
                  <a:srgbClr val="FFFF00"/>
                </a:solidFill>
                <a:latin typeface="Calibri" panose="020F0502020204030204" pitchFamily="34" charset="0"/>
                <a:cs typeface="Arial" panose="020B0604020202020204" pitchFamily="34" charset="0"/>
              </a:rPr>
              <a:t>Amarillo= Recurso movilizándose</a:t>
            </a:r>
          </a:p>
          <a:p>
            <a:pPr eaLnBrk="1" hangingPunct="1">
              <a:lnSpc>
                <a:spcPct val="100000"/>
              </a:lnSpc>
              <a:spcBef>
                <a:spcPct val="0"/>
              </a:spcBef>
              <a:buClrTx/>
              <a:buFontTx/>
              <a:buNone/>
            </a:pPr>
            <a:r>
              <a:rPr lang="es-ES" altLang="es-ES" sz="1800" b="1">
                <a:solidFill>
                  <a:srgbClr val="009900"/>
                </a:solidFill>
                <a:latin typeface="Calibri" panose="020F0502020204030204" pitchFamily="34" charset="0"/>
                <a:cs typeface="Arial" panose="020B0604020202020204" pitchFamily="34" charset="0"/>
              </a:rPr>
              <a:t>Verde= Recurso en asistencia</a:t>
            </a:r>
          </a:p>
          <a:p>
            <a:pPr eaLnBrk="1" hangingPunct="1">
              <a:lnSpc>
                <a:spcPct val="100000"/>
              </a:lnSpc>
              <a:spcBef>
                <a:spcPct val="0"/>
              </a:spcBef>
              <a:buClrTx/>
              <a:buFontTx/>
              <a:buNone/>
            </a:pPr>
            <a:r>
              <a:rPr lang="es-ES" altLang="es-ES" sz="1800" b="1">
                <a:solidFill>
                  <a:srgbClr val="0808B8"/>
                </a:solidFill>
                <a:latin typeface="Calibri" panose="020F0502020204030204" pitchFamily="34" charset="0"/>
                <a:cs typeface="Arial" panose="020B0604020202020204" pitchFamily="34" charset="0"/>
              </a:rPr>
              <a:t>Azul= Recurso en transporte</a:t>
            </a:r>
          </a:p>
          <a:p>
            <a:pPr eaLnBrk="1" hangingPunct="1">
              <a:lnSpc>
                <a:spcPct val="100000"/>
              </a:lnSpc>
              <a:spcBef>
                <a:spcPct val="0"/>
              </a:spcBef>
              <a:buClrTx/>
              <a:buFontTx/>
              <a:buNone/>
            </a:pPr>
            <a:r>
              <a:rPr lang="es-ES" altLang="es-ES" sz="1800" b="1">
                <a:latin typeface="Calibri" panose="020F0502020204030204" pitchFamily="34" charset="0"/>
                <a:cs typeface="Arial" panose="020B0604020202020204" pitchFamily="34" charset="0"/>
              </a:rPr>
              <a:t>Negro= Recurso en destino</a:t>
            </a:r>
          </a:p>
          <a:p>
            <a:pPr eaLnBrk="1" hangingPunct="1">
              <a:lnSpc>
                <a:spcPct val="90000"/>
              </a:lnSpc>
              <a:spcBef>
                <a:spcPct val="50000"/>
              </a:spcBef>
              <a:buClrTx/>
              <a:buFontTx/>
              <a:buNone/>
            </a:pPr>
            <a:endParaRPr lang="es-ES" altLang="es-ES" sz="1400" b="1">
              <a:latin typeface="Arial" panose="020B0604020202020204" pitchFamily="34" charset="0"/>
              <a:cs typeface="Arial" panose="020B0604020202020204" pitchFamily="34" charset="0"/>
            </a:endParaRPr>
          </a:p>
        </p:txBody>
      </p:sp>
      <p:sp>
        <p:nvSpPr>
          <p:cNvPr id="19470" name="Line 14">
            <a:extLst>
              <a:ext uri="{FF2B5EF4-FFF2-40B4-BE49-F238E27FC236}">
                <a16:creationId xmlns:a16="http://schemas.microsoft.com/office/drawing/2014/main" id="{315723AF-D618-2C89-430E-2FA23B752A66}"/>
              </a:ext>
            </a:extLst>
          </p:cNvPr>
          <p:cNvSpPr>
            <a:spLocks noChangeShapeType="1"/>
          </p:cNvSpPr>
          <p:nvPr/>
        </p:nvSpPr>
        <p:spPr bwMode="auto">
          <a:xfrm>
            <a:off x="468313" y="2492375"/>
            <a:ext cx="0" cy="431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9471" name="Text Box 15">
            <a:extLst>
              <a:ext uri="{FF2B5EF4-FFF2-40B4-BE49-F238E27FC236}">
                <a16:creationId xmlns:a16="http://schemas.microsoft.com/office/drawing/2014/main" id="{333F5DA6-F726-CAA2-1BF6-F3DC0CD68A12}"/>
              </a:ext>
            </a:extLst>
          </p:cNvPr>
          <p:cNvSpPr txBox="1">
            <a:spLocks noChangeArrowheads="1"/>
          </p:cNvSpPr>
          <p:nvPr/>
        </p:nvSpPr>
        <p:spPr bwMode="auto">
          <a:xfrm>
            <a:off x="1476375" y="2349500"/>
            <a:ext cx="23622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90000"/>
              </a:lnSpc>
              <a:spcBef>
                <a:spcPct val="20000"/>
              </a:spcBef>
              <a:buClrTx/>
              <a:buFontTx/>
              <a:buNone/>
            </a:pPr>
            <a:endParaRPr lang="es-ES" altLang="es-ES" sz="1600" b="1">
              <a:solidFill>
                <a:schemeClr val="bg2"/>
              </a:solidFill>
              <a:latin typeface="Arial" panose="020B0604020202020204" pitchFamily="34" charset="0"/>
              <a:cs typeface="Arial" panose="020B0604020202020204" pitchFamily="34" charset="0"/>
            </a:endParaRPr>
          </a:p>
          <a:p>
            <a:pPr eaLnBrk="1" hangingPunct="1">
              <a:lnSpc>
                <a:spcPct val="90000"/>
              </a:lnSpc>
              <a:spcBef>
                <a:spcPct val="20000"/>
              </a:spcBef>
              <a:buClrTx/>
              <a:buFontTx/>
              <a:buNone/>
            </a:pPr>
            <a:r>
              <a:rPr lang="es-ES" altLang="es-ES" sz="1400" b="1" u="sng">
                <a:latin typeface="Arial" panose="020B0604020202020204" pitchFamily="34" charset="0"/>
                <a:cs typeface="Arial" panose="020B0604020202020204" pitchFamily="34" charset="0"/>
              </a:rPr>
              <a:t>Tiempo en ese estado</a:t>
            </a:r>
          </a:p>
          <a:p>
            <a:pPr eaLnBrk="1" hangingPunct="1">
              <a:lnSpc>
                <a:spcPct val="90000"/>
              </a:lnSpc>
              <a:spcBef>
                <a:spcPct val="20000"/>
              </a:spcBef>
              <a:buClrTx/>
              <a:buFontTx/>
              <a:buNone/>
            </a:pPr>
            <a:endParaRPr lang="es-ES" altLang="es-ES" sz="1600" b="1">
              <a:solidFill>
                <a:schemeClr val="bg2"/>
              </a:solidFill>
              <a:latin typeface="Arial" panose="020B0604020202020204" pitchFamily="34" charset="0"/>
              <a:cs typeface="Arial" panose="020B0604020202020204" pitchFamily="34" charset="0"/>
            </a:endParaRPr>
          </a:p>
        </p:txBody>
      </p:sp>
      <p:sp>
        <p:nvSpPr>
          <p:cNvPr id="19472" name="Line 16">
            <a:extLst>
              <a:ext uri="{FF2B5EF4-FFF2-40B4-BE49-F238E27FC236}">
                <a16:creationId xmlns:a16="http://schemas.microsoft.com/office/drawing/2014/main" id="{50C259B7-7DA4-4846-CBA9-48BB9E4D8711}"/>
              </a:ext>
            </a:extLst>
          </p:cNvPr>
          <p:cNvSpPr>
            <a:spLocks noChangeShapeType="1"/>
          </p:cNvSpPr>
          <p:nvPr/>
        </p:nvSpPr>
        <p:spPr bwMode="auto">
          <a:xfrm>
            <a:off x="2987675" y="2349500"/>
            <a:ext cx="0" cy="28733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7356" name="Rectangle 10">
            <a:extLst>
              <a:ext uri="{FF2B5EF4-FFF2-40B4-BE49-F238E27FC236}">
                <a16:creationId xmlns:a16="http://schemas.microsoft.com/office/drawing/2014/main" id="{FB6B76C9-0CFA-D0AD-CE06-72619E8C7E13}"/>
              </a:ext>
            </a:extLst>
          </p:cNvPr>
          <p:cNvSpPr>
            <a:spLocks noChangeArrowheads="1"/>
          </p:cNvSpPr>
          <p:nvPr/>
        </p:nvSpPr>
        <p:spPr bwMode="auto">
          <a:xfrm>
            <a:off x="3708400" y="404813"/>
            <a:ext cx="2447925" cy="260350"/>
          </a:xfrm>
          <a:prstGeom prst="rect">
            <a:avLst/>
          </a:prstGeom>
          <a:solidFill>
            <a:srgbClr val="0D7D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fontAlgn="base">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FontTx/>
              <a:buNone/>
            </a:pPr>
            <a:endParaRPr lang="es-ES" altLang="es-ES" sz="180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500"/>
                                  </p:stCondLst>
                                  <p:childTnLst>
                                    <p:set>
                                      <p:cBhvr>
                                        <p:cTn id="6" dur="1" fill="hold">
                                          <p:stCondLst>
                                            <p:cond delay="0"/>
                                          </p:stCondLst>
                                        </p:cTn>
                                        <p:tgtEl>
                                          <p:spTgt spid="19465"/>
                                        </p:tgtEl>
                                        <p:attrNameLst>
                                          <p:attrName>style.visibility</p:attrName>
                                        </p:attrNameLst>
                                      </p:cBhvr>
                                      <p:to>
                                        <p:strVal val="visible"/>
                                      </p:to>
                                    </p:set>
                                    <p:animEffect transition="in" filter="wheel(8)">
                                      <p:cBhvr>
                                        <p:cTn id="7" dur="2000"/>
                                        <p:tgtEl>
                                          <p:spTgt spid="19465"/>
                                        </p:tgtEl>
                                      </p:cBhvr>
                                    </p:animEffect>
                                  </p:childTnLst>
                                </p:cTn>
                              </p:par>
                            </p:childTnLst>
                          </p:cTn>
                        </p:par>
                        <p:par>
                          <p:cTn id="8" fill="hold" nodeType="afterGroup">
                            <p:stCondLst>
                              <p:cond delay="2500"/>
                            </p:stCondLst>
                            <p:childTnLst>
                              <p:par>
                                <p:cTn id="9" presetID="1" presetClass="entr" presetSubtype="0" fill="hold" nodeType="afterEffect">
                                  <p:stCondLst>
                                    <p:cond delay="0"/>
                                  </p:stCondLst>
                                  <p:childTnLst>
                                    <p:set>
                                      <p:cBhvr>
                                        <p:cTn id="10" dur="1" fill="hold">
                                          <p:stCondLst>
                                            <p:cond delay="0"/>
                                          </p:stCondLst>
                                        </p:cTn>
                                        <p:tgtEl>
                                          <p:spTgt spid="19466"/>
                                        </p:tgtEl>
                                        <p:attrNameLst>
                                          <p:attrName>style.visibility</p:attrName>
                                        </p:attrNameLst>
                                      </p:cBhvr>
                                      <p:to>
                                        <p:strVal val="visible"/>
                                      </p:to>
                                    </p:set>
                                  </p:childTnLst>
                                </p:cTn>
                              </p:par>
                            </p:childTnLst>
                          </p:cTn>
                        </p:par>
                        <p:par>
                          <p:cTn id="11" fill="hold" nodeType="afterGroup">
                            <p:stCondLst>
                              <p:cond delay="2500"/>
                            </p:stCondLst>
                            <p:childTnLst>
                              <p:par>
                                <p:cTn id="12" presetID="1" presetClass="entr" presetSubtype="0" fill="hold" nodeType="afterEffect">
                                  <p:stCondLst>
                                    <p:cond delay="0"/>
                                  </p:stCondLst>
                                  <p:childTnLst>
                                    <p:set>
                                      <p:cBhvr>
                                        <p:cTn id="13" dur="1" fill="hold">
                                          <p:stCondLst>
                                            <p:cond delay="0"/>
                                          </p:stCondLst>
                                        </p:cTn>
                                        <p:tgtEl>
                                          <p:spTgt spid="19467"/>
                                        </p:tgtEl>
                                        <p:attrNameLst>
                                          <p:attrName>style.visibility</p:attrName>
                                        </p:attrNameLst>
                                      </p:cBhvr>
                                      <p:to>
                                        <p:strVal val="visible"/>
                                      </p:to>
                                    </p:set>
                                  </p:childTnLst>
                                </p:cTn>
                              </p:par>
                            </p:childTnLst>
                          </p:cTn>
                        </p:par>
                        <p:par>
                          <p:cTn id="14" fill="hold" nodeType="afterGroup">
                            <p:stCondLst>
                              <p:cond delay="2500"/>
                            </p:stCondLst>
                            <p:childTnLst>
                              <p:par>
                                <p:cTn id="15" presetID="1" presetClass="entr" presetSubtype="0" fill="hold" nodeType="afterEffect">
                                  <p:stCondLst>
                                    <p:cond delay="0"/>
                                  </p:stCondLst>
                                  <p:childTnLst>
                                    <p:set>
                                      <p:cBhvr>
                                        <p:cTn id="16" dur="1" fill="hold">
                                          <p:stCondLst>
                                            <p:cond delay="0"/>
                                          </p:stCondLst>
                                        </p:cTn>
                                        <p:tgtEl>
                                          <p:spTgt spid="1946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470"/>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500"/>
                                  </p:stCondLst>
                                  <p:childTnLst>
                                    <p:set>
                                      <p:cBhvr>
                                        <p:cTn id="23" dur="1" fill="hold">
                                          <p:stCondLst>
                                            <p:cond delay="0"/>
                                          </p:stCondLst>
                                        </p:cTn>
                                        <p:tgtEl>
                                          <p:spTgt spid="1946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9472"/>
                                        </p:tgtEl>
                                        <p:attrNameLst>
                                          <p:attrName>style.visibility</p:attrName>
                                        </p:attrNameLst>
                                      </p:cBhvr>
                                      <p:to>
                                        <p:strVal val="visible"/>
                                      </p:to>
                                    </p:set>
                                  </p:childTnLst>
                                </p:cTn>
                              </p:par>
                            </p:childTnLst>
                          </p:cTn>
                        </p:par>
                        <p:par>
                          <p:cTn id="28" fill="hold" nodeType="afterGroup">
                            <p:stCondLst>
                              <p:cond delay="0"/>
                            </p:stCondLst>
                            <p:childTnLst>
                              <p:par>
                                <p:cTn id="29" presetID="9" presetClass="entr" presetSubtype="0" fill="hold" nodeType="afterEffect">
                                  <p:stCondLst>
                                    <p:cond delay="0"/>
                                  </p:stCondLst>
                                  <p:childTnLst>
                                    <p:set>
                                      <p:cBhvr>
                                        <p:cTn id="30" dur="1" fill="hold">
                                          <p:stCondLst>
                                            <p:cond delay="0"/>
                                          </p:stCondLst>
                                        </p:cTn>
                                        <p:tgtEl>
                                          <p:spTgt spid="19471"/>
                                        </p:tgtEl>
                                        <p:attrNameLst>
                                          <p:attrName>style.visibility</p:attrName>
                                        </p:attrNameLst>
                                      </p:cBhvr>
                                      <p:to>
                                        <p:strVal val="visible"/>
                                      </p:to>
                                    </p:set>
                                    <p:animEffect transition="in" filter="dissolve">
                                      <p:cBhvr>
                                        <p:cTn id="31" dur="500"/>
                                        <p:tgtEl>
                                          <p:spTgt spid="19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19469" grpId="0"/>
      <p:bldP spid="1947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B21B4B56-2404-7276-4E15-8D2A071D152B}"/>
              </a:ext>
            </a:extLst>
          </p:cNvPr>
          <p:cNvSpPr>
            <a:spLocks noGrp="1"/>
          </p:cNvSpPr>
          <p:nvPr>
            <p:ph type="title"/>
          </p:nvPr>
        </p:nvSpPr>
        <p:spPr>
          <a:xfrm>
            <a:off x="468313" y="188913"/>
            <a:ext cx="8229600" cy="1143000"/>
          </a:xfrm>
        </p:spPr>
        <p:txBody>
          <a:bodyPr/>
          <a:lstStyle/>
          <a:p>
            <a:pPr fontAlgn="auto">
              <a:spcAft>
                <a:spcPts val="0"/>
              </a:spcAft>
              <a:defRPr/>
            </a:pPr>
            <a:r>
              <a:rPr lang="es-ES" dirty="0"/>
              <a:t>C. </a:t>
            </a:r>
            <a:r>
              <a:rPr lang="es-ES" b="1" dirty="0">
                <a:highlight>
                  <a:srgbClr val="00FFFF"/>
                </a:highlight>
              </a:rPr>
              <a:t>COORDINADORES</a:t>
            </a:r>
          </a:p>
        </p:txBody>
      </p:sp>
      <p:sp>
        <p:nvSpPr>
          <p:cNvPr id="45058" name="1 Marcador de contenido">
            <a:extLst>
              <a:ext uri="{FF2B5EF4-FFF2-40B4-BE49-F238E27FC236}">
                <a16:creationId xmlns:a16="http://schemas.microsoft.com/office/drawing/2014/main" id="{727C0840-999A-986F-2B8D-6CCF2D388ECE}"/>
              </a:ext>
            </a:extLst>
          </p:cNvPr>
          <p:cNvSpPr>
            <a:spLocks noGrp="1"/>
          </p:cNvSpPr>
          <p:nvPr>
            <p:ph idx="1"/>
          </p:nvPr>
        </p:nvSpPr>
        <p:spPr>
          <a:xfrm>
            <a:off x="468313" y="1268413"/>
            <a:ext cx="8229600" cy="4756150"/>
          </a:xfrm>
        </p:spPr>
        <p:txBody>
          <a:bodyPr>
            <a:normAutofit/>
          </a:bodyPr>
          <a:lstStyle/>
          <a:p>
            <a:pPr fontAlgn="auto">
              <a:spcAft>
                <a:spcPts val="0"/>
              </a:spcAft>
              <a:defRPr/>
            </a:pPr>
            <a:r>
              <a:rPr lang="es-ES" altLang="es-ES" sz="2400" dirty="0"/>
              <a:t>Desarrollan su trabajo en sala como los  teleoperadores y los locutores.</a:t>
            </a:r>
          </a:p>
          <a:p>
            <a:pPr fontAlgn="auto">
              <a:spcAft>
                <a:spcPts val="0"/>
              </a:spcAft>
              <a:defRPr/>
            </a:pPr>
            <a:r>
              <a:rPr lang="es-ES" altLang="es-ES" sz="2400" dirty="0"/>
              <a:t>Son los encargados de supervisar y coordinar el trabajo de los operadores de demanda y respuesta, dando la respuesta más acomodada a cada demanda optimizando la gestión de los recursos disponibles y empleando criterios de máxima eficiencia</a:t>
            </a:r>
          </a:p>
          <a:p>
            <a:pPr fontAlgn="auto">
              <a:spcAft>
                <a:spcPts val="0"/>
              </a:spcAft>
              <a:defRPr/>
            </a:pPr>
            <a:r>
              <a:rPr lang="es-ES" altLang="es-ES" sz="2400" dirty="0"/>
              <a:t>En los Servicios de Emergencias Sanitarias (SES) está figura está representada por un médico (es el caso de 061).</a:t>
            </a:r>
          </a:p>
          <a:p>
            <a:pPr fontAlgn="auto">
              <a:spcAft>
                <a:spcPts val="0"/>
              </a:spcAft>
              <a:defRPr/>
            </a:pPr>
            <a:r>
              <a:rPr lang="es-ES" altLang="es-ES" sz="2400" dirty="0"/>
              <a:t>En los Sistema Integral de Emergencias (SIE),  hay un coordinador por cada institución representada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5DCD9764-0D8E-5BC6-2E1C-7700D2576155}"/>
              </a:ext>
            </a:extLst>
          </p:cNvPr>
          <p:cNvSpPr>
            <a:spLocks noGrp="1"/>
          </p:cNvSpPr>
          <p:nvPr>
            <p:ph type="title"/>
          </p:nvPr>
        </p:nvSpPr>
        <p:spPr>
          <a:xfrm>
            <a:off x="468313" y="188913"/>
            <a:ext cx="8229600" cy="1143000"/>
          </a:xfrm>
        </p:spPr>
        <p:txBody>
          <a:bodyPr/>
          <a:lstStyle/>
          <a:p>
            <a:pPr fontAlgn="auto">
              <a:spcAft>
                <a:spcPts val="0"/>
              </a:spcAft>
              <a:defRPr/>
            </a:pPr>
            <a:r>
              <a:rPr lang="es-ES" dirty="0"/>
              <a:t>C. </a:t>
            </a:r>
            <a:r>
              <a:rPr lang="es-ES" b="1" dirty="0">
                <a:highlight>
                  <a:srgbClr val="00FFFF"/>
                </a:highlight>
              </a:rPr>
              <a:t>COORDINADORES</a:t>
            </a:r>
          </a:p>
        </p:txBody>
      </p:sp>
      <p:sp>
        <p:nvSpPr>
          <p:cNvPr id="46082" name="1 Marcador de contenido">
            <a:extLst>
              <a:ext uri="{FF2B5EF4-FFF2-40B4-BE49-F238E27FC236}">
                <a16:creationId xmlns:a16="http://schemas.microsoft.com/office/drawing/2014/main" id="{79AD0E95-11CE-3215-F827-81901E3FBE49}"/>
              </a:ext>
            </a:extLst>
          </p:cNvPr>
          <p:cNvSpPr>
            <a:spLocks noGrp="1"/>
          </p:cNvSpPr>
          <p:nvPr>
            <p:ph idx="1"/>
          </p:nvPr>
        </p:nvSpPr>
        <p:spPr>
          <a:xfrm>
            <a:off x="250825" y="1268413"/>
            <a:ext cx="8713788" cy="4897437"/>
          </a:xfrm>
        </p:spPr>
        <p:txBody>
          <a:bodyPr>
            <a:normAutofit fontScale="92500"/>
          </a:bodyPr>
          <a:lstStyle/>
          <a:p>
            <a:pPr fontAlgn="auto">
              <a:spcAft>
                <a:spcPts val="1200"/>
              </a:spcAft>
              <a:defRPr/>
            </a:pPr>
            <a:r>
              <a:rPr lang="es-ES" altLang="es-ES" sz="2400" b="1" dirty="0"/>
              <a:t>Funciones:</a:t>
            </a:r>
          </a:p>
          <a:p>
            <a:pPr lvl="1" fontAlgn="auto">
              <a:spcAft>
                <a:spcPts val="1200"/>
              </a:spcAft>
              <a:buFont typeface="Wingdings" panose="05000000000000000000" pitchFamily="2" charset="2"/>
              <a:buChar char="v"/>
              <a:defRPr/>
            </a:pPr>
            <a:r>
              <a:rPr lang="es-ES" altLang="es-ES" sz="2400" dirty="0"/>
              <a:t>Atender las consultas profesionales del sector.</a:t>
            </a:r>
          </a:p>
          <a:p>
            <a:pPr lvl="1" fontAlgn="auto">
              <a:spcAft>
                <a:spcPts val="1200"/>
              </a:spcAft>
              <a:buFont typeface="Wingdings" panose="05000000000000000000" pitchFamily="2" charset="2"/>
              <a:buChar char="v"/>
              <a:defRPr/>
            </a:pPr>
            <a:r>
              <a:rPr lang="es-ES" altLang="es-ES" sz="2400" dirty="0"/>
              <a:t>Supervisar la recepción de la llamada y seguimiento de los servicios.</a:t>
            </a:r>
          </a:p>
          <a:p>
            <a:pPr lvl="1" fontAlgn="auto">
              <a:spcAft>
                <a:spcPts val="1200"/>
              </a:spcAft>
              <a:buFont typeface="Wingdings" panose="05000000000000000000" pitchFamily="2" charset="2"/>
              <a:buChar char="v"/>
              <a:defRPr/>
            </a:pPr>
            <a:r>
              <a:rPr lang="es-ES" altLang="es-ES" sz="2400" dirty="0"/>
              <a:t>Coordinar la asignación y  movilización de recursos cuando proceda.</a:t>
            </a:r>
          </a:p>
          <a:p>
            <a:pPr lvl="1" fontAlgn="auto">
              <a:spcAft>
                <a:spcPts val="1200"/>
              </a:spcAft>
              <a:buFont typeface="Wingdings" panose="05000000000000000000" pitchFamily="2" charset="2"/>
              <a:buChar char="v"/>
              <a:defRPr/>
            </a:pPr>
            <a:r>
              <a:rPr lang="es-ES" altLang="es-ES" sz="2400" dirty="0"/>
              <a:t>Coordinar y supervisar el seguimiento operativo de incidentes.</a:t>
            </a:r>
          </a:p>
          <a:p>
            <a:pPr lvl="1" fontAlgn="auto">
              <a:spcAft>
                <a:spcPts val="1200"/>
              </a:spcAft>
              <a:buFont typeface="Wingdings" panose="05000000000000000000" pitchFamily="2" charset="2"/>
              <a:buChar char="v"/>
              <a:defRPr/>
            </a:pPr>
            <a:r>
              <a:rPr lang="es-ES" altLang="es-ES" sz="2400" dirty="0"/>
              <a:t>Prestar apoyo asistencial a profesionales sanitarios mediante telemedicina y teleasistencia.</a:t>
            </a:r>
          </a:p>
          <a:p>
            <a:pPr lvl="1" fontAlgn="auto">
              <a:spcAft>
                <a:spcPts val="1200"/>
              </a:spcAft>
              <a:buFont typeface="Wingdings" panose="05000000000000000000" pitchFamily="2" charset="2"/>
              <a:buChar char="v"/>
              <a:defRPr/>
            </a:pPr>
            <a:r>
              <a:rPr lang="es-ES" altLang="es-ES" sz="2400" dirty="0"/>
              <a:t>Colaborar en la formación de personal sanitario externo</a:t>
            </a:r>
          </a:p>
          <a:p>
            <a:pPr lvl="1" fontAlgn="auto">
              <a:spcAft>
                <a:spcPts val="1200"/>
              </a:spcAft>
              <a:buFont typeface="Wingdings" panose="05000000000000000000" pitchFamily="2" charset="2"/>
              <a:buChar char="v"/>
              <a:defRPr/>
            </a:pPr>
            <a:r>
              <a:rPr lang="es-ES" altLang="es-ES" sz="2400" dirty="0"/>
              <a:t>El médico coordinador debe formarse en informática, lenguaje radiofónico, estructura y organización del sistema sanitario, uso de protocolos establecidos para situaciones extraordinarias, etc.</a:t>
            </a:r>
          </a:p>
          <a:p>
            <a:pPr lvl="1" fontAlgn="auto">
              <a:spcAft>
                <a:spcPts val="1200"/>
              </a:spcAft>
              <a:buFont typeface="Wingdings" panose="05000000000000000000" pitchFamily="2" charset="2"/>
              <a:buChar char="v"/>
              <a:defRPr/>
            </a:pPr>
            <a:endParaRPr lang="es-ES" altLang="es-ES" sz="2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73EBD110-9509-D899-80C2-E6B0624C84A4}"/>
              </a:ext>
            </a:extLst>
          </p:cNvPr>
          <p:cNvSpPr>
            <a:spLocks noGrp="1"/>
          </p:cNvSpPr>
          <p:nvPr>
            <p:ph type="title"/>
          </p:nvPr>
        </p:nvSpPr>
        <p:spPr>
          <a:xfrm>
            <a:off x="468313" y="188913"/>
            <a:ext cx="8229600" cy="1143000"/>
          </a:xfrm>
        </p:spPr>
        <p:txBody>
          <a:bodyPr/>
          <a:lstStyle/>
          <a:p>
            <a:pPr fontAlgn="auto">
              <a:spcAft>
                <a:spcPts val="0"/>
              </a:spcAft>
              <a:defRPr/>
            </a:pPr>
            <a:r>
              <a:rPr lang="es-ES" dirty="0"/>
              <a:t>C. COORDINADORES MÉDICOS</a:t>
            </a:r>
          </a:p>
        </p:txBody>
      </p:sp>
      <p:sp>
        <p:nvSpPr>
          <p:cNvPr id="40962" name="1 Marcador de contenido">
            <a:extLst>
              <a:ext uri="{FF2B5EF4-FFF2-40B4-BE49-F238E27FC236}">
                <a16:creationId xmlns:a16="http://schemas.microsoft.com/office/drawing/2014/main" id="{3F0ED46B-AEC6-BA82-F687-17B12155A41C}"/>
              </a:ext>
            </a:extLst>
          </p:cNvPr>
          <p:cNvSpPr>
            <a:spLocks noGrp="1"/>
          </p:cNvSpPr>
          <p:nvPr>
            <p:ph idx="1"/>
          </p:nvPr>
        </p:nvSpPr>
        <p:spPr>
          <a:xfrm>
            <a:off x="250825" y="1268413"/>
            <a:ext cx="8713788" cy="4897437"/>
          </a:xfrm>
        </p:spPr>
        <p:txBody>
          <a:bodyPr>
            <a:normAutofit/>
          </a:bodyPr>
          <a:lstStyle/>
          <a:p>
            <a:pPr fontAlgn="auto">
              <a:spcAft>
                <a:spcPts val="1200"/>
              </a:spcAft>
              <a:defRPr/>
            </a:pPr>
            <a:r>
              <a:rPr lang="es-ES" altLang="es-ES" sz="2400" b="1" dirty="0"/>
              <a:t>M.E.R.</a:t>
            </a:r>
          </a:p>
          <a:p>
            <a:pPr fontAlgn="auto">
              <a:spcAft>
                <a:spcPts val="1200"/>
              </a:spcAft>
              <a:defRPr/>
            </a:pPr>
            <a:r>
              <a:rPr lang="es-ES" altLang="es-ES" sz="2400" b="1" dirty="0"/>
              <a:t>Funciones:</a:t>
            </a:r>
          </a:p>
          <a:p>
            <a:pPr lvl="1" fontAlgn="auto">
              <a:spcAft>
                <a:spcPts val="1200"/>
              </a:spcAft>
              <a:buFont typeface="Wingdings" panose="05000000000000000000" pitchFamily="2" charset="2"/>
              <a:buChar char="v"/>
              <a:defRPr/>
            </a:pPr>
            <a:r>
              <a:rPr lang="es-ES" altLang="es-ES" sz="2400" b="1" dirty="0"/>
              <a:t>Decide el centro al que se traslada</a:t>
            </a:r>
          </a:p>
          <a:p>
            <a:pPr lvl="1" fontAlgn="auto">
              <a:spcAft>
                <a:spcPts val="1200"/>
              </a:spcAft>
              <a:buFont typeface="Wingdings" panose="05000000000000000000" pitchFamily="2" charset="2"/>
              <a:buChar char="v"/>
              <a:defRPr/>
            </a:pPr>
            <a:r>
              <a:rPr lang="es-ES" altLang="es-ES" sz="2400" b="1" dirty="0"/>
              <a:t>Proporciona apoyo diagnóstico  y/o terapéutico </a:t>
            </a:r>
          </a:p>
          <a:p>
            <a:pPr lvl="1" fontAlgn="auto">
              <a:spcAft>
                <a:spcPts val="1200"/>
              </a:spcAft>
              <a:buFont typeface="Wingdings" panose="05000000000000000000" pitchFamily="2" charset="2"/>
              <a:buChar char="v"/>
              <a:defRPr/>
            </a:pPr>
            <a:r>
              <a:rPr lang="es-ES" altLang="es-ES" sz="2400" b="1" dirty="0"/>
              <a:t>Da consejos sanitarios</a:t>
            </a:r>
          </a:p>
          <a:p>
            <a:pPr lvl="1" fontAlgn="auto">
              <a:spcAft>
                <a:spcPts val="1200"/>
              </a:spcAft>
              <a:buFont typeface="Wingdings" panose="05000000000000000000" pitchFamily="2" charset="2"/>
              <a:buChar char="v"/>
              <a:defRPr/>
            </a:pPr>
            <a:r>
              <a:rPr lang="es-ES" altLang="es-ES" sz="2400" b="1" dirty="0"/>
              <a:t>Diseña y modifica protocolos informáticos  de clasificación de la llamada.</a:t>
            </a:r>
          </a:p>
          <a:p>
            <a:pPr lvl="1" fontAlgn="auto">
              <a:spcAft>
                <a:spcPts val="1200"/>
              </a:spcAft>
              <a:buFont typeface="Wingdings" panose="05000000000000000000" pitchFamily="2" charset="2"/>
              <a:buChar char="v"/>
              <a:defRPr/>
            </a:pPr>
            <a:r>
              <a:rPr lang="es-ES" altLang="es-ES" sz="2400" b="1" dirty="0"/>
              <a:t>Participa en el diseño de guías de actuación y coordinación con otros estamentos.</a:t>
            </a:r>
          </a:p>
          <a:p>
            <a:pPr marL="392113" lvl="1" indent="0" fontAlgn="auto">
              <a:spcAft>
                <a:spcPts val="1200"/>
              </a:spcAft>
              <a:buFont typeface="Verdana" panose="020B0604030504040204" pitchFamily="34" charset="0"/>
              <a:buNone/>
              <a:defRPr/>
            </a:pPr>
            <a:endParaRPr lang="es-ES" altLang="es-ES" sz="2400" b="1" dirty="0"/>
          </a:p>
        </p:txBody>
      </p:sp>
      <p:pic>
        <p:nvPicPr>
          <p:cNvPr id="61444" name="Picture 2" descr="C:\Users\Usuario\Documents\CURSO COORDINACION\IMG_2504.JPG">
            <a:extLst>
              <a:ext uri="{FF2B5EF4-FFF2-40B4-BE49-F238E27FC236}">
                <a16:creationId xmlns:a16="http://schemas.microsoft.com/office/drawing/2014/main" id="{CCBDF276-8923-C1DC-BB30-04F220DF7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C00FCC70-4731-274A-D156-648BE93E49CA}"/>
              </a:ext>
            </a:extLst>
          </p:cNvPr>
          <p:cNvSpPr>
            <a:spLocks noGrp="1"/>
          </p:cNvSpPr>
          <p:nvPr>
            <p:ph type="title"/>
          </p:nvPr>
        </p:nvSpPr>
        <p:spPr>
          <a:xfrm>
            <a:off x="611188" y="193675"/>
            <a:ext cx="8229600" cy="1143000"/>
          </a:xfrm>
        </p:spPr>
        <p:txBody>
          <a:bodyPr/>
          <a:lstStyle/>
          <a:p>
            <a:pPr fontAlgn="auto">
              <a:spcAft>
                <a:spcPts val="0"/>
              </a:spcAft>
              <a:defRPr/>
            </a:pPr>
            <a:r>
              <a:rPr lang="es-ES" dirty="0"/>
              <a:t>D. </a:t>
            </a:r>
            <a:r>
              <a:rPr lang="es-ES" sz="3600" b="1" dirty="0">
                <a:highlight>
                  <a:srgbClr val="00FF00"/>
                </a:highlight>
              </a:rPr>
              <a:t>JEFE DE SALA</a:t>
            </a:r>
            <a:endParaRPr lang="es-ES" b="1" dirty="0">
              <a:highlight>
                <a:srgbClr val="00FF00"/>
              </a:highlight>
            </a:endParaRPr>
          </a:p>
        </p:txBody>
      </p:sp>
      <p:sp>
        <p:nvSpPr>
          <p:cNvPr id="49154" name="1 Marcador de contenido">
            <a:extLst>
              <a:ext uri="{FF2B5EF4-FFF2-40B4-BE49-F238E27FC236}">
                <a16:creationId xmlns:a16="http://schemas.microsoft.com/office/drawing/2014/main" id="{516C4223-A9BE-D976-4EE0-0720EE06362F}"/>
              </a:ext>
            </a:extLst>
          </p:cNvPr>
          <p:cNvSpPr>
            <a:spLocks noGrp="1"/>
          </p:cNvSpPr>
          <p:nvPr>
            <p:ph idx="1"/>
          </p:nvPr>
        </p:nvSpPr>
        <p:spPr>
          <a:xfrm>
            <a:off x="303212" y="1336674"/>
            <a:ext cx="8537576" cy="5188669"/>
          </a:xfrm>
        </p:spPr>
        <p:txBody>
          <a:bodyPr>
            <a:normAutofit fontScale="85000" lnSpcReduction="10000"/>
          </a:bodyPr>
          <a:lstStyle/>
          <a:p>
            <a:pPr fontAlgn="auto">
              <a:spcAft>
                <a:spcPts val="1200"/>
              </a:spcAft>
              <a:defRPr/>
            </a:pPr>
            <a:r>
              <a:rPr lang="es-ES" altLang="es-ES" sz="2400" dirty="0"/>
              <a:t>Es la figura de mayor rango dentro del CCU  y de más responsabilidad.</a:t>
            </a:r>
          </a:p>
          <a:p>
            <a:pPr fontAlgn="auto">
              <a:spcAft>
                <a:spcPts val="1200"/>
              </a:spcAft>
              <a:defRPr/>
            </a:pPr>
            <a:r>
              <a:rPr lang="es-ES" altLang="es-ES" sz="2400" dirty="0"/>
              <a:t>Su función es coordinar y supervisar el funcionamiento de todo el centro, siendo el responsable de la aplicación de la normativa y de la resolución de los  conflictos, tanto internos como externos.</a:t>
            </a:r>
          </a:p>
          <a:p>
            <a:pPr fontAlgn="auto">
              <a:spcAft>
                <a:spcPts val="1200"/>
              </a:spcAft>
              <a:defRPr/>
            </a:pPr>
            <a:r>
              <a:rPr lang="es-ES" altLang="es-ES" sz="2400" dirty="0"/>
              <a:t>Además, vela por el cumplimiento correcto de las funciones del resto del personal, siendo el responsable directo de sus labores.</a:t>
            </a:r>
          </a:p>
          <a:p>
            <a:pPr fontAlgn="auto">
              <a:spcAft>
                <a:spcPts val="1200"/>
              </a:spcAft>
              <a:defRPr/>
            </a:pPr>
            <a:r>
              <a:rPr lang="es-ES" altLang="es-ES" sz="2400" dirty="0"/>
              <a:t>Sus funciones son:</a:t>
            </a:r>
          </a:p>
          <a:p>
            <a:pPr lvl="1">
              <a:lnSpc>
                <a:spcPct val="120000"/>
              </a:lnSpc>
              <a:spcBef>
                <a:spcPts val="0"/>
              </a:spcBef>
              <a:buFont typeface="Courier New" panose="02070309020205020404" pitchFamily="49" charset="0"/>
              <a:buChar char="o"/>
              <a:defRPr/>
            </a:pPr>
            <a:r>
              <a:rPr lang="es-ES" altLang="es-ES" sz="2400" dirty="0"/>
              <a:t>Coordinar las actuaciones en incidentes multisectoriales</a:t>
            </a:r>
          </a:p>
          <a:p>
            <a:pPr lvl="1">
              <a:lnSpc>
                <a:spcPct val="120000"/>
              </a:lnSpc>
              <a:spcBef>
                <a:spcPts val="0"/>
              </a:spcBef>
              <a:buFont typeface="Courier New" panose="02070309020205020404" pitchFamily="49" charset="0"/>
              <a:buChar char="o"/>
              <a:defRPr/>
            </a:pPr>
            <a:r>
              <a:rPr lang="es-ES" altLang="es-ES" sz="2400" dirty="0"/>
              <a:t>Formación y gestión de recursos humanos</a:t>
            </a:r>
          </a:p>
          <a:p>
            <a:pPr lvl="1">
              <a:lnSpc>
                <a:spcPct val="120000"/>
              </a:lnSpc>
              <a:spcBef>
                <a:spcPts val="0"/>
              </a:spcBef>
              <a:buFont typeface="Courier New" panose="02070309020205020404" pitchFamily="49" charset="0"/>
              <a:buChar char="o"/>
              <a:defRPr/>
            </a:pPr>
            <a:r>
              <a:rPr lang="es-ES" altLang="es-ES" sz="2400" dirty="0"/>
              <a:t>Controles de calidad</a:t>
            </a:r>
          </a:p>
          <a:p>
            <a:pPr lvl="1">
              <a:lnSpc>
                <a:spcPct val="120000"/>
              </a:lnSpc>
              <a:spcBef>
                <a:spcPts val="0"/>
              </a:spcBef>
              <a:buFont typeface="Courier New" panose="02070309020205020404" pitchFamily="49" charset="0"/>
              <a:buChar char="o"/>
              <a:defRPr/>
            </a:pPr>
            <a:r>
              <a:rPr lang="es-ES" altLang="es-ES" sz="2400" dirty="0"/>
              <a:t>Asegurar la formalización del CMBD (Conjunto mínimo de base de datos)</a:t>
            </a:r>
          </a:p>
          <a:p>
            <a:pPr lvl="1">
              <a:lnSpc>
                <a:spcPct val="120000"/>
              </a:lnSpc>
              <a:spcBef>
                <a:spcPts val="0"/>
              </a:spcBef>
              <a:buFont typeface="Courier New" panose="02070309020205020404" pitchFamily="49" charset="0"/>
              <a:buChar char="o"/>
              <a:defRPr/>
            </a:pPr>
            <a:r>
              <a:rPr lang="es-ES" altLang="es-ES" sz="2400" dirty="0"/>
              <a:t>Revisión de protocolos</a:t>
            </a:r>
          </a:p>
          <a:p>
            <a:pPr lvl="1">
              <a:lnSpc>
                <a:spcPct val="120000"/>
              </a:lnSpc>
              <a:spcBef>
                <a:spcPts val="0"/>
              </a:spcBef>
              <a:buFont typeface="Courier New" panose="02070309020205020404" pitchFamily="49" charset="0"/>
              <a:buChar char="o"/>
              <a:defRPr/>
            </a:pPr>
            <a:r>
              <a:rPr lang="es-ES" altLang="es-ES" sz="2400" dirty="0"/>
              <a:t>Obtención de estadísticas</a:t>
            </a:r>
          </a:p>
          <a:p>
            <a:pPr fontAlgn="auto">
              <a:spcAft>
                <a:spcPts val="1200"/>
              </a:spcAft>
              <a:defRPr/>
            </a:pPr>
            <a:endParaRPr lang="es-ES" altLang="es-E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n 4">
            <a:extLst>
              <a:ext uri="{FF2B5EF4-FFF2-40B4-BE49-F238E27FC236}">
                <a16:creationId xmlns:a16="http://schemas.microsoft.com/office/drawing/2014/main" id="{A843062A-6D0B-71AA-512D-58CAB3789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84328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agen 2">
            <a:extLst>
              <a:ext uri="{FF2B5EF4-FFF2-40B4-BE49-F238E27FC236}">
                <a16:creationId xmlns:a16="http://schemas.microsoft.com/office/drawing/2014/main" id="{7987E38A-95DE-DBF7-BE34-E0874D732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864235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agen 2">
            <a:extLst>
              <a:ext uri="{FF2B5EF4-FFF2-40B4-BE49-F238E27FC236}">
                <a16:creationId xmlns:a16="http://schemas.microsoft.com/office/drawing/2014/main" id="{9F782B93-D4AE-695A-A21F-A44027EC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404813"/>
            <a:ext cx="87058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0928122B-34B1-8030-CFC6-F47CBA2ECCCA}"/>
              </a:ext>
            </a:extLst>
          </p:cNvPr>
          <p:cNvSpPr>
            <a:spLocks noGrp="1"/>
          </p:cNvSpPr>
          <p:nvPr>
            <p:ph type="title"/>
          </p:nvPr>
        </p:nvSpPr>
        <p:spPr>
          <a:xfrm>
            <a:off x="684213" y="260350"/>
            <a:ext cx="8229600" cy="1143000"/>
          </a:xfrm>
        </p:spPr>
        <p:txBody>
          <a:bodyPr/>
          <a:lstStyle/>
          <a:p>
            <a:pPr fontAlgn="auto">
              <a:spcAft>
                <a:spcPts val="0"/>
              </a:spcAft>
              <a:defRPr/>
            </a:pPr>
            <a:r>
              <a:rPr lang="es-ES" dirty="0"/>
              <a:t>E. </a:t>
            </a:r>
            <a:r>
              <a:rPr lang="es-ES" b="1" dirty="0">
                <a:highlight>
                  <a:srgbClr val="C0C0C0"/>
                </a:highlight>
              </a:rPr>
              <a:t>OTROS</a:t>
            </a:r>
          </a:p>
        </p:txBody>
      </p:sp>
      <p:sp>
        <p:nvSpPr>
          <p:cNvPr id="54274" name="1 Marcador de contenido">
            <a:extLst>
              <a:ext uri="{FF2B5EF4-FFF2-40B4-BE49-F238E27FC236}">
                <a16:creationId xmlns:a16="http://schemas.microsoft.com/office/drawing/2014/main" id="{20286EAB-1105-610F-F728-5906752AA12F}"/>
              </a:ext>
            </a:extLst>
          </p:cNvPr>
          <p:cNvSpPr>
            <a:spLocks noGrp="1"/>
          </p:cNvSpPr>
          <p:nvPr>
            <p:ph idx="1"/>
          </p:nvPr>
        </p:nvSpPr>
        <p:spPr>
          <a:xfrm>
            <a:off x="409575" y="1571625"/>
            <a:ext cx="8229600" cy="4525963"/>
          </a:xfrm>
        </p:spPr>
        <p:txBody>
          <a:bodyPr>
            <a:normAutofit/>
          </a:bodyPr>
          <a:lstStyle/>
          <a:p>
            <a:pPr fontAlgn="auto">
              <a:spcAft>
                <a:spcPts val="1800"/>
              </a:spcAft>
              <a:defRPr/>
            </a:pPr>
            <a:r>
              <a:rPr lang="es-ES" altLang="es-ES" sz="2400" b="1" dirty="0"/>
              <a:t>Personal con Diplomatura Universitaria en Enfermería o Grado en Enfermería (DUE-GE)</a:t>
            </a:r>
          </a:p>
          <a:p>
            <a:pPr fontAlgn="auto">
              <a:spcAft>
                <a:spcPts val="1800"/>
              </a:spcAft>
              <a:defRPr/>
            </a:pPr>
            <a:r>
              <a:rPr lang="es-ES" altLang="es-ES" sz="2400" b="1" dirty="0"/>
              <a:t>FORMADOR</a:t>
            </a:r>
          </a:p>
        </p:txBody>
      </p:sp>
      <p:pic>
        <p:nvPicPr>
          <p:cNvPr id="67588" name="Imagen 1">
            <a:extLst>
              <a:ext uri="{FF2B5EF4-FFF2-40B4-BE49-F238E27FC236}">
                <a16:creationId xmlns:a16="http://schemas.microsoft.com/office/drawing/2014/main" id="{2E5B51F1-19B8-CCBA-0D57-7F73DC9FC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455997"/>
            <a:ext cx="5100684" cy="382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30F4ADE-DDF5-E3C3-81CC-48CA419469A8}"/>
              </a:ext>
            </a:extLst>
          </p:cNvPr>
          <p:cNvSpPr>
            <a:spLocks noGrp="1"/>
          </p:cNvSpPr>
          <p:nvPr>
            <p:ph type="title"/>
          </p:nvPr>
        </p:nvSpPr>
        <p:spPr>
          <a:xfrm>
            <a:off x="683568" y="615459"/>
            <a:ext cx="7406640" cy="504056"/>
          </a:xfrm>
        </p:spPr>
        <p:txBody>
          <a:bodyPr>
            <a:normAutofit fontScale="90000"/>
          </a:bodyPr>
          <a:lstStyle/>
          <a:p>
            <a:pPr fontAlgn="auto">
              <a:spcAft>
                <a:spcPts val="0"/>
              </a:spcAft>
              <a:defRPr/>
            </a:pPr>
            <a:r>
              <a:rPr lang="es-ES" b="1" dirty="0"/>
              <a:t>DUE-GE</a:t>
            </a:r>
            <a:br>
              <a:rPr lang="es-ES" dirty="0"/>
            </a:br>
            <a:endParaRPr lang="es-ES" dirty="0"/>
          </a:p>
        </p:txBody>
      </p:sp>
      <p:sp>
        <p:nvSpPr>
          <p:cNvPr id="2" name="Marcador de contenido 1">
            <a:extLst>
              <a:ext uri="{FF2B5EF4-FFF2-40B4-BE49-F238E27FC236}">
                <a16:creationId xmlns:a16="http://schemas.microsoft.com/office/drawing/2014/main" id="{B4778445-82B8-8BA1-AF2E-1F04F15CFE8B}"/>
              </a:ext>
            </a:extLst>
          </p:cNvPr>
          <p:cNvSpPr>
            <a:spLocks noGrp="1"/>
          </p:cNvSpPr>
          <p:nvPr>
            <p:ph idx="1"/>
          </p:nvPr>
        </p:nvSpPr>
        <p:spPr>
          <a:xfrm>
            <a:off x="479425" y="1166813"/>
            <a:ext cx="8229600" cy="4524375"/>
          </a:xfrm>
        </p:spPr>
        <p:txBody>
          <a:bodyPr>
            <a:normAutofit/>
          </a:bodyPr>
          <a:lstStyle/>
          <a:p>
            <a:pPr fontAlgn="auto">
              <a:spcAft>
                <a:spcPts val="1200"/>
              </a:spcAft>
              <a:defRPr/>
            </a:pPr>
            <a:r>
              <a:rPr lang="es-ES" sz="2400" dirty="0"/>
              <a:t>Atiende y asigna la respuesta adecuada y se responsabiliza del seguimiento de las demandas de enfermería que llegan a la central.</a:t>
            </a:r>
          </a:p>
          <a:p>
            <a:pPr fontAlgn="auto">
              <a:spcAft>
                <a:spcPts val="1200"/>
              </a:spcAft>
              <a:defRPr/>
            </a:pPr>
            <a:r>
              <a:rPr lang="es-ES" sz="2400" dirty="0"/>
              <a:t>Apoya en la resolución protocolizada de problemas no graves de salud en épocas de especial aumento de la demanda.</a:t>
            </a:r>
          </a:p>
          <a:p>
            <a:pPr fontAlgn="auto">
              <a:spcAft>
                <a:spcPts val="1200"/>
              </a:spcAft>
              <a:defRPr/>
            </a:pPr>
            <a:r>
              <a:rPr lang="es-ES" sz="2400" dirty="0"/>
              <a:t>Atiende las demandas de asesoría sanitaria y educación para la salud que le llegan fundamentalmente a través del teléfono 902 400 116</a:t>
            </a:r>
            <a:r>
              <a:rPr lang="pt-BR" sz="2400" dirty="0"/>
              <a:t> y </a:t>
            </a:r>
            <a:r>
              <a:rPr lang="pt-BR" sz="2400" dirty="0" err="1"/>
              <a:t>del</a:t>
            </a:r>
            <a:r>
              <a:rPr lang="pt-BR" sz="2400" dirty="0"/>
              <a:t> 061.</a:t>
            </a:r>
          </a:p>
          <a:p>
            <a:pPr marL="109537" indent="0" fontAlgn="auto">
              <a:spcAft>
                <a:spcPts val="0"/>
              </a:spcAft>
              <a:buFont typeface="Wingdings 3" panose="05040102010807070707" pitchFamily="18" charset="2"/>
              <a:buNone/>
              <a:defRPr/>
            </a:pPr>
            <a:r>
              <a:rPr lang="pt-BR" sz="2400" dirty="0"/>
              <a:t> </a:t>
            </a:r>
            <a:endParaRPr lang="es-ES" sz="2400" dirty="0"/>
          </a:p>
          <a:p>
            <a:pPr fontAlgn="auto">
              <a:spcAft>
                <a:spcPts val="0"/>
              </a:spcAft>
              <a:defRPr/>
            </a:pPr>
            <a:endParaRPr lang="es-ES" dirty="0"/>
          </a:p>
        </p:txBody>
      </p:sp>
      <p:pic>
        <p:nvPicPr>
          <p:cNvPr id="4" name="Imagen 3">
            <a:extLst>
              <a:ext uri="{FF2B5EF4-FFF2-40B4-BE49-F238E27FC236}">
                <a16:creationId xmlns:a16="http://schemas.microsoft.com/office/drawing/2014/main" id="{7CA4F9A6-DE2B-79E5-DF22-430E82C398EF}"/>
              </a:ext>
            </a:extLst>
          </p:cNvPr>
          <p:cNvPicPr>
            <a:picLocks noChangeAspect="1"/>
          </p:cNvPicPr>
          <p:nvPr/>
        </p:nvPicPr>
        <p:blipFill>
          <a:blip r:embed="rId2"/>
          <a:stretch>
            <a:fillRect/>
          </a:stretch>
        </p:blipFill>
        <p:spPr>
          <a:xfrm>
            <a:off x="4788024" y="4365104"/>
            <a:ext cx="3640086" cy="22322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5F9B465-9B63-1639-13D6-805BECE43DF9}"/>
              </a:ext>
            </a:extLst>
          </p:cNvPr>
          <p:cNvSpPr>
            <a:spLocks noGrp="1"/>
          </p:cNvSpPr>
          <p:nvPr>
            <p:ph type="title"/>
          </p:nvPr>
        </p:nvSpPr>
        <p:spPr>
          <a:xfrm>
            <a:off x="879420" y="343457"/>
            <a:ext cx="7406640" cy="1356360"/>
          </a:xfrm>
        </p:spPr>
        <p:txBody>
          <a:bodyPr>
            <a:normAutofit fontScale="90000"/>
          </a:bodyPr>
          <a:lstStyle/>
          <a:p>
            <a:pPr fontAlgn="auto">
              <a:spcAft>
                <a:spcPts val="0"/>
              </a:spcAft>
              <a:defRPr/>
            </a:pPr>
            <a:br>
              <a:rPr lang="es-ES" dirty="0"/>
            </a:br>
            <a:r>
              <a:rPr lang="es-ES" b="1" dirty="0"/>
              <a:t>CENTRO DE COORDINACIÓN DE EMERGENCIAS (CCE, CCU o CCUE)</a:t>
            </a:r>
            <a:br>
              <a:rPr lang="es-ES" dirty="0"/>
            </a:br>
            <a:endParaRPr lang="es-ES" dirty="0"/>
          </a:p>
        </p:txBody>
      </p:sp>
      <p:sp>
        <p:nvSpPr>
          <p:cNvPr id="11266" name="2 Marcador de contenido">
            <a:extLst>
              <a:ext uri="{FF2B5EF4-FFF2-40B4-BE49-F238E27FC236}">
                <a16:creationId xmlns:a16="http://schemas.microsoft.com/office/drawing/2014/main" id="{982F3CAF-08EE-35CC-A427-B265CFC46683}"/>
              </a:ext>
            </a:extLst>
          </p:cNvPr>
          <p:cNvSpPr>
            <a:spLocks noGrp="1"/>
          </p:cNvSpPr>
          <p:nvPr>
            <p:ph idx="1"/>
          </p:nvPr>
        </p:nvSpPr>
        <p:spPr>
          <a:xfrm>
            <a:off x="857251" y="1699816"/>
            <a:ext cx="7404653" cy="4396183"/>
          </a:xfrm>
        </p:spPr>
        <p:txBody>
          <a:bodyPr>
            <a:normAutofit/>
          </a:bodyPr>
          <a:lstStyle/>
          <a:p>
            <a:pPr fontAlgn="auto">
              <a:spcAft>
                <a:spcPts val="0"/>
              </a:spcAft>
              <a:defRPr/>
            </a:pPr>
            <a:r>
              <a:rPr lang="es-ES" altLang="es-ES" sz="2800" b="1" dirty="0"/>
              <a:t>Lugar donde se reciben llamadas telefónicas solicitando ayuda ante una situación de urgencia o emergencia. </a:t>
            </a:r>
          </a:p>
          <a:p>
            <a:pPr fontAlgn="auto">
              <a:spcAft>
                <a:spcPts val="0"/>
              </a:spcAft>
              <a:defRPr/>
            </a:pPr>
            <a:r>
              <a:rPr lang="es-ES" altLang="es-ES" sz="2800" b="1" dirty="0"/>
              <a:t>En ellos se analiza la información recibida y  se movilizan los recursos necesarios para atender una demanda</a:t>
            </a:r>
          </a:p>
        </p:txBody>
      </p:sp>
      <p:pic>
        <p:nvPicPr>
          <p:cNvPr id="3" name="Imagen 2">
            <a:extLst>
              <a:ext uri="{FF2B5EF4-FFF2-40B4-BE49-F238E27FC236}">
                <a16:creationId xmlns:a16="http://schemas.microsoft.com/office/drawing/2014/main" id="{66BC2505-3015-DB19-6D2E-5311744B8DEE}"/>
              </a:ext>
            </a:extLst>
          </p:cNvPr>
          <p:cNvPicPr>
            <a:picLocks noChangeAspect="1"/>
          </p:cNvPicPr>
          <p:nvPr/>
        </p:nvPicPr>
        <p:blipFill>
          <a:blip r:embed="rId2"/>
          <a:stretch>
            <a:fillRect/>
          </a:stretch>
        </p:blipFill>
        <p:spPr>
          <a:xfrm>
            <a:off x="2843807" y="4365104"/>
            <a:ext cx="3757600" cy="210425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B573F53-4699-7C92-A6B5-CEC6E4471AB6}"/>
              </a:ext>
            </a:extLst>
          </p:cNvPr>
          <p:cNvSpPr>
            <a:spLocks noGrp="1"/>
          </p:cNvSpPr>
          <p:nvPr>
            <p:ph type="title"/>
          </p:nvPr>
        </p:nvSpPr>
        <p:spPr>
          <a:xfrm>
            <a:off x="457200" y="0"/>
            <a:ext cx="8229600" cy="1143000"/>
          </a:xfrm>
        </p:spPr>
        <p:txBody>
          <a:bodyPr>
            <a:normAutofit fontScale="90000"/>
          </a:bodyPr>
          <a:lstStyle/>
          <a:p>
            <a:pPr fontAlgn="auto">
              <a:spcAft>
                <a:spcPts val="0"/>
              </a:spcAft>
              <a:defRPr/>
            </a:pPr>
            <a:br>
              <a:rPr lang="es-ES" dirty="0"/>
            </a:br>
            <a:r>
              <a:rPr lang="es-ES" b="1" dirty="0"/>
              <a:t>FORMADOR</a:t>
            </a:r>
            <a:br>
              <a:rPr lang="es-ES" dirty="0"/>
            </a:br>
            <a:endParaRPr lang="es-ES" dirty="0"/>
          </a:p>
        </p:txBody>
      </p:sp>
      <p:sp>
        <p:nvSpPr>
          <p:cNvPr id="56322" name="Marcador de contenido 1">
            <a:extLst>
              <a:ext uri="{FF2B5EF4-FFF2-40B4-BE49-F238E27FC236}">
                <a16:creationId xmlns:a16="http://schemas.microsoft.com/office/drawing/2014/main" id="{0C36EED2-6B68-3C16-936E-8C8D395667C8}"/>
              </a:ext>
            </a:extLst>
          </p:cNvPr>
          <p:cNvSpPr>
            <a:spLocks noGrp="1"/>
          </p:cNvSpPr>
          <p:nvPr>
            <p:ph idx="1"/>
          </p:nvPr>
        </p:nvSpPr>
        <p:spPr>
          <a:xfrm>
            <a:off x="487363" y="908050"/>
            <a:ext cx="8362950" cy="5199063"/>
          </a:xfrm>
        </p:spPr>
        <p:txBody>
          <a:bodyPr>
            <a:normAutofit fontScale="92500" lnSpcReduction="20000"/>
          </a:bodyPr>
          <a:lstStyle/>
          <a:p>
            <a:pPr fontAlgn="auto">
              <a:spcAft>
                <a:spcPts val="1200"/>
              </a:spcAft>
              <a:defRPr/>
            </a:pPr>
            <a:r>
              <a:rPr lang="es-ES" altLang="es-ES" sz="2400" dirty="0"/>
              <a:t>Supervisa la labor diaria de los teleoperadores y locutores.</a:t>
            </a:r>
          </a:p>
          <a:p>
            <a:pPr fontAlgn="auto">
              <a:spcAft>
                <a:spcPts val="1200"/>
              </a:spcAft>
              <a:defRPr/>
            </a:pPr>
            <a:r>
              <a:rPr lang="es-ES" altLang="es-ES" sz="2400" dirty="0"/>
              <a:t>Mantiene actualizada toda la información de la base de datos e información de interés en la aplicación.</a:t>
            </a:r>
          </a:p>
          <a:p>
            <a:pPr fontAlgn="auto">
              <a:spcAft>
                <a:spcPts val="1200"/>
              </a:spcAft>
              <a:defRPr/>
            </a:pPr>
            <a:r>
              <a:rPr lang="es-ES" altLang="es-ES" sz="2400" dirty="0"/>
              <a:t>Lleva a cabo el manejo y análisis de los datos aportados por el ACD (herramienta informática que se ocupa de la gestión de entradas de llamadas en el 061 y en el 902400116).</a:t>
            </a:r>
          </a:p>
          <a:p>
            <a:pPr fontAlgn="auto">
              <a:spcAft>
                <a:spcPts val="1200"/>
              </a:spcAft>
              <a:defRPr/>
            </a:pPr>
            <a:r>
              <a:rPr lang="es-ES" altLang="es-ES" sz="2400" dirty="0"/>
              <a:t>Hace seguimiento y detecta necesidades formativas. Se encarga de la estructuración e implantación de programas de formación para el personal operador de la central de coordinación.</a:t>
            </a:r>
          </a:p>
          <a:p>
            <a:pPr fontAlgn="auto">
              <a:spcAft>
                <a:spcPts val="1200"/>
              </a:spcAft>
              <a:defRPr/>
            </a:pPr>
            <a:r>
              <a:rPr lang="es-ES" altLang="es-ES" sz="2400" dirty="0"/>
              <a:t>Participa en la formación inicial y continuada  del personal operador de la central.</a:t>
            </a:r>
          </a:p>
          <a:p>
            <a:pPr fontAlgn="auto">
              <a:spcAft>
                <a:spcPts val="1200"/>
              </a:spcAft>
              <a:defRPr/>
            </a:pPr>
            <a:r>
              <a:rPr lang="es-ES" altLang="es-ES" sz="2400" dirty="0"/>
              <a:t>Tiene apoyo directo del jefe de sala.</a:t>
            </a:r>
          </a:p>
          <a:p>
            <a:pPr fontAlgn="auto">
              <a:spcAft>
                <a:spcPts val="1200"/>
              </a:spcAft>
              <a:defRPr/>
            </a:pPr>
            <a:r>
              <a:rPr lang="es-ES" altLang="es-ES" sz="2400" dirty="0"/>
              <a:t>Según necesidades puede actuar como teleoperador o locutor.</a:t>
            </a:r>
          </a:p>
          <a:p>
            <a:pPr fontAlgn="auto">
              <a:spcAft>
                <a:spcPts val="0"/>
              </a:spcAft>
              <a:defRPr/>
            </a:pPr>
            <a:endParaRPr lang="es-ES" altLang="es-E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9D39E64C-E117-D6B9-38F1-0E58388D14D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428625"/>
            <a:ext cx="7358063" cy="551973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2EC0BF-772B-5616-4200-895D34CF8F4E}"/>
              </a:ext>
            </a:extLst>
          </p:cNvPr>
          <p:cNvSpPr>
            <a:spLocks noGrp="1"/>
          </p:cNvSpPr>
          <p:nvPr>
            <p:ph type="title"/>
          </p:nvPr>
        </p:nvSpPr>
        <p:spPr>
          <a:xfrm>
            <a:off x="548301" y="260648"/>
            <a:ext cx="7776864" cy="1356360"/>
          </a:xfrm>
          <a:solidFill>
            <a:schemeClr val="accent2">
              <a:lumMod val="60000"/>
              <a:lumOff val="40000"/>
            </a:schemeClr>
          </a:solidFill>
        </p:spPr>
        <p:txBody>
          <a:bodyPr>
            <a:normAutofit fontScale="90000"/>
          </a:bodyPr>
          <a:lstStyle/>
          <a:p>
            <a:r>
              <a:rPr lang="es-ES" b="1" dirty="0"/>
              <a:t>PERSONAL DE LA CCUS-061 GALICIA PERFILES Y RESPONSABILIDADES</a:t>
            </a:r>
          </a:p>
        </p:txBody>
      </p:sp>
      <p:sp>
        <p:nvSpPr>
          <p:cNvPr id="3" name="Marcador de contenido 2">
            <a:extLst>
              <a:ext uri="{FF2B5EF4-FFF2-40B4-BE49-F238E27FC236}">
                <a16:creationId xmlns:a16="http://schemas.microsoft.com/office/drawing/2014/main" id="{4FB38F13-BD74-6A54-7563-E54886B12DD2}"/>
              </a:ext>
            </a:extLst>
          </p:cNvPr>
          <p:cNvSpPr>
            <a:spLocks noGrp="1"/>
          </p:cNvSpPr>
          <p:nvPr>
            <p:ph idx="1"/>
          </p:nvPr>
        </p:nvSpPr>
        <p:spPr>
          <a:xfrm>
            <a:off x="611561" y="1761024"/>
            <a:ext cx="6120680" cy="2100024"/>
          </a:xfrm>
        </p:spPr>
        <p:txBody>
          <a:bodyPr>
            <a:normAutofit fontScale="92500" lnSpcReduction="10000"/>
          </a:bodyPr>
          <a:lstStyle/>
          <a:p>
            <a:pPr marL="34290" indent="0">
              <a:buNone/>
            </a:pPr>
            <a:r>
              <a:rPr lang="es-ES" sz="2400" dirty="0"/>
              <a:t>Nos encontramos con dos tipos de personal:</a:t>
            </a:r>
          </a:p>
          <a:p>
            <a:pPr marL="491490" indent="-457200">
              <a:buFont typeface="+mj-lt"/>
              <a:buAutoNum type="arabicPeriod"/>
            </a:pPr>
            <a:r>
              <a:rPr lang="es-ES" sz="2400" b="1" dirty="0"/>
              <a:t>PERSONAL SANITARIO Y DE SUPERVISIÓN DE LA FPUS-061</a:t>
            </a:r>
          </a:p>
          <a:p>
            <a:pPr marL="491490" indent="-457200">
              <a:buFont typeface="+mj-lt"/>
              <a:buAutoNum type="arabicPeriod"/>
            </a:pPr>
            <a:r>
              <a:rPr lang="es-ES" sz="2400" b="1" dirty="0"/>
              <a:t>PERSONAL DE LA EMPRESA DE OPERACIÓN TELEFÓNICA: GESTORES TELEFÓNICOS</a:t>
            </a:r>
          </a:p>
        </p:txBody>
      </p:sp>
      <p:pic>
        <p:nvPicPr>
          <p:cNvPr id="4" name="Imagen 3">
            <a:extLst>
              <a:ext uri="{FF2B5EF4-FFF2-40B4-BE49-F238E27FC236}">
                <a16:creationId xmlns:a16="http://schemas.microsoft.com/office/drawing/2014/main" id="{EB06C661-C264-2C2D-2C43-8F4BDAC37F56}"/>
              </a:ext>
            </a:extLst>
          </p:cNvPr>
          <p:cNvPicPr>
            <a:picLocks noChangeAspect="1"/>
          </p:cNvPicPr>
          <p:nvPr/>
        </p:nvPicPr>
        <p:blipFill>
          <a:blip r:embed="rId2"/>
          <a:stretch>
            <a:fillRect/>
          </a:stretch>
        </p:blipFill>
        <p:spPr>
          <a:xfrm>
            <a:off x="548301" y="3729806"/>
            <a:ext cx="6120680" cy="2221215"/>
          </a:xfrm>
          <a:prstGeom prst="rect">
            <a:avLst/>
          </a:prstGeom>
        </p:spPr>
      </p:pic>
      <p:sp>
        <p:nvSpPr>
          <p:cNvPr id="6" name="CuadroTexto 5">
            <a:extLst>
              <a:ext uri="{FF2B5EF4-FFF2-40B4-BE49-F238E27FC236}">
                <a16:creationId xmlns:a16="http://schemas.microsoft.com/office/drawing/2014/main" id="{87C085C6-603A-EC6D-7AEB-C5F4D103541E}"/>
              </a:ext>
            </a:extLst>
          </p:cNvPr>
          <p:cNvSpPr txBox="1"/>
          <p:nvPr/>
        </p:nvSpPr>
        <p:spPr>
          <a:xfrm>
            <a:off x="431540" y="5951021"/>
            <a:ext cx="7776864" cy="923330"/>
          </a:xfrm>
          <a:prstGeom prst="rect">
            <a:avLst/>
          </a:prstGeom>
          <a:noFill/>
        </p:spPr>
        <p:txBody>
          <a:bodyPr wrap="square">
            <a:spAutoFit/>
          </a:bodyPr>
          <a:lstStyle/>
          <a:p>
            <a:r>
              <a:rPr lang="es-ES" dirty="0">
                <a:hlinkClick r:id="rId3"/>
              </a:rPr>
              <a:t>https://061.sergas.gal/Paxinas/web.aspx?tipo=paxtxt&amp;idLista=4&amp;idContido=44&amp;migtab=44&amp;idTax=30006&amp;idioma=es</a:t>
            </a:r>
            <a:endParaRPr lang="es-ES" dirty="0"/>
          </a:p>
          <a:p>
            <a:endParaRPr lang="es-ES" dirty="0"/>
          </a:p>
        </p:txBody>
      </p:sp>
      <p:sp>
        <p:nvSpPr>
          <p:cNvPr id="7" name="Heptágono 6">
            <a:extLst>
              <a:ext uri="{FF2B5EF4-FFF2-40B4-BE49-F238E27FC236}">
                <a16:creationId xmlns:a16="http://schemas.microsoft.com/office/drawing/2014/main" id="{F4C0FFE1-BB7A-8BF4-3922-95A6C02C9799}"/>
              </a:ext>
            </a:extLst>
          </p:cNvPr>
          <p:cNvSpPr/>
          <p:nvPr/>
        </p:nvSpPr>
        <p:spPr>
          <a:xfrm>
            <a:off x="6444208" y="1988840"/>
            <a:ext cx="2520280" cy="2016224"/>
          </a:xfrm>
          <a:prstGeom prst="hep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400" b="1" dirty="0"/>
              <a:t>RESUMEN CENTRADO EN CCUS-061 GALICIA</a:t>
            </a:r>
          </a:p>
        </p:txBody>
      </p:sp>
    </p:spTree>
    <p:extLst>
      <p:ext uri="{BB962C8B-B14F-4D97-AF65-F5344CB8AC3E}">
        <p14:creationId xmlns:p14="http://schemas.microsoft.com/office/powerpoint/2010/main" val="296890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84A96-BEE4-4303-2D91-C667DAE81F92}"/>
              </a:ext>
            </a:extLst>
          </p:cNvPr>
          <p:cNvSpPr>
            <a:spLocks noGrp="1"/>
          </p:cNvSpPr>
          <p:nvPr>
            <p:ph type="title"/>
          </p:nvPr>
        </p:nvSpPr>
        <p:spPr>
          <a:xfrm>
            <a:off x="539552" y="609600"/>
            <a:ext cx="7724338" cy="947192"/>
          </a:xfrm>
        </p:spPr>
        <p:txBody>
          <a:bodyPr>
            <a:normAutofit fontScale="90000"/>
          </a:bodyPr>
          <a:lstStyle/>
          <a:p>
            <a:pPr marL="742950" indent="-742950">
              <a:buFont typeface="+mj-lt"/>
              <a:buAutoNum type="arabicPeriod"/>
            </a:pPr>
            <a:r>
              <a:rPr lang="es-ES" b="1" dirty="0"/>
              <a:t>PERSONAL SANITARIO Y DE SUPERVISIÓN DE LA FPUS-061</a:t>
            </a:r>
            <a:br>
              <a:rPr lang="es-ES" dirty="0"/>
            </a:br>
            <a:endParaRPr lang="es-ES" dirty="0"/>
          </a:p>
        </p:txBody>
      </p:sp>
      <p:sp>
        <p:nvSpPr>
          <p:cNvPr id="3" name="Marcador de contenido 2">
            <a:extLst>
              <a:ext uri="{FF2B5EF4-FFF2-40B4-BE49-F238E27FC236}">
                <a16:creationId xmlns:a16="http://schemas.microsoft.com/office/drawing/2014/main" id="{CDE56232-E10C-E8A8-13EB-2DC51DCDEE70}"/>
              </a:ext>
            </a:extLst>
          </p:cNvPr>
          <p:cNvSpPr>
            <a:spLocks noGrp="1"/>
          </p:cNvSpPr>
          <p:nvPr>
            <p:ph idx="1"/>
          </p:nvPr>
        </p:nvSpPr>
        <p:spPr>
          <a:xfrm>
            <a:off x="539552" y="1412776"/>
            <a:ext cx="8136904" cy="5184576"/>
          </a:xfrm>
        </p:spPr>
        <p:txBody>
          <a:bodyPr>
            <a:normAutofit fontScale="92500" lnSpcReduction="10000"/>
          </a:bodyPr>
          <a:lstStyle/>
          <a:p>
            <a:pPr marL="491490" indent="-457200">
              <a:buFont typeface="+mj-lt"/>
              <a:buAutoNum type="alphaUcPeriod"/>
            </a:pPr>
            <a:r>
              <a:rPr lang="es-ES" sz="2600" b="1" dirty="0">
                <a:solidFill>
                  <a:srgbClr val="FFC000"/>
                </a:solidFill>
                <a:highlight>
                  <a:srgbClr val="800080"/>
                </a:highlight>
              </a:rPr>
              <a:t>Médico coordinador</a:t>
            </a:r>
            <a:r>
              <a:rPr lang="es-ES" sz="2600" b="1" dirty="0"/>
              <a:t>:</a:t>
            </a:r>
          </a:p>
          <a:p>
            <a:r>
              <a:rPr lang="es-ES" sz="2200" dirty="0"/>
              <a:t>Encargado de dar respuesta a las llamadas de demanda que entran en la Central de Coordinación, sea a través del 061 o a través del 902 400 116. Ante una demanda sanitaria debe garantizar su evaluación y la asignación de la respuesta idónea en función tanto de las características de la situación que se le comunica como de los recursos disponibles en ese momento. Estas respuestas pueden ser:</a:t>
            </a:r>
          </a:p>
          <a:p>
            <a:pPr lvl="1">
              <a:buFont typeface="Corbel" panose="020B0503020204020204" pitchFamily="34" charset="0"/>
              <a:buChar char="–"/>
            </a:pPr>
            <a:r>
              <a:rPr lang="es-ES" sz="2200" dirty="0"/>
              <a:t>Información</a:t>
            </a:r>
          </a:p>
          <a:p>
            <a:pPr lvl="1">
              <a:buFont typeface="Corbel" panose="020B0503020204020204" pitchFamily="34" charset="0"/>
              <a:buChar char="–"/>
            </a:pPr>
            <a:r>
              <a:rPr lang="es-ES" sz="2200" dirty="0"/>
              <a:t>Consejo médico</a:t>
            </a:r>
          </a:p>
          <a:p>
            <a:pPr lvl="1">
              <a:buFont typeface="Corbel" panose="020B0503020204020204" pitchFamily="34" charset="0"/>
              <a:buChar char="–"/>
            </a:pPr>
            <a:r>
              <a:rPr lang="es-ES" sz="2200" dirty="0"/>
              <a:t>Derivación a un centro sanitario</a:t>
            </a:r>
          </a:p>
          <a:p>
            <a:pPr lvl="1">
              <a:buFont typeface="Corbel" panose="020B0503020204020204" pitchFamily="34" charset="0"/>
              <a:buChar char="–"/>
            </a:pPr>
            <a:r>
              <a:rPr lang="es-ES" sz="2200" dirty="0"/>
              <a:t>Coordinación de recursos asistenciales y de transporte sanitario</a:t>
            </a:r>
          </a:p>
          <a:p>
            <a:r>
              <a:rPr lang="es-ES" sz="2200" dirty="0"/>
              <a:t>Realiza el seguimiento y el control estricto de sus servicios, tomando sobre la marcha las decisiones que sean pertinentes en función da información que le llega.</a:t>
            </a:r>
          </a:p>
          <a:p>
            <a:r>
              <a:rPr lang="es-ES" sz="2200" dirty="0"/>
              <a:t>Presta apoyo asistencial a profesionales sanitarios mediante telemedicina y teleasistencia.</a:t>
            </a:r>
          </a:p>
          <a:p>
            <a:r>
              <a:rPr lang="es-ES" sz="2200" dirty="0"/>
              <a:t>Colabora en la formación de personal sanitario externo.</a:t>
            </a:r>
          </a:p>
        </p:txBody>
      </p:sp>
    </p:spTree>
    <p:extLst>
      <p:ext uri="{BB962C8B-B14F-4D97-AF65-F5344CB8AC3E}">
        <p14:creationId xmlns:p14="http://schemas.microsoft.com/office/powerpoint/2010/main" val="1566001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84A96-BEE4-4303-2D91-C667DAE81F92}"/>
              </a:ext>
            </a:extLst>
          </p:cNvPr>
          <p:cNvSpPr>
            <a:spLocks noGrp="1"/>
          </p:cNvSpPr>
          <p:nvPr>
            <p:ph type="title"/>
          </p:nvPr>
        </p:nvSpPr>
        <p:spPr>
          <a:xfrm>
            <a:off x="539552" y="609600"/>
            <a:ext cx="7724338" cy="947192"/>
          </a:xfrm>
        </p:spPr>
        <p:txBody>
          <a:bodyPr>
            <a:normAutofit fontScale="90000"/>
          </a:bodyPr>
          <a:lstStyle/>
          <a:p>
            <a:pPr marL="742950" indent="-742950">
              <a:buFont typeface="+mj-lt"/>
              <a:buAutoNum type="arabicPeriod"/>
            </a:pPr>
            <a:r>
              <a:rPr lang="es-ES" b="1" dirty="0"/>
              <a:t>PERSONAL SANITARIO Y DE SUPERVISIÓN DE LA FPUS-061</a:t>
            </a:r>
            <a:br>
              <a:rPr lang="es-ES" dirty="0"/>
            </a:br>
            <a:endParaRPr lang="es-ES" dirty="0"/>
          </a:p>
        </p:txBody>
      </p:sp>
      <p:sp>
        <p:nvSpPr>
          <p:cNvPr id="3" name="Marcador de contenido 2">
            <a:extLst>
              <a:ext uri="{FF2B5EF4-FFF2-40B4-BE49-F238E27FC236}">
                <a16:creationId xmlns:a16="http://schemas.microsoft.com/office/drawing/2014/main" id="{CDE56232-E10C-E8A8-13EB-2DC51DCDEE70}"/>
              </a:ext>
            </a:extLst>
          </p:cNvPr>
          <p:cNvSpPr>
            <a:spLocks noGrp="1"/>
          </p:cNvSpPr>
          <p:nvPr>
            <p:ph idx="1"/>
          </p:nvPr>
        </p:nvSpPr>
        <p:spPr>
          <a:xfrm>
            <a:off x="539552" y="1412776"/>
            <a:ext cx="8136904" cy="5184576"/>
          </a:xfrm>
        </p:spPr>
        <p:txBody>
          <a:bodyPr>
            <a:normAutofit fontScale="92500" lnSpcReduction="10000"/>
          </a:bodyPr>
          <a:lstStyle/>
          <a:p>
            <a:pPr marL="548640" indent="-514350">
              <a:buFont typeface="+mj-lt"/>
              <a:buAutoNum type="alphaUcPeriod" startAt="2"/>
            </a:pPr>
            <a:r>
              <a:rPr lang="es-ES" sz="2600" b="1" dirty="0">
                <a:solidFill>
                  <a:srgbClr val="FFC000"/>
                </a:solidFill>
                <a:highlight>
                  <a:srgbClr val="800080"/>
                </a:highlight>
              </a:rPr>
              <a:t>Jefe de guardia</a:t>
            </a:r>
            <a:r>
              <a:rPr lang="es-ES" sz="2600" b="1" dirty="0"/>
              <a:t>:</a:t>
            </a:r>
          </a:p>
          <a:p>
            <a:r>
              <a:rPr lang="es-ES" sz="2200" dirty="0"/>
              <a:t>Durante el turno es la máxima autoridad del Centro Coordinador. Funcionalmente, es el responsable último del seguimiento de actividad tanto del personal operador del centro, como del personal sanitario y no sanitario del 061 que realizan la asistencia y del transporte.</a:t>
            </a:r>
          </a:p>
          <a:p>
            <a:r>
              <a:rPr lang="es-ES" sz="2200" dirty="0"/>
              <a:t>Se encarga de la coordinación de los servicios de especial complejidad: emergencias, accidentes de múltiples víctimas, códigos 1, 2 y 3 (resucitación, emergencia, urgencia).</a:t>
            </a:r>
          </a:p>
          <a:p>
            <a:r>
              <a:rPr lang="es-ES" sz="2200" dirty="0"/>
              <a:t>Es el responsable de la toma de decisiones definitivas en el hipotético caso de discrepancia de pareceres entre los distintos intervinientes en los servicios que llevan el resto de los médicos coordinadores.</a:t>
            </a:r>
          </a:p>
          <a:p>
            <a:r>
              <a:rPr lang="es-ES" sz="2200" dirty="0"/>
              <a:t>El personal facultativo participa en el planteamiento, desarrollo y funcionamiento de los programas especiales: Alerta Corazón, Alerta Escolar, Alerta Pediátrica, Alerta Sordos, Programa HADO, Programa ACOUGO. Participa, asimismo, en el diseño y la mejora de los programas informáticos que sirven de soporte el trabajo de la Central, así como en la elaboración de protocolos de actuación asistencial en su campo de trabajo, tanto para situaciones ordinarias como extraordinarias.</a:t>
            </a:r>
          </a:p>
        </p:txBody>
      </p:sp>
    </p:spTree>
    <p:extLst>
      <p:ext uri="{BB962C8B-B14F-4D97-AF65-F5344CB8AC3E}">
        <p14:creationId xmlns:p14="http://schemas.microsoft.com/office/powerpoint/2010/main" val="3170710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84A96-BEE4-4303-2D91-C667DAE81F92}"/>
              </a:ext>
            </a:extLst>
          </p:cNvPr>
          <p:cNvSpPr>
            <a:spLocks noGrp="1"/>
          </p:cNvSpPr>
          <p:nvPr>
            <p:ph type="title"/>
          </p:nvPr>
        </p:nvSpPr>
        <p:spPr>
          <a:xfrm>
            <a:off x="539552" y="609600"/>
            <a:ext cx="7724338" cy="1451248"/>
          </a:xfrm>
        </p:spPr>
        <p:txBody>
          <a:bodyPr>
            <a:normAutofit fontScale="90000"/>
          </a:bodyPr>
          <a:lstStyle/>
          <a:p>
            <a:pPr marL="742950" indent="-742950">
              <a:buFont typeface="+mj-lt"/>
              <a:buAutoNum type="arabicPeriod"/>
            </a:pPr>
            <a:r>
              <a:rPr lang="es-ES" b="1" dirty="0"/>
              <a:t>PERSONAL SANITARIO Y DE SUPERVISIÓN DE LA FPUS-061</a:t>
            </a:r>
            <a:br>
              <a:rPr lang="es-ES" dirty="0"/>
            </a:br>
            <a:endParaRPr lang="es-ES" dirty="0"/>
          </a:p>
        </p:txBody>
      </p:sp>
      <p:sp>
        <p:nvSpPr>
          <p:cNvPr id="3" name="Marcador de contenido 2">
            <a:extLst>
              <a:ext uri="{FF2B5EF4-FFF2-40B4-BE49-F238E27FC236}">
                <a16:creationId xmlns:a16="http://schemas.microsoft.com/office/drawing/2014/main" id="{CDE56232-E10C-E8A8-13EB-2DC51DCDEE70}"/>
              </a:ext>
            </a:extLst>
          </p:cNvPr>
          <p:cNvSpPr>
            <a:spLocks noGrp="1"/>
          </p:cNvSpPr>
          <p:nvPr>
            <p:ph idx="1"/>
          </p:nvPr>
        </p:nvSpPr>
        <p:spPr>
          <a:xfrm>
            <a:off x="539552" y="1916832"/>
            <a:ext cx="8136904" cy="4680520"/>
          </a:xfrm>
        </p:spPr>
        <p:txBody>
          <a:bodyPr>
            <a:normAutofit/>
          </a:bodyPr>
          <a:lstStyle/>
          <a:p>
            <a:pPr marL="548640" indent="-514350">
              <a:buFont typeface="+mj-lt"/>
              <a:buAutoNum type="alphaUcPeriod" startAt="3"/>
            </a:pPr>
            <a:r>
              <a:rPr lang="es-ES" sz="2600" b="1" dirty="0">
                <a:solidFill>
                  <a:srgbClr val="FFC000"/>
                </a:solidFill>
                <a:highlight>
                  <a:srgbClr val="800080"/>
                </a:highlight>
              </a:rPr>
              <a:t>DUE o GE de consulta </a:t>
            </a:r>
            <a:r>
              <a:rPr lang="es-ES" sz="2600" b="1" dirty="0"/>
              <a:t>:</a:t>
            </a:r>
          </a:p>
          <a:p>
            <a:r>
              <a:rPr lang="es-ES" sz="2200" dirty="0"/>
              <a:t>Atiende las demandas de asesoría e consultoría sanitaria, y educación para la salud que le llegan a través del 902 400 116 y del 061.</a:t>
            </a:r>
          </a:p>
          <a:p>
            <a:r>
              <a:rPr lang="es-ES" sz="2200" dirty="0"/>
              <a:t>Atiende, asigna la respuesta adecuada y se responsabiliza del seguimiento de las demandas de enfermería que llegan a la central.</a:t>
            </a:r>
          </a:p>
          <a:p>
            <a:r>
              <a:rPr lang="es-ES" sz="2200" dirty="0"/>
              <a:t>Apoya en la resolución protocolizada de problemas no graves de salud en épocas de especial aumento de la demanda.</a:t>
            </a:r>
          </a:p>
        </p:txBody>
      </p:sp>
    </p:spTree>
    <p:extLst>
      <p:ext uri="{BB962C8B-B14F-4D97-AF65-F5344CB8AC3E}">
        <p14:creationId xmlns:p14="http://schemas.microsoft.com/office/powerpoint/2010/main" val="978891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84A96-BEE4-4303-2D91-C667DAE81F92}"/>
              </a:ext>
            </a:extLst>
          </p:cNvPr>
          <p:cNvSpPr>
            <a:spLocks noGrp="1"/>
          </p:cNvSpPr>
          <p:nvPr>
            <p:ph type="title"/>
          </p:nvPr>
        </p:nvSpPr>
        <p:spPr>
          <a:xfrm>
            <a:off x="539552" y="393576"/>
            <a:ext cx="7724338" cy="1451248"/>
          </a:xfrm>
        </p:spPr>
        <p:txBody>
          <a:bodyPr>
            <a:normAutofit fontScale="90000"/>
          </a:bodyPr>
          <a:lstStyle/>
          <a:p>
            <a:pPr marL="742950" indent="-742950">
              <a:buFont typeface="+mj-lt"/>
              <a:buAutoNum type="arabicPeriod"/>
            </a:pPr>
            <a:r>
              <a:rPr lang="es-ES" b="1" dirty="0"/>
              <a:t>PERSONAL SANITARIO Y DE SUPERVISIÓN DE LA FPUS-061</a:t>
            </a:r>
            <a:br>
              <a:rPr lang="es-ES" dirty="0"/>
            </a:br>
            <a:endParaRPr lang="es-ES" dirty="0"/>
          </a:p>
        </p:txBody>
      </p:sp>
      <p:sp>
        <p:nvSpPr>
          <p:cNvPr id="3" name="Marcador de contenido 2">
            <a:extLst>
              <a:ext uri="{FF2B5EF4-FFF2-40B4-BE49-F238E27FC236}">
                <a16:creationId xmlns:a16="http://schemas.microsoft.com/office/drawing/2014/main" id="{CDE56232-E10C-E8A8-13EB-2DC51DCDEE70}"/>
              </a:ext>
            </a:extLst>
          </p:cNvPr>
          <p:cNvSpPr>
            <a:spLocks noGrp="1"/>
          </p:cNvSpPr>
          <p:nvPr>
            <p:ph idx="1"/>
          </p:nvPr>
        </p:nvSpPr>
        <p:spPr>
          <a:xfrm>
            <a:off x="539552" y="1556792"/>
            <a:ext cx="8136904" cy="5040560"/>
          </a:xfrm>
        </p:spPr>
        <p:txBody>
          <a:bodyPr>
            <a:normAutofit/>
          </a:bodyPr>
          <a:lstStyle/>
          <a:p>
            <a:pPr marL="548640" indent="-514350">
              <a:buFont typeface="+mj-lt"/>
              <a:buAutoNum type="alphaUcPeriod" startAt="3"/>
            </a:pPr>
            <a:r>
              <a:rPr lang="es-ES" sz="2600" b="1" dirty="0">
                <a:solidFill>
                  <a:srgbClr val="FFC000"/>
                </a:solidFill>
                <a:highlight>
                  <a:srgbClr val="800080"/>
                </a:highlight>
              </a:rPr>
              <a:t>Formador </a:t>
            </a:r>
            <a:r>
              <a:rPr lang="es-ES" sz="2600" b="1" dirty="0"/>
              <a:t>:</a:t>
            </a:r>
          </a:p>
          <a:p>
            <a:r>
              <a:rPr lang="es-ES" sz="2200" dirty="0"/>
              <a:t>Participa en la formación inicial y continuada del personal operador.</a:t>
            </a:r>
          </a:p>
          <a:p>
            <a:r>
              <a:rPr lang="es-ES" sz="2200" dirty="0"/>
              <a:t>Hace el seguimiento y detección de las necesidades formativas, la estructuración y la implantación de programas de formación para el personal operador de la Central de Coordinación.</a:t>
            </a:r>
          </a:p>
          <a:p>
            <a:r>
              <a:rPr lang="es-ES" sz="2200" dirty="0"/>
              <a:t>Realiza o seguimiento diario de la actividad del personal operador</a:t>
            </a:r>
          </a:p>
          <a:p>
            <a:r>
              <a:rPr lang="es-ES" sz="2200" dirty="0"/>
              <a:t>Actualiza las bases de datos e información de interés en la aplicación ACORDE (Aplicación para la coordinación de Emergencias) que permite la gestión a nivel informático de toda la actividad generada en la central de coordinación desde la entrada de la llamada hasta la finalización del proceso asistencial.</a:t>
            </a:r>
          </a:p>
          <a:p>
            <a:r>
              <a:rPr lang="es-ES" sz="2200" dirty="0"/>
              <a:t>Lleva a cabo el manejo y análisis de los datos aportados por el ACD.</a:t>
            </a:r>
          </a:p>
        </p:txBody>
      </p:sp>
    </p:spTree>
    <p:extLst>
      <p:ext uri="{BB962C8B-B14F-4D97-AF65-F5344CB8AC3E}">
        <p14:creationId xmlns:p14="http://schemas.microsoft.com/office/powerpoint/2010/main" val="3340852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1B1FA-95E4-3BE6-A1A6-7AC8DA58F43F}"/>
              </a:ext>
            </a:extLst>
          </p:cNvPr>
          <p:cNvSpPr>
            <a:spLocks noGrp="1"/>
          </p:cNvSpPr>
          <p:nvPr>
            <p:ph type="title"/>
          </p:nvPr>
        </p:nvSpPr>
        <p:spPr>
          <a:xfrm>
            <a:off x="465558" y="332656"/>
            <a:ext cx="7796346" cy="1356360"/>
          </a:xfrm>
        </p:spPr>
        <p:txBody>
          <a:bodyPr>
            <a:noAutofit/>
          </a:bodyPr>
          <a:lstStyle/>
          <a:p>
            <a:pPr marL="742950" indent="-742950">
              <a:buFont typeface="+mj-lt"/>
              <a:buAutoNum type="arabicPeriod" startAt="2"/>
            </a:pPr>
            <a:r>
              <a:rPr lang="es-ES" sz="3200" b="1" dirty="0"/>
              <a:t>PERSONAL DE LA EMPRESA DE OPERACIÓN TELEFÓNICA: GESTORES TELEFÓNICOS</a:t>
            </a:r>
          </a:p>
        </p:txBody>
      </p:sp>
      <p:sp>
        <p:nvSpPr>
          <p:cNvPr id="3" name="Marcador de contenido 2">
            <a:extLst>
              <a:ext uri="{FF2B5EF4-FFF2-40B4-BE49-F238E27FC236}">
                <a16:creationId xmlns:a16="http://schemas.microsoft.com/office/drawing/2014/main" id="{22FD8457-4303-47D3-9A65-95581BE03056}"/>
              </a:ext>
            </a:extLst>
          </p:cNvPr>
          <p:cNvSpPr>
            <a:spLocks noGrp="1"/>
          </p:cNvSpPr>
          <p:nvPr>
            <p:ph idx="1"/>
          </p:nvPr>
        </p:nvSpPr>
        <p:spPr>
          <a:xfrm>
            <a:off x="465558" y="1689016"/>
            <a:ext cx="8066881" cy="4620304"/>
          </a:xfrm>
        </p:spPr>
        <p:txBody>
          <a:bodyPr>
            <a:normAutofit/>
          </a:bodyPr>
          <a:lstStyle/>
          <a:p>
            <a:pPr marL="491490" indent="-457200">
              <a:buFont typeface="+mj-lt"/>
              <a:buAutoNum type="alphaUcPeriod"/>
            </a:pPr>
            <a:r>
              <a:rPr lang="es-ES" sz="2600" b="1" dirty="0">
                <a:solidFill>
                  <a:schemeClr val="accent5"/>
                </a:solidFill>
                <a:highlight>
                  <a:srgbClr val="008080"/>
                </a:highlight>
              </a:rPr>
              <a:t>Teleoperadores</a:t>
            </a:r>
            <a:r>
              <a:rPr lang="es-ES" sz="2600" b="1" dirty="0"/>
              <a:t>:</a:t>
            </a:r>
          </a:p>
          <a:p>
            <a:r>
              <a:rPr lang="es-ES" dirty="0"/>
              <a:t>Personal encargado de la recepción de las llamadas y, según la respuesta obtenida tras la clasificación de las mismas, pueden ser transferidas al resto del personal de la sala</a:t>
            </a:r>
          </a:p>
          <a:p>
            <a:r>
              <a:rPr lang="es-ES" dirty="0"/>
              <a:t>Funciones generales, como:</a:t>
            </a:r>
          </a:p>
          <a:p>
            <a:pPr lvl="1">
              <a:buFont typeface="Courier New" panose="02070309020205020404" pitchFamily="49" charset="0"/>
              <a:buChar char="o"/>
            </a:pPr>
            <a:r>
              <a:rPr lang="es-ES" sz="2000" dirty="0"/>
              <a:t>Ser la vía de entrada de todas las llamadas que se reciben en la Central de Coordinación de Urgencias Sanitarias 061 de Galicia.</a:t>
            </a:r>
          </a:p>
          <a:p>
            <a:pPr lvl="1">
              <a:buFont typeface="Courier New" panose="02070309020205020404" pitchFamily="49" charset="0"/>
              <a:buChar char="o"/>
            </a:pPr>
            <a:r>
              <a:rPr lang="es-ES" sz="2000" dirty="0"/>
              <a:t>Realizar la localización lo más precisa posible del punto donde se encuentra la urgencia, asegurando la comunicación telefónica con el lugar del incidente mediante el registro de un número de teléfono de contacto.</a:t>
            </a:r>
          </a:p>
          <a:p>
            <a:pPr lvl="1">
              <a:buFont typeface="Courier New" panose="02070309020205020404" pitchFamily="49" charset="0"/>
              <a:buChar char="o"/>
            </a:pPr>
            <a:r>
              <a:rPr lang="es-ES" sz="2000" dirty="0"/>
              <a:t>Hacer la clasificación del tipo de demanda sanitaria con la ayuda de soporte informático elaborado por médicos en base a protocolos cerrados (sistema CADE).</a:t>
            </a:r>
          </a:p>
        </p:txBody>
      </p:sp>
    </p:spTree>
    <p:extLst>
      <p:ext uri="{BB962C8B-B14F-4D97-AF65-F5344CB8AC3E}">
        <p14:creationId xmlns:p14="http://schemas.microsoft.com/office/powerpoint/2010/main" val="19239268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91B1FA-95E4-3BE6-A1A6-7AC8DA58F43F}"/>
              </a:ext>
            </a:extLst>
          </p:cNvPr>
          <p:cNvSpPr>
            <a:spLocks noGrp="1"/>
          </p:cNvSpPr>
          <p:nvPr>
            <p:ph type="title"/>
          </p:nvPr>
        </p:nvSpPr>
        <p:spPr>
          <a:xfrm>
            <a:off x="465558" y="332656"/>
            <a:ext cx="7796346" cy="1356360"/>
          </a:xfrm>
        </p:spPr>
        <p:txBody>
          <a:bodyPr>
            <a:noAutofit/>
          </a:bodyPr>
          <a:lstStyle/>
          <a:p>
            <a:pPr marL="742950" indent="-742950">
              <a:buFont typeface="+mj-lt"/>
              <a:buAutoNum type="arabicPeriod" startAt="2"/>
            </a:pPr>
            <a:r>
              <a:rPr lang="es-ES" sz="3200" b="1" dirty="0"/>
              <a:t>PERSONAL DE LA EMPRESA DE OPERACIÓN TELEFÓNICA: GESTORES TELEFÓNICOS</a:t>
            </a:r>
          </a:p>
        </p:txBody>
      </p:sp>
      <p:sp>
        <p:nvSpPr>
          <p:cNvPr id="3" name="Marcador de contenido 2">
            <a:extLst>
              <a:ext uri="{FF2B5EF4-FFF2-40B4-BE49-F238E27FC236}">
                <a16:creationId xmlns:a16="http://schemas.microsoft.com/office/drawing/2014/main" id="{22FD8457-4303-47D3-9A65-95581BE03056}"/>
              </a:ext>
            </a:extLst>
          </p:cNvPr>
          <p:cNvSpPr>
            <a:spLocks noGrp="1"/>
          </p:cNvSpPr>
          <p:nvPr>
            <p:ph idx="1"/>
          </p:nvPr>
        </p:nvSpPr>
        <p:spPr>
          <a:xfrm>
            <a:off x="465558" y="1689016"/>
            <a:ext cx="8066881" cy="4620304"/>
          </a:xfrm>
        </p:spPr>
        <p:txBody>
          <a:bodyPr>
            <a:normAutofit/>
          </a:bodyPr>
          <a:lstStyle/>
          <a:p>
            <a:pPr marL="548640" indent="-514350">
              <a:buFont typeface="+mj-lt"/>
              <a:buAutoNum type="alphaUcPeriod" startAt="2"/>
            </a:pPr>
            <a:r>
              <a:rPr lang="es-ES" sz="2600" b="1" dirty="0">
                <a:solidFill>
                  <a:schemeClr val="accent5"/>
                </a:solidFill>
                <a:highlight>
                  <a:srgbClr val="008080"/>
                </a:highlight>
              </a:rPr>
              <a:t>Locutores</a:t>
            </a:r>
            <a:r>
              <a:rPr lang="es-ES" sz="2600" b="1" dirty="0"/>
              <a:t>:</a:t>
            </a:r>
          </a:p>
          <a:p>
            <a:r>
              <a:rPr lang="es-ES" sz="2000" dirty="0"/>
              <a:t>Personal encargado, por delegación del médico y bajo supervisión del mismo, de seleccionar y activar los recursos que se envían a cada servicio.</a:t>
            </a:r>
          </a:p>
          <a:p>
            <a:r>
              <a:rPr lang="es-ES" sz="2000" dirty="0"/>
              <a:t>Funciones:</a:t>
            </a:r>
          </a:p>
          <a:p>
            <a:pPr lvl="1">
              <a:buFont typeface="Courier New" panose="02070309020205020404" pitchFamily="49" charset="0"/>
              <a:buChar char="o"/>
            </a:pPr>
            <a:r>
              <a:rPr lang="es-ES" sz="2000" dirty="0"/>
              <a:t>Realizar un seguimiento exhaustivo del servicio, tanto de horas y tiempos, como de cualquier otra incidencia que afecte al desarrollo del mismo (variación en el estado del paciente, problemas técnicos del vehículo, etc.)</a:t>
            </a:r>
          </a:p>
          <a:p>
            <a:pPr lvl="1">
              <a:buFont typeface="Courier New" panose="02070309020205020404" pitchFamily="49" charset="0"/>
              <a:buChar char="o"/>
            </a:pPr>
            <a:r>
              <a:rPr lang="es-ES" sz="2000" dirty="0"/>
              <a:t>Mantener informado constantemente al médico coordinador de la evolución del servicio.</a:t>
            </a:r>
          </a:p>
          <a:p>
            <a:pPr lvl="1">
              <a:buFont typeface="Courier New" panose="02070309020205020404" pitchFamily="49" charset="0"/>
              <a:buChar char="o"/>
            </a:pPr>
            <a:r>
              <a:rPr lang="es-ES" sz="2000" dirty="0"/>
              <a:t>Recoger datos administrativos y facilitar el número de expediente (ficha) al recurso una vez finalizado el servicio.</a:t>
            </a:r>
          </a:p>
        </p:txBody>
      </p:sp>
    </p:spTree>
    <p:extLst>
      <p:ext uri="{BB962C8B-B14F-4D97-AF65-F5344CB8AC3E}">
        <p14:creationId xmlns:p14="http://schemas.microsoft.com/office/powerpoint/2010/main" val="3647104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B2FDA7D-1656-8F6C-6DFC-495831D50A13}"/>
              </a:ext>
            </a:extLst>
          </p:cNvPr>
          <p:cNvPicPr>
            <a:picLocks noChangeAspect="1"/>
          </p:cNvPicPr>
          <p:nvPr/>
        </p:nvPicPr>
        <p:blipFill>
          <a:blip r:embed="rId2"/>
          <a:stretch>
            <a:fillRect/>
          </a:stretch>
        </p:blipFill>
        <p:spPr>
          <a:xfrm>
            <a:off x="1330279" y="565573"/>
            <a:ext cx="6479631" cy="5734474"/>
          </a:xfrm>
          <a:prstGeom prst="rect">
            <a:avLst/>
          </a:prstGeom>
        </p:spPr>
      </p:pic>
    </p:spTree>
    <p:extLst>
      <p:ext uri="{BB962C8B-B14F-4D97-AF65-F5344CB8AC3E}">
        <p14:creationId xmlns:p14="http://schemas.microsoft.com/office/powerpoint/2010/main" val="317027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5F9B465-9B63-1639-13D6-805BECE43DF9}"/>
              </a:ext>
            </a:extLst>
          </p:cNvPr>
          <p:cNvSpPr>
            <a:spLocks noGrp="1"/>
          </p:cNvSpPr>
          <p:nvPr>
            <p:ph type="title"/>
          </p:nvPr>
        </p:nvSpPr>
        <p:spPr>
          <a:xfrm>
            <a:off x="879420" y="343457"/>
            <a:ext cx="7406640" cy="1356360"/>
          </a:xfrm>
        </p:spPr>
        <p:txBody>
          <a:bodyPr>
            <a:normAutofit fontScale="90000"/>
          </a:bodyPr>
          <a:lstStyle/>
          <a:p>
            <a:pPr fontAlgn="auto">
              <a:spcAft>
                <a:spcPts val="0"/>
              </a:spcAft>
              <a:defRPr/>
            </a:pPr>
            <a:br>
              <a:rPr lang="es-ES" dirty="0"/>
            </a:br>
            <a:r>
              <a:rPr lang="es-ES" b="1" dirty="0"/>
              <a:t>CENTRO DE COORDINACIÓN DE EMERGENCIAS</a:t>
            </a:r>
            <a:br>
              <a:rPr lang="es-ES" dirty="0"/>
            </a:br>
            <a:endParaRPr lang="es-ES" dirty="0"/>
          </a:p>
        </p:txBody>
      </p:sp>
      <p:sp>
        <p:nvSpPr>
          <p:cNvPr id="11266" name="2 Marcador de contenido">
            <a:extLst>
              <a:ext uri="{FF2B5EF4-FFF2-40B4-BE49-F238E27FC236}">
                <a16:creationId xmlns:a16="http://schemas.microsoft.com/office/drawing/2014/main" id="{982F3CAF-08EE-35CC-A427-B265CFC46683}"/>
              </a:ext>
            </a:extLst>
          </p:cNvPr>
          <p:cNvSpPr>
            <a:spLocks noGrp="1"/>
          </p:cNvSpPr>
          <p:nvPr>
            <p:ph idx="1"/>
          </p:nvPr>
        </p:nvSpPr>
        <p:spPr>
          <a:xfrm>
            <a:off x="857251" y="1699816"/>
            <a:ext cx="7404653" cy="4396183"/>
          </a:xfrm>
        </p:spPr>
        <p:txBody>
          <a:bodyPr>
            <a:normAutofit/>
          </a:bodyPr>
          <a:lstStyle/>
          <a:p>
            <a:pPr fontAlgn="auto">
              <a:spcAft>
                <a:spcPts val="0"/>
              </a:spcAft>
              <a:defRPr/>
            </a:pPr>
            <a:r>
              <a:rPr lang="es-ES" altLang="es-ES" sz="2800" b="1" dirty="0"/>
              <a:t>En la Unión Europea existen muchos centros de coordinación de emergencias 112, cada uno de los cuales atiende las emergencias de todo tipo en una zona geográfica determinada. </a:t>
            </a:r>
          </a:p>
          <a:p>
            <a:pPr fontAlgn="auto">
              <a:spcAft>
                <a:spcPts val="0"/>
              </a:spcAft>
              <a:defRPr/>
            </a:pPr>
            <a:r>
              <a:rPr lang="es-ES" altLang="es-ES" sz="2800" b="1" dirty="0"/>
              <a:t>Pero también existen otros modelos de centros coordinadores, como son los sanitarios (CCUS), que se limitan a urgencias y emergencias sanitarias, o los policiales, que atienden demandas relativas a seguridad.</a:t>
            </a:r>
          </a:p>
        </p:txBody>
      </p:sp>
    </p:spTree>
    <p:extLst>
      <p:ext uri="{BB962C8B-B14F-4D97-AF65-F5344CB8AC3E}">
        <p14:creationId xmlns:p14="http://schemas.microsoft.com/office/powerpoint/2010/main" val="2358430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echas azules apuntando hacia un botón rojo">
            <a:extLst>
              <a:ext uri="{FF2B5EF4-FFF2-40B4-BE49-F238E27FC236}">
                <a16:creationId xmlns:a16="http://schemas.microsoft.com/office/drawing/2014/main" id="{D8E3A9C1-5F13-4409-E925-D844BED3D60A}"/>
              </a:ext>
            </a:extLst>
          </p:cNvPr>
          <p:cNvPicPr>
            <a:picLocks noChangeAspect="1"/>
          </p:cNvPicPr>
          <p:nvPr/>
        </p:nvPicPr>
        <p:blipFill rotWithShape="1">
          <a:blip r:embed="rId2">
            <a:duotone>
              <a:schemeClr val="bg2">
                <a:shade val="45000"/>
                <a:satMod val="135000"/>
              </a:schemeClr>
              <a:prstClr val="white"/>
            </a:duotone>
          </a:blip>
          <a:srcRect l="9687" r="1312" b="-2"/>
          <a:stretch/>
        </p:blipFill>
        <p:spPr>
          <a:xfrm>
            <a:off x="-1905" y="-1"/>
            <a:ext cx="9144000" cy="6858001"/>
          </a:xfrm>
          <a:prstGeom prst="rect">
            <a:avLst/>
          </a:prstGeom>
        </p:spPr>
      </p:pic>
      <p:sp>
        <p:nvSpPr>
          <p:cNvPr id="2" name="Título 1">
            <a:extLst>
              <a:ext uri="{FF2B5EF4-FFF2-40B4-BE49-F238E27FC236}">
                <a16:creationId xmlns:a16="http://schemas.microsoft.com/office/drawing/2014/main" id="{C1469F39-075C-7616-DB96-6D0C852A1FB8}"/>
              </a:ext>
            </a:extLst>
          </p:cNvPr>
          <p:cNvSpPr>
            <a:spLocks noGrp="1"/>
          </p:cNvSpPr>
          <p:nvPr>
            <p:ph type="title"/>
          </p:nvPr>
        </p:nvSpPr>
        <p:spPr>
          <a:xfrm>
            <a:off x="832485" y="882376"/>
            <a:ext cx="7475220" cy="2926080"/>
          </a:xfrm>
        </p:spPr>
        <p:txBody>
          <a:bodyPr vert="horz" lIns="91440" tIns="45720" rIns="91440" bIns="45720" rtlCol="0" anchor="b">
            <a:normAutofit/>
          </a:bodyPr>
          <a:lstStyle/>
          <a:p>
            <a:pPr defTabSz="914400"/>
            <a:r>
              <a:rPr lang="en-US" sz="6600" b="1" dirty="0"/>
              <a:t>ESTRUCTURA Y PROCEDIMIENTOS</a:t>
            </a:r>
          </a:p>
        </p:txBody>
      </p:sp>
      <p:sp>
        <p:nvSpPr>
          <p:cNvPr id="3" name="Marcador de texto 2">
            <a:extLst>
              <a:ext uri="{FF2B5EF4-FFF2-40B4-BE49-F238E27FC236}">
                <a16:creationId xmlns:a16="http://schemas.microsoft.com/office/drawing/2014/main" id="{22A3A413-5DF0-AEF2-47EA-C206DFBE19D6}"/>
              </a:ext>
            </a:extLst>
          </p:cNvPr>
          <p:cNvSpPr>
            <a:spLocks noGrp="1"/>
          </p:cNvSpPr>
          <p:nvPr>
            <p:ph type="body" idx="1"/>
          </p:nvPr>
        </p:nvSpPr>
        <p:spPr>
          <a:xfrm>
            <a:off x="1282147" y="3869634"/>
            <a:ext cx="6575895" cy="1388165"/>
          </a:xfrm>
        </p:spPr>
        <p:txBody>
          <a:bodyPr vert="horz" lIns="91440" tIns="45720" rIns="91440" bIns="45720" rtlCol="0">
            <a:normAutofit/>
          </a:bodyPr>
          <a:lstStyle/>
          <a:p>
            <a:pPr defTabSz="914400">
              <a:spcBef>
                <a:spcPts val="1400"/>
              </a:spcBef>
            </a:pPr>
            <a:endParaRPr lang="en-US" sz="2200"/>
          </a:p>
        </p:txBody>
      </p:sp>
    </p:spTree>
    <p:extLst>
      <p:ext uri="{BB962C8B-B14F-4D97-AF65-F5344CB8AC3E}">
        <p14:creationId xmlns:p14="http://schemas.microsoft.com/office/powerpoint/2010/main" val="1663346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B317E87-6860-1D7A-87F0-411E61DAC53E}"/>
              </a:ext>
            </a:extLst>
          </p:cNvPr>
          <p:cNvSpPr>
            <a:spLocks noGrp="1"/>
          </p:cNvSpPr>
          <p:nvPr>
            <p:ph type="title"/>
          </p:nvPr>
        </p:nvSpPr>
        <p:spPr>
          <a:xfrm>
            <a:off x="354012" y="385651"/>
            <a:ext cx="8435975" cy="778098"/>
          </a:xfrm>
        </p:spPr>
        <p:txBody>
          <a:bodyPr>
            <a:normAutofit/>
          </a:bodyPr>
          <a:lstStyle/>
          <a:p>
            <a:pPr fontAlgn="auto">
              <a:spcAft>
                <a:spcPts val="0"/>
              </a:spcAft>
              <a:defRPr/>
            </a:pPr>
            <a:r>
              <a:rPr lang="es-ES" b="1" dirty="0"/>
              <a:t>ESTRUCTURA Y PROCEDIMENTOS</a:t>
            </a:r>
            <a:endParaRPr lang="es-ES" dirty="0"/>
          </a:p>
        </p:txBody>
      </p:sp>
      <p:sp>
        <p:nvSpPr>
          <p:cNvPr id="48130" name="2 Marcador de contenido">
            <a:extLst>
              <a:ext uri="{FF2B5EF4-FFF2-40B4-BE49-F238E27FC236}">
                <a16:creationId xmlns:a16="http://schemas.microsoft.com/office/drawing/2014/main" id="{5B02942F-131F-0CE2-039F-C9161E9A2A74}"/>
              </a:ext>
            </a:extLst>
          </p:cNvPr>
          <p:cNvSpPr>
            <a:spLocks noGrp="1"/>
          </p:cNvSpPr>
          <p:nvPr>
            <p:ph idx="1"/>
          </p:nvPr>
        </p:nvSpPr>
        <p:spPr>
          <a:xfrm>
            <a:off x="457200" y="1557338"/>
            <a:ext cx="8229600" cy="3527846"/>
          </a:xfrm>
        </p:spPr>
        <p:txBody>
          <a:bodyPr>
            <a:normAutofit/>
          </a:bodyPr>
          <a:lstStyle/>
          <a:p>
            <a:pPr fontAlgn="auto">
              <a:spcAft>
                <a:spcPts val="1200"/>
              </a:spcAft>
              <a:defRPr/>
            </a:pPr>
            <a:r>
              <a:rPr lang="es-ES" altLang="es-ES" sz="2400" b="1" dirty="0"/>
              <a:t>Todas las actividades se realizan en una zona denominada:</a:t>
            </a:r>
          </a:p>
          <a:p>
            <a:pPr lvl="1" fontAlgn="auto">
              <a:spcAft>
                <a:spcPts val="1800"/>
              </a:spcAft>
              <a:buFont typeface="Wingdings" panose="05000000000000000000" pitchFamily="2" charset="2"/>
              <a:buChar char="v"/>
              <a:defRPr/>
            </a:pPr>
            <a:r>
              <a:rPr lang="es-ES" altLang="es-ES" sz="2400" b="1" dirty="0"/>
              <a:t>SALA DE COORDINACIÓN</a:t>
            </a:r>
          </a:p>
          <a:p>
            <a:pPr fontAlgn="auto">
              <a:spcAft>
                <a:spcPts val="1800"/>
              </a:spcAft>
              <a:defRPr/>
            </a:pPr>
            <a:r>
              <a:rPr lang="es-ES" altLang="es-ES" sz="2400" b="1" dirty="0"/>
              <a:t>Esta sala de coordinación consta de varias partes:</a:t>
            </a:r>
          </a:p>
          <a:p>
            <a:pPr marL="849313" lvl="1" indent="-457200" fontAlgn="auto">
              <a:spcAft>
                <a:spcPts val="1200"/>
              </a:spcAft>
              <a:buFont typeface="+mj-lt"/>
              <a:buAutoNum type="alphaUcPeriod"/>
              <a:defRPr/>
            </a:pPr>
            <a:r>
              <a:rPr lang="es-ES" altLang="es-ES" sz="2400" b="1" dirty="0"/>
              <a:t>ÁREA DE DEMANDA</a:t>
            </a:r>
          </a:p>
          <a:p>
            <a:pPr marL="849313" lvl="1" indent="-457200" fontAlgn="auto">
              <a:spcAft>
                <a:spcPts val="1200"/>
              </a:spcAft>
              <a:buFont typeface="+mj-lt"/>
              <a:buAutoNum type="alphaUcPeriod"/>
              <a:defRPr/>
            </a:pPr>
            <a:r>
              <a:rPr lang="es-ES" altLang="es-ES" sz="2400" b="1" dirty="0"/>
              <a:t>ÁREA DE MANDO Y CONTROL</a:t>
            </a:r>
          </a:p>
          <a:p>
            <a:pPr marL="849313" lvl="1" indent="-457200" fontAlgn="auto">
              <a:spcAft>
                <a:spcPts val="1200"/>
              </a:spcAft>
              <a:buFont typeface="+mj-lt"/>
              <a:buAutoNum type="alphaUcPeriod"/>
              <a:defRPr/>
            </a:pPr>
            <a:r>
              <a:rPr lang="es-ES" altLang="es-ES" sz="2400" b="1" dirty="0"/>
              <a:t>ÁREA MULTISECTORIAL</a:t>
            </a:r>
          </a:p>
        </p:txBody>
      </p:sp>
      <p:pic>
        <p:nvPicPr>
          <p:cNvPr id="3" name="Imagen 2">
            <a:extLst>
              <a:ext uri="{FF2B5EF4-FFF2-40B4-BE49-F238E27FC236}">
                <a16:creationId xmlns:a16="http://schemas.microsoft.com/office/drawing/2014/main" id="{B6DA830A-EFFF-5E2F-DC1A-A3129C34C9FE}"/>
              </a:ext>
            </a:extLst>
          </p:cNvPr>
          <p:cNvPicPr>
            <a:picLocks noChangeAspect="1"/>
          </p:cNvPicPr>
          <p:nvPr/>
        </p:nvPicPr>
        <p:blipFill>
          <a:blip r:embed="rId2"/>
          <a:stretch>
            <a:fillRect/>
          </a:stretch>
        </p:blipFill>
        <p:spPr>
          <a:xfrm>
            <a:off x="5361191" y="4148534"/>
            <a:ext cx="3462680" cy="2304256"/>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E3412E04-37DE-B68F-ED78-4C0AEB0DAC8A}"/>
              </a:ext>
            </a:extLst>
          </p:cNvPr>
          <p:cNvSpPr>
            <a:spLocks noGrp="1"/>
          </p:cNvSpPr>
          <p:nvPr>
            <p:ph type="title"/>
          </p:nvPr>
        </p:nvSpPr>
        <p:spPr>
          <a:xfrm>
            <a:off x="402159" y="332656"/>
            <a:ext cx="8229600" cy="849536"/>
          </a:xfrm>
        </p:spPr>
        <p:txBody>
          <a:bodyPr>
            <a:normAutofit/>
          </a:bodyPr>
          <a:lstStyle/>
          <a:p>
            <a:pPr fontAlgn="auto">
              <a:spcAft>
                <a:spcPts val="0"/>
              </a:spcAft>
              <a:defRPr/>
            </a:pPr>
            <a:r>
              <a:rPr lang="es-ES" sz="3600" b="1" dirty="0"/>
              <a:t>ESTRUCTURA Y PROCEDIMENTOS</a:t>
            </a:r>
          </a:p>
        </p:txBody>
      </p:sp>
      <p:sp>
        <p:nvSpPr>
          <p:cNvPr id="59394" name="1 Marcador de contenido">
            <a:extLst>
              <a:ext uri="{FF2B5EF4-FFF2-40B4-BE49-F238E27FC236}">
                <a16:creationId xmlns:a16="http://schemas.microsoft.com/office/drawing/2014/main" id="{77C33DFE-C701-0AF3-43EB-2EED73E520F4}"/>
              </a:ext>
            </a:extLst>
          </p:cNvPr>
          <p:cNvSpPr>
            <a:spLocks noGrp="1"/>
          </p:cNvSpPr>
          <p:nvPr>
            <p:ph idx="1"/>
          </p:nvPr>
        </p:nvSpPr>
        <p:spPr>
          <a:xfrm>
            <a:off x="423863" y="1326208"/>
            <a:ext cx="8497887" cy="4899967"/>
          </a:xfrm>
        </p:spPr>
        <p:txBody>
          <a:bodyPr>
            <a:normAutofit fontScale="92500" lnSpcReduction="20000"/>
          </a:bodyPr>
          <a:lstStyle/>
          <a:p>
            <a:pPr marL="491490" indent="-457200" fontAlgn="auto">
              <a:spcAft>
                <a:spcPts val="1200"/>
              </a:spcAft>
              <a:buFont typeface="+mj-lt"/>
              <a:buAutoNum type="arabicParenR"/>
              <a:defRPr/>
            </a:pPr>
            <a:r>
              <a:rPr lang="es-ES" altLang="es-ES" sz="3000" b="1" u="sng" dirty="0">
                <a:solidFill>
                  <a:srgbClr val="C00000"/>
                </a:solidFill>
              </a:rPr>
              <a:t>Área de demanda</a:t>
            </a:r>
            <a:r>
              <a:rPr lang="es-ES" altLang="es-ES" sz="3000" b="1" dirty="0">
                <a:solidFill>
                  <a:srgbClr val="C00000"/>
                </a:solidFill>
              </a:rPr>
              <a:t>:</a:t>
            </a:r>
          </a:p>
          <a:p>
            <a:pPr fontAlgn="auto">
              <a:spcAft>
                <a:spcPts val="1200"/>
              </a:spcAft>
              <a:buClr>
                <a:srgbClr val="C00000"/>
              </a:buClr>
              <a:defRPr/>
            </a:pPr>
            <a:r>
              <a:rPr lang="es-ES" altLang="es-ES" sz="2400" dirty="0"/>
              <a:t>Es la zona de la sala donde se realiza la </a:t>
            </a:r>
            <a:r>
              <a:rPr lang="es-ES" altLang="es-ES" sz="2400" b="1" dirty="0"/>
              <a:t>atención de llamadas</a:t>
            </a:r>
            <a:r>
              <a:rPr lang="es-ES" altLang="es-ES" sz="2400" dirty="0"/>
              <a:t>.</a:t>
            </a:r>
          </a:p>
          <a:p>
            <a:pPr fontAlgn="auto">
              <a:spcAft>
                <a:spcPts val="1200"/>
              </a:spcAft>
              <a:buClr>
                <a:srgbClr val="C00000"/>
              </a:buClr>
              <a:defRPr/>
            </a:pPr>
            <a:r>
              <a:rPr lang="es-ES" altLang="es-ES" sz="2400" dirty="0"/>
              <a:t>Es donde se encuentran los  </a:t>
            </a:r>
            <a:r>
              <a:rPr lang="es-ES" altLang="es-ES" sz="2400" b="1" dirty="0"/>
              <a:t>teleoperadores</a:t>
            </a:r>
            <a:r>
              <a:rPr lang="es-ES" altLang="es-ES" sz="2400" dirty="0"/>
              <a:t>.</a:t>
            </a:r>
          </a:p>
          <a:p>
            <a:pPr fontAlgn="auto">
              <a:spcAft>
                <a:spcPts val="1200"/>
              </a:spcAft>
              <a:buClr>
                <a:srgbClr val="C00000"/>
              </a:buClr>
              <a:defRPr/>
            </a:pPr>
            <a:r>
              <a:rPr lang="es-ES" altLang="es-ES" sz="2400" dirty="0"/>
              <a:t>También se conoce como área de </a:t>
            </a:r>
            <a:r>
              <a:rPr lang="es-ES" altLang="es-ES" sz="2400" b="1" dirty="0"/>
              <a:t>operación de demanda</a:t>
            </a:r>
            <a:r>
              <a:rPr lang="es-ES" altLang="es-ES" sz="2400" dirty="0"/>
              <a:t>.</a:t>
            </a:r>
          </a:p>
          <a:p>
            <a:pPr marL="34290" indent="0" fontAlgn="auto">
              <a:spcAft>
                <a:spcPts val="1200"/>
              </a:spcAft>
              <a:buNone/>
              <a:defRPr/>
            </a:pPr>
            <a:r>
              <a:rPr lang="es-ES" altLang="es-ES" sz="2400" dirty="0"/>
              <a:t>Los procesos que tienen lugar en esta área son:</a:t>
            </a:r>
          </a:p>
          <a:p>
            <a:pPr lvl="1">
              <a:spcAft>
                <a:spcPts val="1200"/>
              </a:spcAft>
              <a:buClr>
                <a:srgbClr val="C00000"/>
              </a:buClr>
              <a:buFont typeface="Corbel" panose="020B0503020204020204" pitchFamily="34" charset="0"/>
              <a:buChar char="–"/>
              <a:defRPr/>
            </a:pPr>
            <a:r>
              <a:rPr lang="es-ES" altLang="es-ES" sz="2400" dirty="0"/>
              <a:t>Recepción del aviso.</a:t>
            </a:r>
          </a:p>
          <a:p>
            <a:pPr lvl="1">
              <a:spcAft>
                <a:spcPts val="1200"/>
              </a:spcAft>
              <a:buClr>
                <a:srgbClr val="C00000"/>
              </a:buClr>
              <a:buFont typeface="Corbel" panose="020B0503020204020204" pitchFamily="34" charset="0"/>
              <a:buChar char="–"/>
              <a:defRPr/>
            </a:pPr>
            <a:r>
              <a:rPr lang="es-ES" altLang="es-ES" sz="2400" dirty="0"/>
              <a:t>Apertura del expediente del incidente.</a:t>
            </a:r>
          </a:p>
          <a:p>
            <a:pPr lvl="1">
              <a:spcAft>
                <a:spcPts val="1200"/>
              </a:spcAft>
              <a:buClr>
                <a:srgbClr val="C00000"/>
              </a:buClr>
              <a:buFont typeface="Corbel" panose="020B0503020204020204" pitchFamily="34" charset="0"/>
              <a:buChar char="–"/>
              <a:defRPr/>
            </a:pPr>
            <a:r>
              <a:rPr lang="es-ES" altLang="es-ES" sz="2400" dirty="0"/>
              <a:t>Identificación de la demanda asociada. Clasificación.</a:t>
            </a:r>
          </a:p>
          <a:p>
            <a:pPr lvl="1">
              <a:spcAft>
                <a:spcPts val="1200"/>
              </a:spcAft>
              <a:buClr>
                <a:srgbClr val="C00000"/>
              </a:buClr>
              <a:buFont typeface="Corbel" panose="020B0503020204020204" pitchFamily="34" charset="0"/>
              <a:buChar char="–"/>
              <a:defRPr/>
            </a:pPr>
            <a:r>
              <a:rPr lang="es-ES" altLang="es-ES" sz="2400" dirty="0"/>
              <a:t>Activación del plan de acción previsto para ese incidente.</a:t>
            </a:r>
          </a:p>
          <a:p>
            <a:pPr lvl="1">
              <a:spcAft>
                <a:spcPts val="1200"/>
              </a:spcAft>
              <a:buClr>
                <a:srgbClr val="C00000"/>
              </a:buClr>
              <a:buFont typeface="Corbel" panose="020B0503020204020204" pitchFamily="34" charset="0"/>
              <a:buChar char="–"/>
              <a:defRPr/>
            </a:pPr>
            <a:r>
              <a:rPr lang="es-ES" altLang="es-ES" sz="2400" dirty="0"/>
              <a:t>Derivan para seguimiento y coordinación.</a:t>
            </a:r>
          </a:p>
          <a:p>
            <a:pPr fontAlgn="auto">
              <a:spcAft>
                <a:spcPts val="1200"/>
              </a:spcAft>
              <a:defRPr/>
            </a:pPr>
            <a:endParaRPr lang="es-ES" altLang="es-ES" sz="2400" dirty="0"/>
          </a:p>
          <a:p>
            <a:pPr fontAlgn="auto">
              <a:spcAft>
                <a:spcPts val="1200"/>
              </a:spcAft>
              <a:defRPr/>
            </a:pPr>
            <a:endParaRPr lang="es-ES" altLang="es-ES" sz="2400" dirty="0"/>
          </a:p>
          <a:p>
            <a:pPr fontAlgn="auto">
              <a:spcAft>
                <a:spcPts val="1200"/>
              </a:spcAft>
              <a:defRPr/>
            </a:pPr>
            <a:endParaRPr lang="es-ES" altLang="es-ES" dirty="0"/>
          </a:p>
          <a:p>
            <a:pPr fontAlgn="auto">
              <a:spcAft>
                <a:spcPts val="0"/>
              </a:spcAft>
              <a:defRPr/>
            </a:pPr>
            <a:endParaRPr lang="es-ES" altLang="es-E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B0668373-8699-F9F2-F887-D0AC59D02679}"/>
              </a:ext>
            </a:extLst>
          </p:cNvPr>
          <p:cNvSpPr>
            <a:spLocks noGrp="1"/>
          </p:cNvSpPr>
          <p:nvPr>
            <p:ph type="title"/>
          </p:nvPr>
        </p:nvSpPr>
        <p:spPr>
          <a:xfrm>
            <a:off x="495300" y="260648"/>
            <a:ext cx="8229600" cy="882352"/>
          </a:xfrm>
        </p:spPr>
        <p:txBody>
          <a:bodyPr>
            <a:normAutofit fontScale="90000"/>
          </a:bodyPr>
          <a:lstStyle/>
          <a:p>
            <a:pPr fontAlgn="auto">
              <a:spcAft>
                <a:spcPts val="0"/>
              </a:spcAft>
              <a:defRPr/>
            </a:pPr>
            <a:br>
              <a:rPr lang="es-ES" dirty="0"/>
            </a:br>
            <a:r>
              <a:rPr lang="es-ES" b="1" dirty="0"/>
              <a:t>ESTRUCTURA Y PROCEDIMENTOS</a:t>
            </a:r>
            <a:br>
              <a:rPr lang="es-ES" dirty="0"/>
            </a:br>
            <a:endParaRPr lang="es-ES" dirty="0"/>
          </a:p>
        </p:txBody>
      </p:sp>
      <p:sp>
        <p:nvSpPr>
          <p:cNvPr id="51202" name="1 Marcador de contenido">
            <a:extLst>
              <a:ext uri="{FF2B5EF4-FFF2-40B4-BE49-F238E27FC236}">
                <a16:creationId xmlns:a16="http://schemas.microsoft.com/office/drawing/2014/main" id="{9E0B3B67-12CD-228C-0D06-77317252B72A}"/>
              </a:ext>
            </a:extLst>
          </p:cNvPr>
          <p:cNvSpPr>
            <a:spLocks noGrp="1"/>
          </p:cNvSpPr>
          <p:nvPr>
            <p:ph idx="1"/>
          </p:nvPr>
        </p:nvSpPr>
        <p:spPr>
          <a:xfrm>
            <a:off x="250825" y="1268761"/>
            <a:ext cx="8713788" cy="4824064"/>
          </a:xfrm>
        </p:spPr>
        <p:txBody>
          <a:bodyPr>
            <a:normAutofit/>
          </a:bodyPr>
          <a:lstStyle/>
          <a:p>
            <a:pPr marL="491490" indent="-457200" fontAlgn="auto">
              <a:spcAft>
                <a:spcPts val="1200"/>
              </a:spcAft>
              <a:buFont typeface="+mj-lt"/>
              <a:buAutoNum type="arabicParenR" startAt="2"/>
              <a:defRPr/>
            </a:pPr>
            <a:r>
              <a:rPr lang="es-ES" altLang="es-ES" sz="2800" b="1" u="sng" dirty="0">
                <a:solidFill>
                  <a:srgbClr val="C00000"/>
                </a:solidFill>
              </a:rPr>
              <a:t>Área de mando y control</a:t>
            </a:r>
            <a:r>
              <a:rPr lang="es-ES" altLang="es-ES" sz="2400" b="1" dirty="0">
                <a:solidFill>
                  <a:srgbClr val="C00000"/>
                </a:solidFill>
              </a:rPr>
              <a:t>:</a:t>
            </a:r>
          </a:p>
          <a:p>
            <a:pPr fontAlgn="auto">
              <a:spcAft>
                <a:spcPts val="1200"/>
              </a:spcAft>
              <a:buClr>
                <a:srgbClr val="C00000"/>
              </a:buClr>
              <a:defRPr/>
            </a:pPr>
            <a:r>
              <a:rPr lang="es-ES" altLang="es-ES" sz="2200" dirty="0"/>
              <a:t>Es la zona donde se gestiona la respuesta a la demanda, donde se desempeñan las siguientes acciones:</a:t>
            </a:r>
          </a:p>
          <a:p>
            <a:pPr lvl="1" fontAlgn="auto">
              <a:spcAft>
                <a:spcPts val="600"/>
              </a:spcAft>
              <a:buClr>
                <a:srgbClr val="C00000"/>
              </a:buClr>
              <a:buFont typeface="Corbel" panose="020B0503020204020204" pitchFamily="34" charset="0"/>
              <a:buChar char="–"/>
              <a:defRPr/>
            </a:pPr>
            <a:r>
              <a:rPr lang="es-ES" altLang="es-ES" sz="2200" dirty="0"/>
              <a:t>Transmisión de órdenes directivas para las unidades de actuación.</a:t>
            </a:r>
          </a:p>
          <a:p>
            <a:pPr lvl="1" fontAlgn="auto">
              <a:spcAft>
                <a:spcPts val="600"/>
              </a:spcAft>
              <a:buClr>
                <a:srgbClr val="C00000"/>
              </a:buClr>
              <a:buFont typeface="Corbel" panose="020B0503020204020204" pitchFamily="34" charset="0"/>
              <a:buChar char="–"/>
              <a:defRPr/>
            </a:pPr>
            <a:r>
              <a:rPr lang="es-ES" altLang="es-ES" sz="2200" dirty="0"/>
              <a:t>Transmisión de información específica.</a:t>
            </a:r>
          </a:p>
          <a:p>
            <a:pPr lvl="1" fontAlgn="auto">
              <a:spcAft>
                <a:spcPts val="600"/>
              </a:spcAft>
              <a:buClr>
                <a:srgbClr val="C00000"/>
              </a:buClr>
              <a:buFont typeface="Corbel" panose="020B0503020204020204" pitchFamily="34" charset="0"/>
              <a:buChar char="–"/>
              <a:defRPr/>
            </a:pPr>
            <a:r>
              <a:rPr lang="es-ES" altLang="es-ES" sz="2200" dirty="0"/>
              <a:t>Recepción de la información de las unidades de actuación.</a:t>
            </a:r>
          </a:p>
          <a:p>
            <a:pPr lvl="1" fontAlgn="auto">
              <a:spcAft>
                <a:spcPts val="600"/>
              </a:spcAft>
              <a:buClr>
                <a:srgbClr val="C00000"/>
              </a:buClr>
              <a:buFont typeface="Corbel" panose="020B0503020204020204" pitchFamily="34" charset="0"/>
              <a:buChar char="–"/>
              <a:defRPr/>
            </a:pPr>
            <a:r>
              <a:rPr lang="es-ES" altLang="es-ES" sz="2200" dirty="0"/>
              <a:t>Atención de las demandas  requeridas por las unidades de actuación</a:t>
            </a:r>
          </a:p>
          <a:p>
            <a:pPr lvl="1" fontAlgn="auto">
              <a:spcAft>
                <a:spcPts val="600"/>
              </a:spcAft>
              <a:buClr>
                <a:srgbClr val="C00000"/>
              </a:buClr>
              <a:buFont typeface="Corbel" panose="020B0503020204020204" pitchFamily="34" charset="0"/>
              <a:buChar char="–"/>
              <a:defRPr/>
            </a:pPr>
            <a:r>
              <a:rPr lang="es-ES" altLang="es-ES" sz="2200" dirty="0"/>
              <a:t>Control de las actividades y acciones de las unidades de acción en relación al cumplimiento de las instrucciones.</a:t>
            </a:r>
          </a:p>
          <a:p>
            <a:pPr lvl="1" fontAlgn="auto">
              <a:spcAft>
                <a:spcPts val="600"/>
              </a:spcAft>
              <a:buClr>
                <a:srgbClr val="C00000"/>
              </a:buClr>
              <a:buFont typeface="Corbel" panose="020B0503020204020204" pitchFamily="34" charset="0"/>
              <a:buChar char="–"/>
              <a:defRPr/>
            </a:pPr>
            <a:r>
              <a:rPr lang="es-ES" altLang="es-ES" sz="2200" dirty="0"/>
              <a:t>Solicitud de ayuda y recursos de otros organismos.</a:t>
            </a:r>
          </a:p>
          <a:p>
            <a:pPr fontAlgn="auto">
              <a:spcAft>
                <a:spcPts val="0"/>
              </a:spcAft>
              <a:defRPr/>
            </a:pPr>
            <a:endParaRPr lang="es-ES" altLang="es-E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xEl>
                                              <p:pRg st="2" end="2"/>
                                            </p:txEl>
                                          </p:spTgt>
                                        </p:tgtEl>
                                        <p:attrNameLst>
                                          <p:attrName>style.visibility</p:attrName>
                                        </p:attrNameLst>
                                      </p:cBhvr>
                                      <p:to>
                                        <p:strVal val="visible"/>
                                      </p:to>
                                    </p:set>
                                    <p:anim calcmode="lin" valueType="num">
                                      <p:cBhvr additive="base">
                                        <p:cTn id="7"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12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2">
                                            <p:txEl>
                                              <p:pRg st="3" end="3"/>
                                            </p:txEl>
                                          </p:spTgt>
                                        </p:tgtEl>
                                        <p:attrNameLst>
                                          <p:attrName>style.visibility</p:attrName>
                                        </p:attrNameLst>
                                      </p:cBhvr>
                                      <p:to>
                                        <p:strVal val="visible"/>
                                      </p:to>
                                    </p:set>
                                    <p:anim calcmode="lin" valueType="num">
                                      <p:cBhvr additive="base">
                                        <p:cTn id="13"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12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02">
                                            <p:txEl>
                                              <p:pRg st="4" end="4"/>
                                            </p:txEl>
                                          </p:spTgt>
                                        </p:tgtEl>
                                        <p:attrNameLst>
                                          <p:attrName>style.visibility</p:attrName>
                                        </p:attrNameLst>
                                      </p:cBhvr>
                                      <p:to>
                                        <p:strVal val="visible"/>
                                      </p:to>
                                    </p:set>
                                    <p:anim calcmode="lin" valueType="num">
                                      <p:cBhvr additive="base">
                                        <p:cTn id="19" dur="1000" fill="hold"/>
                                        <p:tgtEl>
                                          <p:spTgt spid="51202">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12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02">
                                            <p:txEl>
                                              <p:pRg st="5" end="5"/>
                                            </p:txEl>
                                          </p:spTgt>
                                        </p:tgtEl>
                                        <p:attrNameLst>
                                          <p:attrName>style.visibility</p:attrName>
                                        </p:attrNameLst>
                                      </p:cBhvr>
                                      <p:to>
                                        <p:strVal val="visible"/>
                                      </p:to>
                                    </p:set>
                                    <p:anim calcmode="lin" valueType="num">
                                      <p:cBhvr additive="base">
                                        <p:cTn id="25" dur="1000" fill="hold"/>
                                        <p:tgtEl>
                                          <p:spTgt spid="51202">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12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1202">
                                            <p:txEl>
                                              <p:pRg st="6" end="6"/>
                                            </p:txEl>
                                          </p:spTgt>
                                        </p:tgtEl>
                                        <p:attrNameLst>
                                          <p:attrName>style.visibility</p:attrName>
                                        </p:attrNameLst>
                                      </p:cBhvr>
                                      <p:to>
                                        <p:strVal val="visible"/>
                                      </p:to>
                                    </p:set>
                                    <p:anim calcmode="lin" valueType="num">
                                      <p:cBhvr additive="base">
                                        <p:cTn id="31" dur="1000" fill="hold"/>
                                        <p:tgtEl>
                                          <p:spTgt spid="51202">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120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1202">
                                            <p:txEl>
                                              <p:pRg st="7" end="7"/>
                                            </p:txEl>
                                          </p:spTgt>
                                        </p:tgtEl>
                                        <p:attrNameLst>
                                          <p:attrName>style.visibility</p:attrName>
                                        </p:attrNameLst>
                                      </p:cBhvr>
                                      <p:to>
                                        <p:strVal val="visible"/>
                                      </p:to>
                                    </p:set>
                                    <p:anim calcmode="lin" valueType="num">
                                      <p:cBhvr additive="base">
                                        <p:cTn id="37" dur="1000" fill="hold"/>
                                        <p:tgtEl>
                                          <p:spTgt spid="51202">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120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74494F6C-02E4-D4CB-26E9-EE986C845F6C}"/>
              </a:ext>
            </a:extLst>
          </p:cNvPr>
          <p:cNvSpPr>
            <a:spLocks noGrp="1"/>
          </p:cNvSpPr>
          <p:nvPr>
            <p:ph type="title"/>
          </p:nvPr>
        </p:nvSpPr>
        <p:spPr>
          <a:xfrm>
            <a:off x="395536" y="279400"/>
            <a:ext cx="8445252" cy="1061368"/>
          </a:xfrm>
        </p:spPr>
        <p:txBody>
          <a:bodyPr>
            <a:normAutofit/>
          </a:bodyPr>
          <a:lstStyle/>
          <a:p>
            <a:pPr fontAlgn="auto">
              <a:spcAft>
                <a:spcPts val="0"/>
              </a:spcAft>
              <a:defRPr/>
            </a:pPr>
            <a:r>
              <a:rPr lang="es-ES" sz="3600" b="1" dirty="0"/>
              <a:t>ESTRUCTURA Y PROCEDIMENTOS</a:t>
            </a:r>
          </a:p>
        </p:txBody>
      </p:sp>
      <p:sp>
        <p:nvSpPr>
          <p:cNvPr id="62466" name="1 Marcador de contenido">
            <a:extLst>
              <a:ext uri="{FF2B5EF4-FFF2-40B4-BE49-F238E27FC236}">
                <a16:creationId xmlns:a16="http://schemas.microsoft.com/office/drawing/2014/main" id="{F5097CC4-371B-EF03-BB3F-CA235236DF3B}"/>
              </a:ext>
            </a:extLst>
          </p:cNvPr>
          <p:cNvSpPr>
            <a:spLocks noGrp="1"/>
          </p:cNvSpPr>
          <p:nvPr>
            <p:ph idx="1"/>
          </p:nvPr>
        </p:nvSpPr>
        <p:spPr>
          <a:xfrm>
            <a:off x="611561" y="1340768"/>
            <a:ext cx="7650344" cy="4755232"/>
          </a:xfrm>
        </p:spPr>
        <p:txBody>
          <a:bodyPr>
            <a:normAutofit/>
          </a:bodyPr>
          <a:lstStyle/>
          <a:p>
            <a:pPr marL="491490" indent="-457200" fontAlgn="auto">
              <a:spcAft>
                <a:spcPts val="0"/>
              </a:spcAft>
              <a:buFont typeface="+mj-lt"/>
              <a:buAutoNum type="arabicParenR" startAt="3"/>
              <a:defRPr/>
            </a:pPr>
            <a:r>
              <a:rPr lang="es-ES" altLang="es-ES" sz="2800" b="1" u="sng" dirty="0">
                <a:solidFill>
                  <a:srgbClr val="C00000"/>
                </a:solidFill>
              </a:rPr>
              <a:t>ÁREA MULTISECTORIAL</a:t>
            </a:r>
            <a:r>
              <a:rPr lang="es-ES" altLang="es-ES" sz="2800" b="1" dirty="0">
                <a:solidFill>
                  <a:srgbClr val="C00000"/>
                </a:solidFill>
              </a:rPr>
              <a:t>:</a:t>
            </a:r>
          </a:p>
          <a:p>
            <a:pPr fontAlgn="auto">
              <a:spcAft>
                <a:spcPts val="0"/>
              </a:spcAft>
              <a:buClr>
                <a:srgbClr val="C00000"/>
              </a:buClr>
              <a:defRPr/>
            </a:pPr>
            <a:r>
              <a:rPr lang="es-ES" altLang="es-ES" sz="2400" dirty="0"/>
              <a:t>Es la zona donde se gestionan las demandas originadas por incidentes multisectoriales (implican en sus acciones y activación de recursos a varios sectores de la sala), además de garantizar la aplicación de los procedimientos aprobados y de mantener una gestión eficaz de las salas.</a:t>
            </a:r>
          </a:p>
          <a:p>
            <a:pPr fontAlgn="auto">
              <a:spcAft>
                <a:spcPts val="0"/>
              </a:spcAft>
              <a:buClr>
                <a:srgbClr val="C00000"/>
              </a:buClr>
              <a:defRPr/>
            </a:pPr>
            <a:r>
              <a:rPr lang="es-ES" altLang="es-ES" sz="2400" dirty="0"/>
              <a:t>Es donde se encuentra el responsable del pleno funcionamiento de la sala de coordinación =&gt; Jefe de guardia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C0E2DD53-7403-5B78-0D24-EB8D3A7AC4A2}"/>
              </a:ext>
            </a:extLst>
          </p:cNvPr>
          <p:cNvSpPr>
            <a:spLocks noGrp="1"/>
          </p:cNvSpPr>
          <p:nvPr>
            <p:ph type="title"/>
          </p:nvPr>
        </p:nvSpPr>
        <p:spPr>
          <a:xfrm>
            <a:off x="457200" y="274638"/>
            <a:ext cx="8362950" cy="1219200"/>
          </a:xfrm>
        </p:spPr>
        <p:txBody>
          <a:bodyPr>
            <a:normAutofit/>
          </a:bodyPr>
          <a:lstStyle/>
          <a:p>
            <a:pPr fontAlgn="auto">
              <a:spcAft>
                <a:spcPts val="0"/>
              </a:spcAft>
              <a:defRPr/>
            </a:pPr>
            <a:r>
              <a:rPr lang="es-ES" sz="3600" b="1" dirty="0"/>
              <a:t>PROCEDIMIENTOS OPERATIVOS</a:t>
            </a:r>
          </a:p>
        </p:txBody>
      </p:sp>
      <p:sp>
        <p:nvSpPr>
          <p:cNvPr id="63490" name="1 Marcador de contenido">
            <a:extLst>
              <a:ext uri="{FF2B5EF4-FFF2-40B4-BE49-F238E27FC236}">
                <a16:creationId xmlns:a16="http://schemas.microsoft.com/office/drawing/2014/main" id="{FEBE48B5-1139-E1A1-6127-E3D749206F3B}"/>
              </a:ext>
            </a:extLst>
          </p:cNvPr>
          <p:cNvSpPr>
            <a:spLocks noGrp="1"/>
          </p:cNvSpPr>
          <p:nvPr>
            <p:ph idx="1"/>
          </p:nvPr>
        </p:nvSpPr>
        <p:spPr>
          <a:xfrm>
            <a:off x="457200" y="1493838"/>
            <a:ext cx="8229600" cy="4525962"/>
          </a:xfrm>
        </p:spPr>
        <p:txBody>
          <a:bodyPr/>
          <a:lstStyle/>
          <a:p>
            <a:pPr marL="34290" indent="0" fontAlgn="auto">
              <a:spcAft>
                <a:spcPts val="1800"/>
              </a:spcAft>
              <a:buNone/>
              <a:defRPr/>
            </a:pPr>
            <a:r>
              <a:rPr lang="es-ES" altLang="es-ES" sz="2400" b="1" dirty="0"/>
              <a:t>1º- ENTRADA</a:t>
            </a:r>
          </a:p>
          <a:p>
            <a:pPr marL="34290" indent="0" fontAlgn="auto">
              <a:spcAft>
                <a:spcPts val="1200"/>
              </a:spcAft>
              <a:buNone/>
              <a:defRPr/>
            </a:pPr>
            <a:r>
              <a:rPr lang="es-ES" altLang="es-ES" sz="2400" b="1" dirty="0"/>
              <a:t>2º- PROCESO: movilización y gestión</a:t>
            </a:r>
          </a:p>
          <a:p>
            <a:pPr lvl="1" fontAlgn="auto">
              <a:spcAft>
                <a:spcPts val="1800"/>
              </a:spcAft>
              <a:buClr>
                <a:srgbClr val="C00000"/>
              </a:buClr>
              <a:buFont typeface="Wingdings" panose="05000000000000000000" pitchFamily="2" charset="2"/>
              <a:buChar char="q"/>
              <a:defRPr/>
            </a:pPr>
            <a:r>
              <a:rPr lang="es-ES" altLang="es-ES" sz="2400" b="1" dirty="0" err="1"/>
              <a:t>Unisectorial</a:t>
            </a:r>
            <a:r>
              <a:rPr lang="es-ES" altLang="es-ES" sz="2400" b="1" dirty="0"/>
              <a:t> o multisectorial</a:t>
            </a:r>
          </a:p>
          <a:p>
            <a:pPr marL="34290" indent="0" fontAlgn="auto">
              <a:spcAft>
                <a:spcPts val="1800"/>
              </a:spcAft>
              <a:buNone/>
              <a:defRPr/>
            </a:pPr>
            <a:r>
              <a:rPr lang="es-ES" altLang="es-ES" sz="2400" b="1" dirty="0"/>
              <a:t>3º- SALIDA y SEGUIMIENTO de los recursos</a:t>
            </a:r>
          </a:p>
          <a:p>
            <a:pPr marL="34290" indent="0" fontAlgn="auto">
              <a:spcAft>
                <a:spcPts val="1800"/>
              </a:spcAft>
              <a:buNone/>
              <a:defRPr/>
            </a:pPr>
            <a:r>
              <a:rPr lang="es-ES" altLang="es-ES" sz="2400" b="1" dirty="0"/>
              <a:t>4º- ELEMENTOS DE SEGURIDAD</a:t>
            </a:r>
          </a:p>
          <a:p>
            <a:pPr fontAlgn="auto">
              <a:spcAft>
                <a:spcPts val="1200"/>
              </a:spcAft>
              <a:defRPr/>
            </a:pPr>
            <a:endParaRPr lang="es-ES" altLang="es-ES" dirty="0"/>
          </a:p>
          <a:p>
            <a:pPr fontAlgn="auto">
              <a:spcAft>
                <a:spcPts val="0"/>
              </a:spcAft>
              <a:defRPr/>
            </a:pPr>
            <a:endParaRPr lang="es-ES" altLang="es-E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3 Marcador de contenido" descr="03-10-2013 10;05;59.jpg">
            <a:extLst>
              <a:ext uri="{FF2B5EF4-FFF2-40B4-BE49-F238E27FC236}">
                <a16:creationId xmlns:a16="http://schemas.microsoft.com/office/drawing/2014/main" id="{CB440F80-B2A0-42AA-7D91-948FA16505D9}"/>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260350"/>
            <a:ext cx="8718550" cy="5472113"/>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echas azules apuntando hacia un botón rojo">
            <a:extLst>
              <a:ext uri="{FF2B5EF4-FFF2-40B4-BE49-F238E27FC236}">
                <a16:creationId xmlns:a16="http://schemas.microsoft.com/office/drawing/2014/main" id="{D8E3A9C1-5F13-4409-E925-D844BED3D60A}"/>
              </a:ext>
            </a:extLst>
          </p:cNvPr>
          <p:cNvPicPr>
            <a:picLocks noChangeAspect="1"/>
          </p:cNvPicPr>
          <p:nvPr/>
        </p:nvPicPr>
        <p:blipFill rotWithShape="1">
          <a:blip r:embed="rId2">
            <a:duotone>
              <a:schemeClr val="bg2">
                <a:shade val="45000"/>
                <a:satMod val="135000"/>
              </a:schemeClr>
              <a:prstClr val="white"/>
            </a:duotone>
          </a:blip>
          <a:srcRect l="9687" r="1312" b="-2"/>
          <a:stretch/>
        </p:blipFill>
        <p:spPr>
          <a:xfrm>
            <a:off x="-1905" y="-1"/>
            <a:ext cx="9144000" cy="6858001"/>
          </a:xfrm>
          <a:prstGeom prst="rect">
            <a:avLst/>
          </a:prstGeom>
        </p:spPr>
      </p:pic>
      <p:sp>
        <p:nvSpPr>
          <p:cNvPr id="2" name="Título 1">
            <a:extLst>
              <a:ext uri="{FF2B5EF4-FFF2-40B4-BE49-F238E27FC236}">
                <a16:creationId xmlns:a16="http://schemas.microsoft.com/office/drawing/2014/main" id="{C1469F39-075C-7616-DB96-6D0C852A1FB8}"/>
              </a:ext>
            </a:extLst>
          </p:cNvPr>
          <p:cNvSpPr>
            <a:spLocks noGrp="1"/>
          </p:cNvSpPr>
          <p:nvPr>
            <p:ph type="title"/>
          </p:nvPr>
        </p:nvSpPr>
        <p:spPr>
          <a:xfrm>
            <a:off x="832485" y="882376"/>
            <a:ext cx="7475220" cy="2926080"/>
          </a:xfrm>
        </p:spPr>
        <p:txBody>
          <a:bodyPr vert="horz" lIns="91440" tIns="45720" rIns="91440" bIns="45720" rtlCol="0" anchor="b">
            <a:normAutofit/>
          </a:bodyPr>
          <a:lstStyle/>
          <a:p>
            <a:pPr defTabSz="914400"/>
            <a:r>
              <a:rPr lang="en-US" sz="7200" b="1" dirty="0"/>
              <a:t>ELEMENTOS DE SEGURIDAD</a:t>
            </a:r>
          </a:p>
        </p:txBody>
      </p:sp>
      <p:sp>
        <p:nvSpPr>
          <p:cNvPr id="3" name="Marcador de texto 2">
            <a:extLst>
              <a:ext uri="{FF2B5EF4-FFF2-40B4-BE49-F238E27FC236}">
                <a16:creationId xmlns:a16="http://schemas.microsoft.com/office/drawing/2014/main" id="{22A3A413-5DF0-AEF2-47EA-C206DFBE19D6}"/>
              </a:ext>
            </a:extLst>
          </p:cNvPr>
          <p:cNvSpPr>
            <a:spLocks noGrp="1"/>
          </p:cNvSpPr>
          <p:nvPr>
            <p:ph type="body" idx="1"/>
          </p:nvPr>
        </p:nvSpPr>
        <p:spPr>
          <a:xfrm>
            <a:off x="1282147" y="3869634"/>
            <a:ext cx="6575895" cy="1388165"/>
          </a:xfrm>
        </p:spPr>
        <p:txBody>
          <a:bodyPr vert="horz" lIns="91440" tIns="45720" rIns="91440" bIns="45720" rtlCol="0">
            <a:normAutofit/>
          </a:bodyPr>
          <a:lstStyle/>
          <a:p>
            <a:pPr defTabSz="914400">
              <a:spcBef>
                <a:spcPts val="1400"/>
              </a:spcBef>
            </a:pPr>
            <a:endParaRPr lang="en-US" sz="2200"/>
          </a:p>
        </p:txBody>
      </p:sp>
    </p:spTree>
    <p:extLst>
      <p:ext uri="{BB962C8B-B14F-4D97-AF65-F5344CB8AC3E}">
        <p14:creationId xmlns:p14="http://schemas.microsoft.com/office/powerpoint/2010/main" val="1881720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4F85CE41-5D7D-AAC4-52C8-C7D323CB1D80}"/>
              </a:ext>
            </a:extLst>
          </p:cNvPr>
          <p:cNvSpPr>
            <a:spLocks noGrp="1"/>
          </p:cNvSpPr>
          <p:nvPr>
            <p:ph type="title"/>
          </p:nvPr>
        </p:nvSpPr>
        <p:spPr>
          <a:xfrm>
            <a:off x="857250" y="609600"/>
            <a:ext cx="7406640" cy="803176"/>
          </a:xfrm>
        </p:spPr>
        <p:txBody>
          <a:bodyPr>
            <a:normAutofit/>
          </a:bodyPr>
          <a:lstStyle/>
          <a:p>
            <a:pPr fontAlgn="auto">
              <a:spcAft>
                <a:spcPts val="0"/>
              </a:spcAft>
              <a:defRPr/>
            </a:pPr>
            <a:r>
              <a:rPr lang="es-ES" sz="3600" b="1" dirty="0"/>
              <a:t>ELEMENTOS DE SEGURIDAD</a:t>
            </a:r>
          </a:p>
        </p:txBody>
      </p:sp>
      <p:sp>
        <p:nvSpPr>
          <p:cNvPr id="65538" name="1 Marcador de contenido">
            <a:extLst>
              <a:ext uri="{FF2B5EF4-FFF2-40B4-BE49-F238E27FC236}">
                <a16:creationId xmlns:a16="http://schemas.microsoft.com/office/drawing/2014/main" id="{2644B3D6-E429-A39B-77B9-205A99479D71}"/>
              </a:ext>
            </a:extLst>
          </p:cNvPr>
          <p:cNvSpPr>
            <a:spLocks noGrp="1"/>
          </p:cNvSpPr>
          <p:nvPr>
            <p:ph idx="1"/>
          </p:nvPr>
        </p:nvSpPr>
        <p:spPr>
          <a:xfrm>
            <a:off x="683568" y="1628800"/>
            <a:ext cx="7404653" cy="2232248"/>
          </a:xfrm>
        </p:spPr>
        <p:txBody>
          <a:bodyPr/>
          <a:lstStyle/>
          <a:p>
            <a:pPr fontAlgn="auto">
              <a:spcAft>
                <a:spcPts val="600"/>
              </a:spcAft>
              <a:defRPr/>
            </a:pPr>
            <a:r>
              <a:rPr lang="es-ES" altLang="es-ES" sz="2400" dirty="0"/>
              <a:t>Para garantizar una continuidad en el servicio y que no haya interrupciones, existen:</a:t>
            </a:r>
            <a:endParaRPr lang="es-ES" altLang="es-ES" dirty="0"/>
          </a:p>
          <a:p>
            <a:pPr lvl="1" fontAlgn="auto">
              <a:spcAft>
                <a:spcPts val="600"/>
              </a:spcAft>
              <a:buClr>
                <a:srgbClr val="C00000"/>
              </a:buClr>
              <a:buFont typeface="Wingdings" panose="05000000000000000000" pitchFamily="2" charset="2"/>
              <a:buChar char="Ø"/>
              <a:defRPr/>
            </a:pPr>
            <a:r>
              <a:rPr lang="es-ES" altLang="es-ES" sz="2400" b="1" dirty="0"/>
              <a:t>Elementos de seguridad</a:t>
            </a:r>
          </a:p>
          <a:p>
            <a:pPr lvl="1" fontAlgn="auto">
              <a:spcAft>
                <a:spcPts val="600"/>
              </a:spcAft>
              <a:buClr>
                <a:srgbClr val="C00000"/>
              </a:buClr>
              <a:buFont typeface="Wingdings" panose="05000000000000000000" pitchFamily="2" charset="2"/>
              <a:buChar char="Ø"/>
              <a:defRPr/>
            </a:pPr>
            <a:r>
              <a:rPr lang="es-ES" altLang="es-ES" sz="2400" b="1" dirty="0"/>
              <a:t>Gabinete de crisis</a:t>
            </a:r>
          </a:p>
        </p:txBody>
      </p:sp>
      <p:pic>
        <p:nvPicPr>
          <p:cNvPr id="2" name="Imagen 1">
            <a:extLst>
              <a:ext uri="{FF2B5EF4-FFF2-40B4-BE49-F238E27FC236}">
                <a16:creationId xmlns:a16="http://schemas.microsoft.com/office/drawing/2014/main" id="{38A5FA14-05D1-2C03-C84A-9CEC9C1FA24D}"/>
              </a:ext>
            </a:extLst>
          </p:cNvPr>
          <p:cNvPicPr>
            <a:picLocks noChangeAspect="1"/>
          </p:cNvPicPr>
          <p:nvPr/>
        </p:nvPicPr>
        <p:blipFill>
          <a:blip r:embed="rId2"/>
          <a:stretch>
            <a:fillRect/>
          </a:stretch>
        </p:blipFill>
        <p:spPr>
          <a:xfrm>
            <a:off x="3165172" y="3645024"/>
            <a:ext cx="5076056" cy="2449254"/>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F91C0-6F65-7508-03F2-E99811219C74}"/>
              </a:ext>
            </a:extLst>
          </p:cNvPr>
          <p:cNvSpPr>
            <a:spLocks noGrp="1"/>
          </p:cNvSpPr>
          <p:nvPr>
            <p:ph type="title"/>
          </p:nvPr>
        </p:nvSpPr>
        <p:spPr>
          <a:xfrm>
            <a:off x="855265" y="324408"/>
            <a:ext cx="7406640" cy="875184"/>
          </a:xfrm>
        </p:spPr>
        <p:txBody>
          <a:bodyPr/>
          <a:lstStyle/>
          <a:p>
            <a:r>
              <a:rPr lang="es-ES" b="1" dirty="0"/>
              <a:t>ELEMENTOS DE SEGURIDAD</a:t>
            </a:r>
          </a:p>
        </p:txBody>
      </p:sp>
      <p:sp>
        <p:nvSpPr>
          <p:cNvPr id="3" name="Marcador de contenido 2">
            <a:extLst>
              <a:ext uri="{FF2B5EF4-FFF2-40B4-BE49-F238E27FC236}">
                <a16:creationId xmlns:a16="http://schemas.microsoft.com/office/drawing/2014/main" id="{4B29D8AA-0114-B7C5-930C-F929334B29CF}"/>
              </a:ext>
            </a:extLst>
          </p:cNvPr>
          <p:cNvSpPr>
            <a:spLocks noGrp="1"/>
          </p:cNvSpPr>
          <p:nvPr>
            <p:ph idx="1"/>
          </p:nvPr>
        </p:nvSpPr>
        <p:spPr>
          <a:xfrm>
            <a:off x="323529" y="1340768"/>
            <a:ext cx="7938376" cy="4755232"/>
          </a:xfrm>
        </p:spPr>
        <p:txBody>
          <a:bodyPr>
            <a:normAutofit/>
          </a:bodyPr>
          <a:lstStyle/>
          <a:p>
            <a:r>
              <a:rPr lang="es-ES" sz="2200" dirty="0"/>
              <a:t>La capacidad de los CCE para mantenerse operativos es imprescindible para garantizar la respuesta ante emergencias.</a:t>
            </a:r>
          </a:p>
          <a:p>
            <a:r>
              <a:rPr lang="es-ES" sz="2200" dirty="0"/>
              <a:t>Debe disponer de medidas de seguridad que aseguren su funcionamiento ininterrumpido las 24 horas del día todos los días del año.</a:t>
            </a:r>
          </a:p>
          <a:p>
            <a:r>
              <a:rPr lang="es-ES" sz="2200" dirty="0"/>
              <a:t>Para que esto sea posible, disponen de medidas de seguridad a cuatro niveles:</a:t>
            </a:r>
          </a:p>
          <a:p>
            <a:pPr marL="662940" lvl="1" indent="-457200">
              <a:buClr>
                <a:srgbClr val="C00000"/>
              </a:buClr>
              <a:buFont typeface="+mj-lt"/>
              <a:buAutoNum type="arabicParenR"/>
            </a:pPr>
            <a:r>
              <a:rPr lang="es-ES" sz="2200" b="1" dirty="0"/>
              <a:t>Elementos de seguridad sobre los sistemas tecnológicos</a:t>
            </a:r>
          </a:p>
          <a:p>
            <a:pPr marL="662940" lvl="1" indent="-457200">
              <a:buClr>
                <a:srgbClr val="C00000"/>
              </a:buClr>
              <a:buFont typeface="+mj-lt"/>
              <a:buAutoNum type="arabicParenR"/>
            </a:pPr>
            <a:r>
              <a:rPr lang="es-ES" sz="2200" b="1" dirty="0"/>
              <a:t>Elementos de seguridad sobre la información de las bases de datos </a:t>
            </a:r>
          </a:p>
          <a:p>
            <a:pPr marL="662940" lvl="1" indent="-457200">
              <a:buClr>
                <a:srgbClr val="C00000"/>
              </a:buClr>
              <a:buFont typeface="+mj-lt"/>
              <a:buAutoNum type="arabicParenR"/>
            </a:pPr>
            <a:r>
              <a:rPr lang="es-ES" sz="2200" b="1" dirty="0"/>
              <a:t>Elementos de seguridad sobre el personal</a:t>
            </a:r>
          </a:p>
          <a:p>
            <a:pPr marL="662940" lvl="1" indent="-457200">
              <a:buClr>
                <a:srgbClr val="C00000"/>
              </a:buClr>
              <a:buFont typeface="+mj-lt"/>
              <a:buAutoNum type="arabicParenR"/>
            </a:pPr>
            <a:r>
              <a:rPr lang="es-ES" sz="2200" b="1" dirty="0"/>
              <a:t>Elementos de seguridad sobre las instalaciones</a:t>
            </a:r>
          </a:p>
          <a:p>
            <a:endParaRPr lang="es-ES" sz="2200" dirty="0"/>
          </a:p>
        </p:txBody>
      </p:sp>
    </p:spTree>
    <p:extLst>
      <p:ext uri="{BB962C8B-B14F-4D97-AF65-F5344CB8AC3E}">
        <p14:creationId xmlns:p14="http://schemas.microsoft.com/office/powerpoint/2010/main" val="107092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76854-E65D-E042-4067-636681F3946E}"/>
              </a:ext>
            </a:extLst>
          </p:cNvPr>
          <p:cNvSpPr>
            <a:spLocks noGrp="1"/>
          </p:cNvSpPr>
          <p:nvPr>
            <p:ph type="title"/>
          </p:nvPr>
        </p:nvSpPr>
        <p:spPr>
          <a:xfrm>
            <a:off x="395536" y="260648"/>
            <a:ext cx="8496944" cy="792088"/>
          </a:xfrm>
        </p:spPr>
        <p:txBody>
          <a:bodyPr>
            <a:normAutofit fontScale="90000"/>
          </a:bodyPr>
          <a:lstStyle/>
          <a:p>
            <a:pPr algn="ctr"/>
            <a:r>
              <a:rPr lang="es-ES" sz="5400" b="1" dirty="0">
                <a:solidFill>
                  <a:srgbClr val="C00000"/>
                </a:solidFill>
              </a:rPr>
              <a:t>112</a:t>
            </a:r>
          </a:p>
        </p:txBody>
      </p:sp>
      <p:sp>
        <p:nvSpPr>
          <p:cNvPr id="3" name="Marcador de contenido 2">
            <a:extLst>
              <a:ext uri="{FF2B5EF4-FFF2-40B4-BE49-F238E27FC236}">
                <a16:creationId xmlns:a16="http://schemas.microsoft.com/office/drawing/2014/main" id="{B1C77770-C934-E9DF-552D-FF0B3810C830}"/>
              </a:ext>
            </a:extLst>
          </p:cNvPr>
          <p:cNvSpPr>
            <a:spLocks noGrp="1"/>
          </p:cNvSpPr>
          <p:nvPr>
            <p:ph idx="1"/>
          </p:nvPr>
        </p:nvSpPr>
        <p:spPr>
          <a:xfrm>
            <a:off x="539552" y="1052736"/>
            <a:ext cx="8064895" cy="4032448"/>
          </a:xfrm>
        </p:spPr>
        <p:txBody>
          <a:bodyPr>
            <a:normAutofit/>
          </a:bodyPr>
          <a:lstStyle/>
          <a:p>
            <a:r>
              <a:rPr lang="es-ES" sz="2400" dirty="0"/>
              <a:t>Para dar respuesta a las necesidades de facilitar la </a:t>
            </a:r>
            <a:r>
              <a:rPr lang="es-ES" sz="2400" b="1" dirty="0"/>
              <a:t>solicitud de ayuda y coordinar</a:t>
            </a:r>
            <a:r>
              <a:rPr lang="es-ES" sz="2400" dirty="0"/>
              <a:t> </a:t>
            </a:r>
            <a:r>
              <a:rPr lang="es-ES" sz="2400" b="1" dirty="0"/>
              <a:t>los distintos agentes implicados en la atención a urgencias y emergencias</a:t>
            </a:r>
            <a:r>
              <a:rPr lang="es-ES" sz="2400" dirty="0"/>
              <a:t>, en 1991 se acordó crear un sistema de gestión de emergencias unificado para los países miembros de la Unión Europea.</a:t>
            </a:r>
          </a:p>
          <a:p>
            <a:r>
              <a:rPr lang="es-ES" sz="2400" dirty="0"/>
              <a:t>La decisión del </a:t>
            </a:r>
            <a:r>
              <a:rPr lang="es-ES" sz="2400" b="1" dirty="0"/>
              <a:t>Consejo de Europa 91/396/CEE de 29 de julio de 1991 </a:t>
            </a:r>
            <a:r>
              <a:rPr lang="es-ES" sz="2400" dirty="0"/>
              <a:t>estableció que los estados miembros debían crear un </a:t>
            </a:r>
            <a:r>
              <a:rPr lang="es-ES" sz="2400" dirty="0">
                <a:solidFill>
                  <a:srgbClr val="C00000"/>
                </a:solidFill>
              </a:rPr>
              <a:t>servicio de atención a urgencias y emergencias integrado</a:t>
            </a:r>
            <a:r>
              <a:rPr lang="es-ES" sz="2400" dirty="0"/>
              <a:t>, al que se debía acceder por medio de un número de teléfono único, sencillo, fácil de memorizar y gratuito =&gt; </a:t>
            </a:r>
            <a:r>
              <a:rPr lang="es-ES" sz="2400" b="1" dirty="0">
                <a:solidFill>
                  <a:srgbClr val="C00000"/>
                </a:solidFill>
              </a:rPr>
              <a:t>112</a:t>
            </a:r>
          </a:p>
        </p:txBody>
      </p:sp>
      <p:pic>
        <p:nvPicPr>
          <p:cNvPr id="4" name="Imagen 3">
            <a:extLst>
              <a:ext uri="{FF2B5EF4-FFF2-40B4-BE49-F238E27FC236}">
                <a16:creationId xmlns:a16="http://schemas.microsoft.com/office/drawing/2014/main" id="{F2D8CA12-264A-D4F0-EC5F-F5ABE268161B}"/>
              </a:ext>
            </a:extLst>
          </p:cNvPr>
          <p:cNvPicPr>
            <a:picLocks noChangeAspect="1"/>
          </p:cNvPicPr>
          <p:nvPr/>
        </p:nvPicPr>
        <p:blipFill>
          <a:blip r:embed="rId2"/>
          <a:stretch>
            <a:fillRect/>
          </a:stretch>
        </p:blipFill>
        <p:spPr>
          <a:xfrm>
            <a:off x="3500436" y="4581128"/>
            <a:ext cx="2143125" cy="2143125"/>
          </a:xfrm>
          <a:prstGeom prst="rect">
            <a:avLst/>
          </a:prstGeom>
        </p:spPr>
      </p:pic>
    </p:spTree>
    <p:extLst>
      <p:ext uri="{BB962C8B-B14F-4D97-AF65-F5344CB8AC3E}">
        <p14:creationId xmlns:p14="http://schemas.microsoft.com/office/powerpoint/2010/main" val="16886295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9BF62-8D0C-D1D5-4BCC-B794CB995D7A}"/>
              </a:ext>
            </a:extLst>
          </p:cNvPr>
          <p:cNvSpPr>
            <a:spLocks noGrp="1"/>
          </p:cNvSpPr>
          <p:nvPr>
            <p:ph type="title"/>
          </p:nvPr>
        </p:nvSpPr>
        <p:spPr>
          <a:xfrm>
            <a:off x="611560" y="476672"/>
            <a:ext cx="7652330" cy="1489288"/>
          </a:xfrm>
        </p:spPr>
        <p:txBody>
          <a:bodyPr>
            <a:normAutofit/>
          </a:bodyPr>
          <a:lstStyle/>
          <a:p>
            <a:pPr marL="742950" indent="-742950">
              <a:buClr>
                <a:srgbClr val="C00000"/>
              </a:buClr>
              <a:buFont typeface="+mj-lt"/>
              <a:buAutoNum type="arabicParenR"/>
            </a:pPr>
            <a:r>
              <a:rPr lang="es-ES" sz="3600" b="1" dirty="0"/>
              <a:t>Elementos de seguridad sobre los sistemas tecnológicos</a:t>
            </a:r>
          </a:p>
        </p:txBody>
      </p:sp>
      <p:sp>
        <p:nvSpPr>
          <p:cNvPr id="3" name="Marcador de contenido 2">
            <a:extLst>
              <a:ext uri="{FF2B5EF4-FFF2-40B4-BE49-F238E27FC236}">
                <a16:creationId xmlns:a16="http://schemas.microsoft.com/office/drawing/2014/main" id="{5EF4BEC6-C811-1E33-359E-97381950CFFB}"/>
              </a:ext>
            </a:extLst>
          </p:cNvPr>
          <p:cNvSpPr>
            <a:spLocks noGrp="1"/>
          </p:cNvSpPr>
          <p:nvPr>
            <p:ph idx="1"/>
          </p:nvPr>
        </p:nvSpPr>
        <p:spPr>
          <a:xfrm>
            <a:off x="539553" y="1844824"/>
            <a:ext cx="8208912" cy="4536504"/>
          </a:xfrm>
        </p:spPr>
        <p:txBody>
          <a:bodyPr>
            <a:normAutofit/>
          </a:bodyPr>
          <a:lstStyle/>
          <a:p>
            <a:r>
              <a:rPr lang="es-ES" sz="2200" dirty="0"/>
              <a:t>La seguridad de los módulos tecnológicos se basa en el principio de redundancia =&gt; duplicidad de cada uno de los sistemas para que, en caso de fallo de uno de ellos, el otro pueda suplirlo sin afectar al funcionamiento del centro.</a:t>
            </a:r>
          </a:p>
          <a:p>
            <a:r>
              <a:rPr lang="es-ES" sz="2200" dirty="0"/>
              <a:t>Los suministros de energía eléctrica se garantizan mediante una doble acometida exterior o mediante grupos electrógenos capaces de abastecer las necesidades energéticas del centro en caso de corte de suministro en la zona.</a:t>
            </a:r>
          </a:p>
          <a:p>
            <a:r>
              <a:rPr lang="es-ES" sz="2200" dirty="0"/>
              <a:t>En el caso de las comunicaciones y de la información, existe un segundo servidor que entra en funcionamiento si el sistema informático cae. </a:t>
            </a:r>
            <a:r>
              <a:rPr lang="es-ES" sz="2200"/>
              <a:t>También existe un </a:t>
            </a:r>
            <a:r>
              <a:rPr lang="es-ES" sz="2200" dirty="0"/>
              <a:t>sistema automático de derivación para que, en el caso de fallo en las líneas </a:t>
            </a:r>
            <a:r>
              <a:rPr lang="es-ES" sz="2200"/>
              <a:t>telefónicas digitalizadas, </a:t>
            </a:r>
            <a:r>
              <a:rPr lang="es-ES" sz="2200" dirty="0"/>
              <a:t>derive las llamadas a líneas analógicas.</a:t>
            </a:r>
          </a:p>
        </p:txBody>
      </p:sp>
    </p:spTree>
    <p:extLst>
      <p:ext uri="{BB962C8B-B14F-4D97-AF65-F5344CB8AC3E}">
        <p14:creationId xmlns:p14="http://schemas.microsoft.com/office/powerpoint/2010/main" val="978068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9BF62-8D0C-D1D5-4BCC-B794CB995D7A}"/>
              </a:ext>
            </a:extLst>
          </p:cNvPr>
          <p:cNvSpPr>
            <a:spLocks noGrp="1"/>
          </p:cNvSpPr>
          <p:nvPr>
            <p:ph type="title"/>
          </p:nvPr>
        </p:nvSpPr>
        <p:spPr>
          <a:xfrm>
            <a:off x="611560" y="476672"/>
            <a:ext cx="7652330" cy="1489288"/>
          </a:xfrm>
        </p:spPr>
        <p:txBody>
          <a:bodyPr>
            <a:normAutofit/>
          </a:bodyPr>
          <a:lstStyle/>
          <a:p>
            <a:pPr marL="742950" indent="-742950">
              <a:buClr>
                <a:srgbClr val="C00000"/>
              </a:buClr>
              <a:buFont typeface="+mj-lt"/>
              <a:buAutoNum type="arabicParenR" startAt="2"/>
            </a:pPr>
            <a:r>
              <a:rPr lang="es-ES" sz="3600" b="1" dirty="0"/>
              <a:t>Elementos de seguridad sobre la información de las bases de datos </a:t>
            </a:r>
          </a:p>
        </p:txBody>
      </p:sp>
      <p:sp>
        <p:nvSpPr>
          <p:cNvPr id="3" name="Marcador de contenido 2">
            <a:extLst>
              <a:ext uri="{FF2B5EF4-FFF2-40B4-BE49-F238E27FC236}">
                <a16:creationId xmlns:a16="http://schemas.microsoft.com/office/drawing/2014/main" id="{5EF4BEC6-C811-1E33-359E-97381950CFFB}"/>
              </a:ext>
            </a:extLst>
          </p:cNvPr>
          <p:cNvSpPr>
            <a:spLocks noGrp="1"/>
          </p:cNvSpPr>
          <p:nvPr>
            <p:ph idx="1"/>
          </p:nvPr>
        </p:nvSpPr>
        <p:spPr>
          <a:xfrm>
            <a:off x="539553" y="1844824"/>
            <a:ext cx="8208912" cy="4536504"/>
          </a:xfrm>
        </p:spPr>
        <p:txBody>
          <a:bodyPr>
            <a:normAutofit/>
          </a:bodyPr>
          <a:lstStyle/>
          <a:p>
            <a:r>
              <a:rPr lang="es-ES" sz="2200" dirty="0"/>
              <a:t>Implica la preservación de la confidencialidad de los datos y la garantía de que los archivos se mantienen íntegros y estarán disponibles cuando se necesiten.</a:t>
            </a:r>
          </a:p>
          <a:p>
            <a:r>
              <a:rPr lang="es-ES" sz="2200" dirty="0"/>
              <a:t>Los CCE disponen de sistemas de respaldo y recuperación que permiten recuperar e incluso reconstruir la información en caso de fallo del sistema informático.</a:t>
            </a:r>
          </a:p>
          <a:p>
            <a:r>
              <a:rPr lang="es-ES" sz="2200" dirty="0"/>
              <a:t>Los CCE cuentan con un sistema magnético de grabación que graba todas las comunicaciones, y deben ser conservadas con las medidas de seguridad </a:t>
            </a:r>
            <a:r>
              <a:rPr lang="es-ES" sz="2200" dirty="0" err="1"/>
              <a:t>correspondientes.Los</a:t>
            </a:r>
            <a:r>
              <a:rPr lang="es-ES" sz="2200" dirty="0"/>
              <a:t> objetivos de estas grabaciones son:</a:t>
            </a:r>
          </a:p>
          <a:p>
            <a:pPr lvl="1">
              <a:buClr>
                <a:srgbClr val="C00000"/>
              </a:buClr>
              <a:buFont typeface="Corbel" panose="020B0503020204020204" pitchFamily="34" charset="0"/>
              <a:buChar char="–"/>
            </a:pPr>
            <a:r>
              <a:rPr lang="es-ES" sz="2400" dirty="0"/>
              <a:t>Garantizar un respaldo legal ante una posible reclamación.</a:t>
            </a:r>
          </a:p>
          <a:p>
            <a:pPr lvl="1">
              <a:buClr>
                <a:srgbClr val="C00000"/>
              </a:buClr>
              <a:buFont typeface="Corbel" panose="020B0503020204020204" pitchFamily="34" charset="0"/>
              <a:buChar char="–"/>
            </a:pPr>
            <a:r>
              <a:rPr lang="es-ES" sz="2400" dirty="0"/>
              <a:t>Realizar el control de calidad de las demandas recibidas.</a:t>
            </a:r>
          </a:p>
          <a:p>
            <a:endParaRPr lang="es-ES" sz="2200" dirty="0"/>
          </a:p>
        </p:txBody>
      </p:sp>
    </p:spTree>
    <p:extLst>
      <p:ext uri="{BB962C8B-B14F-4D97-AF65-F5344CB8AC3E}">
        <p14:creationId xmlns:p14="http://schemas.microsoft.com/office/powerpoint/2010/main" val="41825826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9BF62-8D0C-D1D5-4BCC-B794CB995D7A}"/>
              </a:ext>
            </a:extLst>
          </p:cNvPr>
          <p:cNvSpPr>
            <a:spLocks noGrp="1"/>
          </p:cNvSpPr>
          <p:nvPr>
            <p:ph type="title"/>
          </p:nvPr>
        </p:nvSpPr>
        <p:spPr>
          <a:xfrm>
            <a:off x="611560" y="260648"/>
            <a:ext cx="7652330" cy="1080120"/>
          </a:xfrm>
        </p:spPr>
        <p:txBody>
          <a:bodyPr>
            <a:normAutofit/>
          </a:bodyPr>
          <a:lstStyle/>
          <a:p>
            <a:pPr marL="742950" indent="-742950">
              <a:buClr>
                <a:srgbClr val="C00000"/>
              </a:buClr>
              <a:buFont typeface="+mj-lt"/>
              <a:buAutoNum type="arabicParenR" startAt="3"/>
            </a:pPr>
            <a:r>
              <a:rPr lang="es-ES" sz="3600" b="1" dirty="0"/>
              <a:t>Elementos de seguridad sobre el personal</a:t>
            </a:r>
          </a:p>
        </p:txBody>
      </p:sp>
      <p:sp>
        <p:nvSpPr>
          <p:cNvPr id="3" name="Marcador de contenido 2">
            <a:extLst>
              <a:ext uri="{FF2B5EF4-FFF2-40B4-BE49-F238E27FC236}">
                <a16:creationId xmlns:a16="http://schemas.microsoft.com/office/drawing/2014/main" id="{5EF4BEC6-C811-1E33-359E-97381950CFFB}"/>
              </a:ext>
            </a:extLst>
          </p:cNvPr>
          <p:cNvSpPr>
            <a:spLocks noGrp="1"/>
          </p:cNvSpPr>
          <p:nvPr>
            <p:ph idx="1"/>
          </p:nvPr>
        </p:nvSpPr>
        <p:spPr>
          <a:xfrm>
            <a:off x="539553" y="1484784"/>
            <a:ext cx="8208912" cy="4896544"/>
          </a:xfrm>
        </p:spPr>
        <p:txBody>
          <a:bodyPr>
            <a:normAutofit lnSpcReduction="10000"/>
          </a:bodyPr>
          <a:lstStyle/>
          <a:p>
            <a:r>
              <a:rPr lang="es-ES" sz="2200" dirty="0"/>
              <a:t>El número de personas que trabajan atendiendo llamadas de emergencias es diferente según el día y la hora, y se planifica en función del volumen de llamadas que se espera recibir durante ese periodo. El número de llamadas varía según el tramo horario, el mes del año o si se trata de un día festivo o laboral, entre otros factores.</a:t>
            </a:r>
          </a:p>
          <a:p>
            <a:r>
              <a:rPr lang="es-ES" sz="2200" dirty="0"/>
              <a:t>Si se produce un incidente que requiera de la elevación del número de llamadas previsto, existe un plan para aumentar rápidamente el personal y evitar así la saturación de la central.</a:t>
            </a:r>
          </a:p>
          <a:p>
            <a:r>
              <a:rPr lang="es-ES" sz="2200" dirty="0"/>
              <a:t>Los CCE aplican medidas para reducir al máximo la posibilidad de errores humanos. Para ello:</a:t>
            </a:r>
          </a:p>
          <a:p>
            <a:pPr lvl="1">
              <a:buClr>
                <a:srgbClr val="C00000"/>
              </a:buClr>
              <a:buFont typeface="Corbel" panose="020B0503020204020204" pitchFamily="34" charset="0"/>
              <a:buChar char="–"/>
            </a:pPr>
            <a:r>
              <a:rPr lang="es-ES" sz="2000" dirty="0"/>
              <a:t>Proporciona al personal la formación y el entrenamiento necesarios para que puedan desarrollar correctamente sus tareas. Debe existir un plan de formación continuada para asegurar que todo el personal se mantiene al día.</a:t>
            </a:r>
          </a:p>
          <a:p>
            <a:pPr lvl="1">
              <a:buClr>
                <a:srgbClr val="C00000"/>
              </a:buClr>
              <a:buFont typeface="Corbel" panose="020B0503020204020204" pitchFamily="34" charset="0"/>
              <a:buChar char="–"/>
            </a:pPr>
            <a:r>
              <a:rPr lang="es-ES" sz="2000" dirty="0"/>
              <a:t>Diseñar los distintos formularios y protocolos de manera que resulten sencillos y se ajusten a las necesidades concretas del servicio =&gt; el personal no debe improvisar ni tomar decisiones personales.</a:t>
            </a:r>
          </a:p>
          <a:p>
            <a:pPr lvl="1">
              <a:buClr>
                <a:srgbClr val="C00000"/>
              </a:buClr>
              <a:buFont typeface="Corbel" panose="020B0503020204020204" pitchFamily="34" charset="0"/>
              <a:buChar char="–"/>
            </a:pPr>
            <a:endParaRPr lang="es-ES" sz="2000" dirty="0"/>
          </a:p>
        </p:txBody>
      </p:sp>
    </p:spTree>
    <p:extLst>
      <p:ext uri="{BB962C8B-B14F-4D97-AF65-F5344CB8AC3E}">
        <p14:creationId xmlns:p14="http://schemas.microsoft.com/office/powerpoint/2010/main" val="17056205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9BF62-8D0C-D1D5-4BCC-B794CB995D7A}"/>
              </a:ext>
            </a:extLst>
          </p:cNvPr>
          <p:cNvSpPr>
            <a:spLocks noGrp="1"/>
          </p:cNvSpPr>
          <p:nvPr>
            <p:ph type="title"/>
          </p:nvPr>
        </p:nvSpPr>
        <p:spPr>
          <a:xfrm>
            <a:off x="611560" y="476672"/>
            <a:ext cx="7652330" cy="1489288"/>
          </a:xfrm>
        </p:spPr>
        <p:txBody>
          <a:bodyPr>
            <a:normAutofit/>
          </a:bodyPr>
          <a:lstStyle/>
          <a:p>
            <a:pPr marL="742950" indent="-742950">
              <a:buClr>
                <a:srgbClr val="C00000"/>
              </a:buClr>
              <a:buFont typeface="+mj-lt"/>
              <a:buAutoNum type="arabicParenR" startAt="4"/>
            </a:pPr>
            <a:r>
              <a:rPr lang="es-ES" sz="3600" b="1" dirty="0"/>
              <a:t>Elementos de seguridad sobre las instalaciones</a:t>
            </a:r>
          </a:p>
        </p:txBody>
      </p:sp>
      <p:sp>
        <p:nvSpPr>
          <p:cNvPr id="3" name="Marcador de contenido 2">
            <a:extLst>
              <a:ext uri="{FF2B5EF4-FFF2-40B4-BE49-F238E27FC236}">
                <a16:creationId xmlns:a16="http://schemas.microsoft.com/office/drawing/2014/main" id="{5EF4BEC6-C811-1E33-359E-97381950CFFB}"/>
              </a:ext>
            </a:extLst>
          </p:cNvPr>
          <p:cNvSpPr>
            <a:spLocks noGrp="1"/>
          </p:cNvSpPr>
          <p:nvPr>
            <p:ph idx="1"/>
          </p:nvPr>
        </p:nvSpPr>
        <p:spPr>
          <a:xfrm>
            <a:off x="539553" y="1844824"/>
            <a:ext cx="8208912" cy="4536504"/>
          </a:xfrm>
        </p:spPr>
        <p:txBody>
          <a:bodyPr>
            <a:normAutofit/>
          </a:bodyPr>
          <a:lstStyle/>
          <a:p>
            <a:r>
              <a:rPr lang="es-ES" sz="2200" dirty="0"/>
              <a:t>Es habitual que el CCE principal tenga un centro de respaldo, que en caso de catástrofe, saturación o fallo pueda suplir y asumir temporalmente sus funciones. Este centro se ubicaría en instalaciones diferentes, con una organización equivalente pero adecuada a su tamaño. La organización concreta depende de cada CCAA.</a:t>
            </a:r>
          </a:p>
          <a:p>
            <a:r>
              <a:rPr lang="es-ES" sz="2200" dirty="0"/>
              <a:t>En otras CCAA el 112 dispone de </a:t>
            </a:r>
            <a:r>
              <a:rPr lang="es-ES" sz="2200"/>
              <a:t>dos salas operativas</a:t>
            </a:r>
            <a:r>
              <a:rPr lang="es-ES" sz="2200" dirty="0"/>
              <a:t>, y si una de ellas cae la segunda puede asumir sus funciones de forma inmediata. Este es el caso de Canarias, que dispone de una sala operativa en Tenerife y otra en Gran Canaria; al igual que en Cataluña, que tiene un centro en Barcelona y otro en Reus (Tarragona)</a:t>
            </a:r>
          </a:p>
          <a:p>
            <a:r>
              <a:rPr lang="es-ES" sz="2200" dirty="0"/>
              <a:t>En Andalucía el 112 dispone de 2 centros regionales y 8 provinciales.</a:t>
            </a:r>
          </a:p>
          <a:p>
            <a:endParaRPr lang="es-ES" sz="2200" dirty="0"/>
          </a:p>
        </p:txBody>
      </p:sp>
    </p:spTree>
    <p:extLst>
      <p:ext uri="{BB962C8B-B14F-4D97-AF65-F5344CB8AC3E}">
        <p14:creationId xmlns:p14="http://schemas.microsoft.com/office/powerpoint/2010/main" val="19810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76854-E65D-E042-4067-636681F3946E}"/>
              </a:ext>
            </a:extLst>
          </p:cNvPr>
          <p:cNvSpPr>
            <a:spLocks noGrp="1"/>
          </p:cNvSpPr>
          <p:nvPr>
            <p:ph type="title"/>
          </p:nvPr>
        </p:nvSpPr>
        <p:spPr>
          <a:xfrm>
            <a:off x="395536" y="260648"/>
            <a:ext cx="8496944" cy="792088"/>
          </a:xfrm>
        </p:spPr>
        <p:txBody>
          <a:bodyPr>
            <a:normAutofit fontScale="90000"/>
          </a:bodyPr>
          <a:lstStyle/>
          <a:p>
            <a:pPr algn="ctr"/>
            <a:r>
              <a:rPr lang="es-ES" sz="5400" b="1" dirty="0">
                <a:solidFill>
                  <a:srgbClr val="C00000"/>
                </a:solidFill>
              </a:rPr>
              <a:t>112</a:t>
            </a:r>
          </a:p>
        </p:txBody>
      </p:sp>
      <p:sp>
        <p:nvSpPr>
          <p:cNvPr id="3" name="Marcador de contenido 2">
            <a:extLst>
              <a:ext uri="{FF2B5EF4-FFF2-40B4-BE49-F238E27FC236}">
                <a16:creationId xmlns:a16="http://schemas.microsoft.com/office/drawing/2014/main" id="{B1C77770-C934-E9DF-552D-FF0B3810C830}"/>
              </a:ext>
            </a:extLst>
          </p:cNvPr>
          <p:cNvSpPr>
            <a:spLocks noGrp="1"/>
          </p:cNvSpPr>
          <p:nvPr>
            <p:ph idx="1"/>
          </p:nvPr>
        </p:nvSpPr>
        <p:spPr>
          <a:xfrm>
            <a:off x="539552" y="1052736"/>
            <a:ext cx="8064895" cy="5040560"/>
          </a:xfrm>
        </p:spPr>
        <p:txBody>
          <a:bodyPr>
            <a:normAutofit lnSpcReduction="10000"/>
          </a:bodyPr>
          <a:lstStyle/>
          <a:p>
            <a:r>
              <a:rPr lang="es-ES" sz="2400" b="1" dirty="0"/>
              <a:t>Teléfono único y gratuito</a:t>
            </a:r>
          </a:p>
          <a:p>
            <a:r>
              <a:rPr lang="es-ES" sz="2400" b="1" dirty="0"/>
              <a:t>Sistema integrado: </a:t>
            </a:r>
            <a:r>
              <a:rPr lang="es-ES" sz="2400" dirty="0"/>
              <a:t>el sistema debe integrar a todos los agentes implicados en la atención de emergencias, de forma que a partir de una llamada al 112 se activen los recursos necesarios para cualquier tipo de emergencia.</a:t>
            </a:r>
          </a:p>
          <a:p>
            <a:r>
              <a:rPr lang="es-ES" sz="2400" dirty="0"/>
              <a:t>Los </a:t>
            </a:r>
            <a:r>
              <a:rPr lang="es-ES" sz="2400" b="1" dirty="0"/>
              <a:t>centros 112 </a:t>
            </a:r>
            <a:r>
              <a:rPr lang="es-ES" sz="2400" dirty="0"/>
              <a:t>son una ventana única de entrada para todas las demandas de asistencia urgente o emergente, y desde ellos se asignan los recursos idóneos para cada aviso. Esto implica que deben estar formados por equipos multidisciplinares =&gt; integran distintos sectores.</a:t>
            </a:r>
          </a:p>
          <a:p>
            <a:r>
              <a:rPr lang="es-ES" sz="2400" b="1" dirty="0"/>
              <a:t>Sector: </a:t>
            </a:r>
            <a:r>
              <a:rPr lang="es-ES" sz="2400" dirty="0"/>
              <a:t>es cada uno de los ámbitos de prestación de servicios representado en un centro de coordinación (policía, servicio de urgencias sanitarias, cuerpo de bomberos, salvamento marítimo, recate en montaña,..)</a:t>
            </a:r>
          </a:p>
        </p:txBody>
      </p:sp>
    </p:spTree>
    <p:extLst>
      <p:ext uri="{BB962C8B-B14F-4D97-AF65-F5344CB8AC3E}">
        <p14:creationId xmlns:p14="http://schemas.microsoft.com/office/powerpoint/2010/main" val="262359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contenido">
            <a:extLst>
              <a:ext uri="{FF2B5EF4-FFF2-40B4-BE49-F238E27FC236}">
                <a16:creationId xmlns:a16="http://schemas.microsoft.com/office/drawing/2014/main" id="{4EC31A9D-2F76-21C5-98AF-5410361E6B2D}"/>
              </a:ext>
            </a:extLst>
          </p:cNvPr>
          <p:cNvSpPr>
            <a:spLocks noGrp="1"/>
          </p:cNvSpPr>
          <p:nvPr>
            <p:ph idx="1"/>
          </p:nvPr>
        </p:nvSpPr>
        <p:spPr>
          <a:xfrm>
            <a:off x="569256" y="620688"/>
            <a:ext cx="6307000" cy="4752975"/>
          </a:xfrm>
        </p:spPr>
        <p:txBody>
          <a:bodyPr/>
          <a:lstStyle/>
          <a:p>
            <a:pPr fontAlgn="auto">
              <a:spcAft>
                <a:spcPts val="1800"/>
              </a:spcAft>
              <a:defRPr/>
            </a:pPr>
            <a:r>
              <a:rPr lang="es-ES" altLang="es-ES" sz="3200" b="1" dirty="0">
                <a:solidFill>
                  <a:srgbClr val="C00000"/>
                </a:solidFill>
              </a:rPr>
              <a:t>112</a:t>
            </a:r>
            <a:r>
              <a:rPr lang="es-ES" altLang="es-ES" sz="3200" b="1" dirty="0"/>
              <a:t> número europeo de emergencias</a:t>
            </a:r>
          </a:p>
          <a:p>
            <a:pPr fontAlgn="auto">
              <a:spcAft>
                <a:spcPts val="1800"/>
              </a:spcAft>
              <a:defRPr/>
            </a:pPr>
            <a:r>
              <a:rPr lang="es-ES" altLang="es-ES" sz="3200" b="1" dirty="0">
                <a:solidFill>
                  <a:srgbClr val="C00000"/>
                </a:solidFill>
              </a:rPr>
              <a:t>061</a:t>
            </a:r>
            <a:r>
              <a:rPr lang="es-ES" altLang="es-ES" sz="3200" b="1" dirty="0"/>
              <a:t> urgencias sanitarias</a:t>
            </a:r>
          </a:p>
          <a:p>
            <a:pPr fontAlgn="auto">
              <a:spcAft>
                <a:spcPts val="1800"/>
              </a:spcAft>
              <a:defRPr/>
            </a:pPr>
            <a:r>
              <a:rPr lang="es-ES" altLang="es-ES" sz="3200" b="1" dirty="0">
                <a:solidFill>
                  <a:srgbClr val="C00000"/>
                </a:solidFill>
              </a:rPr>
              <a:t>911 </a:t>
            </a:r>
            <a:r>
              <a:rPr lang="es-ES" altLang="es-ES" sz="3200" b="1" dirty="0"/>
              <a:t>número de emergencias en  EEUU</a:t>
            </a:r>
          </a:p>
          <a:p>
            <a:pPr fontAlgn="auto">
              <a:spcAft>
                <a:spcPts val="0"/>
              </a:spcAft>
              <a:defRPr/>
            </a:pPr>
            <a:endParaRPr lang="es-ES" altLang="es-ES" dirty="0"/>
          </a:p>
        </p:txBody>
      </p:sp>
      <p:pic>
        <p:nvPicPr>
          <p:cNvPr id="29700" name="Imagen 5">
            <a:extLst>
              <a:ext uri="{FF2B5EF4-FFF2-40B4-BE49-F238E27FC236}">
                <a16:creationId xmlns:a16="http://schemas.microsoft.com/office/drawing/2014/main" id="{850440D4-9A17-BD3F-4E5F-F6EAA882B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749" y="3933056"/>
            <a:ext cx="49974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DC9CD942-1BCC-B1FB-780B-FB0178092AA7}"/>
              </a:ext>
            </a:extLst>
          </p:cNvPr>
          <p:cNvPicPr>
            <a:picLocks noChangeAspect="1"/>
          </p:cNvPicPr>
          <p:nvPr/>
        </p:nvPicPr>
        <p:blipFill>
          <a:blip r:embed="rId3"/>
          <a:stretch>
            <a:fillRect/>
          </a:stretch>
        </p:blipFill>
        <p:spPr>
          <a:xfrm>
            <a:off x="557801" y="3789040"/>
            <a:ext cx="2019300" cy="2257425"/>
          </a:xfrm>
          <a:prstGeom prst="rect">
            <a:avLst/>
          </a:prstGeom>
        </p:spPr>
      </p:pic>
      <p:pic>
        <p:nvPicPr>
          <p:cNvPr id="7" name="Imagen 6">
            <a:extLst>
              <a:ext uri="{FF2B5EF4-FFF2-40B4-BE49-F238E27FC236}">
                <a16:creationId xmlns:a16="http://schemas.microsoft.com/office/drawing/2014/main" id="{0A18A0C6-B89E-D906-68E6-EABE58C4D6C7}"/>
              </a:ext>
            </a:extLst>
          </p:cNvPr>
          <p:cNvPicPr>
            <a:picLocks noChangeAspect="1"/>
          </p:cNvPicPr>
          <p:nvPr/>
        </p:nvPicPr>
        <p:blipFill>
          <a:blip r:embed="rId4"/>
          <a:stretch>
            <a:fillRect/>
          </a:stretch>
        </p:blipFill>
        <p:spPr>
          <a:xfrm>
            <a:off x="5070505" y="980728"/>
            <a:ext cx="3634411" cy="1278310"/>
          </a:xfrm>
          <a:prstGeom prst="rect">
            <a:avLst/>
          </a:prstGeom>
        </p:spPr>
      </p:pic>
    </p:spTree>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TM03457444[[fn=Base]]</Template>
  <TotalTime>2351</TotalTime>
  <Words>5102</Words>
  <Application>Microsoft Office PowerPoint</Application>
  <PresentationFormat>Presentación en pantalla (4:3)</PresentationFormat>
  <Paragraphs>363</Paragraphs>
  <Slides>73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73</vt:i4>
      </vt:variant>
    </vt:vector>
  </HeadingPairs>
  <TitlesOfParts>
    <vt:vector size="82" baseType="lpstr">
      <vt:lpstr>Arial</vt:lpstr>
      <vt:lpstr>Calibri</vt:lpstr>
      <vt:lpstr>Corbel</vt:lpstr>
      <vt:lpstr>Courier New</vt:lpstr>
      <vt:lpstr>Lucida Sans Unicode</vt:lpstr>
      <vt:lpstr>Verdana</vt:lpstr>
      <vt:lpstr>Wingdings</vt:lpstr>
      <vt:lpstr>Wingdings 3</vt:lpstr>
      <vt:lpstr>Base</vt:lpstr>
      <vt:lpstr> LOS CENTROS COORDINADORES DE EMERGENCIAS (CCE) </vt:lpstr>
      <vt:lpstr>ÍNDICE</vt:lpstr>
      <vt:lpstr>DEFINICIONES</vt:lpstr>
      <vt:lpstr>URGENCIAS Y EMERGENCIAS</vt:lpstr>
      <vt:lpstr> CENTRO DE COORDINACIÓN DE EMERGENCIAS (CCE, CCU o CCUE) </vt:lpstr>
      <vt:lpstr> CENTRO DE COORDINACIÓN DE EMERGENCIAS </vt:lpstr>
      <vt:lpstr>112</vt:lpstr>
      <vt:lpstr>112</vt:lpstr>
      <vt:lpstr>Presentación de PowerPoint</vt:lpstr>
      <vt:lpstr>Presentación de PowerPoint</vt:lpstr>
      <vt:lpstr>CENTRAL DE COORDINACIÓN DE URGENCIAS SANITARIAS DE GALICIA – 061 (CCUSG-061)</vt:lpstr>
      <vt:lpstr>Presentación de PowerPoint</vt:lpstr>
      <vt:lpstr>FUNCIONAMIENTO DE LOS CENTROS COORDINADORES DE EMERGENCIAS </vt:lpstr>
      <vt:lpstr>FUNCIONAMIENTO DE LOS CCE</vt:lpstr>
      <vt:lpstr>Presentación de PowerPoint</vt:lpstr>
      <vt:lpstr>FUNCIONES DE LOS CCE</vt:lpstr>
      <vt:lpstr>FUNCIONES DE LOS CCE</vt:lpstr>
      <vt:lpstr>FUNCIONES DE LOS CCE</vt:lpstr>
      <vt:lpstr>PROCEDIMIENTO OPERATIVO BÁSICO DE LOS CENTROS COORDINADORES DE EMERGENCIAS</vt:lpstr>
      <vt:lpstr>Presentación de PowerPoint</vt:lpstr>
      <vt:lpstr>MODELOS DE CENTRAL DE COORDINACIÓN</vt:lpstr>
      <vt:lpstr> MODELOS CENTRAL DE COORDINACIÓN </vt:lpstr>
      <vt:lpstr>CENTROS DE COORDINACIÓN SECTORIALES (Centro de regulación médica tipo 061)</vt:lpstr>
      <vt:lpstr>CENTROS DE COORDINACIÓN SECTORIALES (Centro de regulación médica tipo 061)</vt:lpstr>
      <vt:lpstr>CENTROS DE COORDINACIÓN SECTORIALES (Centro de regulación médica tipo 061)</vt:lpstr>
      <vt:lpstr>CENTROS 112 INTEGRADOS</vt:lpstr>
      <vt:lpstr>CENTROS 112 INTEGRADOS</vt:lpstr>
      <vt:lpstr>VENTAJAS DE LOS CENTROS 112 INTEGRADOS</vt:lpstr>
      <vt:lpstr>CENTROS 112 NO INTEGRADOS</vt:lpstr>
      <vt:lpstr>CENTROS 112 NO INTEGRADOS</vt:lpstr>
      <vt:lpstr>CENTROS 112 NO INTEGRADOS</vt:lpstr>
      <vt:lpstr>RECURSOS HUMANOS DE LOS CENTROS COORDINADORES DE EMERGENCIAS</vt:lpstr>
      <vt:lpstr>RECURSOS HUMANOS DE LOS CCE</vt:lpstr>
      <vt:lpstr>A. OPERADORES DE DEMANDA</vt:lpstr>
      <vt:lpstr>B. OPERADORES DE DEMANDA</vt:lpstr>
      <vt:lpstr>B. OPERADORES DE DEMANDA</vt:lpstr>
      <vt:lpstr>Presentación de PowerPoint</vt:lpstr>
      <vt:lpstr>B. OPERADORES DE RESPUESTA</vt:lpstr>
      <vt:lpstr>B. OPERADORES DE RESPUESTA</vt:lpstr>
      <vt:lpstr>Presentación de PowerPoint</vt:lpstr>
      <vt:lpstr>C. COORDINADORES</vt:lpstr>
      <vt:lpstr>C. COORDINADORES</vt:lpstr>
      <vt:lpstr>C. COORDINADORES MÉDICOS</vt:lpstr>
      <vt:lpstr>D. JEFE DE SALA</vt:lpstr>
      <vt:lpstr>Presentación de PowerPoint</vt:lpstr>
      <vt:lpstr>Presentación de PowerPoint</vt:lpstr>
      <vt:lpstr>Presentación de PowerPoint</vt:lpstr>
      <vt:lpstr>E. OTROS</vt:lpstr>
      <vt:lpstr>DUE-GE </vt:lpstr>
      <vt:lpstr> FORMADOR </vt:lpstr>
      <vt:lpstr>Presentación de PowerPoint</vt:lpstr>
      <vt:lpstr>PERSONAL DE LA CCUS-061 GALICIA PERFILES Y RESPONSABILIDADES</vt:lpstr>
      <vt:lpstr>PERSONAL SANITARIO Y DE SUPERVISIÓN DE LA FPUS-061 </vt:lpstr>
      <vt:lpstr>PERSONAL SANITARIO Y DE SUPERVISIÓN DE LA FPUS-061 </vt:lpstr>
      <vt:lpstr>PERSONAL SANITARIO Y DE SUPERVISIÓN DE LA FPUS-061 </vt:lpstr>
      <vt:lpstr>PERSONAL SANITARIO Y DE SUPERVISIÓN DE LA FPUS-061 </vt:lpstr>
      <vt:lpstr>PERSONAL DE LA EMPRESA DE OPERACIÓN TELEFÓNICA: GESTORES TELEFÓNICOS</vt:lpstr>
      <vt:lpstr>PERSONAL DE LA EMPRESA DE OPERACIÓN TELEFÓNICA: GESTORES TELEFÓNICOS</vt:lpstr>
      <vt:lpstr>Presentación de PowerPoint</vt:lpstr>
      <vt:lpstr>ESTRUCTURA Y PROCEDIMIENTOS</vt:lpstr>
      <vt:lpstr>ESTRUCTURA Y PROCEDIMENTOS</vt:lpstr>
      <vt:lpstr>ESTRUCTURA Y PROCEDIMENTOS</vt:lpstr>
      <vt:lpstr> ESTRUCTURA Y PROCEDIMENTOS </vt:lpstr>
      <vt:lpstr>ESTRUCTURA Y PROCEDIMENTOS</vt:lpstr>
      <vt:lpstr>PROCEDIMIENTOS OPERATIVOS</vt:lpstr>
      <vt:lpstr>Presentación de PowerPoint</vt:lpstr>
      <vt:lpstr>ELEMENTOS DE SEGURIDAD</vt:lpstr>
      <vt:lpstr>ELEMENTOS DE SEGURIDAD</vt:lpstr>
      <vt:lpstr>ELEMENTOS DE SEGURIDAD</vt:lpstr>
      <vt:lpstr>Elementos de seguridad sobre los sistemas tecnológicos</vt:lpstr>
      <vt:lpstr>Elementos de seguridad sobre la información de las bases de datos </vt:lpstr>
      <vt:lpstr>Elementos de seguridad sobre el personal</vt:lpstr>
      <vt:lpstr>Elementos de seguridad sobre las instalaciones</vt:lpstr>
    </vt:vector>
  </TitlesOfParts>
  <Company>RevolucionUnattended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OS CENTROS COORDINADORES DE URXENCIAS E EMERXENCIAS</dc:title>
  <dc:creator>Usuario;MÓNICA IGLESIAS CASTRO</dc:creator>
  <cp:lastModifiedBy>MÓNICA IGLESIAS</cp:lastModifiedBy>
  <cp:revision>201</cp:revision>
  <dcterms:created xsi:type="dcterms:W3CDTF">2013-09-26T16:37:45Z</dcterms:created>
  <dcterms:modified xsi:type="dcterms:W3CDTF">2023-10-03T17:23:40Z</dcterms:modified>
</cp:coreProperties>
</file>