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Aharoni" panose="02010803020104030203" pitchFamily="2" charset="-79"/>
      <p:bold r:id="rId20"/>
    </p:embeddedFont>
    <p:embeddedFont>
      <p:font typeface="Architects Daughter" panose="020B0604020202020204" charset="0"/>
      <p:regular r:id="rId21"/>
    </p:embeddedFont>
    <p:embeddedFont>
      <p:font typeface="Arial Black" panose="020B0A04020102020204" pitchFamily="34" charset="0"/>
      <p:regular r:id="rId22"/>
      <p:bold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Bad Script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rsiva" panose="020B0604020202020204" charset="0"/>
      <p:regular r:id="rId33"/>
      <p:bold r:id="rId34"/>
      <p:italic r:id="rId35"/>
      <p:boldItalic r:id="rId36"/>
    </p:embeddedFont>
    <p:embeddedFont>
      <p:font typeface="Dancing Script" panose="020B0604020202020204" charset="0"/>
      <p:regular r:id="rId37"/>
      <p:bold r:id="rId38"/>
    </p:embeddedFont>
    <p:embeddedFont>
      <p:font typeface="Lucida Sans" panose="020B0602030504020204" pitchFamily="34" charset="0"/>
      <p:regular r:id="rId39"/>
      <p:bold r:id="rId40"/>
      <p:italic r:id="rId41"/>
      <p:boldItalic r:id="rId42"/>
    </p:embeddedFont>
    <p:embeddedFont>
      <p:font typeface="Nunito Black" pitchFamily="2" charset="0"/>
      <p:bold r:id="rId43"/>
      <p:boldItalic r:id="rId44"/>
    </p:embeddedFont>
    <p:embeddedFont>
      <p:font typeface="Verdana" panose="020B060403050404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font" Target="fonts/font29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d558805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fd558805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3200"/>
              <a:buNone/>
            </a:pPr>
            <a:r>
              <a:rPr lang="es-ES" sz="3200">
                <a:solidFill>
                  <a:srgbClr val="00B050"/>
                </a:solidFill>
              </a:rPr>
              <a:t>	</a:t>
            </a:r>
            <a:r>
              <a:rPr lang="es-ES" sz="3200" b="1">
                <a:solidFill>
                  <a:srgbClr val="00B050"/>
                </a:solidFill>
              </a:rPr>
              <a:t>COMO PRESENTAR UN EXAME</a:t>
            </a:r>
            <a:endParaRPr sz="3200" b="1">
              <a:solidFill>
                <a:srgbClr val="00B050"/>
              </a:solidFill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4155" y="1475508"/>
            <a:ext cx="3125796" cy="2301067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b="1"/>
              <a:t>Encontra o teu estilo </a:t>
            </a:r>
            <a:endParaRPr b="1"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Claro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Conciso        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Correcto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Coherente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Completo                                                        </a:t>
            </a:r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9691" y="2032721"/>
            <a:ext cx="5334000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i="1"/>
              <a:t>Por insistir que non quede</a:t>
            </a:r>
            <a:endParaRPr i="1"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b="1">
                <a:latin typeface="Arial Narrow"/>
                <a:ea typeface="Arial Narrow"/>
                <a:cs typeface="Arial Narrow"/>
                <a:sym typeface="Arial Narrow"/>
              </a:rPr>
              <a:t>Non tachóns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Char char="•"/>
            </a:pPr>
            <a:r>
              <a:rPr lang="es-ES" b="1">
                <a:solidFill>
                  <a:srgbClr val="385623"/>
                </a:solidFill>
                <a:latin typeface="Arial Black"/>
                <a:ea typeface="Arial Black"/>
                <a:cs typeface="Arial Black"/>
                <a:sym typeface="Arial Black"/>
              </a:rPr>
              <a:t>Non abreviaturas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s-ES" b="1">
                <a:solidFill>
                  <a:srgbClr val="C00000"/>
                </a:solidFill>
              </a:rPr>
              <a:t>Evitar frechas a outro lugar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Char char="•"/>
            </a:pPr>
            <a:r>
              <a:rPr lang="es-ES" b="1" i="1">
                <a:solidFill>
                  <a:srgbClr val="2F5496"/>
                </a:solidFill>
              </a:rPr>
              <a:t>Non faltas de ortografía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Char char="•"/>
            </a:pPr>
            <a:r>
              <a:rPr lang="es-ES" sz="3600" b="1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Non esquemática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siva"/>
              <a:buNone/>
            </a:pPr>
            <a:r>
              <a:rPr lang="es-ES">
                <a:latin typeface="Corsiva"/>
                <a:ea typeface="Corsiva"/>
                <a:cs typeface="Corsiva"/>
                <a:sym typeface="Corsiva"/>
              </a:rPr>
              <a:t>A calidade é imporante  </a:t>
            </a:r>
            <a:endParaRPr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O continente tamén importa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75" name="Google Shape;175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52255" y="2095789"/>
            <a:ext cx="3361999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2279" y="2366458"/>
            <a:ext cx="28003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Lucida Sans"/>
              <a:buNone/>
            </a:pPr>
            <a:r>
              <a:rPr lang="es-ES" b="1">
                <a:solidFill>
                  <a:srgbClr val="548135"/>
                </a:solidFill>
                <a:latin typeface="Lucida Sans"/>
                <a:ea typeface="Lucida Sans"/>
                <a:cs typeface="Lucida Sans"/>
                <a:sym typeface="Lucida Sans"/>
              </a:rPr>
              <a:t>A calidade é importante </a:t>
            </a:r>
            <a:endParaRPr b="1">
              <a:solidFill>
                <a:srgbClr val="548135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b="1">
                <a:latin typeface="Verdana"/>
                <a:ea typeface="Verdana"/>
                <a:cs typeface="Verdana"/>
                <a:sym typeface="Verdana"/>
              </a:rPr>
              <a:t>O continente tamén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b="1">
                <a:latin typeface="Verdana"/>
                <a:ea typeface="Verdana"/>
                <a:cs typeface="Verdana"/>
                <a:sym typeface="Verdana"/>
              </a:rPr>
              <a:t> importa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1134" y="2484293"/>
            <a:ext cx="5317307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/>
        </p:nvSpPr>
        <p:spPr>
          <a:xfrm>
            <a:off x="1790600" y="608800"/>
            <a:ext cx="7789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b="1">
                <a:solidFill>
                  <a:srgbClr val="7F6000"/>
                </a:solidFill>
                <a:highlight>
                  <a:srgbClr val="D5A6BD"/>
                </a:highlight>
                <a:latin typeface="Calibri"/>
                <a:ea typeface="Calibri"/>
                <a:cs typeface="Calibri"/>
                <a:sym typeface="Calibri"/>
              </a:rPr>
              <a:t>EXERCICIOS  QUE REQUIREN CÁLCULOS MATEMÁTICOS</a:t>
            </a:r>
            <a:endParaRPr sz="2100" b="1">
              <a:solidFill>
                <a:srgbClr val="7F6000"/>
              </a:solidFill>
              <a:highlight>
                <a:srgbClr val="D5A6B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1575725" y="1987575"/>
            <a:ext cx="7072800" cy="18009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rgbClr val="7F6000"/>
                </a:solidFill>
                <a:latin typeface="Bad Script"/>
                <a:ea typeface="Bad Script"/>
                <a:cs typeface="Bad Script"/>
                <a:sym typeface="Bad Script"/>
              </a:rPr>
              <a:t>é imprescindible xustificar por que fas cada unha das operacións matemáticas requeridas</a:t>
            </a:r>
            <a:endParaRPr sz="1600" b="1">
              <a:solidFill>
                <a:srgbClr val="7F6000"/>
              </a:solidFill>
              <a:latin typeface="Bad Script"/>
              <a:ea typeface="Bad Script"/>
              <a:cs typeface="Bad Script"/>
              <a:sym typeface="Bad Scri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d Script"/>
              <a:ea typeface="Bad Script"/>
              <a:cs typeface="Bad Script"/>
              <a:sym typeface="Bad Scri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51C75"/>
              </a:solidFill>
              <a:latin typeface="Bad Script"/>
              <a:ea typeface="Bad Script"/>
              <a:cs typeface="Bad Script"/>
              <a:sym typeface="Bad Scri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amén hai que explicar de onde sacas os datos que utilizas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por último,</a:t>
            </a:r>
            <a:r>
              <a:rPr lang="es-ES" sz="1500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 INTERPRETAR O RESULTADO COAS SÚAS UNIDADES</a:t>
            </a:r>
            <a:endParaRPr sz="1500">
              <a:solidFill>
                <a:srgbClr val="4C11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27"/>
          <p:cNvPicPr preferRelativeResize="0"/>
          <p:nvPr/>
        </p:nvPicPr>
        <p:blipFill rotWithShape="1">
          <a:blip r:embed="rId3">
            <a:alphaModFix/>
          </a:blip>
          <a:srcRect t="7616" b="6906"/>
          <a:stretch/>
        </p:blipFill>
        <p:spPr>
          <a:xfrm>
            <a:off x="8800925" y="1432475"/>
            <a:ext cx="3238676" cy="3545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/>
        </p:nvSpPr>
        <p:spPr>
          <a:xfrm>
            <a:off x="1665250" y="913200"/>
            <a:ext cx="86664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latin typeface="Calibri"/>
                <a:ea typeface="Calibri"/>
                <a:cs typeface="Calibri"/>
                <a:sym typeface="Calibri"/>
              </a:rPr>
              <a:t>CALQUERA RESPOSTA ESIXE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Black"/>
              <a:ea typeface="Nunito Black"/>
              <a:cs typeface="Nunito Black"/>
              <a:sym typeface="Nunito Blac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Black"/>
              <a:ea typeface="Nunito Black"/>
              <a:cs typeface="Nunito Black"/>
              <a:sym typeface="Nunito Blac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Nunito Black"/>
              <a:buChar char="●"/>
            </a:pPr>
            <a:r>
              <a:rPr lang="es-ES">
                <a:latin typeface="Nunito Black"/>
                <a:ea typeface="Nunito Black"/>
                <a:cs typeface="Nunito Black"/>
                <a:sym typeface="Nunito Black"/>
              </a:rPr>
              <a:t>EXPLICACIÓN RAZOADA DA TÚA RESPOSTA</a:t>
            </a:r>
            <a:endParaRPr>
              <a:latin typeface="Nunito Black"/>
              <a:ea typeface="Nunito Black"/>
              <a:cs typeface="Nunito Black"/>
              <a:sym typeface="Nunito Blac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Black"/>
              <a:ea typeface="Nunito Black"/>
              <a:cs typeface="Nunito Black"/>
              <a:sym typeface="Nunito Blac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Nunito Black"/>
              <a:buChar char="●"/>
            </a:pPr>
            <a:r>
              <a:rPr lang="es-ES">
                <a:latin typeface="Nunito Black"/>
                <a:ea typeface="Nunito Black"/>
                <a:cs typeface="Nunito Black"/>
                <a:sym typeface="Nunito Black"/>
              </a:rPr>
              <a:t>RIGOR CIENTÍFICO</a:t>
            </a:r>
            <a:endParaRPr>
              <a:latin typeface="Nunito Black"/>
              <a:ea typeface="Nunito Black"/>
              <a:cs typeface="Nunito Black"/>
              <a:sym typeface="Nunito Blac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Black"/>
              <a:ea typeface="Nunito Black"/>
              <a:cs typeface="Nunito Black"/>
              <a:sym typeface="Nunito Blac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Nunito Black"/>
              <a:buChar char="●"/>
            </a:pPr>
            <a:r>
              <a:rPr lang="es-ES">
                <a:latin typeface="Nunito Black"/>
                <a:ea typeface="Nunito Black"/>
                <a:cs typeface="Nunito Black"/>
                <a:sym typeface="Nunito Black"/>
              </a:rPr>
              <a:t>UTILIZACIÓN DO LÉXICO PROPIO DO NIVEL</a:t>
            </a:r>
            <a:endParaRPr>
              <a:latin typeface="Nunito Black"/>
              <a:ea typeface="Nunito Black"/>
              <a:cs typeface="Nunito Black"/>
              <a:sym typeface="Nunito Blac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Black"/>
              <a:ea typeface="Nunito Black"/>
              <a:cs typeface="Nunito Black"/>
              <a:sym typeface="Nunito Blac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Nunito Black"/>
              <a:buChar char="●"/>
            </a:pPr>
            <a:r>
              <a:rPr lang="es-ES">
                <a:latin typeface="Nunito Black"/>
                <a:ea typeface="Nunito Black"/>
                <a:cs typeface="Nunito Black"/>
                <a:sym typeface="Nunito Black"/>
              </a:rPr>
              <a:t>FRASES CON SUXEITO E PREDICADO</a:t>
            </a:r>
            <a:endParaRPr>
              <a:latin typeface="Nunito Black"/>
              <a:ea typeface="Nunito Black"/>
              <a:cs typeface="Nunito Black"/>
              <a:sym typeface="Nunito Black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Black"/>
              <a:ea typeface="Nunito Black"/>
              <a:cs typeface="Nunito Black"/>
              <a:sym typeface="Nunito Blac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s-ES">
                <a:latin typeface="Nunito Black"/>
                <a:ea typeface="Nunito Black"/>
                <a:cs typeface="Nunito Black"/>
                <a:sym typeface="Nunito Black"/>
              </a:rPr>
              <a:t>CLARIDADE NA REDACCIÓN</a:t>
            </a:r>
            <a:endParaRPr>
              <a:latin typeface="Nunito Black"/>
              <a:ea typeface="Nunito Black"/>
              <a:cs typeface="Nunito Black"/>
              <a:sym typeface="Nuni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Black"/>
              <a:ea typeface="Nunito Black"/>
              <a:cs typeface="Nunito Black"/>
              <a:sym typeface="Nuni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Black"/>
              <a:ea typeface="Nunito Black"/>
              <a:cs typeface="Nunito Black"/>
              <a:sym typeface="Nuni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 Black"/>
              <a:ea typeface="Nunito Black"/>
              <a:cs typeface="Nunito Black"/>
              <a:sym typeface="Nunito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haroni"/>
              <a:buNone/>
            </a:pPr>
            <a:r>
              <a:rPr lang="es-ES">
                <a:latin typeface="Aharoni"/>
                <a:ea typeface="Aharoni"/>
                <a:cs typeface="Aharoni"/>
                <a:sym typeface="Aharoni"/>
              </a:rPr>
              <a:t>ESTRATEXIA</a:t>
            </a:r>
            <a:endParaRPr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Char char="•"/>
            </a:pPr>
            <a:r>
              <a:rPr lang="es-ES" sz="3600" b="1">
                <a:solidFill>
                  <a:srgbClr val="00B050"/>
                </a:solidFill>
              </a:rPr>
              <a:t>Mental: Calma e seguridade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C00"/>
              </a:buClr>
              <a:buSzPts val="3600"/>
              <a:buChar char="•"/>
            </a:pPr>
            <a:r>
              <a:rPr lang="es-ES" sz="3600" b="1">
                <a:solidFill>
                  <a:srgbClr val="FFCC00"/>
                </a:solidFill>
              </a:rPr>
              <a:t>Ler tódalas preguntas unha vez e determinar se hai máis de unha opción para respondelas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99"/>
              </a:buClr>
              <a:buSzPts val="3600"/>
              <a:buChar char="•"/>
            </a:pPr>
            <a:r>
              <a:rPr lang="es-ES" sz="3600" b="1">
                <a:solidFill>
                  <a:srgbClr val="FF6699"/>
                </a:solidFill>
              </a:rPr>
              <a:t>Tempo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haroni"/>
              <a:buNone/>
            </a:pPr>
            <a:r>
              <a:rPr lang="es-ES">
                <a:latin typeface="Aharoni"/>
                <a:ea typeface="Aharoni"/>
                <a:cs typeface="Aharoni"/>
                <a:sym typeface="Aharoni"/>
              </a:rPr>
              <a:t>Calma, isto seino</a:t>
            </a:r>
            <a:r>
              <a:rPr lang="es-ES"/>
              <a:t>!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86200" lvl="8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388620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38862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9000"/>
              </a:buClr>
              <a:buSzPts val="2000"/>
              <a:buChar char="•"/>
            </a:pPr>
            <a:r>
              <a:rPr lang="es-ES" sz="2000">
                <a:solidFill>
                  <a:srgbClr val="BF9000"/>
                </a:solidFill>
                <a:latin typeface="Arial Black"/>
                <a:ea typeface="Arial Black"/>
                <a:cs typeface="Arial Black"/>
                <a:sym typeface="Arial Black"/>
              </a:rPr>
              <a:t>Ten unha actitude positiva</a:t>
            </a:r>
            <a:endParaRPr/>
          </a:p>
          <a:p>
            <a:pPr marL="388620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marL="388620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marL="388620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latin typeface="Arial Black"/>
              <a:ea typeface="Arial Black"/>
              <a:cs typeface="Arial Black"/>
              <a:sym typeface="Arial Black"/>
            </a:endParaRPr>
          </a:p>
          <a:p>
            <a:pPr marL="38862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3200"/>
              <a:buChar char="•"/>
            </a:pPr>
            <a:r>
              <a:rPr lang="es-E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Evita a ansiedade</a:t>
            </a:r>
            <a:endParaRPr sz="3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817669"/>
            <a:ext cx="4514850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r>
              <a:rPr lang="es-ES" sz="4800" b="1">
                <a:solidFill>
                  <a:srgbClr val="0070C0"/>
                </a:solidFill>
              </a:rPr>
              <a:t>O primeiro vistazo</a:t>
            </a:r>
            <a:endParaRPr sz="4800" b="1">
              <a:solidFill>
                <a:srgbClr val="0070C0"/>
              </a:solidFill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/>
              <a:t>    Organización e pulcritude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/>
              <a:t>Marxes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/>
              <a:t>Espazo entre parágrafos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/>
              <a:t>Folios numerados </a:t>
            </a: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4572001" y="4073236"/>
            <a:ext cx="6442364" cy="1828800"/>
          </a:xfrm>
          <a:prstGeom prst="ellipse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1" u="none" strike="noStrike" cap="none">
                <a:solidFill>
                  <a:srgbClr val="FFFF00"/>
                </a:solidFill>
                <a:latin typeface="Aharoni"/>
                <a:ea typeface="Aharoni"/>
                <a:cs typeface="Aharoni"/>
                <a:sym typeface="Aharoni"/>
              </a:rPr>
              <a:t>O papel non o cobran!</a:t>
            </a:r>
            <a:endParaRPr sz="1800" b="1" i="1" u="none" strike="noStrike" cap="none">
              <a:solidFill>
                <a:srgbClr val="FFFF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b="1"/>
              <a:t>COMPARA¡¡¡</a:t>
            </a:r>
            <a:endParaRPr b="1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1968" y="1910417"/>
            <a:ext cx="3247199" cy="4595957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" name="Google Shape;114;p17"/>
          <p:cNvPicPr preferRelativeResize="0"/>
          <p:nvPr/>
        </p:nvPicPr>
        <p:blipFill rotWithShape="1">
          <a:blip r:embed="rId4">
            <a:alphaModFix/>
          </a:blip>
          <a:srcRect l="13780" t="10000" r="10515" b="6363"/>
          <a:stretch/>
        </p:blipFill>
        <p:spPr>
          <a:xfrm>
            <a:off x="3168807" y="1705774"/>
            <a:ext cx="2956892" cy="48006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haroni"/>
              <a:buNone/>
            </a:pPr>
            <a:r>
              <a:rPr lang="es-ES" b="1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rPr>
              <a:t>MARXES</a:t>
            </a:r>
            <a:r>
              <a:rPr lang="es-ES"/>
              <a:t>   </a:t>
            </a:r>
            <a:endParaRPr/>
          </a:p>
        </p:txBody>
      </p:sp>
      <p:pic>
        <p:nvPicPr>
          <p:cNvPr id="120" name="Google Shape;120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4946" y="1690688"/>
            <a:ext cx="2960980" cy="435133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5798127" y="2306782"/>
            <a:ext cx="3990109" cy="623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6096000" y="2459182"/>
            <a:ext cx="39901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marxe superior </a:t>
            </a:r>
            <a:endParaRPr sz="24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5949552" y="2536397"/>
            <a:ext cx="2008910" cy="623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5527963" y="3389465"/>
            <a:ext cx="32835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marxes laterais</a:t>
            </a:r>
            <a:endParaRPr sz="24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5507182" y="4779818"/>
            <a:ext cx="31172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Marxe inferior</a:t>
            </a:r>
            <a:endParaRPr sz="24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cxnSp>
        <p:nvCxnSpPr>
          <p:cNvPr id="126" name="Google Shape;126;p18"/>
          <p:cNvCxnSpPr/>
          <p:nvPr/>
        </p:nvCxnSpPr>
        <p:spPr>
          <a:xfrm rot="10800000">
            <a:off x="3449782" y="2036618"/>
            <a:ext cx="2646218" cy="65339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7" name="Google Shape;127;p18"/>
          <p:cNvCxnSpPr>
            <a:stCxn id="124" idx="1"/>
          </p:cNvCxnSpPr>
          <p:nvPr/>
        </p:nvCxnSpPr>
        <p:spPr>
          <a:xfrm flipH="1">
            <a:off x="3780463" y="3620297"/>
            <a:ext cx="1747500" cy="69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8" name="Google Shape;128;p18"/>
          <p:cNvCxnSpPr>
            <a:stCxn id="125" idx="1"/>
          </p:cNvCxnSpPr>
          <p:nvPr/>
        </p:nvCxnSpPr>
        <p:spPr>
          <a:xfrm flipH="1">
            <a:off x="3158782" y="5010650"/>
            <a:ext cx="2348400" cy="766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4400"/>
              <a:buFont typeface="Aharoni"/>
              <a:buNone/>
            </a:pPr>
            <a:r>
              <a:rPr lang="es-ES" b="1">
                <a:solidFill>
                  <a:srgbClr val="669900"/>
                </a:solidFill>
                <a:latin typeface="Aharoni"/>
                <a:ea typeface="Aharoni"/>
                <a:cs typeface="Aharoni"/>
                <a:sym typeface="Aharoni"/>
              </a:rPr>
              <a:t>Pensar antes de escribir</a:t>
            </a:r>
            <a:endParaRPr b="1">
              <a:solidFill>
                <a:srgbClr val="6699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34" name="Google Shape;134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20331" y="1825625"/>
            <a:ext cx="4351338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4400"/>
              <a:buFont typeface="Arial"/>
              <a:buNone/>
            </a:pPr>
            <a:r>
              <a:rPr lang="es-ES" b="1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Como hai que contestar?</a:t>
            </a:r>
            <a:endParaRPr b="1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Inclúe sempre o enunciado da pregunta cando comeces a contestar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800"/>
              <a:buChar char="•"/>
            </a:pPr>
            <a:r>
              <a:rPr lang="es-ES" b="1">
                <a:solidFill>
                  <a:srgbClr val="548135"/>
                </a:solidFill>
                <a:latin typeface="Arial Narrow"/>
                <a:ea typeface="Arial Narrow"/>
                <a:cs typeface="Arial Narrow"/>
                <a:sym typeface="Arial Narrow"/>
              </a:rPr>
              <a:t>Que son os acidos graxos?    </a:t>
            </a:r>
            <a:endParaRPr b="1">
              <a:solidFill>
                <a:srgbClr val="54813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5278581" y="2774519"/>
            <a:ext cx="5465617" cy="2036617"/>
          </a:xfrm>
          <a:prstGeom prst="ellipse">
            <a:avLst/>
          </a:prstGeom>
          <a:solidFill>
            <a:srgbClr val="D8E2F3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Os ácidos graxos son moléculas orgánicas caracterizadas por …</a:t>
            </a:r>
            <a:endParaRPr sz="160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4405745" y="4946073"/>
            <a:ext cx="6948055" cy="155863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FF0066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Es cuando una molécula  </a:t>
            </a:r>
            <a:r>
              <a:rPr lang="es-ES" sz="18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endParaRPr sz="180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" name="Google Shape;143;p20"/>
          <p:cNvCxnSpPr/>
          <p:nvPr/>
        </p:nvCxnSpPr>
        <p:spPr>
          <a:xfrm>
            <a:off x="5278582" y="4468091"/>
            <a:ext cx="5070763" cy="2389909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p20"/>
          <p:cNvCxnSpPr/>
          <p:nvPr/>
        </p:nvCxnSpPr>
        <p:spPr>
          <a:xfrm rot="10800000" flipH="1">
            <a:off x="5673436" y="4634345"/>
            <a:ext cx="5174673" cy="1870364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Lucida Sans"/>
              <a:buNone/>
            </a:pPr>
            <a:r>
              <a:rPr lang="es-ES" b="1">
                <a:solidFill>
                  <a:srgbClr val="7030A0"/>
                </a:solidFill>
                <a:latin typeface="Lucida Sans"/>
                <a:ea typeface="Lucida Sans"/>
                <a:cs typeface="Lucida Sans"/>
                <a:sym typeface="Lucida Sans"/>
              </a:rPr>
              <a:t>Escribir ben </a:t>
            </a:r>
            <a:endParaRPr b="1">
              <a:solidFill>
                <a:srgbClr val="7030A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s-ES" b="1">
                <a:solidFill>
                  <a:srgbClr val="FF0000"/>
                </a:solidFill>
              </a:rPr>
              <a:t>Vocabulario propio da materia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9000"/>
              </a:buClr>
              <a:buSzPts val="2800"/>
              <a:buChar char="•"/>
            </a:pPr>
            <a:r>
              <a:rPr lang="es-ES" b="1">
                <a:solidFill>
                  <a:srgbClr val="BF9000"/>
                </a:solidFill>
              </a:rPr>
              <a:t>Redacción adecuada ó nivel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Char char="•"/>
            </a:pPr>
            <a:r>
              <a:rPr lang="es-ES" b="1">
                <a:solidFill>
                  <a:srgbClr val="2F5496"/>
                </a:solidFill>
              </a:rPr>
              <a:t>Organízate: enumera de algún modo apartados e subapartados</a:t>
            </a:r>
            <a:endParaRPr b="1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66"/>
              </a:buClr>
              <a:buSzPts val="2800"/>
              <a:buNone/>
            </a:pPr>
            <a:r>
              <a:rPr lang="es-ES">
                <a:solidFill>
                  <a:srgbClr val="FF0066"/>
                </a:solidFill>
              </a:rPr>
              <a:t>                                1º</a:t>
            </a:r>
            <a:r>
              <a:rPr lang="es-ES" b="1">
                <a:solidFill>
                  <a:srgbClr val="FF0066"/>
                </a:solidFill>
              </a:rPr>
              <a:t>, 2º, 3º, 4º… </a:t>
            </a:r>
            <a:r>
              <a:rPr lang="es-ES" b="1">
                <a:solidFill>
                  <a:srgbClr val="548135"/>
                </a:solidFill>
              </a:rPr>
              <a:t>a.1., a.2., a.3</a:t>
            </a:r>
            <a:r>
              <a:rPr lang="es-ES"/>
              <a:t>., etc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Pantalla panorámica</PresentationFormat>
  <Paragraphs>89</Paragraphs>
  <Slides>17</Slides>
  <Notes>17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das diapositivas</vt:lpstr>
      </vt:variant>
      <vt:variant>
        <vt:i4>17</vt:i4>
      </vt:variant>
    </vt:vector>
  </HeadingPairs>
  <TitlesOfParts>
    <vt:vector size="30" baseType="lpstr">
      <vt:lpstr>Nunito Black</vt:lpstr>
      <vt:lpstr>Arial</vt:lpstr>
      <vt:lpstr>Calibri</vt:lpstr>
      <vt:lpstr>Architects Daughter</vt:lpstr>
      <vt:lpstr>Lucida Sans</vt:lpstr>
      <vt:lpstr>Arial Black</vt:lpstr>
      <vt:lpstr>Verdana</vt:lpstr>
      <vt:lpstr>Aharoni</vt:lpstr>
      <vt:lpstr>Corsiva</vt:lpstr>
      <vt:lpstr>Dancing Script</vt:lpstr>
      <vt:lpstr>Arial Narrow</vt:lpstr>
      <vt:lpstr>Bad Script</vt:lpstr>
      <vt:lpstr>Tema de Office</vt:lpstr>
      <vt:lpstr>Presentación de PowerPoint</vt:lpstr>
      <vt:lpstr>ESTRATEXIA</vt:lpstr>
      <vt:lpstr>Calma, isto seino!</vt:lpstr>
      <vt:lpstr>O primeiro vistazo</vt:lpstr>
      <vt:lpstr>COMPARA¡¡¡</vt:lpstr>
      <vt:lpstr>MARXES   </vt:lpstr>
      <vt:lpstr>Pensar antes de escribir</vt:lpstr>
      <vt:lpstr>Como hai que contestar?</vt:lpstr>
      <vt:lpstr>Escribir ben </vt:lpstr>
      <vt:lpstr>Encontra o teu estilo </vt:lpstr>
      <vt:lpstr>Por insistir que non quede</vt:lpstr>
      <vt:lpstr>A calidade é imporante  </vt:lpstr>
      <vt:lpstr>Presentación de PowerPoint</vt:lpstr>
      <vt:lpstr>A calidade é importante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marina raíces</cp:lastModifiedBy>
  <cp:revision>1</cp:revision>
  <dcterms:modified xsi:type="dcterms:W3CDTF">2023-10-23T18:53:40Z</dcterms:modified>
</cp:coreProperties>
</file>