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7" r:id="rId4"/>
    <p:sldId id="259" r:id="rId5"/>
    <p:sldId id="318" r:id="rId6"/>
    <p:sldId id="317" r:id="rId7"/>
    <p:sldId id="261" r:id="rId8"/>
    <p:sldId id="267" r:id="rId9"/>
    <p:sldId id="319" r:id="rId10"/>
    <p:sldId id="271" r:id="rId11"/>
    <p:sldId id="270" r:id="rId12"/>
    <p:sldId id="269" r:id="rId13"/>
    <p:sldId id="320" r:id="rId14"/>
    <p:sldId id="273" r:id="rId15"/>
    <p:sldId id="321" r:id="rId16"/>
    <p:sldId id="272" r:id="rId17"/>
    <p:sldId id="263" r:id="rId18"/>
    <p:sldId id="322" r:id="rId19"/>
    <p:sldId id="274" r:id="rId20"/>
    <p:sldId id="276" r:id="rId21"/>
    <p:sldId id="277" r:id="rId22"/>
    <p:sldId id="278" r:id="rId23"/>
    <p:sldId id="315" r:id="rId24"/>
    <p:sldId id="312" r:id="rId25"/>
    <p:sldId id="311" r:id="rId26"/>
    <p:sldId id="313" r:id="rId27"/>
    <p:sldId id="275" r:id="rId28"/>
    <p:sldId id="279" r:id="rId29"/>
    <p:sldId id="324" r:id="rId30"/>
    <p:sldId id="325" r:id="rId31"/>
    <p:sldId id="326" r:id="rId32"/>
    <p:sldId id="323" r:id="rId33"/>
    <p:sldId id="266" r:id="rId34"/>
    <p:sldId id="282" r:id="rId35"/>
    <p:sldId id="283" r:id="rId36"/>
    <p:sldId id="310" r:id="rId37"/>
    <p:sldId id="284" r:id="rId38"/>
    <p:sldId id="285" r:id="rId39"/>
    <p:sldId id="32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85E84-AA33-48D0-BA6A-761B806F915B}" v="34" dt="2023-10-24T15:58:38.642"/>
    <p1510:client id="{50EF4BF6-ABB5-4812-9EEC-A3E9C89E6492}" v="10" dt="2023-10-24T10:37:22.3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guide orient="horz" pos="2160"/>
        <p:guide pos="3840"/>
      </p:guideLst>
    </p:cSldViewPr>
  </p:slideViewPr>
  <p:notesTextViewPr>
    <p:cViewPr>
      <p:scale>
        <a:sx n="1" d="1"/>
        <a:sy n="1" d="1"/>
      </p:scale>
      <p:origin x="0" y="0"/>
    </p:cViewPr>
  </p:notesTextViewPr>
  <p:sorterViewPr>
    <p:cViewPr>
      <p:scale>
        <a:sx n="100" d="100"/>
        <a:sy n="100" d="100"/>
      </p:scale>
      <p:origin x="0" y="-6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ÓNICA IGLESIAS" userId="5c16ee4b115d074a" providerId="LiveId" clId="{3FC85E84-AA33-48D0-BA6A-761B806F915B}"/>
    <pc:docChg chg="undo custSel addSld delSld modSld sldOrd">
      <pc:chgData name="MÓNICA IGLESIAS" userId="5c16ee4b115d074a" providerId="LiveId" clId="{3FC85E84-AA33-48D0-BA6A-761B806F915B}" dt="2023-10-24T16:18:10.327" v="1584" actId="20577"/>
      <pc:docMkLst>
        <pc:docMk/>
      </pc:docMkLst>
      <pc:sldChg chg="modSp">
        <pc:chgData name="MÓNICA IGLESIAS" userId="5c16ee4b115d074a" providerId="LiveId" clId="{3FC85E84-AA33-48D0-BA6A-761B806F915B}" dt="2023-10-24T14:20:16.010" v="14" actId="122"/>
        <pc:sldMkLst>
          <pc:docMk/>
          <pc:sldMk cId="3370052835" sldId="256"/>
        </pc:sldMkLst>
        <pc:spChg chg="mod">
          <ac:chgData name="MÓNICA IGLESIAS" userId="5c16ee4b115d074a" providerId="LiveId" clId="{3FC85E84-AA33-48D0-BA6A-761B806F915B}" dt="2023-10-24T14:20:16.010" v="14" actId="122"/>
          <ac:spMkLst>
            <pc:docMk/>
            <pc:sldMk cId="3370052835" sldId="256"/>
            <ac:spMk id="3" creationId="{52BD5D81-9243-40F8-9BDA-3E2C391577B0}"/>
          </ac:spMkLst>
        </pc:spChg>
      </pc:sldChg>
      <pc:sldChg chg="modSp mod">
        <pc:chgData name="MÓNICA IGLESIAS" userId="5c16ee4b115d074a" providerId="LiveId" clId="{3FC85E84-AA33-48D0-BA6A-761B806F915B}" dt="2023-10-24T15:53:34.863" v="114" actId="207"/>
        <pc:sldMkLst>
          <pc:docMk/>
          <pc:sldMk cId="3771008726" sldId="257"/>
        </pc:sldMkLst>
        <pc:spChg chg="mod">
          <ac:chgData name="MÓNICA IGLESIAS" userId="5c16ee4b115d074a" providerId="LiveId" clId="{3FC85E84-AA33-48D0-BA6A-761B806F915B}" dt="2023-10-24T15:53:34.863" v="114" actId="207"/>
          <ac:spMkLst>
            <pc:docMk/>
            <pc:sldMk cId="3771008726" sldId="257"/>
            <ac:spMk id="3" creationId="{CA931B33-F1DF-4A71-8B7F-CB414974DDEC}"/>
          </ac:spMkLst>
        </pc:spChg>
      </pc:sldChg>
      <pc:sldChg chg="del">
        <pc:chgData name="MÓNICA IGLESIAS" userId="5c16ee4b115d074a" providerId="LiveId" clId="{3FC85E84-AA33-48D0-BA6A-761B806F915B}" dt="2023-10-24T14:21:21.908" v="20" actId="2696"/>
        <pc:sldMkLst>
          <pc:docMk/>
          <pc:sldMk cId="0" sldId="264"/>
        </pc:sldMkLst>
      </pc:sldChg>
      <pc:sldChg chg="addSp del delDesignElem">
        <pc:chgData name="MÓNICA IGLESIAS" userId="5c16ee4b115d074a" providerId="LiveId" clId="{3FC85E84-AA33-48D0-BA6A-761B806F915B}" dt="2023-10-24T15:54:06.227" v="116"/>
        <pc:sldMkLst>
          <pc:docMk/>
          <pc:sldMk cId="0" sldId="266"/>
        </pc:sldMkLst>
        <pc:spChg chg="add">
          <ac:chgData name="MÓNICA IGLESIAS" userId="5c16ee4b115d074a" providerId="LiveId" clId="{3FC85E84-AA33-48D0-BA6A-761B806F915B}" dt="2023-10-24T15:54:06.227" v="116"/>
          <ac:spMkLst>
            <pc:docMk/>
            <pc:sldMk cId="0" sldId="266"/>
            <ac:spMk id="9" creationId="{E009DD9B-5EE2-4C0D-8B2B-351C8C102205}"/>
          </ac:spMkLst>
        </pc:spChg>
        <pc:spChg chg="add">
          <ac:chgData name="MÓNICA IGLESIAS" userId="5c16ee4b115d074a" providerId="LiveId" clId="{3FC85E84-AA33-48D0-BA6A-761B806F915B}" dt="2023-10-24T15:54:06.227" v="116"/>
          <ac:spMkLst>
            <pc:docMk/>
            <pc:sldMk cId="0" sldId="266"/>
            <ac:spMk id="11" creationId="{E720DB99-7745-4E75-9D96-AAB6D55C531E}"/>
          </ac:spMkLst>
        </pc:spChg>
        <pc:spChg chg="add">
          <ac:chgData name="MÓNICA IGLESIAS" userId="5c16ee4b115d074a" providerId="LiveId" clId="{3FC85E84-AA33-48D0-BA6A-761B806F915B}" dt="2023-10-24T15:54:06.227" v="116"/>
          <ac:spMkLst>
            <pc:docMk/>
            <pc:sldMk cId="0" sldId="266"/>
            <ac:spMk id="13" creationId="{D68803C4-E159-4360-B7BB-74205C8F782D}"/>
          </ac:spMkLst>
        </pc:spChg>
        <pc:spChg chg="add">
          <ac:chgData name="MÓNICA IGLESIAS" userId="5c16ee4b115d074a" providerId="LiveId" clId="{3FC85E84-AA33-48D0-BA6A-761B806F915B}" dt="2023-10-24T15:54:06.227" v="116"/>
          <ac:spMkLst>
            <pc:docMk/>
            <pc:sldMk cId="0" sldId="266"/>
            <ac:spMk id="15" creationId="{504B0465-3B07-49BF-BEA7-D81476246293}"/>
          </ac:spMkLst>
        </pc:spChg>
        <pc:spChg chg="add">
          <ac:chgData name="MÓNICA IGLESIAS" userId="5c16ee4b115d074a" providerId="LiveId" clId="{3FC85E84-AA33-48D0-BA6A-761B806F915B}" dt="2023-10-24T15:54:06.227" v="116"/>
          <ac:spMkLst>
            <pc:docMk/>
            <pc:sldMk cId="0" sldId="266"/>
            <ac:spMk id="17" creationId="{49B7FFA5-14CB-4A4F-9BCC-CA3AA5D9D276}"/>
          </ac:spMkLst>
        </pc:spChg>
        <pc:spChg chg="add">
          <ac:chgData name="MÓNICA IGLESIAS" userId="5c16ee4b115d074a" providerId="LiveId" clId="{3FC85E84-AA33-48D0-BA6A-761B806F915B}" dt="2023-10-24T15:54:06.227" v="116"/>
          <ac:spMkLst>
            <pc:docMk/>
            <pc:sldMk cId="0" sldId="266"/>
            <ac:spMk id="19" creationId="{04E48745-7512-4EC2-9E20-9092D12150CA}"/>
          </ac:spMkLst>
        </pc:spChg>
      </pc:sldChg>
      <pc:sldChg chg="addSp delSp modSp mod">
        <pc:chgData name="MÓNICA IGLESIAS" userId="5c16ee4b115d074a" providerId="LiveId" clId="{3FC85E84-AA33-48D0-BA6A-761B806F915B}" dt="2023-10-24T14:25:50.324" v="99" actId="14100"/>
        <pc:sldMkLst>
          <pc:docMk/>
          <pc:sldMk cId="719706293" sldId="279"/>
        </pc:sldMkLst>
        <pc:spChg chg="mod">
          <ac:chgData name="MÓNICA IGLESIAS" userId="5c16ee4b115d074a" providerId="LiveId" clId="{3FC85E84-AA33-48D0-BA6A-761B806F915B}" dt="2023-10-24T14:25:23.629" v="92" actId="20577"/>
          <ac:spMkLst>
            <pc:docMk/>
            <pc:sldMk cId="719706293" sldId="279"/>
            <ac:spMk id="4" creationId="{575DA599-6F07-42FC-AD7A-E56D4202F36D}"/>
          </ac:spMkLst>
        </pc:spChg>
        <pc:picChg chg="add del mod">
          <ac:chgData name="MÓNICA IGLESIAS" userId="5c16ee4b115d074a" providerId="LiveId" clId="{3FC85E84-AA33-48D0-BA6A-761B806F915B}" dt="2023-10-24T14:24:30.282" v="52" actId="478"/>
          <ac:picMkLst>
            <pc:docMk/>
            <pc:sldMk cId="719706293" sldId="279"/>
            <ac:picMk id="2" creationId="{836A6BE3-F03D-1F9C-5A56-BB1751212C82}"/>
          </ac:picMkLst>
        </pc:picChg>
        <pc:picChg chg="add mod">
          <ac:chgData name="MÓNICA IGLESIAS" userId="5c16ee4b115d074a" providerId="LiveId" clId="{3FC85E84-AA33-48D0-BA6A-761B806F915B}" dt="2023-10-24T14:25:50.324" v="99" actId="14100"/>
          <ac:picMkLst>
            <pc:docMk/>
            <pc:sldMk cId="719706293" sldId="279"/>
            <ac:picMk id="3" creationId="{A67982C0-091A-6AB9-66AC-287AF095D4E2}"/>
          </ac:picMkLst>
        </pc:picChg>
        <pc:picChg chg="add mod">
          <ac:chgData name="MÓNICA IGLESIAS" userId="5c16ee4b115d074a" providerId="LiveId" clId="{3FC85E84-AA33-48D0-BA6A-761B806F915B}" dt="2023-10-24T14:25:47.809" v="98" actId="1076"/>
          <ac:picMkLst>
            <pc:docMk/>
            <pc:sldMk cId="719706293" sldId="279"/>
            <ac:picMk id="5" creationId="{089A34AA-8541-CF93-5198-811CAB1EB232}"/>
          </ac:picMkLst>
        </pc:picChg>
        <pc:picChg chg="del">
          <ac:chgData name="MÓNICA IGLESIAS" userId="5c16ee4b115d074a" providerId="LiveId" clId="{3FC85E84-AA33-48D0-BA6A-761B806F915B}" dt="2023-10-24T14:23:25.899" v="34" actId="478"/>
          <ac:picMkLst>
            <pc:docMk/>
            <pc:sldMk cId="719706293" sldId="279"/>
            <ac:picMk id="6" creationId="{E4D82E1D-0D0D-48DC-8C4F-C236D94021DC}"/>
          </ac:picMkLst>
        </pc:picChg>
      </pc:sldChg>
      <pc:sldChg chg="del">
        <pc:chgData name="MÓNICA IGLESIAS" userId="5c16ee4b115d074a" providerId="LiveId" clId="{3FC85E84-AA33-48D0-BA6A-761B806F915B}" dt="2023-10-24T14:21:10.614" v="16" actId="2696"/>
        <pc:sldMkLst>
          <pc:docMk/>
          <pc:sldMk cId="166949713" sldId="282"/>
        </pc:sldMkLst>
      </pc:sldChg>
      <pc:sldChg chg="del">
        <pc:chgData name="MÓNICA IGLESIAS" userId="5c16ee4b115d074a" providerId="LiveId" clId="{3FC85E84-AA33-48D0-BA6A-761B806F915B}" dt="2023-10-24T14:21:13.856" v="17" actId="2696"/>
        <pc:sldMkLst>
          <pc:docMk/>
          <pc:sldMk cId="3835772184" sldId="283"/>
        </pc:sldMkLst>
      </pc:sldChg>
      <pc:sldChg chg="del">
        <pc:chgData name="MÓNICA IGLESIAS" userId="5c16ee4b115d074a" providerId="LiveId" clId="{3FC85E84-AA33-48D0-BA6A-761B806F915B}" dt="2023-10-24T14:21:16.713" v="18" actId="2696"/>
        <pc:sldMkLst>
          <pc:docMk/>
          <pc:sldMk cId="3034185270" sldId="284"/>
        </pc:sldMkLst>
      </pc:sldChg>
      <pc:sldChg chg="modSp del mod">
        <pc:chgData name="MÓNICA IGLESIAS" userId="5c16ee4b115d074a" providerId="LiveId" clId="{3FC85E84-AA33-48D0-BA6A-761B806F915B}" dt="2023-10-24T16:04:59.054" v="739" actId="27636"/>
        <pc:sldMkLst>
          <pc:docMk/>
          <pc:sldMk cId="3906469630" sldId="285"/>
        </pc:sldMkLst>
        <pc:spChg chg="mod">
          <ac:chgData name="MÓNICA IGLESIAS" userId="5c16ee4b115d074a" providerId="LiveId" clId="{3FC85E84-AA33-48D0-BA6A-761B806F915B}" dt="2023-10-24T16:04:59.054" v="739" actId="27636"/>
          <ac:spMkLst>
            <pc:docMk/>
            <pc:sldMk cId="3906469630" sldId="285"/>
            <ac:spMk id="3" creationId="{461CB6D9-C8B1-4D0B-8FBA-C8E2E2EC26B0}"/>
          </ac:spMkLst>
        </pc:spChg>
      </pc:sldChg>
      <pc:sldChg chg="del">
        <pc:chgData name="MÓNICA IGLESIAS" userId="5c16ee4b115d074a" providerId="LiveId" clId="{3FC85E84-AA33-48D0-BA6A-761B806F915B}" dt="2023-10-24T14:21:24.266" v="21" actId="2696"/>
        <pc:sldMkLst>
          <pc:docMk/>
          <pc:sldMk cId="1684812994" sldId="286"/>
        </pc:sldMkLst>
      </pc:sldChg>
      <pc:sldChg chg="del">
        <pc:chgData name="MÓNICA IGLESIAS" userId="5c16ee4b115d074a" providerId="LiveId" clId="{3FC85E84-AA33-48D0-BA6A-761B806F915B}" dt="2023-10-24T14:21:43.252" v="27" actId="2696"/>
        <pc:sldMkLst>
          <pc:docMk/>
          <pc:sldMk cId="2413762758" sldId="287"/>
        </pc:sldMkLst>
      </pc:sldChg>
      <pc:sldChg chg="del">
        <pc:chgData name="MÓNICA IGLESIAS" userId="5c16ee4b115d074a" providerId="LiveId" clId="{3FC85E84-AA33-48D0-BA6A-761B806F915B}" dt="2023-10-24T14:21:27.895" v="22" actId="2696"/>
        <pc:sldMkLst>
          <pc:docMk/>
          <pc:sldMk cId="130036625" sldId="289"/>
        </pc:sldMkLst>
      </pc:sldChg>
      <pc:sldChg chg="del">
        <pc:chgData name="MÓNICA IGLESIAS" userId="5c16ee4b115d074a" providerId="LiveId" clId="{3FC85E84-AA33-48D0-BA6A-761B806F915B}" dt="2023-10-24T14:21:30.580" v="23" actId="2696"/>
        <pc:sldMkLst>
          <pc:docMk/>
          <pc:sldMk cId="2430785588" sldId="290"/>
        </pc:sldMkLst>
      </pc:sldChg>
      <pc:sldChg chg="del">
        <pc:chgData name="MÓNICA IGLESIAS" userId="5c16ee4b115d074a" providerId="LiveId" clId="{3FC85E84-AA33-48D0-BA6A-761B806F915B}" dt="2023-10-24T14:21:33.556" v="24" actId="2696"/>
        <pc:sldMkLst>
          <pc:docMk/>
          <pc:sldMk cId="1996378205" sldId="291"/>
        </pc:sldMkLst>
      </pc:sldChg>
      <pc:sldChg chg="del">
        <pc:chgData name="MÓNICA IGLESIAS" userId="5c16ee4b115d074a" providerId="LiveId" clId="{3FC85E84-AA33-48D0-BA6A-761B806F915B}" dt="2023-10-24T14:21:39.499" v="26" actId="2696"/>
        <pc:sldMkLst>
          <pc:docMk/>
          <pc:sldMk cId="3194463490" sldId="292"/>
        </pc:sldMkLst>
      </pc:sldChg>
      <pc:sldChg chg="del">
        <pc:chgData name="MÓNICA IGLESIAS" userId="5c16ee4b115d074a" providerId="LiveId" clId="{3FC85E84-AA33-48D0-BA6A-761B806F915B}" dt="2023-10-24T14:21:36.283" v="25" actId="2696"/>
        <pc:sldMkLst>
          <pc:docMk/>
          <pc:sldMk cId="2260819561" sldId="293"/>
        </pc:sldMkLst>
      </pc:sldChg>
      <pc:sldChg chg="del">
        <pc:chgData name="MÓNICA IGLESIAS" userId="5c16ee4b115d074a" providerId="LiveId" clId="{3FC85E84-AA33-48D0-BA6A-761B806F915B}" dt="2023-10-24T14:21:47.554" v="29" actId="2696"/>
        <pc:sldMkLst>
          <pc:docMk/>
          <pc:sldMk cId="1377653886" sldId="302"/>
        </pc:sldMkLst>
      </pc:sldChg>
      <pc:sldChg chg="del">
        <pc:chgData name="MÓNICA IGLESIAS" userId="5c16ee4b115d074a" providerId="LiveId" clId="{3FC85E84-AA33-48D0-BA6A-761B806F915B}" dt="2023-10-24T14:21:52.125" v="31" actId="2696"/>
        <pc:sldMkLst>
          <pc:docMk/>
          <pc:sldMk cId="0" sldId="306"/>
        </pc:sldMkLst>
      </pc:sldChg>
      <pc:sldChg chg="del">
        <pc:chgData name="MÓNICA IGLESIAS" userId="5c16ee4b115d074a" providerId="LiveId" clId="{3FC85E84-AA33-48D0-BA6A-761B806F915B}" dt="2023-10-24T14:21:45.597" v="28" actId="2696"/>
        <pc:sldMkLst>
          <pc:docMk/>
          <pc:sldMk cId="2413762758" sldId="307"/>
        </pc:sldMkLst>
      </pc:sldChg>
      <pc:sldChg chg="del">
        <pc:chgData name="MÓNICA IGLESIAS" userId="5c16ee4b115d074a" providerId="LiveId" clId="{3FC85E84-AA33-48D0-BA6A-761B806F915B}" dt="2023-10-24T14:21:49.589" v="30" actId="2696"/>
        <pc:sldMkLst>
          <pc:docMk/>
          <pc:sldMk cId="1377653886" sldId="308"/>
        </pc:sldMkLst>
      </pc:sldChg>
      <pc:sldChg chg="del">
        <pc:chgData name="MÓNICA IGLESIAS" userId="5c16ee4b115d074a" providerId="LiveId" clId="{3FC85E84-AA33-48D0-BA6A-761B806F915B}" dt="2023-10-24T14:21:55.554" v="32" actId="2696"/>
        <pc:sldMkLst>
          <pc:docMk/>
          <pc:sldMk cId="2848962506" sldId="309"/>
        </pc:sldMkLst>
      </pc:sldChg>
      <pc:sldChg chg="addSp modSp new mod ord setBg">
        <pc:chgData name="MÓNICA IGLESIAS" userId="5c16ee4b115d074a" providerId="LiveId" clId="{3FC85E84-AA33-48D0-BA6A-761B806F915B}" dt="2023-10-24T14:28:51.410" v="113"/>
        <pc:sldMkLst>
          <pc:docMk/>
          <pc:sldMk cId="4182266641" sldId="323"/>
        </pc:sldMkLst>
        <pc:picChg chg="add mod">
          <ac:chgData name="MÓNICA IGLESIAS" userId="5c16ee4b115d074a" providerId="LiveId" clId="{3FC85E84-AA33-48D0-BA6A-761B806F915B}" dt="2023-10-24T14:24:26.498" v="51" actId="26606"/>
          <ac:picMkLst>
            <pc:docMk/>
            <pc:sldMk cId="4182266641" sldId="323"/>
            <ac:picMk id="2" creationId="{1DD96A61-14A8-1829-70D7-5F53463756E9}"/>
          </ac:picMkLst>
        </pc:picChg>
      </pc:sldChg>
      <pc:sldChg chg="addSp modSp new mod">
        <pc:chgData name="MÓNICA IGLESIAS" userId="5c16ee4b115d074a" providerId="LiveId" clId="{3FC85E84-AA33-48D0-BA6A-761B806F915B}" dt="2023-10-24T14:26:56.595" v="107" actId="14100"/>
        <pc:sldMkLst>
          <pc:docMk/>
          <pc:sldMk cId="4217299233" sldId="324"/>
        </pc:sldMkLst>
        <pc:picChg chg="add mod">
          <ac:chgData name="MÓNICA IGLESIAS" userId="5c16ee4b115d074a" providerId="LiveId" clId="{3FC85E84-AA33-48D0-BA6A-761B806F915B}" dt="2023-10-24T14:26:54.040" v="106" actId="1076"/>
          <ac:picMkLst>
            <pc:docMk/>
            <pc:sldMk cId="4217299233" sldId="324"/>
            <ac:picMk id="2" creationId="{333855E6-1873-8640-3540-3F2CAD30F6CC}"/>
          </ac:picMkLst>
        </pc:picChg>
        <pc:picChg chg="add mod">
          <ac:chgData name="MÓNICA IGLESIAS" userId="5c16ee4b115d074a" providerId="LiveId" clId="{3FC85E84-AA33-48D0-BA6A-761B806F915B}" dt="2023-10-24T14:26:56.595" v="107" actId="14100"/>
          <ac:picMkLst>
            <pc:docMk/>
            <pc:sldMk cId="4217299233" sldId="324"/>
            <ac:picMk id="3" creationId="{23103506-7083-82C8-511E-931073750F45}"/>
          </ac:picMkLst>
        </pc:picChg>
      </pc:sldChg>
      <pc:sldChg chg="addSp new">
        <pc:chgData name="MÓNICA IGLESIAS" userId="5c16ee4b115d074a" providerId="LiveId" clId="{3FC85E84-AA33-48D0-BA6A-761B806F915B}" dt="2023-10-24T14:27:52.414" v="109"/>
        <pc:sldMkLst>
          <pc:docMk/>
          <pc:sldMk cId="2597594536" sldId="325"/>
        </pc:sldMkLst>
        <pc:picChg chg="add">
          <ac:chgData name="MÓNICA IGLESIAS" userId="5c16ee4b115d074a" providerId="LiveId" clId="{3FC85E84-AA33-48D0-BA6A-761B806F915B}" dt="2023-10-24T14:27:52.414" v="109"/>
          <ac:picMkLst>
            <pc:docMk/>
            <pc:sldMk cId="2597594536" sldId="325"/>
            <ac:picMk id="2" creationId="{AD549CBF-6E28-6EE1-D407-4AC41B446B25}"/>
          </ac:picMkLst>
        </pc:picChg>
      </pc:sldChg>
      <pc:sldChg chg="addSp new">
        <pc:chgData name="MÓNICA IGLESIAS" userId="5c16ee4b115d074a" providerId="LiveId" clId="{3FC85E84-AA33-48D0-BA6A-761B806F915B}" dt="2023-10-24T14:28:25.849" v="111"/>
        <pc:sldMkLst>
          <pc:docMk/>
          <pc:sldMk cId="2683796206" sldId="326"/>
        </pc:sldMkLst>
        <pc:picChg chg="add">
          <ac:chgData name="MÓNICA IGLESIAS" userId="5c16ee4b115d074a" providerId="LiveId" clId="{3FC85E84-AA33-48D0-BA6A-761B806F915B}" dt="2023-10-24T14:28:25.849" v="111"/>
          <ac:picMkLst>
            <pc:docMk/>
            <pc:sldMk cId="2683796206" sldId="326"/>
            <ac:picMk id="2" creationId="{E0B4AED7-CA65-316E-45F7-978FE39BD09E}"/>
          </ac:picMkLst>
        </pc:picChg>
      </pc:sldChg>
      <pc:sldChg chg="modSp add mod">
        <pc:chgData name="MÓNICA IGLESIAS" userId="5c16ee4b115d074a" providerId="LiveId" clId="{3FC85E84-AA33-48D0-BA6A-761B806F915B}" dt="2023-10-24T16:18:10.327" v="1584" actId="20577"/>
        <pc:sldMkLst>
          <pc:docMk/>
          <pc:sldMk cId="56860908" sldId="327"/>
        </pc:sldMkLst>
        <pc:spChg chg="mod">
          <ac:chgData name="MÓNICA IGLESIAS" userId="5c16ee4b115d074a" providerId="LiveId" clId="{3FC85E84-AA33-48D0-BA6A-761B806F915B}" dt="2023-10-24T16:18:10.327" v="1584" actId="20577"/>
          <ac:spMkLst>
            <pc:docMk/>
            <pc:sldMk cId="56860908" sldId="327"/>
            <ac:spMk id="3" creationId="{461CB6D9-C8B1-4D0B-8FBA-C8E2E2EC26B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B61CD-B02B-4903-BFFC-1EC078E362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C32DEE-F164-4F86-A6E6-7B485CDF8071}">
      <dgm:prSet custT="1"/>
      <dgm:spPr/>
      <dgm:t>
        <a:bodyPr/>
        <a:lstStyle/>
        <a:p>
          <a:r>
            <a:rPr lang="es-ES" sz="2000" dirty="0"/>
            <a:t>Transmitir y recibir un mensaje parece una tarea fácil, pero muchas veces una mala comunicación lleva a malentendidos e ineficiencias.</a:t>
          </a:r>
          <a:endParaRPr lang="en-US" sz="2000" dirty="0"/>
        </a:p>
      </dgm:t>
    </dgm:pt>
    <dgm:pt modelId="{47FE4113-4CE8-43D5-866D-CAB530D15B40}" type="parTrans" cxnId="{E1A8AA52-5DB3-4404-ADBD-E442DBF646C3}">
      <dgm:prSet/>
      <dgm:spPr/>
      <dgm:t>
        <a:bodyPr/>
        <a:lstStyle/>
        <a:p>
          <a:endParaRPr lang="en-US"/>
        </a:p>
      </dgm:t>
    </dgm:pt>
    <dgm:pt modelId="{75469569-4057-4917-BFC6-FBF044FDEED4}" type="sibTrans" cxnId="{E1A8AA52-5DB3-4404-ADBD-E442DBF646C3}">
      <dgm:prSet/>
      <dgm:spPr/>
      <dgm:t>
        <a:bodyPr/>
        <a:lstStyle/>
        <a:p>
          <a:endParaRPr lang="en-US"/>
        </a:p>
      </dgm:t>
    </dgm:pt>
    <dgm:pt modelId="{3CC9A508-41B4-4462-9D6B-2026902E9812}">
      <dgm:prSet custT="1"/>
      <dgm:spPr/>
      <dgm:t>
        <a:bodyPr/>
        <a:lstStyle/>
        <a:p>
          <a:r>
            <a:rPr lang="es-ES" sz="2000" dirty="0"/>
            <a:t>El personal de emergencias se comunica con muchas personas, que en la mayoría de los casos se encuentran en situaciones anímicas y de salud complicadas; además, la comunicación por medio del teléfono aumenta las dificultades.</a:t>
          </a:r>
          <a:endParaRPr lang="en-US" sz="2000" dirty="0"/>
        </a:p>
      </dgm:t>
    </dgm:pt>
    <dgm:pt modelId="{7620A575-7CDE-42D5-B4DE-7008947A30E4}" type="parTrans" cxnId="{9F51E8D3-76F7-46B9-A6E6-FF5D8786C9BC}">
      <dgm:prSet/>
      <dgm:spPr/>
      <dgm:t>
        <a:bodyPr/>
        <a:lstStyle/>
        <a:p>
          <a:endParaRPr lang="en-US"/>
        </a:p>
      </dgm:t>
    </dgm:pt>
    <dgm:pt modelId="{70AFDD6A-5CAA-4C71-BED2-F2B66BD640B6}" type="sibTrans" cxnId="{9F51E8D3-76F7-46B9-A6E6-FF5D8786C9BC}">
      <dgm:prSet/>
      <dgm:spPr/>
      <dgm:t>
        <a:bodyPr/>
        <a:lstStyle/>
        <a:p>
          <a:endParaRPr lang="en-US"/>
        </a:p>
      </dgm:t>
    </dgm:pt>
    <dgm:pt modelId="{B5DE7AFD-55DE-4A7E-A1EB-5B440ED148A7}">
      <dgm:prSet custT="1"/>
      <dgm:spPr/>
      <dgm:t>
        <a:bodyPr/>
        <a:lstStyle/>
        <a:p>
          <a:r>
            <a:rPr lang="es-ES" sz="2000" dirty="0"/>
            <a:t>Es importante conocer el proceso de comunicación y los elementos implicados en él, al igual que los problemas que puedan surgir y las estrategias más comunes para evitarlos o disminuirlos.</a:t>
          </a:r>
          <a:endParaRPr lang="en-US" sz="2000" dirty="0"/>
        </a:p>
      </dgm:t>
    </dgm:pt>
    <dgm:pt modelId="{D1A86731-4E2C-457D-84C2-E0FA758ABE1C}" type="parTrans" cxnId="{D2B283A3-7C89-4C87-8F92-4C59220721F5}">
      <dgm:prSet/>
      <dgm:spPr/>
      <dgm:t>
        <a:bodyPr/>
        <a:lstStyle/>
        <a:p>
          <a:endParaRPr lang="en-US"/>
        </a:p>
      </dgm:t>
    </dgm:pt>
    <dgm:pt modelId="{5D4D85E3-CF8F-4F28-9936-7D0DDF62F0F6}" type="sibTrans" cxnId="{D2B283A3-7C89-4C87-8F92-4C59220721F5}">
      <dgm:prSet/>
      <dgm:spPr/>
      <dgm:t>
        <a:bodyPr/>
        <a:lstStyle/>
        <a:p>
          <a:endParaRPr lang="en-US"/>
        </a:p>
      </dgm:t>
    </dgm:pt>
    <dgm:pt modelId="{574C5C73-B217-4725-BB88-F2DD09800043}" type="pres">
      <dgm:prSet presAssocID="{9FAB61CD-B02B-4903-BFFC-1EC078E36243}" presName="root" presStyleCnt="0">
        <dgm:presLayoutVars>
          <dgm:dir/>
          <dgm:resizeHandles val="exact"/>
        </dgm:presLayoutVars>
      </dgm:prSet>
      <dgm:spPr/>
    </dgm:pt>
    <dgm:pt modelId="{424E9DD9-3E10-4CB7-B18E-34B870E4DACE}" type="pres">
      <dgm:prSet presAssocID="{46C32DEE-F164-4F86-A6E6-7B485CDF8071}" presName="compNode" presStyleCnt="0"/>
      <dgm:spPr/>
    </dgm:pt>
    <dgm:pt modelId="{DD65FFE2-1360-415F-9CE1-9E471DB1BF68}" type="pres">
      <dgm:prSet presAssocID="{46C32DEE-F164-4F86-A6E6-7B485CDF8071}" presName="bgRect" presStyleLbl="bgShp" presStyleIdx="0" presStyleCnt="3"/>
      <dgm:spPr/>
    </dgm:pt>
    <dgm:pt modelId="{058BDF52-FC24-41C0-9FD9-7A557B83342C}" type="pres">
      <dgm:prSet presAssocID="{46C32DEE-F164-4F86-A6E6-7B485CDF80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6EE0EA56-9D53-4D23-B167-E84C59961F0B}" type="pres">
      <dgm:prSet presAssocID="{46C32DEE-F164-4F86-A6E6-7B485CDF8071}" presName="spaceRect" presStyleCnt="0"/>
      <dgm:spPr/>
    </dgm:pt>
    <dgm:pt modelId="{6B0F191F-5A54-4CEB-B631-BE99105867BD}" type="pres">
      <dgm:prSet presAssocID="{46C32DEE-F164-4F86-A6E6-7B485CDF8071}" presName="parTx" presStyleLbl="revTx" presStyleIdx="0" presStyleCnt="3" custScaleX="100000">
        <dgm:presLayoutVars>
          <dgm:chMax val="0"/>
          <dgm:chPref val="0"/>
        </dgm:presLayoutVars>
      </dgm:prSet>
      <dgm:spPr/>
    </dgm:pt>
    <dgm:pt modelId="{4C1A0E65-EEAF-440A-8451-E21B55F27143}" type="pres">
      <dgm:prSet presAssocID="{75469569-4057-4917-BFC6-FBF044FDEED4}" presName="sibTrans" presStyleCnt="0"/>
      <dgm:spPr/>
    </dgm:pt>
    <dgm:pt modelId="{26844893-D7F5-4501-9111-DA9F8FDE6663}" type="pres">
      <dgm:prSet presAssocID="{3CC9A508-41B4-4462-9D6B-2026902E9812}" presName="compNode" presStyleCnt="0"/>
      <dgm:spPr/>
    </dgm:pt>
    <dgm:pt modelId="{14AAA5BD-8E16-463E-BE9A-ACB5CC0BCE02}" type="pres">
      <dgm:prSet presAssocID="{3CC9A508-41B4-4462-9D6B-2026902E9812}" presName="bgRect" presStyleLbl="bgShp" presStyleIdx="1" presStyleCnt="3"/>
      <dgm:spPr/>
    </dgm:pt>
    <dgm:pt modelId="{2574A310-97BB-440A-8A48-B9307B4FE714}" type="pres">
      <dgm:prSet presAssocID="{3CC9A508-41B4-4462-9D6B-2026902E98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ia"/>
        </a:ext>
      </dgm:extLst>
    </dgm:pt>
    <dgm:pt modelId="{C56C80A9-49CD-495B-BD9D-E7CF33FB437E}" type="pres">
      <dgm:prSet presAssocID="{3CC9A508-41B4-4462-9D6B-2026902E9812}" presName="spaceRect" presStyleCnt="0"/>
      <dgm:spPr/>
    </dgm:pt>
    <dgm:pt modelId="{AD9A6B47-325C-4B31-8539-5EC57D154DB5}" type="pres">
      <dgm:prSet presAssocID="{3CC9A508-41B4-4462-9D6B-2026902E9812}" presName="parTx" presStyleLbl="revTx" presStyleIdx="1" presStyleCnt="3" custScaleX="113381">
        <dgm:presLayoutVars>
          <dgm:chMax val="0"/>
          <dgm:chPref val="0"/>
        </dgm:presLayoutVars>
      </dgm:prSet>
      <dgm:spPr/>
    </dgm:pt>
    <dgm:pt modelId="{2403A866-0CF0-4D7C-8864-FDFB45E57724}" type="pres">
      <dgm:prSet presAssocID="{70AFDD6A-5CAA-4C71-BED2-F2B66BD640B6}" presName="sibTrans" presStyleCnt="0"/>
      <dgm:spPr/>
    </dgm:pt>
    <dgm:pt modelId="{EC58C37F-0B1D-4CCD-B9F0-1B54A9CB882E}" type="pres">
      <dgm:prSet presAssocID="{B5DE7AFD-55DE-4A7E-A1EB-5B440ED148A7}" presName="compNode" presStyleCnt="0"/>
      <dgm:spPr/>
    </dgm:pt>
    <dgm:pt modelId="{1C0650FB-F02C-4912-A38A-374A6C34B946}" type="pres">
      <dgm:prSet presAssocID="{B5DE7AFD-55DE-4A7E-A1EB-5B440ED148A7}" presName="bgRect" presStyleLbl="bgShp" presStyleIdx="2" presStyleCnt="3"/>
      <dgm:spPr/>
    </dgm:pt>
    <dgm:pt modelId="{A74B6F13-ECF0-42FE-AAD3-722027EEAEA9}" type="pres">
      <dgm:prSet presAssocID="{B5DE7AFD-55DE-4A7E-A1EB-5B440ED148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64E7CE04-AAA0-477B-AE03-2771956FEF5A}" type="pres">
      <dgm:prSet presAssocID="{B5DE7AFD-55DE-4A7E-A1EB-5B440ED148A7}" presName="spaceRect" presStyleCnt="0"/>
      <dgm:spPr/>
    </dgm:pt>
    <dgm:pt modelId="{2514D371-7618-467B-AB39-60CB09BB2139}" type="pres">
      <dgm:prSet presAssocID="{B5DE7AFD-55DE-4A7E-A1EB-5B440ED148A7}" presName="parTx" presStyleLbl="revTx" presStyleIdx="2" presStyleCnt="3" custScaleX="103170">
        <dgm:presLayoutVars>
          <dgm:chMax val="0"/>
          <dgm:chPref val="0"/>
        </dgm:presLayoutVars>
      </dgm:prSet>
      <dgm:spPr/>
    </dgm:pt>
  </dgm:ptLst>
  <dgm:cxnLst>
    <dgm:cxn modelId="{E1A8AA52-5DB3-4404-ADBD-E442DBF646C3}" srcId="{9FAB61CD-B02B-4903-BFFC-1EC078E36243}" destId="{46C32DEE-F164-4F86-A6E6-7B485CDF8071}" srcOrd="0" destOrd="0" parTransId="{47FE4113-4CE8-43D5-866D-CAB530D15B40}" sibTransId="{75469569-4057-4917-BFC6-FBF044FDEED4}"/>
    <dgm:cxn modelId="{FBFC1A79-FDE5-4FBF-BC67-C2486BE9F2D4}" type="presOf" srcId="{3CC9A508-41B4-4462-9D6B-2026902E9812}" destId="{AD9A6B47-325C-4B31-8539-5EC57D154DB5}" srcOrd="0" destOrd="0" presId="urn:microsoft.com/office/officeart/2018/2/layout/IconVerticalSolidList"/>
    <dgm:cxn modelId="{F3272584-755F-4953-9612-D8BCA2345938}" type="presOf" srcId="{B5DE7AFD-55DE-4A7E-A1EB-5B440ED148A7}" destId="{2514D371-7618-467B-AB39-60CB09BB2139}" srcOrd="0" destOrd="0" presId="urn:microsoft.com/office/officeart/2018/2/layout/IconVerticalSolidList"/>
    <dgm:cxn modelId="{D2B283A3-7C89-4C87-8F92-4C59220721F5}" srcId="{9FAB61CD-B02B-4903-BFFC-1EC078E36243}" destId="{B5DE7AFD-55DE-4A7E-A1EB-5B440ED148A7}" srcOrd="2" destOrd="0" parTransId="{D1A86731-4E2C-457D-84C2-E0FA758ABE1C}" sibTransId="{5D4D85E3-CF8F-4F28-9936-7D0DDF62F0F6}"/>
    <dgm:cxn modelId="{DF0715A5-82A5-4A91-96EC-1F8F2B7B0EFD}" type="presOf" srcId="{46C32DEE-F164-4F86-A6E6-7B485CDF8071}" destId="{6B0F191F-5A54-4CEB-B631-BE99105867BD}" srcOrd="0" destOrd="0" presId="urn:microsoft.com/office/officeart/2018/2/layout/IconVerticalSolidList"/>
    <dgm:cxn modelId="{9F51E8D3-76F7-46B9-A6E6-FF5D8786C9BC}" srcId="{9FAB61CD-B02B-4903-BFFC-1EC078E36243}" destId="{3CC9A508-41B4-4462-9D6B-2026902E9812}" srcOrd="1" destOrd="0" parTransId="{7620A575-7CDE-42D5-B4DE-7008947A30E4}" sibTransId="{70AFDD6A-5CAA-4C71-BED2-F2B66BD640B6}"/>
    <dgm:cxn modelId="{790C89DD-9EEE-4626-A4A1-D7942CA2BEB6}" type="presOf" srcId="{9FAB61CD-B02B-4903-BFFC-1EC078E36243}" destId="{574C5C73-B217-4725-BB88-F2DD09800043}" srcOrd="0" destOrd="0" presId="urn:microsoft.com/office/officeart/2018/2/layout/IconVerticalSolidList"/>
    <dgm:cxn modelId="{11C8B10A-09D0-477B-929C-164CB5496A1A}" type="presParOf" srcId="{574C5C73-B217-4725-BB88-F2DD09800043}" destId="{424E9DD9-3E10-4CB7-B18E-34B870E4DACE}" srcOrd="0" destOrd="0" presId="urn:microsoft.com/office/officeart/2018/2/layout/IconVerticalSolidList"/>
    <dgm:cxn modelId="{AA6CD2A5-754E-493C-ADEA-5E227238D994}" type="presParOf" srcId="{424E9DD9-3E10-4CB7-B18E-34B870E4DACE}" destId="{DD65FFE2-1360-415F-9CE1-9E471DB1BF68}" srcOrd="0" destOrd="0" presId="urn:microsoft.com/office/officeart/2018/2/layout/IconVerticalSolidList"/>
    <dgm:cxn modelId="{2138F79D-0956-4149-A58C-FE22B4BE3328}" type="presParOf" srcId="{424E9DD9-3E10-4CB7-B18E-34B870E4DACE}" destId="{058BDF52-FC24-41C0-9FD9-7A557B83342C}" srcOrd="1" destOrd="0" presId="urn:microsoft.com/office/officeart/2018/2/layout/IconVerticalSolidList"/>
    <dgm:cxn modelId="{560F84FD-4BE1-438F-8EAC-749961BFD777}" type="presParOf" srcId="{424E9DD9-3E10-4CB7-B18E-34B870E4DACE}" destId="{6EE0EA56-9D53-4D23-B167-E84C59961F0B}" srcOrd="2" destOrd="0" presId="urn:microsoft.com/office/officeart/2018/2/layout/IconVerticalSolidList"/>
    <dgm:cxn modelId="{998C1C4A-7B2E-45DC-ADF3-38411A2C62D6}" type="presParOf" srcId="{424E9DD9-3E10-4CB7-B18E-34B870E4DACE}" destId="{6B0F191F-5A54-4CEB-B631-BE99105867BD}" srcOrd="3" destOrd="0" presId="urn:microsoft.com/office/officeart/2018/2/layout/IconVerticalSolidList"/>
    <dgm:cxn modelId="{15E60C7E-6F3B-482D-A9CF-A59E60F7C595}" type="presParOf" srcId="{574C5C73-B217-4725-BB88-F2DD09800043}" destId="{4C1A0E65-EEAF-440A-8451-E21B55F27143}" srcOrd="1" destOrd="0" presId="urn:microsoft.com/office/officeart/2018/2/layout/IconVerticalSolidList"/>
    <dgm:cxn modelId="{0588FBAF-CEF9-4444-B594-8CAC82B94018}" type="presParOf" srcId="{574C5C73-B217-4725-BB88-F2DD09800043}" destId="{26844893-D7F5-4501-9111-DA9F8FDE6663}" srcOrd="2" destOrd="0" presId="urn:microsoft.com/office/officeart/2018/2/layout/IconVerticalSolidList"/>
    <dgm:cxn modelId="{FB1EB249-FB65-4AFA-8EEE-5FA4A60ED31A}" type="presParOf" srcId="{26844893-D7F5-4501-9111-DA9F8FDE6663}" destId="{14AAA5BD-8E16-463E-BE9A-ACB5CC0BCE02}" srcOrd="0" destOrd="0" presId="urn:microsoft.com/office/officeart/2018/2/layout/IconVerticalSolidList"/>
    <dgm:cxn modelId="{73A2E25C-C272-4836-9BEF-4AFF28E756DE}" type="presParOf" srcId="{26844893-D7F5-4501-9111-DA9F8FDE6663}" destId="{2574A310-97BB-440A-8A48-B9307B4FE714}" srcOrd="1" destOrd="0" presId="urn:microsoft.com/office/officeart/2018/2/layout/IconVerticalSolidList"/>
    <dgm:cxn modelId="{E763E669-3378-4294-86E6-D615FEC48666}" type="presParOf" srcId="{26844893-D7F5-4501-9111-DA9F8FDE6663}" destId="{C56C80A9-49CD-495B-BD9D-E7CF33FB437E}" srcOrd="2" destOrd="0" presId="urn:microsoft.com/office/officeart/2018/2/layout/IconVerticalSolidList"/>
    <dgm:cxn modelId="{CB638FD0-D80E-4673-9CAE-A810EAB4B34E}" type="presParOf" srcId="{26844893-D7F5-4501-9111-DA9F8FDE6663}" destId="{AD9A6B47-325C-4B31-8539-5EC57D154DB5}" srcOrd="3" destOrd="0" presId="urn:microsoft.com/office/officeart/2018/2/layout/IconVerticalSolidList"/>
    <dgm:cxn modelId="{22109753-24A0-4F19-8898-24C288C08167}" type="presParOf" srcId="{574C5C73-B217-4725-BB88-F2DD09800043}" destId="{2403A866-0CF0-4D7C-8864-FDFB45E57724}" srcOrd="3" destOrd="0" presId="urn:microsoft.com/office/officeart/2018/2/layout/IconVerticalSolidList"/>
    <dgm:cxn modelId="{6F45C6C7-1C3C-4AFE-9EEC-EA05E3B2BCB0}" type="presParOf" srcId="{574C5C73-B217-4725-BB88-F2DD09800043}" destId="{EC58C37F-0B1D-4CCD-B9F0-1B54A9CB882E}" srcOrd="4" destOrd="0" presId="urn:microsoft.com/office/officeart/2018/2/layout/IconVerticalSolidList"/>
    <dgm:cxn modelId="{AAE9F50B-EB2F-4B34-AC60-B771B463D0E6}" type="presParOf" srcId="{EC58C37F-0B1D-4CCD-B9F0-1B54A9CB882E}" destId="{1C0650FB-F02C-4912-A38A-374A6C34B946}" srcOrd="0" destOrd="0" presId="urn:microsoft.com/office/officeart/2018/2/layout/IconVerticalSolidList"/>
    <dgm:cxn modelId="{E160F1E1-94A8-445E-A1F4-7F45E420FC0A}" type="presParOf" srcId="{EC58C37F-0B1D-4CCD-B9F0-1B54A9CB882E}" destId="{A74B6F13-ECF0-42FE-AAD3-722027EEAEA9}" srcOrd="1" destOrd="0" presId="urn:microsoft.com/office/officeart/2018/2/layout/IconVerticalSolidList"/>
    <dgm:cxn modelId="{F65B5086-2FC3-43D8-8592-ECAB909CEFFB}" type="presParOf" srcId="{EC58C37F-0B1D-4CCD-B9F0-1B54A9CB882E}" destId="{64E7CE04-AAA0-477B-AE03-2771956FEF5A}" srcOrd="2" destOrd="0" presId="urn:microsoft.com/office/officeart/2018/2/layout/IconVerticalSolidList"/>
    <dgm:cxn modelId="{B8ACABB7-CB9E-401B-8DDC-4A4CEB357384}" type="presParOf" srcId="{EC58C37F-0B1D-4CCD-B9F0-1B54A9CB882E}" destId="{2514D371-7618-467B-AB39-60CB09BB213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5FFE2-1360-415F-9CE1-9E471DB1BF68}">
      <dsp:nvSpPr>
        <dsp:cNvPr id="0" name=""/>
        <dsp:cNvSpPr/>
      </dsp:nvSpPr>
      <dsp:spPr>
        <a:xfrm>
          <a:off x="-44784" y="9036"/>
          <a:ext cx="6851742" cy="16316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BDF52-FC24-41C0-9FD9-7A557B83342C}">
      <dsp:nvSpPr>
        <dsp:cNvPr id="0" name=""/>
        <dsp:cNvSpPr/>
      </dsp:nvSpPr>
      <dsp:spPr>
        <a:xfrm>
          <a:off x="448802" y="376166"/>
          <a:ext cx="899185" cy="8974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0F191F-5A54-4CEB-B631-BE99105867BD}">
      <dsp:nvSpPr>
        <dsp:cNvPr id="0" name=""/>
        <dsp:cNvSpPr/>
      </dsp:nvSpPr>
      <dsp:spPr>
        <a:xfrm>
          <a:off x="1841574" y="9036"/>
          <a:ext cx="4737958" cy="163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56" tIns="172856" rIns="172856" bIns="172856" numCol="1" spcCol="1270" anchor="ctr" anchorCtr="0">
          <a:noAutofit/>
        </a:bodyPr>
        <a:lstStyle/>
        <a:p>
          <a:pPr marL="0" lvl="0" indent="0" algn="l" defTabSz="889000">
            <a:lnSpc>
              <a:spcPct val="90000"/>
            </a:lnSpc>
            <a:spcBef>
              <a:spcPct val="0"/>
            </a:spcBef>
            <a:spcAft>
              <a:spcPct val="35000"/>
            </a:spcAft>
            <a:buNone/>
          </a:pPr>
          <a:r>
            <a:rPr lang="es-ES" sz="2000" kern="1200" dirty="0"/>
            <a:t>Transmitir y recibir un mensaje parece una tarea fácil, pero muchas veces una mala comunicación lleva a malentendidos e ineficiencias.</a:t>
          </a:r>
          <a:endParaRPr lang="en-US" sz="2000" kern="1200" dirty="0"/>
        </a:p>
      </dsp:txBody>
      <dsp:txXfrm>
        <a:off x="1841574" y="9036"/>
        <a:ext cx="4737958" cy="1633287"/>
      </dsp:txXfrm>
    </dsp:sp>
    <dsp:sp modelId="{14AAA5BD-8E16-463E-BE9A-ACB5CC0BCE02}">
      <dsp:nvSpPr>
        <dsp:cNvPr id="0" name=""/>
        <dsp:cNvSpPr/>
      </dsp:nvSpPr>
      <dsp:spPr>
        <a:xfrm>
          <a:off x="-44784" y="1977356"/>
          <a:ext cx="6851742" cy="16316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4A310-97BB-440A-8A48-B9307B4FE714}">
      <dsp:nvSpPr>
        <dsp:cNvPr id="0" name=""/>
        <dsp:cNvSpPr/>
      </dsp:nvSpPr>
      <dsp:spPr>
        <a:xfrm>
          <a:off x="448802" y="2344487"/>
          <a:ext cx="899185" cy="8974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9A6B47-325C-4B31-8539-5EC57D154DB5}">
      <dsp:nvSpPr>
        <dsp:cNvPr id="0" name=""/>
        <dsp:cNvSpPr/>
      </dsp:nvSpPr>
      <dsp:spPr>
        <a:xfrm>
          <a:off x="1524581" y="1977356"/>
          <a:ext cx="5371944" cy="163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56" tIns="172856" rIns="172856" bIns="172856" numCol="1" spcCol="1270" anchor="ctr" anchorCtr="0">
          <a:noAutofit/>
        </a:bodyPr>
        <a:lstStyle/>
        <a:p>
          <a:pPr marL="0" lvl="0" indent="0" algn="l" defTabSz="889000">
            <a:lnSpc>
              <a:spcPct val="90000"/>
            </a:lnSpc>
            <a:spcBef>
              <a:spcPct val="0"/>
            </a:spcBef>
            <a:spcAft>
              <a:spcPct val="35000"/>
            </a:spcAft>
            <a:buNone/>
          </a:pPr>
          <a:r>
            <a:rPr lang="es-ES" sz="2000" kern="1200" dirty="0"/>
            <a:t>El personal de emergencias se comunica con muchas personas, que en la mayoría de los casos se encuentran en situaciones anímicas y de salud complicadas; además, la comunicación por medio del teléfono aumenta las dificultades.</a:t>
          </a:r>
          <a:endParaRPr lang="en-US" sz="2000" kern="1200" dirty="0"/>
        </a:p>
      </dsp:txBody>
      <dsp:txXfrm>
        <a:off x="1524581" y="1977356"/>
        <a:ext cx="5371944" cy="1633287"/>
      </dsp:txXfrm>
    </dsp:sp>
    <dsp:sp modelId="{1C0650FB-F02C-4912-A38A-374A6C34B946}">
      <dsp:nvSpPr>
        <dsp:cNvPr id="0" name=""/>
        <dsp:cNvSpPr/>
      </dsp:nvSpPr>
      <dsp:spPr>
        <a:xfrm>
          <a:off x="-44784" y="3945676"/>
          <a:ext cx="6851742" cy="16316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B6F13-ECF0-42FE-AAD3-722027EEAEA9}">
      <dsp:nvSpPr>
        <dsp:cNvPr id="0" name=""/>
        <dsp:cNvSpPr/>
      </dsp:nvSpPr>
      <dsp:spPr>
        <a:xfrm>
          <a:off x="448802" y="4312807"/>
          <a:ext cx="899185" cy="8974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14D371-7618-467B-AB39-60CB09BB2139}">
      <dsp:nvSpPr>
        <dsp:cNvPr id="0" name=""/>
        <dsp:cNvSpPr/>
      </dsp:nvSpPr>
      <dsp:spPr>
        <a:xfrm>
          <a:off x="1766478" y="3945676"/>
          <a:ext cx="4888151" cy="163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56" tIns="172856" rIns="172856" bIns="172856" numCol="1" spcCol="1270" anchor="ctr" anchorCtr="0">
          <a:noAutofit/>
        </a:bodyPr>
        <a:lstStyle/>
        <a:p>
          <a:pPr marL="0" lvl="0" indent="0" algn="l" defTabSz="889000">
            <a:lnSpc>
              <a:spcPct val="90000"/>
            </a:lnSpc>
            <a:spcBef>
              <a:spcPct val="0"/>
            </a:spcBef>
            <a:spcAft>
              <a:spcPct val="35000"/>
            </a:spcAft>
            <a:buNone/>
          </a:pPr>
          <a:r>
            <a:rPr lang="es-ES" sz="2000" kern="1200" dirty="0"/>
            <a:t>Es importante conocer el proceso de comunicación y los elementos implicados en él, al igual que los problemas que puedan surgir y las estrategias más comunes para evitarlos o disminuirlos.</a:t>
          </a:r>
          <a:endParaRPr lang="en-US" sz="2000" kern="1200" dirty="0"/>
        </a:p>
      </dsp:txBody>
      <dsp:txXfrm>
        <a:off x="1766478" y="3945676"/>
        <a:ext cx="4888151" cy="16332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1242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5608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8370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264355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209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7710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3333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041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8867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4301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1592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10/24/2023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5144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10/24/2023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775005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4" descr="Primer plano de un panel de red de servidor con luces y cables">
            <a:extLst>
              <a:ext uri="{FF2B5EF4-FFF2-40B4-BE49-F238E27FC236}">
                <a16:creationId xmlns:a16="http://schemas.microsoft.com/office/drawing/2014/main" id="{265BA5B0-C9E2-214E-1B5F-6432E9E5DC01}"/>
              </a:ext>
            </a:extLst>
          </p:cNvPr>
          <p:cNvPicPr>
            <a:picLocks noChangeAspect="1"/>
          </p:cNvPicPr>
          <p:nvPr/>
        </p:nvPicPr>
        <p:blipFill rotWithShape="1">
          <a:blip r:embed="rId2">
            <a:alphaModFix amt="35000"/>
          </a:blip>
          <a:srcRect t="2524" b="1320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4B0C1E79-ED09-4DC7-B5A5-38E32FAFD7E9}"/>
              </a:ext>
            </a:extLst>
          </p:cNvPr>
          <p:cNvSpPr>
            <a:spLocks noGrp="1"/>
          </p:cNvSpPr>
          <p:nvPr>
            <p:ph type="ctrTitle"/>
          </p:nvPr>
        </p:nvSpPr>
        <p:spPr/>
        <p:txBody>
          <a:bodyPr>
            <a:normAutofit/>
          </a:bodyPr>
          <a:lstStyle/>
          <a:p>
            <a:r>
              <a:rPr lang="es-ES" b="1"/>
              <a:t>LA COMUNICACIÓN</a:t>
            </a:r>
          </a:p>
        </p:txBody>
      </p:sp>
      <p:sp>
        <p:nvSpPr>
          <p:cNvPr id="3" name="Subtítulo 2">
            <a:extLst>
              <a:ext uri="{FF2B5EF4-FFF2-40B4-BE49-F238E27FC236}">
                <a16:creationId xmlns:a16="http://schemas.microsoft.com/office/drawing/2014/main" id="{52BD5D81-9243-40F8-9BDA-3E2C391577B0}"/>
              </a:ext>
            </a:extLst>
          </p:cNvPr>
          <p:cNvSpPr>
            <a:spLocks noGrp="1"/>
          </p:cNvSpPr>
          <p:nvPr>
            <p:ph type="subTitle" idx="1"/>
          </p:nvPr>
        </p:nvSpPr>
        <p:spPr/>
        <p:txBody>
          <a:bodyPr>
            <a:normAutofit/>
          </a:bodyPr>
          <a:lstStyle/>
          <a:p>
            <a:pPr algn="ctr"/>
            <a:r>
              <a:rPr lang="es-ES" sz="3600" b="1" dirty="0">
                <a:solidFill>
                  <a:schemeClr val="tx1">
                    <a:lumMod val="65000"/>
                    <a:lumOff val="35000"/>
                  </a:schemeClr>
                </a:solidFill>
              </a:rPr>
              <a:t>UD2 (Parte I)</a:t>
            </a:r>
          </a:p>
        </p:txBody>
      </p:sp>
    </p:spTree>
    <p:extLst>
      <p:ext uri="{BB962C8B-B14F-4D97-AF65-F5344CB8AC3E}">
        <p14:creationId xmlns:p14="http://schemas.microsoft.com/office/powerpoint/2010/main" val="3370052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98446" y="1881059"/>
            <a:ext cx="10421490" cy="4354983"/>
          </a:xfrm>
        </p:spPr>
        <p:txBody>
          <a:bodyPr>
            <a:normAutofit/>
          </a:bodyPr>
          <a:lstStyle/>
          <a:p>
            <a:endParaRPr lang="es-ES" sz="2800" b="1" cap="none" dirty="0"/>
          </a:p>
          <a:p>
            <a:endParaRPr lang="es-ES" sz="2800" b="1" cap="none" dirty="0"/>
          </a:p>
        </p:txBody>
      </p:sp>
      <p:graphicFrame>
        <p:nvGraphicFramePr>
          <p:cNvPr id="5" name="4 Tabla"/>
          <p:cNvGraphicFramePr>
            <a:graphicFrameLocks noGrp="1"/>
          </p:cNvGraphicFramePr>
          <p:nvPr>
            <p:extLst>
              <p:ext uri="{D42A27DB-BD31-4B8C-83A1-F6EECF244321}">
                <p14:modId xmlns:p14="http://schemas.microsoft.com/office/powerpoint/2010/main" val="3193011497"/>
              </p:ext>
            </p:extLst>
          </p:nvPr>
        </p:nvGraphicFramePr>
        <p:xfrm>
          <a:off x="173182" y="122597"/>
          <a:ext cx="11845635" cy="6612806"/>
        </p:xfrm>
        <a:graphic>
          <a:graphicData uri="http://schemas.openxmlformats.org/drawingml/2006/table">
            <a:tbl>
              <a:tblPr firstRow="1" bandRow="1">
                <a:tableStyleId>{46F890A9-2807-4EBB-B81D-B2AA78EC7F39}</a:tableStyleId>
              </a:tblPr>
              <a:tblGrid>
                <a:gridCol w="2593423">
                  <a:extLst>
                    <a:ext uri="{9D8B030D-6E8A-4147-A177-3AD203B41FA5}">
                      <a16:colId xmlns:a16="http://schemas.microsoft.com/office/drawing/2014/main" val="20000"/>
                    </a:ext>
                  </a:extLst>
                </a:gridCol>
                <a:gridCol w="9252212">
                  <a:extLst>
                    <a:ext uri="{9D8B030D-6E8A-4147-A177-3AD203B41FA5}">
                      <a16:colId xmlns:a16="http://schemas.microsoft.com/office/drawing/2014/main" val="20001"/>
                    </a:ext>
                  </a:extLst>
                </a:gridCol>
              </a:tblGrid>
              <a:tr h="550190">
                <a:tc>
                  <a:txBody>
                    <a:bodyPr/>
                    <a:lstStyle/>
                    <a:p>
                      <a:pPr algn="ctr"/>
                      <a:r>
                        <a:rPr lang="es-ES" sz="2400" dirty="0"/>
                        <a:t>ELEMENTO</a:t>
                      </a:r>
                    </a:p>
                  </a:txBody>
                  <a:tcPr/>
                </a:tc>
                <a:tc>
                  <a:txBody>
                    <a:bodyPr/>
                    <a:lstStyle/>
                    <a:p>
                      <a:pPr algn="ctr"/>
                      <a:r>
                        <a:rPr lang="es-ES" sz="2400" dirty="0"/>
                        <a:t>DEFINICIÓN</a:t>
                      </a:r>
                    </a:p>
                  </a:txBody>
                  <a:tcPr/>
                </a:tc>
                <a:extLst>
                  <a:ext uri="{0D108BD9-81ED-4DB2-BD59-A6C34878D82A}">
                    <a16:rowId xmlns:a16="http://schemas.microsoft.com/office/drawing/2014/main" val="10000"/>
                  </a:ext>
                </a:extLst>
              </a:tr>
              <a:tr h="721698">
                <a:tc>
                  <a:txBody>
                    <a:bodyPr/>
                    <a:lstStyle/>
                    <a:p>
                      <a:pPr algn="ctr"/>
                      <a:r>
                        <a:rPr lang="es-ES" sz="2000" b="1" dirty="0"/>
                        <a:t>EMISOR/A</a:t>
                      </a:r>
                    </a:p>
                  </a:txBody>
                  <a:tcPr/>
                </a:tc>
                <a:tc>
                  <a:txBody>
                    <a:bodyPr/>
                    <a:lstStyle/>
                    <a:p>
                      <a:r>
                        <a:rPr lang="es-ES" sz="2200" dirty="0"/>
                        <a:t>Persona</a:t>
                      </a:r>
                      <a:r>
                        <a:rPr lang="es-ES" sz="2200" baseline="0" dirty="0"/>
                        <a:t> o grupo de personas que crean y envían un mensaje con la intención de transmitir una idea, sentimiento o información que previamente han elaborado.</a:t>
                      </a:r>
                      <a:endParaRPr lang="es-ES" sz="2200" dirty="0"/>
                    </a:p>
                  </a:txBody>
                  <a:tcPr/>
                </a:tc>
                <a:extLst>
                  <a:ext uri="{0D108BD9-81ED-4DB2-BD59-A6C34878D82A}">
                    <a16:rowId xmlns:a16="http://schemas.microsoft.com/office/drawing/2014/main" val="10001"/>
                  </a:ext>
                </a:extLst>
              </a:tr>
              <a:tr h="557832">
                <a:tc>
                  <a:txBody>
                    <a:bodyPr/>
                    <a:lstStyle/>
                    <a:p>
                      <a:pPr algn="ctr"/>
                      <a:r>
                        <a:rPr lang="es-ES" sz="2000" b="1" dirty="0"/>
                        <a:t>RECEPTOR/A</a:t>
                      </a:r>
                    </a:p>
                  </a:txBody>
                  <a:tcPr/>
                </a:tc>
                <a:tc>
                  <a:txBody>
                    <a:bodyPr/>
                    <a:lstStyle/>
                    <a:p>
                      <a:r>
                        <a:rPr lang="es-ES" sz="2200" dirty="0"/>
                        <a:t>Persona o grupo de personas que reciben el mensaje.</a:t>
                      </a:r>
                    </a:p>
                  </a:txBody>
                  <a:tcPr/>
                </a:tc>
                <a:extLst>
                  <a:ext uri="{0D108BD9-81ED-4DB2-BD59-A6C34878D82A}">
                    <a16:rowId xmlns:a16="http://schemas.microsoft.com/office/drawing/2014/main" val="10002"/>
                  </a:ext>
                </a:extLst>
              </a:tr>
              <a:tr h="721698">
                <a:tc>
                  <a:txBody>
                    <a:bodyPr/>
                    <a:lstStyle/>
                    <a:p>
                      <a:pPr algn="ctr"/>
                      <a:r>
                        <a:rPr lang="es-ES" sz="2000" b="1" dirty="0"/>
                        <a:t>CÓDIGO</a:t>
                      </a:r>
                    </a:p>
                  </a:txBody>
                  <a:tcPr/>
                </a:tc>
                <a:tc>
                  <a:txBody>
                    <a:bodyPr/>
                    <a:lstStyle/>
                    <a:p>
                      <a:r>
                        <a:rPr lang="es-ES" sz="2200" dirty="0"/>
                        <a:t>Sistema de</a:t>
                      </a:r>
                      <a:r>
                        <a:rPr lang="es-ES" sz="2200" baseline="0" dirty="0"/>
                        <a:t> signos, señales y reglas identificables por el emisor y el receptor. Solo habrá comunicación si el receptor conoce el código usado por el emisor.</a:t>
                      </a:r>
                      <a:endParaRPr lang="es-ES" sz="2200" dirty="0"/>
                    </a:p>
                  </a:txBody>
                  <a:tcPr/>
                </a:tc>
                <a:extLst>
                  <a:ext uri="{0D108BD9-81ED-4DB2-BD59-A6C34878D82A}">
                    <a16:rowId xmlns:a16="http://schemas.microsoft.com/office/drawing/2014/main" val="10003"/>
                  </a:ext>
                </a:extLst>
              </a:tr>
              <a:tr h="557832">
                <a:tc>
                  <a:txBody>
                    <a:bodyPr/>
                    <a:lstStyle/>
                    <a:p>
                      <a:pPr algn="ctr"/>
                      <a:r>
                        <a:rPr lang="es-ES" sz="2000" b="1" dirty="0"/>
                        <a:t>MENSAJE</a:t>
                      </a:r>
                    </a:p>
                  </a:txBody>
                  <a:tcPr/>
                </a:tc>
                <a:tc>
                  <a:txBody>
                    <a:bodyPr/>
                    <a:lstStyle/>
                    <a:p>
                      <a:r>
                        <a:rPr lang="es-ES" sz="2200" dirty="0"/>
                        <a:t>Información transmitida en el proceso de comunicación. Está codificado y se transmite por un canal.</a:t>
                      </a:r>
                    </a:p>
                  </a:txBody>
                  <a:tcPr/>
                </a:tc>
                <a:extLst>
                  <a:ext uri="{0D108BD9-81ED-4DB2-BD59-A6C34878D82A}">
                    <a16:rowId xmlns:a16="http://schemas.microsoft.com/office/drawing/2014/main" val="10004"/>
                  </a:ext>
                </a:extLst>
              </a:tr>
              <a:tr h="557832">
                <a:tc>
                  <a:txBody>
                    <a:bodyPr/>
                    <a:lstStyle/>
                    <a:p>
                      <a:pPr algn="ctr"/>
                      <a:r>
                        <a:rPr lang="es-ES" sz="2000" b="1" dirty="0"/>
                        <a:t>CONTEXTO</a:t>
                      </a:r>
                    </a:p>
                  </a:txBody>
                  <a:tcPr/>
                </a:tc>
                <a:tc>
                  <a:txBody>
                    <a:bodyPr/>
                    <a:lstStyle/>
                    <a:p>
                      <a:r>
                        <a:rPr lang="es-ES" sz="2200" dirty="0"/>
                        <a:t>Situación</a:t>
                      </a:r>
                      <a:r>
                        <a:rPr lang="es-ES" sz="2200" baseline="0" dirty="0"/>
                        <a:t> concreta en la que se produce la comunicación.</a:t>
                      </a:r>
                      <a:endParaRPr lang="es-ES" sz="2200" dirty="0"/>
                    </a:p>
                  </a:txBody>
                  <a:tcPr/>
                </a:tc>
                <a:extLst>
                  <a:ext uri="{0D108BD9-81ED-4DB2-BD59-A6C34878D82A}">
                    <a16:rowId xmlns:a16="http://schemas.microsoft.com/office/drawing/2014/main" val="10005"/>
                  </a:ext>
                </a:extLst>
              </a:tr>
              <a:tr h="557832">
                <a:tc>
                  <a:txBody>
                    <a:bodyPr/>
                    <a:lstStyle/>
                    <a:p>
                      <a:pPr algn="ctr"/>
                      <a:r>
                        <a:rPr lang="es-ES" sz="2000" b="1" dirty="0"/>
                        <a:t>CANAL</a:t>
                      </a:r>
                    </a:p>
                  </a:txBody>
                  <a:tcPr/>
                </a:tc>
                <a:tc>
                  <a:txBody>
                    <a:bodyPr/>
                    <a:lstStyle/>
                    <a:p>
                      <a:r>
                        <a:rPr lang="es-ES" sz="2200" dirty="0"/>
                        <a:t>Medio que se utiliza para la transmisión</a:t>
                      </a:r>
                      <a:r>
                        <a:rPr lang="es-ES" sz="2200" baseline="0" dirty="0"/>
                        <a:t> del mensaje.</a:t>
                      </a:r>
                      <a:endParaRPr lang="es-ES" sz="2200" dirty="0"/>
                    </a:p>
                  </a:txBody>
                  <a:tcPr/>
                </a:tc>
                <a:extLst>
                  <a:ext uri="{0D108BD9-81ED-4DB2-BD59-A6C34878D82A}">
                    <a16:rowId xmlns:a16="http://schemas.microsoft.com/office/drawing/2014/main" val="10006"/>
                  </a:ext>
                </a:extLst>
              </a:tr>
              <a:tr h="790432">
                <a:tc>
                  <a:txBody>
                    <a:bodyPr/>
                    <a:lstStyle/>
                    <a:p>
                      <a:pPr algn="ctr"/>
                      <a:r>
                        <a:rPr lang="es-ES" sz="2000" b="1" dirty="0"/>
                        <a:t>RETROALIMENTACIÓN o FEEDBACK</a:t>
                      </a:r>
                    </a:p>
                  </a:txBody>
                  <a:tcPr/>
                </a:tc>
                <a:tc>
                  <a:txBody>
                    <a:bodyPr/>
                    <a:lstStyle/>
                    <a:p>
                      <a:r>
                        <a:rPr lang="es-ES" sz="2200" dirty="0"/>
                        <a:t>Proceso en el cual se produce una respuesta del receptor</a:t>
                      </a:r>
                      <a:r>
                        <a:rPr lang="es-ES" sz="2200" baseline="0" dirty="0"/>
                        <a:t> al emisor. Componente esencial en un proceso comunicativo, ya que, si no hay respuesta por parte de la persona receptora, no podemos considerar que haya tenido lugar la comunicación.</a:t>
                      </a:r>
                      <a:endParaRPr lang="es-ES" sz="22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munica.jpg"/>
          <p:cNvPicPr>
            <a:picLocks noChangeAspect="1"/>
          </p:cNvPicPr>
          <p:nvPr/>
        </p:nvPicPr>
        <p:blipFill>
          <a:blip r:embed="rId2"/>
          <a:srcRect/>
          <a:stretch>
            <a:fillRect/>
          </a:stretch>
        </p:blipFill>
        <p:spPr>
          <a:xfrm>
            <a:off x="1320627" y="223835"/>
            <a:ext cx="9602746" cy="66341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8317" y="219194"/>
            <a:ext cx="10364451" cy="1596177"/>
          </a:xfrm>
        </p:spPr>
        <p:txBody>
          <a:bodyPr>
            <a:normAutofit/>
          </a:bodyPr>
          <a:lstStyle/>
          <a:p>
            <a:pPr lvl="2" algn="l" rtl="0">
              <a:lnSpc>
                <a:spcPct val="90000"/>
              </a:lnSpc>
              <a:spcBef>
                <a:spcPct val="0"/>
              </a:spcBef>
            </a:pPr>
            <a:r>
              <a:rPr lang="es-ES" sz="3600" b="1" kern="1200" cap="all" dirty="0">
                <a:solidFill>
                  <a:srgbClr val="0070C0"/>
                </a:solidFill>
                <a:latin typeface="+mj-lt"/>
                <a:ea typeface="+mj-ea"/>
                <a:cs typeface="+mj-cs"/>
              </a:rPr>
              <a:t>2.2 ETAPAS DEL PROCESO DE LA COMUNICACIÓN </a:t>
            </a:r>
            <a:br>
              <a:rPr lang="es-ES" sz="3600" b="1" kern="1200" cap="all" dirty="0">
                <a:solidFill>
                  <a:srgbClr val="0070C0"/>
                </a:solidFill>
                <a:latin typeface="+mj-lt"/>
                <a:ea typeface="+mj-ea"/>
                <a:cs typeface="+mj-cs"/>
              </a:rPr>
            </a:br>
            <a:endParaRPr lang="es-ES" sz="3600" b="1" kern="1200" cap="all" dirty="0">
              <a:solidFill>
                <a:srgbClr val="0070C0"/>
              </a:solidFill>
              <a:latin typeface="+mj-lt"/>
              <a:ea typeface="+mj-ea"/>
              <a:cs typeface="+mj-cs"/>
            </a:endParaRPr>
          </a:p>
        </p:txBody>
      </p:sp>
      <p:sp>
        <p:nvSpPr>
          <p:cNvPr id="3" name="2 Marcador de contenido"/>
          <p:cNvSpPr>
            <a:spLocks noGrp="1"/>
          </p:cNvSpPr>
          <p:nvPr>
            <p:ph sz="quarter" idx="13"/>
          </p:nvPr>
        </p:nvSpPr>
        <p:spPr>
          <a:xfrm>
            <a:off x="428865" y="1815371"/>
            <a:ext cx="3552292" cy="4255382"/>
          </a:xfrm>
        </p:spPr>
        <p:txBody>
          <a:bodyPr/>
          <a:lstStyle/>
          <a:p>
            <a:r>
              <a:rPr lang="es-ES" sz="2800" cap="none" dirty="0"/>
              <a:t>Todos los elementos de la comunicación se combinan para dar lugar al proceso comunicativo, que podemos sintetizar en una serie de </a:t>
            </a:r>
            <a:r>
              <a:rPr lang="es-ES" sz="2800" dirty="0"/>
              <a:t>fase</a:t>
            </a:r>
            <a:r>
              <a:rPr lang="es-ES" sz="2800" cap="none" dirty="0"/>
              <a:t>s</a:t>
            </a:r>
            <a:r>
              <a:rPr lang="es-ES" sz="2800" dirty="0"/>
              <a:t> o etapas.</a:t>
            </a:r>
            <a:endParaRPr lang="es-ES" sz="2800" cap="none" dirty="0"/>
          </a:p>
          <a:p>
            <a:pPr marL="0" indent="0">
              <a:buNone/>
            </a:pPr>
            <a:endParaRPr lang="es-ES" dirty="0"/>
          </a:p>
        </p:txBody>
      </p:sp>
      <p:graphicFrame>
        <p:nvGraphicFramePr>
          <p:cNvPr id="5" name="Tabla 4">
            <a:extLst>
              <a:ext uri="{FF2B5EF4-FFF2-40B4-BE49-F238E27FC236}">
                <a16:creationId xmlns:a16="http://schemas.microsoft.com/office/drawing/2014/main" id="{AF1818F3-3C1C-26E9-8B99-860AB81B4CDA}"/>
              </a:ext>
            </a:extLst>
          </p:cNvPr>
          <p:cNvGraphicFramePr>
            <a:graphicFrameLocks noGrp="1"/>
          </p:cNvGraphicFramePr>
          <p:nvPr>
            <p:extLst>
              <p:ext uri="{D42A27DB-BD31-4B8C-83A1-F6EECF244321}">
                <p14:modId xmlns:p14="http://schemas.microsoft.com/office/powerpoint/2010/main" val="3595595202"/>
              </p:ext>
            </p:extLst>
          </p:nvPr>
        </p:nvGraphicFramePr>
        <p:xfrm>
          <a:off x="4220427" y="963941"/>
          <a:ext cx="7373256" cy="5894059"/>
        </p:xfrm>
        <a:graphic>
          <a:graphicData uri="http://schemas.openxmlformats.org/drawingml/2006/table">
            <a:tbl>
              <a:tblPr firstRow="1" firstCol="1" bandRow="1">
                <a:tableStyleId>{5C22544A-7EE6-4342-B048-85BDC9FD1C3A}</a:tableStyleId>
              </a:tblPr>
              <a:tblGrid>
                <a:gridCol w="317429">
                  <a:extLst>
                    <a:ext uri="{9D8B030D-6E8A-4147-A177-3AD203B41FA5}">
                      <a16:colId xmlns:a16="http://schemas.microsoft.com/office/drawing/2014/main" val="553856574"/>
                    </a:ext>
                  </a:extLst>
                </a:gridCol>
                <a:gridCol w="2030492">
                  <a:extLst>
                    <a:ext uri="{9D8B030D-6E8A-4147-A177-3AD203B41FA5}">
                      <a16:colId xmlns:a16="http://schemas.microsoft.com/office/drawing/2014/main" val="1250775968"/>
                    </a:ext>
                  </a:extLst>
                </a:gridCol>
                <a:gridCol w="2567332">
                  <a:extLst>
                    <a:ext uri="{9D8B030D-6E8A-4147-A177-3AD203B41FA5}">
                      <a16:colId xmlns:a16="http://schemas.microsoft.com/office/drawing/2014/main" val="1141487502"/>
                    </a:ext>
                  </a:extLst>
                </a:gridCol>
                <a:gridCol w="2458003">
                  <a:extLst>
                    <a:ext uri="{9D8B030D-6E8A-4147-A177-3AD203B41FA5}">
                      <a16:colId xmlns:a16="http://schemas.microsoft.com/office/drawing/2014/main" val="4114460860"/>
                    </a:ext>
                  </a:extLst>
                </a:gridCol>
              </a:tblGrid>
              <a:tr h="220338">
                <a:tc>
                  <a:txBody>
                    <a:bodyPr/>
                    <a:lstStyle/>
                    <a:p>
                      <a:pPr algn="ctr">
                        <a:lnSpc>
                          <a:spcPct val="107000"/>
                        </a:lnSpc>
                        <a:spcAft>
                          <a:spcPts val="800"/>
                        </a:spcAft>
                      </a:pPr>
                      <a:r>
                        <a:rPr lang="es-ES" sz="1400" kern="100">
                          <a:effectLst/>
                        </a:rPr>
                        <a:t> </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s-ES" sz="1400" kern="100" dirty="0">
                          <a:effectLst/>
                        </a:rPr>
                        <a:t>ETAPAS DEL PROCESO COMUNICATIVO</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800"/>
                        </a:spcAft>
                      </a:pPr>
                      <a:r>
                        <a:rPr lang="es-ES" sz="1400" kern="100">
                          <a:effectLst/>
                        </a:rPr>
                        <a:t>EJEMPLOS</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736443"/>
                  </a:ext>
                </a:extLst>
              </a:tr>
              <a:tr h="915561">
                <a:tc>
                  <a:txBody>
                    <a:bodyPr/>
                    <a:lstStyle/>
                    <a:p>
                      <a:pPr>
                        <a:lnSpc>
                          <a:spcPct val="107000"/>
                        </a:lnSpc>
                        <a:spcAft>
                          <a:spcPts val="800"/>
                        </a:spcAft>
                      </a:pPr>
                      <a:r>
                        <a:rPr lang="es-ES" sz="1400" kern="100">
                          <a:effectLst/>
                        </a:rPr>
                        <a:t>1</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Elaboración del mensaje</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La persona emisora elabora el mensaje que quiere transmitir.</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dirty="0">
                          <a:effectLst/>
                        </a:rPr>
                        <a:t>Durante la clase, la profesora no tiene bolígrafo y cree que el alumno tiene uno de sobras.</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302214"/>
                  </a:ext>
                </a:extLst>
              </a:tr>
              <a:tr h="915561">
                <a:tc>
                  <a:txBody>
                    <a:bodyPr/>
                    <a:lstStyle/>
                    <a:p>
                      <a:pPr>
                        <a:lnSpc>
                          <a:spcPct val="107000"/>
                        </a:lnSpc>
                        <a:spcAft>
                          <a:spcPts val="800"/>
                        </a:spcAft>
                      </a:pPr>
                      <a:r>
                        <a:rPr lang="es-ES" sz="1400" kern="100">
                          <a:effectLst/>
                        </a:rPr>
                        <a:t>2</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Codificación </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La persona emisora codifica el mensaje que ha elaborado, usando un código que la persona receptora conozca.</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Mentalmente, la profesora codifica el mensaje: “Menganito, ¿me dejas uno de tus bolígrafos, por favor?”</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4785"/>
                  </a:ext>
                </a:extLst>
              </a:tr>
              <a:tr h="915561">
                <a:tc>
                  <a:txBody>
                    <a:bodyPr/>
                    <a:lstStyle/>
                    <a:p>
                      <a:pPr>
                        <a:lnSpc>
                          <a:spcPct val="107000"/>
                        </a:lnSpc>
                        <a:spcAft>
                          <a:spcPts val="800"/>
                        </a:spcAft>
                      </a:pPr>
                      <a:r>
                        <a:rPr lang="es-ES" sz="1400" kern="100">
                          <a:effectLst/>
                        </a:rPr>
                        <a:t>3</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Transmisión del mensaje</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La persona emisora emite un mensaje, que viaja por un canal.</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La profesora expresa verbalmente ese mensaje, y las ondas sonoras viajan por el aire.</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952374"/>
                  </a:ext>
                </a:extLst>
              </a:tr>
              <a:tr h="452080">
                <a:tc>
                  <a:txBody>
                    <a:bodyPr/>
                    <a:lstStyle/>
                    <a:p>
                      <a:pPr>
                        <a:lnSpc>
                          <a:spcPct val="107000"/>
                        </a:lnSpc>
                        <a:spcAft>
                          <a:spcPts val="800"/>
                        </a:spcAft>
                      </a:pPr>
                      <a:r>
                        <a:rPr lang="es-ES" sz="1400" kern="100">
                          <a:effectLst/>
                        </a:rPr>
                        <a:t>4</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Recepción del mensaje</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La persona receptora recibe el mensaje.</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El oído de Menganito capta las ondas sonoras.</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510517"/>
                  </a:ext>
                </a:extLst>
              </a:tr>
              <a:tr h="915561">
                <a:tc>
                  <a:txBody>
                    <a:bodyPr/>
                    <a:lstStyle/>
                    <a:p>
                      <a:pPr>
                        <a:lnSpc>
                          <a:spcPct val="107000"/>
                        </a:lnSpc>
                        <a:spcAft>
                          <a:spcPts val="800"/>
                        </a:spcAft>
                      </a:pPr>
                      <a:r>
                        <a:rPr lang="es-ES" sz="1400" kern="100">
                          <a:effectLst/>
                        </a:rPr>
                        <a:t>5</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Descodificación e interpretación</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La persona receptora descodifica el mensaje y lo interpreta. En la interpretación influirá el contexto.</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Menganito transforma esas ondas en el mensaje “Menganito, ¿me dejas uno de tus bolígrafos, por favor?”</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7372"/>
                  </a:ext>
                </a:extLst>
              </a:tr>
              <a:tr h="915561">
                <a:tc>
                  <a:txBody>
                    <a:bodyPr/>
                    <a:lstStyle/>
                    <a:p>
                      <a:pPr>
                        <a:lnSpc>
                          <a:spcPct val="107000"/>
                        </a:lnSpc>
                        <a:spcAft>
                          <a:spcPts val="800"/>
                        </a:spcAft>
                      </a:pPr>
                      <a:r>
                        <a:rPr lang="es-ES" sz="1400" kern="100">
                          <a:effectLst/>
                        </a:rPr>
                        <a:t>6</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Feedback o retroinformación</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a:effectLst/>
                        </a:rPr>
                        <a:t>Para que la comunicación sea completa, el emisor ha e recibir algún tipo de respuesta de la persona receptora.</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400" kern="100" dirty="0">
                          <a:effectLst/>
                        </a:rPr>
                        <a:t>Menganito afirma con la cabeza, y le pasa un bolígrafo a la profesora.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01756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3" name="Freeform: Shape 6">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 name="Imagen 1">
            <a:extLst>
              <a:ext uri="{FF2B5EF4-FFF2-40B4-BE49-F238E27FC236}">
                <a16:creationId xmlns:a16="http://schemas.microsoft.com/office/drawing/2014/main" id="{07617141-C076-B0D9-2295-4CE8177DB406}"/>
              </a:ext>
            </a:extLst>
          </p:cNvPr>
          <p:cNvPicPr>
            <a:picLocks noChangeAspect="1"/>
          </p:cNvPicPr>
          <p:nvPr/>
        </p:nvPicPr>
        <p:blipFill>
          <a:blip r:embed="rId3"/>
          <a:stretch>
            <a:fillRect/>
          </a:stretch>
        </p:blipFill>
        <p:spPr>
          <a:xfrm>
            <a:off x="2946400" y="465364"/>
            <a:ext cx="6415313" cy="5821898"/>
          </a:xfrm>
          <a:prstGeom prst="rect">
            <a:avLst/>
          </a:prstGeom>
        </p:spPr>
      </p:pic>
    </p:spTree>
    <p:extLst>
      <p:ext uri="{BB962C8B-B14F-4D97-AF65-F5344CB8AC3E}">
        <p14:creationId xmlns:p14="http://schemas.microsoft.com/office/powerpoint/2010/main" val="5134710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2655" y="353096"/>
            <a:ext cx="10364451" cy="1596177"/>
          </a:xfrm>
        </p:spPr>
        <p:txBody>
          <a:bodyPr>
            <a:normAutofit/>
          </a:bodyPr>
          <a:lstStyle/>
          <a:p>
            <a:pPr lvl="2" algn="l" rtl="0">
              <a:lnSpc>
                <a:spcPct val="90000"/>
              </a:lnSpc>
              <a:spcBef>
                <a:spcPct val="0"/>
              </a:spcBef>
            </a:pPr>
            <a:r>
              <a:rPr lang="es-ES" sz="3600" b="1" kern="1200" cap="all" dirty="0">
                <a:solidFill>
                  <a:srgbClr val="0070C0"/>
                </a:solidFill>
                <a:latin typeface="+mj-lt"/>
                <a:ea typeface="+mj-ea"/>
                <a:cs typeface="+mj-cs"/>
              </a:rPr>
              <a:t>2.3 FUNCIONES DE LA COMUNICACIÓN </a:t>
            </a:r>
            <a:br>
              <a:rPr lang="es-ES" sz="3600" b="1" kern="1200" cap="all" dirty="0">
                <a:solidFill>
                  <a:srgbClr val="0070C0"/>
                </a:solidFill>
                <a:latin typeface="+mj-lt"/>
                <a:ea typeface="+mj-ea"/>
                <a:cs typeface="+mj-cs"/>
              </a:rPr>
            </a:br>
            <a:endParaRPr lang="es-ES" sz="3600" b="1" kern="1200" cap="all" dirty="0">
              <a:solidFill>
                <a:srgbClr val="0070C0"/>
              </a:solidFill>
              <a:latin typeface="+mj-lt"/>
              <a:ea typeface="+mj-ea"/>
              <a:cs typeface="+mj-cs"/>
            </a:endParaRPr>
          </a:p>
        </p:txBody>
      </p:sp>
      <p:pic>
        <p:nvPicPr>
          <p:cNvPr id="6" name="Marcador de contenido 5">
            <a:extLst>
              <a:ext uri="{FF2B5EF4-FFF2-40B4-BE49-F238E27FC236}">
                <a16:creationId xmlns:a16="http://schemas.microsoft.com/office/drawing/2014/main" id="{E7B0B6B4-1F7C-4AEC-A4A5-968D0422D145}"/>
              </a:ext>
            </a:extLst>
          </p:cNvPr>
          <p:cNvPicPr>
            <a:picLocks noGrp="1" noChangeAspect="1"/>
          </p:cNvPicPr>
          <p:nvPr>
            <p:ph sz="quarter" idx="13"/>
          </p:nvPr>
        </p:nvPicPr>
        <p:blipFill>
          <a:blip r:embed="rId2"/>
          <a:srcRect/>
          <a:stretch/>
        </p:blipFill>
        <p:spPr>
          <a:xfrm>
            <a:off x="1842655" y="1187702"/>
            <a:ext cx="8645236" cy="5564581"/>
          </a:xfrm>
        </p:spPr>
      </p:pic>
    </p:spTree>
    <p:extLst>
      <p:ext uri="{BB962C8B-B14F-4D97-AF65-F5344CB8AC3E}">
        <p14:creationId xmlns:p14="http://schemas.microsoft.com/office/powerpoint/2010/main" val="167330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04FDD89-5CE9-9576-5FF9-56D55A9D8BE9}"/>
              </a:ext>
            </a:extLst>
          </p:cNvPr>
          <p:cNvPicPr>
            <a:picLocks noChangeAspect="1"/>
          </p:cNvPicPr>
          <p:nvPr/>
        </p:nvPicPr>
        <p:blipFill>
          <a:blip r:embed="rId2"/>
          <a:stretch>
            <a:fillRect/>
          </a:stretch>
        </p:blipFill>
        <p:spPr>
          <a:xfrm>
            <a:off x="2714171" y="1023027"/>
            <a:ext cx="7603220" cy="5834973"/>
          </a:xfrm>
          <a:prstGeom prst="rect">
            <a:avLst/>
          </a:prstGeom>
        </p:spPr>
      </p:pic>
      <p:sp>
        <p:nvSpPr>
          <p:cNvPr id="3" name="1 Título">
            <a:extLst>
              <a:ext uri="{FF2B5EF4-FFF2-40B4-BE49-F238E27FC236}">
                <a16:creationId xmlns:a16="http://schemas.microsoft.com/office/drawing/2014/main" id="{D9C7ED48-B853-1B4C-CAFB-5B56B7D96B5D}"/>
              </a:ext>
            </a:extLst>
          </p:cNvPr>
          <p:cNvSpPr txBox="1">
            <a:spLocks/>
          </p:cNvSpPr>
          <p:nvPr/>
        </p:nvSpPr>
        <p:spPr>
          <a:xfrm>
            <a:off x="986971" y="483725"/>
            <a:ext cx="9710649" cy="1596177"/>
          </a:xfrm>
          <a:prstGeom prst="rect">
            <a:avLst/>
          </a:prstGeom>
        </p:spPr>
        <p:txBody>
          <a:bodyP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lvl="2" algn="l" defTabSz="914400" rtl="0">
              <a:lnSpc>
                <a:spcPct val="90000"/>
              </a:lnSpc>
              <a:spcBef>
                <a:spcPct val="0"/>
              </a:spcBef>
            </a:pPr>
            <a:r>
              <a:rPr lang="es-ES" sz="3600" b="1" kern="1200" cap="all" dirty="0">
                <a:solidFill>
                  <a:srgbClr val="0070C0"/>
                </a:solidFill>
                <a:latin typeface="+mj-lt"/>
                <a:ea typeface="+mj-ea"/>
                <a:cs typeface="+mj-cs"/>
              </a:rPr>
              <a:t>2.3 FUNCIONES DE LA COMUNICACIÓN </a:t>
            </a:r>
            <a:br>
              <a:rPr lang="es-ES" sz="3600" b="1" kern="1200" cap="all" dirty="0">
                <a:solidFill>
                  <a:srgbClr val="0070C0"/>
                </a:solidFill>
                <a:latin typeface="+mj-lt"/>
                <a:ea typeface="+mj-ea"/>
                <a:cs typeface="+mj-cs"/>
              </a:rPr>
            </a:br>
            <a:endParaRPr lang="es-ES" sz="3600" b="1" kern="1200" cap="all" dirty="0">
              <a:solidFill>
                <a:srgbClr val="0070C0"/>
              </a:solidFill>
              <a:latin typeface="+mj-lt"/>
              <a:ea typeface="+mj-ea"/>
              <a:cs typeface="+mj-cs"/>
            </a:endParaRPr>
          </a:p>
        </p:txBody>
      </p:sp>
    </p:spTree>
    <p:extLst>
      <p:ext uri="{BB962C8B-B14F-4D97-AF65-F5344CB8AC3E}">
        <p14:creationId xmlns:p14="http://schemas.microsoft.com/office/powerpoint/2010/main" val="187630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1702" y="547059"/>
            <a:ext cx="10364451" cy="1596177"/>
          </a:xfrm>
        </p:spPr>
        <p:txBody>
          <a:bodyPr>
            <a:normAutofit/>
          </a:bodyPr>
          <a:lstStyle/>
          <a:p>
            <a:pPr lvl="2" algn="l" rtl="0">
              <a:lnSpc>
                <a:spcPct val="90000"/>
              </a:lnSpc>
              <a:spcBef>
                <a:spcPct val="0"/>
              </a:spcBef>
            </a:pPr>
            <a:r>
              <a:rPr lang="es-ES" sz="3600" b="1" kern="1200" cap="all" dirty="0">
                <a:solidFill>
                  <a:srgbClr val="0070C0"/>
                </a:solidFill>
                <a:latin typeface="+mj-lt"/>
                <a:ea typeface="+mj-ea"/>
                <a:cs typeface="+mj-cs"/>
              </a:rPr>
              <a:t>2.3 FUNCIONES DE LA COMUNICACIÓN </a:t>
            </a:r>
            <a:br>
              <a:rPr lang="es-ES" sz="3600" b="1" kern="1200" cap="all" dirty="0">
                <a:solidFill>
                  <a:srgbClr val="0070C0"/>
                </a:solidFill>
                <a:latin typeface="+mj-lt"/>
                <a:ea typeface="+mj-ea"/>
                <a:cs typeface="+mj-cs"/>
              </a:rPr>
            </a:br>
            <a:endParaRPr lang="es-ES" sz="3600" b="1" kern="1200" cap="all" dirty="0">
              <a:solidFill>
                <a:srgbClr val="0070C0"/>
              </a:solidFill>
              <a:latin typeface="+mj-lt"/>
              <a:ea typeface="+mj-ea"/>
              <a:cs typeface="+mj-cs"/>
            </a:endParaRPr>
          </a:p>
        </p:txBody>
      </p:sp>
      <p:pic>
        <p:nvPicPr>
          <p:cNvPr id="5" name="Imagen 4">
            <a:extLst>
              <a:ext uri="{FF2B5EF4-FFF2-40B4-BE49-F238E27FC236}">
                <a16:creationId xmlns:a16="http://schemas.microsoft.com/office/drawing/2014/main" id="{B42D9196-4EB7-C1B7-BEEC-D300285BC06A}"/>
              </a:ext>
            </a:extLst>
          </p:cNvPr>
          <p:cNvPicPr>
            <a:picLocks noChangeAspect="1"/>
          </p:cNvPicPr>
          <p:nvPr/>
        </p:nvPicPr>
        <p:blipFill>
          <a:blip r:embed="rId2"/>
          <a:stretch>
            <a:fillRect/>
          </a:stretch>
        </p:blipFill>
        <p:spPr>
          <a:xfrm>
            <a:off x="2508317" y="1549985"/>
            <a:ext cx="5713534" cy="4995958"/>
          </a:xfrm>
          <a:prstGeom prst="rect">
            <a:avLst/>
          </a:prstGeom>
        </p:spPr>
      </p:pic>
    </p:spTree>
    <p:extLst>
      <p:ext uri="{BB962C8B-B14F-4D97-AF65-F5344CB8AC3E}">
        <p14:creationId xmlns:p14="http://schemas.microsoft.com/office/powerpoint/2010/main" val="177107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24" name="Rectangle 2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26" name="Rectangle 2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2" name="1 Título"/>
          <p:cNvSpPr>
            <a:spLocks noGrp="1"/>
          </p:cNvSpPr>
          <p:nvPr>
            <p:ph type="title"/>
          </p:nvPr>
        </p:nvSpPr>
        <p:spPr>
          <a:xfrm>
            <a:off x="1069848" y="484632"/>
            <a:ext cx="10058400" cy="1609344"/>
          </a:xfrm>
        </p:spPr>
        <p:txBody>
          <a:bodyPr>
            <a:normAutofit/>
          </a:bodyPr>
          <a:lstStyle/>
          <a:p>
            <a:pPr marL="914400" indent="-914400">
              <a:buFont typeface="+mj-lt"/>
              <a:buAutoNum type="arabicPeriod" startAt="3"/>
            </a:pPr>
            <a:r>
              <a:rPr lang="es-ES" b="1"/>
              <a:t>Tipos de comunicación</a:t>
            </a:r>
          </a:p>
        </p:txBody>
      </p:sp>
      <p:sp>
        <p:nvSpPr>
          <p:cNvPr id="3" name="2 Marcador de contenido"/>
          <p:cNvSpPr>
            <a:spLocks noGrp="1"/>
          </p:cNvSpPr>
          <p:nvPr>
            <p:ph sz="quarter" idx="13"/>
          </p:nvPr>
        </p:nvSpPr>
        <p:spPr>
          <a:xfrm>
            <a:off x="5733143" y="2194513"/>
            <a:ext cx="5950857" cy="4537588"/>
          </a:xfrm>
        </p:spPr>
        <p:txBody>
          <a:bodyPr anchor="ctr">
            <a:normAutofit/>
          </a:bodyPr>
          <a:lstStyle/>
          <a:p>
            <a:pPr>
              <a:spcBef>
                <a:spcPts val="600"/>
              </a:spcBef>
              <a:spcAft>
                <a:spcPts val="600"/>
              </a:spcAft>
            </a:pPr>
            <a:r>
              <a:rPr lang="es-ES" sz="2200" cap="none" dirty="0"/>
              <a:t>La comunicación puede realizarse de diferentes formas y podemos clasificarlas en:</a:t>
            </a:r>
          </a:p>
          <a:p>
            <a:pPr lvl="1">
              <a:spcBef>
                <a:spcPts val="0"/>
              </a:spcBef>
              <a:buFont typeface="Wingdings" panose="05000000000000000000" pitchFamily="2" charset="2"/>
              <a:buChar char="Ø"/>
            </a:pPr>
            <a:r>
              <a:rPr lang="es-ES" sz="2200" b="1" cap="none" dirty="0"/>
              <a:t>COMUNICACIÓN VERBAL: </a:t>
            </a:r>
            <a:r>
              <a:rPr lang="es-ES" sz="2200" cap="none" dirty="0"/>
              <a:t>es la que tiene lugar mediante el uso del lenguaje. </a:t>
            </a:r>
          </a:p>
          <a:p>
            <a:pPr lvl="1">
              <a:spcBef>
                <a:spcPts val="0"/>
              </a:spcBef>
              <a:buFont typeface="Wingdings" panose="05000000000000000000" pitchFamily="2" charset="2"/>
              <a:buChar char="Ø"/>
            </a:pPr>
            <a:r>
              <a:rPr lang="es-ES" sz="2200" b="1" cap="none" dirty="0"/>
              <a:t>COMUNICACIÓN NO VERBAL: </a:t>
            </a:r>
            <a:r>
              <a:rPr lang="es-ES" sz="2200" cap="none" dirty="0"/>
              <a:t>es aquella que no usa las palabras como elemento de comunicación, sino que tiene lugar a través de signos de gran variedad</a:t>
            </a:r>
            <a:r>
              <a:rPr lang="es-ES" sz="2200" dirty="0"/>
              <a:t>.</a:t>
            </a:r>
          </a:p>
          <a:p>
            <a:pPr lvl="2">
              <a:spcAft>
                <a:spcPts val="1200"/>
              </a:spcAft>
              <a:buFont typeface="Wingdings" panose="05000000000000000000" pitchFamily="2" charset="2"/>
              <a:buChar char="Ø"/>
            </a:pPr>
            <a:r>
              <a:rPr lang="es-ES" sz="2200" cap="none" dirty="0"/>
              <a:t>Icónico</a:t>
            </a:r>
          </a:p>
          <a:p>
            <a:pPr lvl="2">
              <a:spcBef>
                <a:spcPts val="0"/>
              </a:spcBef>
              <a:buFont typeface="Wingdings" panose="05000000000000000000" pitchFamily="2" charset="2"/>
              <a:buChar char="Ø"/>
            </a:pPr>
            <a:r>
              <a:rPr lang="es-ES" sz="2200" cap="none" dirty="0"/>
              <a:t>Corporal</a:t>
            </a:r>
          </a:p>
        </p:txBody>
      </p:sp>
      <p:sp>
        <p:nvSpPr>
          <p:cNvPr id="28" name="Oval 2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Imagen 4">
            <a:extLst>
              <a:ext uri="{FF2B5EF4-FFF2-40B4-BE49-F238E27FC236}">
                <a16:creationId xmlns:a16="http://schemas.microsoft.com/office/drawing/2014/main" id="{3A77EC37-EDA4-BDD8-CE6B-41F821F8F212}"/>
              </a:ext>
            </a:extLst>
          </p:cNvPr>
          <p:cNvPicPr>
            <a:picLocks noChangeAspect="1"/>
          </p:cNvPicPr>
          <p:nvPr/>
        </p:nvPicPr>
        <p:blipFill>
          <a:blip r:embed="rId5"/>
          <a:stretch>
            <a:fillRect/>
          </a:stretch>
        </p:blipFill>
        <p:spPr>
          <a:xfrm>
            <a:off x="508000" y="2475467"/>
            <a:ext cx="4848136" cy="38979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 name="Imagen 1">
            <a:extLst>
              <a:ext uri="{FF2B5EF4-FFF2-40B4-BE49-F238E27FC236}">
                <a16:creationId xmlns:a16="http://schemas.microsoft.com/office/drawing/2014/main" id="{D898AD28-4DD0-3850-EB07-E3878998F467}"/>
              </a:ext>
            </a:extLst>
          </p:cNvPr>
          <p:cNvPicPr>
            <a:picLocks noChangeAspect="1"/>
          </p:cNvPicPr>
          <p:nvPr/>
        </p:nvPicPr>
        <p:blipFill>
          <a:blip r:embed="rId3"/>
          <a:stretch>
            <a:fillRect/>
          </a:stretch>
        </p:blipFill>
        <p:spPr>
          <a:xfrm>
            <a:off x="2637709" y="333828"/>
            <a:ext cx="7103080" cy="6357257"/>
          </a:xfrm>
          <a:prstGeom prst="rect">
            <a:avLst/>
          </a:prstGeom>
        </p:spPr>
      </p:pic>
    </p:spTree>
    <p:extLst>
      <p:ext uri="{BB962C8B-B14F-4D97-AF65-F5344CB8AC3E}">
        <p14:creationId xmlns:p14="http://schemas.microsoft.com/office/powerpoint/2010/main" val="76505863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4BEF2-6D23-4977-A02A-E4421327459A}"/>
              </a:ext>
            </a:extLst>
          </p:cNvPr>
          <p:cNvSpPr>
            <a:spLocks noGrp="1"/>
          </p:cNvSpPr>
          <p:nvPr>
            <p:ph type="title"/>
          </p:nvPr>
        </p:nvSpPr>
        <p:spPr>
          <a:xfrm>
            <a:off x="1426394" y="341427"/>
            <a:ext cx="8139638" cy="1107545"/>
          </a:xfrm>
          <a:solidFill>
            <a:schemeClr val="accent1">
              <a:lumMod val="20000"/>
              <a:lumOff val="80000"/>
            </a:schemeClr>
          </a:solidFill>
        </p:spPr>
        <p:txBody>
          <a:bodyPr/>
          <a:lstStyle/>
          <a:p>
            <a:pPr algn="l"/>
            <a:r>
              <a:rPr lang="es-ES" b="1" dirty="0">
                <a:solidFill>
                  <a:srgbClr val="0070C0"/>
                </a:solidFill>
              </a:rPr>
              <a:t>3.1 comunicación verbal</a:t>
            </a:r>
          </a:p>
        </p:txBody>
      </p:sp>
      <p:sp>
        <p:nvSpPr>
          <p:cNvPr id="3" name="Marcador de contenido 2">
            <a:extLst>
              <a:ext uri="{FF2B5EF4-FFF2-40B4-BE49-F238E27FC236}">
                <a16:creationId xmlns:a16="http://schemas.microsoft.com/office/drawing/2014/main" id="{7535506D-FA2A-454E-AC6F-FE90CF18975D}"/>
              </a:ext>
            </a:extLst>
          </p:cNvPr>
          <p:cNvSpPr>
            <a:spLocks noGrp="1"/>
          </p:cNvSpPr>
          <p:nvPr>
            <p:ph sz="quarter" idx="13"/>
          </p:nvPr>
        </p:nvSpPr>
        <p:spPr>
          <a:xfrm>
            <a:off x="914087" y="1716946"/>
            <a:ext cx="10363826" cy="3424107"/>
          </a:xfrm>
        </p:spPr>
        <p:txBody>
          <a:bodyPr>
            <a:normAutofit/>
          </a:bodyPr>
          <a:lstStyle/>
          <a:p>
            <a:r>
              <a:rPr lang="es-ES" sz="2800" cap="none" dirty="0"/>
              <a:t>Es la principal forma de comunicación que se emplea y puede ser clasificada en:</a:t>
            </a:r>
          </a:p>
          <a:p>
            <a:pPr marL="800100" lvl="1" indent="-342900">
              <a:spcAft>
                <a:spcPts val="1200"/>
              </a:spcAft>
              <a:buClr>
                <a:srgbClr val="002060"/>
              </a:buClr>
              <a:buFont typeface="+mj-lt"/>
              <a:buAutoNum type="alphaUcPeriod"/>
            </a:pPr>
            <a:r>
              <a:rPr lang="es-ES" sz="2800" b="1" dirty="0"/>
              <a:t>Comunicación verbal oral, </a:t>
            </a:r>
            <a:r>
              <a:rPr lang="es-ES" sz="2800" cap="none" dirty="0"/>
              <a:t>es la que utiliza los signos orales y palabras habladas.</a:t>
            </a:r>
          </a:p>
          <a:p>
            <a:pPr marL="800100" lvl="1" indent="-342900">
              <a:spcAft>
                <a:spcPts val="1200"/>
              </a:spcAft>
              <a:buClr>
                <a:srgbClr val="002060"/>
              </a:buClr>
              <a:buFont typeface="+mj-lt"/>
              <a:buAutoNum type="alphaUcPeriod"/>
            </a:pPr>
            <a:r>
              <a:rPr lang="es-ES" sz="2800" b="1" dirty="0"/>
              <a:t>Comunicación verbal escrita, </a:t>
            </a:r>
            <a:r>
              <a:rPr lang="es-ES" sz="2800" cap="none" dirty="0"/>
              <a:t>es la que emplea signos gráficos</a:t>
            </a:r>
            <a:r>
              <a:rPr lang="es-ES" cap="none" dirty="0"/>
              <a:t>.</a:t>
            </a:r>
            <a:endParaRPr lang="es-ES" dirty="0"/>
          </a:p>
          <a:p>
            <a:endParaRPr lang="es-ES" dirty="0"/>
          </a:p>
        </p:txBody>
      </p:sp>
      <p:pic>
        <p:nvPicPr>
          <p:cNvPr id="5" name="Imagen 4">
            <a:extLst>
              <a:ext uri="{FF2B5EF4-FFF2-40B4-BE49-F238E27FC236}">
                <a16:creationId xmlns:a16="http://schemas.microsoft.com/office/drawing/2014/main" id="{692F83B9-AC99-4B7F-B1EB-74167E91328A}"/>
              </a:ext>
            </a:extLst>
          </p:cNvPr>
          <p:cNvPicPr>
            <a:picLocks noChangeAspect="1"/>
          </p:cNvPicPr>
          <p:nvPr/>
        </p:nvPicPr>
        <p:blipFill>
          <a:blip r:embed="rId2"/>
          <a:stretch>
            <a:fillRect/>
          </a:stretch>
        </p:blipFill>
        <p:spPr>
          <a:xfrm>
            <a:off x="3269739" y="4383351"/>
            <a:ext cx="2281671" cy="2281671"/>
          </a:xfrm>
          <a:prstGeom prst="rect">
            <a:avLst/>
          </a:prstGeom>
        </p:spPr>
      </p:pic>
      <p:pic>
        <p:nvPicPr>
          <p:cNvPr id="7" name="Imagen 6">
            <a:extLst>
              <a:ext uri="{FF2B5EF4-FFF2-40B4-BE49-F238E27FC236}">
                <a16:creationId xmlns:a16="http://schemas.microsoft.com/office/drawing/2014/main" id="{BFA326B4-AC04-424B-B5EF-7F7535076285}"/>
              </a:ext>
            </a:extLst>
          </p:cNvPr>
          <p:cNvPicPr>
            <a:picLocks noChangeAspect="1"/>
          </p:cNvPicPr>
          <p:nvPr/>
        </p:nvPicPr>
        <p:blipFill>
          <a:blip r:embed="rId3"/>
          <a:stretch>
            <a:fillRect/>
          </a:stretch>
        </p:blipFill>
        <p:spPr>
          <a:xfrm>
            <a:off x="7531778" y="4383351"/>
            <a:ext cx="2817667" cy="2265404"/>
          </a:xfrm>
          <a:prstGeom prst="rect">
            <a:avLst/>
          </a:prstGeom>
        </p:spPr>
      </p:pic>
    </p:spTree>
    <p:extLst>
      <p:ext uri="{BB962C8B-B14F-4D97-AF65-F5344CB8AC3E}">
        <p14:creationId xmlns:p14="http://schemas.microsoft.com/office/powerpoint/2010/main" val="246230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E3DD6F-A5C4-4A4B-B531-537A6990C40E}"/>
              </a:ext>
            </a:extLst>
          </p:cNvPr>
          <p:cNvSpPr>
            <a:spLocks noGrp="1"/>
          </p:cNvSpPr>
          <p:nvPr>
            <p:ph type="title"/>
          </p:nvPr>
        </p:nvSpPr>
        <p:spPr>
          <a:xfrm>
            <a:off x="4970109" y="484632"/>
            <a:ext cx="6730277" cy="1609344"/>
          </a:xfrm>
          <a:ln>
            <a:noFill/>
          </a:ln>
        </p:spPr>
        <p:txBody>
          <a:bodyPr>
            <a:normAutofit/>
          </a:bodyPr>
          <a:lstStyle/>
          <a:p>
            <a:r>
              <a:rPr lang="es-ES" sz="4800" b="1"/>
              <a:t>objetivos</a:t>
            </a:r>
          </a:p>
        </p:txBody>
      </p:sp>
      <p:pic>
        <p:nvPicPr>
          <p:cNvPr id="5" name="Picture 4">
            <a:extLst>
              <a:ext uri="{FF2B5EF4-FFF2-40B4-BE49-F238E27FC236}">
                <a16:creationId xmlns:a16="http://schemas.microsoft.com/office/drawing/2014/main" id="{D1F49BFA-C11C-5DF3-0EB7-A1956867E091}"/>
              </a:ext>
            </a:extLst>
          </p:cNvPr>
          <p:cNvPicPr>
            <a:picLocks noChangeAspect="1"/>
          </p:cNvPicPr>
          <p:nvPr/>
        </p:nvPicPr>
        <p:blipFill rotWithShape="1">
          <a:blip r:embed="rId4"/>
          <a:srcRect l="41640" r="12793" b="-2"/>
          <a:stretch/>
        </p:blipFill>
        <p:spPr>
          <a:xfrm>
            <a:off x="3344" y="10"/>
            <a:ext cx="4646726" cy="6857990"/>
          </a:xfrm>
          <a:prstGeom prst="rect">
            <a:avLst/>
          </a:prstGeom>
        </p:spPr>
      </p:pic>
      <p:sp>
        <p:nvSpPr>
          <p:cNvPr id="3" name="Marcador de contenido 2">
            <a:extLst>
              <a:ext uri="{FF2B5EF4-FFF2-40B4-BE49-F238E27FC236}">
                <a16:creationId xmlns:a16="http://schemas.microsoft.com/office/drawing/2014/main" id="{A18DF132-7AEF-46EA-A356-F5A4DD87DD2F}"/>
              </a:ext>
            </a:extLst>
          </p:cNvPr>
          <p:cNvSpPr>
            <a:spLocks noGrp="1"/>
          </p:cNvSpPr>
          <p:nvPr>
            <p:ph sz="quarter" idx="13"/>
          </p:nvPr>
        </p:nvSpPr>
        <p:spPr>
          <a:xfrm>
            <a:off x="4970109" y="2121408"/>
            <a:ext cx="6730276" cy="4050792"/>
          </a:xfrm>
        </p:spPr>
        <p:txBody>
          <a:bodyPr>
            <a:normAutofit/>
          </a:bodyPr>
          <a:lstStyle/>
          <a:p>
            <a:pPr>
              <a:spcAft>
                <a:spcPts val="1200"/>
              </a:spcAft>
            </a:pPr>
            <a:r>
              <a:rPr lang="es-ES" sz="1800" b="1"/>
              <a:t>CONOCER LOS ELEMENTOS DE LA COMUNICACIÓN</a:t>
            </a:r>
          </a:p>
          <a:p>
            <a:pPr>
              <a:spcAft>
                <a:spcPts val="1200"/>
              </a:spcAft>
            </a:pPr>
            <a:r>
              <a:rPr lang="es-ES" sz="1800" b="1"/>
              <a:t>ENTENDER CÓMO FUNCIONA EL PROCESO DE COMUNICACIÓN</a:t>
            </a:r>
          </a:p>
          <a:p>
            <a:pPr>
              <a:spcAft>
                <a:spcPts val="1200"/>
              </a:spcAft>
            </a:pPr>
            <a:r>
              <a:rPr lang="es-ES" sz="1800" b="1"/>
              <a:t>IDENTIFICAR LAS BARRERAS EN LA COMUNICACIÓN </a:t>
            </a:r>
          </a:p>
          <a:p>
            <a:pPr>
              <a:spcAft>
                <a:spcPts val="1200"/>
              </a:spcAft>
            </a:pPr>
            <a:r>
              <a:rPr lang="es-ES" sz="1800" b="1"/>
              <a:t>DISTINGUIR LOS TIPOS DE COMUNICACIÓN QUE EXISTEN.</a:t>
            </a:r>
          </a:p>
          <a:p>
            <a:endParaRPr lang="es-ES" sz="180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2316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EC30D-8440-4F07-8051-DB99C83D0B00}"/>
              </a:ext>
            </a:extLst>
          </p:cNvPr>
          <p:cNvSpPr>
            <a:spLocks noGrp="1"/>
          </p:cNvSpPr>
          <p:nvPr>
            <p:ph type="title"/>
          </p:nvPr>
        </p:nvSpPr>
        <p:spPr>
          <a:xfrm>
            <a:off x="913774" y="206739"/>
            <a:ext cx="10364451" cy="1596177"/>
          </a:xfrm>
        </p:spPr>
        <p:txBody>
          <a:bodyPr>
            <a:normAutofit/>
          </a:bodyPr>
          <a:lstStyle/>
          <a:p>
            <a:pPr algn="l"/>
            <a:r>
              <a:rPr lang="es-ES" sz="4400" b="1" dirty="0">
                <a:solidFill>
                  <a:srgbClr val="0070C0"/>
                </a:solidFill>
              </a:rPr>
              <a:t>A. comunicación verbal oral</a:t>
            </a:r>
          </a:p>
        </p:txBody>
      </p:sp>
      <p:graphicFrame>
        <p:nvGraphicFramePr>
          <p:cNvPr id="4" name="Tabla 4">
            <a:extLst>
              <a:ext uri="{FF2B5EF4-FFF2-40B4-BE49-F238E27FC236}">
                <a16:creationId xmlns:a16="http://schemas.microsoft.com/office/drawing/2014/main" id="{9402206E-B9D9-4E47-A27A-7C6B57EEBFD3}"/>
              </a:ext>
            </a:extLst>
          </p:cNvPr>
          <p:cNvGraphicFramePr>
            <a:graphicFrameLocks noGrp="1"/>
          </p:cNvGraphicFramePr>
          <p:nvPr>
            <p:ph sz="quarter" idx="13"/>
            <p:extLst>
              <p:ext uri="{D42A27DB-BD31-4B8C-83A1-F6EECF244321}">
                <p14:modId xmlns:p14="http://schemas.microsoft.com/office/powerpoint/2010/main" val="1066923564"/>
              </p:ext>
            </p:extLst>
          </p:nvPr>
        </p:nvGraphicFramePr>
        <p:xfrm>
          <a:off x="1536591" y="1802916"/>
          <a:ext cx="8546902" cy="4523455"/>
        </p:xfrm>
        <a:graphic>
          <a:graphicData uri="http://schemas.openxmlformats.org/drawingml/2006/table">
            <a:tbl>
              <a:tblPr firstRow="1" bandRow="1">
                <a:tableStyleId>{5C22544A-7EE6-4342-B048-85BDC9FD1C3A}</a:tableStyleId>
              </a:tblPr>
              <a:tblGrid>
                <a:gridCol w="4225435">
                  <a:extLst>
                    <a:ext uri="{9D8B030D-6E8A-4147-A177-3AD203B41FA5}">
                      <a16:colId xmlns:a16="http://schemas.microsoft.com/office/drawing/2014/main" val="3510946891"/>
                    </a:ext>
                  </a:extLst>
                </a:gridCol>
                <a:gridCol w="4321467">
                  <a:extLst>
                    <a:ext uri="{9D8B030D-6E8A-4147-A177-3AD203B41FA5}">
                      <a16:colId xmlns:a16="http://schemas.microsoft.com/office/drawing/2014/main" val="298522479"/>
                    </a:ext>
                  </a:extLst>
                </a:gridCol>
              </a:tblGrid>
              <a:tr h="449018">
                <a:tc>
                  <a:txBody>
                    <a:bodyPr/>
                    <a:lstStyle/>
                    <a:p>
                      <a:pPr algn="ctr"/>
                      <a:r>
                        <a:rPr lang="es-ES" sz="2800" dirty="0"/>
                        <a:t>VENTAJAS</a:t>
                      </a:r>
                    </a:p>
                  </a:txBody>
                  <a:tcPr/>
                </a:tc>
                <a:tc>
                  <a:txBody>
                    <a:bodyPr/>
                    <a:lstStyle/>
                    <a:p>
                      <a:pPr algn="ctr"/>
                      <a:r>
                        <a:rPr lang="es-ES" sz="2800" dirty="0"/>
                        <a:t>DESVENTAJAS</a:t>
                      </a:r>
                    </a:p>
                  </a:txBody>
                  <a:tcPr/>
                </a:tc>
                <a:extLst>
                  <a:ext uri="{0D108BD9-81ED-4DB2-BD59-A6C34878D82A}">
                    <a16:rowId xmlns:a16="http://schemas.microsoft.com/office/drawing/2014/main" val="2166447676"/>
                  </a:ext>
                </a:extLst>
              </a:tr>
              <a:tr h="366766">
                <a:tc>
                  <a:txBody>
                    <a:bodyPr/>
                    <a:lstStyle/>
                    <a:p>
                      <a:pPr algn="ctr"/>
                      <a:r>
                        <a:rPr lang="es-ES" sz="2400" b="0" dirty="0"/>
                        <a:t>Es rápida</a:t>
                      </a:r>
                    </a:p>
                  </a:txBody>
                  <a:tcPr/>
                </a:tc>
                <a:tc>
                  <a:txBody>
                    <a:bodyPr/>
                    <a:lstStyle/>
                    <a:p>
                      <a:pPr algn="ctr"/>
                      <a:r>
                        <a:rPr lang="es-ES" sz="2400" b="0" dirty="0"/>
                        <a:t>Pueden existir barreras físicas</a:t>
                      </a:r>
                    </a:p>
                  </a:txBody>
                  <a:tcPr/>
                </a:tc>
                <a:extLst>
                  <a:ext uri="{0D108BD9-81ED-4DB2-BD59-A6C34878D82A}">
                    <a16:rowId xmlns:a16="http://schemas.microsoft.com/office/drawing/2014/main" val="3223699785"/>
                  </a:ext>
                </a:extLst>
              </a:tr>
              <a:tr h="818798">
                <a:tc>
                  <a:txBody>
                    <a:bodyPr/>
                    <a:lstStyle/>
                    <a:p>
                      <a:pPr algn="ctr"/>
                      <a:r>
                        <a:rPr lang="pt-BR" sz="2400" b="0" dirty="0"/>
                        <a:t>Existe feedback </a:t>
                      </a:r>
                      <a:r>
                        <a:rPr lang="es-ES" sz="2400" b="0" noProof="0" dirty="0"/>
                        <a:t>inmediato</a:t>
                      </a:r>
                    </a:p>
                  </a:txBody>
                  <a:tcPr/>
                </a:tc>
                <a:tc>
                  <a:txBody>
                    <a:bodyPr/>
                    <a:lstStyle/>
                    <a:p>
                      <a:pPr algn="ctr"/>
                      <a:r>
                        <a:rPr lang="es-ES" sz="2400" b="0" dirty="0"/>
                        <a:t>Alto potencial de distorsión</a:t>
                      </a:r>
                    </a:p>
                  </a:txBody>
                  <a:tcPr/>
                </a:tc>
                <a:extLst>
                  <a:ext uri="{0D108BD9-81ED-4DB2-BD59-A6C34878D82A}">
                    <a16:rowId xmlns:a16="http://schemas.microsoft.com/office/drawing/2014/main" val="93517302"/>
                  </a:ext>
                </a:extLst>
              </a:tr>
              <a:tr h="1022684">
                <a:tc>
                  <a:txBody>
                    <a:bodyPr/>
                    <a:lstStyle/>
                    <a:p>
                      <a:pPr algn="ctr"/>
                      <a:r>
                        <a:rPr lang="es-ES" sz="2400" b="0" noProof="0" dirty="0"/>
                        <a:t>Emplea</a:t>
                      </a:r>
                      <a:r>
                        <a:rPr lang="pt-BR" sz="2400" b="0" dirty="0"/>
                        <a:t> </a:t>
                      </a:r>
                      <a:r>
                        <a:rPr lang="es-ES" sz="2400" b="0" noProof="0" dirty="0"/>
                        <a:t>el</a:t>
                      </a:r>
                      <a:r>
                        <a:rPr lang="pt-BR" sz="2400" b="0" dirty="0"/>
                        <a:t> canal auditivo</a:t>
                      </a:r>
                    </a:p>
                    <a:p>
                      <a:pPr algn="ctr"/>
                      <a:endParaRPr lang="pt-BR" sz="2400" b="0" dirty="0"/>
                    </a:p>
                  </a:txBody>
                  <a:tcPr/>
                </a:tc>
                <a:tc>
                  <a:txBody>
                    <a:bodyPr/>
                    <a:lstStyle/>
                    <a:p>
                      <a:pPr algn="ctr"/>
                      <a:r>
                        <a:rPr lang="es-ES" sz="2400" b="0" dirty="0"/>
                        <a:t>Es efímera, y no deja constancia</a:t>
                      </a:r>
                    </a:p>
                  </a:txBody>
                  <a:tcPr/>
                </a:tc>
                <a:extLst>
                  <a:ext uri="{0D108BD9-81ED-4DB2-BD59-A6C34878D82A}">
                    <a16:rowId xmlns:a16="http://schemas.microsoft.com/office/drawing/2014/main" val="1685932099"/>
                  </a:ext>
                </a:extLst>
              </a:tr>
              <a:tr h="1340853">
                <a:tc>
                  <a:txBody>
                    <a:bodyPr/>
                    <a:lstStyle/>
                    <a:p>
                      <a:pPr algn="ctr"/>
                      <a:r>
                        <a:rPr lang="pt-BR" sz="2400" b="0" dirty="0"/>
                        <a:t>Es </a:t>
                      </a:r>
                      <a:r>
                        <a:rPr lang="es-ES" sz="2400" b="0" noProof="0" dirty="0"/>
                        <a:t>flexible</a:t>
                      </a:r>
                      <a:r>
                        <a:rPr lang="pt-BR" sz="2400" b="0" dirty="0"/>
                        <a:t> y participativa</a:t>
                      </a:r>
                    </a:p>
                  </a:txBody>
                  <a:tcPr/>
                </a:tc>
                <a:tc>
                  <a:txBody>
                    <a:bodyPr/>
                    <a:lstStyle/>
                    <a:p>
                      <a:pPr algn="ctr"/>
                      <a:r>
                        <a:rPr lang="es-ES" sz="2400" b="0" dirty="0"/>
                        <a:t>Tiene riesgo de interpretación personal</a:t>
                      </a:r>
                    </a:p>
                  </a:txBody>
                  <a:tcPr/>
                </a:tc>
                <a:extLst>
                  <a:ext uri="{0D108BD9-81ED-4DB2-BD59-A6C34878D82A}">
                    <a16:rowId xmlns:a16="http://schemas.microsoft.com/office/drawing/2014/main" val="856446288"/>
                  </a:ext>
                </a:extLst>
              </a:tr>
            </a:tbl>
          </a:graphicData>
        </a:graphic>
      </p:graphicFrame>
    </p:spTree>
    <p:extLst>
      <p:ext uri="{BB962C8B-B14F-4D97-AF65-F5344CB8AC3E}">
        <p14:creationId xmlns:p14="http://schemas.microsoft.com/office/powerpoint/2010/main" val="362782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EC30D-8440-4F07-8051-DB99C83D0B00}"/>
              </a:ext>
            </a:extLst>
          </p:cNvPr>
          <p:cNvSpPr>
            <a:spLocks noGrp="1"/>
          </p:cNvSpPr>
          <p:nvPr>
            <p:ph type="title"/>
          </p:nvPr>
        </p:nvSpPr>
        <p:spPr>
          <a:xfrm>
            <a:off x="540327" y="190455"/>
            <a:ext cx="10364451" cy="1596177"/>
          </a:xfrm>
        </p:spPr>
        <p:txBody>
          <a:bodyPr>
            <a:normAutofit/>
          </a:bodyPr>
          <a:lstStyle/>
          <a:p>
            <a:r>
              <a:rPr lang="es-ES" sz="4400" b="1" dirty="0">
                <a:solidFill>
                  <a:srgbClr val="0070C0"/>
                </a:solidFill>
              </a:rPr>
              <a:t>b. comunicación verbal escrita</a:t>
            </a:r>
          </a:p>
        </p:txBody>
      </p:sp>
      <p:graphicFrame>
        <p:nvGraphicFramePr>
          <p:cNvPr id="7" name="Tabla 7">
            <a:extLst>
              <a:ext uri="{FF2B5EF4-FFF2-40B4-BE49-F238E27FC236}">
                <a16:creationId xmlns:a16="http://schemas.microsoft.com/office/drawing/2014/main" id="{F43CA783-D9BD-46C8-A0B7-A42F2769F091}"/>
              </a:ext>
            </a:extLst>
          </p:cNvPr>
          <p:cNvGraphicFramePr>
            <a:graphicFrameLocks noGrp="1"/>
          </p:cNvGraphicFramePr>
          <p:nvPr>
            <p:ph sz="quarter" idx="13"/>
            <p:extLst>
              <p:ext uri="{D42A27DB-BD31-4B8C-83A1-F6EECF244321}">
                <p14:modId xmlns:p14="http://schemas.microsoft.com/office/powerpoint/2010/main" val="797824225"/>
              </p:ext>
            </p:extLst>
          </p:nvPr>
        </p:nvGraphicFramePr>
        <p:xfrm>
          <a:off x="456887" y="1674091"/>
          <a:ext cx="11278226" cy="3629429"/>
        </p:xfrm>
        <a:graphic>
          <a:graphicData uri="http://schemas.openxmlformats.org/drawingml/2006/table">
            <a:tbl>
              <a:tblPr firstRow="1" bandRow="1">
                <a:tableStyleId>{5C22544A-7EE6-4342-B048-85BDC9FD1C3A}</a:tableStyleId>
              </a:tblPr>
              <a:tblGrid>
                <a:gridCol w="5639113">
                  <a:extLst>
                    <a:ext uri="{9D8B030D-6E8A-4147-A177-3AD203B41FA5}">
                      <a16:colId xmlns:a16="http://schemas.microsoft.com/office/drawing/2014/main" val="3078283034"/>
                    </a:ext>
                  </a:extLst>
                </a:gridCol>
                <a:gridCol w="5639113">
                  <a:extLst>
                    <a:ext uri="{9D8B030D-6E8A-4147-A177-3AD203B41FA5}">
                      <a16:colId xmlns:a16="http://schemas.microsoft.com/office/drawing/2014/main" val="3304399908"/>
                    </a:ext>
                  </a:extLst>
                </a:gridCol>
              </a:tblGrid>
              <a:tr h="570727">
                <a:tc>
                  <a:txBody>
                    <a:bodyPr/>
                    <a:lstStyle/>
                    <a:p>
                      <a:pPr algn="ctr"/>
                      <a:r>
                        <a:rPr lang="es-ES" sz="2800" b="1" dirty="0"/>
                        <a:t>VENTAJAS</a:t>
                      </a:r>
                    </a:p>
                  </a:txBody>
                  <a:tcPr/>
                </a:tc>
                <a:tc>
                  <a:txBody>
                    <a:bodyPr/>
                    <a:lstStyle/>
                    <a:p>
                      <a:pPr algn="ctr"/>
                      <a:r>
                        <a:rPr lang="es-ES" sz="2800" b="1" dirty="0"/>
                        <a:t>DESVENTAJAS</a:t>
                      </a:r>
                    </a:p>
                  </a:txBody>
                  <a:tcPr/>
                </a:tc>
                <a:extLst>
                  <a:ext uri="{0D108BD9-81ED-4DB2-BD59-A6C34878D82A}">
                    <a16:rowId xmlns:a16="http://schemas.microsoft.com/office/drawing/2014/main" val="523562255"/>
                  </a:ext>
                </a:extLst>
              </a:tr>
              <a:tr h="1040737">
                <a:tc>
                  <a:txBody>
                    <a:bodyPr/>
                    <a:lstStyle/>
                    <a:p>
                      <a:r>
                        <a:rPr lang="es-ES" sz="2400" b="0" dirty="0"/>
                        <a:t>Queda registro y permanencia de la comunicación</a:t>
                      </a:r>
                    </a:p>
                  </a:txBody>
                  <a:tcPr/>
                </a:tc>
                <a:tc>
                  <a:txBody>
                    <a:bodyPr/>
                    <a:lstStyle/>
                    <a:p>
                      <a:r>
                        <a:rPr lang="es-ES" sz="2400" b="0" dirty="0"/>
                        <a:t>Consume más tiempo</a:t>
                      </a:r>
                    </a:p>
                  </a:txBody>
                  <a:tcPr/>
                </a:tc>
                <a:extLst>
                  <a:ext uri="{0D108BD9-81ED-4DB2-BD59-A6C34878D82A}">
                    <a16:rowId xmlns:a16="http://schemas.microsoft.com/office/drawing/2014/main" val="1347489253"/>
                  </a:ext>
                </a:extLst>
              </a:tr>
              <a:tr h="991024">
                <a:tc>
                  <a:txBody>
                    <a:bodyPr/>
                    <a:lstStyle/>
                    <a:p>
                      <a:r>
                        <a:rPr lang="es-ES" sz="2400" b="0" dirty="0"/>
                        <a:t>El contenido del mensaje suele ser más claro y conciso</a:t>
                      </a:r>
                    </a:p>
                  </a:txBody>
                  <a:tcPr/>
                </a:tc>
                <a:tc>
                  <a:txBody>
                    <a:bodyPr/>
                    <a:lstStyle/>
                    <a:p>
                      <a:r>
                        <a:rPr lang="es-ES" sz="2400" b="0" dirty="0"/>
                        <a:t>Carece de </a:t>
                      </a:r>
                      <a:r>
                        <a:rPr lang="es-ES" sz="2400" b="0" dirty="0" err="1"/>
                        <a:t>feedback</a:t>
                      </a:r>
                      <a:r>
                        <a:rPr lang="es-ES" sz="2400" b="0" dirty="0"/>
                        <a:t> inmediato </a:t>
                      </a:r>
                    </a:p>
                  </a:txBody>
                  <a:tcPr/>
                </a:tc>
                <a:extLst>
                  <a:ext uri="{0D108BD9-81ED-4DB2-BD59-A6C34878D82A}">
                    <a16:rowId xmlns:a16="http://schemas.microsoft.com/office/drawing/2014/main" val="244576383"/>
                  </a:ext>
                </a:extLst>
              </a:tr>
              <a:tr h="1026941">
                <a:tc>
                  <a:txBody>
                    <a:bodyPr/>
                    <a:lstStyle/>
                    <a:p>
                      <a:endParaRPr lang="es-ES" sz="2400" b="1"/>
                    </a:p>
                  </a:txBody>
                  <a:tcPr/>
                </a:tc>
                <a:tc>
                  <a:txBody>
                    <a:bodyPr/>
                    <a:lstStyle/>
                    <a:p>
                      <a:r>
                        <a:rPr lang="es-ES" sz="2400" b="0" dirty="0"/>
                        <a:t>No existe la seguridad de recepción ni de interpretación correcta</a:t>
                      </a:r>
                    </a:p>
                  </a:txBody>
                  <a:tcPr/>
                </a:tc>
                <a:extLst>
                  <a:ext uri="{0D108BD9-81ED-4DB2-BD59-A6C34878D82A}">
                    <a16:rowId xmlns:a16="http://schemas.microsoft.com/office/drawing/2014/main" val="2509122637"/>
                  </a:ext>
                </a:extLst>
              </a:tr>
            </a:tbl>
          </a:graphicData>
        </a:graphic>
      </p:graphicFrame>
    </p:spTree>
    <p:extLst>
      <p:ext uri="{BB962C8B-B14F-4D97-AF65-F5344CB8AC3E}">
        <p14:creationId xmlns:p14="http://schemas.microsoft.com/office/powerpoint/2010/main" val="167922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5EC30D-8440-4F07-8051-DB99C83D0B00}"/>
              </a:ext>
            </a:extLst>
          </p:cNvPr>
          <p:cNvSpPr>
            <a:spLocks noGrp="1"/>
          </p:cNvSpPr>
          <p:nvPr>
            <p:ph type="title"/>
          </p:nvPr>
        </p:nvSpPr>
        <p:spPr>
          <a:xfrm>
            <a:off x="6400800" y="484632"/>
            <a:ext cx="5299586" cy="1609344"/>
          </a:xfrm>
          <a:ln>
            <a:noFill/>
          </a:ln>
        </p:spPr>
        <p:txBody>
          <a:bodyPr>
            <a:normAutofit/>
          </a:bodyPr>
          <a:lstStyle/>
          <a:p>
            <a:r>
              <a:rPr lang="es-ES" sz="4000" b="1" dirty="0">
                <a:solidFill>
                  <a:srgbClr val="0070C0"/>
                </a:solidFill>
              </a:rPr>
              <a:t>b. comunicación verbal escrita</a:t>
            </a:r>
          </a:p>
        </p:txBody>
      </p:sp>
      <p:pic>
        <p:nvPicPr>
          <p:cNvPr id="4" name="Imagen 3">
            <a:extLst>
              <a:ext uri="{FF2B5EF4-FFF2-40B4-BE49-F238E27FC236}">
                <a16:creationId xmlns:a16="http://schemas.microsoft.com/office/drawing/2014/main" id="{AD4A818F-A443-545B-3F04-F733932A53AB}"/>
              </a:ext>
            </a:extLst>
          </p:cNvPr>
          <p:cNvPicPr>
            <a:picLocks noChangeAspect="1"/>
          </p:cNvPicPr>
          <p:nvPr/>
        </p:nvPicPr>
        <p:blipFill>
          <a:blip r:embed="rId4"/>
          <a:stretch>
            <a:fillRect/>
          </a:stretch>
        </p:blipFill>
        <p:spPr>
          <a:xfrm>
            <a:off x="633999" y="877900"/>
            <a:ext cx="5112461" cy="5112461"/>
          </a:xfrm>
          <a:prstGeom prst="rect">
            <a:avLst/>
          </a:prstGeom>
        </p:spPr>
      </p:pic>
      <p:sp>
        <p:nvSpPr>
          <p:cNvPr id="3" name="Marcador de contenido 2">
            <a:extLst>
              <a:ext uri="{FF2B5EF4-FFF2-40B4-BE49-F238E27FC236}">
                <a16:creationId xmlns:a16="http://schemas.microsoft.com/office/drawing/2014/main" id="{7185DD1B-DFAF-4DC6-9BA6-6472A560A1D8}"/>
              </a:ext>
            </a:extLst>
          </p:cNvPr>
          <p:cNvSpPr>
            <a:spLocks noGrp="1"/>
          </p:cNvSpPr>
          <p:nvPr>
            <p:ph sz="quarter" idx="13"/>
          </p:nvPr>
        </p:nvSpPr>
        <p:spPr>
          <a:xfrm>
            <a:off x="6400799" y="2121407"/>
            <a:ext cx="5299585" cy="4536281"/>
          </a:xfrm>
        </p:spPr>
        <p:txBody>
          <a:bodyPr>
            <a:normAutofit fontScale="92500" lnSpcReduction="10000"/>
          </a:bodyPr>
          <a:lstStyle/>
          <a:p>
            <a:pPr marL="0" indent="0">
              <a:buNone/>
            </a:pPr>
            <a:r>
              <a:rPr lang="es-ES" sz="2400" cap="none" dirty="0"/>
              <a:t>Para que la comunicación escrita sea eficaz debe cumplir una serie de condiciones:</a:t>
            </a:r>
          </a:p>
          <a:p>
            <a:pPr lvl="1"/>
            <a:r>
              <a:rPr lang="es-ES" sz="2400" cap="none" dirty="0"/>
              <a:t>Se debe tener claro qué queremos comunicar y a quién.</a:t>
            </a:r>
          </a:p>
          <a:p>
            <a:pPr lvl="1"/>
            <a:r>
              <a:rPr lang="es-ES" sz="2400" cap="none" dirty="0"/>
              <a:t>El texto debe ser claro, bien estructurado, comprensible para el</a:t>
            </a:r>
            <a:r>
              <a:rPr lang="es-ES" sz="2400" dirty="0"/>
              <a:t> o </a:t>
            </a:r>
            <a:r>
              <a:rPr lang="es-ES" sz="2400" cap="none" dirty="0"/>
              <a:t>los destinatarios, y estar correctamente redactado.</a:t>
            </a:r>
          </a:p>
          <a:p>
            <a:pPr lvl="1"/>
            <a:r>
              <a:rPr lang="es-ES" sz="2400" cap="none" dirty="0"/>
              <a:t>Es conveniente destacar y repetir las ideas más importantes.</a:t>
            </a:r>
          </a:p>
          <a:p>
            <a:pPr lvl="1"/>
            <a:r>
              <a:rPr lang="es-ES" sz="2400" cap="none" dirty="0"/>
              <a:t>La presentación debe ser cuidadosa.</a:t>
            </a:r>
          </a:p>
          <a:p>
            <a:pPr lvl="1"/>
            <a:r>
              <a:rPr lang="es-ES" sz="2400" cap="none" dirty="0"/>
              <a:t>No se debe hacer con prisas.</a:t>
            </a:r>
          </a:p>
        </p:txBody>
      </p:sp>
      <p:grpSp>
        <p:nvGrpSpPr>
          <p:cNvPr id="11" name="Group 1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5153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4BEF2-6D23-4977-A02A-E4421327459A}"/>
              </a:ext>
            </a:extLst>
          </p:cNvPr>
          <p:cNvSpPr>
            <a:spLocks noGrp="1"/>
          </p:cNvSpPr>
          <p:nvPr>
            <p:ph type="title"/>
          </p:nvPr>
        </p:nvSpPr>
        <p:spPr>
          <a:xfrm>
            <a:off x="1982052" y="210518"/>
            <a:ext cx="8437419" cy="1222102"/>
          </a:xfrm>
          <a:solidFill>
            <a:schemeClr val="accent1">
              <a:lumMod val="20000"/>
              <a:lumOff val="80000"/>
            </a:schemeClr>
          </a:solidFill>
        </p:spPr>
        <p:txBody>
          <a:bodyPr>
            <a:normAutofit fontScale="90000"/>
          </a:bodyPr>
          <a:lstStyle/>
          <a:p>
            <a:pPr algn="l"/>
            <a:r>
              <a:rPr lang="es-ES" b="1" dirty="0">
                <a:solidFill>
                  <a:srgbClr val="0070C0"/>
                </a:solidFill>
              </a:rPr>
              <a:t>3.2 comunicación no verbal</a:t>
            </a:r>
          </a:p>
        </p:txBody>
      </p:sp>
      <p:sp>
        <p:nvSpPr>
          <p:cNvPr id="3" name="Marcador de contenido 2">
            <a:extLst>
              <a:ext uri="{FF2B5EF4-FFF2-40B4-BE49-F238E27FC236}">
                <a16:creationId xmlns:a16="http://schemas.microsoft.com/office/drawing/2014/main" id="{7535506D-FA2A-454E-AC6F-FE90CF18975D}"/>
              </a:ext>
            </a:extLst>
          </p:cNvPr>
          <p:cNvSpPr>
            <a:spLocks noGrp="1"/>
          </p:cNvSpPr>
          <p:nvPr>
            <p:ph sz="quarter" idx="13"/>
          </p:nvPr>
        </p:nvSpPr>
        <p:spPr>
          <a:xfrm>
            <a:off x="434607" y="1589649"/>
            <a:ext cx="11322785" cy="4926926"/>
          </a:xfrm>
        </p:spPr>
        <p:txBody>
          <a:bodyPr>
            <a:normAutofit/>
          </a:bodyPr>
          <a:lstStyle/>
          <a:p>
            <a:pPr lvl="1">
              <a:spcBef>
                <a:spcPts val="0"/>
              </a:spcBef>
              <a:spcAft>
                <a:spcPts val="1200"/>
              </a:spcAft>
              <a:buClr>
                <a:srgbClr val="0070C0"/>
              </a:buClr>
              <a:buFont typeface="Wingdings" panose="05000000000000000000" pitchFamily="2" charset="2"/>
              <a:buChar char="Ø"/>
            </a:pPr>
            <a:r>
              <a:rPr lang="es-ES" sz="2400" cap="none" dirty="0">
                <a:solidFill>
                  <a:srgbClr val="0070C0"/>
                </a:solidFill>
              </a:rPr>
              <a:t>ICÓNICO. </a:t>
            </a:r>
            <a:r>
              <a:rPr lang="es-ES" sz="2400" cap="none" dirty="0"/>
              <a:t>Engloba muchas formas de comunicación no verbal: </a:t>
            </a:r>
            <a:endParaRPr lang="es-ES" sz="2400" dirty="0"/>
          </a:p>
          <a:p>
            <a:pPr lvl="2">
              <a:spcBef>
                <a:spcPts val="0"/>
              </a:spcBef>
              <a:spcAft>
                <a:spcPts val="1200"/>
              </a:spcAft>
              <a:buClr>
                <a:srgbClr val="0070C0"/>
              </a:buClr>
              <a:buFont typeface="Rockwell" panose="02060603020205020403" pitchFamily="18" charset="0"/>
              <a:buChar char="–"/>
            </a:pPr>
            <a:r>
              <a:rPr lang="es-ES" sz="2400" b="1" cap="none" dirty="0"/>
              <a:t>Códigos universales: </a:t>
            </a:r>
            <a:r>
              <a:rPr lang="es-ES" sz="2400" cap="none" dirty="0"/>
              <a:t>sirenas, Morse, Braille, lenguaje</a:t>
            </a:r>
            <a:r>
              <a:rPr lang="es-ES" sz="2400" dirty="0"/>
              <a:t> de signos</a:t>
            </a:r>
            <a:endParaRPr lang="es-ES" sz="2400" cap="none" dirty="0"/>
          </a:p>
          <a:p>
            <a:pPr lvl="2">
              <a:spcBef>
                <a:spcPts val="0"/>
              </a:spcBef>
              <a:spcAft>
                <a:spcPts val="1200"/>
              </a:spcAft>
              <a:buClr>
                <a:srgbClr val="0070C0"/>
              </a:buClr>
              <a:buFont typeface="Rockwell" panose="02060603020205020403" pitchFamily="18" charset="0"/>
              <a:buChar char="–"/>
            </a:pPr>
            <a:r>
              <a:rPr lang="es-ES" sz="2400" b="1" cap="none" dirty="0"/>
              <a:t>Códigos </a:t>
            </a:r>
            <a:r>
              <a:rPr lang="es-ES" sz="2400" b="1" cap="none" dirty="0" err="1"/>
              <a:t>semiuniversales</a:t>
            </a:r>
            <a:r>
              <a:rPr lang="es-ES" sz="2400" b="1" dirty="0"/>
              <a:t>: </a:t>
            </a:r>
            <a:r>
              <a:rPr lang="es-ES" sz="2400" cap="none" dirty="0"/>
              <a:t>el beso, signos de luto o duelo </a:t>
            </a:r>
          </a:p>
          <a:p>
            <a:pPr lvl="2">
              <a:spcBef>
                <a:spcPts val="0"/>
              </a:spcBef>
              <a:spcAft>
                <a:spcPts val="1200"/>
              </a:spcAft>
              <a:buClr>
                <a:srgbClr val="0070C0"/>
              </a:buClr>
              <a:buFont typeface="Rockwell" panose="02060603020205020403" pitchFamily="18" charset="0"/>
              <a:buChar char="–"/>
            </a:pPr>
            <a:r>
              <a:rPr lang="es-ES" sz="2400" b="1" cap="none" dirty="0"/>
              <a:t>Códigos particulares o secretos: </a:t>
            </a:r>
            <a:r>
              <a:rPr lang="es-ES" sz="2400" cap="none" dirty="0"/>
              <a:t>señales de los árbitros deportivos</a:t>
            </a:r>
          </a:p>
          <a:p>
            <a:pPr lvl="1">
              <a:spcBef>
                <a:spcPts val="0"/>
              </a:spcBef>
              <a:buClr>
                <a:srgbClr val="0070C0"/>
              </a:buClr>
              <a:buFont typeface="Wingdings" panose="05000000000000000000" pitchFamily="2" charset="2"/>
              <a:buChar char="Ø"/>
            </a:pPr>
            <a:r>
              <a:rPr lang="es-ES" sz="2400" cap="none" dirty="0">
                <a:solidFill>
                  <a:srgbClr val="0070C0"/>
                </a:solidFill>
              </a:rPr>
              <a:t>CORPORAL,</a:t>
            </a:r>
            <a:r>
              <a:rPr lang="es-ES" sz="2400" cap="none" dirty="0">
                <a:solidFill>
                  <a:schemeClr val="accent1">
                    <a:lumMod val="75000"/>
                  </a:schemeClr>
                </a:solidFill>
              </a:rPr>
              <a:t> </a:t>
            </a:r>
            <a:r>
              <a:rPr lang="es-ES" sz="2400" cap="none" dirty="0"/>
              <a:t>gestos movimientos, tomo de voz, la ropa e incluso el olor corporal</a:t>
            </a:r>
          </a:p>
        </p:txBody>
      </p:sp>
      <p:pic>
        <p:nvPicPr>
          <p:cNvPr id="4" name="Imagen 3">
            <a:extLst>
              <a:ext uri="{FF2B5EF4-FFF2-40B4-BE49-F238E27FC236}">
                <a16:creationId xmlns:a16="http://schemas.microsoft.com/office/drawing/2014/main" id="{EC6F14E0-996F-89D6-71DC-BBAC5AADA35D}"/>
              </a:ext>
            </a:extLst>
          </p:cNvPr>
          <p:cNvPicPr>
            <a:picLocks noChangeAspect="1"/>
          </p:cNvPicPr>
          <p:nvPr/>
        </p:nvPicPr>
        <p:blipFill>
          <a:blip r:embed="rId2"/>
          <a:stretch>
            <a:fillRect/>
          </a:stretch>
        </p:blipFill>
        <p:spPr>
          <a:xfrm>
            <a:off x="6458858" y="4224487"/>
            <a:ext cx="4079370" cy="2292088"/>
          </a:xfrm>
          <a:prstGeom prst="rect">
            <a:avLst/>
          </a:prstGeom>
        </p:spPr>
      </p:pic>
      <p:sp>
        <p:nvSpPr>
          <p:cNvPr id="5" name="Rectángulo 4">
            <a:extLst>
              <a:ext uri="{FF2B5EF4-FFF2-40B4-BE49-F238E27FC236}">
                <a16:creationId xmlns:a16="http://schemas.microsoft.com/office/drawing/2014/main" id="{9647773D-BB74-F741-9EC8-61F64D88A4AC}"/>
              </a:ext>
            </a:extLst>
          </p:cNvPr>
          <p:cNvSpPr/>
          <p:nvPr/>
        </p:nvSpPr>
        <p:spPr>
          <a:xfrm>
            <a:off x="4389120" y="4994030"/>
            <a:ext cx="1706880" cy="4923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Morse binario</a:t>
            </a:r>
          </a:p>
        </p:txBody>
      </p:sp>
      <p:pic>
        <p:nvPicPr>
          <p:cNvPr id="8" name="Imagen 7">
            <a:extLst>
              <a:ext uri="{FF2B5EF4-FFF2-40B4-BE49-F238E27FC236}">
                <a16:creationId xmlns:a16="http://schemas.microsoft.com/office/drawing/2014/main" id="{5D9D40D7-2DCF-50EC-16C0-6EE2C184FD1A}"/>
              </a:ext>
            </a:extLst>
          </p:cNvPr>
          <p:cNvPicPr>
            <a:picLocks noChangeAspect="1"/>
          </p:cNvPicPr>
          <p:nvPr/>
        </p:nvPicPr>
        <p:blipFill>
          <a:blip r:embed="rId3"/>
          <a:stretch>
            <a:fillRect/>
          </a:stretch>
        </p:blipFill>
        <p:spPr>
          <a:xfrm>
            <a:off x="883041" y="4570431"/>
            <a:ext cx="2857500" cy="1600200"/>
          </a:xfrm>
          <a:prstGeom prst="rect">
            <a:avLst/>
          </a:prstGeom>
        </p:spPr>
      </p:pic>
    </p:spTree>
    <p:extLst>
      <p:ext uri="{BB962C8B-B14F-4D97-AF65-F5344CB8AC3E}">
        <p14:creationId xmlns:p14="http://schemas.microsoft.com/office/powerpoint/2010/main" val="549393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C4C51DB-0C7C-4FA8-9CDA-EC218BC9A142}"/>
              </a:ext>
            </a:extLst>
          </p:cNvPr>
          <p:cNvPicPr>
            <a:picLocks noChangeAspect="1"/>
          </p:cNvPicPr>
          <p:nvPr/>
        </p:nvPicPr>
        <p:blipFill>
          <a:blip r:embed="rId2"/>
          <a:stretch>
            <a:fillRect/>
          </a:stretch>
        </p:blipFill>
        <p:spPr>
          <a:xfrm>
            <a:off x="1801090" y="241300"/>
            <a:ext cx="6020547" cy="2518595"/>
          </a:xfrm>
          <a:prstGeom prst="rect">
            <a:avLst/>
          </a:prstGeom>
        </p:spPr>
      </p:pic>
      <p:sp>
        <p:nvSpPr>
          <p:cNvPr id="5" name="CuadroTexto 4">
            <a:extLst>
              <a:ext uri="{FF2B5EF4-FFF2-40B4-BE49-F238E27FC236}">
                <a16:creationId xmlns:a16="http://schemas.microsoft.com/office/drawing/2014/main" id="{08B9EF4B-FD5A-4D6B-9E4E-C8A74AB5F606}"/>
              </a:ext>
            </a:extLst>
          </p:cNvPr>
          <p:cNvSpPr txBox="1"/>
          <p:nvPr/>
        </p:nvSpPr>
        <p:spPr>
          <a:xfrm>
            <a:off x="581891" y="2876194"/>
            <a:ext cx="11028218" cy="3570208"/>
          </a:xfrm>
          <a:prstGeom prst="rect">
            <a:avLst/>
          </a:prstGeom>
          <a:noFill/>
        </p:spPr>
        <p:txBody>
          <a:bodyPr wrap="square">
            <a:spAutoFit/>
          </a:bodyPr>
          <a:lstStyle/>
          <a:p>
            <a:pPr algn="ctr"/>
            <a:r>
              <a:rPr lang="es-ES" sz="2600" b="1" dirty="0"/>
              <a:t>App DACTYLS para iOS y Android</a:t>
            </a:r>
          </a:p>
          <a:p>
            <a:pPr marL="457200" indent="-457200">
              <a:buFont typeface="Wingdings" panose="05000000000000000000" pitchFamily="2" charset="2"/>
              <a:buChar char="q"/>
            </a:pPr>
            <a:r>
              <a:rPr lang="es-ES" sz="2600" dirty="0"/>
              <a:t>Esta aplicación tiene como objetivo dar a conocer y difundir el sistema de comunicación DACTYLS, con el fin último de posibilitar su aprendizaje entre las personas con sordoceguera, su entorno más cercano y los profesionales que trabajan en la atención a este colectivo y todo ello gracias a la estandarización llevada a cabo con el sistema, establecida y consensuada por las propias personas sordociegas.</a:t>
            </a:r>
          </a:p>
          <a:p>
            <a:endParaRPr lang="es-ES" dirty="0"/>
          </a:p>
        </p:txBody>
      </p:sp>
    </p:spTree>
    <p:extLst>
      <p:ext uri="{BB962C8B-B14F-4D97-AF65-F5344CB8AC3E}">
        <p14:creationId xmlns:p14="http://schemas.microsoft.com/office/powerpoint/2010/main" val="205371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7253DC-00CB-4F6D-B1EF-55E97212B406}"/>
              </a:ext>
            </a:extLst>
          </p:cNvPr>
          <p:cNvSpPr txBox="1"/>
          <p:nvPr/>
        </p:nvSpPr>
        <p:spPr>
          <a:xfrm>
            <a:off x="759868" y="1482008"/>
            <a:ext cx="10390909" cy="5078313"/>
          </a:xfrm>
          <a:prstGeom prst="rect">
            <a:avLst/>
          </a:prstGeom>
          <a:noFill/>
        </p:spPr>
        <p:txBody>
          <a:bodyPr wrap="square">
            <a:spAutoFit/>
          </a:bodyPr>
          <a:lstStyle/>
          <a:p>
            <a:endParaRPr lang="es-ES" dirty="0"/>
          </a:p>
          <a:p>
            <a:pPr marL="457200" indent="-457200">
              <a:buFont typeface="Wingdings" panose="05000000000000000000" pitchFamily="2" charset="2"/>
              <a:buChar char="q"/>
            </a:pPr>
            <a:r>
              <a:rPr lang="es-ES" sz="2400" dirty="0"/>
              <a:t>Se trata de un </a:t>
            </a:r>
            <a:r>
              <a:rPr lang="es-ES" sz="2400" b="1" dirty="0"/>
              <a:t>sistema de comunicación táctil</a:t>
            </a:r>
            <a:r>
              <a:rPr lang="es-ES" sz="2400" dirty="0"/>
              <a:t>, es decir, sirve para emitir y recibir información a través del tacto. Partiendo del deletreo de una parte del mensaje a través del alfabeto dactilológico táctil y siguiendo la estructura de la lengua oral, incorpora signos táctiles (de momento el sistema cuenta con 750 signos) que sirven para transmitir palabras, grupos de palabras o expresiones de la lengua oral, evitando el deletreo de todas ellas y agilizando de forma muy relevante la transmisión del mensaje.</a:t>
            </a:r>
          </a:p>
          <a:p>
            <a:pPr marL="457200" indent="-457200">
              <a:buFont typeface="Wingdings" panose="05000000000000000000" pitchFamily="2" charset="2"/>
              <a:buChar char="q"/>
            </a:pPr>
            <a:r>
              <a:rPr lang="es-ES" sz="2400" dirty="0"/>
              <a:t>Se trata de un potente recurso para alcanzar una mejor conexión y un mayor acceso a la información de las personas sordociegas que no pueden recibir los mensajes, ni auditivamente, ni por medio de la lectura labial.</a:t>
            </a:r>
          </a:p>
          <a:p>
            <a:endParaRPr lang="es-ES" dirty="0"/>
          </a:p>
        </p:txBody>
      </p:sp>
      <p:pic>
        <p:nvPicPr>
          <p:cNvPr id="2" name="Imagen 1">
            <a:extLst>
              <a:ext uri="{FF2B5EF4-FFF2-40B4-BE49-F238E27FC236}">
                <a16:creationId xmlns:a16="http://schemas.microsoft.com/office/drawing/2014/main" id="{0D7EF3C0-AEFB-195D-4451-84A7EDD01DBF}"/>
              </a:ext>
            </a:extLst>
          </p:cNvPr>
          <p:cNvPicPr>
            <a:picLocks noChangeAspect="1"/>
          </p:cNvPicPr>
          <p:nvPr/>
        </p:nvPicPr>
        <p:blipFill>
          <a:blip r:embed="rId2"/>
          <a:stretch>
            <a:fillRect/>
          </a:stretch>
        </p:blipFill>
        <p:spPr>
          <a:xfrm>
            <a:off x="1197099" y="148895"/>
            <a:ext cx="3186216" cy="1333113"/>
          </a:xfrm>
          <a:prstGeom prst="rect">
            <a:avLst/>
          </a:prstGeom>
        </p:spPr>
      </p:pic>
    </p:spTree>
    <p:extLst>
      <p:ext uri="{BB962C8B-B14F-4D97-AF65-F5344CB8AC3E}">
        <p14:creationId xmlns:p14="http://schemas.microsoft.com/office/powerpoint/2010/main" val="3857991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7253DC-00CB-4F6D-B1EF-55E97212B406}"/>
              </a:ext>
            </a:extLst>
          </p:cNvPr>
          <p:cNvSpPr txBox="1"/>
          <p:nvPr/>
        </p:nvSpPr>
        <p:spPr>
          <a:xfrm>
            <a:off x="824345" y="1154644"/>
            <a:ext cx="10543309" cy="5539978"/>
          </a:xfrm>
          <a:prstGeom prst="rect">
            <a:avLst/>
          </a:prstGeom>
          <a:noFill/>
        </p:spPr>
        <p:txBody>
          <a:bodyPr wrap="square">
            <a:spAutoFit/>
          </a:bodyPr>
          <a:lstStyle/>
          <a:p>
            <a:endParaRPr lang="es-ES" dirty="0"/>
          </a:p>
          <a:p>
            <a:pPr marL="342900" indent="-342900">
              <a:buFont typeface="Wingdings" panose="05000000000000000000" pitchFamily="2" charset="2"/>
              <a:buChar char="q"/>
            </a:pPr>
            <a:r>
              <a:rPr lang="es-ES" sz="2400" dirty="0"/>
              <a:t>La App contiene videos de todos los signos que componen el sistema, con una vista frontal y otra lateral, información necesaria para su aprendizaje, además de otros datos asociados a cada uno de ellos, así como su descripción visual. El material se completa con la documentación relativa al funcionamiento y aprendizaje del sistema.</a:t>
            </a:r>
          </a:p>
          <a:p>
            <a:pPr marL="342900" indent="-342900">
              <a:buFont typeface="Wingdings" panose="05000000000000000000" pitchFamily="2" charset="2"/>
              <a:buChar char="q"/>
            </a:pPr>
            <a:r>
              <a:rPr lang="es-ES" sz="2400" dirty="0"/>
              <a:t>El uso del DACTYLS mejora la forma de comunicación de las personas sordociegas usuarias del alfabeto dactilológico, ya que les aporta una mayor velocidad en la transmisión de los mensajes, una recepción de mayor cantidad de información en menos tiempo, además de la posibilidad de recibir información contextualizada del entorno de forma paralela al mensaje oral. Todo ello posibilita que la persona con sordoceguera se haga una representación de la situación comunicativa lo más inmediata y completa posible para poder actuar de manera consecuente.</a:t>
            </a:r>
          </a:p>
        </p:txBody>
      </p:sp>
      <p:pic>
        <p:nvPicPr>
          <p:cNvPr id="2" name="Imagen 1">
            <a:extLst>
              <a:ext uri="{FF2B5EF4-FFF2-40B4-BE49-F238E27FC236}">
                <a16:creationId xmlns:a16="http://schemas.microsoft.com/office/drawing/2014/main" id="{AFADC3F1-2E00-831F-1F09-96743F185701}"/>
              </a:ext>
            </a:extLst>
          </p:cNvPr>
          <p:cNvPicPr>
            <a:picLocks noChangeAspect="1"/>
          </p:cNvPicPr>
          <p:nvPr/>
        </p:nvPicPr>
        <p:blipFill>
          <a:blip r:embed="rId2"/>
          <a:stretch>
            <a:fillRect/>
          </a:stretch>
        </p:blipFill>
        <p:spPr>
          <a:xfrm>
            <a:off x="442355" y="267215"/>
            <a:ext cx="2934406" cy="1227756"/>
          </a:xfrm>
          <a:prstGeom prst="rect">
            <a:avLst/>
          </a:prstGeom>
        </p:spPr>
      </p:pic>
    </p:spTree>
    <p:extLst>
      <p:ext uri="{BB962C8B-B14F-4D97-AF65-F5344CB8AC3E}">
        <p14:creationId xmlns:p14="http://schemas.microsoft.com/office/powerpoint/2010/main" val="266929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4BEF2-6D23-4977-A02A-E4421327459A}"/>
              </a:ext>
            </a:extLst>
          </p:cNvPr>
          <p:cNvSpPr>
            <a:spLocks noGrp="1"/>
          </p:cNvSpPr>
          <p:nvPr>
            <p:ph type="title"/>
          </p:nvPr>
        </p:nvSpPr>
        <p:spPr>
          <a:xfrm>
            <a:off x="1249279" y="406400"/>
            <a:ext cx="9099407" cy="1030514"/>
          </a:xfrm>
          <a:solidFill>
            <a:schemeClr val="accent1">
              <a:lumMod val="20000"/>
              <a:lumOff val="80000"/>
            </a:schemeClr>
          </a:solidFill>
        </p:spPr>
        <p:txBody>
          <a:bodyPr/>
          <a:lstStyle/>
          <a:p>
            <a:pPr algn="l"/>
            <a:r>
              <a:rPr lang="es-ES" b="1" dirty="0">
                <a:solidFill>
                  <a:srgbClr val="0070C0"/>
                </a:solidFill>
              </a:rPr>
              <a:t>3.2 comunicación no verbal</a:t>
            </a:r>
          </a:p>
        </p:txBody>
      </p:sp>
      <p:sp>
        <p:nvSpPr>
          <p:cNvPr id="3" name="Marcador de contenido 2">
            <a:extLst>
              <a:ext uri="{FF2B5EF4-FFF2-40B4-BE49-F238E27FC236}">
                <a16:creationId xmlns:a16="http://schemas.microsoft.com/office/drawing/2014/main" id="{7535506D-FA2A-454E-AC6F-FE90CF18975D}"/>
              </a:ext>
            </a:extLst>
          </p:cNvPr>
          <p:cNvSpPr>
            <a:spLocks noGrp="1"/>
          </p:cNvSpPr>
          <p:nvPr>
            <p:ph sz="quarter" idx="13"/>
          </p:nvPr>
        </p:nvSpPr>
        <p:spPr>
          <a:xfrm>
            <a:off x="578270" y="1563527"/>
            <a:ext cx="11322785" cy="5147011"/>
          </a:xfrm>
        </p:spPr>
        <p:txBody>
          <a:bodyPr>
            <a:normAutofit lnSpcReduction="10000"/>
          </a:bodyPr>
          <a:lstStyle/>
          <a:p>
            <a:r>
              <a:rPr lang="es-ES" sz="2400" cap="none" dirty="0"/>
              <a:t>Es la realizada por cualquier medio no lingüístico</a:t>
            </a:r>
          </a:p>
          <a:p>
            <a:r>
              <a:rPr lang="es-ES" sz="2400" cap="none" dirty="0"/>
              <a:t>Sus principales componentes son:</a:t>
            </a:r>
          </a:p>
          <a:p>
            <a:pPr lvl="1">
              <a:buFont typeface="Wingdings" panose="05000000000000000000" pitchFamily="2" charset="2"/>
              <a:buChar char="Ø"/>
            </a:pPr>
            <a:r>
              <a:rPr lang="pt-BR" sz="2400" b="1" cap="none" dirty="0">
                <a:solidFill>
                  <a:srgbClr val="0070C0"/>
                </a:solidFill>
              </a:rPr>
              <a:t>COMUNICACIÓN PARALINGÜÍSTICA o PARAVERBAL. </a:t>
            </a:r>
            <a:r>
              <a:rPr lang="pt-BR" sz="2400" cap="none" dirty="0" err="1"/>
              <a:t>Aquellas</a:t>
            </a:r>
            <a:r>
              <a:rPr lang="pt-BR" sz="2400" cap="none" dirty="0"/>
              <a:t> </a:t>
            </a:r>
            <a:r>
              <a:rPr lang="pt-BR" sz="2400" cap="none" dirty="0" err="1"/>
              <a:t>conductas</a:t>
            </a:r>
            <a:r>
              <a:rPr lang="pt-BR" sz="2400" cap="none" dirty="0"/>
              <a:t> o elementos no </a:t>
            </a:r>
            <a:r>
              <a:rPr lang="pt-BR" sz="2400" cap="none" dirty="0" err="1"/>
              <a:t>verbales</a:t>
            </a:r>
            <a:r>
              <a:rPr lang="pt-BR" sz="2400" cap="none" dirty="0"/>
              <a:t> que se </a:t>
            </a:r>
            <a:r>
              <a:rPr lang="pt-BR" sz="2400" cap="none" dirty="0" err="1"/>
              <a:t>expresan</a:t>
            </a:r>
            <a:r>
              <a:rPr lang="pt-BR" sz="2400" cap="none" dirty="0"/>
              <a:t> </a:t>
            </a:r>
            <a:r>
              <a:rPr lang="pt-BR" sz="2400" cap="none" dirty="0" err="1"/>
              <a:t>con</a:t>
            </a:r>
            <a:r>
              <a:rPr lang="pt-BR" sz="2400" cap="none" dirty="0"/>
              <a:t> </a:t>
            </a:r>
            <a:r>
              <a:rPr lang="pt-BR" sz="2400" cap="none" dirty="0" err="1"/>
              <a:t>la</a:t>
            </a:r>
            <a:r>
              <a:rPr lang="pt-BR" sz="2400" cap="none" dirty="0"/>
              <a:t> voz, como</a:t>
            </a:r>
            <a:r>
              <a:rPr lang="pt-BR" sz="2400" dirty="0"/>
              <a:t> </a:t>
            </a:r>
            <a:r>
              <a:rPr lang="pt-BR" sz="2400" dirty="0" err="1"/>
              <a:t>son</a:t>
            </a:r>
            <a:r>
              <a:rPr lang="pt-BR" sz="2400" dirty="0"/>
              <a:t>: </a:t>
            </a:r>
            <a:r>
              <a:rPr lang="pt-BR" sz="2400" b="1" cap="none" dirty="0" err="1"/>
              <a:t>volumen</a:t>
            </a:r>
            <a:r>
              <a:rPr lang="pt-BR" sz="2400" b="1" cap="none" dirty="0"/>
              <a:t>, </a:t>
            </a:r>
            <a:r>
              <a:rPr lang="pt-BR" sz="2400" b="1" cap="none" dirty="0" err="1"/>
              <a:t>velocidad</a:t>
            </a:r>
            <a:r>
              <a:rPr lang="pt-BR" sz="2400" b="1" cap="none" dirty="0"/>
              <a:t>, fluidez verbal, pausas, tono y timbre al </a:t>
            </a:r>
            <a:r>
              <a:rPr lang="pt-BR" sz="2400" b="1" cap="none" dirty="0" err="1"/>
              <a:t>hablar</a:t>
            </a:r>
            <a:endParaRPr lang="pt-BR" sz="2400" b="1" cap="none" dirty="0"/>
          </a:p>
          <a:p>
            <a:pPr lvl="1">
              <a:buFont typeface="Wingdings" panose="05000000000000000000" pitchFamily="2" charset="2"/>
              <a:buChar char="Ø"/>
            </a:pPr>
            <a:r>
              <a:rPr lang="es-ES" sz="2400" b="1" cap="none" dirty="0">
                <a:solidFill>
                  <a:srgbClr val="0070C0"/>
                </a:solidFill>
              </a:rPr>
              <a:t>KINESIA</a:t>
            </a:r>
            <a:r>
              <a:rPr lang="es-ES" sz="2400" b="1" dirty="0">
                <a:solidFill>
                  <a:srgbClr val="0070C0"/>
                </a:solidFill>
              </a:rPr>
              <a:t>. </a:t>
            </a:r>
            <a:r>
              <a:rPr lang="es-ES" sz="2400" dirty="0"/>
              <a:t>Se refiere a la información que se transmite por medio de las posiciones o movimientos corporales, entre los que destaca la expresión facial. Es, por tanto, el </a:t>
            </a:r>
            <a:r>
              <a:rPr lang="es-ES" sz="2400" cap="none" dirty="0"/>
              <a:t>estudio de los movimientos del cuerpo o lenguaje corporal, como: </a:t>
            </a:r>
            <a:r>
              <a:rPr lang="es-ES" sz="2400" b="1" cap="none" dirty="0"/>
              <a:t>apariencia física, contacto ocular, proximidad, gestos, expresión facial, la sonrisa, mirada, brazos y manos, etc.</a:t>
            </a:r>
          </a:p>
          <a:p>
            <a:pPr lvl="1">
              <a:buFont typeface="Wingdings" panose="05000000000000000000" pitchFamily="2" charset="2"/>
              <a:buChar char="Ø"/>
            </a:pPr>
            <a:r>
              <a:rPr lang="es-ES" sz="2400" b="1" cap="none" dirty="0">
                <a:solidFill>
                  <a:srgbClr val="0070C0"/>
                </a:solidFill>
              </a:rPr>
              <a:t>PROXEMIA</a:t>
            </a:r>
            <a:r>
              <a:rPr lang="es-ES" sz="2400" b="1" dirty="0">
                <a:solidFill>
                  <a:srgbClr val="0070C0"/>
                </a:solidFill>
              </a:rPr>
              <a:t>.</a:t>
            </a:r>
            <a:r>
              <a:rPr lang="es-ES" sz="2400" b="1" cap="none" dirty="0"/>
              <a:t> </a:t>
            </a:r>
            <a:r>
              <a:rPr lang="es-ES" sz="2400" dirty="0"/>
              <a:t>E</a:t>
            </a:r>
            <a:r>
              <a:rPr lang="es-ES" sz="2400" cap="none" dirty="0"/>
              <a:t>studio del espacio corporal y las distancias de aproximación. Se refiere a la distancia física que separa a las personas que se comunican; incluye distancia pública, distancia social y distancia personal e íntima. Cuando ambas personas se sienten cómodas, una mayor proximidad indica mayor confianza o complicidad.</a:t>
            </a:r>
          </a:p>
        </p:txBody>
      </p:sp>
    </p:spTree>
    <p:extLst>
      <p:ext uri="{BB962C8B-B14F-4D97-AF65-F5344CB8AC3E}">
        <p14:creationId xmlns:p14="http://schemas.microsoft.com/office/powerpoint/2010/main" val="538421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5DA599-6F07-42FC-AD7A-E56D4202F36D}"/>
              </a:ext>
            </a:extLst>
          </p:cNvPr>
          <p:cNvSpPr>
            <a:spLocks noGrp="1"/>
          </p:cNvSpPr>
          <p:nvPr>
            <p:ph type="title"/>
          </p:nvPr>
        </p:nvSpPr>
        <p:spPr>
          <a:xfrm>
            <a:off x="827314" y="198388"/>
            <a:ext cx="10668000" cy="1596177"/>
          </a:xfrm>
        </p:spPr>
        <p:txBody>
          <a:bodyPr>
            <a:normAutofit/>
          </a:bodyPr>
          <a:lstStyle/>
          <a:p>
            <a:r>
              <a:rPr lang="es-ES" sz="4400" b="1" dirty="0">
                <a:solidFill>
                  <a:srgbClr val="0070C0"/>
                </a:solidFill>
              </a:rPr>
              <a:t>3.3 COMUNICACIÓN FORMAL E INFORMAL</a:t>
            </a:r>
          </a:p>
        </p:txBody>
      </p:sp>
      <p:pic>
        <p:nvPicPr>
          <p:cNvPr id="3" name="Imagen 2">
            <a:extLst>
              <a:ext uri="{FF2B5EF4-FFF2-40B4-BE49-F238E27FC236}">
                <a16:creationId xmlns:a16="http://schemas.microsoft.com/office/drawing/2014/main" id="{A67982C0-091A-6AB9-66AC-287AF095D4E2}"/>
              </a:ext>
            </a:extLst>
          </p:cNvPr>
          <p:cNvPicPr>
            <a:picLocks noChangeAspect="1"/>
          </p:cNvPicPr>
          <p:nvPr/>
        </p:nvPicPr>
        <p:blipFill>
          <a:blip r:embed="rId2"/>
          <a:stretch>
            <a:fillRect/>
          </a:stretch>
        </p:blipFill>
        <p:spPr>
          <a:xfrm>
            <a:off x="290284" y="2044701"/>
            <a:ext cx="5109029" cy="2873828"/>
          </a:xfrm>
          <a:prstGeom prst="rect">
            <a:avLst/>
          </a:prstGeom>
        </p:spPr>
      </p:pic>
      <p:pic>
        <p:nvPicPr>
          <p:cNvPr id="5" name="Imagen 4">
            <a:extLst>
              <a:ext uri="{FF2B5EF4-FFF2-40B4-BE49-F238E27FC236}">
                <a16:creationId xmlns:a16="http://schemas.microsoft.com/office/drawing/2014/main" id="{089A34AA-8541-CF93-5198-811CAB1EB232}"/>
              </a:ext>
            </a:extLst>
          </p:cNvPr>
          <p:cNvPicPr>
            <a:picLocks noChangeAspect="1"/>
          </p:cNvPicPr>
          <p:nvPr/>
        </p:nvPicPr>
        <p:blipFill>
          <a:blip r:embed="rId3"/>
          <a:stretch>
            <a:fillRect/>
          </a:stretch>
        </p:blipFill>
        <p:spPr>
          <a:xfrm>
            <a:off x="5841016" y="1983251"/>
            <a:ext cx="6350984" cy="3706349"/>
          </a:xfrm>
          <a:prstGeom prst="rect">
            <a:avLst/>
          </a:prstGeom>
        </p:spPr>
      </p:pic>
    </p:spTree>
    <p:extLst>
      <p:ext uri="{BB962C8B-B14F-4D97-AF65-F5344CB8AC3E}">
        <p14:creationId xmlns:p14="http://schemas.microsoft.com/office/powerpoint/2010/main" val="719706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3855E6-1873-8640-3540-3F2CAD30F6CC}"/>
              </a:ext>
            </a:extLst>
          </p:cNvPr>
          <p:cNvPicPr>
            <a:picLocks noChangeAspect="1"/>
          </p:cNvPicPr>
          <p:nvPr/>
        </p:nvPicPr>
        <p:blipFill>
          <a:blip r:embed="rId2"/>
          <a:stretch>
            <a:fillRect/>
          </a:stretch>
        </p:blipFill>
        <p:spPr>
          <a:xfrm>
            <a:off x="0" y="0"/>
            <a:ext cx="5247119" cy="2948214"/>
          </a:xfrm>
          <a:prstGeom prst="rect">
            <a:avLst/>
          </a:prstGeom>
        </p:spPr>
      </p:pic>
      <p:pic>
        <p:nvPicPr>
          <p:cNvPr id="3" name="Imagen 2">
            <a:extLst>
              <a:ext uri="{FF2B5EF4-FFF2-40B4-BE49-F238E27FC236}">
                <a16:creationId xmlns:a16="http://schemas.microsoft.com/office/drawing/2014/main" id="{23103506-7083-82C8-511E-931073750F45}"/>
              </a:ext>
            </a:extLst>
          </p:cNvPr>
          <p:cNvPicPr>
            <a:picLocks noChangeAspect="1"/>
          </p:cNvPicPr>
          <p:nvPr/>
        </p:nvPicPr>
        <p:blipFill>
          <a:blip r:embed="rId3"/>
          <a:stretch>
            <a:fillRect/>
          </a:stretch>
        </p:blipFill>
        <p:spPr>
          <a:xfrm>
            <a:off x="5247119" y="1884419"/>
            <a:ext cx="6631441" cy="4973581"/>
          </a:xfrm>
          <a:prstGeom prst="rect">
            <a:avLst/>
          </a:prstGeom>
        </p:spPr>
      </p:pic>
    </p:spTree>
    <p:extLst>
      <p:ext uri="{BB962C8B-B14F-4D97-AF65-F5344CB8AC3E}">
        <p14:creationId xmlns:p14="http://schemas.microsoft.com/office/powerpoint/2010/main" val="421729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04EC367-18AF-4E19-B211-F5B5C9EE87F5}"/>
              </a:ext>
            </a:extLst>
          </p:cNvPr>
          <p:cNvSpPr>
            <a:spLocks noGrp="1"/>
          </p:cNvSpPr>
          <p:nvPr>
            <p:ph type="title"/>
          </p:nvPr>
        </p:nvSpPr>
        <p:spPr>
          <a:xfrm>
            <a:off x="4970109" y="484632"/>
            <a:ext cx="6730277" cy="1609344"/>
          </a:xfrm>
          <a:ln>
            <a:noFill/>
          </a:ln>
        </p:spPr>
        <p:txBody>
          <a:bodyPr>
            <a:normAutofit/>
          </a:bodyPr>
          <a:lstStyle/>
          <a:p>
            <a:r>
              <a:rPr lang="es-ES" sz="4800" b="1" dirty="0"/>
              <a:t>índice</a:t>
            </a:r>
          </a:p>
        </p:txBody>
      </p:sp>
      <p:pic>
        <p:nvPicPr>
          <p:cNvPr id="5" name="Picture 4" descr="Cuadros de diálogo verdes">
            <a:extLst>
              <a:ext uri="{FF2B5EF4-FFF2-40B4-BE49-F238E27FC236}">
                <a16:creationId xmlns:a16="http://schemas.microsoft.com/office/drawing/2014/main" id="{B7C48838-2DF1-A3AF-CEE8-DC0CD8CE8A11}"/>
              </a:ext>
            </a:extLst>
          </p:cNvPr>
          <p:cNvPicPr>
            <a:picLocks noChangeAspect="1"/>
          </p:cNvPicPr>
          <p:nvPr/>
        </p:nvPicPr>
        <p:blipFill rotWithShape="1">
          <a:blip r:embed="rId4"/>
          <a:srcRect l="18882" r="24712" b="2"/>
          <a:stretch/>
        </p:blipFill>
        <p:spPr>
          <a:xfrm>
            <a:off x="3344" y="10"/>
            <a:ext cx="4646726" cy="6857990"/>
          </a:xfrm>
          <a:prstGeom prst="rect">
            <a:avLst/>
          </a:prstGeom>
        </p:spPr>
      </p:pic>
      <p:sp>
        <p:nvSpPr>
          <p:cNvPr id="3" name="Marcador de contenido 2">
            <a:extLst>
              <a:ext uri="{FF2B5EF4-FFF2-40B4-BE49-F238E27FC236}">
                <a16:creationId xmlns:a16="http://schemas.microsoft.com/office/drawing/2014/main" id="{CA931B33-F1DF-4A71-8B7F-CB414974DDEC}"/>
              </a:ext>
            </a:extLst>
          </p:cNvPr>
          <p:cNvSpPr>
            <a:spLocks noGrp="1"/>
          </p:cNvSpPr>
          <p:nvPr>
            <p:ph sz="quarter" idx="13"/>
          </p:nvPr>
        </p:nvSpPr>
        <p:spPr>
          <a:xfrm>
            <a:off x="4970109" y="2121408"/>
            <a:ext cx="6730276" cy="4050792"/>
          </a:xfrm>
        </p:spPr>
        <p:txBody>
          <a:bodyPr>
            <a:normAutofit lnSpcReduction="10000"/>
          </a:bodyPr>
          <a:lstStyle/>
          <a:p>
            <a:pPr marL="457200" indent="-457200">
              <a:buFont typeface="+mj-lt"/>
              <a:buAutoNum type="arabicPeriod"/>
            </a:pPr>
            <a:r>
              <a:rPr lang="es-ES" sz="2400" b="1" dirty="0"/>
              <a:t>La comunicación </a:t>
            </a:r>
          </a:p>
          <a:p>
            <a:pPr marL="457200" indent="-457200">
              <a:buFont typeface="+mj-lt"/>
              <a:buAutoNum type="arabicPeriod"/>
            </a:pPr>
            <a:r>
              <a:rPr lang="es-ES" sz="2400" b="1" dirty="0"/>
              <a:t>El proceso de la comunicación y sus elementos</a:t>
            </a:r>
          </a:p>
          <a:p>
            <a:pPr marL="457200" indent="-457200">
              <a:buFont typeface="+mj-lt"/>
              <a:buAutoNum type="arabicPeriod"/>
            </a:pPr>
            <a:r>
              <a:rPr lang="es-ES" sz="2400" b="1" dirty="0"/>
              <a:t>Tipos de comunicación</a:t>
            </a:r>
          </a:p>
          <a:p>
            <a:pPr marL="457200" indent="-457200">
              <a:buFont typeface="+mj-lt"/>
              <a:buAutoNum type="arabicPeriod"/>
            </a:pPr>
            <a:r>
              <a:rPr lang="es-ES" sz="2400" b="1" dirty="0"/>
              <a:t>Barreras y dificultades de la comunicación</a:t>
            </a:r>
          </a:p>
          <a:p>
            <a:pPr marL="457200" indent="-457200">
              <a:buFont typeface="+mj-lt"/>
              <a:buAutoNum type="arabicPeriod"/>
            </a:pPr>
            <a:r>
              <a:rPr lang="es-ES" sz="2400" b="1" dirty="0">
                <a:solidFill>
                  <a:schemeClr val="bg2">
                    <a:lumMod val="50000"/>
                  </a:schemeClr>
                </a:solidFill>
              </a:rPr>
              <a:t>Las habilidades sociales</a:t>
            </a:r>
          </a:p>
          <a:p>
            <a:pPr marL="457200" indent="-457200">
              <a:buFont typeface="+mj-lt"/>
              <a:buAutoNum type="arabicPeriod"/>
            </a:pPr>
            <a:r>
              <a:rPr lang="es-ES" sz="2400" b="1" dirty="0">
                <a:solidFill>
                  <a:schemeClr val="bg2">
                    <a:lumMod val="50000"/>
                  </a:schemeClr>
                </a:solidFill>
              </a:rPr>
              <a:t>La comunicación en la atención sanitaria</a:t>
            </a:r>
          </a:p>
          <a:p>
            <a:pPr marL="457200" indent="-457200">
              <a:buFont typeface="+mj-lt"/>
              <a:buAutoNum type="arabicPeriod"/>
            </a:pPr>
            <a:r>
              <a:rPr lang="es-ES" sz="2400" b="1" dirty="0">
                <a:solidFill>
                  <a:schemeClr val="bg2">
                    <a:lumMod val="50000"/>
                  </a:schemeClr>
                </a:solidFill>
              </a:rPr>
              <a:t>La comunicación en </a:t>
            </a:r>
            <a:r>
              <a:rPr lang="es-ES" sz="2400" b="1" dirty="0" err="1">
                <a:solidFill>
                  <a:schemeClr val="bg2">
                    <a:lumMod val="50000"/>
                  </a:schemeClr>
                </a:solidFill>
              </a:rPr>
              <a:t>teleemergencias</a:t>
            </a:r>
            <a:endParaRPr lang="es-ES" sz="2400" b="1" dirty="0">
              <a:solidFill>
                <a:schemeClr val="bg2">
                  <a:lumMod val="50000"/>
                </a:schemeClr>
              </a:solidFill>
            </a:endParaRPr>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71008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549CBF-6E28-6EE1-D407-4AC41B446B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97594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0B4AED7-CA65-316E-45F7-978FE39BD0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379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DD96A61-14A8-1829-70D7-5F53463756E9}"/>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18226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1 Título"/>
          <p:cNvSpPr>
            <a:spLocks noGrp="1"/>
          </p:cNvSpPr>
          <p:nvPr>
            <p:ph type="title"/>
          </p:nvPr>
        </p:nvSpPr>
        <p:spPr>
          <a:xfrm>
            <a:off x="984504" y="762619"/>
            <a:ext cx="10058400" cy="1451359"/>
          </a:xfrm>
        </p:spPr>
        <p:txBody>
          <a:bodyPr>
            <a:normAutofit fontScale="90000"/>
          </a:bodyPr>
          <a:lstStyle/>
          <a:p>
            <a:pPr marL="514350" indent="-514350">
              <a:buFont typeface="+mj-lt"/>
              <a:buAutoNum type="arabicPeriod" startAt="4"/>
            </a:pPr>
            <a:r>
              <a:rPr lang="es-ES" sz="4900" b="1" dirty="0"/>
              <a:t>Barreras y dificultades de la comunicación</a:t>
            </a:r>
            <a:br>
              <a:rPr lang="es-ES" sz="3400" b="1" dirty="0"/>
            </a:br>
            <a:endParaRPr lang="es-ES" sz="3400" b="1" dirty="0"/>
          </a:p>
        </p:txBody>
      </p:sp>
      <p:pic>
        <p:nvPicPr>
          <p:cNvPr id="4" name="Imagen 3">
            <a:extLst>
              <a:ext uri="{FF2B5EF4-FFF2-40B4-BE49-F238E27FC236}">
                <a16:creationId xmlns:a16="http://schemas.microsoft.com/office/drawing/2014/main" id="{BB331160-7753-36D2-928A-9EDE77BC78D7}"/>
              </a:ext>
            </a:extLst>
          </p:cNvPr>
          <p:cNvPicPr>
            <a:picLocks noChangeAspect="1"/>
          </p:cNvPicPr>
          <p:nvPr/>
        </p:nvPicPr>
        <p:blipFill rotWithShape="1">
          <a:blip r:embed="rId4"/>
          <a:srcRect l="2377" r="67"/>
          <a:stretch/>
        </p:blipFill>
        <p:spPr>
          <a:xfrm>
            <a:off x="343663" y="2320412"/>
            <a:ext cx="5088800" cy="3907158"/>
          </a:xfrm>
          <a:prstGeom prst="rect">
            <a:avLst/>
          </a:prstGeom>
        </p:spPr>
      </p:pic>
      <p:sp>
        <p:nvSpPr>
          <p:cNvPr id="3" name="2 Marcador de contenido"/>
          <p:cNvSpPr>
            <a:spLocks noGrp="1"/>
          </p:cNvSpPr>
          <p:nvPr>
            <p:ph sz="quarter" idx="13"/>
          </p:nvPr>
        </p:nvSpPr>
        <p:spPr>
          <a:xfrm>
            <a:off x="5776126" y="2320412"/>
            <a:ext cx="5352121" cy="4366469"/>
          </a:xfrm>
        </p:spPr>
        <p:txBody>
          <a:bodyPr anchor="ctr">
            <a:normAutofit/>
          </a:bodyPr>
          <a:lstStyle/>
          <a:p>
            <a:r>
              <a:rPr lang="es-ES" sz="2400" cap="none" dirty="0"/>
              <a:t>Son las diversas circunstancias que dificultan la comunicación y hacen que se pierda su efectividad.</a:t>
            </a:r>
          </a:p>
          <a:p>
            <a:r>
              <a:rPr lang="es-ES" sz="2400" cap="none" dirty="0"/>
              <a:t>Los </a:t>
            </a:r>
            <a:r>
              <a:rPr lang="es-ES" sz="2400" b="1" cap="none" dirty="0"/>
              <a:t>tipos de barreras comunicativas </a:t>
            </a:r>
            <a:r>
              <a:rPr lang="es-ES" sz="2400" cap="none" dirty="0"/>
              <a:t>son</a:t>
            </a:r>
            <a:r>
              <a:rPr lang="es-ES" sz="2400" dirty="0"/>
              <a:t>:</a:t>
            </a:r>
          </a:p>
          <a:p>
            <a:pPr marL="971550" lvl="1" indent="-514350">
              <a:buFont typeface="+mj-lt"/>
              <a:buAutoNum type="alphaUcPeriod"/>
            </a:pPr>
            <a:r>
              <a:rPr lang="es-ES" sz="2400" dirty="0"/>
              <a:t>Barreras del mensaje</a:t>
            </a:r>
          </a:p>
          <a:p>
            <a:pPr marL="971550" lvl="1" indent="-514350">
              <a:buFont typeface="+mj-lt"/>
              <a:buAutoNum type="alphaUcPeriod"/>
            </a:pPr>
            <a:r>
              <a:rPr lang="es-ES" sz="2400" dirty="0"/>
              <a:t>Barreras en el código</a:t>
            </a:r>
          </a:p>
          <a:p>
            <a:pPr marL="971550" lvl="1" indent="-514350">
              <a:buFont typeface="+mj-lt"/>
              <a:buAutoNum type="alphaUcPeriod"/>
            </a:pPr>
            <a:r>
              <a:rPr lang="es-ES" sz="2400" dirty="0"/>
              <a:t>Barreras físicas</a:t>
            </a:r>
          </a:p>
          <a:p>
            <a:pPr marL="971550" lvl="1" indent="-514350">
              <a:buFont typeface="+mj-lt"/>
              <a:buAutoNum type="alphaUcPeriod"/>
            </a:pPr>
            <a:r>
              <a:rPr lang="es-ES" sz="2400" dirty="0"/>
              <a:t>Barreras personales o psicológicas</a:t>
            </a:r>
          </a:p>
          <a:p>
            <a:endParaRPr lang="es-ES"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EFCF7-CD7B-4FA4-881D-16FEEE8D2EAF}"/>
              </a:ext>
            </a:extLst>
          </p:cNvPr>
          <p:cNvSpPr>
            <a:spLocks noGrp="1"/>
          </p:cNvSpPr>
          <p:nvPr>
            <p:ph type="title"/>
          </p:nvPr>
        </p:nvSpPr>
        <p:spPr>
          <a:xfrm>
            <a:off x="696579" y="463986"/>
            <a:ext cx="10364451" cy="900581"/>
          </a:xfrm>
        </p:spPr>
        <p:txBody>
          <a:bodyPr>
            <a:normAutofit/>
          </a:bodyPr>
          <a:lstStyle/>
          <a:p>
            <a:pPr marL="914400" indent="-914400" algn="l">
              <a:buSzPct val="91000"/>
              <a:buFont typeface="+mj-lt"/>
              <a:buAutoNum type="alphaUcPeriod"/>
            </a:pPr>
            <a:r>
              <a:rPr lang="es-ES" sz="4400" b="1" dirty="0">
                <a:solidFill>
                  <a:srgbClr val="0070C0"/>
                </a:solidFill>
              </a:rPr>
              <a:t>Barreras del mensaje</a:t>
            </a:r>
            <a:endParaRPr lang="es-ES" dirty="0"/>
          </a:p>
        </p:txBody>
      </p:sp>
      <p:sp>
        <p:nvSpPr>
          <p:cNvPr id="3" name="Marcador de contenido 2">
            <a:extLst>
              <a:ext uri="{FF2B5EF4-FFF2-40B4-BE49-F238E27FC236}">
                <a16:creationId xmlns:a16="http://schemas.microsoft.com/office/drawing/2014/main" id="{461CB6D9-C8B1-4D0B-8FBA-C8E2E2EC26B0}"/>
              </a:ext>
            </a:extLst>
          </p:cNvPr>
          <p:cNvSpPr>
            <a:spLocks noGrp="1"/>
          </p:cNvSpPr>
          <p:nvPr>
            <p:ph sz="quarter" idx="13"/>
          </p:nvPr>
        </p:nvSpPr>
        <p:spPr>
          <a:xfrm>
            <a:off x="914087" y="1364567"/>
            <a:ext cx="10765921" cy="5202487"/>
          </a:xfrm>
        </p:spPr>
        <p:txBody>
          <a:bodyPr>
            <a:normAutofit/>
          </a:bodyPr>
          <a:lstStyle/>
          <a:p>
            <a:r>
              <a:rPr lang="es-ES" sz="2600" cap="none" dirty="0"/>
              <a:t>Se producen cuando el emisor elabora el mensaje de manera inadecuada, generalmente por un exceso o déficit de información.</a:t>
            </a:r>
          </a:p>
          <a:p>
            <a:pPr lvl="1">
              <a:buFont typeface="Wingdings" panose="05000000000000000000" pitchFamily="2" charset="2"/>
              <a:buChar char="Ø"/>
            </a:pPr>
            <a:r>
              <a:rPr lang="es-ES" sz="2600" cap="none" dirty="0">
                <a:solidFill>
                  <a:srgbClr val="0070C0"/>
                </a:solidFill>
              </a:rPr>
              <a:t>POR EXCESO DE INFORMACIÓN</a:t>
            </a:r>
            <a:r>
              <a:rPr lang="es-ES" sz="2600" dirty="0">
                <a:solidFill>
                  <a:srgbClr val="0070C0"/>
                </a:solidFill>
              </a:rPr>
              <a:t>.</a:t>
            </a:r>
            <a:r>
              <a:rPr lang="es-ES" sz="2600" cap="none" dirty="0"/>
              <a:t> La cantidad de información del mensaje es excesiva superando el nivel de comprensión o atención del receptor. Por ello, debemos evitar que el mensaje sea demasiado largo o complejo, y si es necesario comunicar mucha información =&gt; hacerlo en bloques e ir confirmando que la persona va comprendiendo antes de continuar.</a:t>
            </a:r>
          </a:p>
          <a:p>
            <a:pPr lvl="1">
              <a:buFont typeface="Wingdings" panose="05000000000000000000" pitchFamily="2" charset="2"/>
              <a:buChar char="Ø"/>
            </a:pPr>
            <a:r>
              <a:rPr lang="es-ES" sz="2600" cap="none" dirty="0">
                <a:solidFill>
                  <a:srgbClr val="0070C0"/>
                </a:solidFill>
              </a:rPr>
              <a:t>POR ESCASEZ DE INFORMACIÓN</a:t>
            </a:r>
            <a:r>
              <a:rPr lang="es-ES" sz="2600" dirty="0">
                <a:solidFill>
                  <a:srgbClr val="0070C0"/>
                </a:solidFill>
              </a:rPr>
              <a:t>.</a:t>
            </a:r>
            <a:r>
              <a:rPr lang="es-ES" sz="2600" cap="none" dirty="0"/>
              <a:t> Hace que el mensaje no resulte suficientemente comprensible. Ocurre cuando los mensajes tienen poca información y como consecuencia, puede ser que el receptor presuponga o deduzca parte de la información no recibida, lo que puede dar lugar a interpretaciones erróneas o inexactas. </a:t>
            </a:r>
            <a:endParaRPr lang="es-ES" sz="2600" dirty="0"/>
          </a:p>
        </p:txBody>
      </p:sp>
    </p:spTree>
    <p:extLst>
      <p:ext uri="{BB962C8B-B14F-4D97-AF65-F5344CB8AC3E}">
        <p14:creationId xmlns:p14="http://schemas.microsoft.com/office/powerpoint/2010/main" val="166949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EFCF7-CD7B-4FA4-881D-16FEEE8D2EAF}"/>
              </a:ext>
            </a:extLst>
          </p:cNvPr>
          <p:cNvSpPr>
            <a:spLocks noGrp="1"/>
          </p:cNvSpPr>
          <p:nvPr>
            <p:ph type="title"/>
          </p:nvPr>
        </p:nvSpPr>
        <p:spPr>
          <a:xfrm>
            <a:off x="644079" y="450770"/>
            <a:ext cx="10364451" cy="1112759"/>
          </a:xfrm>
        </p:spPr>
        <p:txBody>
          <a:bodyPr/>
          <a:lstStyle/>
          <a:p>
            <a:pPr marL="742950" indent="-742950" algn="l">
              <a:buSzPct val="91000"/>
              <a:buFont typeface="+mj-lt"/>
              <a:buAutoNum type="alphaUcPeriod" startAt="2"/>
            </a:pPr>
            <a:r>
              <a:rPr lang="es-ES" sz="4400" b="1" dirty="0">
                <a:solidFill>
                  <a:srgbClr val="0070C0"/>
                </a:solidFill>
              </a:rPr>
              <a:t>Barreras EN EL CÓDIGO</a:t>
            </a:r>
            <a:endParaRPr lang="es-ES" dirty="0"/>
          </a:p>
        </p:txBody>
      </p:sp>
      <p:sp>
        <p:nvSpPr>
          <p:cNvPr id="3" name="Marcador de contenido 2">
            <a:extLst>
              <a:ext uri="{FF2B5EF4-FFF2-40B4-BE49-F238E27FC236}">
                <a16:creationId xmlns:a16="http://schemas.microsoft.com/office/drawing/2014/main" id="{461CB6D9-C8B1-4D0B-8FBA-C8E2E2EC26B0}"/>
              </a:ext>
            </a:extLst>
          </p:cNvPr>
          <p:cNvSpPr>
            <a:spLocks noGrp="1"/>
          </p:cNvSpPr>
          <p:nvPr>
            <p:ph sz="quarter" idx="13"/>
          </p:nvPr>
        </p:nvSpPr>
        <p:spPr>
          <a:xfrm>
            <a:off x="644079" y="1563529"/>
            <a:ext cx="11146139" cy="5183635"/>
          </a:xfrm>
        </p:spPr>
        <p:txBody>
          <a:bodyPr>
            <a:normAutofit/>
          </a:bodyPr>
          <a:lstStyle/>
          <a:p>
            <a:r>
              <a:rPr lang="es-ES" sz="2800" cap="none" dirty="0"/>
              <a:t>Se producen cuando la persona emisora y la receptora usan un código que alguna de ellas no domina suficientemente bien. </a:t>
            </a:r>
          </a:p>
          <a:p>
            <a:r>
              <a:rPr lang="es-ES" sz="2800" cap="none" dirty="0"/>
              <a:t>Son problemas en los </a:t>
            </a:r>
            <a:r>
              <a:rPr lang="es-ES" sz="2800" b="1" cap="none" dirty="0"/>
              <a:t>procesos de codificación o descodificación </a:t>
            </a:r>
            <a:r>
              <a:rPr lang="es-ES" sz="2800" cap="none" dirty="0"/>
              <a:t>que se producen cuando las palabras o símbolos usados por el emisor pueden ser interpretados de manera diferente o incluso errónea por el receptor.</a:t>
            </a:r>
          </a:p>
          <a:p>
            <a:r>
              <a:rPr lang="es-ES" sz="2800" dirty="0"/>
              <a:t>Según esto, l</a:t>
            </a:r>
            <a:r>
              <a:rPr lang="es-ES" sz="2800" cap="none" dirty="0"/>
              <a:t>as causas de este tipo de barreras pueden estar en:</a:t>
            </a:r>
          </a:p>
          <a:p>
            <a:pPr lvl="1">
              <a:buFont typeface="Wingdings" panose="05000000000000000000" pitchFamily="2" charset="2"/>
              <a:buChar char="Ø"/>
            </a:pPr>
            <a:r>
              <a:rPr lang="es-ES" sz="2600" b="1" cap="none" dirty="0">
                <a:solidFill>
                  <a:srgbClr val="0070C0"/>
                </a:solidFill>
              </a:rPr>
              <a:t>Errores en la codificación</a:t>
            </a:r>
            <a:r>
              <a:rPr lang="es-ES" sz="2600" cap="none" dirty="0"/>
              <a:t>, el emisor no conoce bien el código y lo utiliza de manera incorrecta.</a:t>
            </a:r>
          </a:p>
          <a:p>
            <a:pPr lvl="1">
              <a:buFont typeface="Wingdings" panose="05000000000000000000" pitchFamily="2" charset="2"/>
              <a:buChar char="Ø"/>
            </a:pPr>
            <a:r>
              <a:rPr lang="es-ES" sz="2600" b="1" cap="none" dirty="0">
                <a:solidFill>
                  <a:srgbClr val="0070C0"/>
                </a:solidFill>
              </a:rPr>
              <a:t>Errores en la descodificación</a:t>
            </a:r>
            <a:r>
              <a:rPr lang="es-ES" sz="2600" cap="none" dirty="0"/>
              <a:t>, el receptor no conoce bien el código y lo descodifica de manera incorrecta.</a:t>
            </a:r>
          </a:p>
        </p:txBody>
      </p:sp>
    </p:spTree>
    <p:extLst>
      <p:ext uri="{BB962C8B-B14F-4D97-AF65-F5344CB8AC3E}">
        <p14:creationId xmlns:p14="http://schemas.microsoft.com/office/powerpoint/2010/main" val="383577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EFCF7-CD7B-4FA4-881D-16FEEE8D2EAF}"/>
              </a:ext>
            </a:extLst>
          </p:cNvPr>
          <p:cNvSpPr>
            <a:spLocks noGrp="1"/>
          </p:cNvSpPr>
          <p:nvPr>
            <p:ph type="title"/>
          </p:nvPr>
        </p:nvSpPr>
        <p:spPr>
          <a:xfrm>
            <a:off x="644079" y="450770"/>
            <a:ext cx="10364451" cy="1112759"/>
          </a:xfrm>
        </p:spPr>
        <p:txBody>
          <a:bodyPr/>
          <a:lstStyle/>
          <a:p>
            <a:pPr marL="742950" indent="-742950" algn="l">
              <a:buSzPct val="91000"/>
              <a:buFont typeface="+mj-lt"/>
              <a:buAutoNum type="alphaUcPeriod" startAt="2"/>
            </a:pPr>
            <a:r>
              <a:rPr lang="es-ES" sz="4400" b="1" dirty="0">
                <a:solidFill>
                  <a:srgbClr val="0070C0"/>
                </a:solidFill>
              </a:rPr>
              <a:t>Barreras EN EL CÓDIGO</a:t>
            </a:r>
            <a:endParaRPr lang="es-ES" dirty="0"/>
          </a:p>
        </p:txBody>
      </p:sp>
      <p:sp>
        <p:nvSpPr>
          <p:cNvPr id="3" name="Marcador de contenido 2">
            <a:extLst>
              <a:ext uri="{FF2B5EF4-FFF2-40B4-BE49-F238E27FC236}">
                <a16:creationId xmlns:a16="http://schemas.microsoft.com/office/drawing/2014/main" id="{461CB6D9-C8B1-4D0B-8FBA-C8E2E2EC26B0}"/>
              </a:ext>
            </a:extLst>
          </p:cNvPr>
          <p:cNvSpPr>
            <a:spLocks noGrp="1"/>
          </p:cNvSpPr>
          <p:nvPr>
            <p:ph sz="quarter" idx="13"/>
          </p:nvPr>
        </p:nvSpPr>
        <p:spPr>
          <a:xfrm>
            <a:off x="644079" y="1563529"/>
            <a:ext cx="7768401" cy="5183635"/>
          </a:xfrm>
        </p:spPr>
        <p:txBody>
          <a:bodyPr>
            <a:normAutofit/>
          </a:bodyPr>
          <a:lstStyle/>
          <a:p>
            <a:r>
              <a:rPr lang="es-ES" sz="2400" cap="none" dirty="0"/>
              <a:t>Algunas medidas que se pueden adoptar en </a:t>
            </a:r>
            <a:r>
              <a:rPr lang="es-ES" sz="2400" cap="none" dirty="0" err="1"/>
              <a:t>teleemergencias</a:t>
            </a:r>
            <a:r>
              <a:rPr lang="es-ES" sz="2400" cap="none" dirty="0"/>
              <a:t> para limitar estas barreras son:</a:t>
            </a:r>
          </a:p>
          <a:p>
            <a:pPr lvl="1">
              <a:buFont typeface="Wingdings" panose="05000000000000000000" pitchFamily="2" charset="2"/>
              <a:buChar char="Ø"/>
            </a:pPr>
            <a:r>
              <a:rPr lang="es-ES" sz="2400" dirty="0"/>
              <a:t>Si la otra persona entiende y habla el idioma, pero no tiene un buen dominio, usar frases cortas y un vocabulario sencillo e ir confirmando que entiende lo que le decimos.</a:t>
            </a:r>
          </a:p>
          <a:p>
            <a:pPr lvl="1">
              <a:buFont typeface="Wingdings" panose="05000000000000000000" pitchFamily="2" charset="2"/>
              <a:buChar char="Ø"/>
            </a:pPr>
            <a:r>
              <a:rPr lang="es-ES" sz="2400" cap="none" dirty="0"/>
              <a:t>Si la otra persona no conoce el idioma, aver</a:t>
            </a:r>
            <a:r>
              <a:rPr lang="es-ES" sz="2400" dirty="0"/>
              <a:t>iguar con qué idioma puede comunicarse y usarlo, o transferir la llamada a alguien que lo conozca.</a:t>
            </a:r>
          </a:p>
          <a:p>
            <a:pPr lvl="1">
              <a:buFont typeface="Wingdings" panose="05000000000000000000" pitchFamily="2" charset="2"/>
              <a:buChar char="Ø"/>
            </a:pPr>
            <a:r>
              <a:rPr lang="es-ES" sz="2400" cap="none" dirty="0"/>
              <a:t>En cualquier caso, no utilizar vocabulario técnico que las personas que no pertenezcan al entorno sanitario o de emergencias no puedan comprender.</a:t>
            </a:r>
          </a:p>
        </p:txBody>
      </p:sp>
      <p:pic>
        <p:nvPicPr>
          <p:cNvPr id="4" name="Imagen 3">
            <a:extLst>
              <a:ext uri="{FF2B5EF4-FFF2-40B4-BE49-F238E27FC236}">
                <a16:creationId xmlns:a16="http://schemas.microsoft.com/office/drawing/2014/main" id="{4E36B692-A66C-5455-45DA-9F3871AC5F20}"/>
              </a:ext>
            </a:extLst>
          </p:cNvPr>
          <p:cNvPicPr>
            <a:picLocks noChangeAspect="1"/>
          </p:cNvPicPr>
          <p:nvPr/>
        </p:nvPicPr>
        <p:blipFill>
          <a:blip r:embed="rId2"/>
          <a:stretch>
            <a:fillRect/>
          </a:stretch>
        </p:blipFill>
        <p:spPr>
          <a:xfrm>
            <a:off x="8412480" y="1007149"/>
            <a:ext cx="3452426" cy="2421851"/>
          </a:xfrm>
          <a:prstGeom prst="rect">
            <a:avLst/>
          </a:prstGeom>
        </p:spPr>
      </p:pic>
      <p:pic>
        <p:nvPicPr>
          <p:cNvPr id="5" name="Imagen 4">
            <a:extLst>
              <a:ext uri="{FF2B5EF4-FFF2-40B4-BE49-F238E27FC236}">
                <a16:creationId xmlns:a16="http://schemas.microsoft.com/office/drawing/2014/main" id="{B95E7705-194A-A231-A54C-12067B1B4BE0}"/>
              </a:ext>
            </a:extLst>
          </p:cNvPr>
          <p:cNvPicPr>
            <a:picLocks noChangeAspect="1"/>
          </p:cNvPicPr>
          <p:nvPr/>
        </p:nvPicPr>
        <p:blipFill>
          <a:blip r:embed="rId3"/>
          <a:stretch>
            <a:fillRect/>
          </a:stretch>
        </p:blipFill>
        <p:spPr>
          <a:xfrm>
            <a:off x="8441034" y="3983950"/>
            <a:ext cx="2921622" cy="2228163"/>
          </a:xfrm>
          <a:prstGeom prst="rect">
            <a:avLst/>
          </a:prstGeom>
        </p:spPr>
      </p:pic>
    </p:spTree>
    <p:extLst>
      <p:ext uri="{BB962C8B-B14F-4D97-AF65-F5344CB8AC3E}">
        <p14:creationId xmlns:p14="http://schemas.microsoft.com/office/powerpoint/2010/main" val="2837033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EFCF7-CD7B-4FA4-881D-16FEEE8D2EAF}"/>
              </a:ext>
            </a:extLst>
          </p:cNvPr>
          <p:cNvSpPr>
            <a:spLocks noGrp="1"/>
          </p:cNvSpPr>
          <p:nvPr>
            <p:ph type="title"/>
          </p:nvPr>
        </p:nvSpPr>
        <p:spPr>
          <a:xfrm>
            <a:off x="817102" y="212048"/>
            <a:ext cx="11042387" cy="986576"/>
          </a:xfrm>
        </p:spPr>
        <p:txBody>
          <a:bodyPr>
            <a:normAutofit/>
          </a:bodyPr>
          <a:lstStyle/>
          <a:p>
            <a:pPr marL="742950" indent="-742950" algn="l">
              <a:buSzPct val="91000"/>
              <a:buFont typeface="+mj-lt"/>
              <a:buAutoNum type="alphaUcPeriod" startAt="3"/>
            </a:pPr>
            <a:r>
              <a:rPr lang="es-ES" sz="4400" b="1" dirty="0">
                <a:solidFill>
                  <a:srgbClr val="0070C0"/>
                </a:solidFill>
              </a:rPr>
              <a:t>Barreras FÍSICAS</a:t>
            </a:r>
            <a:endParaRPr lang="es-ES" sz="4400" dirty="0"/>
          </a:p>
        </p:txBody>
      </p:sp>
      <p:sp>
        <p:nvSpPr>
          <p:cNvPr id="3" name="Marcador de contenido 2">
            <a:extLst>
              <a:ext uri="{FF2B5EF4-FFF2-40B4-BE49-F238E27FC236}">
                <a16:creationId xmlns:a16="http://schemas.microsoft.com/office/drawing/2014/main" id="{461CB6D9-C8B1-4D0B-8FBA-C8E2E2EC26B0}"/>
              </a:ext>
            </a:extLst>
          </p:cNvPr>
          <p:cNvSpPr>
            <a:spLocks noGrp="1"/>
          </p:cNvSpPr>
          <p:nvPr>
            <p:ph sz="quarter" idx="13"/>
          </p:nvPr>
        </p:nvSpPr>
        <p:spPr>
          <a:xfrm>
            <a:off x="450167" y="1072013"/>
            <a:ext cx="11409322" cy="5385057"/>
          </a:xfrm>
        </p:spPr>
        <p:txBody>
          <a:bodyPr>
            <a:normAutofit fontScale="92500" lnSpcReduction="20000"/>
          </a:bodyPr>
          <a:lstStyle/>
          <a:p>
            <a:r>
              <a:rPr lang="es-ES" sz="2800" cap="none" dirty="0"/>
              <a:t>Son los problemas que se producen durante la transmisión de la comunicación y que alteran o dificultan la recepción por parte de la persona emisora.</a:t>
            </a:r>
          </a:p>
          <a:p>
            <a:r>
              <a:rPr lang="es-ES" sz="2800" cap="none" dirty="0"/>
              <a:t>Pueden tener diferentes causas:</a:t>
            </a:r>
          </a:p>
          <a:p>
            <a:pPr lvl="1"/>
            <a:r>
              <a:rPr lang="es-ES" sz="2600" b="1" cap="none" dirty="0">
                <a:solidFill>
                  <a:srgbClr val="0070C0"/>
                </a:solidFill>
              </a:rPr>
              <a:t>Fisiológicas: </a:t>
            </a:r>
            <a:r>
              <a:rPr lang="es-ES" sz="2600" cap="none" dirty="0"/>
              <a:t>ocasionadas por limitaciones funcionales de las personas que intervienen en el proceso, o por necesidades físicas no cubiertas. Son problemas en el habla o de la audición derivados de la situación de emergencia, ya sea causa de una lesión o por la tensión del momento. </a:t>
            </a:r>
            <a:r>
              <a:rPr lang="es-ES" sz="2600" cap="none" dirty="0">
                <a:solidFill>
                  <a:schemeClr val="accent1"/>
                </a:solidFill>
              </a:rPr>
              <a:t>Intentar que la persona </a:t>
            </a:r>
            <a:r>
              <a:rPr lang="es-ES" sz="2600" dirty="0">
                <a:solidFill>
                  <a:schemeClr val="accent1"/>
                </a:solidFill>
              </a:rPr>
              <a:t>se centre en la conversación y </a:t>
            </a:r>
            <a:r>
              <a:rPr lang="es-ES" sz="2600" cap="none" dirty="0">
                <a:solidFill>
                  <a:schemeClr val="accent1"/>
                </a:solidFill>
              </a:rPr>
              <a:t>se calme es la mejor herramienta para que consiga expresarse.</a:t>
            </a:r>
          </a:p>
          <a:p>
            <a:pPr lvl="1"/>
            <a:r>
              <a:rPr lang="es-ES" sz="2600" b="1" cap="none" dirty="0">
                <a:solidFill>
                  <a:srgbClr val="0070C0"/>
                </a:solidFill>
              </a:rPr>
              <a:t>Ambientales: </a:t>
            </a:r>
            <a:r>
              <a:rPr lang="es-ES" sz="2600" cap="none" dirty="0"/>
              <a:t>están causadas por interferencias en el ambiente que dificultan o impiden la comunicación. Son propias del ambiente en el que se desarrolla la comunicación (ruidos, presencia de maquinaria que interfiera en la señal inalámbrica, mascarillas…). </a:t>
            </a:r>
            <a:r>
              <a:rPr lang="es-ES" sz="2600" cap="none" dirty="0">
                <a:solidFill>
                  <a:schemeClr val="accent1"/>
                </a:solidFill>
              </a:rPr>
              <a:t>Hablar en voz alta, pero sin gritar, y vocalizar reduce el efecto de esta barrera.</a:t>
            </a:r>
          </a:p>
          <a:p>
            <a:pPr lvl="1"/>
            <a:r>
              <a:rPr lang="es-ES" sz="2600" b="1" cap="none" dirty="0">
                <a:solidFill>
                  <a:srgbClr val="0070C0"/>
                </a:solidFill>
              </a:rPr>
              <a:t>Materiales</a:t>
            </a:r>
            <a:r>
              <a:rPr lang="es-ES" sz="2600" b="1" dirty="0">
                <a:solidFill>
                  <a:srgbClr val="0070C0"/>
                </a:solidFill>
              </a:rPr>
              <a:t>:</a:t>
            </a:r>
            <a:r>
              <a:rPr lang="es-ES" sz="2600" cap="none" dirty="0"/>
              <a:t> se deben al funcionamiento defectuoso de los aparatos usados en la comunicación (desconexiones, averías del teléfono, agotamiento de batería, mal funcionamiento de las redes de comunicación,…)</a:t>
            </a:r>
          </a:p>
        </p:txBody>
      </p:sp>
    </p:spTree>
    <p:extLst>
      <p:ext uri="{BB962C8B-B14F-4D97-AF65-F5344CB8AC3E}">
        <p14:creationId xmlns:p14="http://schemas.microsoft.com/office/powerpoint/2010/main" val="3034185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EFCF7-CD7B-4FA4-881D-16FEEE8D2EAF}"/>
              </a:ext>
            </a:extLst>
          </p:cNvPr>
          <p:cNvSpPr>
            <a:spLocks noGrp="1"/>
          </p:cNvSpPr>
          <p:nvPr>
            <p:ph type="title"/>
          </p:nvPr>
        </p:nvSpPr>
        <p:spPr>
          <a:xfrm>
            <a:off x="681019" y="298158"/>
            <a:ext cx="10364451" cy="925732"/>
          </a:xfrm>
        </p:spPr>
        <p:txBody>
          <a:bodyPr>
            <a:normAutofit/>
          </a:bodyPr>
          <a:lstStyle/>
          <a:p>
            <a:pPr marL="914400" indent="-914400" algn="l">
              <a:buSzPct val="91000"/>
              <a:buFont typeface="+mj-lt"/>
              <a:buAutoNum type="alphaUcPeriod" startAt="4"/>
            </a:pPr>
            <a:r>
              <a:rPr lang="es-ES" sz="4400" b="1" dirty="0">
                <a:solidFill>
                  <a:srgbClr val="0070C0"/>
                </a:solidFill>
              </a:rPr>
              <a:t>Barreras personales o psicológica</a:t>
            </a:r>
            <a:endParaRPr lang="es-ES" sz="4400" dirty="0"/>
          </a:p>
        </p:txBody>
      </p:sp>
      <p:sp>
        <p:nvSpPr>
          <p:cNvPr id="3" name="Marcador de contenido 2">
            <a:extLst>
              <a:ext uri="{FF2B5EF4-FFF2-40B4-BE49-F238E27FC236}">
                <a16:creationId xmlns:a16="http://schemas.microsoft.com/office/drawing/2014/main" id="{461CB6D9-C8B1-4D0B-8FBA-C8E2E2EC26B0}"/>
              </a:ext>
            </a:extLst>
          </p:cNvPr>
          <p:cNvSpPr>
            <a:spLocks noGrp="1"/>
          </p:cNvSpPr>
          <p:nvPr>
            <p:ph sz="quarter" idx="13"/>
          </p:nvPr>
        </p:nvSpPr>
        <p:spPr>
          <a:xfrm>
            <a:off x="844813" y="1357746"/>
            <a:ext cx="11222495" cy="5361710"/>
          </a:xfrm>
        </p:spPr>
        <p:txBody>
          <a:bodyPr>
            <a:normAutofit lnSpcReduction="10000"/>
          </a:bodyPr>
          <a:lstStyle/>
          <a:p>
            <a:r>
              <a:rPr lang="es-ES" sz="2800" cap="none" dirty="0"/>
              <a:t>Son problemas en la comunicación que provienen de una interpretación errónea del mensaje por parte del receptor, debido a sus emociones, valores, expectativas, etc.</a:t>
            </a:r>
          </a:p>
          <a:p>
            <a:r>
              <a:rPr lang="es-ES" sz="2800" cap="none" dirty="0"/>
              <a:t>Los factores que pueden actuar de </a:t>
            </a:r>
            <a:r>
              <a:rPr lang="es-ES" sz="2800" b="1" cap="none" dirty="0"/>
              <a:t>barrera personal o psicológica </a:t>
            </a:r>
            <a:r>
              <a:rPr lang="es-ES" sz="2800" cap="none" dirty="0"/>
              <a:t>en la interpretación de un mensaje son: </a:t>
            </a:r>
            <a:r>
              <a:rPr lang="es-ES" sz="2800" b="1" cap="none" dirty="0">
                <a:solidFill>
                  <a:schemeClr val="accent2">
                    <a:lumMod val="60000"/>
                    <a:lumOff val="40000"/>
                  </a:schemeClr>
                </a:solidFill>
              </a:rPr>
              <a:t>prejuicios, estereotipos, expectativas, y percepción selectiva.</a:t>
            </a:r>
          </a:p>
          <a:p>
            <a:pPr lvl="1">
              <a:buFont typeface="Wingdings" panose="05000000000000000000" pitchFamily="2" charset="2"/>
              <a:buChar char="Ø"/>
            </a:pPr>
            <a:r>
              <a:rPr lang="es-ES" sz="2800" b="1" dirty="0">
                <a:solidFill>
                  <a:srgbClr val="0070C0"/>
                </a:solidFill>
              </a:rPr>
              <a:t>Prejuicios: </a:t>
            </a:r>
            <a:r>
              <a:rPr lang="es-ES" sz="2600" cap="none" dirty="0"/>
              <a:t>sentimientos, valores o creencias que hacen </a:t>
            </a:r>
            <a:r>
              <a:rPr lang="es-ES" sz="2600" dirty="0"/>
              <a:t>que la persona tenga </a:t>
            </a:r>
            <a:r>
              <a:rPr lang="es-ES" sz="2600" cap="none" dirty="0"/>
              <a:t>una actitud negativa</a:t>
            </a:r>
            <a:r>
              <a:rPr lang="es-ES" sz="2600" dirty="0"/>
              <a:t>, y con menor frecuencia positiva, hacia otra persona. </a:t>
            </a:r>
          </a:p>
          <a:p>
            <a:pPr lvl="2">
              <a:buFont typeface="Rockwell" panose="02060603020205020403" pitchFamily="18" charset="0"/>
              <a:buChar char="–"/>
            </a:pPr>
            <a:r>
              <a:rPr lang="es-ES" sz="2400" dirty="0"/>
              <a:t>Si la persona receptora tiene prejuicios hacia la persona emisora, interpretará su mensaje de forma poco objetiva o lo rechazará sin prestarle atención.</a:t>
            </a:r>
          </a:p>
          <a:p>
            <a:pPr lvl="2">
              <a:buFont typeface="Rockwell" panose="02060603020205020403" pitchFamily="18" charset="0"/>
              <a:buChar char="–"/>
            </a:pPr>
            <a:r>
              <a:rPr lang="es-ES" sz="2400" cap="none" dirty="0"/>
              <a:t>Si la persona emisora tiene prejuicios hacia la receptora, la primera adoptará una actitud negativa, paternalista o indolente y elaborará su mensaje de forma distinta a como lo haría con otra persona.</a:t>
            </a:r>
          </a:p>
        </p:txBody>
      </p:sp>
    </p:spTree>
    <p:extLst>
      <p:ext uri="{BB962C8B-B14F-4D97-AF65-F5344CB8AC3E}">
        <p14:creationId xmlns:p14="http://schemas.microsoft.com/office/powerpoint/2010/main" val="3906469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EFCF7-CD7B-4FA4-881D-16FEEE8D2EAF}"/>
              </a:ext>
            </a:extLst>
          </p:cNvPr>
          <p:cNvSpPr>
            <a:spLocks noGrp="1"/>
          </p:cNvSpPr>
          <p:nvPr>
            <p:ph type="title"/>
          </p:nvPr>
        </p:nvSpPr>
        <p:spPr>
          <a:xfrm>
            <a:off x="681019" y="298158"/>
            <a:ext cx="10364451" cy="925732"/>
          </a:xfrm>
        </p:spPr>
        <p:txBody>
          <a:bodyPr>
            <a:normAutofit/>
          </a:bodyPr>
          <a:lstStyle/>
          <a:p>
            <a:pPr marL="914400" indent="-914400" algn="l">
              <a:buSzPct val="91000"/>
              <a:buFont typeface="+mj-lt"/>
              <a:buAutoNum type="alphaUcPeriod" startAt="4"/>
            </a:pPr>
            <a:r>
              <a:rPr lang="es-ES" sz="4400" b="1" dirty="0">
                <a:solidFill>
                  <a:srgbClr val="0070C0"/>
                </a:solidFill>
              </a:rPr>
              <a:t>Barreras personales o psicológica</a:t>
            </a:r>
            <a:endParaRPr lang="es-ES" sz="4400" dirty="0"/>
          </a:p>
        </p:txBody>
      </p:sp>
      <p:sp>
        <p:nvSpPr>
          <p:cNvPr id="3" name="Marcador de contenido 2">
            <a:extLst>
              <a:ext uri="{FF2B5EF4-FFF2-40B4-BE49-F238E27FC236}">
                <a16:creationId xmlns:a16="http://schemas.microsoft.com/office/drawing/2014/main" id="{461CB6D9-C8B1-4D0B-8FBA-C8E2E2EC26B0}"/>
              </a:ext>
            </a:extLst>
          </p:cNvPr>
          <p:cNvSpPr>
            <a:spLocks noGrp="1"/>
          </p:cNvSpPr>
          <p:nvPr>
            <p:ph sz="quarter" idx="13"/>
          </p:nvPr>
        </p:nvSpPr>
        <p:spPr>
          <a:xfrm>
            <a:off x="844813" y="1357746"/>
            <a:ext cx="11222495" cy="5361710"/>
          </a:xfrm>
        </p:spPr>
        <p:txBody>
          <a:bodyPr>
            <a:normAutofit fontScale="92500"/>
          </a:bodyPr>
          <a:lstStyle/>
          <a:p>
            <a:pPr lvl="1">
              <a:buFont typeface="Wingdings" panose="05000000000000000000" pitchFamily="2" charset="2"/>
              <a:buChar char="Ø"/>
            </a:pPr>
            <a:r>
              <a:rPr lang="es-ES" sz="2800" b="1" cap="none" dirty="0">
                <a:solidFill>
                  <a:srgbClr val="0070C0"/>
                </a:solidFill>
              </a:rPr>
              <a:t>Estereotipos:</a:t>
            </a:r>
            <a:r>
              <a:rPr lang="es-ES" sz="2600" b="1" cap="none" dirty="0"/>
              <a:t> </a:t>
            </a:r>
            <a:r>
              <a:rPr lang="es-ES" sz="2600" cap="none" dirty="0"/>
              <a:t>imágenes mentales preconcebidas que pueden dar lugar a aceptar incondicionalmente el mensaje o rechazarlo por prejuicios. Con frecuencia las personas pueden atribuir una serie de características a un colectivo determinado, y asumir que todas las personas que forman parte de ese colectivo se ajustan a esa imagen preconcebida. Por ejemplo, mostrar reticencia ante las preguntas de otra persona por ser esta muy joven, o mostrar una aceptación acrítica ante otra persona por su cargo.</a:t>
            </a:r>
          </a:p>
          <a:p>
            <a:pPr lvl="1">
              <a:buFont typeface="Wingdings" panose="05000000000000000000" pitchFamily="2" charset="2"/>
              <a:buChar char="Ø"/>
            </a:pPr>
            <a:r>
              <a:rPr lang="es-ES" sz="2800" b="1" cap="none" dirty="0">
                <a:solidFill>
                  <a:srgbClr val="0070C0"/>
                </a:solidFill>
              </a:rPr>
              <a:t>Expectativas</a:t>
            </a:r>
            <a:r>
              <a:rPr lang="es-ES" sz="2600" b="1" dirty="0">
                <a:solidFill>
                  <a:srgbClr val="0070C0"/>
                </a:solidFill>
              </a:rPr>
              <a:t>:</a:t>
            </a:r>
            <a:r>
              <a:rPr lang="es-ES" sz="2600" b="1" cap="none" dirty="0"/>
              <a:t> </a:t>
            </a:r>
            <a:r>
              <a:rPr lang="es-ES" sz="2600" cap="none" dirty="0"/>
              <a:t>son las cosas que se esperan que sucedan. La persona receptora, de forma no intencionada, puede distorsionar o malinterpretar el mensaje que recibe para que se ajuste a sus previsiones o deseos.</a:t>
            </a:r>
          </a:p>
          <a:p>
            <a:pPr lvl="1">
              <a:buFont typeface="Wingdings" panose="05000000000000000000" pitchFamily="2" charset="2"/>
              <a:buChar char="Ø"/>
            </a:pPr>
            <a:r>
              <a:rPr lang="es-ES" sz="2800" b="1" cap="none" dirty="0">
                <a:solidFill>
                  <a:srgbClr val="0070C0"/>
                </a:solidFill>
              </a:rPr>
              <a:t>Percepción selectiva</a:t>
            </a:r>
            <a:r>
              <a:rPr lang="es-ES" sz="2600" b="1" dirty="0">
                <a:solidFill>
                  <a:srgbClr val="0070C0"/>
                </a:solidFill>
              </a:rPr>
              <a:t>:</a:t>
            </a:r>
            <a:r>
              <a:rPr lang="es-ES" sz="2600" b="1" cap="none" dirty="0"/>
              <a:t> </a:t>
            </a:r>
            <a:r>
              <a:rPr lang="es-ES" sz="2600" dirty="0"/>
              <a:t>la persona receptora selecciona, de </a:t>
            </a:r>
            <a:r>
              <a:rPr lang="es-ES" sz="2600"/>
              <a:t>forma subjetiva</a:t>
            </a:r>
            <a:r>
              <a:rPr lang="es-ES" sz="2600" dirty="0"/>
              <a:t>, la parte de la información que le interesa. Se centra en partes del mensaje, haciendo que no se capte correctamente y en su totalidad.</a:t>
            </a:r>
            <a:endParaRPr lang="es-ES" sz="2600" cap="none" dirty="0"/>
          </a:p>
        </p:txBody>
      </p:sp>
    </p:spTree>
    <p:extLst>
      <p:ext uri="{BB962C8B-B14F-4D97-AF65-F5344CB8AC3E}">
        <p14:creationId xmlns:p14="http://schemas.microsoft.com/office/powerpoint/2010/main" val="5686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2B8A9BC-6D07-9371-FF7A-DCE51C735888}"/>
              </a:ext>
            </a:extLst>
          </p:cNvPr>
          <p:cNvPicPr>
            <a:picLocks noChangeAspect="1"/>
          </p:cNvPicPr>
          <p:nvPr/>
        </p:nvPicPr>
        <p:blipFill rotWithShape="1">
          <a:blip r:embed="rId2"/>
          <a:srcRect t="11335" r="2" b="39763"/>
          <a:stretch/>
        </p:blipFill>
        <p:spPr>
          <a:xfrm>
            <a:off x="3344" y="4679245"/>
            <a:ext cx="4475150" cy="2178754"/>
          </a:xfrm>
          <a:prstGeom prst="rect">
            <a:avLst/>
          </a:prstGeom>
        </p:spPr>
      </p:pic>
      <p:sp>
        <p:nvSpPr>
          <p:cNvPr id="24" name="Rectangle 23">
            <a:extLst>
              <a:ext uri="{FF2B5EF4-FFF2-40B4-BE49-F238E27FC236}">
                <a16:creationId xmlns:a16="http://schemas.microsoft.com/office/drawing/2014/main" id="{75697405-D261-4D6B-8E15-0FF5AE9DD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970109" y="484632"/>
            <a:ext cx="6730277" cy="1609344"/>
          </a:xfrm>
          <a:ln>
            <a:noFill/>
          </a:ln>
        </p:spPr>
        <p:txBody>
          <a:bodyPr>
            <a:normAutofit/>
          </a:bodyPr>
          <a:lstStyle/>
          <a:p>
            <a:pPr marL="914400" indent="-914400">
              <a:buFont typeface="+mj-lt"/>
              <a:buAutoNum type="arabicPeriod"/>
            </a:pPr>
            <a:r>
              <a:rPr lang="es-ES" sz="4800" b="1"/>
              <a:t>La comunicación </a:t>
            </a:r>
            <a:br>
              <a:rPr lang="es-ES" sz="4800" b="1"/>
            </a:br>
            <a:endParaRPr lang="es-ES" sz="4800" b="1"/>
          </a:p>
        </p:txBody>
      </p:sp>
      <p:pic>
        <p:nvPicPr>
          <p:cNvPr id="7" name="Imagen 6">
            <a:extLst>
              <a:ext uri="{FF2B5EF4-FFF2-40B4-BE49-F238E27FC236}">
                <a16:creationId xmlns:a16="http://schemas.microsoft.com/office/drawing/2014/main" id="{344FD9B3-7541-4D28-DB39-B225906AF20A}"/>
              </a:ext>
            </a:extLst>
          </p:cNvPr>
          <p:cNvPicPr>
            <a:picLocks noChangeAspect="1"/>
          </p:cNvPicPr>
          <p:nvPr/>
        </p:nvPicPr>
        <p:blipFill rotWithShape="1">
          <a:blip r:embed="rId5"/>
          <a:srcRect t="9740" r="-1" b="3320"/>
          <a:stretch/>
        </p:blipFill>
        <p:spPr>
          <a:xfrm>
            <a:off x="3344" y="10"/>
            <a:ext cx="4475150" cy="2178745"/>
          </a:xfrm>
          <a:prstGeom prst="rect">
            <a:avLst/>
          </a:prstGeom>
        </p:spPr>
      </p:pic>
      <p:pic>
        <p:nvPicPr>
          <p:cNvPr id="9" name="Imagen 8">
            <a:extLst>
              <a:ext uri="{FF2B5EF4-FFF2-40B4-BE49-F238E27FC236}">
                <a16:creationId xmlns:a16="http://schemas.microsoft.com/office/drawing/2014/main" id="{6700188F-6C08-EF19-9F46-5449C3B9095B}"/>
              </a:ext>
            </a:extLst>
          </p:cNvPr>
          <p:cNvPicPr>
            <a:picLocks noChangeAspect="1"/>
          </p:cNvPicPr>
          <p:nvPr/>
        </p:nvPicPr>
        <p:blipFill rotWithShape="1">
          <a:blip r:embed="rId6"/>
          <a:srcRect r="2" b="7708"/>
          <a:stretch/>
        </p:blipFill>
        <p:spPr>
          <a:xfrm>
            <a:off x="3344" y="2339622"/>
            <a:ext cx="4475150" cy="2178754"/>
          </a:xfrm>
          <a:prstGeom prst="rect">
            <a:avLst/>
          </a:prstGeom>
        </p:spPr>
      </p:pic>
      <p:sp>
        <p:nvSpPr>
          <p:cNvPr id="3" name="2 Marcador de contenido"/>
          <p:cNvSpPr>
            <a:spLocks noGrp="1"/>
          </p:cNvSpPr>
          <p:nvPr>
            <p:ph sz="quarter" idx="13"/>
          </p:nvPr>
        </p:nvSpPr>
        <p:spPr>
          <a:xfrm>
            <a:off x="4970109" y="2121408"/>
            <a:ext cx="6730276" cy="4050792"/>
          </a:xfrm>
        </p:spPr>
        <p:txBody>
          <a:bodyPr>
            <a:normAutofit/>
          </a:bodyPr>
          <a:lstStyle/>
          <a:p>
            <a:r>
              <a:rPr lang="es-ES" sz="2800" cap="none" dirty="0"/>
              <a:t>La </a:t>
            </a:r>
            <a:r>
              <a:rPr lang="es-ES" sz="2800" b="1" cap="none" dirty="0"/>
              <a:t>comunicación </a:t>
            </a:r>
            <a:r>
              <a:rPr lang="es-ES" sz="2800" cap="none" dirty="0"/>
              <a:t>es el proceso mediante el cual una persona emisora transmite un mensaje a una persona receptora por medio de un código, para compartir ideas, percepciones, experiencias o información.</a:t>
            </a:r>
            <a:endParaRPr lang="es-ES" sz="2800" dirty="0"/>
          </a:p>
        </p:txBody>
      </p:sp>
      <p:grpSp>
        <p:nvGrpSpPr>
          <p:cNvPr id="26" name="Group 25">
            <a:extLst>
              <a:ext uri="{FF2B5EF4-FFF2-40B4-BE49-F238E27FC236}">
                <a16:creationId xmlns:a16="http://schemas.microsoft.com/office/drawing/2014/main" id="{19373530-15FD-4390-A707-0FA6DA4D5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03054FEE-E83D-4966-B2E7-594F3F4C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68741C56-588D-4397-A8F3-E84E946E0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7836311" y="639763"/>
            <a:ext cx="3993420" cy="5177377"/>
          </a:xfrm>
          <a:ln>
            <a:noFill/>
          </a:ln>
        </p:spPr>
        <p:txBody>
          <a:bodyPr>
            <a:normAutofit/>
          </a:bodyPr>
          <a:lstStyle/>
          <a:p>
            <a:pPr marL="514350" indent="-514350">
              <a:buFont typeface="+mj-lt"/>
              <a:buAutoNum type="arabicPeriod"/>
            </a:pPr>
            <a:r>
              <a:rPr lang="es-ES" sz="4000" b="1" dirty="0"/>
              <a:t>La comunicación </a:t>
            </a:r>
            <a:br>
              <a:rPr lang="es-ES" sz="3400" b="1" dirty="0"/>
            </a:br>
            <a:endParaRPr lang="es-ES" sz="3400" b="1" dirty="0"/>
          </a:p>
        </p:txBody>
      </p:sp>
      <p:grpSp>
        <p:nvGrpSpPr>
          <p:cNvPr id="11" name="Group 10">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0" name="2 Marcador de contenido">
            <a:extLst>
              <a:ext uri="{FF2B5EF4-FFF2-40B4-BE49-F238E27FC236}">
                <a16:creationId xmlns:a16="http://schemas.microsoft.com/office/drawing/2014/main" id="{AD37C594-89A1-8667-D4F7-494789E4C225}"/>
              </a:ext>
            </a:extLst>
          </p:cNvPr>
          <p:cNvGraphicFramePr>
            <a:graphicFrameLocks noGrp="1"/>
          </p:cNvGraphicFramePr>
          <p:nvPr>
            <p:ph sz="quarter" idx="13"/>
            <p:extLst>
              <p:ext uri="{D42A27DB-BD31-4B8C-83A1-F6EECF244321}">
                <p14:modId xmlns:p14="http://schemas.microsoft.com/office/powerpoint/2010/main" val="3784853078"/>
              </p:ext>
            </p:extLst>
          </p:nvPr>
        </p:nvGraphicFramePr>
        <p:xfrm>
          <a:off x="622300" y="639763"/>
          <a:ext cx="6851742"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145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6">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 name="Imagen 1">
            <a:extLst>
              <a:ext uri="{FF2B5EF4-FFF2-40B4-BE49-F238E27FC236}">
                <a16:creationId xmlns:a16="http://schemas.microsoft.com/office/drawing/2014/main" id="{81B20905-2B95-FFF9-BB57-9E1805F218C1}"/>
              </a:ext>
            </a:extLst>
          </p:cNvPr>
          <p:cNvPicPr>
            <a:picLocks noChangeAspect="1"/>
          </p:cNvPicPr>
          <p:nvPr/>
        </p:nvPicPr>
        <p:blipFill>
          <a:blip r:embed="rId2"/>
          <a:stretch>
            <a:fillRect/>
          </a:stretch>
        </p:blipFill>
        <p:spPr>
          <a:xfrm>
            <a:off x="2758561" y="1536291"/>
            <a:ext cx="6674879" cy="3785417"/>
          </a:xfrm>
          <a:prstGeom prst="rect">
            <a:avLst/>
          </a:prstGeom>
        </p:spPr>
      </p:pic>
    </p:spTree>
    <p:extLst>
      <p:ext uri="{BB962C8B-B14F-4D97-AF65-F5344CB8AC3E}">
        <p14:creationId xmlns:p14="http://schemas.microsoft.com/office/powerpoint/2010/main" val="287375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137" y="672812"/>
            <a:ext cx="10364451" cy="1596177"/>
          </a:xfrm>
        </p:spPr>
        <p:txBody>
          <a:bodyPr>
            <a:normAutofit fontScale="90000"/>
          </a:bodyPr>
          <a:lstStyle/>
          <a:p>
            <a:pPr marL="914400" indent="-914400" algn="l">
              <a:buFont typeface="+mj-lt"/>
              <a:buAutoNum type="arabicPeriod" startAt="2"/>
            </a:pPr>
            <a:r>
              <a:rPr lang="es-ES" b="1" dirty="0">
                <a:solidFill>
                  <a:schemeClr val="tx1"/>
                </a:solidFill>
              </a:rPr>
              <a:t>EL proceso de la comunicación Y SUS ELEMENTOS</a:t>
            </a:r>
            <a:br>
              <a:rPr lang="es-ES" b="1" dirty="0">
                <a:solidFill>
                  <a:srgbClr val="0070C0"/>
                </a:solidFill>
              </a:rPr>
            </a:br>
            <a:endParaRPr lang="es-ES" dirty="0"/>
          </a:p>
        </p:txBody>
      </p:sp>
      <p:sp>
        <p:nvSpPr>
          <p:cNvPr id="3" name="2 Marcador de contenido"/>
          <p:cNvSpPr>
            <a:spLocks noGrp="1"/>
          </p:cNvSpPr>
          <p:nvPr>
            <p:ph sz="quarter" idx="13"/>
          </p:nvPr>
        </p:nvSpPr>
        <p:spPr>
          <a:xfrm>
            <a:off x="880821" y="1930487"/>
            <a:ext cx="10937106" cy="4719695"/>
          </a:xfrm>
        </p:spPr>
        <p:txBody>
          <a:bodyPr>
            <a:normAutofit/>
          </a:bodyPr>
          <a:lstStyle/>
          <a:p>
            <a:r>
              <a:rPr lang="es-ES" sz="2800" cap="none" dirty="0"/>
              <a:t>Cuando una persona se comunica con otra tiene por objeto que el mensaje que desea transmitir llegue hasta la persona </a:t>
            </a:r>
            <a:r>
              <a:rPr lang="es-ES" sz="2800" dirty="0"/>
              <a:t>receptora, y en este proceso intervienen distintos elementos.</a:t>
            </a:r>
          </a:p>
          <a:p>
            <a:r>
              <a:rPr lang="es-ES" sz="2800" cap="none" dirty="0"/>
              <a:t>Para llevar a cabo un proceso de comunicación es necesario conocer los principales componentes de dicho proceso, que son:</a:t>
            </a:r>
          </a:p>
          <a:p>
            <a:pPr marL="1257300" lvl="2" indent="-342900">
              <a:buClr>
                <a:srgbClr val="0070C0"/>
              </a:buClr>
              <a:buFont typeface="Wingdings" pitchFamily="2" charset="2"/>
              <a:buChar char="Ø"/>
            </a:pPr>
            <a:r>
              <a:rPr lang="es-ES" sz="2600" b="1" dirty="0">
                <a:solidFill>
                  <a:srgbClr val="0070C0"/>
                </a:solidFill>
              </a:rPr>
              <a:t>ELEMENTOS DE LA COMUNICACIÓN</a:t>
            </a:r>
          </a:p>
          <a:p>
            <a:pPr marL="1257300" lvl="2" indent="-342900">
              <a:buClr>
                <a:srgbClr val="0070C0"/>
              </a:buClr>
              <a:buFont typeface="Wingdings" pitchFamily="2" charset="2"/>
              <a:buChar char="Ø"/>
            </a:pPr>
            <a:r>
              <a:rPr lang="es-ES" sz="2600" b="1" dirty="0">
                <a:solidFill>
                  <a:srgbClr val="0070C0"/>
                </a:solidFill>
              </a:rPr>
              <a:t>ETAPAS DEL PROCESO DE LA COMUNICACIÓN</a:t>
            </a:r>
          </a:p>
          <a:p>
            <a:pPr marL="1257300" lvl="2" indent="-342900">
              <a:buClr>
                <a:srgbClr val="0070C0"/>
              </a:buClr>
              <a:buFont typeface="Wingdings" pitchFamily="2" charset="2"/>
              <a:buChar char="Ø"/>
            </a:pPr>
            <a:r>
              <a:rPr lang="es-ES" sz="2600" b="1" dirty="0">
                <a:solidFill>
                  <a:srgbClr val="0070C0"/>
                </a:solidFill>
              </a:rPr>
              <a:t>FUNCIONES DE LA COMUNICACIÓN</a:t>
            </a:r>
          </a:p>
          <a:p>
            <a:pPr lvl="1"/>
            <a:endParaRPr lang="es-ES" sz="2600" b="1" cap="non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4" y="735220"/>
            <a:ext cx="10364451" cy="917413"/>
          </a:xfrm>
        </p:spPr>
        <p:txBody>
          <a:bodyPr>
            <a:normAutofit fontScale="90000"/>
          </a:bodyPr>
          <a:lstStyle/>
          <a:p>
            <a:pPr lvl="2" algn="l" rtl="0">
              <a:lnSpc>
                <a:spcPct val="90000"/>
              </a:lnSpc>
              <a:spcBef>
                <a:spcPct val="0"/>
              </a:spcBef>
            </a:pPr>
            <a:r>
              <a:rPr lang="es-ES" sz="4000" b="1" kern="1200" cap="all" dirty="0">
                <a:solidFill>
                  <a:srgbClr val="0070C0"/>
                </a:solidFill>
                <a:latin typeface="+mj-lt"/>
                <a:ea typeface="+mj-ea"/>
                <a:cs typeface="+mj-cs"/>
              </a:rPr>
              <a:t>2.1 ELEMENTOS DE LA COMUNICACIÓN</a:t>
            </a:r>
            <a:br>
              <a:rPr lang="es-ES" sz="3600" b="1" kern="1200" cap="all" dirty="0">
                <a:solidFill>
                  <a:srgbClr val="0070C0"/>
                </a:solidFill>
                <a:latin typeface="+mj-lt"/>
                <a:ea typeface="+mj-ea"/>
                <a:cs typeface="+mj-cs"/>
              </a:rPr>
            </a:br>
            <a:endParaRPr lang="es-ES" sz="3600" b="1" kern="1200" cap="all" dirty="0">
              <a:solidFill>
                <a:srgbClr val="0070C0"/>
              </a:solidFill>
              <a:latin typeface="+mj-lt"/>
              <a:ea typeface="+mj-ea"/>
              <a:cs typeface="+mj-cs"/>
            </a:endParaRPr>
          </a:p>
        </p:txBody>
      </p:sp>
      <p:sp>
        <p:nvSpPr>
          <p:cNvPr id="3" name="2 Marcador de contenido"/>
          <p:cNvSpPr>
            <a:spLocks noGrp="1"/>
          </p:cNvSpPr>
          <p:nvPr>
            <p:ph sz="quarter" idx="13"/>
          </p:nvPr>
        </p:nvSpPr>
        <p:spPr>
          <a:xfrm>
            <a:off x="508820" y="1462210"/>
            <a:ext cx="10421490" cy="4544455"/>
          </a:xfrm>
        </p:spPr>
        <p:txBody>
          <a:bodyPr>
            <a:normAutofit/>
          </a:bodyPr>
          <a:lstStyle/>
          <a:p>
            <a:r>
              <a:rPr lang="es-ES" sz="2800" cap="none" dirty="0"/>
              <a:t>Los elementos esenciales en la comunicación son los siguientes:</a:t>
            </a:r>
          </a:p>
          <a:p>
            <a:pPr marL="905256" lvl="1" indent="-384048">
              <a:buFont typeface="Wingdings" pitchFamily="2" charset="2"/>
              <a:buChar char="Ø"/>
              <a:defRPr/>
            </a:pPr>
            <a:r>
              <a:rPr lang="es-ES" sz="2600" b="1" dirty="0"/>
              <a:t>Emisor/a</a:t>
            </a:r>
          </a:p>
          <a:p>
            <a:pPr marL="905256" lvl="1" indent="-384048">
              <a:buFont typeface="Wingdings" pitchFamily="2" charset="2"/>
              <a:buChar char="Ø"/>
              <a:defRPr/>
            </a:pPr>
            <a:r>
              <a:rPr lang="es-ES" sz="2600" b="1" dirty="0"/>
              <a:t>Receptor/a</a:t>
            </a:r>
          </a:p>
          <a:p>
            <a:pPr marL="905256" lvl="1" indent="-384048">
              <a:buFont typeface="Wingdings" pitchFamily="2" charset="2"/>
              <a:buChar char="Ø"/>
              <a:defRPr/>
            </a:pPr>
            <a:r>
              <a:rPr lang="es-ES" sz="2600" b="1" dirty="0"/>
              <a:t>Mensaje </a:t>
            </a:r>
          </a:p>
          <a:p>
            <a:pPr marL="905256" lvl="1" indent="-384048">
              <a:buFont typeface="Wingdings" pitchFamily="2" charset="2"/>
              <a:buChar char="Ø"/>
              <a:defRPr/>
            </a:pPr>
            <a:r>
              <a:rPr lang="es-ES" sz="2800" b="1" dirty="0"/>
              <a:t>Código</a:t>
            </a:r>
          </a:p>
          <a:p>
            <a:pPr marL="905256" lvl="1" indent="-384048">
              <a:buFont typeface="Wingdings" pitchFamily="2" charset="2"/>
              <a:buChar char="Ø"/>
              <a:defRPr/>
            </a:pPr>
            <a:r>
              <a:rPr lang="es-ES" sz="2600" b="1" dirty="0"/>
              <a:t>Contexto</a:t>
            </a:r>
          </a:p>
          <a:p>
            <a:pPr marL="905256" lvl="1" indent="-384048">
              <a:buFont typeface="Wingdings" pitchFamily="2" charset="2"/>
              <a:buChar char="Ø"/>
              <a:defRPr/>
            </a:pPr>
            <a:r>
              <a:rPr lang="es-ES" sz="2600" b="1" dirty="0"/>
              <a:t>Canal</a:t>
            </a:r>
          </a:p>
          <a:p>
            <a:pPr marL="905256" lvl="1" indent="-384048">
              <a:buFont typeface="Wingdings" pitchFamily="2" charset="2"/>
              <a:buChar char="Ø"/>
              <a:defRPr/>
            </a:pPr>
            <a:r>
              <a:rPr lang="es-ES" sz="2600" b="1" dirty="0"/>
              <a:t>Retroinformación o </a:t>
            </a:r>
            <a:r>
              <a:rPr lang="es-ES" sz="2600" b="1" dirty="0" err="1"/>
              <a:t>feedback</a:t>
            </a:r>
            <a:endParaRPr lang="es-ES" sz="2600" b="1" dirty="0"/>
          </a:p>
          <a:p>
            <a:endParaRPr lang="es-ES" sz="2800" b="1" cap="none" dirty="0"/>
          </a:p>
          <a:p>
            <a:endParaRPr lang="es-ES" sz="2800" b="1" cap="none" dirty="0"/>
          </a:p>
        </p:txBody>
      </p:sp>
      <p:pic>
        <p:nvPicPr>
          <p:cNvPr id="4" name="3 Imagen" descr="fondo.gif"/>
          <p:cNvPicPr>
            <a:picLocks noChangeAspect="1"/>
          </p:cNvPicPr>
          <p:nvPr/>
        </p:nvPicPr>
        <p:blipFill>
          <a:blip r:embed="rId2"/>
          <a:srcRect/>
          <a:stretch>
            <a:fillRect/>
          </a:stretch>
        </p:blipFill>
        <p:spPr bwMode="auto">
          <a:xfrm>
            <a:off x="6832731" y="2067490"/>
            <a:ext cx="5192790" cy="405529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168B3A-3AE7-4946-8AF6-76E3E5176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64C2224D-8669-4449-BA35-66D2DEF0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EDFD4FF-3F35-093D-15FA-979C12E44543}"/>
              </a:ext>
            </a:extLst>
          </p:cNvPr>
          <p:cNvPicPr>
            <a:picLocks noChangeAspect="1"/>
          </p:cNvPicPr>
          <p:nvPr/>
        </p:nvPicPr>
        <p:blipFill>
          <a:blip r:embed="rId2"/>
          <a:stretch>
            <a:fillRect/>
          </a:stretch>
        </p:blipFill>
        <p:spPr>
          <a:xfrm>
            <a:off x="804332" y="1023322"/>
            <a:ext cx="4806271" cy="4806271"/>
          </a:xfrm>
          <a:prstGeom prst="rect">
            <a:avLst/>
          </a:prstGeom>
        </p:spPr>
      </p:pic>
      <p:sp>
        <p:nvSpPr>
          <p:cNvPr id="7" name="Rectangle 11">
            <a:extLst>
              <a:ext uri="{FF2B5EF4-FFF2-40B4-BE49-F238E27FC236}">
                <a16:creationId xmlns:a16="http://schemas.microsoft.com/office/drawing/2014/main" id="{F99E36D9-8C4D-4CA1-89BA-D0BF2FB97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0" y="480060"/>
            <a:ext cx="5455325"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CE7B7D8E-0797-792F-D75A-B941733BAED5}"/>
              </a:ext>
            </a:extLst>
          </p:cNvPr>
          <p:cNvPicPr>
            <a:picLocks noChangeAspect="1"/>
          </p:cNvPicPr>
          <p:nvPr/>
        </p:nvPicPr>
        <p:blipFill>
          <a:blip r:embed="rId3"/>
          <a:stretch>
            <a:fillRect/>
          </a:stretch>
        </p:blipFill>
        <p:spPr>
          <a:xfrm>
            <a:off x="6133377" y="1683658"/>
            <a:ext cx="5696709" cy="3190156"/>
          </a:xfrm>
          <a:prstGeom prst="rect">
            <a:avLst/>
          </a:prstGeom>
        </p:spPr>
      </p:pic>
    </p:spTree>
    <p:extLst>
      <p:ext uri="{BB962C8B-B14F-4D97-AF65-F5344CB8AC3E}">
        <p14:creationId xmlns:p14="http://schemas.microsoft.com/office/powerpoint/2010/main" val="4067434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1191</TotalTime>
  <Words>2495</Words>
  <Application>Microsoft Office PowerPoint</Application>
  <PresentationFormat>Panorámica</PresentationFormat>
  <Paragraphs>180</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Calibri</vt:lpstr>
      <vt:lpstr>Rockwell</vt:lpstr>
      <vt:lpstr>Rockwell Condensed</vt:lpstr>
      <vt:lpstr>Rockwell Extra Bold</vt:lpstr>
      <vt:lpstr>Wingdings</vt:lpstr>
      <vt:lpstr>Letras en madera</vt:lpstr>
      <vt:lpstr>LA COMUNICACIÓN</vt:lpstr>
      <vt:lpstr>objetivos</vt:lpstr>
      <vt:lpstr>índice</vt:lpstr>
      <vt:lpstr>La comunicación  </vt:lpstr>
      <vt:lpstr>La comunicación  </vt:lpstr>
      <vt:lpstr>Presentación de PowerPoint</vt:lpstr>
      <vt:lpstr>EL proceso de la comunicación Y SUS ELEMENTOS </vt:lpstr>
      <vt:lpstr>2.1 ELEMENTOS DE LA COMUNICACIÓN </vt:lpstr>
      <vt:lpstr>Presentación de PowerPoint</vt:lpstr>
      <vt:lpstr>Presentación de PowerPoint</vt:lpstr>
      <vt:lpstr>Presentación de PowerPoint</vt:lpstr>
      <vt:lpstr>2.2 ETAPAS DEL PROCESO DE LA COMUNICACIÓN  </vt:lpstr>
      <vt:lpstr>Presentación de PowerPoint</vt:lpstr>
      <vt:lpstr>2.3 FUNCIONES DE LA COMUNICACIÓN  </vt:lpstr>
      <vt:lpstr>Presentación de PowerPoint</vt:lpstr>
      <vt:lpstr>2.3 FUNCIONES DE LA COMUNICACIÓN  </vt:lpstr>
      <vt:lpstr>Tipos de comunicación</vt:lpstr>
      <vt:lpstr>Presentación de PowerPoint</vt:lpstr>
      <vt:lpstr>3.1 comunicación verbal</vt:lpstr>
      <vt:lpstr>A. comunicación verbal oral</vt:lpstr>
      <vt:lpstr>b. comunicación verbal escrita</vt:lpstr>
      <vt:lpstr>b. comunicación verbal escrita</vt:lpstr>
      <vt:lpstr>3.2 comunicación no verbal</vt:lpstr>
      <vt:lpstr>Presentación de PowerPoint</vt:lpstr>
      <vt:lpstr>Presentación de PowerPoint</vt:lpstr>
      <vt:lpstr>Presentación de PowerPoint</vt:lpstr>
      <vt:lpstr>3.2 comunicación no verbal</vt:lpstr>
      <vt:lpstr>3.3 COMUNICACIÓN FORMAL E INFORMAL</vt:lpstr>
      <vt:lpstr>Presentación de PowerPoint</vt:lpstr>
      <vt:lpstr>Presentación de PowerPoint</vt:lpstr>
      <vt:lpstr>Presentación de PowerPoint</vt:lpstr>
      <vt:lpstr>Presentación de PowerPoint</vt:lpstr>
      <vt:lpstr>Barreras y dificultades de la comunicación </vt:lpstr>
      <vt:lpstr>Barreras del mensaje</vt:lpstr>
      <vt:lpstr>Barreras EN EL CÓDIGO</vt:lpstr>
      <vt:lpstr>Barreras EN EL CÓDIGO</vt:lpstr>
      <vt:lpstr>Barreras FÍSICAS</vt:lpstr>
      <vt:lpstr>Barreras personales o psicológica</vt:lpstr>
      <vt:lpstr>Barreras personales o psicológica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COMUNICACIÓN CON PERSOAS USUARIAS DA FARMACIA</dc:title>
  <dc:creator>Mónica Iglesias</dc:creator>
  <cp:lastModifiedBy>MÓNICA IGLESIAS</cp:lastModifiedBy>
  <cp:revision>195</cp:revision>
  <dcterms:created xsi:type="dcterms:W3CDTF">2020-09-21T21:31:59Z</dcterms:created>
  <dcterms:modified xsi:type="dcterms:W3CDTF">2023-10-24T16:18:10Z</dcterms:modified>
</cp:coreProperties>
</file>