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73" r:id="rId4"/>
    <p:sldId id="275" r:id="rId5"/>
    <p:sldId id="262" r:id="rId6"/>
    <p:sldId id="261" r:id="rId7"/>
    <p:sldId id="265" r:id="rId8"/>
    <p:sldId id="272" r:id="rId9"/>
    <p:sldId id="260" r:id="rId10"/>
    <p:sldId id="259" r:id="rId11"/>
    <p:sldId id="258" r:id="rId12"/>
    <p:sldId id="263" r:id="rId13"/>
    <p:sldId id="274" r:id="rId14"/>
    <p:sldId id="268" r:id="rId15"/>
    <p:sldId id="271" r:id="rId16"/>
    <p:sldId id="264" r:id="rId17"/>
    <p:sldId id="266" r:id="rId18"/>
    <p:sldId id="257" r:id="rId19"/>
    <p:sldId id="270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xunta.gal/centros/iesfranciscodavinare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esdavinarey.ga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edu.xunta.gal/portal/planproxecta/programa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xunta.gal/portal/node/6227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www.edu.xunta.gal/portal/node/6223" TargetMode="External"/><Relationship Id="rId2" Type="http://schemas.openxmlformats.org/officeDocument/2006/relationships/hyperlink" Target="http://www.edu.xunta.gal/portal/planproxecta/program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.xunta.gal/portal/node/6255" TargetMode="External"/><Relationship Id="rId5" Type="http://schemas.openxmlformats.org/officeDocument/2006/relationships/hyperlink" Target="http://www.edu.xunta.gal/portal/node/9615" TargetMode="External"/><Relationship Id="rId4" Type="http://schemas.openxmlformats.org/officeDocument/2006/relationships/hyperlink" Target="http://www.edu.xunta.gal/portal/node/19909" TargetMode="Externa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eimconsultores.mailrelay-ii.com/newslink/189552/86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etwinning.net/es/pub/index.htm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PLAN-TIC-17-18.pptx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xunta.gal/centros/iesfranciscodavinare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va.edu.xunta.es/login/index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va.edu.xunta.es/login/index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stion.uco.es/licencia-campus/imagin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724698"/>
            <a:ext cx="6553200" cy="457200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chemeClr val="tx1"/>
                </a:solidFill>
              </a:rPr>
              <a:t>Ies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Fco</a:t>
            </a:r>
            <a:r>
              <a:rPr lang="es-ES" dirty="0">
                <a:solidFill>
                  <a:schemeClr val="tx1"/>
                </a:solidFill>
              </a:rPr>
              <a:t>. Daviña Rey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988622"/>
            <a:ext cx="6629400" cy="1219201"/>
          </a:xfrm>
        </p:spPr>
        <p:txBody>
          <a:bodyPr/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CURSO 2017-2018</a:t>
            </a:r>
          </a:p>
        </p:txBody>
      </p:sp>
      <p:pic>
        <p:nvPicPr>
          <p:cNvPr id="5124" name="Picture 4" descr="http://www.edu.xunta.gal/centros/iesfranciscodavinarey/system/files/4/imaxes/flecha%20en%20nu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5112568" cy="340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85541" y="550224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http://www.edu.xunta.gal/centros/iesfranciscodavinarey/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868215" y="3231043"/>
            <a:ext cx="58026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04600E-253B-412E-8A70-B2E9FACF70FE}"/>
              </a:ext>
            </a:extLst>
          </p:cNvPr>
          <p:cNvSpPr txBox="1"/>
          <p:nvPr/>
        </p:nvSpPr>
        <p:spPr>
          <a:xfrm>
            <a:off x="1043608" y="587157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hlinkClick r:id="rId4"/>
              </a:rPr>
              <a:t>iesdavinarey.gal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945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III-MAHARA (18-19)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459669" cy="437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61650"/>
            <a:ext cx="3888432" cy="290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45B0D76-7C45-434D-BE77-5541A79D92C1}"/>
              </a:ext>
            </a:extLst>
          </p:cNvPr>
          <p:cNvSpPr/>
          <p:nvPr/>
        </p:nvSpPr>
        <p:spPr>
          <a:xfrm>
            <a:off x="4269160" y="56432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CURSO 18-19</a:t>
            </a:r>
          </a:p>
        </p:txBody>
      </p:sp>
    </p:spTree>
    <p:extLst>
      <p:ext uri="{BB962C8B-B14F-4D97-AF65-F5344CB8AC3E}">
        <p14:creationId xmlns:p14="http://schemas.microsoft.com/office/powerpoint/2010/main" val="267441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IV-GOOGLE (18-19)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060848"/>
            <a:ext cx="8050321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89B1721-3CB2-49FE-BEA3-CDDB6EF07099}"/>
              </a:ext>
            </a:extLst>
          </p:cNvPr>
          <p:cNvSpPr/>
          <p:nvPr/>
        </p:nvSpPr>
        <p:spPr>
          <a:xfrm>
            <a:off x="3707904" y="24928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CURSO 18-19</a:t>
            </a:r>
          </a:p>
        </p:txBody>
      </p:sp>
    </p:spTree>
    <p:extLst>
      <p:ext uri="{BB962C8B-B14F-4D97-AF65-F5344CB8AC3E}">
        <p14:creationId xmlns:p14="http://schemas.microsoft.com/office/powerpoint/2010/main" val="315755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V-</a:t>
            </a:r>
            <a:r>
              <a:rPr lang="es-ES" dirty="0" err="1"/>
              <a:t>Editoriais</a:t>
            </a:r>
            <a:r>
              <a:rPr lang="es-ES" dirty="0"/>
              <a:t> (18-19)</a:t>
            </a:r>
          </a:p>
        </p:txBody>
      </p:sp>
      <p:pic>
        <p:nvPicPr>
          <p:cNvPr id="7170" name="Picture 2" descr="Resultado de imagen de blink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334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9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BE65AA7-CF67-48A2-AB0B-479D5B8B2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3" y="1340768"/>
            <a:ext cx="8667794" cy="5122512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846420D1-331B-48DF-BA2C-B675ADBADAF0}"/>
              </a:ext>
            </a:extLst>
          </p:cNvPr>
          <p:cNvSpPr txBox="1">
            <a:spLocks/>
          </p:cNvSpPr>
          <p:nvPr/>
        </p:nvSpPr>
        <p:spPr>
          <a:xfrm>
            <a:off x="426128" y="380236"/>
            <a:ext cx="8260672" cy="1039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MAIS </a:t>
            </a:r>
            <a:r>
              <a:rPr lang="es-ES" dirty="0" err="1"/>
              <a:t>Proxectos</a:t>
            </a:r>
            <a:r>
              <a:rPr lang="es-ES" dirty="0"/>
              <a:t> TIC do centro</a:t>
            </a:r>
          </a:p>
        </p:txBody>
      </p:sp>
    </p:spTree>
    <p:extLst>
      <p:ext uri="{BB962C8B-B14F-4D97-AF65-F5344CB8AC3E}">
        <p14:creationId xmlns:p14="http://schemas.microsoft.com/office/powerpoint/2010/main" val="214632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128" y="380236"/>
            <a:ext cx="8260672" cy="1039427"/>
          </a:xfrm>
        </p:spPr>
        <p:txBody>
          <a:bodyPr/>
          <a:lstStyle/>
          <a:p>
            <a:r>
              <a:rPr lang="es-ES" dirty="0"/>
              <a:t>+ </a:t>
            </a:r>
            <a:r>
              <a:rPr lang="es-ES" dirty="0" err="1"/>
              <a:t>Proxectos</a:t>
            </a:r>
            <a:r>
              <a:rPr lang="es-ES" dirty="0"/>
              <a:t> do centro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>
                <a:hlinkClick r:id="rId2"/>
              </a:rPr>
              <a:t>Plan </a:t>
            </a:r>
            <a:r>
              <a:rPr lang="es-ES" u="sng" dirty="0" err="1">
                <a:hlinkClick r:id="rId2"/>
              </a:rPr>
              <a:t>Proxecta</a:t>
            </a:r>
            <a:endParaRPr lang="es-ES" u="sng" dirty="0"/>
          </a:p>
          <a:p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94" y="1752600"/>
            <a:ext cx="5642739" cy="47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4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+ </a:t>
            </a:r>
            <a:r>
              <a:rPr lang="es-ES" dirty="0" err="1"/>
              <a:t>Proxectos</a:t>
            </a:r>
            <a:r>
              <a:rPr lang="es-ES" dirty="0"/>
              <a:t> do centro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1"/>
            <a:ext cx="8260672" cy="492444"/>
          </a:xfrm>
        </p:spPr>
        <p:txBody>
          <a:bodyPr/>
          <a:lstStyle/>
          <a:p>
            <a:r>
              <a:rPr lang="es-ES" u="sng" dirty="0">
                <a:hlinkClick r:id="rId2"/>
              </a:rPr>
              <a:t>Plan </a:t>
            </a:r>
            <a:r>
              <a:rPr lang="es-ES" u="sng" dirty="0" err="1">
                <a:hlinkClick r:id="rId2"/>
              </a:rPr>
              <a:t>Proxecta</a:t>
            </a:r>
            <a:endParaRPr lang="es-ES" u="sng" dirty="0"/>
          </a:p>
          <a:p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9" y="2245044"/>
            <a:ext cx="2099559" cy="1768345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6725202-7574-4CF5-AFF3-06134DE29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04500"/>
              </p:ext>
            </p:extLst>
          </p:nvPr>
        </p:nvGraphicFramePr>
        <p:xfrm>
          <a:off x="2590800" y="2694372"/>
          <a:ext cx="6096000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170">
                  <a:extLst>
                    <a:ext uri="{9D8B030D-6E8A-4147-A177-3AD203B41FA5}">
                      <a16:colId xmlns:a16="http://schemas.microsoft.com/office/drawing/2014/main" val="244782469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739558304"/>
                    </a:ext>
                  </a:extLst>
                </a:gridCol>
                <a:gridCol w="1274566">
                  <a:extLst>
                    <a:ext uri="{9D8B030D-6E8A-4147-A177-3AD203B41FA5}">
                      <a16:colId xmlns:a16="http://schemas.microsoft.com/office/drawing/2014/main" val="3278037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badi" panose="020B0604020104020204" pitchFamily="34" charset="0"/>
                        </a:rPr>
                        <a:t>Plan </a:t>
                      </a:r>
                      <a:r>
                        <a:rPr lang="es-ES" sz="1800" dirty="0" err="1">
                          <a:latin typeface="Abadi" panose="020B0604020104020204" pitchFamily="34" charset="0"/>
                        </a:rPr>
                        <a:t>Proxecta</a:t>
                      </a:r>
                      <a:endParaRPr lang="es-ES" sz="1800" dirty="0">
                        <a:latin typeface="Abadi" panose="020B06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badi" panose="020B0604020104020204" pitchFamily="34" charset="0"/>
                        </a:rPr>
                        <a:t>Coordinador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badi" panose="020B0604020104020204" pitchFamily="34" charset="0"/>
                        </a:rPr>
                        <a:t>Cursos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594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  <a:hlinkClick r:id="rId4"/>
                        </a:rPr>
                        <a:t>2. PDC (</a:t>
                      </a:r>
                      <a:r>
                        <a:rPr lang="pt-BR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  <a:hlinkClick r:id="rId4"/>
                        </a:rPr>
                        <a:t>proxecto</a:t>
                      </a:r>
                      <a:r>
                        <a:rPr lang="pt-B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pt-BR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  <a:hlinkClick r:id="rId4"/>
                        </a:rPr>
                        <a:t>deportivo</a:t>
                      </a:r>
                      <a:r>
                        <a:rPr lang="pt-B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  <a:hlinkClick r:id="rId4"/>
                        </a:rPr>
                        <a:t> de centro) - CENTROS ACTIVOS E SAUDABLES</a:t>
                      </a:r>
                      <a:r>
                        <a:rPr lang="pt-BR" sz="1400" b="1" i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s-ES" sz="1400" dirty="0">
                        <a:latin typeface="Abadi" panose="020B06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GANDÓN BERNÁRDEZ, GEMA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ESO-BACH</a:t>
                      </a:r>
                      <a:endParaRPr lang="es-ES" sz="1400" dirty="0">
                        <a:latin typeface="Abadi" panose="020B06040201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1576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  <a:hlinkClick r:id="rId5"/>
                        </a:rPr>
                        <a:t>10. Donas de si</a:t>
                      </a:r>
                      <a:r>
                        <a:rPr lang="es-ES" sz="1400" b="0" i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s-ES" sz="1400" dirty="0">
                        <a:latin typeface="Abadi" panose="020B06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DOMÍNGUEZ GONZÁLEZ, MARÍA NIEVES </a:t>
                      </a:r>
                      <a:endParaRPr lang="es-ES" sz="1400" dirty="0">
                        <a:latin typeface="Abadi" panose="020B06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>
                        <a:latin typeface="Abadi" panose="020B06040201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679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i="0" u="sng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  <a:hlinkClick r:id="rId6"/>
                        </a:rPr>
                        <a:t>32. </a:t>
                      </a:r>
                      <a:r>
                        <a:rPr lang="es-ES" sz="1400" b="1" i="0" u="sng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  <a:hlinkClick r:id="rId6"/>
                        </a:rPr>
                        <a:t>Quérote</a:t>
                      </a:r>
                      <a:r>
                        <a:rPr lang="es-ES" sz="1400" b="1" i="0" u="sng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  <a:hlinkClick r:id="rId6"/>
                        </a:rPr>
                        <a:t>+</a:t>
                      </a:r>
                      <a:endParaRPr lang="es-ES" sz="1400" dirty="0">
                        <a:latin typeface="Abadi" panose="020B06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DOMÍNGUEZ GONZÁLEZ, MARÍA NIEVES </a:t>
                      </a:r>
                      <a:endParaRPr lang="es-ES" sz="1400" dirty="0">
                        <a:latin typeface="Abadi" panose="020B06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ESO-BACH</a:t>
                      </a:r>
                      <a:endParaRPr lang="es-ES" sz="1400" dirty="0">
                        <a:latin typeface="Abadi" panose="020B06040201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703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i="0" u="sng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  <a:hlinkClick r:id="rId7"/>
                        </a:rPr>
                        <a:t>16. </a:t>
                      </a:r>
                      <a:r>
                        <a:rPr lang="es-ES" sz="1400" b="1" i="0" u="sng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  <a:hlinkClick r:id="rId7"/>
                        </a:rPr>
                        <a:t>Proxecto</a:t>
                      </a:r>
                      <a:r>
                        <a:rPr lang="es-ES" sz="1400" b="1" i="0" u="sng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  <a:hlinkClick r:id="rId7"/>
                        </a:rPr>
                        <a:t> Ríos</a:t>
                      </a:r>
                      <a:endParaRPr lang="es-ES" sz="1400" dirty="0">
                        <a:latin typeface="Abadi" panose="020B06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CASADO BARRIO, MARÍA JESÚS </a:t>
                      </a:r>
                      <a:endParaRPr lang="es-ES" sz="1400" dirty="0">
                        <a:latin typeface="Abadi" panose="020B06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>
                        <a:latin typeface="Abadi" panose="020B06040201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1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i="0" u="sng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  <a:hlinkClick r:id="rId8"/>
                        </a:rPr>
                        <a:t>19. </a:t>
                      </a:r>
                      <a:r>
                        <a:rPr lang="es-ES" sz="1400" b="1" i="0" u="sng" kern="1200" dirty="0" err="1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  <a:hlinkClick r:id="rId8"/>
                        </a:rPr>
                        <a:t>Consumópolis</a:t>
                      </a:r>
                      <a:endParaRPr lang="es-ES" sz="1400" dirty="0">
                        <a:latin typeface="Abadi" panose="020B06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RODRÍGUEZ LÓPEZ, ABEL </a:t>
                      </a:r>
                      <a:endParaRPr lang="es-ES" sz="1400" dirty="0">
                        <a:latin typeface="Abadi" panose="020B06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>
                        <a:latin typeface="Abadi" panose="020B06040201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769514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400" dirty="0" err="1">
                          <a:latin typeface="Abadi" panose="020B0604020104020204" pitchFamily="34" charset="0"/>
                        </a:rPr>
                        <a:t>Plans</a:t>
                      </a:r>
                      <a:r>
                        <a:rPr lang="es-ES" sz="1400" dirty="0">
                          <a:latin typeface="Abadi" panose="020B0604020104020204" pitchFamily="34" charset="0"/>
                        </a:rPr>
                        <a:t> solicitados para o curso 17-18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1435948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FDA5DE33-8A77-44A0-B157-28B1E425F2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4" y="4393632"/>
            <a:ext cx="16954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+ </a:t>
            </a:r>
            <a:r>
              <a:rPr lang="es-ES" dirty="0" err="1"/>
              <a:t>Proxectos</a:t>
            </a:r>
            <a:r>
              <a:rPr lang="es-ES" dirty="0"/>
              <a:t> do centro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4800" u="sng" dirty="0">
              <a:hlinkClick r:id="rId2"/>
            </a:endParaRPr>
          </a:p>
          <a:p>
            <a:r>
              <a:rPr lang="es-ES" sz="4800" u="sng" dirty="0" err="1">
                <a:hlinkClick r:id="rId2"/>
              </a:rPr>
              <a:t>DigComp</a:t>
            </a:r>
            <a:endParaRPr lang="es-ES" sz="4800" u="sng" dirty="0"/>
          </a:p>
          <a:p>
            <a:pPr lvl="1"/>
            <a:r>
              <a:rPr lang="es-ES" sz="4800" u="sng" dirty="0"/>
              <a:t>2ª fase</a:t>
            </a:r>
          </a:p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80" y="1772816"/>
            <a:ext cx="417646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7556" y="6395864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http://blog.educalab.es/intef/2016/12/22/marco-comun-de-competencia-digital-docente-2017-intef/</a:t>
            </a:r>
          </a:p>
        </p:txBody>
      </p:sp>
    </p:spTree>
    <p:extLst>
      <p:ext uri="{BB962C8B-B14F-4D97-AF65-F5344CB8AC3E}">
        <p14:creationId xmlns:p14="http://schemas.microsoft.com/office/powerpoint/2010/main" val="3138219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779381C-CE51-4E9A-BDB2-10F7AD65F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03" y="4798660"/>
            <a:ext cx="4400550" cy="157162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+</a:t>
            </a:r>
            <a:r>
              <a:rPr lang="es-ES" dirty="0" err="1"/>
              <a:t>Proxectos</a:t>
            </a:r>
            <a:r>
              <a:rPr lang="es-ES" dirty="0"/>
              <a:t> do centro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>
                <a:hlinkClick r:id="rId3"/>
              </a:rPr>
              <a:t>eTwinning</a:t>
            </a:r>
            <a:endParaRPr lang="es-ES" dirty="0"/>
          </a:p>
          <a:p>
            <a:pPr marL="114300" indent="0">
              <a:buNone/>
            </a:pPr>
            <a:endParaRPr lang="es-ES" dirty="0"/>
          </a:p>
        </p:txBody>
      </p:sp>
      <p:sp>
        <p:nvSpPr>
          <p:cNvPr id="7" name="AutoShape 6" descr="data:image/png;base64,iVBORw0KGgoAAAANSUhEUgAAAZoAAAB7CAMAAAB6t7bCAAAA6lBMVEX///8sJmT30D8mH2H86KyLfqYqJGMaEVz3zzskHWAdFF0oIWL5+fspImL3zzdZVYFoZItLR3f755/U09/p6O4VClrDws4+OHL3zi/NzNlRTXsUCFq1s8diX4Xh4ef76KO/vc4FAFf856j//feMiqMgGV6ambH86bGFd6L++ef++OP//vmXlLOPgqnx8fX412H98Mr52m4QAFj99Nj53XtwbZL300v634P42Gb64pCRja741FL98s/87b98eZulo7pEP3Q3MWyBf56QjqkAAEyoprmror72yxadkrR0a5eWia62r8dtYpCjmbgqpsItAAAV6UlEQVR4nO1dCXvauhIFm3jFBgwEs4S1hgAJa4CwBpKmeU3b//93niRvsi2zhYbc4vN9791iO0boeEZHMyM5FDopesPT3i/AqdB6W567CQGIqI3V6bnbEICIvsyNz92GADhqxn+nKkXJzbM2JYATkXH3YaosS4AZSu2duzUBMLS7MoAqA2YoWTl3awLgGHKUjUmgnz8BtRbhYHO4WC4XrRp+TFFtamS52wgGnL+NB693ajWUhzkFvFd3ivV/bY7bDadSk5rnLwOcEIr64DrSXioPYxnRwMnjkn2i56Rmvmx/aksvDUuZm7se/ojS5zibgYl1ojm2uZGpUmAzfwmtxmLYrA0BCapzsAE2I2PWQamW3TTswUZ+CEaav4Y2paqqDP2W2sCPt5Qp7rcgNwYL7a51Qm6QbhngRBiaNsDNG5hvqpa6LmpkYzBa2EajBtr5r2Jq+i0gtqZmX9cUhXJD1Zl7kDkg2tAwpAbu7K+iTdmDvfxmmMZQmcgealASoKXKVD8yHI5li6wAfwtLiwSZMgePHokadLJRGiKxXOvKlBrI5r8LkwROnVpW0HPpM0Sca1L6oKqf3dQLQ80a1hf2wQXJaiKuv5y+fWpDLw9VwAEUz9wYGzlavmMNDvNA9jmxWd88JTuf1ORLgQzmNZO+SjnCAW2CQnvzGfSziYEmShLNaqNfqc9p82Vg2Y1AxTxVuS7e9UvvvKZPvsHLgA4b0BKz8ic0+dJQUh9xvVXzRAPeSFkDwEw+bINezwqf09yLQsNpFUOl74yhketnrgdhHHTs7vozGnthcFlFT3nEuPHkDAysRQc1DP88C8TAX0er2ufMfI1aIl+TdRoNMpvyp7by38K+VZftRaQ/VgHGE/I4A0YawUVNWPozO1U7Lw8ld9JsC9q14XDY9L8+IbqpoWeBRzsWS9m/tK/WHPaWAL1tdODYMB5qVrPkydp6OVg+TKsNivMp7astlpFqNdJoRKqlarWxXDR3Ry8J1DwH1BwDSpVVjpw2bi4hLVWl3+125+M5+P+pslzssp0Y7aHmblYkXhpEqbfCyFDK3EPP2ek6MaWHucxZkKnupNTbTs6TRwaE/8yipCubPhovgAEjaMmpYyzMHGr3IDHKo6GVLYDPj8pi2+OeHLg8Gh2/+0G8sts96Q/599BA1HCUghtDswFdWd/Fi8lOt+qnnCFueJd2npGHmol6bN7tOb4TMbIL/W8BlZBxY0e5xbAaASYz9iQBLHL6W4oAi4KEM8PH7+5Il0VUSl2QTuxGTOB3ofIPCI+eCgsuuC7e1T3IzIRoMmbMmVL86zMKeYwbPndHnNUs3sBdqse12as0PMifmRri4HogHrvV4WIs9zFqlpCZvp/JmIbz6F/WVNB4Y7yR+NjdHeZb2mYhexPIQqtY6lD8DWpe1pnnU/QnwnVsE//4s4F6qjnHYsxbmOFkExxW0OFF6ibN8jTN05nV3ZPDZpQ3VeXm3Qe9gJ07rs0xTcLA6I8Bgx+TBgf2zGogifn4cc3xIFvhJW1wohxiza6/QN7MW6FBoTrzyLAGF3csSl3gB/0CnBDJ11Hud3x1V3ANx6jQkzN1n7pNTvgjvsngCENuGOcx6TBqit8hu6caoJAQ0p5PczMbUAFEFBIzsoyHDGrL/tvbxPc2ENEUwUMMVZxsSjmOHAeQf2OzH7mFHi5PnybpF0VhRDpxkpvZaEJmIiQBIHtCoE3lrXu4/FUc3Miqo3j3GER1aj6Ur4tWoOVVTuSDVhps0MtpbmahAYhpPBKoIa47r02t6oFU9rr8Wn+ZzX6Vy+Vs0T/U3J67JrGq+vChxbmnoCZU/67xFaLIPwJFlqXTmRNH23u+7sxnWGiCCU6ysFprgsCyrCBoAELm9+/79x9Zn7YtVPet50fOb3SchJrQ9Wh0ujx56iVWPzEzyJ01xgSjkf330UgWnurPufxAMKIADMPQYnj98+rqB3lYddazycfObkychpqvDqSbp0Sj2bUCIJqtx/Npa8IB6Annbq/eCYOzw6Nx6oeXSl0ENf5Gs98OJ51CrIIF0MTw7/vbd4/lLDGHxs0/vgfERVADjSZCNBp5u0y2kRwNsAQ0nbm9v/3hktDYbJajTrDm4xKo0Y2GJM8O2UUju8YSNgzzExiOQ5O2HEazl/iuNZel6eRhuiT6PgI1UQT3deRD+kHnX2DHi9f1l6dsivB3+r+KZXi+43feeetU8umlXvYLikcdcJxC8ixCjNBsUQHebxixWMaG/3l/dYU7NWiVaBEbpGafjE1zOR3r0SGVItXxEKh5WScSibXTjrLg2NrpXevosjL85wj8K2EGalLww/oJ/Os1QeeB9kxvXnBykvDvMuD2nfpaQ+czdbwry+i+5net1sats/FNGojYPH3jlUfFwuomgWHtiCW00ZzGuxyA2rcPLTzjdsPH769u7bbUKFnl+sqwB9cXcj5F0xhqy1LXKH3jAKWUtyyLQE0yLYqiFnNcFhdEkXX84E6GF0V+g574mAb+IGecSPG0KKbroWJuIBoBOhZnNQtvPygDtlnDe0v5BMZdYSCKkhVgvdFvHX1hecnokvST8ydkb4S0Br7ThjbCz+uBgDk5FXDYkqYbDQsCa8Bubi0jjswnul9qjeU9Qs8tRU8bcSo1HyNyPEFV0lgTR1Es/OEswk6WNvjDX2DBRYI+aYf3EC1q4LXCU1ICd5FEPXxKh20/lBXAoXS5rNHovP4rsSlmIQ0bZH57HN461omDg4xokDOo4z9gNXBlH4GzWeE/B/mzqns+aFJz0NaNxTCeTdNur67uzYbbJVPNrrxTXQyVEnpW5HmjWVsofciNe35KouYado6G/zy9cpF9xQ7lRNhZeo97qeFXGzGspde5NYtSHHzO8lmIGn7FSIwgAM+mTxkEO27tpYZJjIQwnd7k1ryAgrFYyC+aQAMAA26n86aByXsFtxrdnxFDzgd7NGcJJ7N5v7r9472o/bBrQ8ihoq+34sbI0GqRKUV59gAhURNF3U7bNtLJoIdFWtvXoA42HYeXmjDPiMIq2Yl2snENfk6/Ov4SnOfDL+B86jqGfm3F6m0vNaAtjBArp6Kd4gtigL+x2hEXEB/CZhOG/pEJ3xUA8AlhDemzvl9q80CzcVgoHQMujRQZnm4Xfk1FUTj8y5slwJRbLRLF8xPsHcF2G6i3wO8W7GZAp2c9vQRqwvTGvCcaPK3TBjVhLWcNJ7zDSAnUgL43w53XiIq0ebpQQe1aJVOpYnkNRgI+5haSQ9+Ys2423CFTkOjaUR+gAZV2RQoqbY8ENJSSPgmSzSOLUpdzT4aI1HRgpSITtj7njDgFb7mdIs3Ah8b4RKCGXltGp4f5ebM3dWqEuNWFnTTqfPMzgRpJsxMOyKUIJlPo1mzZuFEccMO6Mz09yEzVP+18WLY45qh8lnLAbH4d8vcQQAKU9MfiEX1ut5ZKHww9zv1ZfKac6PezZn8kBUPPM3wRv8DK0HipkfDQMVIM1sWIGvoGe7hfoO6xMqsEangsFZSCuT/zGUlBo2Et844mJGBCrpnPcttQg7zKIRV9rvS98H51dXtoLLahKHpoQn4Ywn3YVL3CRFadkptMTRF2prg2Po1g10kS9rRGoVKxu5+g0HARhXrTylsaCg07j1JxrCmJCQoth12Mvkxa619dhsJNs8+9sphF6ag1tg41iJsDtgZyUSP+PtxsasBojPbIxn5GME5tb81iwCdQg/JZxuQC9ayYi6FRNmp1AdYHO6hBsoI3VZOXmk4FH9p2UQNtzNTx0B5prCihWMHcrNERSDqTZjXcMdy4lnIwIjCbq8MqVoA8U5wLe2VVnnhTOz7UZCv20FKHPOSvER2GW89AmjRrNNlBTeiGxnrMS00Ifpn2zfiwixrUDq1oXcu7qMF1ZMiYcJJmNeO5avXP3rufJ91zKBivIYo0fyxNfWY8IapKLkz0C2+iw3pOGSpnaR3twC4XUc4+yzo01W5qeOz8R6mBlsKwOjXQFTIb5zmX1SCBVvIONWBW2HtUzXJBtb+fTnvWXNRIQD9fkUuf/QCGGqs9gJeuXw1BFEkOLzWFvOmyyqbzgs3SZSviDauIOhs1qCoBK+WB5ukaaxZVcgANTSlaCmWwI49dnp6IpJsZ8CT46Wc/tCM2Ndw84i+z/awmilb6DEK6ckbOqzgwbKWYZpwP59mo0adXYbNn4HyMEZzhT1R+RlABnEHFQhkjdjh1d34gtZE81MCpza034uqPdtWmZmsEzzdfUzcUb1KwnBeKrQ06ulUPMEF7PmqS8E9FBt2t84weGVeZ1JIs0PCwyLD6CPXrziqLsuRZzgk12tVhGg1SYxaQbN2b0JcaNBGUMgYPaKArI5H7GtLPYLLkfNSEnqHjZYRwIrHm9YiQa0xGGU73TifWbM8EmPWVHh7nD1tGnGSc9doMjL0CsyEE0vzRwKhxRYkcasA/y4k4SRfCyHnpmTEYpWAyBTQfxfv+jNSERqg+kZGMIPbAXcAGqal63JlP5rnWjv56zRY9YriTrCcEsxSdQM37IYNNwxbP7lY4anD8qYFCFPxk+PV5w3khJ6c/OiyeIDgnNaE6lhTQPMwgh0YI0/hnnsu5wSYXn9UL11mI8uvLKLcRBJFIjCHRDgoI9Owpp6ugp0bhn7bUBtygoC/838b45g5r9YEjUnVWakKdERwCGFrLsyPvDMOHmm2zzOxoMBAENo+QZgVelHx4CethtKvbQypXYdzZ9GgyvpFR7dERqdlCjbVdji1HLVnvXEtwVmqSqzUjsoNN7LlM6qAleVqz/YU0qfo6T/ZfPtQctIwPqmeziETuW3bT7DuHnm0VNRkjq5i2vhgJorBnWndOagppTdJyT8mOT7RkSa5z2rVvc6c80lg/J+agJraFGnJdDYzUWPEAmZouWs1WqzcZy9SeMsAIiWDRr5AV3RuUHReekRq4LllMbAliLX1mnLtnmMV6jBXoXewgGeDj0NpTMjdQCFhtglU4eimOa8fPbdRE9QzaADuJggRhaePsizNSA7MTvKNKwwWg0MxpDYdJaHmfyX80+RKj0zxhNoNR89ufmqnPPiw1RTGTabgycZXhbC0RRIkUcY3xEEWSjXXVtJyRGj0AsGVpD6RGd+xcH4s/70UN/MHFwmjN5zVaCpPtZ4tCi6h+S6GbOjfO8PPjHrUBFvRMlYOHOsqhuVpyRmo6Emx/Ok6UABBLKxgglzDHdsg7AjrF8nMsw7MsiRr65xVWV4OjJ3O+Er1ZAtxMxjY5nDxxO7/thbVxHjySjq9NVRjvar5zyoAiEit8nr/5ViYt5OuZDo3rl0rcUdQgdJLJMklDazBh8z/CF7cobkupYA2ON/CFRrKxEYt7Z+ld1GQHHh5GvHfV5lnFc1YX9GBek07nnsvuTlqY1MhTW7JSR+26UPDuUgMaB/0ZISsAd7s3i5mIaEJySpNJf97tT0jbfEQTFTCvqpR9/j5Du3nIVviY+yp4j8ra+JAaDMAnx6w8Bs+bYccs/MLvji/8DptgPgIF+Ol7Ev9TfLQLvaKrDWqirwl86xhRG2ReneQMLRlQBR1hU3PEW53XhBiaLtCsX9OAb8JDnkmvRthqnLXhsgTRWJAJzF5D+HnqguDhYe01MXQPcyIeRTcs+p7veL8QHTHJSKFPHdKfIhSx88lMHkUCJNGasEv5tePeLUMGyJMleEjH1qB7+JKxJEvwZ7pAs35t4w3uEknN+8Y+q7u/pn30Dl3emVz062xqmEVrXmiB2axza0ZjNfRY8xu8hU2DGrXXxGcThywRMDDy5tGMSrR7u5OQJIbDB1kQXwqiYZShzemrQKLJ6xcJ9Z6jGr1mLK0BU4ySWf91VJ+lKkT1DFUANtQ03VUIW/a8+YeBikxZfNfYqJ6+qWBmU2sgari5XppnFqQdWOscIu1YC/1ZHPoz3OE2XNzI6uMRw9p/HSPerCOxUcfqfnTo1CAHBvOL5jxii3YiokM0Gv72yj3h9KTtOFW9NNOBtZpOFuBBOGl3LGlYViE1KNLcxDIl+4YDTHhqaYj+DH7JG+WBrHYv6tXrUbiTPOuK0aByRAGnpoeo4dDEAZa0mur5sLc5kkcaMX7lLdogpCA49bJeUYxmy5ortNmBaRaHKQ0hNZyeP6zZmZK91z7rIMozVPJ89e4WsV6P1r20V0d+E+ASNWdiE1UEO7bLaSJqjCqNnmU2UBfsD1TN6oGUcMw3DbTcQoDzBmH+daDCOEZ4tiZ8HX0dlXaDX1WDMsCaxlStaDx3wLZYUVIgwBABnopnZ+IO+LIL0wAIdfQsC3Ri9QTwcrMR0Goc1hGKaDcafc6Ky7QskXZIqOaFGHRmMu+kGjSH0XAf20Lov4uXCnqaRQ1uv6TR+mpCzV2JBqix9djSnNscsOQp697iWQfKB3hSNc6JzRFRh38EhU3akYNk+IFnJ+RF5FGmLKfSrhqLjx2vGdyK1IaY54SrbAlG41wvcrnUhDr13ECAb/2TRF7T0nzckxUItSJ9GdslCExu9HejyftONeLkKQ3ZaNBGjxxc06RTc8mb2EeT9VVsnVnH4qtvBVIEvRZ5kPGwzMIQ0Pt6tJe0w1acI03ZffUEbmwyf2i0JuoR06d/D9FOx6/YCeqAieqYxCyBEuD23n7pCX+vICNa70rRM8/uq5tv435piG6swPTyMXmhC8Jy6lyg0Y7oyQHv3iMEFARMAkjhVc6Q0dL6nbR6Y4ilxRqAm2P3sL8QDJU357NbK6FXCu4z63zF8meMlpj9MGY4jASnNDtWCPQo+eAahMtCs+R+dlu6SvNsC+PBUxpjhr65u7tb6wfE2D7L0ofzgJqtaFc9HTREKm2nEMDeX8vwm2fAzLO+HxKzIYVovGhueUNBAIAG54mVDNFws31T1OjKthmGjgNiZr9mmq0B9lnw1L6oiPPh6BHeAYneLrx1Qli0d3QEJjMDxNwljaJvpAEOWlwbgIwWqRBgoXRlSvV/qF9Za2MNWhzpxBgLbZkwIU0T4Bi0ibmZoTLnfM2mc2PFzSQNDP+zP4gJtFVcGO3teNhmAQF8QC49bilj7o082pTzZnBGFHKzu9mTEZhDGTUmA5dv/q22Xhh8omVNhSzSOiPDZBgaEWPFfzrQn6EpzUFLBAP4w29EaUeoN4+6jdYHuslIvBifzZ6SdggI7TyC3NmH3ioTYB8sKPfW9QVGMDxZJj77c+2QYfqGX8dsTxfgcDTnjsx9NgcjM4wohGPPf9z7fcOdN+FkM5AAn4SpXSSQjAtw9+p0Jjb75d7UPWSsTvx5f/vnZK/sC7AdpkgrrtKDPJ/IjZ7K3g03Qvreifzv+8P21gjwcXTqudioXr4u+mZ+CiwaaO4DcfbJiHY8L7RwISOiqOa/8BbmfwzXLEPfBvGZr4gYrf2+D5j5gkgO6FzAzJdETMsEzHxJJCvh+yA88yWR0wKb+Zoof/8ZqOaviU3sPZhpfkm8rv8XRGe+JKKJIAvwRfGjfO4WBCCjEwiA0+H/hdxxbZix5Z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50" name="Picture 10" descr="Sellos de calidad europeos 2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92" y="4674835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802FC091-D0D3-4E3D-A76A-E5DBF57B1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1988840"/>
            <a:ext cx="2047875" cy="22383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50A67EA-BB60-492E-8090-DFEFBF6B3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521" y="4679454"/>
            <a:ext cx="1695450" cy="18002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AF0751-6FD6-41B6-B383-D1EA9BF06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8" y="2611438"/>
            <a:ext cx="4581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8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+</a:t>
            </a:r>
            <a:r>
              <a:rPr lang="es-ES" dirty="0" err="1"/>
              <a:t>Proxectos</a:t>
            </a:r>
            <a:r>
              <a:rPr lang="es-ES" dirty="0"/>
              <a:t> do centro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24962"/>
            <a:ext cx="5112568" cy="24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57D2771-38C9-41B9-B027-F97BADA03CBD}"/>
              </a:ext>
            </a:extLst>
          </p:cNvPr>
          <p:cNvSpPr/>
          <p:nvPr/>
        </p:nvSpPr>
        <p:spPr>
          <a:xfrm>
            <a:off x="1331640" y="585027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Uso da aula virtual moodle do centro para a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</a:rPr>
              <a:t>docencia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93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724698"/>
            <a:ext cx="6553200" cy="457200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chemeClr val="tx1"/>
                </a:solidFill>
              </a:rPr>
              <a:t>Ies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Fco</a:t>
            </a:r>
            <a:r>
              <a:rPr lang="es-ES" dirty="0">
                <a:solidFill>
                  <a:schemeClr val="tx1"/>
                </a:solidFill>
              </a:rPr>
              <a:t>. Daviña Rey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735098"/>
            <a:ext cx="6629400" cy="702013"/>
          </a:xfrm>
        </p:spPr>
        <p:txBody>
          <a:bodyPr/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CURSO 2017-2018</a:t>
            </a:r>
          </a:p>
        </p:txBody>
      </p:sp>
      <p:pic>
        <p:nvPicPr>
          <p:cNvPr id="5124" name="Picture 4" descr="http://www.edu.xunta.gal/centros/iesfranciscodavinarey/system/files/4/imaxes/flecha%20en%20nu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52" y="980728"/>
            <a:ext cx="5112568" cy="340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537321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http://www.edu.xunta.gal/centros/iesfranciscodavinarey/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868215" y="3231043"/>
            <a:ext cx="58026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TIC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411760" y="61149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Resposable</a:t>
            </a:r>
            <a:r>
              <a:rPr lang="es-ES" dirty="0"/>
              <a:t>: Mª Jesús Casado Barrio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55576" y="151865"/>
            <a:ext cx="63537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PARTICIPA!</a:t>
            </a:r>
          </a:p>
        </p:txBody>
      </p:sp>
    </p:spTree>
    <p:extLst>
      <p:ext uri="{BB962C8B-B14F-4D97-AF65-F5344CB8AC3E}">
        <p14:creationId xmlns:p14="http://schemas.microsoft.com/office/powerpoint/2010/main" val="101717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323293" y="5402109"/>
            <a:ext cx="6553200" cy="457200"/>
          </a:xfrm>
        </p:spPr>
        <p:txBody>
          <a:bodyPr>
            <a:normAutofit fontScale="92500"/>
          </a:bodyPr>
          <a:lstStyle/>
          <a:p>
            <a:r>
              <a:rPr lang="pt-BR" b="1" dirty="0" err="1"/>
              <a:t>Mellora</a:t>
            </a:r>
            <a:r>
              <a:rPr lang="pt-BR" b="1" dirty="0"/>
              <a:t> da </a:t>
            </a:r>
            <a:r>
              <a:rPr lang="pt-BR" b="1" dirty="0" err="1"/>
              <a:t>calidade</a:t>
            </a:r>
            <a:r>
              <a:rPr lang="pt-BR" b="1" dirty="0"/>
              <a:t> na </a:t>
            </a:r>
            <a:r>
              <a:rPr lang="pt-BR" b="1" dirty="0" err="1"/>
              <a:t>xestión</a:t>
            </a:r>
            <a:r>
              <a:rPr lang="pt-BR" b="1" dirty="0"/>
              <a:t> dos centros.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886470" y="253695"/>
            <a:ext cx="58026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XCN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483768" y="61653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Resposable</a:t>
            </a:r>
            <a:r>
              <a:rPr lang="es-ES" dirty="0"/>
              <a:t>: Ana Naval</a:t>
            </a:r>
          </a:p>
        </p:txBody>
      </p:sp>
      <p:pic>
        <p:nvPicPr>
          <p:cNvPr id="1026" name="Picture 2" descr="Contratos-progr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2863"/>
            <a:ext cx="5832648" cy="412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robado, Las Finanzas, Negocio, Préstamo, Bancar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2662824" cy="17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0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7870A64-B9D4-4C4E-96A1-9D1E70D0E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1" y="296424"/>
            <a:ext cx="4751307" cy="356348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323528" y="3945196"/>
            <a:ext cx="6553200" cy="457200"/>
          </a:xfrm>
        </p:spPr>
        <p:txBody>
          <a:bodyPr>
            <a:normAutofit/>
          </a:bodyPr>
          <a:lstStyle/>
          <a:p>
            <a:r>
              <a:rPr lang="pt-BR" b="1" dirty="0"/>
              <a:t>LIÑAS DE TRABALLO: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24128" y="304800"/>
            <a:ext cx="50195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PFPP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64236" y="4572980"/>
            <a:ext cx="82562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5"/>
                </a:solidFill>
              </a:rPr>
              <a:t>25-Integración didáctica das TIC. </a:t>
            </a:r>
            <a:r>
              <a:rPr lang="es-ES" dirty="0" err="1">
                <a:solidFill>
                  <a:schemeClr val="accent5"/>
                </a:solidFill>
              </a:rPr>
              <a:t>Traballo</a:t>
            </a:r>
            <a:r>
              <a:rPr lang="es-ES" dirty="0">
                <a:solidFill>
                  <a:schemeClr val="accent5"/>
                </a:solidFill>
              </a:rPr>
              <a:t> colaborativo en rede a través de </a:t>
            </a:r>
            <a:r>
              <a:rPr lang="es-ES" dirty="0" err="1">
                <a:solidFill>
                  <a:schemeClr val="accent5"/>
                </a:solidFill>
              </a:rPr>
              <a:t>espazos</a:t>
            </a:r>
            <a:r>
              <a:rPr lang="es-ES" dirty="0">
                <a:solidFill>
                  <a:schemeClr val="accent5"/>
                </a:solidFill>
              </a:rPr>
              <a:t> </a:t>
            </a:r>
            <a:r>
              <a:rPr lang="es-ES" dirty="0" err="1">
                <a:solidFill>
                  <a:schemeClr val="accent5"/>
                </a:solidFill>
              </a:rPr>
              <a:t>virtuais</a:t>
            </a:r>
            <a:r>
              <a:rPr lang="es-ES" dirty="0">
                <a:solidFill>
                  <a:schemeClr val="accent5"/>
                </a:solidFill>
              </a:rPr>
              <a:t>. Educación </a:t>
            </a:r>
            <a:r>
              <a:rPr lang="es-ES" dirty="0" err="1">
                <a:solidFill>
                  <a:schemeClr val="accent5"/>
                </a:solidFill>
              </a:rPr>
              <a:t>dixital</a:t>
            </a:r>
            <a:r>
              <a:rPr lang="es-ES" dirty="0">
                <a:solidFill>
                  <a:schemeClr val="accent5"/>
                </a:solidFill>
              </a:rPr>
              <a:t>.</a:t>
            </a:r>
          </a:p>
          <a:p>
            <a:r>
              <a:rPr lang="es-ES" dirty="0" err="1"/>
              <a:t>Resposable</a:t>
            </a:r>
            <a:r>
              <a:rPr lang="es-ES" dirty="0"/>
              <a:t>: </a:t>
            </a:r>
            <a:r>
              <a:rPr lang="es-ES" dirty="0" err="1"/>
              <a:t>Mª</a:t>
            </a:r>
            <a:r>
              <a:rPr lang="es-ES" dirty="0"/>
              <a:t> Jesús Casado Barrio</a:t>
            </a:r>
          </a:p>
          <a:p>
            <a:endParaRPr lang="es-ES" dirty="0"/>
          </a:p>
          <a:p>
            <a:r>
              <a:rPr lang="pt-BR" dirty="0">
                <a:solidFill>
                  <a:schemeClr val="accent5"/>
                </a:solidFill>
              </a:rPr>
              <a:t>27-Convivencia escolar e clima da aula. Centros </a:t>
            </a:r>
            <a:r>
              <a:rPr lang="pt-BR" dirty="0" err="1">
                <a:solidFill>
                  <a:schemeClr val="accent5"/>
                </a:solidFill>
              </a:rPr>
              <a:t>saudables</a:t>
            </a:r>
            <a:r>
              <a:rPr lang="pt-BR" dirty="0">
                <a:solidFill>
                  <a:schemeClr val="accent5"/>
                </a:solidFill>
              </a:rPr>
              <a:t>. </a:t>
            </a:r>
            <a:r>
              <a:rPr lang="pt-BR" dirty="0" err="1">
                <a:solidFill>
                  <a:schemeClr val="accent5"/>
                </a:solidFill>
              </a:rPr>
              <a:t>Relacións</a:t>
            </a:r>
            <a:r>
              <a:rPr lang="pt-BR" dirty="0">
                <a:solidFill>
                  <a:schemeClr val="accent5"/>
                </a:solidFill>
              </a:rPr>
              <a:t> coas </a:t>
            </a:r>
            <a:r>
              <a:rPr lang="pt-BR" dirty="0" err="1">
                <a:solidFill>
                  <a:schemeClr val="accent5"/>
                </a:solidFill>
              </a:rPr>
              <a:t>familias</a:t>
            </a:r>
            <a:r>
              <a:rPr lang="pt-BR" dirty="0">
                <a:solidFill>
                  <a:schemeClr val="accent5"/>
                </a:solidFill>
              </a:rPr>
              <a:t>.</a:t>
            </a:r>
          </a:p>
          <a:p>
            <a:r>
              <a:rPr lang="es-ES" dirty="0" err="1"/>
              <a:t>Resposable</a:t>
            </a:r>
            <a:r>
              <a:rPr lang="es-ES" dirty="0"/>
              <a:t>: Mercedes Rodríguez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988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7870A64-B9D4-4C4E-96A1-9D1E70D0E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1" y="296424"/>
            <a:ext cx="4751307" cy="356348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323528" y="3945196"/>
            <a:ext cx="6553200" cy="457200"/>
          </a:xfrm>
        </p:spPr>
        <p:txBody>
          <a:bodyPr>
            <a:normAutofit/>
          </a:bodyPr>
          <a:lstStyle/>
          <a:p>
            <a:r>
              <a:rPr lang="pt-BR" b="1" dirty="0"/>
              <a:t>ITINERARIOS: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24128" y="304800"/>
            <a:ext cx="50195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PFPP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64236" y="4572980"/>
            <a:ext cx="82562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5"/>
                </a:solidFill>
              </a:rPr>
              <a:t>25-1-EDIXGAL</a:t>
            </a:r>
          </a:p>
          <a:p>
            <a:r>
              <a:rPr lang="es-ES" dirty="0">
                <a:solidFill>
                  <a:schemeClr val="accent5"/>
                </a:solidFill>
              </a:rPr>
              <a:t>25-2-ENTORNOS VIRTUAIS DE APRENDIZAXE: OFFICE 365 no ámbito educativo.</a:t>
            </a:r>
          </a:p>
          <a:p>
            <a:endParaRPr lang="es-ES" dirty="0"/>
          </a:p>
          <a:p>
            <a:r>
              <a:rPr lang="pt-BR" dirty="0">
                <a:solidFill>
                  <a:schemeClr val="accent5"/>
                </a:solidFill>
              </a:rPr>
              <a:t>27-CONVIVENCIA NO GRUPO E NO CENTRO.</a:t>
            </a:r>
          </a:p>
          <a:p>
            <a:endParaRPr lang="pt-BR" dirty="0">
              <a:solidFill>
                <a:schemeClr val="accent5"/>
              </a:solidFill>
            </a:endParaRPr>
          </a:p>
          <a:p>
            <a:pPr algn="ctr"/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DURACIÓN: DOUS CURSOS ACADÉMICOS</a:t>
            </a:r>
          </a:p>
        </p:txBody>
      </p:sp>
    </p:spTree>
    <p:extLst>
      <p:ext uri="{BB962C8B-B14F-4D97-AF65-F5344CB8AC3E}">
        <p14:creationId xmlns:p14="http://schemas.microsoft.com/office/powerpoint/2010/main" val="362157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PROGRAMA do PFPP (LIÑA TIC-25)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SITUACIÓNS DIDÁCTICAS:</a:t>
            </a:r>
          </a:p>
          <a:p>
            <a:pPr lvl="1">
              <a:lnSpc>
                <a:spcPct val="150000"/>
              </a:lnSpc>
            </a:pPr>
            <a:r>
              <a:rPr lang="es-ES" sz="2400" dirty="0"/>
              <a:t>Organización da materia (</a:t>
            </a:r>
            <a:r>
              <a:rPr lang="es-ES" sz="2400" dirty="0" err="1"/>
              <a:t>axenda</a:t>
            </a:r>
            <a:r>
              <a:rPr lang="es-ES" sz="24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s-ES" sz="2400" dirty="0"/>
              <a:t>Publicación de </a:t>
            </a:r>
            <a:r>
              <a:rPr lang="es-ES" sz="2400" dirty="0" err="1"/>
              <a:t>materiais</a:t>
            </a:r>
            <a:r>
              <a:rPr lang="es-ES" sz="2400" dirty="0"/>
              <a:t> e actividades</a:t>
            </a:r>
          </a:p>
          <a:p>
            <a:pPr lvl="1">
              <a:lnSpc>
                <a:spcPct val="150000"/>
              </a:lnSpc>
            </a:pPr>
            <a:r>
              <a:rPr lang="es-ES" sz="2400" dirty="0"/>
              <a:t>Organización de equipos</a:t>
            </a:r>
          </a:p>
          <a:p>
            <a:pPr lvl="1">
              <a:lnSpc>
                <a:spcPct val="150000"/>
              </a:lnSpc>
            </a:pPr>
            <a:r>
              <a:rPr lang="es-ES" sz="2400" dirty="0"/>
              <a:t>Comunicación </a:t>
            </a:r>
            <a:r>
              <a:rPr lang="es-ES" sz="2400" dirty="0" err="1"/>
              <a:t>ou</a:t>
            </a:r>
            <a:r>
              <a:rPr lang="es-ES" sz="2400" dirty="0"/>
              <a:t> interacción entre os </a:t>
            </a:r>
            <a:r>
              <a:rPr lang="es-ES" sz="2400" dirty="0" err="1"/>
              <a:t>membros</a:t>
            </a:r>
            <a:endParaRPr lang="es-ES" sz="2400" dirty="0"/>
          </a:p>
          <a:p>
            <a:pPr lvl="1">
              <a:lnSpc>
                <a:spcPct val="150000"/>
              </a:lnSpc>
            </a:pPr>
            <a:r>
              <a:rPr lang="es-ES" sz="2400" dirty="0"/>
              <a:t>Corrección de </a:t>
            </a:r>
            <a:r>
              <a:rPr lang="es-ES" sz="2400" dirty="0" err="1"/>
              <a:t>tarefas</a:t>
            </a:r>
            <a:r>
              <a:rPr lang="es-ES" sz="2400" dirty="0"/>
              <a:t>, retroalimentación.</a:t>
            </a:r>
          </a:p>
          <a:p>
            <a:pPr lvl="1">
              <a:lnSpc>
                <a:spcPct val="150000"/>
              </a:lnSpc>
            </a:pPr>
            <a:r>
              <a:rPr lang="es-ES" sz="2400" dirty="0" err="1"/>
              <a:t>Avaliación</a:t>
            </a:r>
            <a:endParaRPr lang="es-ES" sz="2400" dirty="0"/>
          </a:p>
          <a:p>
            <a:pPr marL="411480" lvl="1" indent="0">
              <a:lnSpc>
                <a:spcPct val="150000"/>
              </a:lnSpc>
              <a:buNone/>
            </a:pPr>
            <a:r>
              <a:rPr lang="es-ES" sz="2400" dirty="0"/>
              <a:t>En distintas plataformas como …</a:t>
            </a:r>
          </a:p>
        </p:txBody>
      </p:sp>
    </p:spTree>
    <p:extLst>
      <p:ext uri="{BB962C8B-B14F-4D97-AF65-F5344CB8AC3E}">
        <p14:creationId xmlns:p14="http://schemas.microsoft.com/office/powerpoint/2010/main" val="294257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25-1-Edixgal</a:t>
            </a:r>
          </a:p>
        </p:txBody>
      </p:sp>
      <p:pic>
        <p:nvPicPr>
          <p:cNvPr id="6146" name="Picture 2" descr="Resultado de imagen de edixg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6446489" cy="30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998600" y="5520355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hlinkClick r:id="rId2"/>
              </a:rPr>
              <a:t>https://eva.edu.xunta.es/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11527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25-1-Edixgal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800" u="sng" dirty="0" err="1">
                <a:hlinkClick r:id="rId2"/>
              </a:rPr>
              <a:t>Edixgal</a:t>
            </a:r>
            <a:endParaRPr lang="es-ES" sz="4800" u="sng" dirty="0"/>
          </a:p>
          <a:p>
            <a:endParaRPr lang="es-ES" dirty="0"/>
          </a:p>
        </p:txBody>
      </p:sp>
      <p:pic>
        <p:nvPicPr>
          <p:cNvPr id="6" name="5 Imagen" descr="C:\Users\Profesor\Desktop\edixgal-materia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8208912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07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II-MICROSOFT</a:t>
            </a:r>
          </a:p>
        </p:txBody>
      </p:sp>
      <p:pic>
        <p:nvPicPr>
          <p:cNvPr id="3076" name="Picture 4" descr="Resultado de imagen de office 365 esc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47625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5DFB646-A6DD-4835-8F7E-E9CF741FE6F5}"/>
              </a:ext>
            </a:extLst>
          </p:cNvPr>
          <p:cNvSpPr txBox="1"/>
          <p:nvPr/>
        </p:nvSpPr>
        <p:spPr>
          <a:xfrm>
            <a:off x="683568" y="5803297"/>
            <a:ext cx="826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Office 365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gratuíto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na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 nube para todos os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membros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 da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comunidade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 educativa que o soliciten con formación incluida.</a:t>
            </a:r>
          </a:p>
        </p:txBody>
      </p:sp>
    </p:spTree>
    <p:extLst>
      <p:ext uri="{BB962C8B-B14F-4D97-AF65-F5344CB8AC3E}">
        <p14:creationId xmlns:p14="http://schemas.microsoft.com/office/powerpoint/2010/main" val="96334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II-MICROSOFT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6D8F00-DE42-480A-A123-88E986895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60848"/>
            <a:ext cx="4229100" cy="10763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00B107F-922A-4BDE-B0B9-E4848AEDDB76}"/>
              </a:ext>
            </a:extLst>
          </p:cNvPr>
          <p:cNvSpPr txBox="1"/>
          <p:nvPr/>
        </p:nvSpPr>
        <p:spPr>
          <a:xfrm>
            <a:off x="1115616" y="4077072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r>
              <a:rPr lang="es-ES" dirty="0" err="1"/>
              <a:t>Solicitude</a:t>
            </a:r>
            <a:r>
              <a:rPr lang="es-ES" dirty="0"/>
              <a:t> de participación </a:t>
            </a:r>
            <a:r>
              <a:rPr lang="es-ES" dirty="0" err="1"/>
              <a:t>na</a:t>
            </a:r>
            <a:r>
              <a:rPr lang="es-ES" dirty="0"/>
              <a:t> plataforma Imagine para o </a:t>
            </a:r>
            <a:r>
              <a:rPr lang="es-ES" dirty="0" err="1"/>
              <a:t>desenvolvemento</a:t>
            </a:r>
            <a:r>
              <a:rPr lang="es-ES" dirty="0"/>
              <a:t> de software similar a que existe </a:t>
            </a:r>
            <a:r>
              <a:rPr lang="es-ES" dirty="0" err="1"/>
              <a:t>noutras</a:t>
            </a:r>
            <a:r>
              <a:rPr lang="es-ES" dirty="0"/>
              <a:t> </a:t>
            </a:r>
            <a:r>
              <a:rPr lang="es-ES" dirty="0" err="1"/>
              <a:t>institucións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Exemplo</a:t>
            </a:r>
            <a:endParaRPr lang="es-ES" dirty="0"/>
          </a:p>
          <a:p>
            <a:r>
              <a:rPr lang="es-ES" dirty="0">
                <a:hlinkClick r:id="rId3"/>
              </a:rPr>
              <a:t>http://www.gestion.uco.es/licencia-campus/imagine/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7714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245</TotalTime>
  <Words>388</Words>
  <Application>Microsoft Office PowerPoint</Application>
  <PresentationFormat>Presentación en pantalla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Abadi</vt:lpstr>
      <vt:lpstr>Arial</vt:lpstr>
      <vt:lpstr>Lucida Sans Unicode</vt:lpstr>
      <vt:lpstr>Boticario</vt:lpstr>
      <vt:lpstr>CURSO 2017-2018</vt:lpstr>
      <vt:lpstr>Presentación de PowerPoint</vt:lpstr>
      <vt:lpstr>Presentación de PowerPoint</vt:lpstr>
      <vt:lpstr>Presentación de PowerPoint</vt:lpstr>
      <vt:lpstr>PROGRAMA do PFPP (LIÑA TIC-25)</vt:lpstr>
      <vt:lpstr>25-1-Edixgal</vt:lpstr>
      <vt:lpstr>25-1-Edixgal</vt:lpstr>
      <vt:lpstr>II-MICROSOFT</vt:lpstr>
      <vt:lpstr>II-MICROSOFT</vt:lpstr>
      <vt:lpstr>III-MAHARA (18-19)</vt:lpstr>
      <vt:lpstr>IV-GOOGLE (18-19)</vt:lpstr>
      <vt:lpstr>V-Editoriais (18-19)</vt:lpstr>
      <vt:lpstr>Presentación de PowerPoint</vt:lpstr>
      <vt:lpstr>+ Proxectos do centro</vt:lpstr>
      <vt:lpstr>+ Proxectos do centro</vt:lpstr>
      <vt:lpstr>+ Proxectos do centro</vt:lpstr>
      <vt:lpstr>+Proxectos do centro</vt:lpstr>
      <vt:lpstr>+Proxectos do centro</vt:lpstr>
      <vt:lpstr>CURSO 2017-2018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APRENDO CON EVA</dc:title>
  <dc:creator>Profesor</dc:creator>
  <cp:lastModifiedBy>María Jesús Casado Barrio</cp:lastModifiedBy>
  <cp:revision>76</cp:revision>
  <dcterms:created xsi:type="dcterms:W3CDTF">2017-09-13T05:07:08Z</dcterms:created>
  <dcterms:modified xsi:type="dcterms:W3CDTF">2018-01-24T06:34:09Z</dcterms:modified>
</cp:coreProperties>
</file>