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4" r:id="rId3"/>
    <p:sldId id="261" r:id="rId4"/>
    <p:sldId id="262" r:id="rId5"/>
    <p:sldId id="257" r:id="rId6"/>
    <p:sldId id="259" r:id="rId7"/>
    <p:sldId id="260" r:id="rId8"/>
    <p:sldId id="263" r:id="rId9"/>
    <p:sldId id="276" r:id="rId10"/>
    <p:sldId id="264" r:id="rId11"/>
    <p:sldId id="266" r:id="rId12"/>
    <p:sldId id="265" r:id="rId13"/>
    <p:sldId id="268" r:id="rId14"/>
    <p:sldId id="269" r:id="rId15"/>
    <p:sldId id="270" r:id="rId16"/>
    <p:sldId id="271" r:id="rId17"/>
    <p:sldId id="273" r:id="rId18"/>
    <p:sldId id="272" r:id="rId19"/>
    <p:sldId id="277" r:id="rId20"/>
    <p:sldId id="275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6A917-EE61-4F05-8753-AD99D83E42E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14AD858-628A-4BA0-A66D-F3F16E9944F2}">
      <dgm:prSet/>
      <dgm:spPr/>
      <dgm:t>
        <a:bodyPr/>
        <a:lstStyle/>
        <a:p>
          <a:r>
            <a:rPr lang="es-ES"/>
            <a:t>Crear e xestionar tarefas no entorno Moodle EDIXGAL</a:t>
          </a:r>
          <a:endParaRPr lang="en-US"/>
        </a:p>
      </dgm:t>
    </dgm:pt>
    <dgm:pt modelId="{A86D4F52-9964-4253-A167-C01E5F5A1087}" type="parTrans" cxnId="{792596E9-A670-4118-90AD-21C1BFF5B0E4}">
      <dgm:prSet/>
      <dgm:spPr/>
      <dgm:t>
        <a:bodyPr/>
        <a:lstStyle/>
        <a:p>
          <a:endParaRPr lang="en-US"/>
        </a:p>
      </dgm:t>
    </dgm:pt>
    <dgm:pt modelId="{12865FAB-EE03-4892-B973-D72609FD0CED}" type="sibTrans" cxnId="{792596E9-A670-4118-90AD-21C1BFF5B0E4}">
      <dgm:prSet/>
      <dgm:spPr/>
      <dgm:t>
        <a:bodyPr/>
        <a:lstStyle/>
        <a:p>
          <a:endParaRPr lang="en-US"/>
        </a:p>
      </dgm:t>
    </dgm:pt>
    <dgm:pt modelId="{AF56E67F-9FC9-4CFA-A910-35A345A0525D}">
      <dgm:prSet/>
      <dgm:spPr/>
      <dgm:t>
        <a:bodyPr/>
        <a:lstStyle/>
        <a:p>
          <a:r>
            <a:rPr lang="es-ES"/>
            <a:t>Avaliar as tarefas</a:t>
          </a:r>
          <a:endParaRPr lang="en-US"/>
        </a:p>
      </dgm:t>
    </dgm:pt>
    <dgm:pt modelId="{284FF611-0B2B-4C02-985D-4250F79DB3C9}" type="parTrans" cxnId="{2D23BD5F-C08F-429F-8C47-A3F17FA6312C}">
      <dgm:prSet/>
      <dgm:spPr/>
      <dgm:t>
        <a:bodyPr/>
        <a:lstStyle/>
        <a:p>
          <a:endParaRPr lang="en-US"/>
        </a:p>
      </dgm:t>
    </dgm:pt>
    <dgm:pt modelId="{443649E9-2391-41C5-B250-53ECC68C1076}" type="sibTrans" cxnId="{2D23BD5F-C08F-429F-8C47-A3F17FA6312C}">
      <dgm:prSet/>
      <dgm:spPr/>
      <dgm:t>
        <a:bodyPr/>
        <a:lstStyle/>
        <a:p>
          <a:endParaRPr lang="en-US"/>
        </a:p>
      </dgm:t>
    </dgm:pt>
    <dgm:pt modelId="{619CB3F2-379F-429F-BC61-F603CC62ACC9}">
      <dgm:prSet/>
      <dgm:spPr/>
      <dgm:t>
        <a:bodyPr/>
        <a:lstStyle/>
        <a:p>
          <a:r>
            <a:rPr lang="es-ES"/>
            <a:t>Crear rúbricas</a:t>
          </a:r>
          <a:endParaRPr lang="en-US"/>
        </a:p>
      </dgm:t>
    </dgm:pt>
    <dgm:pt modelId="{5A072B9A-9178-492C-8642-FBBAE058DAA2}" type="parTrans" cxnId="{9DCCC351-FD26-404A-9485-B9CA2DB8B927}">
      <dgm:prSet/>
      <dgm:spPr/>
      <dgm:t>
        <a:bodyPr/>
        <a:lstStyle/>
        <a:p>
          <a:endParaRPr lang="en-US"/>
        </a:p>
      </dgm:t>
    </dgm:pt>
    <dgm:pt modelId="{B260D3A1-7BA7-44F6-A5D2-159634DDB173}" type="sibTrans" cxnId="{9DCCC351-FD26-404A-9485-B9CA2DB8B927}">
      <dgm:prSet/>
      <dgm:spPr/>
      <dgm:t>
        <a:bodyPr/>
        <a:lstStyle/>
        <a:p>
          <a:endParaRPr lang="en-US"/>
        </a:p>
      </dgm:t>
    </dgm:pt>
    <dgm:pt modelId="{7BE76817-4D1F-41EA-A177-E576EDFE3F6C}">
      <dgm:prSet/>
      <dgm:spPr/>
      <dgm:t>
        <a:bodyPr/>
        <a:lstStyle/>
        <a:p>
          <a:r>
            <a:rPr lang="es-ES"/>
            <a:t>Integrar os resultados das tarefas no conxunto das cualificacións:</a:t>
          </a:r>
          <a:endParaRPr lang="en-US"/>
        </a:p>
      </dgm:t>
    </dgm:pt>
    <dgm:pt modelId="{6AB7FA79-1F45-44F5-8905-CA6B77057633}" type="parTrans" cxnId="{3BA1B4D5-58D8-42AF-90B5-E502DE023376}">
      <dgm:prSet/>
      <dgm:spPr/>
      <dgm:t>
        <a:bodyPr/>
        <a:lstStyle/>
        <a:p>
          <a:endParaRPr lang="en-US"/>
        </a:p>
      </dgm:t>
    </dgm:pt>
    <dgm:pt modelId="{B4FBAFFB-AE46-4E17-8879-39920FBA8602}" type="sibTrans" cxnId="{3BA1B4D5-58D8-42AF-90B5-E502DE023376}">
      <dgm:prSet/>
      <dgm:spPr/>
      <dgm:t>
        <a:bodyPr/>
        <a:lstStyle/>
        <a:p>
          <a:endParaRPr lang="en-US"/>
        </a:p>
      </dgm:t>
    </dgm:pt>
    <dgm:pt modelId="{45A55CB2-1012-4E9E-8CEB-63105D1F14C8}">
      <dgm:prSet/>
      <dgm:spPr/>
      <dgm:t>
        <a:bodyPr/>
        <a:lstStyle/>
        <a:p>
          <a:r>
            <a:rPr lang="es-ES"/>
            <a:t>Configuración de criterios de avaliación (primeira vez e posteriores)</a:t>
          </a:r>
          <a:endParaRPr lang="en-US"/>
        </a:p>
      </dgm:t>
    </dgm:pt>
    <dgm:pt modelId="{64669715-2D54-49EF-90AD-2D954025D02C}" type="parTrans" cxnId="{6EEEC9B3-75C7-4173-B1D8-16F76235333B}">
      <dgm:prSet/>
      <dgm:spPr/>
      <dgm:t>
        <a:bodyPr/>
        <a:lstStyle/>
        <a:p>
          <a:endParaRPr lang="en-US"/>
        </a:p>
      </dgm:t>
    </dgm:pt>
    <dgm:pt modelId="{C8F05CF5-806A-4200-9142-EDD1D1956366}" type="sibTrans" cxnId="{6EEEC9B3-75C7-4173-B1D8-16F76235333B}">
      <dgm:prSet/>
      <dgm:spPr/>
      <dgm:t>
        <a:bodyPr/>
        <a:lstStyle/>
        <a:p>
          <a:endParaRPr lang="en-US"/>
        </a:p>
      </dgm:t>
    </dgm:pt>
    <dgm:pt modelId="{9F02CEE1-7783-4DFE-A666-0AC63AE52AB2}">
      <dgm:prSet/>
      <dgm:spPr/>
      <dgm:t>
        <a:bodyPr/>
        <a:lstStyle/>
        <a:p>
          <a:r>
            <a:rPr lang="es-ES"/>
            <a:t>Xestionar as cualificacións (libro de cualificacións)</a:t>
          </a:r>
          <a:endParaRPr lang="en-US"/>
        </a:p>
      </dgm:t>
    </dgm:pt>
    <dgm:pt modelId="{1BAD7CC6-0774-40C0-B9EC-13D45917F04F}" type="parTrans" cxnId="{E51D1D5B-C704-4A47-BDA4-3A47D8528A71}">
      <dgm:prSet/>
      <dgm:spPr/>
      <dgm:t>
        <a:bodyPr/>
        <a:lstStyle/>
        <a:p>
          <a:endParaRPr lang="en-US"/>
        </a:p>
      </dgm:t>
    </dgm:pt>
    <dgm:pt modelId="{3401D4CA-E586-4DAE-BEB8-B833B03E16DC}" type="sibTrans" cxnId="{E51D1D5B-C704-4A47-BDA4-3A47D8528A71}">
      <dgm:prSet/>
      <dgm:spPr/>
      <dgm:t>
        <a:bodyPr/>
        <a:lstStyle/>
        <a:p>
          <a:endParaRPr lang="en-US"/>
        </a:p>
      </dgm:t>
    </dgm:pt>
    <dgm:pt modelId="{9DD8AC30-8F14-4A82-8311-E83391665CEC}">
      <dgm:prSet/>
      <dgm:spPr/>
      <dgm:t>
        <a:bodyPr/>
        <a:lstStyle/>
        <a:p>
          <a:r>
            <a:rPr lang="es-ES"/>
            <a:t>Informe para o alumno</a:t>
          </a:r>
          <a:endParaRPr lang="en-US"/>
        </a:p>
      </dgm:t>
    </dgm:pt>
    <dgm:pt modelId="{AC5FDEAB-AE8D-42F1-8FC0-15BA4A1DBFA4}" type="parTrans" cxnId="{6928F2E2-B130-4F49-B16B-7988C7F2D8D7}">
      <dgm:prSet/>
      <dgm:spPr/>
      <dgm:t>
        <a:bodyPr/>
        <a:lstStyle/>
        <a:p>
          <a:endParaRPr lang="en-US"/>
        </a:p>
      </dgm:t>
    </dgm:pt>
    <dgm:pt modelId="{02BD1C6F-5EA3-48E0-AFB0-F480E07F18BD}" type="sibTrans" cxnId="{6928F2E2-B130-4F49-B16B-7988C7F2D8D7}">
      <dgm:prSet/>
      <dgm:spPr/>
      <dgm:t>
        <a:bodyPr/>
        <a:lstStyle/>
        <a:p>
          <a:endParaRPr lang="en-US"/>
        </a:p>
      </dgm:t>
    </dgm:pt>
    <dgm:pt modelId="{E742F807-F41A-4A93-BA82-E1BC0FB27C8D}" type="pres">
      <dgm:prSet presAssocID="{72F6A917-EE61-4F05-8753-AD99D83E42E9}" presName="linear" presStyleCnt="0">
        <dgm:presLayoutVars>
          <dgm:animLvl val="lvl"/>
          <dgm:resizeHandles val="exact"/>
        </dgm:presLayoutVars>
      </dgm:prSet>
      <dgm:spPr/>
    </dgm:pt>
    <dgm:pt modelId="{A4BA3DB4-BC63-418B-84C3-DE63C55A2461}" type="pres">
      <dgm:prSet presAssocID="{F14AD858-628A-4BA0-A66D-F3F16E9944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14F139F-1C02-4C5E-8A42-8A86D36270BF}" type="pres">
      <dgm:prSet presAssocID="{12865FAB-EE03-4892-B973-D72609FD0CED}" presName="spacer" presStyleCnt="0"/>
      <dgm:spPr/>
    </dgm:pt>
    <dgm:pt modelId="{232BEF8B-7849-4FC1-AA89-CA727F6CE0FC}" type="pres">
      <dgm:prSet presAssocID="{AF56E67F-9FC9-4CFA-A910-35A345A0525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90BBCAD-DFBF-4498-B13D-01D5D95C56DD}" type="pres">
      <dgm:prSet presAssocID="{AF56E67F-9FC9-4CFA-A910-35A345A0525D}" presName="childText" presStyleLbl="revTx" presStyleIdx="0" presStyleCnt="2">
        <dgm:presLayoutVars>
          <dgm:bulletEnabled val="1"/>
        </dgm:presLayoutVars>
      </dgm:prSet>
      <dgm:spPr/>
    </dgm:pt>
    <dgm:pt modelId="{EA6288D2-13CB-44E4-8F9C-F4AC12B0289E}" type="pres">
      <dgm:prSet presAssocID="{7BE76817-4D1F-41EA-A177-E576EDFE3F6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8F42BC3-9F65-4326-A837-76B45DE6147B}" type="pres">
      <dgm:prSet presAssocID="{7BE76817-4D1F-41EA-A177-E576EDFE3F6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73F64C1A-756B-4B83-B73D-DE4F690A864D}" type="presOf" srcId="{7BE76817-4D1F-41EA-A177-E576EDFE3F6C}" destId="{EA6288D2-13CB-44E4-8F9C-F4AC12B0289E}" srcOrd="0" destOrd="0" presId="urn:microsoft.com/office/officeart/2005/8/layout/vList2"/>
    <dgm:cxn modelId="{2915E41A-C6ED-4B48-9FB9-F577252E283A}" type="presOf" srcId="{45A55CB2-1012-4E9E-8CEB-63105D1F14C8}" destId="{B8F42BC3-9F65-4326-A837-76B45DE6147B}" srcOrd="0" destOrd="0" presId="urn:microsoft.com/office/officeart/2005/8/layout/vList2"/>
    <dgm:cxn modelId="{606DE01B-5EC6-4430-90A8-E02AC5EB158F}" type="presOf" srcId="{9DD8AC30-8F14-4A82-8311-E83391665CEC}" destId="{B8F42BC3-9F65-4326-A837-76B45DE6147B}" srcOrd="0" destOrd="2" presId="urn:microsoft.com/office/officeart/2005/8/layout/vList2"/>
    <dgm:cxn modelId="{0997631F-820C-453C-921C-C9349A775961}" type="presOf" srcId="{F14AD858-628A-4BA0-A66D-F3F16E9944F2}" destId="{A4BA3DB4-BC63-418B-84C3-DE63C55A2461}" srcOrd="0" destOrd="0" presId="urn:microsoft.com/office/officeart/2005/8/layout/vList2"/>
    <dgm:cxn modelId="{7CA8CD2C-6E5C-42FB-B6F4-494887D58197}" type="presOf" srcId="{9F02CEE1-7783-4DFE-A666-0AC63AE52AB2}" destId="{B8F42BC3-9F65-4326-A837-76B45DE6147B}" srcOrd="0" destOrd="1" presId="urn:microsoft.com/office/officeart/2005/8/layout/vList2"/>
    <dgm:cxn modelId="{E51D1D5B-C704-4A47-BDA4-3A47D8528A71}" srcId="{7BE76817-4D1F-41EA-A177-E576EDFE3F6C}" destId="{9F02CEE1-7783-4DFE-A666-0AC63AE52AB2}" srcOrd="1" destOrd="0" parTransId="{1BAD7CC6-0774-40C0-B9EC-13D45917F04F}" sibTransId="{3401D4CA-E586-4DAE-BEB8-B833B03E16DC}"/>
    <dgm:cxn modelId="{2D23BD5F-C08F-429F-8C47-A3F17FA6312C}" srcId="{72F6A917-EE61-4F05-8753-AD99D83E42E9}" destId="{AF56E67F-9FC9-4CFA-A910-35A345A0525D}" srcOrd="1" destOrd="0" parTransId="{284FF611-0B2B-4C02-985D-4250F79DB3C9}" sibTransId="{443649E9-2391-41C5-B250-53ECC68C1076}"/>
    <dgm:cxn modelId="{9DCCC351-FD26-404A-9485-B9CA2DB8B927}" srcId="{AF56E67F-9FC9-4CFA-A910-35A345A0525D}" destId="{619CB3F2-379F-429F-BC61-F603CC62ACC9}" srcOrd="0" destOrd="0" parTransId="{5A072B9A-9178-492C-8642-FBBAE058DAA2}" sibTransId="{B260D3A1-7BA7-44F6-A5D2-159634DDB173}"/>
    <dgm:cxn modelId="{359113AC-DCC2-43DB-BFC0-E453E71DEF4B}" type="presOf" srcId="{AF56E67F-9FC9-4CFA-A910-35A345A0525D}" destId="{232BEF8B-7849-4FC1-AA89-CA727F6CE0FC}" srcOrd="0" destOrd="0" presId="urn:microsoft.com/office/officeart/2005/8/layout/vList2"/>
    <dgm:cxn modelId="{6EEEC9B3-75C7-4173-B1D8-16F76235333B}" srcId="{7BE76817-4D1F-41EA-A177-E576EDFE3F6C}" destId="{45A55CB2-1012-4E9E-8CEB-63105D1F14C8}" srcOrd="0" destOrd="0" parTransId="{64669715-2D54-49EF-90AD-2D954025D02C}" sibTransId="{C8F05CF5-806A-4200-9142-EDD1D1956366}"/>
    <dgm:cxn modelId="{3BA1B4D5-58D8-42AF-90B5-E502DE023376}" srcId="{72F6A917-EE61-4F05-8753-AD99D83E42E9}" destId="{7BE76817-4D1F-41EA-A177-E576EDFE3F6C}" srcOrd="2" destOrd="0" parTransId="{6AB7FA79-1F45-44F5-8905-CA6B77057633}" sibTransId="{B4FBAFFB-AE46-4E17-8879-39920FBA8602}"/>
    <dgm:cxn modelId="{6928F2E2-B130-4F49-B16B-7988C7F2D8D7}" srcId="{7BE76817-4D1F-41EA-A177-E576EDFE3F6C}" destId="{9DD8AC30-8F14-4A82-8311-E83391665CEC}" srcOrd="2" destOrd="0" parTransId="{AC5FDEAB-AE8D-42F1-8FC0-15BA4A1DBFA4}" sibTransId="{02BD1C6F-5EA3-48E0-AFB0-F480E07F18BD}"/>
    <dgm:cxn modelId="{792596E9-A670-4118-90AD-21C1BFF5B0E4}" srcId="{72F6A917-EE61-4F05-8753-AD99D83E42E9}" destId="{F14AD858-628A-4BA0-A66D-F3F16E9944F2}" srcOrd="0" destOrd="0" parTransId="{A86D4F52-9964-4253-A167-C01E5F5A1087}" sibTransId="{12865FAB-EE03-4892-B973-D72609FD0CED}"/>
    <dgm:cxn modelId="{89FFF6F7-70A4-4C50-8B8E-74D906314A33}" type="presOf" srcId="{72F6A917-EE61-4F05-8753-AD99D83E42E9}" destId="{E742F807-F41A-4A93-BA82-E1BC0FB27C8D}" srcOrd="0" destOrd="0" presId="urn:microsoft.com/office/officeart/2005/8/layout/vList2"/>
    <dgm:cxn modelId="{B836A3FB-7A0E-4271-BD3C-46A12D94EB65}" type="presOf" srcId="{619CB3F2-379F-429F-BC61-F603CC62ACC9}" destId="{590BBCAD-DFBF-4498-B13D-01D5D95C56DD}" srcOrd="0" destOrd="0" presId="urn:microsoft.com/office/officeart/2005/8/layout/vList2"/>
    <dgm:cxn modelId="{82B644E2-7D67-4DCB-AFF3-9D89280A14E0}" type="presParOf" srcId="{E742F807-F41A-4A93-BA82-E1BC0FB27C8D}" destId="{A4BA3DB4-BC63-418B-84C3-DE63C55A2461}" srcOrd="0" destOrd="0" presId="urn:microsoft.com/office/officeart/2005/8/layout/vList2"/>
    <dgm:cxn modelId="{66A2144D-9454-4EA9-B6E8-D3357DBC6C06}" type="presParOf" srcId="{E742F807-F41A-4A93-BA82-E1BC0FB27C8D}" destId="{314F139F-1C02-4C5E-8A42-8A86D36270BF}" srcOrd="1" destOrd="0" presId="urn:microsoft.com/office/officeart/2005/8/layout/vList2"/>
    <dgm:cxn modelId="{8FC4F967-CF45-4EAB-8DF0-44BD0371205D}" type="presParOf" srcId="{E742F807-F41A-4A93-BA82-E1BC0FB27C8D}" destId="{232BEF8B-7849-4FC1-AA89-CA727F6CE0FC}" srcOrd="2" destOrd="0" presId="urn:microsoft.com/office/officeart/2005/8/layout/vList2"/>
    <dgm:cxn modelId="{6C8B4B05-6B7E-4DB2-AAB8-8600AE5C0539}" type="presParOf" srcId="{E742F807-F41A-4A93-BA82-E1BC0FB27C8D}" destId="{590BBCAD-DFBF-4498-B13D-01D5D95C56DD}" srcOrd="3" destOrd="0" presId="urn:microsoft.com/office/officeart/2005/8/layout/vList2"/>
    <dgm:cxn modelId="{F03D8DFE-7CC7-483C-B3A9-20886A3E2CF6}" type="presParOf" srcId="{E742F807-F41A-4A93-BA82-E1BC0FB27C8D}" destId="{EA6288D2-13CB-44E4-8F9C-F4AC12B0289E}" srcOrd="4" destOrd="0" presId="urn:microsoft.com/office/officeart/2005/8/layout/vList2"/>
    <dgm:cxn modelId="{E458D72C-800F-4191-86AA-9CC036974A5B}" type="presParOf" srcId="{E742F807-F41A-4A93-BA82-E1BC0FB27C8D}" destId="{B8F42BC3-9F65-4326-A837-76B45DE6147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A3DB4-BC63-418B-84C3-DE63C55A2461}">
      <dsp:nvSpPr>
        <dsp:cNvPr id="0" name=""/>
        <dsp:cNvSpPr/>
      </dsp:nvSpPr>
      <dsp:spPr>
        <a:xfrm>
          <a:off x="0" y="14945"/>
          <a:ext cx="6513603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Crear e xestionar tarefas no entorno Moodle EDIXGAL</a:t>
          </a:r>
          <a:endParaRPr lang="en-US" sz="2900" kern="1200"/>
        </a:p>
      </dsp:txBody>
      <dsp:txXfrm>
        <a:off x="56315" y="71260"/>
        <a:ext cx="6400973" cy="1040990"/>
      </dsp:txXfrm>
    </dsp:sp>
    <dsp:sp modelId="{232BEF8B-7849-4FC1-AA89-CA727F6CE0FC}">
      <dsp:nvSpPr>
        <dsp:cNvPr id="0" name=""/>
        <dsp:cNvSpPr/>
      </dsp:nvSpPr>
      <dsp:spPr>
        <a:xfrm>
          <a:off x="0" y="1252085"/>
          <a:ext cx="6513603" cy="11536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Avaliar as tarefas</a:t>
          </a:r>
          <a:endParaRPr lang="en-US" sz="2900" kern="1200"/>
        </a:p>
      </dsp:txBody>
      <dsp:txXfrm>
        <a:off x="56315" y="1308400"/>
        <a:ext cx="6400973" cy="1040990"/>
      </dsp:txXfrm>
    </dsp:sp>
    <dsp:sp modelId="{590BBCAD-DFBF-4498-B13D-01D5D95C56DD}">
      <dsp:nvSpPr>
        <dsp:cNvPr id="0" name=""/>
        <dsp:cNvSpPr/>
      </dsp:nvSpPr>
      <dsp:spPr>
        <a:xfrm>
          <a:off x="0" y="2405705"/>
          <a:ext cx="6513603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/>
            <a:t>Crear rúbricas</a:t>
          </a:r>
          <a:endParaRPr lang="en-US" sz="2300" kern="1200"/>
        </a:p>
      </dsp:txBody>
      <dsp:txXfrm>
        <a:off x="0" y="2405705"/>
        <a:ext cx="6513603" cy="480240"/>
      </dsp:txXfrm>
    </dsp:sp>
    <dsp:sp modelId="{EA6288D2-13CB-44E4-8F9C-F4AC12B0289E}">
      <dsp:nvSpPr>
        <dsp:cNvPr id="0" name=""/>
        <dsp:cNvSpPr/>
      </dsp:nvSpPr>
      <dsp:spPr>
        <a:xfrm>
          <a:off x="0" y="2885945"/>
          <a:ext cx="6513603" cy="11536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Integrar os resultados das tarefas no conxunto das cualificacións:</a:t>
          </a:r>
          <a:endParaRPr lang="en-US" sz="2900" kern="1200"/>
        </a:p>
      </dsp:txBody>
      <dsp:txXfrm>
        <a:off x="56315" y="2942260"/>
        <a:ext cx="6400973" cy="1040990"/>
      </dsp:txXfrm>
    </dsp:sp>
    <dsp:sp modelId="{B8F42BC3-9F65-4326-A837-76B45DE6147B}">
      <dsp:nvSpPr>
        <dsp:cNvPr id="0" name=""/>
        <dsp:cNvSpPr/>
      </dsp:nvSpPr>
      <dsp:spPr>
        <a:xfrm>
          <a:off x="0" y="4039565"/>
          <a:ext cx="6513603" cy="18309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/>
            <a:t>Configuración de criterios de avaliación (primeira vez e posteriores)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/>
            <a:t>Xestionar as cualificacións (libro de cualificacións)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2300" kern="1200"/>
            <a:t>Informe para o alumno</a:t>
          </a:r>
          <a:endParaRPr lang="en-US" sz="2300" kern="1200"/>
        </a:p>
      </dsp:txBody>
      <dsp:txXfrm>
        <a:off x="0" y="4039565"/>
        <a:ext cx="6513603" cy="1830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29DEA-250C-4A55-B2F0-FB90D1C77237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C5CE9-ECD1-412A-ADD4-42AF59565C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52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C5CE9-ECD1-412A-ADD4-42AF59565C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399E93-4421-4BB1-BEC7-217148894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4EB1B5-96B1-4007-9A2F-0066238B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85A9BB-AF33-46A4-BA7F-EAED48E5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B53FD7-7F76-48A0-A6FE-954EBA606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08524-4954-44D1-9C7F-68132F39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90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0C7F-C474-41D1-89A1-837E08AE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F9A724-4D55-440E-8CC6-54D4526A6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A925A1-6855-44C9-9BC8-B57793C1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3C270-B0E0-4124-938C-D2F108545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20B86-A9CB-49F5-A462-C1CDEBDA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85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1C1726-0052-4407-8CA8-ABD9B63E6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3C406-7EE7-4765-BB00-5A98557E2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8FBA25-9A6F-47EB-8B8C-F00230E8C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FDEEE2-7146-4BC9-A0BB-900C5DBE1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E96A75-DF36-458A-9573-902286E58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324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C69F3-865D-4ACC-A784-78D14A941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63B35-5D91-442A-8711-820C42911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0AB04E-35C0-4FB9-A2E7-AEE74A55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E5262B-B01D-4C7B-B3E5-CEC300EA2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DD5E5-0EA1-4934-B463-48EA5F91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397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1D6A5-1D87-4548-91DD-F93F1D2F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6BDD8A-D307-45ED-927D-B317A149C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A636F4-453B-464B-BA39-66A2BDB44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2DB060-8BD7-4DC7-ACE9-0DEF4C25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85BB83-DF4A-461B-A2A9-AD1784C9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78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B68D1-9AA9-4FF0-A8BC-A9E9C896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DBD02B-D3B2-4B34-B936-4FE54E376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B89EC3-EE8C-4319-9463-1B4378E63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DBB340-D247-497D-9A5E-2ECA136F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2CFA72-6A7E-4756-9459-8DB24826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455556-E1B4-4E2C-A368-60E5265A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4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E66171-EE3E-4A7E-B2DF-C34DE8710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49EB75-8368-47B9-8EBD-1DCD3C765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088C7C-494F-49A6-B5DF-22A15B223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C1A5AD9-4DB9-4194-BD28-EF2674DBD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CB4A6A-DA4E-4D35-8B4B-D9FE2059C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4BCF36-9C04-43F8-96F4-C549FA50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C258AF-DF5C-4ABE-9FFC-B688C4494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785FD9-70FE-4036-9B95-EDCA7C5B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18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A1AF26-EAF2-482D-AE1F-B52331E0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E1035B-9F0B-4E70-81D1-8A1D5FC66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FDFB6D-93EA-4967-8449-007EC5E7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E73E08C-C3EF-47A7-B327-F6B22C85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04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EA29CED-BF16-4ECB-B9A9-04B5F3BD6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42E493-B385-4DBB-B3E5-58CCE9C2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6F8794-29F4-4C35-9E25-7878819C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78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A7D76-2482-4F3B-ABB4-C6500B94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0F547-6713-4849-B2D4-9CB8160AB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0C36A6-3AB8-423F-9BE6-7579AE77B1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D770BB-9ABC-44B6-83A4-C6AF5B8A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6AE581-4D82-4A9F-AB72-536F289F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491EA3-2852-45C7-8248-7FC4714A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16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FE1354-51C9-41C9-9679-7DB45C68E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727BB74-E30F-49B2-B001-5E42867DE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88321D-6B24-43D6-B3B5-973C23E14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8EC0F5-F1F8-456F-9B09-331FC5684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8672DB-19C3-4921-A58E-28DD5064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9C4C5B-2641-40A0-B128-CEE9BB2B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64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BC8F880-CF23-4204-BBF9-02E00D64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84CB1A-A95E-4D97-B883-4CC62047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B955B3-3A67-43F5-894D-D2406B474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6A60D-4E92-4217-B01A-6990E1F3F502}" type="datetimeFigureOut">
              <a:rPr lang="es-ES" smtClean="0"/>
              <a:t>24/01/2020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EAA20A-58C8-4D16-99AC-1902F5FC6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B292E4-63B7-477E-A5D7-6185308CD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03DE-B4E4-41E1-980D-7F794DCCAC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45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du.xunta.gal/centros/iesfranciscodavinarey/aulavirtual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xunta.gal/centros/iesfranciscodavinarey/aulavirtual2/course/view.php?id=87" TargetMode="External"/><Relationship Id="rId2" Type="http://schemas.openxmlformats.org/officeDocument/2006/relationships/hyperlink" Target="http://www.edu.xunta.gal/centros/iesfranciscodavinarey/aulavirtual2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xunta.gal/centros/iesfranciscodavinarey/aulavirtual2/mod/book/view.php?id=14622&amp;chapterid=3426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.xunta.gal/centros/abalar/aulavirtual2/course/view.php?id=89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7522" y="450222"/>
            <a:ext cx="3902420" cy="4235636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ECCD76-EBEA-47A1-8390-068B00D0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127" y="932688"/>
            <a:ext cx="3361677" cy="3273552"/>
          </a:xfrm>
        </p:spPr>
        <p:txBody>
          <a:bodyPr anchor="ctr">
            <a:normAutofit/>
          </a:bodyPr>
          <a:lstStyle/>
          <a:p>
            <a:pPr algn="l"/>
            <a:r>
              <a:rPr lang="es-ES" sz="4600" dirty="0">
                <a:solidFill>
                  <a:srgbClr val="FFFFFF"/>
                </a:solidFill>
              </a:rPr>
              <a:t>FORMACION GT EDIXGAL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7521" y="4843002"/>
            <a:ext cx="2391411" cy="1564776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8DD850-E824-4B17-8650-0941B9F9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127" y="5113960"/>
            <a:ext cx="1830086" cy="1022860"/>
          </a:xfrm>
        </p:spPr>
        <p:txBody>
          <a:bodyPr anchor="ctr">
            <a:normAutofit/>
          </a:bodyPr>
          <a:lstStyle/>
          <a:p>
            <a:pPr algn="l"/>
            <a:r>
              <a:rPr lang="es-ES" sz="1900" dirty="0">
                <a:solidFill>
                  <a:srgbClr val="FFFFFF"/>
                </a:solidFill>
              </a:rPr>
              <a:t>IES DAVIÑA REY</a:t>
            </a:r>
          </a:p>
          <a:p>
            <a:pPr algn="l"/>
            <a:r>
              <a:rPr lang="es-ES" sz="1900" dirty="0">
                <a:solidFill>
                  <a:srgbClr val="FFFFFF"/>
                </a:solidFill>
              </a:rPr>
              <a:t>CURSO 19-20</a:t>
            </a:r>
          </a:p>
        </p:txBody>
      </p:sp>
      <p:pic>
        <p:nvPicPr>
          <p:cNvPr id="7" name="Picture 4" descr="http://www.edu.xunta.gal/centros/iesfranciscodavinarey/system/files/4/imaxes/flecha%20en%20nube.png">
            <a:extLst>
              <a:ext uri="{FF2B5EF4-FFF2-40B4-BE49-F238E27FC236}">
                <a16:creationId xmlns:a16="http://schemas.microsoft.com/office/drawing/2014/main" id="{A2ACA840-F59C-41BB-8140-D996EAAA46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9" r="5265" b="-1"/>
          <a:stretch/>
        </p:blipFill>
        <p:spPr bwMode="auto">
          <a:xfrm>
            <a:off x="466344" y="450221"/>
            <a:ext cx="7205515" cy="5957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4594" y="4843002"/>
            <a:ext cx="1351062" cy="1568472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5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dirty="0"/>
              <a:t>TAREFA do INICIO DO CURSO:</a:t>
            </a:r>
          </a:p>
          <a:p>
            <a:pPr lvl="1"/>
            <a:r>
              <a:rPr lang="es-ES" sz="1600" dirty="0"/>
              <a:t>Ir </a:t>
            </a:r>
            <a:r>
              <a:rPr lang="es-ES" sz="1600" dirty="0" err="1"/>
              <a:t>ao</a:t>
            </a:r>
            <a:r>
              <a:rPr lang="es-ES" sz="1600" dirty="0"/>
              <a:t> menú de “</a:t>
            </a:r>
            <a:r>
              <a:rPr lang="es-ES" sz="1600" b="1" dirty="0"/>
              <a:t>Administración da materia</a:t>
            </a:r>
            <a:r>
              <a:rPr lang="es-ES" sz="1600" dirty="0"/>
              <a:t>”.</a:t>
            </a:r>
          </a:p>
          <a:p>
            <a:pPr lvl="1"/>
            <a:r>
              <a:rPr lang="es-ES" sz="1600" dirty="0"/>
              <a:t>“</a:t>
            </a:r>
            <a:r>
              <a:rPr lang="es-ES" sz="1600" b="1" dirty="0" err="1"/>
              <a:t>Cualificacións</a:t>
            </a:r>
            <a:r>
              <a:rPr lang="es-ES" sz="1600" b="1" dirty="0"/>
              <a:t> &gt; </a:t>
            </a:r>
            <a:r>
              <a:rPr lang="es-ES" sz="1600" b="1" dirty="0" err="1"/>
              <a:t>Xestionar</a:t>
            </a:r>
            <a:r>
              <a:rPr lang="es-ES" sz="1600" b="1" dirty="0"/>
              <a:t> </a:t>
            </a:r>
            <a:r>
              <a:rPr lang="es-ES" sz="1600" b="1" dirty="0" err="1"/>
              <a:t>cualificacións</a:t>
            </a:r>
            <a:endParaRPr lang="es-ES" sz="1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6C2C175-356B-4CE0-9CA6-D3332F88F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404" y="245085"/>
            <a:ext cx="3092712" cy="580858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F09EF0B3-C8ED-4C93-960F-6576275D3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854" y="245085"/>
            <a:ext cx="3021740" cy="6437069"/>
          </a:xfrm>
          <a:prstGeom prst="rect">
            <a:avLst/>
          </a:prstGeom>
        </p:spPr>
      </p:pic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1F005CEE-1D3C-49F8-A994-F3DD2A1B4A03}"/>
              </a:ext>
            </a:extLst>
          </p:cNvPr>
          <p:cNvSpPr/>
          <p:nvPr/>
        </p:nvSpPr>
        <p:spPr>
          <a:xfrm>
            <a:off x="7044803" y="3699803"/>
            <a:ext cx="1744394" cy="393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05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" name="Imagen 3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E3E70992-9A23-4C99-9336-C6CD445D8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" y="942460"/>
            <a:ext cx="11548872" cy="306045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A3CD3A3-D3C1-4567-BEC0-3A50E9A3A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anchor="ctr">
            <a:normAutofit/>
          </a:bodyPr>
          <a:lstStyle/>
          <a:p>
            <a:r>
              <a:rPr lang="es-ES" sz="2600">
                <a:solidFill>
                  <a:schemeClr val="bg1"/>
                </a:solidFill>
              </a:rPr>
              <a:t>CUALIFICACIÓNS</a:t>
            </a:r>
            <a:endParaRPr lang="es-ES" sz="2600" dirty="0">
              <a:solidFill>
                <a:schemeClr val="bg1"/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56D13EF-D431-4D0F-BFFC-1B5A686FF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10912"/>
            <a:ext cx="6976872" cy="1344168"/>
          </a:xfrm>
        </p:spPr>
        <p:txBody>
          <a:bodyPr anchor="ctr">
            <a:normAutofit/>
          </a:bodyPr>
          <a:lstStyle/>
          <a:p>
            <a:r>
              <a:rPr lang="es-ES" sz="1700">
                <a:solidFill>
                  <a:schemeClr val="bg1"/>
                </a:solidFill>
              </a:rPr>
              <a:t>PASO 1</a:t>
            </a:r>
          </a:p>
          <a:p>
            <a:r>
              <a:rPr lang="es-ES" sz="1700">
                <a:solidFill>
                  <a:schemeClr val="bg1"/>
                </a:solidFill>
              </a:rPr>
              <a:t>Ir ao menú de “</a:t>
            </a:r>
            <a:r>
              <a:rPr lang="es-ES" sz="1700" b="1">
                <a:solidFill>
                  <a:schemeClr val="bg1"/>
                </a:solidFill>
              </a:rPr>
              <a:t>Administración da materia</a:t>
            </a:r>
            <a:r>
              <a:rPr lang="es-ES" sz="1700">
                <a:solidFill>
                  <a:schemeClr val="bg1"/>
                </a:solidFill>
              </a:rPr>
              <a:t>”.</a:t>
            </a:r>
          </a:p>
          <a:p>
            <a:r>
              <a:rPr lang="es-ES" sz="1700">
                <a:solidFill>
                  <a:schemeClr val="bg1"/>
                </a:solidFill>
              </a:rPr>
              <a:t>“</a:t>
            </a:r>
            <a:r>
              <a:rPr lang="es-ES" sz="1700" b="1">
                <a:solidFill>
                  <a:schemeClr val="bg1"/>
                </a:solidFill>
              </a:rPr>
              <a:t>Cualificacións &gt; Xestionar cualificacións</a:t>
            </a:r>
            <a:endParaRPr lang="es-ES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19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1600" b="1" dirty="0"/>
              <a:t>1-Avaliacións </a:t>
            </a:r>
            <a:r>
              <a:rPr lang="es-ES" sz="1600" dirty="0"/>
              <a:t>(</a:t>
            </a:r>
            <a:r>
              <a:rPr lang="es-ES" sz="1600" dirty="0" err="1"/>
              <a:t>deixalo</a:t>
            </a:r>
            <a:r>
              <a:rPr lang="es-ES" sz="1600" dirty="0"/>
              <a:t> como está se estamos conformes coas tres </a:t>
            </a:r>
            <a:r>
              <a:rPr lang="es-ES" sz="1600" dirty="0" err="1"/>
              <a:t>avaliacións</a:t>
            </a:r>
            <a:r>
              <a:rPr lang="es-ES" sz="1600" dirty="0"/>
              <a:t> e GARDAR CAMBIOS)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9751B01-947B-443B-A815-65DAED35D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763" y="1301440"/>
            <a:ext cx="6250769" cy="409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7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2000" b="1" dirty="0"/>
              <a:t>2-Aspectos</a:t>
            </a:r>
            <a:endParaRPr lang="es-ES" sz="20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CE47D01-6540-4E37-80AF-1B5D2C3C3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678" y="815927"/>
            <a:ext cx="6756411" cy="471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70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1600" b="1" dirty="0"/>
              <a:t>2-Aspectos (a plataforma os </a:t>
            </a:r>
            <a:r>
              <a:rPr lang="es-ES" sz="1600" b="1" dirty="0" err="1"/>
              <a:t>inclúe</a:t>
            </a:r>
            <a:r>
              <a:rPr lang="es-ES" sz="1600" b="1" dirty="0"/>
              <a:t> </a:t>
            </a:r>
            <a:r>
              <a:rPr lang="es-ES" sz="1600" b="1" dirty="0" err="1"/>
              <a:t>nas</a:t>
            </a:r>
            <a:r>
              <a:rPr lang="es-ES" sz="1600" b="1" dirty="0"/>
              <a:t> tres </a:t>
            </a:r>
            <a:r>
              <a:rPr lang="es-ES" sz="1600" b="1" dirty="0" err="1"/>
              <a:t>avaliacións</a:t>
            </a:r>
            <a:r>
              <a:rPr lang="es-ES" sz="1600" b="1" dirty="0"/>
              <a:t> de </a:t>
            </a:r>
            <a:r>
              <a:rPr lang="es-ES" sz="1600" b="1" dirty="0" err="1"/>
              <a:t>xeito</a:t>
            </a:r>
            <a:r>
              <a:rPr lang="es-ES" sz="1600" b="1" dirty="0"/>
              <a:t> automático)</a:t>
            </a:r>
            <a:endParaRPr lang="es-ES" sz="1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91E28B-9D4C-4F71-8B5A-0202C96EF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764" y="1011775"/>
            <a:ext cx="673417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1600" b="1" dirty="0"/>
              <a:t>3-Asignar actividades </a:t>
            </a:r>
            <a:r>
              <a:rPr lang="es-ES" sz="1600" dirty="0"/>
              <a:t>(pódese </a:t>
            </a:r>
            <a:r>
              <a:rPr lang="es-ES" sz="1600" dirty="0" err="1"/>
              <a:t>facer</a:t>
            </a:r>
            <a:r>
              <a:rPr lang="es-ES" sz="1600" dirty="0"/>
              <a:t> </a:t>
            </a:r>
            <a:r>
              <a:rPr lang="es-ES" sz="1600" dirty="0" err="1"/>
              <a:t>na</a:t>
            </a:r>
            <a:r>
              <a:rPr lang="es-ES" sz="1600" dirty="0"/>
              <a:t> propia </a:t>
            </a:r>
            <a:r>
              <a:rPr lang="es-ES" sz="1600" dirty="0" err="1"/>
              <a:t>actividade</a:t>
            </a:r>
            <a:r>
              <a:rPr lang="es-ES" sz="1600" dirty="0"/>
              <a:t>)</a:t>
            </a:r>
          </a:p>
          <a:p>
            <a:pPr lvl="1"/>
            <a:r>
              <a:rPr lang="es-ES" sz="1600" dirty="0"/>
              <a:t>Hai que </a:t>
            </a:r>
            <a:r>
              <a:rPr lang="es-ES" sz="1600" dirty="0" err="1"/>
              <a:t>facelo</a:t>
            </a:r>
            <a:r>
              <a:rPr lang="es-ES" sz="1600" dirty="0"/>
              <a:t> periódicamente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397CA51-F356-41AA-8784-92A8A7EE1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910" y="623392"/>
            <a:ext cx="754109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5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1600" b="1" dirty="0"/>
              <a:t>4-Revisar a configuración das actividades</a:t>
            </a:r>
          </a:p>
          <a:p>
            <a:pPr lvl="2"/>
            <a:r>
              <a:rPr lang="es-ES" sz="1200" b="1" dirty="0"/>
              <a:t>Picar </a:t>
            </a:r>
            <a:r>
              <a:rPr lang="es-ES" sz="1200" b="1" dirty="0" err="1"/>
              <a:t>nunha</a:t>
            </a:r>
            <a:r>
              <a:rPr lang="es-ES" sz="1200" b="1" dirty="0"/>
              <a:t> tarefa e ver a </a:t>
            </a:r>
            <a:r>
              <a:rPr lang="es-ES" sz="1200" b="1" dirty="0" err="1"/>
              <a:t>súa</a:t>
            </a:r>
            <a:r>
              <a:rPr lang="es-ES" sz="1200" b="1" dirty="0"/>
              <a:t> dependencia por categorías.</a:t>
            </a:r>
            <a:endParaRPr lang="es-ES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7185D9-156E-48A7-8913-B8F64446B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3756" y="623392"/>
            <a:ext cx="7348244" cy="5413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862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s-ES" sz="2800" dirty="0"/>
              <a:t>CUALIFICACIÓNS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s-ES" sz="2000" b="1" dirty="0"/>
              <a:t>CONFIGURAR CRITERIOS</a:t>
            </a:r>
          </a:p>
          <a:p>
            <a:pPr lvl="1"/>
            <a:r>
              <a:rPr lang="es-ES" sz="1600" b="1" dirty="0"/>
              <a:t>4-Revisar a configuración (</a:t>
            </a:r>
            <a:r>
              <a:rPr lang="es-ES" sz="1600" b="1" dirty="0" err="1"/>
              <a:t>exemplo</a:t>
            </a:r>
            <a:r>
              <a:rPr lang="es-ES" sz="1600" b="1" dirty="0"/>
              <a:t> do valor do </a:t>
            </a:r>
            <a:r>
              <a:rPr lang="es-ES" sz="1600" b="1" dirty="0" err="1"/>
              <a:t>exame</a:t>
            </a:r>
            <a:r>
              <a:rPr lang="es-ES" sz="1600" b="1" dirty="0"/>
              <a:t>)</a:t>
            </a:r>
            <a:endParaRPr lang="es-ES" sz="1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69C1572-5A80-49E4-BEDF-74CDB9324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8224" y="552450"/>
            <a:ext cx="7034436" cy="525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10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A3CD3A3-D3C1-4567-BEC0-3A50E9A3A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0E439F-4B62-44B2-A315-9973D837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10912"/>
            <a:ext cx="2889504" cy="1344168"/>
          </a:xfrm>
        </p:spPr>
        <p:txBody>
          <a:bodyPr anchor="ctr">
            <a:normAutofit/>
          </a:bodyPr>
          <a:lstStyle/>
          <a:p>
            <a:r>
              <a:rPr lang="es-ES" sz="2600" dirty="0">
                <a:solidFill>
                  <a:schemeClr val="bg1"/>
                </a:solidFill>
              </a:rPr>
              <a:t>CUALIFICACIÓN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6D13EF-D431-4D0F-BFFC-1B5A686FF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074CF3-D892-4C04-920A-3887A0419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10912"/>
            <a:ext cx="6976872" cy="1344168"/>
          </a:xfrm>
        </p:spPr>
        <p:txBody>
          <a:bodyPr anchor="ctr">
            <a:normAutofit/>
          </a:bodyPr>
          <a:lstStyle/>
          <a:p>
            <a:r>
              <a:rPr lang="es-ES" sz="1700" dirty="0">
                <a:solidFill>
                  <a:schemeClr val="bg1"/>
                </a:solidFill>
              </a:rPr>
              <a:t>O MENÚ CAMBIA UNHA VEZ FEITAS AS CONFIGURACIÓNS INICIAIS</a:t>
            </a:r>
          </a:p>
          <a:p>
            <a:r>
              <a:rPr lang="es-ES" sz="1700" dirty="0">
                <a:solidFill>
                  <a:schemeClr val="bg1"/>
                </a:solidFill>
              </a:rPr>
              <a:t>Picando en “</a:t>
            </a:r>
            <a:r>
              <a:rPr lang="es-ES" sz="1700" b="1" dirty="0">
                <a:solidFill>
                  <a:schemeClr val="bg1"/>
                </a:solidFill>
              </a:rPr>
              <a:t>MAIS</a:t>
            </a:r>
            <a:r>
              <a:rPr lang="es-ES" sz="1700" dirty="0">
                <a:solidFill>
                  <a:schemeClr val="bg1"/>
                </a:solidFill>
              </a:rPr>
              <a:t>”, </a:t>
            </a:r>
            <a:r>
              <a:rPr lang="es-ES" sz="1700" dirty="0" err="1">
                <a:solidFill>
                  <a:schemeClr val="bg1"/>
                </a:solidFill>
              </a:rPr>
              <a:t>voltamos</a:t>
            </a:r>
            <a:r>
              <a:rPr lang="es-ES" sz="1700" dirty="0">
                <a:solidFill>
                  <a:schemeClr val="bg1"/>
                </a:solidFill>
              </a:rPr>
              <a:t> </a:t>
            </a:r>
            <a:r>
              <a:rPr lang="es-ES" sz="1700" dirty="0" err="1">
                <a:solidFill>
                  <a:schemeClr val="bg1"/>
                </a:solidFill>
              </a:rPr>
              <a:t>ao</a:t>
            </a:r>
            <a:r>
              <a:rPr lang="es-ES" sz="1700" dirty="0">
                <a:solidFill>
                  <a:schemeClr val="bg1"/>
                </a:solidFill>
              </a:rPr>
              <a:t> menú de “</a:t>
            </a:r>
            <a:r>
              <a:rPr lang="es-ES" sz="1700" b="1" dirty="0">
                <a:solidFill>
                  <a:schemeClr val="bg1"/>
                </a:solidFill>
              </a:rPr>
              <a:t>Configurar criterios</a:t>
            </a:r>
            <a:r>
              <a:rPr lang="es-ES" sz="1700" dirty="0">
                <a:solidFill>
                  <a:schemeClr val="bg1"/>
                </a:solidFill>
              </a:rPr>
              <a:t>”.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2C784C-0B09-4B39-BC3D-797BDDB83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4615" y="200977"/>
            <a:ext cx="8020050" cy="20669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E86161A-35AA-4EE0-A762-0264DBEBA3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304" y="2347911"/>
            <a:ext cx="70580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99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5FA419-91B6-4E6F-9D3F-A850AED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SESIÓN DE TRABALLO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FD659E-C1F7-4DD9-87E3-5AC527904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GT EDIXGAL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3C035774-2671-4E61-B339-5F3991BF6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9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5FA419-91B6-4E6F-9D3F-A850AED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SESIÓN DE TRABALLO 1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FD659E-C1F7-4DD9-87E3-5AC527904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GT EDIXGAL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3C035774-2671-4E61-B339-5F3991BF6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753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5FA419-91B6-4E6F-9D3F-A850AED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XESTIÓN DIARIA DAS CUALIFICACIÓNS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3D3-C67D-4212-99F9-25DF0A1C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8729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Esta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xestión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faise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ao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crear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as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tarefas</a:t>
            </a:r>
            <a:r>
              <a:rPr lang="en-US" sz="200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C000"/>
                </a:solidFill>
                <a:latin typeface="+mn-lt"/>
                <a:ea typeface="+mn-ea"/>
                <a:cs typeface="+mn-cs"/>
              </a:rPr>
              <a:t>avaliables</a:t>
            </a:r>
            <a:endParaRPr lang="en-US" sz="2000" kern="12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63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6">
            <a:extLst>
              <a:ext uri="{FF2B5EF4-FFF2-40B4-BE49-F238E27FC236}">
                <a16:creationId xmlns:a16="http://schemas.microsoft.com/office/drawing/2014/main" id="{3FA16239-4EC6-4FEB-AEE0-5399A9161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8">
            <a:extLst>
              <a:ext uri="{FF2B5EF4-FFF2-40B4-BE49-F238E27FC236}">
                <a16:creationId xmlns:a16="http://schemas.microsoft.com/office/drawing/2014/main" id="{2BE4B43C-E9B9-48A5-95C0-41EA1E9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74647552-E486-4A45-A328-46689ABD2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49C4D0F7-FB9C-4341-9B3F-AF4194DCF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35856CA2-89DB-45ED-9BAB-A74BF3684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BC28E980-AD8A-409F-B68A-EA8024CAF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A4A0B206-8937-487B-B814-6038EA7B6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>
              <a:extLst>
                <a:ext uri="{FF2B5EF4-FFF2-40B4-BE49-F238E27FC236}">
                  <a16:creationId xmlns:a16="http://schemas.microsoft.com/office/drawing/2014/main" id="{80F02C1F-CA60-4731-BD94-1DBD2107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B46B647C-DB48-4E86-8BAD-FC9373AA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1E89C26B-6CB2-42D8-8BB3-3E26FED3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160F0CF2-8023-4534-ADC9-A59BEE3FC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49150B67-0A82-4B3E-822F-074379AA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525671B3-0E8E-4D8A-B0D1-BD3784E8E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5CCDCC7C-C689-4233-A61E-9004CD690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C538E84F-390F-4BB2-A10A-926A6C365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8">
              <a:extLst>
                <a:ext uri="{FF2B5EF4-FFF2-40B4-BE49-F238E27FC236}">
                  <a16:creationId xmlns:a16="http://schemas.microsoft.com/office/drawing/2014/main" id="{228E4807-1196-4E27-9169-ABC2C822E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E54BEE83-39BF-44E5-85A6-D4CD4E42D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0">
              <a:extLst>
                <a:ext uri="{FF2B5EF4-FFF2-40B4-BE49-F238E27FC236}">
                  <a16:creationId xmlns:a16="http://schemas.microsoft.com/office/drawing/2014/main" id="{C47F9A38-DBF0-4CDB-BF1E-B6513FCA5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BBC95025-5AF8-4EE5-BF4C-ED4C3B856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22">
              <a:extLst>
                <a:ext uri="{FF2B5EF4-FFF2-40B4-BE49-F238E27FC236}">
                  <a16:creationId xmlns:a16="http://schemas.microsoft.com/office/drawing/2014/main" id="{A9F174C7-84C3-4723-A1AE-C812524B5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6996D3DB-ACC4-449B-9388-C1A6791FF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0AD7924-1265-4ADB-A88C-804B0BD8E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ECCD76-EBEA-47A1-8390-068B00D03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5648" y="1289304"/>
            <a:ext cx="8677656" cy="3172968"/>
          </a:xfrm>
        </p:spPr>
        <p:txBody>
          <a:bodyPr anchor="ctr">
            <a:normAutofit/>
          </a:bodyPr>
          <a:lstStyle/>
          <a:p>
            <a:r>
              <a:rPr lang="es-ES"/>
              <a:t>XESTIÓN DE TAREFAS E AVALIACIÓN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8DD850-E824-4B17-8650-0941B9F93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5648" y="5541264"/>
            <a:ext cx="8677656" cy="685800"/>
          </a:xfrm>
        </p:spPr>
        <p:txBody>
          <a:bodyPr>
            <a:normAutofit/>
          </a:bodyPr>
          <a:lstStyle/>
          <a:p>
            <a:r>
              <a:rPr lang="es-ES" sz="2000">
                <a:solidFill>
                  <a:schemeClr val="bg1"/>
                </a:solidFill>
              </a:rPr>
              <a:t>EDIXGAL (entorno Moodle)</a:t>
            </a:r>
          </a:p>
        </p:txBody>
      </p:sp>
    </p:spTree>
    <p:extLst>
      <p:ext uri="{BB962C8B-B14F-4D97-AF65-F5344CB8AC3E}">
        <p14:creationId xmlns:p14="http://schemas.microsoft.com/office/powerpoint/2010/main" val="32019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F03FAEB-2539-4CA3-9DC1-93092E47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s-ES">
                <a:solidFill>
                  <a:srgbClr val="FFFFFF"/>
                </a:solidFill>
              </a:rPr>
              <a:t>OBXECTIVOS</a:t>
            </a:r>
          </a:p>
        </p:txBody>
      </p:sp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7DCC01E5-A698-428A-9CD7-30B0FA8514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20131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4893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4182520" cy="360316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D2CF17-AFC2-447B-9AD2-6F787C13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595973" cy="301843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INFORMACIÓN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836" y="450221"/>
            <a:ext cx="4899923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E85E34-0A58-4E49-AE55-F80C48AF4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592" y="909143"/>
            <a:ext cx="4007581" cy="5029586"/>
          </a:xfrm>
        </p:spPr>
        <p:txBody>
          <a:bodyPr anchor="ctr">
            <a:normAutofit/>
          </a:bodyPr>
          <a:lstStyle/>
          <a:p>
            <a:r>
              <a:rPr lang="es-ES" sz="1800" dirty="0">
                <a:hlinkClick r:id="rId2"/>
              </a:rPr>
              <a:t>http://www.edu.xunta.gal/centros/iesfranciscodavinarey/aulavirtual2/</a:t>
            </a:r>
            <a:endParaRPr lang="es-ES" sz="1800" dirty="0"/>
          </a:p>
          <a:p>
            <a:endParaRPr lang="es-ES" sz="1800" dirty="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5866" y="450221"/>
            <a:ext cx="1868033" cy="3603165"/>
          </a:xfrm>
          <a:prstGeom prst="rect">
            <a:avLst/>
          </a:prstGeom>
          <a:solidFill>
            <a:srgbClr val="623D6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EEF1728-C384-453A-B994-D2EF7CEFF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70" y="4576207"/>
            <a:ext cx="4182519" cy="1449939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3746" y="4214253"/>
            <a:ext cx="1868033" cy="2173848"/>
          </a:xfrm>
          <a:prstGeom prst="rect">
            <a:avLst/>
          </a:prstGeom>
          <a:solidFill>
            <a:srgbClr val="9EE5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468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4182520" cy="360316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1D2CF17-AFC2-447B-9AD2-6F787C134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595973" cy="301843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INFORMACIÓN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836" y="450221"/>
            <a:ext cx="4899923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E85E34-0A58-4E49-AE55-F80C48AF4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592" y="909142"/>
            <a:ext cx="4007581" cy="3001675"/>
          </a:xfrm>
        </p:spPr>
        <p:txBody>
          <a:bodyPr anchor="ctr">
            <a:normAutofit/>
          </a:bodyPr>
          <a:lstStyle/>
          <a:p>
            <a:r>
              <a:rPr lang="es-ES" sz="1800" dirty="0">
                <a:hlinkClick r:id="rId2"/>
              </a:rPr>
              <a:t>http://www.edu.xunta.gal/centros/iesfranciscodavinarey/aulavirtual2/</a:t>
            </a:r>
            <a:endParaRPr lang="es-ES" sz="1800" dirty="0"/>
          </a:p>
          <a:p>
            <a:r>
              <a:rPr lang="es-ES" sz="1800" dirty="0">
                <a:hlinkClick r:id="rId3"/>
              </a:rPr>
              <a:t>https://www.edu.xunta.gal/centros/iesfranciscodavinarey/aulavirtual2/course/view.php?id=87</a:t>
            </a:r>
            <a:r>
              <a:rPr lang="es-ES" sz="1800" dirty="0"/>
              <a:t> 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5866" y="450221"/>
            <a:ext cx="1868033" cy="3603165"/>
          </a:xfrm>
          <a:prstGeom prst="rect">
            <a:avLst/>
          </a:prstGeom>
          <a:solidFill>
            <a:srgbClr val="623D6D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3746" y="4214253"/>
            <a:ext cx="1868033" cy="2173848"/>
          </a:xfrm>
          <a:prstGeom prst="rect">
            <a:avLst/>
          </a:prstGeom>
          <a:solidFill>
            <a:srgbClr val="9EE5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Marcador de contenido 3">
            <a:extLst>
              <a:ext uri="{FF2B5EF4-FFF2-40B4-BE49-F238E27FC236}">
                <a16:creationId xmlns:a16="http://schemas.microsoft.com/office/drawing/2014/main" id="{230796E1-8EDD-4110-AC05-DE00C2A74B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191" y="4156492"/>
            <a:ext cx="3848100" cy="241935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B833290-91C7-4AEE-A330-3555F6CB58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430331"/>
            <a:ext cx="2121571" cy="90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6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0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399DCEB3-F6DE-4E79-9C29-0EE0EA7283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09" r="-1" b="7283"/>
          <a:stretch/>
        </p:blipFill>
        <p:spPr>
          <a:xfrm>
            <a:off x="320040" y="320040"/>
            <a:ext cx="11548872" cy="430346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A27B6159-7734-4564-9E0F-C4BC43C36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B53512-8BCA-44BA-85F3-232D3165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09083"/>
            <a:ext cx="2889504" cy="1345997"/>
          </a:xfrm>
        </p:spPr>
        <p:txBody>
          <a:bodyPr anchor="ctr">
            <a:normAutofit/>
          </a:bodyPr>
          <a:lstStyle/>
          <a:p>
            <a:r>
              <a:rPr lang="es-ES" sz="2600">
                <a:solidFill>
                  <a:schemeClr val="bg1"/>
                </a:solidFill>
              </a:rPr>
              <a:t>INFORMACIÓN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2FFB46B-05BC-4950-B18A-9593FDAE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F054DC-6914-469F-B055-0FC93382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09083"/>
            <a:ext cx="6976872" cy="1345997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No </a:t>
            </a:r>
            <a:r>
              <a:rPr lang="en-US" sz="1700" dirty="0" err="1">
                <a:solidFill>
                  <a:schemeClr val="bg1"/>
                </a:solidFill>
                <a:hlinkClick r:id="rId3"/>
              </a:rPr>
              <a:t>apartado</a:t>
            </a:r>
            <a:r>
              <a:rPr lang="en-US" sz="1700" dirty="0">
                <a:solidFill>
                  <a:schemeClr val="bg1"/>
                </a:solidFill>
                <a:hlinkClick r:id="rId3"/>
              </a:rPr>
              <a:t> 5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están</a:t>
            </a:r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os</a:t>
            </a:r>
            <a:r>
              <a:rPr lang="en-US" sz="1700" dirty="0">
                <a:solidFill>
                  <a:schemeClr val="bg1"/>
                </a:solidFill>
              </a:rPr>
              <a:t> enlaces á </a:t>
            </a:r>
            <a:r>
              <a:rPr lang="en-US" sz="1700" dirty="0" err="1">
                <a:solidFill>
                  <a:schemeClr val="bg1"/>
                </a:solidFill>
              </a:rPr>
              <a:t>documentación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55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76D444-2756-434F-AE61-96D69830C1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5FD4E77-EA6A-440F-B27A-640F341AF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" b="-1"/>
          <a:stretch/>
        </p:blipFill>
        <p:spPr>
          <a:xfrm>
            <a:off x="320040" y="320040"/>
            <a:ext cx="11548872" cy="4303462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27B6159-7734-4564-9E0F-C4BC43C36E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782312"/>
            <a:ext cx="11548872" cy="1755648"/>
          </a:xfrm>
          <a:prstGeom prst="rect">
            <a:avLst/>
          </a:prstGeom>
          <a:solidFill>
            <a:schemeClr val="tx1">
              <a:alpha val="93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B53512-8BCA-44BA-85F3-232D3165C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009083"/>
            <a:ext cx="2889504" cy="1345997"/>
          </a:xfrm>
        </p:spPr>
        <p:txBody>
          <a:bodyPr anchor="ctr">
            <a:normAutofit/>
          </a:bodyPr>
          <a:lstStyle/>
          <a:p>
            <a:r>
              <a:rPr lang="es-ES" sz="2600">
                <a:solidFill>
                  <a:schemeClr val="bg1"/>
                </a:solidFill>
              </a:rPr>
              <a:t>INFORMACIÓN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2FFB46B-05BC-4950-B18A-9593FDAE6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37979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F054DC-6914-469F-B055-0FC93382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976" y="5009083"/>
            <a:ext cx="6976872" cy="1345997"/>
          </a:xfrm>
        </p:spPr>
        <p:txBody>
          <a:bodyPr anchor="ctr">
            <a:normAutofit/>
          </a:bodyPr>
          <a:lstStyle/>
          <a:p>
            <a:r>
              <a:rPr lang="en-US" sz="1700" dirty="0">
                <a:solidFill>
                  <a:schemeClr val="bg1"/>
                </a:solidFill>
              </a:rPr>
              <a:t>Na </a:t>
            </a:r>
            <a:r>
              <a:rPr lang="en-US" sz="1700" dirty="0" err="1">
                <a:solidFill>
                  <a:schemeClr val="bg1"/>
                </a:solidFill>
                <a:hlinkClick r:id="rId3"/>
              </a:rPr>
              <a:t>documentación</a:t>
            </a:r>
            <a:r>
              <a:rPr lang="en-US" sz="1700" dirty="0">
                <a:solidFill>
                  <a:schemeClr val="bg1"/>
                </a:solidFill>
                <a:hlinkClick r:id="rId3"/>
              </a:rPr>
              <a:t> para a </a:t>
            </a:r>
            <a:r>
              <a:rPr lang="en-US" sz="1700" dirty="0" err="1">
                <a:solidFill>
                  <a:schemeClr val="bg1"/>
                </a:solidFill>
                <a:hlinkClick r:id="rId3"/>
              </a:rPr>
              <a:t>formación</a:t>
            </a:r>
            <a:r>
              <a:rPr lang="en-US" sz="1700" dirty="0">
                <a:solidFill>
                  <a:schemeClr val="bg1"/>
                </a:solidFill>
                <a:hlinkClick r:id="rId3"/>
              </a:rPr>
              <a:t> </a:t>
            </a:r>
            <a:r>
              <a:rPr lang="en-US" sz="1700" dirty="0" err="1">
                <a:solidFill>
                  <a:schemeClr val="bg1"/>
                </a:solidFill>
                <a:hlinkClick r:id="rId3"/>
              </a:rPr>
              <a:t>inicial</a:t>
            </a:r>
            <a:r>
              <a:rPr lang="en-US" sz="1700" dirty="0">
                <a:solidFill>
                  <a:schemeClr val="bg1"/>
                </a:solidFill>
                <a:hlinkClick r:id="rId3"/>
              </a:rPr>
              <a:t> </a:t>
            </a:r>
            <a:r>
              <a:rPr lang="en-US" sz="1700" dirty="0" err="1">
                <a:solidFill>
                  <a:schemeClr val="bg1"/>
                </a:solidFill>
              </a:rPr>
              <a:t>atópanse</a:t>
            </a:r>
            <a:r>
              <a:rPr lang="en-US" sz="1700" dirty="0">
                <a:solidFill>
                  <a:schemeClr val="bg1"/>
                </a:solidFill>
              </a:rPr>
              <a:t> a </a:t>
            </a:r>
            <a:r>
              <a:rPr lang="en-US" sz="1700" dirty="0" err="1">
                <a:solidFill>
                  <a:schemeClr val="bg1"/>
                </a:solidFill>
              </a:rPr>
              <a:t>creación</a:t>
            </a:r>
            <a:r>
              <a:rPr lang="en-US" sz="1700" dirty="0">
                <a:solidFill>
                  <a:schemeClr val="bg1"/>
                </a:solidFill>
              </a:rPr>
              <a:t> de </a:t>
            </a:r>
            <a:r>
              <a:rPr lang="en-US" sz="1700" dirty="0" err="1">
                <a:solidFill>
                  <a:schemeClr val="bg1"/>
                </a:solidFill>
              </a:rPr>
              <a:t>tarefas</a:t>
            </a:r>
            <a:r>
              <a:rPr lang="en-US" sz="1700" dirty="0">
                <a:solidFill>
                  <a:schemeClr val="bg1"/>
                </a:solidFill>
              </a:rPr>
              <a:t> e </a:t>
            </a:r>
            <a:r>
              <a:rPr lang="en-US" sz="1700" dirty="0" err="1">
                <a:solidFill>
                  <a:schemeClr val="bg1"/>
                </a:solidFill>
              </a:rPr>
              <a:t>rúbricas</a:t>
            </a:r>
            <a:r>
              <a:rPr lang="en-US" sz="1700" dirty="0">
                <a:solidFill>
                  <a:schemeClr val="bg1"/>
                </a:solidFill>
              </a:rPr>
              <a:t> e a </a:t>
            </a:r>
            <a:r>
              <a:rPr lang="en-US" sz="1700" dirty="0" err="1">
                <a:solidFill>
                  <a:schemeClr val="bg1"/>
                </a:solidFill>
              </a:rPr>
              <a:t>xestión</a:t>
            </a:r>
            <a:r>
              <a:rPr lang="en-US" sz="1700" dirty="0">
                <a:solidFill>
                  <a:schemeClr val="bg1"/>
                </a:solidFill>
              </a:rPr>
              <a:t> das </a:t>
            </a:r>
            <a:r>
              <a:rPr lang="en-US" sz="1700" dirty="0" err="1">
                <a:solidFill>
                  <a:schemeClr val="bg1"/>
                </a:solidFill>
              </a:rPr>
              <a:t>cualificacións</a:t>
            </a:r>
            <a:r>
              <a:rPr lang="en-US" sz="1700" dirty="0">
                <a:solidFill>
                  <a:schemeClr val="bg1"/>
                </a:solidFill>
              </a:rPr>
              <a:t> (</a:t>
            </a:r>
            <a:r>
              <a:rPr lang="en-US" sz="1700" dirty="0" err="1">
                <a:solidFill>
                  <a:schemeClr val="bg1"/>
                </a:solidFill>
              </a:rPr>
              <a:t>apartados</a:t>
            </a:r>
            <a:r>
              <a:rPr lang="en-US" sz="1700" dirty="0">
                <a:solidFill>
                  <a:schemeClr val="bg1"/>
                </a:solidFill>
              </a:rPr>
              <a:t> 5 e 6)</a:t>
            </a:r>
          </a:p>
        </p:txBody>
      </p:sp>
    </p:spTree>
    <p:extLst>
      <p:ext uri="{BB962C8B-B14F-4D97-AF65-F5344CB8AC3E}">
        <p14:creationId xmlns:p14="http://schemas.microsoft.com/office/powerpoint/2010/main" val="488182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EDD119B-6BFA-4C3F-90CE-97DAFD604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5FA419-91B6-4E6F-9D3F-A850AEDB3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XESTIÓN INICIAL DAS CUALIFICACIÓNS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3D3-C67D-4212-99F9-25DF0A1C5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8729" y="965198"/>
            <a:ext cx="2707937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kern="120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Esta xestión faise unha soa vez, ao inicio do curso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C1572D0-F0FD-4D84-8F82-DC59140EB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618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345</Words>
  <Application>Microsoft Office PowerPoint</Application>
  <PresentationFormat>Panorámica</PresentationFormat>
  <Paragraphs>62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Tw Cen MT</vt:lpstr>
      <vt:lpstr>Tema de Office</vt:lpstr>
      <vt:lpstr>FORMACION GT EDIXGAL</vt:lpstr>
      <vt:lpstr>SESIÓN DE TRABALLO 1</vt:lpstr>
      <vt:lpstr>XESTIÓN DE TAREFAS E AVALIACIÓN</vt:lpstr>
      <vt:lpstr>OBXECTIVOS</vt:lpstr>
      <vt:lpstr>INFORMACIÓN</vt:lpstr>
      <vt:lpstr>INFORMACIÓN</vt:lpstr>
      <vt:lpstr>INFORMACIÓN</vt:lpstr>
      <vt:lpstr>INFORMACIÓN</vt:lpstr>
      <vt:lpstr>XESTIÓN INICIAL DAS CUALIFICACIÓNS</vt:lpstr>
      <vt:lpstr>CUALIFICACIÓNS</vt:lpstr>
      <vt:lpstr>CUALIFICACIÓNS</vt:lpstr>
      <vt:lpstr>CUALIFICACIÓNS</vt:lpstr>
      <vt:lpstr>CUALIFICACIÓNS</vt:lpstr>
      <vt:lpstr>CUALIFICACIÓNS</vt:lpstr>
      <vt:lpstr>CUALIFICACIÓNS</vt:lpstr>
      <vt:lpstr>CUALIFICACIÓNS</vt:lpstr>
      <vt:lpstr>CUALIFICACIÓNS</vt:lpstr>
      <vt:lpstr>CUALIFICACIÓN</vt:lpstr>
      <vt:lpstr>SESIÓN DE TRABALLO 2</vt:lpstr>
      <vt:lpstr>XESTIÓN DIARIA DAS CUALIFICACIÓNS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FORMACION GT EDIXGAL</dc:title>
  <dc:creator>María Jesús Casado Barrio</dc:creator>
  <cp:lastModifiedBy>María Jesús Casado Barrio</cp:lastModifiedBy>
  <cp:revision>16</cp:revision>
  <dcterms:created xsi:type="dcterms:W3CDTF">2020-01-24T05:50:52Z</dcterms:created>
  <dcterms:modified xsi:type="dcterms:W3CDTF">2020-01-24T06:20:49Z</dcterms:modified>
</cp:coreProperties>
</file>