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BF9A0D-47F9-4038-89B5-B4D1110020C6}" type="datetimeFigureOut">
              <a:rPr lang="es-ES" smtClean="0"/>
              <a:pPr/>
              <a:t>21/04/2020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6B0C31-93A7-48A6-95D3-17CF36844D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85728"/>
            <a:ext cx="85725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TEMA 19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O FRANQUISMO: CARACTERÍSTICAS E INSTITUCIONALIZACIÓN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2 Imagen" descr="bases franquis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143932" cy="5134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200px-Bandera_FE_JON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1738194" cy="1158796"/>
          </a:xfrm>
          <a:prstGeom prst="rect">
            <a:avLst/>
          </a:prstGeom>
        </p:spPr>
      </p:pic>
      <p:pic>
        <p:nvPicPr>
          <p:cNvPr id="5" name="4 Imagen" descr="1200px-Flag_of_Cross_of_Burgund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214422"/>
            <a:ext cx="1638883" cy="109258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7" y="2357429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      FALANXE </a:t>
            </a:r>
          </a:p>
          <a:p>
            <a:r>
              <a:rPr lang="es-ES" sz="1600" dirty="0" smtClean="0"/>
              <a:t>(FE DE LAS JONS)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786050" y="235743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            CARLISTAS </a:t>
            </a:r>
          </a:p>
          <a:p>
            <a:r>
              <a:rPr lang="es-ES" sz="1600" dirty="0" smtClean="0"/>
              <a:t>(COMUNIÓN TRADICIONALISTA)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571736" y="1357298"/>
            <a:ext cx="33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+</a:t>
            </a:r>
            <a:endParaRPr lang="es-ES" sz="7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215074" y="1000108"/>
            <a:ext cx="2747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FET DE LAS JONS</a:t>
            </a:r>
          </a:p>
          <a:p>
            <a:r>
              <a:rPr lang="es-ES" dirty="0" smtClean="0"/>
              <a:t>(Falange Española </a:t>
            </a:r>
          </a:p>
          <a:p>
            <a:r>
              <a:rPr lang="es-ES" dirty="0" smtClean="0"/>
              <a:t>Tradicionalista de las</a:t>
            </a:r>
          </a:p>
          <a:p>
            <a:r>
              <a:rPr lang="es-ES" dirty="0" smtClean="0"/>
              <a:t>Juntas de Ofensiva</a:t>
            </a:r>
          </a:p>
          <a:p>
            <a:r>
              <a:rPr lang="es-ES" dirty="0" smtClean="0"/>
              <a:t>Nacional Sindicalista)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29256" y="1285860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=</a:t>
            </a:r>
            <a:endParaRPr lang="es-ES" sz="7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15140" y="307181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Alias “</a:t>
            </a:r>
            <a:r>
              <a:rPr lang="es-ES" dirty="0" err="1" smtClean="0"/>
              <a:t>Movemento</a:t>
            </a:r>
            <a:r>
              <a:rPr lang="es-ES" dirty="0" smtClean="0"/>
              <a:t> Nacional” </a:t>
            </a:r>
            <a:r>
              <a:rPr lang="es-ES" dirty="0" err="1" smtClean="0"/>
              <a:t>dende</a:t>
            </a:r>
            <a:r>
              <a:rPr lang="es-ES" dirty="0" smtClean="0"/>
              <a:t>  1943</a:t>
            </a:r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7072330" y="2500306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214546" y="214290"/>
            <a:ext cx="50006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DECRETO DE UNIFICACIÓN DE 1937</a:t>
            </a:r>
            <a:endParaRPr lang="es-ES" b="1" dirty="0"/>
          </a:p>
        </p:txBody>
      </p:sp>
      <p:sp>
        <p:nvSpPr>
          <p:cNvPr id="14" name="13 Flecha abajo"/>
          <p:cNvSpPr/>
          <p:nvPr/>
        </p:nvSpPr>
        <p:spPr>
          <a:xfrm>
            <a:off x="1142976" y="292893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4214810" y="292893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330px-Manuel_Fal_Co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29" y="3571876"/>
            <a:ext cx="2331655" cy="17859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071802" y="5429264"/>
            <a:ext cx="3286148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Fal</a:t>
            </a:r>
            <a:r>
              <a:rPr lang="es-ES" sz="1600" dirty="0" smtClean="0"/>
              <a:t> Conde. </a:t>
            </a:r>
            <a:r>
              <a:rPr lang="es-ES" sz="1600" dirty="0" err="1" smtClean="0"/>
              <a:t>Xefe</a:t>
            </a:r>
            <a:r>
              <a:rPr lang="es-ES" sz="1600" dirty="0" smtClean="0"/>
              <a:t> dos tradicionalistas. Represaliado por resistirse ó Decreto de Unificación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8" name="17 Imagen" descr="hedi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571876"/>
            <a:ext cx="1299755" cy="161294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14282" y="5214950"/>
            <a:ext cx="271464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Hedilla</a:t>
            </a:r>
            <a:r>
              <a:rPr lang="es-ES" sz="1600" dirty="0" smtClean="0"/>
              <a:t>. </a:t>
            </a:r>
            <a:r>
              <a:rPr lang="es-ES" sz="1600" dirty="0" err="1" smtClean="0"/>
              <a:t>Xefe</a:t>
            </a:r>
            <a:r>
              <a:rPr lang="es-ES" sz="1600" dirty="0" smtClean="0"/>
              <a:t> da </a:t>
            </a:r>
            <a:r>
              <a:rPr lang="es-ES" sz="1600" dirty="0" err="1" smtClean="0"/>
              <a:t>Falanxe</a:t>
            </a:r>
            <a:r>
              <a:rPr lang="es-ES" sz="1600" dirty="0" smtClean="0"/>
              <a:t> </a:t>
            </a:r>
            <a:r>
              <a:rPr lang="es-ES" sz="1600" dirty="0" err="1" smtClean="0"/>
              <a:t>trala</a:t>
            </a:r>
            <a:r>
              <a:rPr lang="es-ES" sz="1600" dirty="0" smtClean="0"/>
              <a:t> </a:t>
            </a:r>
            <a:r>
              <a:rPr lang="es-ES" sz="1600" dirty="0" err="1" smtClean="0"/>
              <a:t>morte</a:t>
            </a:r>
            <a:r>
              <a:rPr lang="es-ES" sz="1600" dirty="0" smtClean="0"/>
              <a:t> de José Antonio. Represaliado por resistirse ó Decreto de Unificación.</a:t>
            </a:r>
            <a:endParaRPr lang="es-E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00px-Opus_Dei_cros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500198" cy="15001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428860" y="357166"/>
            <a:ext cx="5643602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 Opus Dei “A Obra de Deus” </a:t>
            </a:r>
            <a:r>
              <a:rPr lang="es-ES" dirty="0" err="1" smtClean="0"/>
              <a:t>ou</a:t>
            </a:r>
            <a:r>
              <a:rPr lang="es-ES" dirty="0" smtClean="0"/>
              <a:t> simplemente a “Obra” </a:t>
            </a:r>
            <a:r>
              <a:rPr lang="es-ES" dirty="0" err="1" smtClean="0"/>
              <a:t>vai</a:t>
            </a:r>
            <a:r>
              <a:rPr lang="es-ES" dirty="0" smtClean="0"/>
              <a:t> ter especial protagonismo no segundo franquismo, a etapa de </a:t>
            </a:r>
            <a:r>
              <a:rPr lang="es-ES" dirty="0" err="1" smtClean="0"/>
              <a:t>desenvolvemento</a:t>
            </a:r>
            <a:r>
              <a:rPr lang="es-ES" dirty="0" smtClean="0"/>
              <a:t> económico (1959-75).</a:t>
            </a:r>
            <a:endParaRPr lang="es-ES" dirty="0"/>
          </a:p>
        </p:txBody>
      </p:sp>
      <p:pic>
        <p:nvPicPr>
          <p:cNvPr id="5" name="4 Imagen" descr="Juan_de_Borbón._NL-HaNA_2.24.01.09_0_901-4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316" y="4071942"/>
            <a:ext cx="1865371" cy="250033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5072074"/>
            <a:ext cx="64294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Os monárquicos, encabezados por Juan de Borbón, </a:t>
            </a:r>
            <a:r>
              <a:rPr lang="es-ES" dirty="0" err="1" smtClean="0"/>
              <a:t>apoiaran</a:t>
            </a:r>
            <a:r>
              <a:rPr lang="es-ES" dirty="0" smtClean="0"/>
              <a:t> a Franco </a:t>
            </a:r>
            <a:r>
              <a:rPr lang="es-ES" dirty="0" err="1" smtClean="0"/>
              <a:t>nun</a:t>
            </a:r>
            <a:r>
              <a:rPr lang="es-ES" dirty="0" smtClean="0"/>
              <a:t> </a:t>
            </a:r>
            <a:r>
              <a:rPr lang="es-ES" dirty="0" err="1" smtClean="0"/>
              <a:t>primeiro</a:t>
            </a:r>
            <a:r>
              <a:rPr lang="es-ES" dirty="0" smtClean="0"/>
              <a:t> momento </a:t>
            </a:r>
            <a:r>
              <a:rPr lang="es-ES" dirty="0" err="1" smtClean="0"/>
              <a:t>agardando</a:t>
            </a:r>
            <a:r>
              <a:rPr lang="es-ES" dirty="0" smtClean="0"/>
              <a:t> que </a:t>
            </a:r>
            <a:r>
              <a:rPr lang="es-ES" dirty="0" err="1" smtClean="0"/>
              <a:t>lle</a:t>
            </a:r>
            <a:r>
              <a:rPr lang="es-ES" dirty="0" smtClean="0"/>
              <a:t> </a:t>
            </a:r>
            <a:r>
              <a:rPr lang="es-ES" dirty="0" err="1" smtClean="0"/>
              <a:t>devolvan</a:t>
            </a:r>
            <a:r>
              <a:rPr lang="es-ES" dirty="0" smtClean="0"/>
              <a:t> a </a:t>
            </a:r>
            <a:r>
              <a:rPr lang="es-ES" dirty="0" err="1" smtClean="0"/>
              <a:t>xefatura</a:t>
            </a:r>
            <a:r>
              <a:rPr lang="es-ES" dirty="0" smtClean="0"/>
              <a:t> do Estado á familia.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adiante</a:t>
            </a:r>
            <a:r>
              <a:rPr lang="es-ES" dirty="0" smtClean="0"/>
              <a:t> </a:t>
            </a:r>
            <a:r>
              <a:rPr lang="es-ES" dirty="0" err="1" smtClean="0"/>
              <a:t>haberá</a:t>
            </a:r>
            <a:r>
              <a:rPr lang="es-ES" dirty="0" smtClean="0"/>
              <a:t> </a:t>
            </a:r>
            <a:r>
              <a:rPr lang="es-ES" dirty="0" err="1" smtClean="0"/>
              <a:t>desavinzas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6 Imagen" descr="franquismo-iglesia-homosexuali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3643338" cy="2066532"/>
          </a:xfrm>
          <a:prstGeom prst="rect">
            <a:avLst/>
          </a:prstGeom>
        </p:spPr>
      </p:pic>
      <p:pic>
        <p:nvPicPr>
          <p:cNvPr id="8" name="7 Imagen" descr="pal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071678"/>
            <a:ext cx="3714776" cy="185738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4000504"/>
            <a:ext cx="62865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 </a:t>
            </a:r>
            <a:r>
              <a:rPr lang="es-ES" dirty="0" err="1" smtClean="0"/>
              <a:t>Igrexa</a:t>
            </a:r>
            <a:r>
              <a:rPr lang="es-ES" dirty="0" smtClean="0"/>
              <a:t> católica </a:t>
            </a:r>
            <a:r>
              <a:rPr lang="es-ES" dirty="0" err="1" smtClean="0"/>
              <a:t>foi</a:t>
            </a:r>
            <a:r>
              <a:rPr lang="es-ES" dirty="0" smtClean="0"/>
              <a:t> un dos grandes </a:t>
            </a:r>
            <a:r>
              <a:rPr lang="es-ES" dirty="0" err="1" smtClean="0"/>
              <a:t>apoios</a:t>
            </a:r>
            <a:r>
              <a:rPr lang="es-ES" dirty="0" smtClean="0"/>
              <a:t> de Franco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rtilla sind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07" y="142852"/>
            <a:ext cx="6042095" cy="4000528"/>
          </a:xfrm>
          <a:prstGeom prst="rect">
            <a:avLst/>
          </a:prstGeom>
        </p:spPr>
      </p:pic>
      <p:pic>
        <p:nvPicPr>
          <p:cNvPr id="7" name="6 Imagen" descr="Placa25estep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196958"/>
            <a:ext cx="3262335" cy="2446751"/>
          </a:xfrm>
          <a:prstGeom prst="rect">
            <a:avLst/>
          </a:prstGeom>
        </p:spPr>
      </p:pic>
      <p:pic>
        <p:nvPicPr>
          <p:cNvPr id="8" name="7 Imagen" descr="200px-Sindicato_Vertical_logo,_early_vers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00042"/>
            <a:ext cx="1703158" cy="257176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286512" y="3214686"/>
            <a:ext cx="25717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OSE (Organización Sindical Española)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4786322"/>
            <a:ext cx="43577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 sistema sindical vertical engloba, como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nome</a:t>
            </a:r>
            <a:r>
              <a:rPr lang="es-ES" dirty="0" smtClean="0"/>
              <a:t> indica, </a:t>
            </a:r>
            <a:r>
              <a:rPr lang="es-ES" dirty="0" err="1" smtClean="0"/>
              <a:t>dende</a:t>
            </a:r>
            <a:r>
              <a:rPr lang="es-ES" dirty="0" smtClean="0"/>
              <a:t> as alturas ata a base; </a:t>
            </a:r>
            <a:r>
              <a:rPr lang="es-ES" dirty="0" err="1" smtClean="0"/>
              <a:t>patróns</a:t>
            </a:r>
            <a:r>
              <a:rPr lang="es-ES" dirty="0" smtClean="0"/>
              <a:t> e </a:t>
            </a:r>
            <a:r>
              <a:rPr lang="es-ES" dirty="0" err="1" smtClean="0"/>
              <a:t>traballadores</a:t>
            </a:r>
            <a:r>
              <a:rPr lang="es-ES" dirty="0" smtClean="0"/>
              <a:t> </a:t>
            </a:r>
            <a:r>
              <a:rPr lang="es-ES" dirty="0" err="1" smtClean="0"/>
              <a:t>xuntiños</a:t>
            </a:r>
            <a:r>
              <a:rPr lang="es-ES" dirty="0" smtClean="0"/>
              <a:t> da </a:t>
            </a:r>
            <a:r>
              <a:rPr lang="es-ES" dirty="0" err="1" smtClean="0"/>
              <a:t>man</a:t>
            </a:r>
            <a:r>
              <a:rPr lang="es-ES" dirty="0" smtClean="0"/>
              <a:t>. 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nc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6100"/>
            <a:ext cx="9144000" cy="3571900"/>
          </a:xfrm>
          <a:prstGeom prst="rect">
            <a:avLst/>
          </a:prstGeom>
        </p:spPr>
      </p:pic>
      <p:pic>
        <p:nvPicPr>
          <p:cNvPr id="3" name="2 Imagen" descr="hitf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3438" cy="2168443"/>
          </a:xfrm>
          <a:prstGeom prst="rect">
            <a:avLst/>
          </a:prstGeom>
        </p:spPr>
      </p:pic>
      <p:pic>
        <p:nvPicPr>
          <p:cNvPr id="4" name="3 Imagen" descr="musso f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543" y="0"/>
            <a:ext cx="4507457" cy="21431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2428868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Caudillo, Duce, </a:t>
            </a:r>
            <a:r>
              <a:rPr lang="es-ES" dirty="0" err="1" smtClean="0"/>
              <a:t>Führer</a:t>
            </a:r>
            <a:r>
              <a:rPr lang="es-ES" dirty="0" smtClean="0"/>
              <a:t>… Todopoderosos que </a:t>
            </a:r>
            <a:r>
              <a:rPr lang="es-ES" dirty="0" err="1" smtClean="0"/>
              <a:t>só</a:t>
            </a:r>
            <a:r>
              <a:rPr lang="es-ES" dirty="0" smtClean="0"/>
              <a:t> </a:t>
            </a:r>
            <a:r>
              <a:rPr lang="es-ES" dirty="0" err="1" smtClean="0"/>
              <a:t>respostan</a:t>
            </a:r>
            <a:r>
              <a:rPr lang="es-ES" dirty="0" smtClean="0"/>
              <a:t> ante deus e a Historia.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alsolb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23087" cy="2571768"/>
          </a:xfrm>
          <a:prstGeom prst="rect">
            <a:avLst/>
          </a:prstGeom>
        </p:spPr>
      </p:pic>
      <p:pic>
        <p:nvPicPr>
          <p:cNvPr id="3" name="2 Imagen" descr="escola franqu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684" y="142852"/>
            <a:ext cx="3781193" cy="2571768"/>
          </a:xfrm>
          <a:prstGeom prst="rect">
            <a:avLst/>
          </a:prstGeom>
        </p:spPr>
      </p:pic>
      <p:pic>
        <p:nvPicPr>
          <p:cNvPr id="4" name="3 Imagen" descr="la-escuela-franquista-adoctrinamiento-y-legitimacin-5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778592"/>
            <a:ext cx="5214974" cy="39153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929322" y="3214686"/>
            <a:ext cx="2428892" cy="25853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Franco </a:t>
            </a:r>
            <a:r>
              <a:rPr lang="es-ES" dirty="0" err="1" smtClean="0"/>
              <a:t>naceu</a:t>
            </a:r>
            <a:r>
              <a:rPr lang="es-ES" dirty="0" smtClean="0"/>
              <a:t> en El Ferrol del Caudillo.</a:t>
            </a:r>
          </a:p>
          <a:p>
            <a:pPr algn="ctr"/>
            <a:r>
              <a:rPr lang="es-ES" dirty="0" err="1" smtClean="0"/>
              <a:t>Crucifixo</a:t>
            </a:r>
            <a:r>
              <a:rPr lang="es-ES" dirty="0" smtClean="0"/>
              <a:t>, retrato de Franco e de José Antonio. </a:t>
            </a:r>
            <a:r>
              <a:rPr lang="es-ES" dirty="0" err="1" smtClean="0"/>
              <a:t>Bandeira</a:t>
            </a:r>
            <a:r>
              <a:rPr lang="es-ES" dirty="0" smtClean="0"/>
              <a:t> e </a:t>
            </a:r>
            <a:r>
              <a:rPr lang="es-ES" dirty="0" err="1" smtClean="0"/>
              <a:t>saúdo</a:t>
            </a:r>
            <a:r>
              <a:rPr lang="es-ES" dirty="0" smtClean="0"/>
              <a:t> fascista. </a:t>
            </a:r>
            <a:r>
              <a:rPr lang="es-ES" dirty="0" err="1" smtClean="0"/>
              <a:t>Cantaríase</a:t>
            </a:r>
            <a:r>
              <a:rPr lang="es-ES" dirty="0" smtClean="0"/>
              <a:t> o Cara ó sol.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44" y="285728"/>
            <a:ext cx="4572000" cy="63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1700" b="1" cap="all" dirty="0"/>
              <a:t>LA MUJER IDEAL DE PILAR PRIMO DE </a:t>
            </a:r>
            <a:r>
              <a:rPr lang="es-ES" sz="1700" b="1" cap="all" dirty="0" smtClean="0"/>
              <a:t>RIVERA</a:t>
            </a:r>
          </a:p>
          <a:p>
            <a:endParaRPr lang="es-ES" sz="1700" b="1" cap="all" dirty="0"/>
          </a:p>
          <a:p>
            <a:pPr>
              <a:buFontTx/>
              <a:buChar char="-"/>
            </a:pPr>
            <a:r>
              <a:rPr lang="es-ES" sz="1700" dirty="0" smtClean="0"/>
              <a:t>"</a:t>
            </a:r>
            <a:r>
              <a:rPr lang="es-ES" sz="1700" dirty="0"/>
              <a:t>Gracias a Falange, </a:t>
            </a:r>
            <a:r>
              <a:rPr lang="es-ES" sz="1700" b="1" dirty="0"/>
              <a:t>las mujeres van a ser más limpias,</a:t>
            </a:r>
            <a:r>
              <a:rPr lang="es-ES" sz="1700" dirty="0"/>
              <a:t> los niños más sanos, los pueblos más alegres y las casas más claras</a:t>
            </a:r>
            <a:r>
              <a:rPr lang="es-ES" sz="1700" dirty="0" smtClean="0"/>
              <a:t>".</a:t>
            </a:r>
          </a:p>
          <a:p>
            <a:pPr>
              <a:buFontTx/>
              <a:buChar char="-"/>
            </a:pPr>
            <a:endParaRPr lang="es-ES" sz="1700" dirty="0"/>
          </a:p>
          <a:p>
            <a:pPr>
              <a:buFontTx/>
              <a:buChar char="-"/>
            </a:pPr>
            <a:r>
              <a:rPr lang="es-ES" sz="1700" dirty="0" smtClean="0"/>
              <a:t>"</a:t>
            </a:r>
            <a:r>
              <a:rPr lang="es-ES" sz="1700" dirty="0"/>
              <a:t>Todos los días deberíamos de dar gracias a Dios por habernos privado a la mayoría de las mujeres del don de la palabra, porque si lo tuviéramos, quién sabe si caeríamos en la vanidad de exhibirlo en las plazas</a:t>
            </a:r>
            <a:r>
              <a:rPr lang="es-ES" sz="1700" dirty="0" smtClean="0"/>
              <a:t>".</a:t>
            </a:r>
          </a:p>
          <a:p>
            <a:pPr>
              <a:buFontTx/>
              <a:buChar char="-"/>
            </a:pPr>
            <a:endParaRPr lang="es-ES" sz="1700" dirty="0"/>
          </a:p>
          <a:p>
            <a:pPr>
              <a:buFontTx/>
              <a:buChar char="-"/>
            </a:pPr>
            <a:r>
              <a:rPr lang="es-ES" sz="1700" dirty="0" smtClean="0"/>
              <a:t>"</a:t>
            </a:r>
            <a:r>
              <a:rPr lang="es-ES" sz="1700" b="1" dirty="0"/>
              <a:t>Las mujeres nunca descubren nada</a:t>
            </a:r>
            <a:r>
              <a:rPr lang="es-ES" sz="1700" dirty="0"/>
              <a:t>; les falta el talento creador reservado por Dios para inteligencias varoniles</a:t>
            </a:r>
            <a:r>
              <a:rPr lang="es-ES" sz="1700" dirty="0" smtClean="0"/>
              <a:t>".</a:t>
            </a:r>
          </a:p>
          <a:p>
            <a:pPr>
              <a:buFontTx/>
              <a:buChar char="-"/>
            </a:pPr>
            <a:endParaRPr lang="es-ES" sz="1700" dirty="0"/>
          </a:p>
          <a:p>
            <a:r>
              <a:rPr lang="es-ES" sz="1700" dirty="0"/>
              <a:t>- </a:t>
            </a:r>
            <a:r>
              <a:rPr lang="es-ES" sz="1700" b="1" dirty="0"/>
              <a:t>"La vida de toda mujer,</a:t>
            </a:r>
            <a:r>
              <a:rPr lang="es-ES" sz="1700" dirty="0"/>
              <a:t> a pesar de cuanto ella quiera simular -o disimular- </a:t>
            </a:r>
            <a:r>
              <a:rPr lang="es-ES" sz="1700" b="1" dirty="0"/>
              <a:t>no es más que un eterno deseo de encontrar a quien someterse".</a:t>
            </a:r>
            <a:endParaRPr lang="es-ES" sz="1700" dirty="0"/>
          </a:p>
        </p:txBody>
      </p:sp>
      <p:sp>
        <p:nvSpPr>
          <p:cNvPr id="11266" name="AutoShape 2" descr="C:\Users\usuario\Documents\actividades confinamento\seccion femenin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Niñas, firmes! | Blog Mujeres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925" y="571480"/>
            <a:ext cx="4375577" cy="2857520"/>
          </a:xfrm>
          <a:prstGeom prst="rect">
            <a:avLst/>
          </a:prstGeom>
          <a:noFill/>
        </p:spPr>
      </p:pic>
      <p:pic>
        <p:nvPicPr>
          <p:cNvPr id="11270" name="Picture 6" descr="Sección Femenina. La mujer dentro del franqu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2786082" cy="340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ferendum-en-epoca-franquis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4365655" cy="314327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86116" y="3286124"/>
          <a:ext cx="5572164" cy="3403733"/>
        </p:xfrm>
        <a:graphic>
          <a:graphicData uri="http://schemas.openxmlformats.org/drawingml/2006/table">
            <a:tbl>
              <a:tblPr/>
              <a:tblGrid>
                <a:gridCol w="1857388"/>
                <a:gridCol w="1857388"/>
                <a:gridCol w="1857388"/>
              </a:tblGrid>
              <a:tr h="38621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Elección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Votos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25530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A favor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18.130.612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95.86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5530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En contra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342.338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1.81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9677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Votos en blanco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440.687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2.33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5530">
                <a:tc>
                  <a:txBody>
                    <a:bodyPr/>
                    <a:lstStyle/>
                    <a:p>
                      <a:pPr algn="l"/>
                      <a:r>
                        <a:rPr lang="es-ES" b="1"/>
                        <a:t>Total</a:t>
                      </a:r>
                      <a:endParaRPr lang="es-ES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18.913.637</a:t>
                      </a:r>
                      <a:endParaRPr lang="es-ES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100</a:t>
                      </a:r>
                      <a:endParaRPr lang="es-ES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3824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Votantes registrados/ participación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21.301.540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88.79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25530">
                <a:tc gridSpan="3">
                  <a:txBody>
                    <a:bodyPr/>
                    <a:lstStyle/>
                    <a:p>
                      <a:pPr algn="l"/>
                      <a:r>
                        <a:rPr lang="es-ES" dirty="0"/>
                        <a:t>Fuente: </a:t>
                      </a:r>
                      <a:r>
                        <a:rPr lang="es-ES" dirty="0" err="1"/>
                        <a:t>Nohlen</a:t>
                      </a:r>
                      <a:r>
                        <a:rPr lang="es-ES" dirty="0"/>
                        <a:t> &amp; </a:t>
                      </a:r>
                      <a:r>
                        <a:rPr lang="es-ES" dirty="0" err="1"/>
                        <a:t>Stöver</a:t>
                      </a:r>
                      <a:endParaRPr lang="es-ES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628" y="2643182"/>
            <a:ext cx="35719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Referendum</a:t>
            </a:r>
            <a:r>
              <a:rPr lang="es-ES" dirty="0" smtClean="0"/>
              <a:t> sobre a </a:t>
            </a:r>
            <a:r>
              <a:rPr lang="es-ES" dirty="0" err="1" smtClean="0"/>
              <a:t>Lei</a:t>
            </a:r>
            <a:r>
              <a:rPr lang="es-ES" dirty="0" smtClean="0"/>
              <a:t> Orgánica do Estado 1966</a:t>
            </a:r>
            <a:endParaRPr lang="es-ES" dirty="0"/>
          </a:p>
        </p:txBody>
      </p:sp>
      <p:pic>
        <p:nvPicPr>
          <p:cNvPr id="14338" name="Picture 2" descr="https://upload.wikimedia.org/wikipedia/commons/thumb/a/a7/Spanish_1966_national_referendum_poster.jpg/180px-Spanish_1966_national_referendum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571768" cy="332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357166"/>
            <a:ext cx="4900647" cy="3500462"/>
          </a:xfrm>
          <a:prstGeom prst="rect">
            <a:avLst/>
          </a:prstGeom>
        </p:spPr>
      </p:pic>
      <p:pic>
        <p:nvPicPr>
          <p:cNvPr id="4" name="3 Imagen" descr="sua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357562"/>
            <a:ext cx="4876800" cy="31623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643570" y="1285860"/>
            <a:ext cx="292895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Camisa azul. Chaqueta branca. O </a:t>
            </a:r>
            <a:r>
              <a:rPr lang="es-ES" dirty="0" err="1" smtClean="0"/>
              <a:t>Movemento</a:t>
            </a:r>
            <a:r>
              <a:rPr lang="es-ES" dirty="0" smtClean="0"/>
              <a:t> se </a:t>
            </a:r>
            <a:r>
              <a:rPr lang="es-ES" dirty="0" err="1" smtClean="0"/>
              <a:t>demostra</a:t>
            </a:r>
            <a:r>
              <a:rPr lang="es-ES" dirty="0" smtClean="0"/>
              <a:t> </a:t>
            </a:r>
            <a:r>
              <a:rPr lang="es-ES" dirty="0" err="1" smtClean="0"/>
              <a:t>vestindo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Imagen" descr="1960_eleccione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3714808" cy="21431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</TotalTime>
  <Words>300</Words>
  <Application>Microsoft Office PowerPoint</Application>
  <PresentationFormat>Presentación en pantalla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16</cp:revision>
  <dcterms:created xsi:type="dcterms:W3CDTF">2020-04-21T15:57:29Z</dcterms:created>
  <dcterms:modified xsi:type="dcterms:W3CDTF">2020-04-21T18:52:45Z</dcterms:modified>
</cp:coreProperties>
</file>