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58" r:id="rId10"/>
    <p:sldId id="264" r:id="rId11"/>
    <p:sldId id="276" r:id="rId12"/>
    <p:sldId id="277" r:id="rId13"/>
    <p:sldId id="278" r:id="rId14"/>
    <p:sldId id="279" r:id="rId15"/>
    <p:sldId id="259" r:id="rId16"/>
    <p:sldId id="260" r:id="rId17"/>
    <p:sldId id="280" r:id="rId18"/>
    <p:sldId id="281" r:id="rId19"/>
    <p:sldId id="265" r:id="rId20"/>
    <p:sldId id="267" r:id="rId21"/>
    <p:sldId id="266" r:id="rId22"/>
    <p:sldId id="282" r:id="rId23"/>
    <p:sldId id="268" r:id="rId24"/>
    <p:sldId id="26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7FDC39-1139-48AD-9D98-8EAF72CDAB1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413A0E-569E-4D1D-84DF-91D3D6C6A8F7}" type="datetimeFigureOut">
              <a:rPr lang="es-ES" smtClean="0"/>
              <a:pPr/>
              <a:t>25/09/2017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 organización do </a:t>
            </a:r>
            <a:r>
              <a:rPr lang="es-ES" dirty="0" err="1" smtClean="0"/>
              <a:t>corpo</a:t>
            </a:r>
            <a:r>
              <a:rPr lang="es-ES" dirty="0" smtClean="0"/>
              <a:t> humano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7461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rmas c%e9lula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5910339" cy="4329323"/>
          </a:xfrm>
        </p:spPr>
      </p:pic>
      <p:sp>
        <p:nvSpPr>
          <p:cNvPr id="5" name="4 CuadroTexto"/>
          <p:cNvSpPr txBox="1"/>
          <p:nvPr/>
        </p:nvSpPr>
        <p:spPr>
          <a:xfrm>
            <a:off x="2411760" y="620688"/>
            <a:ext cx="3600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Relación forma e función das células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12: 3,4</a:t>
            </a:r>
            <a:endParaRPr lang="es-ES" dirty="0"/>
          </a:p>
        </p:txBody>
      </p:sp>
      <p:pic>
        <p:nvPicPr>
          <p:cNvPr id="4" name="3 Imagen" descr="concepto-de-activ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20688"/>
            <a:ext cx="263652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A célula procariota.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da célula procariota.</a:t>
            </a:r>
          </a:p>
          <a:p>
            <a:r>
              <a:rPr lang="es-ES" dirty="0" smtClean="0"/>
              <a:t>Saber situar as partes da célula procariota </a:t>
            </a:r>
            <a:r>
              <a:rPr lang="es-ES" dirty="0" err="1" smtClean="0"/>
              <a:t>nun</a:t>
            </a:r>
            <a:r>
              <a:rPr lang="es-ES" dirty="0" smtClean="0"/>
              <a:t> </a:t>
            </a:r>
            <a:r>
              <a:rPr lang="es-ES" dirty="0" err="1" smtClean="0"/>
              <a:t>debuxo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58840"/>
            <a:ext cx="7790622" cy="575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09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A célula eucariota.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Características da célula eucariota.</a:t>
            </a:r>
          </a:p>
          <a:p>
            <a:r>
              <a:rPr lang="es-ES" dirty="0" smtClean="0"/>
              <a:t>Saber situar as partes da célula eucariota </a:t>
            </a:r>
            <a:r>
              <a:rPr lang="es-ES" dirty="0" err="1" smtClean="0"/>
              <a:t>nun</a:t>
            </a:r>
            <a:r>
              <a:rPr lang="es-ES" dirty="0" smtClean="0"/>
              <a:t> </a:t>
            </a:r>
            <a:r>
              <a:rPr lang="es-ES" dirty="0" err="1" smtClean="0"/>
              <a:t>debuxo</a:t>
            </a:r>
            <a:r>
              <a:rPr lang="es-ES" dirty="0" smtClean="0"/>
              <a:t>.</a:t>
            </a:r>
          </a:p>
          <a:p>
            <a:r>
              <a:rPr lang="es-ES" dirty="0" smtClean="0"/>
              <a:t>Tipos de células eucariotas: animal e </a:t>
            </a:r>
            <a:r>
              <a:rPr lang="es-ES" dirty="0" err="1" smtClean="0"/>
              <a:t>vexetal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340768"/>
            <a:ext cx="5612089" cy="4800600"/>
          </a:xfrm>
        </p:spPr>
      </p:pic>
      <p:sp>
        <p:nvSpPr>
          <p:cNvPr id="5" name="4 CuadroTexto"/>
          <p:cNvSpPr txBox="1"/>
          <p:nvPr/>
        </p:nvSpPr>
        <p:spPr>
          <a:xfrm>
            <a:off x="2843808" y="404664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Celula</a:t>
            </a:r>
            <a:r>
              <a:rPr lang="es-ES" dirty="0" smtClean="0"/>
              <a:t> eucariota animal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7714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412" y="2014537"/>
            <a:ext cx="6505575" cy="3971925"/>
          </a:xfrm>
        </p:spPr>
      </p:pic>
      <p:sp>
        <p:nvSpPr>
          <p:cNvPr id="5" name="4 CuadroTexto"/>
          <p:cNvSpPr txBox="1"/>
          <p:nvPr/>
        </p:nvSpPr>
        <p:spPr>
          <a:xfrm>
            <a:off x="2627784" y="620688"/>
            <a:ext cx="27363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Célula eucariota </a:t>
            </a:r>
            <a:r>
              <a:rPr lang="es-ES" dirty="0" err="1" smtClean="0"/>
              <a:t>vexetal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0688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15: 8</a:t>
            </a:r>
            <a:endParaRPr lang="es-ES" dirty="0"/>
          </a:p>
        </p:txBody>
      </p:sp>
      <p:pic>
        <p:nvPicPr>
          <p:cNvPr id="4" name="3 Imagen" descr="concepto-de-activ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263652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6.  Os orgánulos celulares.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Identificar os orgánulos celulares en distintos tipos de células e saber a </a:t>
            </a:r>
            <a:r>
              <a:rPr lang="es-ES" dirty="0" err="1" smtClean="0"/>
              <a:t>súa</a:t>
            </a:r>
            <a:r>
              <a:rPr lang="es-ES" dirty="0" smtClean="0"/>
              <a:t> función.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Os </a:t>
            </a:r>
            <a:r>
              <a:rPr lang="es-ES" dirty="0" err="1" smtClean="0"/>
              <a:t>tecidos</a:t>
            </a:r>
            <a:r>
              <a:rPr lang="es-ES" smtClean="0"/>
              <a:t> humanos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Que é un </a:t>
            </a:r>
            <a:r>
              <a:rPr lang="es-ES" dirty="0" err="1" smtClean="0"/>
              <a:t>tecido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a </a:t>
            </a:r>
            <a:r>
              <a:rPr lang="es-ES" dirty="0" err="1" smtClean="0"/>
              <a:t>histoloxía</a:t>
            </a:r>
            <a:r>
              <a:rPr lang="es-ES" dirty="0" smtClean="0"/>
              <a:t>?</a:t>
            </a:r>
            <a:endParaRPr lang="es-ES" dirty="0" smtClean="0"/>
          </a:p>
          <a:p>
            <a:r>
              <a:rPr lang="es-ES" dirty="0" smtClean="0"/>
              <a:t>Tipos de </a:t>
            </a:r>
            <a:r>
              <a:rPr lang="es-ES" dirty="0" err="1" smtClean="0"/>
              <a:t>tecidos</a:t>
            </a:r>
            <a:r>
              <a:rPr lang="es-ES" dirty="0" smtClean="0"/>
              <a:t> segundo a función que </a:t>
            </a:r>
            <a:r>
              <a:rPr lang="es-ES" dirty="0" smtClean="0"/>
              <a:t>realizan:</a:t>
            </a:r>
          </a:p>
          <a:p>
            <a:pPr lvl="1"/>
            <a:r>
              <a:rPr lang="es-ES" dirty="0" err="1" smtClean="0"/>
              <a:t>Epiteliais</a:t>
            </a:r>
            <a:endParaRPr lang="es-ES" dirty="0" smtClean="0"/>
          </a:p>
          <a:p>
            <a:pPr lvl="3"/>
            <a:r>
              <a:rPr lang="es-ES" dirty="0" smtClean="0"/>
              <a:t>De </a:t>
            </a:r>
            <a:r>
              <a:rPr lang="es-ES" dirty="0" err="1" smtClean="0"/>
              <a:t>revestimento</a:t>
            </a:r>
            <a:endParaRPr lang="es-ES" dirty="0" smtClean="0"/>
          </a:p>
          <a:p>
            <a:pPr lvl="3"/>
            <a:r>
              <a:rPr lang="es-ES" dirty="0" smtClean="0"/>
              <a:t>Glandular </a:t>
            </a:r>
          </a:p>
          <a:p>
            <a:pPr lvl="1"/>
            <a:r>
              <a:rPr lang="es-ES" dirty="0" smtClean="0"/>
              <a:t>Conectivos </a:t>
            </a:r>
          </a:p>
          <a:p>
            <a:pPr lvl="3"/>
            <a:r>
              <a:rPr lang="es-ES" dirty="0" smtClean="0"/>
              <a:t>Óseo</a:t>
            </a:r>
          </a:p>
          <a:p>
            <a:pPr lvl="3"/>
            <a:r>
              <a:rPr lang="es-ES" dirty="0" smtClean="0"/>
              <a:t>Adiposo</a:t>
            </a:r>
          </a:p>
          <a:p>
            <a:pPr lvl="3"/>
            <a:r>
              <a:rPr lang="es-ES" dirty="0" err="1" smtClean="0"/>
              <a:t>Cartilaxinoso</a:t>
            </a:r>
            <a:endParaRPr lang="es-ES" dirty="0" smtClean="0"/>
          </a:p>
          <a:p>
            <a:pPr lvl="3"/>
            <a:r>
              <a:rPr lang="es-ES" dirty="0" err="1" smtClean="0"/>
              <a:t>Conxuntivo</a:t>
            </a:r>
            <a:endParaRPr lang="es-ES" dirty="0" smtClean="0"/>
          </a:p>
          <a:p>
            <a:pPr lvl="3"/>
            <a:r>
              <a:rPr lang="es-ES" dirty="0" smtClean="0"/>
              <a:t>sanguíneo</a:t>
            </a:r>
            <a:endParaRPr lang="es-ES" dirty="0" smtClean="0"/>
          </a:p>
          <a:p>
            <a:pPr lvl="1"/>
            <a:r>
              <a:rPr lang="es-ES" dirty="0" smtClean="0"/>
              <a:t>Musculares</a:t>
            </a:r>
          </a:p>
          <a:p>
            <a:pPr lvl="3"/>
            <a:r>
              <a:rPr lang="es-ES" dirty="0" smtClean="0"/>
              <a:t>Liso</a:t>
            </a:r>
          </a:p>
          <a:p>
            <a:pPr lvl="3"/>
            <a:r>
              <a:rPr lang="es-ES" dirty="0" smtClean="0"/>
              <a:t>Estriado</a:t>
            </a:r>
          </a:p>
          <a:p>
            <a:pPr lvl="3"/>
            <a:r>
              <a:rPr lang="es-ES" dirty="0" smtClean="0"/>
              <a:t>cardíaco</a:t>
            </a:r>
          </a:p>
          <a:p>
            <a:pPr lvl="1"/>
            <a:r>
              <a:rPr lang="es-ES" dirty="0" smtClean="0"/>
              <a:t>Nervioso 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Os </a:t>
            </a:r>
            <a:r>
              <a:rPr lang="es-ES" dirty="0" err="1" smtClean="0"/>
              <a:t>niveis</a:t>
            </a:r>
            <a:r>
              <a:rPr lang="es-ES" dirty="0" smtClean="0"/>
              <a:t> de organización.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Niveis</a:t>
            </a:r>
            <a:r>
              <a:rPr lang="es-ES" dirty="0" smtClean="0"/>
              <a:t> de organización de menor a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complexidade</a:t>
            </a:r>
            <a:r>
              <a:rPr lang="es-ES" dirty="0" smtClean="0"/>
              <a:t>.</a:t>
            </a:r>
          </a:p>
          <a:p>
            <a:r>
              <a:rPr lang="es-ES" dirty="0" smtClean="0"/>
              <a:t>Que é un bioelemento? E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 err="1" smtClean="0"/>
              <a:t>biomolécula</a:t>
            </a:r>
            <a:r>
              <a:rPr lang="es-ES" dirty="0" smtClean="0"/>
              <a:t>?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6179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cu_cosmetic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048672" cy="37460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ejid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957122" cy="482453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131840" y="836712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Tipos de </a:t>
            </a:r>
            <a:r>
              <a:rPr lang="es-ES" dirty="0" err="1" smtClean="0"/>
              <a:t>tecidos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</a:t>
            </a:r>
            <a:r>
              <a:rPr lang="es-ES" dirty="0" smtClean="0"/>
              <a:t>19: </a:t>
            </a:r>
            <a:r>
              <a:rPr lang="es-ES" dirty="0" smtClean="0"/>
              <a:t>14, 15 e 16.</a:t>
            </a:r>
            <a:endParaRPr lang="es-ES" dirty="0"/>
          </a:p>
        </p:txBody>
      </p:sp>
      <p:pic>
        <p:nvPicPr>
          <p:cNvPr id="4" name="3 Imagen" descr="concepto-de-activ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2636520" cy="27736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</a:t>
            </a:r>
            <a:r>
              <a:rPr lang="es-ES" dirty="0" smtClean="0"/>
              <a:t>. </a:t>
            </a:r>
            <a:r>
              <a:rPr lang="es-ES" dirty="0" smtClean="0"/>
              <a:t>Órganos </a:t>
            </a:r>
            <a:r>
              <a:rPr lang="es-ES" dirty="0" err="1" smtClean="0"/>
              <a:t>aparellos</a:t>
            </a:r>
            <a:r>
              <a:rPr lang="es-ES" dirty="0" smtClean="0"/>
              <a:t> e sistemas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un órgano?</a:t>
            </a:r>
          </a:p>
          <a:p>
            <a:r>
              <a:rPr lang="es-ES" dirty="0" smtClean="0"/>
              <a:t>Que é a organografía? E a </a:t>
            </a:r>
            <a:r>
              <a:rPr lang="es-ES" dirty="0" err="1" smtClean="0"/>
              <a:t>fisioloxía</a:t>
            </a:r>
            <a:r>
              <a:rPr lang="es-ES" dirty="0" smtClean="0"/>
              <a:t>?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 smtClean="0"/>
              <a:t>é un sistema?</a:t>
            </a:r>
          </a:p>
          <a:p>
            <a:r>
              <a:rPr lang="es-ES" dirty="0" smtClean="0"/>
              <a:t>Que é un aparato?</a:t>
            </a:r>
          </a:p>
          <a:p>
            <a:r>
              <a:rPr lang="es-ES" dirty="0" smtClean="0"/>
              <a:t>Aparatos que </a:t>
            </a:r>
            <a:r>
              <a:rPr lang="es-ES" dirty="0" err="1" smtClean="0"/>
              <a:t>interveñen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función de nutrición.</a:t>
            </a:r>
          </a:p>
          <a:p>
            <a:r>
              <a:rPr lang="es-ES" dirty="0" smtClean="0"/>
              <a:t>Aparatos que </a:t>
            </a:r>
            <a:r>
              <a:rPr lang="es-ES" dirty="0" err="1" smtClean="0"/>
              <a:t>interveñen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función de </a:t>
            </a:r>
            <a:r>
              <a:rPr lang="es-ES" dirty="0" err="1" smtClean="0"/>
              <a:t>reprodución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Sistemas e órganos que </a:t>
            </a:r>
            <a:r>
              <a:rPr lang="es-ES" dirty="0" err="1" smtClean="0"/>
              <a:t>interveñen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función de relación.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21: 17, 18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22: 19, 20, 23, 24, 26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23: 28</a:t>
            </a:r>
            <a:endParaRPr lang="es-ES" dirty="0"/>
          </a:p>
        </p:txBody>
      </p:sp>
      <p:pic>
        <p:nvPicPr>
          <p:cNvPr id="6" name="5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04664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iveles-de-organiza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204712" cy="3590388"/>
          </a:xfrm>
        </p:spPr>
      </p:pic>
    </p:spTree>
    <p:extLst>
      <p:ext uri="{BB962C8B-B14F-4D97-AF65-F5344CB8AC3E}">
        <p14:creationId xmlns:p14="http://schemas.microsoft.com/office/powerpoint/2010/main" xmlns="" val="334324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lid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928048" cy="51960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istema locomo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165424" cy="43768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A composición química dos seres vivos: </a:t>
            </a:r>
            <a:r>
              <a:rPr lang="es-ES" dirty="0" err="1" smtClean="0"/>
              <a:t>biomoléculas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Qué son as </a:t>
            </a:r>
            <a:r>
              <a:rPr lang="es-ES" dirty="0" err="1" smtClean="0"/>
              <a:t>biomoléculas</a:t>
            </a:r>
            <a:r>
              <a:rPr lang="es-ES" dirty="0" smtClean="0"/>
              <a:t> inorgánicas? Cales son? </a:t>
            </a:r>
            <a:r>
              <a:rPr lang="es-ES" dirty="0" err="1" smtClean="0"/>
              <a:t>Explícaas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Qué son as </a:t>
            </a:r>
            <a:r>
              <a:rPr lang="es-ES" dirty="0" err="1" smtClean="0"/>
              <a:t>biomoléculas</a:t>
            </a:r>
            <a:r>
              <a:rPr lang="es-ES" dirty="0" smtClean="0"/>
              <a:t> orgánicas? Cales son? </a:t>
            </a:r>
            <a:r>
              <a:rPr lang="es-ES" dirty="0" err="1" smtClean="0"/>
              <a:t>Explícaas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iomoleculas-organic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000625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11: 1,2</a:t>
            </a:r>
            <a:endParaRPr lang="es-ES" dirty="0"/>
          </a:p>
        </p:txBody>
      </p:sp>
      <p:pic>
        <p:nvPicPr>
          <p:cNvPr id="8" name="7 Imagen" descr="concepto-de-activi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76672"/>
            <a:ext cx="1988448" cy="2091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A célula, </a:t>
            </a:r>
            <a:r>
              <a:rPr lang="es-ES" dirty="0" err="1" smtClean="0"/>
              <a:t>unidade</a:t>
            </a:r>
            <a:r>
              <a:rPr lang="es-ES" dirty="0" smtClean="0"/>
              <a:t> básica do ser vivo.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Cales son os </a:t>
            </a:r>
            <a:r>
              <a:rPr lang="es-ES" dirty="0" err="1" smtClean="0"/>
              <a:t>catro</a:t>
            </a:r>
            <a:r>
              <a:rPr lang="es-ES" dirty="0" smtClean="0"/>
              <a:t> puntos básicos da teoría celular?</a:t>
            </a:r>
          </a:p>
          <a:p>
            <a:r>
              <a:rPr lang="es-ES" dirty="0" smtClean="0"/>
              <a:t>Que é un organismo unicelular? E un pluricelular?</a:t>
            </a:r>
          </a:p>
          <a:p>
            <a:r>
              <a:rPr lang="es-ES" dirty="0" smtClean="0"/>
              <a:t>Relación entre a forma, tamaño e función das células.</a:t>
            </a:r>
          </a:p>
          <a:p>
            <a:r>
              <a:rPr lang="es-ES" dirty="0" smtClean="0"/>
              <a:t>As </a:t>
            </a:r>
            <a:r>
              <a:rPr lang="es-ES" dirty="0" err="1" smtClean="0"/>
              <a:t>funcións</a:t>
            </a:r>
            <a:r>
              <a:rPr lang="es-ES" dirty="0" smtClean="0"/>
              <a:t> </a:t>
            </a:r>
            <a:r>
              <a:rPr lang="es-ES" dirty="0" err="1" smtClean="0"/>
              <a:t>vitais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células. Explicar brevemente.</a:t>
            </a:r>
          </a:p>
          <a:p>
            <a:r>
              <a:rPr lang="es-ES" dirty="0" err="1" smtClean="0"/>
              <a:t>Estrutura</a:t>
            </a:r>
            <a:r>
              <a:rPr lang="es-ES" dirty="0" smtClean="0"/>
              <a:t> </a:t>
            </a:r>
            <a:r>
              <a:rPr lang="es-ES" dirty="0" smtClean="0"/>
              <a:t>básica </a:t>
            </a:r>
            <a:r>
              <a:rPr lang="es-ES" dirty="0" err="1" smtClean="0"/>
              <a:t>dunha</a:t>
            </a:r>
            <a:r>
              <a:rPr lang="es-ES" dirty="0" smtClean="0"/>
              <a:t> célula.</a:t>
            </a:r>
          </a:p>
          <a:p>
            <a:r>
              <a:rPr lang="es-ES" dirty="0" smtClean="0"/>
              <a:t>Orgánulos celulares: </a:t>
            </a:r>
            <a:r>
              <a:rPr lang="es-ES" dirty="0" err="1" smtClean="0"/>
              <a:t>recoñecemento</a:t>
            </a:r>
            <a:r>
              <a:rPr lang="es-ES" dirty="0" smtClean="0"/>
              <a:t> e </a:t>
            </a:r>
            <a:r>
              <a:rPr lang="es-ES" dirty="0" err="1" smtClean="0"/>
              <a:t>funcións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944050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</TotalTime>
  <Words>350</Words>
  <Application>Microsoft Office PowerPoint</Application>
  <PresentationFormat>Presentación en pantalla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Adyacencia</vt:lpstr>
      <vt:lpstr>Unidade 1</vt:lpstr>
      <vt:lpstr>1. Os niveis de organización.</vt:lpstr>
      <vt:lpstr>Diapositiva 3</vt:lpstr>
      <vt:lpstr>Diapositiva 4</vt:lpstr>
      <vt:lpstr>Diapositiva 5</vt:lpstr>
      <vt:lpstr>2. A composición química dos seres vivos: biomoléculas</vt:lpstr>
      <vt:lpstr>Diapositiva 7</vt:lpstr>
      <vt:lpstr>    </vt:lpstr>
      <vt:lpstr>3. A célula, unidade básica do ser vivo.</vt:lpstr>
      <vt:lpstr>Diapositiva 10</vt:lpstr>
      <vt:lpstr>Diapositiva 11</vt:lpstr>
      <vt:lpstr>4. A célula procariota.</vt:lpstr>
      <vt:lpstr>Diapositiva 13</vt:lpstr>
      <vt:lpstr>5. A célula eucariota.</vt:lpstr>
      <vt:lpstr>Diapositiva 15</vt:lpstr>
      <vt:lpstr>Diapositiva 16</vt:lpstr>
      <vt:lpstr>Diapositiva 17</vt:lpstr>
      <vt:lpstr>6.  Os orgánulos celulares.</vt:lpstr>
      <vt:lpstr>7. Os tecidos humanos</vt:lpstr>
      <vt:lpstr>Diapositiva 20</vt:lpstr>
      <vt:lpstr>Diapositiva 21</vt:lpstr>
      <vt:lpstr>Diapositiva 22</vt:lpstr>
      <vt:lpstr>8. Órganos aparellos e sistemas</vt:lpstr>
      <vt:lpstr>Diapositiva 24</vt:lpstr>
    </vt:vector>
  </TitlesOfParts>
  <Company>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1</dc:title>
  <dc:creator>Admin</dc:creator>
  <cp:lastModifiedBy>PC</cp:lastModifiedBy>
  <cp:revision>10</cp:revision>
  <dcterms:created xsi:type="dcterms:W3CDTF">2016-09-29T10:23:41Z</dcterms:created>
  <dcterms:modified xsi:type="dcterms:W3CDTF">2017-09-25T16:56:36Z</dcterms:modified>
</cp:coreProperties>
</file>