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2" r:id="rId6"/>
    <p:sldId id="260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59" r:id="rId18"/>
    <p:sldId id="264" r:id="rId19"/>
    <p:sldId id="265" r:id="rId20"/>
    <p:sldId id="266" r:id="rId21"/>
    <p:sldId id="267" r:id="rId22"/>
    <p:sldId id="293" r:id="rId23"/>
    <p:sldId id="294" r:id="rId24"/>
    <p:sldId id="281" r:id="rId25"/>
    <p:sldId id="295" r:id="rId26"/>
    <p:sldId id="263" r:id="rId27"/>
    <p:sldId id="280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D6F10-92CF-44B8-A319-EE4E7FE75B2F}" type="datetimeFigureOut">
              <a:rPr lang="es-ES" smtClean="0"/>
              <a:pPr/>
              <a:t>07/02/2018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AC02A-3C41-4551-9D97-F412AB8306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40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AC02A-3C41-4551-9D97-F412AB8306D1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43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FC03-16D8-4E02-85AE-AB30C2066C1A}" type="datetimeFigureOut">
              <a:rPr lang="es-ES" smtClean="0"/>
              <a:pPr/>
              <a:t>07/02/2018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96B7-1586-4051-B106-B40DFDD411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FC03-16D8-4E02-85AE-AB30C2066C1A}" type="datetimeFigureOut">
              <a:rPr lang="es-ES" smtClean="0"/>
              <a:pPr/>
              <a:t>07/02/2018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96B7-1586-4051-B106-B40DFDD411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FC03-16D8-4E02-85AE-AB30C2066C1A}" type="datetimeFigureOut">
              <a:rPr lang="es-ES" smtClean="0"/>
              <a:pPr/>
              <a:t>07/02/2018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96B7-1586-4051-B106-B40DFDD411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FC03-16D8-4E02-85AE-AB30C2066C1A}" type="datetimeFigureOut">
              <a:rPr lang="es-ES" smtClean="0"/>
              <a:pPr/>
              <a:t>07/02/2018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96B7-1586-4051-B106-B40DFDD411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FC03-16D8-4E02-85AE-AB30C2066C1A}" type="datetimeFigureOut">
              <a:rPr lang="es-ES" smtClean="0"/>
              <a:pPr/>
              <a:t>07/02/2018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96B7-1586-4051-B106-B40DFDD411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FC03-16D8-4E02-85AE-AB30C2066C1A}" type="datetimeFigureOut">
              <a:rPr lang="es-ES" smtClean="0"/>
              <a:pPr/>
              <a:t>07/02/2018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96B7-1586-4051-B106-B40DFDD411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FC03-16D8-4E02-85AE-AB30C2066C1A}" type="datetimeFigureOut">
              <a:rPr lang="es-ES" smtClean="0"/>
              <a:pPr/>
              <a:t>07/02/2018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96B7-1586-4051-B106-B40DFDD411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FC03-16D8-4E02-85AE-AB30C2066C1A}" type="datetimeFigureOut">
              <a:rPr lang="es-ES" smtClean="0"/>
              <a:pPr/>
              <a:t>07/02/2018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96B7-1586-4051-B106-B40DFDD411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FC03-16D8-4E02-85AE-AB30C2066C1A}" type="datetimeFigureOut">
              <a:rPr lang="es-ES" smtClean="0"/>
              <a:pPr/>
              <a:t>07/02/2018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96B7-1586-4051-B106-B40DFDD411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FC03-16D8-4E02-85AE-AB30C2066C1A}" type="datetimeFigureOut">
              <a:rPr lang="es-ES" smtClean="0"/>
              <a:pPr/>
              <a:t>07/02/2018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96B7-1586-4051-B106-B40DFDD4115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FC03-16D8-4E02-85AE-AB30C2066C1A}" type="datetimeFigureOut">
              <a:rPr lang="es-ES" smtClean="0"/>
              <a:pPr/>
              <a:t>07/02/2018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6296B7-1586-4051-B106-B40DFDD4115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86296B7-1586-4051-B106-B40DFDD4115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BBFC03-16D8-4E02-85AE-AB30C2066C1A}" type="datetimeFigureOut">
              <a:rPr lang="es-ES" smtClean="0"/>
              <a:pPr/>
              <a:t>07/02/2018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Grupos%20de%20anfibios.ppt" TargetMode="External"/><Relationship Id="rId2" Type="http://schemas.openxmlformats.org/officeDocument/2006/relationships/hyperlink" Target="El%20esqueleto%20de%20los%20anfibios.pp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istribucion.es/anayaeducacion/8420050/U06/U06_01_EPI_02/metamorfosisRana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Grupos%20de%20reptiles.ppt" TargetMode="External"/><Relationship Id="rId2" Type="http://schemas.openxmlformats.org/officeDocument/2006/relationships/hyperlink" Target="El%20esqueleto%20de%20algunos%20reptiles.pp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tribucion.es/anayaeducacion/8420050/U06/U06_02_SAD_01/video_serpiente_huevos.html" TargetMode="External"/><Relationship Id="rId2" Type="http://schemas.openxmlformats.org/officeDocument/2006/relationships/hyperlink" Target="http://www.bing.com/videos/search?q=v%c3%addeos+muda+serpiente&amp;view=detail&amp;mid=96C6AF28034420A7E7F496C6AF28034420A7E7F4&amp;FORM=VIR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El%20esqueleto%20de%20las%20aves.pp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Ornitorrinco" TargetMode="External"/><Relationship Id="rId3" Type="http://schemas.openxmlformats.org/officeDocument/2006/relationships/hyperlink" Target="El%20esqueleto%20de%20algunos%20mam&#237;feros.ppt" TargetMode="External"/><Relationship Id="rId7" Type="http://schemas.openxmlformats.org/officeDocument/2006/relationships/hyperlink" Target="https://es.wikipedia.org/wiki/Cloaca_(zoolog%C3%ADa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Grupos%20de%20mam&#237;feros.ppt" TargetMode="External"/><Relationship Id="rId5" Type="http://schemas.openxmlformats.org/officeDocument/2006/relationships/hyperlink" Target="Los%20dientes%20mam&#237;feros.ppt" TargetMode="External"/><Relationship Id="rId4" Type="http://schemas.openxmlformats.org/officeDocument/2006/relationships/hyperlink" Target="Extremidades%20de%20los%20mam&#237;feros.ppt" TargetMode="External"/><Relationship Id="rId9" Type="http://schemas.openxmlformats.org/officeDocument/2006/relationships/hyperlink" Target="https://es.wikipedia.org/wiki/Equidna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2-dBXc51b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oElEy-RPd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knj5CWlHw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istribucion.es/anayaeducacion/8420050/U06/U06_01_EPI_01/ai6_1_epli_1_nb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as%20escamas%20de%20los%20peces.ppt" TargetMode="External"/><Relationship Id="rId2" Type="http://schemas.openxmlformats.org/officeDocument/2006/relationships/hyperlink" Target="eL%20esqueleto%20de%20los%20peces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rupos%20de%20peixes.ppt" TargetMode="External"/><Relationship Id="rId4" Type="http://schemas.openxmlformats.org/officeDocument/2006/relationships/hyperlink" Target="La%20respiraci&#243;n%20de%20los%20peces%20por%20branquias.pp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UNIDADE DIDÁCTICA 7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OS VERTEBRADOS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665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Os anfibios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Características </a:t>
            </a:r>
            <a:r>
              <a:rPr lang="es-ES" dirty="0" err="1" smtClean="0"/>
              <a:t>principais</a:t>
            </a:r>
            <a:r>
              <a:rPr lang="es-ES" dirty="0" smtClean="0"/>
              <a:t>:</a:t>
            </a:r>
          </a:p>
          <a:p>
            <a:pPr lvl="1"/>
            <a:r>
              <a:rPr lang="pt-BR" dirty="0" smtClean="0"/>
              <a:t>Terrestres</a:t>
            </a:r>
            <a:r>
              <a:rPr lang="pt-BR" dirty="0"/>
              <a:t>, pero </a:t>
            </a:r>
            <a:r>
              <a:rPr lang="pt-BR" dirty="0" err="1"/>
              <a:t>pasan</a:t>
            </a:r>
            <a:r>
              <a:rPr lang="pt-BR" dirty="0"/>
              <a:t> as primeiras etapas da </a:t>
            </a:r>
            <a:r>
              <a:rPr lang="pt-BR" dirty="0" err="1"/>
              <a:t>súa</a:t>
            </a:r>
            <a:r>
              <a:rPr lang="pt-BR" dirty="0"/>
              <a:t> vida na </a:t>
            </a:r>
            <a:r>
              <a:rPr lang="pt-BR" dirty="0" err="1"/>
              <a:t>auga</a:t>
            </a:r>
            <a:r>
              <a:rPr lang="pt-BR" dirty="0"/>
              <a:t> e de adultos </a:t>
            </a:r>
            <a:r>
              <a:rPr lang="pt-BR" dirty="0" err="1"/>
              <a:t>viven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zonas </a:t>
            </a:r>
            <a:r>
              <a:rPr lang="pt-BR" dirty="0" smtClean="0"/>
              <a:t>húmidas.</a:t>
            </a:r>
          </a:p>
          <a:p>
            <a:pPr lvl="1"/>
            <a:r>
              <a:rPr lang="pt-BR" dirty="0" err="1" smtClean="0"/>
              <a:t>Catro</a:t>
            </a:r>
            <a:r>
              <a:rPr lang="pt-BR" dirty="0" smtClean="0"/>
              <a:t> </a:t>
            </a:r>
            <a:r>
              <a:rPr lang="pt-BR" dirty="0"/>
              <a:t>extremidades </a:t>
            </a:r>
            <a:r>
              <a:rPr lang="pt-BR" dirty="0" err="1"/>
              <a:t>en</a:t>
            </a:r>
            <a:r>
              <a:rPr lang="pt-BR" dirty="0"/>
              <a:t> forma de pata. Nas rás, as traseiras moi desenvolvidas e que </a:t>
            </a:r>
            <a:r>
              <a:rPr lang="pt-BR" dirty="0" err="1"/>
              <a:t>lles</a:t>
            </a:r>
            <a:r>
              <a:rPr lang="pt-BR" dirty="0"/>
              <a:t> permite dar grandes saltos</a:t>
            </a:r>
            <a:r>
              <a:rPr lang="pt-BR" dirty="0" smtClean="0"/>
              <a:t>. </a:t>
            </a:r>
            <a:r>
              <a:rPr lang="pt-BR" dirty="0" smtClean="0">
                <a:hlinkClick r:id="rId2" action="ppaction://hlinkpres?slideindex=1&amp;slidetitle="/>
              </a:rPr>
              <a:t>Esqueleto</a:t>
            </a:r>
            <a:endParaRPr lang="pt-BR" dirty="0" smtClean="0"/>
          </a:p>
          <a:p>
            <a:pPr lvl="1"/>
            <a:r>
              <a:rPr lang="pt-BR" dirty="0" err="1" smtClean="0"/>
              <a:t>Pel</a:t>
            </a:r>
            <a:r>
              <a:rPr lang="pt-BR" dirty="0" smtClean="0"/>
              <a:t> </a:t>
            </a:r>
            <a:r>
              <a:rPr lang="pt-BR" dirty="0"/>
              <a:t>húmida, fina e </a:t>
            </a:r>
            <a:r>
              <a:rPr lang="pt-BR" dirty="0" err="1"/>
              <a:t>sen</a:t>
            </a:r>
            <a:r>
              <a:rPr lang="pt-BR" dirty="0"/>
              <a:t> </a:t>
            </a:r>
            <a:r>
              <a:rPr lang="pt-BR" dirty="0" err="1"/>
              <a:t>recubrimentos</a:t>
            </a:r>
            <a:r>
              <a:rPr lang="pt-BR" dirty="0" smtClean="0"/>
              <a:t>.</a:t>
            </a:r>
          </a:p>
          <a:p>
            <a:pPr lvl="1"/>
            <a:r>
              <a:rPr lang="pt-BR" dirty="0" err="1" smtClean="0"/>
              <a:t>Ectotermos</a:t>
            </a:r>
            <a:r>
              <a:rPr lang="pt-BR" dirty="0" smtClean="0"/>
              <a:t>: non </a:t>
            </a:r>
            <a:r>
              <a:rPr lang="pt-BR" dirty="0" err="1" smtClean="0"/>
              <a:t>regulan</a:t>
            </a:r>
            <a:r>
              <a:rPr lang="pt-BR" dirty="0" smtClean="0"/>
              <a:t> a </a:t>
            </a:r>
            <a:r>
              <a:rPr lang="pt-BR" dirty="0" err="1" smtClean="0"/>
              <a:t>súa</a:t>
            </a:r>
            <a:r>
              <a:rPr lang="pt-BR" dirty="0" smtClean="0"/>
              <a:t> temperatura corporal.</a:t>
            </a:r>
          </a:p>
          <a:p>
            <a:pPr lvl="1"/>
            <a:r>
              <a:rPr lang="pt-BR" dirty="0" err="1" smtClean="0"/>
              <a:t>Respiran</a:t>
            </a:r>
            <a:r>
              <a:rPr lang="pt-BR" dirty="0" smtClean="0"/>
              <a:t> por </a:t>
            </a:r>
            <a:r>
              <a:rPr lang="pt-BR" dirty="0" err="1" smtClean="0"/>
              <a:t>pulmóns</a:t>
            </a:r>
            <a:r>
              <a:rPr lang="pt-BR" dirty="0" smtClean="0"/>
              <a:t> e a través da </a:t>
            </a:r>
            <a:r>
              <a:rPr lang="pt-BR" dirty="0" err="1" smtClean="0"/>
              <a:t>pel</a:t>
            </a:r>
            <a:r>
              <a:rPr lang="pt-BR" dirty="0" smtClean="0"/>
              <a:t> húmida</a:t>
            </a:r>
          </a:p>
          <a:p>
            <a:pPr lvl="1"/>
            <a:r>
              <a:rPr lang="pt-BR" dirty="0" smtClean="0"/>
              <a:t>As larvas (cágados) </a:t>
            </a:r>
            <a:r>
              <a:rPr lang="pt-BR" dirty="0" err="1" smtClean="0"/>
              <a:t>repiran</a:t>
            </a:r>
            <a:r>
              <a:rPr lang="pt-BR" dirty="0" smtClean="0"/>
              <a:t> por </a:t>
            </a:r>
            <a:r>
              <a:rPr lang="pt-BR" dirty="0" err="1" smtClean="0"/>
              <a:t>branquias</a:t>
            </a:r>
            <a:r>
              <a:rPr lang="pt-BR" dirty="0" smtClean="0"/>
              <a:t> </a:t>
            </a:r>
            <a:r>
              <a:rPr lang="pt-BR" dirty="0" err="1" smtClean="0"/>
              <a:t>xa</a:t>
            </a:r>
            <a:r>
              <a:rPr lang="pt-BR" dirty="0" smtClean="0"/>
              <a:t> que </a:t>
            </a:r>
            <a:r>
              <a:rPr lang="pt-BR" dirty="0" err="1" smtClean="0"/>
              <a:t>son</a:t>
            </a:r>
            <a:r>
              <a:rPr lang="pt-BR" dirty="0" smtClean="0"/>
              <a:t> </a:t>
            </a:r>
            <a:r>
              <a:rPr lang="pt-BR" dirty="0" err="1" smtClean="0"/>
              <a:t>acuáticas</a:t>
            </a:r>
            <a:r>
              <a:rPr lang="pt-BR" dirty="0" smtClean="0"/>
              <a:t>.</a:t>
            </a:r>
          </a:p>
          <a:p>
            <a:pPr lvl="1"/>
            <a:r>
              <a:rPr lang="pt-BR" dirty="0" err="1" smtClean="0"/>
              <a:t>Maioría</a:t>
            </a:r>
            <a:r>
              <a:rPr lang="pt-BR" dirty="0" smtClean="0"/>
              <a:t> carnívoros. Os cágados herbívoros</a:t>
            </a:r>
          </a:p>
          <a:p>
            <a:pPr lvl="1"/>
            <a:r>
              <a:rPr lang="pt-BR" dirty="0" err="1" smtClean="0"/>
              <a:t>Fecundación</a:t>
            </a:r>
            <a:r>
              <a:rPr lang="pt-BR" dirty="0" smtClean="0"/>
              <a:t> interna e externa.</a:t>
            </a:r>
          </a:p>
          <a:p>
            <a:pPr lvl="1"/>
            <a:r>
              <a:rPr lang="pt-BR" dirty="0" smtClean="0"/>
              <a:t>Ovíparos e ovovivíparos.</a:t>
            </a:r>
          </a:p>
          <a:p>
            <a:pPr lvl="1"/>
            <a:r>
              <a:rPr lang="pt-BR" dirty="0" smtClean="0"/>
              <a:t>Únicos vertebrados que </a:t>
            </a:r>
            <a:r>
              <a:rPr lang="pt-BR" dirty="0" err="1" smtClean="0"/>
              <a:t>experimentan</a:t>
            </a:r>
            <a:r>
              <a:rPr lang="pt-BR" dirty="0" smtClean="0"/>
              <a:t> </a:t>
            </a:r>
            <a:r>
              <a:rPr lang="pt-BR" b="1" u="sng" dirty="0" smtClean="0"/>
              <a:t>metamorfose ¿Que é? </a:t>
            </a:r>
          </a:p>
          <a:p>
            <a:pPr lvl="1"/>
            <a:endParaRPr lang="pt-BR" dirty="0"/>
          </a:p>
          <a:p>
            <a:r>
              <a:rPr lang="es-ES" dirty="0" smtClean="0"/>
              <a:t>Grupos de anfibios: </a:t>
            </a:r>
            <a:r>
              <a:rPr lang="es-ES" dirty="0" smtClean="0">
                <a:hlinkClick r:id="rId3" action="ppaction://hlinkpres?slideindex=1&amp;slidetitle="/>
              </a:rPr>
              <a:t>grupos</a:t>
            </a:r>
            <a:endParaRPr lang="es-ES" dirty="0" smtClean="0"/>
          </a:p>
          <a:p>
            <a:pPr lvl="1"/>
            <a:r>
              <a:rPr lang="es-ES" dirty="0" smtClean="0"/>
              <a:t>Anuros: carecen de rabo. Fecundación externa</a:t>
            </a:r>
          </a:p>
          <a:p>
            <a:pPr lvl="1"/>
            <a:r>
              <a:rPr lang="es-ES" dirty="0" smtClean="0"/>
              <a:t>Urodelos: </a:t>
            </a:r>
            <a:r>
              <a:rPr lang="es-ES" dirty="0" err="1" smtClean="0"/>
              <a:t>teñen</a:t>
            </a:r>
            <a:r>
              <a:rPr lang="es-ES" dirty="0" smtClean="0"/>
              <a:t> rabo. Fecundación interna</a:t>
            </a:r>
          </a:p>
          <a:p>
            <a:pPr lvl="1"/>
            <a:endParaRPr lang="es-ES" dirty="0" smtClean="0"/>
          </a:p>
          <a:p>
            <a:pPr marL="11430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28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Metamorfose</a:t>
            </a:r>
            <a:r>
              <a:rPr lang="es-ES" dirty="0" smtClean="0"/>
              <a:t> </a:t>
            </a:r>
            <a:r>
              <a:rPr lang="es-ES" dirty="0" err="1" smtClean="0"/>
              <a:t>dunha</a:t>
            </a:r>
            <a:r>
              <a:rPr lang="es-ES" dirty="0" smtClean="0"/>
              <a:t> </a:t>
            </a:r>
            <a:r>
              <a:rPr lang="es-ES" dirty="0" err="1" smtClean="0"/>
              <a:t>rá</a:t>
            </a:r>
            <a:endParaRPr lang="es-ES" dirty="0" smtClean="0"/>
          </a:p>
          <a:p>
            <a:pPr marL="11430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www.edistribucion.es/anayaeducacion/8420050/U06/U06_01_EPI_02/metamorfosisRana/index.html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Os réptiles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 fontScale="85000" lnSpcReduction="10000"/>
          </a:bodyPr>
          <a:lstStyle/>
          <a:p>
            <a:r>
              <a:rPr lang="es-ES" u="sng" dirty="0" smtClean="0"/>
              <a:t>Características </a:t>
            </a:r>
            <a:r>
              <a:rPr lang="es-ES" u="sng" dirty="0" err="1" smtClean="0"/>
              <a:t>principais</a:t>
            </a:r>
            <a:r>
              <a:rPr lang="es-ES" u="sng" dirty="0" smtClean="0"/>
              <a:t>:</a:t>
            </a:r>
          </a:p>
          <a:p>
            <a:pPr lvl="1"/>
            <a:r>
              <a:rPr lang="es-ES" dirty="0"/>
              <a:t>Terrestres, </a:t>
            </a:r>
            <a:r>
              <a:rPr lang="es-ES" dirty="0" err="1"/>
              <a:t>algúns</a:t>
            </a:r>
            <a:r>
              <a:rPr lang="es-ES" dirty="0"/>
              <a:t> </a:t>
            </a:r>
            <a:r>
              <a:rPr lang="es-ES" dirty="0" err="1"/>
              <a:t>mariños</a:t>
            </a:r>
            <a:r>
              <a:rPr lang="es-ES" dirty="0"/>
              <a:t> e </a:t>
            </a:r>
            <a:r>
              <a:rPr lang="es-ES" dirty="0" err="1"/>
              <a:t>outros</a:t>
            </a:r>
            <a:r>
              <a:rPr lang="es-ES" dirty="0"/>
              <a:t> pasan gran parte do tempo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 err="1"/>
              <a:t>auga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Catro</a:t>
            </a:r>
            <a:r>
              <a:rPr lang="es-ES" dirty="0"/>
              <a:t> extremidades en forma de pata, situadas lateralmente, polo que se arrastran </a:t>
            </a:r>
            <a:r>
              <a:rPr lang="es-ES" dirty="0" err="1"/>
              <a:t>ao</a:t>
            </a:r>
            <a:r>
              <a:rPr lang="es-ES" dirty="0"/>
              <a:t> </a:t>
            </a:r>
            <a:r>
              <a:rPr lang="es-ES" dirty="0" err="1"/>
              <a:t>camiñar</a:t>
            </a:r>
            <a:r>
              <a:rPr lang="es-ES" dirty="0"/>
              <a:t>. </a:t>
            </a:r>
            <a:r>
              <a:rPr lang="es-ES" dirty="0" err="1"/>
              <a:t>Algúns</a:t>
            </a:r>
            <a:r>
              <a:rPr lang="es-ES" dirty="0"/>
              <a:t> carecen de extremidades coma as </a:t>
            </a:r>
            <a:r>
              <a:rPr lang="es-ES" dirty="0" err="1"/>
              <a:t>serpes</a:t>
            </a:r>
            <a:r>
              <a:rPr lang="es-ES" dirty="0"/>
              <a:t>. </a:t>
            </a:r>
            <a:r>
              <a:rPr lang="es-ES" dirty="0">
                <a:hlinkClick r:id="rId2" action="ppaction://hlinkpres?slideindex=1&amp;slidetitle="/>
              </a:rPr>
              <a:t>Esqueleto</a:t>
            </a:r>
            <a:endParaRPr lang="es-ES" dirty="0"/>
          </a:p>
          <a:p>
            <a:pPr lvl="1"/>
            <a:r>
              <a:rPr lang="es-ES" dirty="0" err="1"/>
              <a:t>Corpo</a:t>
            </a:r>
            <a:r>
              <a:rPr lang="es-ES" dirty="0"/>
              <a:t> </a:t>
            </a:r>
            <a:r>
              <a:rPr lang="es-ES" dirty="0" err="1"/>
              <a:t>cuberto</a:t>
            </a:r>
            <a:r>
              <a:rPr lang="es-ES" dirty="0"/>
              <a:t> de escamas duras que os </a:t>
            </a:r>
            <a:r>
              <a:rPr lang="es-ES" dirty="0" err="1"/>
              <a:t>protexe</a:t>
            </a:r>
            <a:r>
              <a:rPr lang="es-ES" dirty="0"/>
              <a:t> da desecación. </a:t>
            </a:r>
            <a:r>
              <a:rPr lang="es-ES" dirty="0" err="1"/>
              <a:t>Outros</a:t>
            </a:r>
            <a:r>
              <a:rPr lang="es-ES" dirty="0"/>
              <a:t> </a:t>
            </a:r>
            <a:r>
              <a:rPr lang="es-ES" dirty="0" err="1"/>
              <a:t>cunha</a:t>
            </a:r>
            <a:r>
              <a:rPr lang="es-ES" dirty="0"/>
              <a:t> </a:t>
            </a:r>
            <a:r>
              <a:rPr lang="es-ES" dirty="0" err="1"/>
              <a:t>cuberta</a:t>
            </a:r>
            <a:r>
              <a:rPr lang="es-ES" dirty="0"/>
              <a:t> dura</a:t>
            </a:r>
            <a:r>
              <a:rPr lang="es-ES" dirty="0" smtClean="0"/>
              <a:t>, como as </a:t>
            </a:r>
            <a:r>
              <a:rPr lang="es-ES" dirty="0" err="1" smtClean="0"/>
              <a:t>tartarugas</a:t>
            </a:r>
            <a:r>
              <a:rPr lang="es-ES" dirty="0" smtClean="0"/>
              <a:t>.</a:t>
            </a:r>
            <a:endParaRPr lang="es-ES" dirty="0"/>
          </a:p>
          <a:p>
            <a:pPr lvl="1"/>
            <a:r>
              <a:rPr lang="es-ES" dirty="0" err="1"/>
              <a:t>Algúns</a:t>
            </a:r>
            <a:r>
              <a:rPr lang="es-ES" dirty="0"/>
              <a:t> experimentan muda de </a:t>
            </a:r>
            <a:r>
              <a:rPr lang="es-ES" dirty="0" err="1"/>
              <a:t>pel</a:t>
            </a:r>
            <a:r>
              <a:rPr lang="es-ES" dirty="0"/>
              <a:t>, como os lagartos e as </a:t>
            </a:r>
            <a:r>
              <a:rPr lang="es-ES" dirty="0" err="1"/>
              <a:t>serpes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Son </a:t>
            </a:r>
            <a:r>
              <a:rPr lang="es-ES" dirty="0" err="1" smtClean="0"/>
              <a:t>ectotermos</a:t>
            </a:r>
            <a:r>
              <a:rPr lang="es-ES" dirty="0" smtClean="0"/>
              <a:t>: </a:t>
            </a:r>
            <a:r>
              <a:rPr lang="es-ES" dirty="0"/>
              <a:t>non regulan a </a:t>
            </a:r>
            <a:r>
              <a:rPr lang="es-ES" dirty="0" err="1"/>
              <a:t>súa</a:t>
            </a:r>
            <a:r>
              <a:rPr lang="es-ES" dirty="0"/>
              <a:t> temperatura corporal</a:t>
            </a:r>
          </a:p>
          <a:p>
            <a:pPr lvl="1"/>
            <a:r>
              <a:rPr lang="es-ES" dirty="0"/>
              <a:t>Respiran por </a:t>
            </a:r>
            <a:r>
              <a:rPr lang="es-ES" dirty="0" err="1"/>
              <a:t>pulmóns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A </a:t>
            </a:r>
            <a:r>
              <a:rPr lang="es-ES" dirty="0" err="1"/>
              <a:t>maioría</a:t>
            </a:r>
            <a:r>
              <a:rPr lang="es-ES" dirty="0"/>
              <a:t> son carnívoros con </a:t>
            </a:r>
            <a:r>
              <a:rPr lang="es-ES" dirty="0" err="1"/>
              <a:t>dentes</a:t>
            </a:r>
            <a:r>
              <a:rPr lang="es-ES" dirty="0"/>
              <a:t> que capturan as </a:t>
            </a:r>
            <a:r>
              <a:rPr lang="es-ES" dirty="0" err="1"/>
              <a:t>súas</a:t>
            </a:r>
            <a:r>
              <a:rPr lang="es-ES" dirty="0"/>
              <a:t> presas. </a:t>
            </a:r>
            <a:r>
              <a:rPr lang="es-ES" dirty="0" err="1"/>
              <a:t>Outros</a:t>
            </a:r>
            <a:r>
              <a:rPr lang="es-ES" dirty="0"/>
              <a:t> con </a:t>
            </a:r>
            <a:r>
              <a:rPr lang="es-ES" dirty="0" err="1"/>
              <a:t>peteiro</a:t>
            </a:r>
            <a:r>
              <a:rPr lang="es-ES" dirty="0"/>
              <a:t> córneo como as </a:t>
            </a:r>
            <a:r>
              <a:rPr lang="es-ES" dirty="0" err="1"/>
              <a:t>tartarugas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Fecundación interna.</a:t>
            </a:r>
          </a:p>
          <a:p>
            <a:pPr lvl="1"/>
            <a:r>
              <a:rPr lang="es-ES" dirty="0"/>
              <a:t>Ovíparos. Os ovos non son incubados. </a:t>
            </a:r>
            <a:r>
              <a:rPr lang="es-ES" dirty="0" err="1"/>
              <a:t>Algúns</a:t>
            </a:r>
            <a:r>
              <a:rPr lang="es-ES" dirty="0"/>
              <a:t> </a:t>
            </a:r>
            <a:r>
              <a:rPr lang="es-ES" dirty="0" smtClean="0"/>
              <a:t>ovovivíparos</a:t>
            </a:r>
          </a:p>
          <a:p>
            <a:r>
              <a:rPr lang="es-ES" u="sng" dirty="0" smtClean="0"/>
              <a:t>Grupos de reptiles.</a:t>
            </a:r>
            <a:r>
              <a:rPr lang="es-ES" dirty="0" smtClean="0"/>
              <a:t> </a:t>
            </a:r>
            <a:r>
              <a:rPr lang="es-ES" dirty="0" smtClean="0">
                <a:hlinkClick r:id="rId3" action="ppaction://hlinkpres?slideindex=1&amp;slidetitle="/>
              </a:rPr>
              <a:t>Grupos</a:t>
            </a:r>
            <a:endParaRPr lang="es-ES" u="sng" dirty="0" smtClean="0"/>
          </a:p>
          <a:p>
            <a:pPr lvl="1"/>
            <a:r>
              <a:rPr lang="es-ES" dirty="0" smtClean="0"/>
              <a:t>Escamosos: Ofidios y saurios ( </a:t>
            </a:r>
            <a:r>
              <a:rPr lang="es-ES" dirty="0" err="1" smtClean="0"/>
              <a:t>Serpes</a:t>
            </a:r>
            <a:r>
              <a:rPr lang="es-ES" dirty="0" smtClean="0"/>
              <a:t>, cobras, lagartas…)</a:t>
            </a:r>
          </a:p>
          <a:p>
            <a:pPr lvl="1"/>
            <a:r>
              <a:rPr lang="es-ES" dirty="0" smtClean="0"/>
              <a:t>Quelonios (</a:t>
            </a:r>
            <a:r>
              <a:rPr lang="es-ES" dirty="0" err="1" smtClean="0"/>
              <a:t>tartarugas</a:t>
            </a:r>
            <a:r>
              <a:rPr lang="es-ES" dirty="0" smtClean="0"/>
              <a:t> e galápagos)</a:t>
            </a:r>
          </a:p>
          <a:p>
            <a:pPr lvl="1"/>
            <a:r>
              <a:rPr lang="es-ES" dirty="0" err="1" smtClean="0"/>
              <a:t>Crocodilianos</a:t>
            </a:r>
            <a:r>
              <a:rPr lang="es-ES" dirty="0" smtClean="0"/>
              <a:t> (cocodrilos e </a:t>
            </a:r>
            <a:r>
              <a:rPr lang="es-ES" dirty="0" err="1" smtClean="0"/>
              <a:t>caimáns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endParaRPr lang="es-ES" dirty="0" smtClean="0"/>
          </a:p>
          <a:p>
            <a:pPr lvl="2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907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56621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Muda </a:t>
            </a:r>
            <a:r>
              <a:rPr lang="es-ES" dirty="0" err="1" smtClean="0"/>
              <a:t>serpe</a:t>
            </a:r>
            <a:endParaRPr lang="es-ES" dirty="0" smtClean="0"/>
          </a:p>
          <a:p>
            <a:pPr marL="11430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www.bing.com/videos/search?q=v%c3%addeos+muda+serpiente&amp;view=detail&amp;mid=96C6AF28034420A7E7F496C6AF28034420A7E7F4&amp;FORM=VIRE</a:t>
            </a:r>
            <a:endParaRPr lang="es-ES" dirty="0" smtClean="0"/>
          </a:p>
          <a:p>
            <a:r>
              <a:rPr lang="es-ES" dirty="0"/>
              <a:t>Puesta de </a:t>
            </a:r>
            <a:r>
              <a:rPr lang="es-ES" dirty="0" err="1"/>
              <a:t>serpe</a:t>
            </a:r>
            <a:endParaRPr lang="es-ES" dirty="0"/>
          </a:p>
          <a:p>
            <a:pPr marL="114300" indent="0">
              <a:buNone/>
            </a:pPr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www.edistribucion.es/anayaeducacion/8420050/U06/U06_02_SAD_01/video_serpiente_huevos.html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089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As aves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err="1" smtClean="0"/>
              <a:t>Caracteísticas</a:t>
            </a:r>
            <a:r>
              <a:rPr lang="es-ES" dirty="0" smtClean="0"/>
              <a:t> das aves</a:t>
            </a:r>
          </a:p>
          <a:p>
            <a:pPr lvl="1"/>
            <a:r>
              <a:rPr lang="es-ES" dirty="0" smtClean="0"/>
              <a:t>Terrestres, </a:t>
            </a:r>
            <a:r>
              <a:rPr lang="es-ES" dirty="0" err="1" smtClean="0"/>
              <a:t>algunhas</a:t>
            </a:r>
            <a:r>
              <a:rPr lang="es-ES" dirty="0" smtClean="0"/>
              <a:t> pasan parte do tempo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auga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Maioría</a:t>
            </a:r>
            <a:r>
              <a:rPr lang="es-ES" dirty="0" smtClean="0"/>
              <a:t> con </a:t>
            </a:r>
            <a:r>
              <a:rPr lang="es-ES" dirty="0" err="1" smtClean="0"/>
              <a:t>capacidade</a:t>
            </a:r>
            <a:r>
              <a:rPr lang="es-ES" dirty="0" smtClean="0"/>
              <a:t> de </a:t>
            </a:r>
            <a:r>
              <a:rPr lang="es-ES" dirty="0" err="1" smtClean="0"/>
              <a:t>voar</a:t>
            </a:r>
            <a:endParaRPr lang="es-ES" dirty="0" smtClean="0"/>
          </a:p>
          <a:p>
            <a:pPr lvl="1"/>
            <a:r>
              <a:rPr lang="es-ES" dirty="0" err="1" smtClean="0"/>
              <a:t>Corpo</a:t>
            </a:r>
            <a:r>
              <a:rPr lang="es-ES" dirty="0" smtClean="0"/>
              <a:t> aerodinámico</a:t>
            </a:r>
          </a:p>
          <a:p>
            <a:pPr lvl="1"/>
            <a:r>
              <a:rPr lang="es-ES" dirty="0" smtClean="0"/>
              <a:t>Cabeza unida </a:t>
            </a:r>
            <a:r>
              <a:rPr lang="es-ES" dirty="0" err="1" smtClean="0"/>
              <a:t>ao</a:t>
            </a:r>
            <a:r>
              <a:rPr lang="es-ES" dirty="0" smtClean="0"/>
              <a:t> </a:t>
            </a:r>
            <a:r>
              <a:rPr lang="es-ES" dirty="0" err="1" smtClean="0"/>
              <a:t>corpo</a:t>
            </a:r>
            <a:r>
              <a:rPr lang="es-ES" dirty="0" smtClean="0"/>
              <a:t> polo </a:t>
            </a:r>
            <a:r>
              <a:rPr lang="es-ES" dirty="0" err="1" smtClean="0"/>
              <a:t>pescozo</a:t>
            </a:r>
            <a:r>
              <a:rPr lang="es-ES" dirty="0" smtClean="0"/>
              <a:t> que pode </a:t>
            </a:r>
            <a:r>
              <a:rPr lang="es-ES" dirty="0" err="1" smtClean="0"/>
              <a:t>chegar</a:t>
            </a:r>
            <a:r>
              <a:rPr lang="es-ES" dirty="0" smtClean="0"/>
              <a:t> a ser </a:t>
            </a:r>
            <a:r>
              <a:rPr lang="es-ES" dirty="0" err="1" smtClean="0"/>
              <a:t>moi</a:t>
            </a:r>
            <a:r>
              <a:rPr lang="es-ES" dirty="0" smtClean="0"/>
              <a:t> longo</a:t>
            </a:r>
          </a:p>
          <a:p>
            <a:pPr lvl="1"/>
            <a:r>
              <a:rPr lang="es-ES" dirty="0" err="1" smtClean="0"/>
              <a:t>Catro</a:t>
            </a:r>
            <a:r>
              <a:rPr lang="es-ES" dirty="0" smtClean="0"/>
              <a:t> extremidades: as </a:t>
            </a:r>
            <a:r>
              <a:rPr lang="es-ES" dirty="0" err="1" smtClean="0"/>
              <a:t>traseiras</a:t>
            </a:r>
            <a:r>
              <a:rPr lang="es-ES" dirty="0" smtClean="0"/>
              <a:t> en forma de pata e as </a:t>
            </a:r>
            <a:r>
              <a:rPr lang="es-ES" dirty="0" err="1" smtClean="0"/>
              <a:t>dianteiras</a:t>
            </a:r>
            <a:r>
              <a:rPr lang="es-ES" dirty="0" smtClean="0"/>
              <a:t> en forma de </a:t>
            </a:r>
            <a:r>
              <a:rPr lang="es-ES" dirty="0" err="1" smtClean="0"/>
              <a:t>ás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Corpo</a:t>
            </a:r>
            <a:r>
              <a:rPr lang="es-ES" dirty="0" smtClean="0"/>
              <a:t> </a:t>
            </a:r>
            <a:r>
              <a:rPr lang="es-ES" dirty="0" err="1" smtClean="0"/>
              <a:t>cuberto</a:t>
            </a:r>
            <a:r>
              <a:rPr lang="es-ES" dirty="0" smtClean="0"/>
              <a:t> de plumas</a:t>
            </a:r>
          </a:p>
          <a:p>
            <a:pPr lvl="1"/>
            <a:r>
              <a:rPr lang="es-ES" dirty="0" err="1" smtClean="0"/>
              <a:t>Ósos</a:t>
            </a:r>
            <a:r>
              <a:rPr lang="es-ES" dirty="0" smtClean="0"/>
              <a:t> </a:t>
            </a:r>
            <a:r>
              <a:rPr lang="es-ES" dirty="0" err="1" smtClean="0"/>
              <a:t>ocos</a:t>
            </a:r>
            <a:r>
              <a:rPr lang="es-ES" dirty="0" smtClean="0"/>
              <a:t>, o que permite que 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corpo</a:t>
            </a:r>
            <a:r>
              <a:rPr lang="es-ES" dirty="0" smtClean="0"/>
              <a:t> </a:t>
            </a:r>
            <a:r>
              <a:rPr lang="es-ES" dirty="0" err="1" smtClean="0"/>
              <a:t>sexa</a:t>
            </a:r>
            <a:r>
              <a:rPr lang="es-ES" dirty="0" smtClean="0"/>
              <a:t> </a:t>
            </a:r>
            <a:r>
              <a:rPr lang="es-ES" dirty="0" err="1" smtClean="0"/>
              <a:t>lixeiro</a:t>
            </a:r>
            <a:r>
              <a:rPr lang="es-ES" dirty="0" smtClean="0"/>
              <a:t> </a:t>
            </a:r>
            <a:r>
              <a:rPr lang="es-ES" dirty="0" smtClean="0">
                <a:hlinkClick r:id="rId2" action="ppaction://hlinkpres?slideindex=1&amp;slidetitle="/>
              </a:rPr>
              <a:t>(Esqueleto)</a:t>
            </a:r>
            <a:endParaRPr lang="es-ES" dirty="0" smtClean="0"/>
          </a:p>
          <a:p>
            <a:pPr lvl="1"/>
            <a:r>
              <a:rPr lang="es-ES" dirty="0" err="1" smtClean="0"/>
              <a:t>Esterno</a:t>
            </a:r>
            <a:r>
              <a:rPr lang="es-ES" dirty="0" smtClean="0"/>
              <a:t> recibe o </a:t>
            </a:r>
            <a:r>
              <a:rPr lang="es-ES" dirty="0" err="1" smtClean="0"/>
              <a:t>nome</a:t>
            </a:r>
            <a:r>
              <a:rPr lang="es-ES" dirty="0" smtClean="0"/>
              <a:t> de quilla</a:t>
            </a:r>
          </a:p>
          <a:p>
            <a:pPr lvl="1"/>
            <a:r>
              <a:rPr lang="es-ES" dirty="0" err="1" smtClean="0"/>
              <a:t>Peteiro</a:t>
            </a:r>
            <a:r>
              <a:rPr lang="es-ES" dirty="0" smtClean="0"/>
              <a:t> córneo de diferentes formas adaptados </a:t>
            </a:r>
            <a:r>
              <a:rPr lang="es-ES" dirty="0" err="1" smtClean="0"/>
              <a:t>aos</a:t>
            </a:r>
            <a:r>
              <a:rPr lang="es-ES" dirty="0" smtClean="0"/>
              <a:t> distintos tipo de alimentación.</a:t>
            </a:r>
          </a:p>
          <a:p>
            <a:pPr lvl="1"/>
            <a:r>
              <a:rPr lang="es-ES" dirty="0" err="1" smtClean="0"/>
              <a:t>Endotermos</a:t>
            </a:r>
            <a:r>
              <a:rPr lang="es-ES" dirty="0" smtClean="0"/>
              <a:t>: regulan a </a:t>
            </a:r>
            <a:r>
              <a:rPr lang="es-ES" dirty="0" err="1" smtClean="0"/>
              <a:t>súa</a:t>
            </a:r>
            <a:r>
              <a:rPr lang="es-ES" dirty="0" smtClean="0"/>
              <a:t> temperatura corporal.</a:t>
            </a:r>
          </a:p>
          <a:p>
            <a:pPr lvl="1"/>
            <a:r>
              <a:rPr lang="es-ES" dirty="0" smtClean="0"/>
              <a:t>Respiran por </a:t>
            </a:r>
            <a:r>
              <a:rPr lang="es-ES" dirty="0" err="1" smtClean="0"/>
              <a:t>pulmóns</a:t>
            </a:r>
            <a:r>
              <a:rPr lang="es-ES" dirty="0" smtClean="0"/>
              <a:t> conectados </a:t>
            </a:r>
            <a:r>
              <a:rPr lang="es-ES" dirty="0" err="1" smtClean="0"/>
              <a:t>aos</a:t>
            </a:r>
            <a:r>
              <a:rPr lang="es-ES" dirty="0" smtClean="0"/>
              <a:t> sacos aéreos que favorecen a respiración e </a:t>
            </a:r>
            <a:r>
              <a:rPr lang="es-ES" dirty="0" err="1" smtClean="0"/>
              <a:t>alixeiran</a:t>
            </a:r>
            <a:r>
              <a:rPr lang="es-ES" dirty="0" smtClean="0"/>
              <a:t> o peso do </a:t>
            </a:r>
            <a:r>
              <a:rPr lang="es-ES" dirty="0" err="1" smtClean="0"/>
              <a:t>corpo</a:t>
            </a:r>
            <a:r>
              <a:rPr lang="es-ES" dirty="0" smtClean="0"/>
              <a:t> facilitando o </a:t>
            </a:r>
            <a:r>
              <a:rPr lang="es-ES" dirty="0" err="1" smtClean="0"/>
              <a:t>voo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Fecundación interna</a:t>
            </a:r>
          </a:p>
          <a:p>
            <a:pPr lvl="1"/>
            <a:r>
              <a:rPr lang="es-ES" dirty="0" smtClean="0"/>
              <a:t>Ovíparos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04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stema respiratorio en las av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86253"/>
            <a:ext cx="4903802" cy="4281097"/>
          </a:xfrm>
        </p:spPr>
      </p:pic>
      <p:sp>
        <p:nvSpPr>
          <p:cNvPr id="5" name="4 CuadroTexto"/>
          <p:cNvSpPr txBox="1"/>
          <p:nvPr/>
        </p:nvSpPr>
        <p:spPr>
          <a:xfrm>
            <a:off x="6300192" y="1412776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Sacos aéreos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8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Os mamíferos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7620000" cy="5160640"/>
          </a:xfrm>
        </p:spPr>
        <p:txBody>
          <a:bodyPr>
            <a:noAutofit/>
          </a:bodyPr>
          <a:lstStyle/>
          <a:p>
            <a:r>
              <a:rPr lang="es-ES" sz="1600" u="sng" dirty="0" err="1" smtClean="0"/>
              <a:t>Principais</a:t>
            </a:r>
            <a:r>
              <a:rPr lang="es-ES" sz="1600" u="sng" dirty="0" smtClean="0"/>
              <a:t> características </a:t>
            </a:r>
            <a:r>
              <a:rPr lang="es-ES" sz="1600" dirty="0" smtClean="0"/>
              <a:t>dos mamíferos:</a:t>
            </a:r>
          </a:p>
          <a:p>
            <a:pPr lvl="1"/>
            <a:r>
              <a:rPr lang="es-ES" sz="1600" dirty="0" err="1" smtClean="0"/>
              <a:t>Orellas</a:t>
            </a:r>
            <a:endParaRPr lang="es-ES" sz="1600" dirty="0" smtClean="0"/>
          </a:p>
          <a:p>
            <a:pPr lvl="1"/>
            <a:r>
              <a:rPr lang="es-ES" sz="1600" dirty="0" err="1" smtClean="0"/>
              <a:t>Pesozo</a:t>
            </a:r>
            <a:endParaRPr lang="es-ES" sz="1600" dirty="0" smtClean="0"/>
          </a:p>
          <a:p>
            <a:pPr lvl="1"/>
            <a:r>
              <a:rPr lang="es-ES" sz="1600" dirty="0" err="1" smtClean="0"/>
              <a:t>Algúns</a:t>
            </a:r>
            <a:r>
              <a:rPr lang="es-ES" sz="1600" dirty="0" smtClean="0"/>
              <a:t> rabo</a:t>
            </a:r>
          </a:p>
          <a:p>
            <a:pPr lvl="1"/>
            <a:r>
              <a:rPr lang="es-ES" sz="1600" dirty="0" err="1" smtClean="0"/>
              <a:t>Catro</a:t>
            </a:r>
            <a:r>
              <a:rPr lang="es-ES" sz="1600" dirty="0" smtClean="0"/>
              <a:t> extremidades (patas, aletas </a:t>
            </a:r>
            <a:r>
              <a:rPr lang="es-ES" sz="1600" dirty="0" err="1" smtClean="0"/>
              <a:t>ou</a:t>
            </a:r>
            <a:r>
              <a:rPr lang="es-ES" sz="1600" dirty="0" smtClean="0"/>
              <a:t> </a:t>
            </a:r>
            <a:r>
              <a:rPr lang="es-ES" sz="1600" dirty="0" err="1" smtClean="0"/>
              <a:t>ás</a:t>
            </a:r>
            <a:r>
              <a:rPr lang="es-ES" sz="1600" dirty="0" smtClean="0"/>
              <a:t>). </a:t>
            </a:r>
            <a:r>
              <a:rPr lang="es-ES" sz="1600" dirty="0" smtClean="0">
                <a:hlinkClick r:id="rId3" action="ppaction://hlinkpres?slideindex=1&amp;slidetitle="/>
              </a:rPr>
              <a:t>Esqueleto</a:t>
            </a:r>
            <a:r>
              <a:rPr lang="es-ES" sz="1600" dirty="0" smtClean="0"/>
              <a:t>. </a:t>
            </a:r>
            <a:r>
              <a:rPr lang="es-ES" sz="1600" dirty="0" smtClean="0">
                <a:hlinkClick r:id="rId4" action="ppaction://hlinkpres?slideindex=1&amp;slidetitle="/>
              </a:rPr>
              <a:t>Extremidades</a:t>
            </a:r>
            <a:endParaRPr lang="es-ES" sz="1600" dirty="0" smtClean="0"/>
          </a:p>
          <a:p>
            <a:pPr lvl="1"/>
            <a:r>
              <a:rPr lang="es-ES" sz="1600" dirty="0" err="1" smtClean="0"/>
              <a:t>Corpo</a:t>
            </a:r>
            <a:r>
              <a:rPr lang="es-ES" sz="1600" dirty="0" smtClean="0"/>
              <a:t> </a:t>
            </a:r>
            <a:r>
              <a:rPr lang="es-ES" sz="1600" dirty="0" err="1" smtClean="0"/>
              <a:t>cuberto</a:t>
            </a:r>
            <a:r>
              <a:rPr lang="es-ES" sz="1600" dirty="0" smtClean="0"/>
              <a:t> de pelo</a:t>
            </a:r>
          </a:p>
          <a:p>
            <a:pPr lvl="1"/>
            <a:r>
              <a:rPr lang="es-ES" sz="1600" dirty="0" err="1" smtClean="0"/>
              <a:t>Dentes</a:t>
            </a:r>
            <a:r>
              <a:rPr lang="es-ES" sz="1600" dirty="0" smtClean="0"/>
              <a:t> adaptados a distintos tipos de </a:t>
            </a:r>
            <a:r>
              <a:rPr lang="es-ES" sz="1600" dirty="0" err="1" smtClean="0"/>
              <a:t>alimetación</a:t>
            </a:r>
            <a:endParaRPr lang="es-ES" sz="1600" dirty="0" smtClean="0"/>
          </a:p>
          <a:p>
            <a:pPr lvl="1"/>
            <a:r>
              <a:rPr lang="es-ES" sz="1600" dirty="0" smtClean="0"/>
              <a:t>Glándulas mamarias que producen </a:t>
            </a:r>
            <a:r>
              <a:rPr lang="es-ES" sz="1600" dirty="0" err="1" smtClean="0"/>
              <a:t>leite</a:t>
            </a:r>
            <a:r>
              <a:rPr lang="es-ES" sz="1600" dirty="0" smtClean="0"/>
              <a:t>.</a:t>
            </a:r>
          </a:p>
          <a:p>
            <a:pPr lvl="1"/>
            <a:r>
              <a:rPr lang="es-ES" sz="1600" dirty="0" smtClean="0"/>
              <a:t>Homeotermos  (</a:t>
            </a:r>
            <a:r>
              <a:rPr lang="es-ES" sz="1600" dirty="0" err="1" smtClean="0"/>
              <a:t>manteñen</a:t>
            </a:r>
            <a:r>
              <a:rPr lang="es-ES" sz="1600" dirty="0" smtClean="0"/>
              <a:t> a temperatura corporal)</a:t>
            </a:r>
          </a:p>
          <a:p>
            <a:pPr lvl="1"/>
            <a:r>
              <a:rPr lang="es-ES" sz="1600" dirty="0" smtClean="0"/>
              <a:t>Respiración mediante </a:t>
            </a:r>
            <a:r>
              <a:rPr lang="es-ES" sz="1600" dirty="0" err="1" smtClean="0"/>
              <a:t>pulmóns</a:t>
            </a:r>
            <a:endParaRPr lang="es-ES" sz="1600" dirty="0" smtClean="0"/>
          </a:p>
          <a:p>
            <a:pPr lvl="1"/>
            <a:r>
              <a:rPr lang="es-ES" sz="1600" dirty="0" smtClean="0"/>
              <a:t>Alimentación variada: carnívoros, insectívoros, </a:t>
            </a:r>
            <a:r>
              <a:rPr lang="es-ES" sz="1600" dirty="0" err="1" smtClean="0"/>
              <a:t>hervíboros</a:t>
            </a:r>
            <a:r>
              <a:rPr lang="es-ES" sz="1600" dirty="0"/>
              <a:t>…  </a:t>
            </a:r>
            <a:r>
              <a:rPr lang="es-ES" sz="1600" dirty="0" smtClean="0">
                <a:hlinkClick r:id="rId5" action="ppaction://hlinkpres?slideindex=1&amp;slidetitle="/>
              </a:rPr>
              <a:t>Dientes</a:t>
            </a:r>
            <a:endParaRPr lang="es-ES" sz="1600" dirty="0" smtClean="0"/>
          </a:p>
          <a:p>
            <a:pPr lvl="1"/>
            <a:r>
              <a:rPr lang="es-ES" sz="1600" dirty="0" smtClean="0"/>
              <a:t>Fecundación interna</a:t>
            </a:r>
          </a:p>
          <a:p>
            <a:pPr lvl="1"/>
            <a:r>
              <a:rPr lang="es-ES" sz="1600" dirty="0" smtClean="0"/>
              <a:t>Vivíparos.</a:t>
            </a:r>
          </a:p>
          <a:p>
            <a:r>
              <a:rPr lang="es-ES" sz="1600" dirty="0" smtClean="0"/>
              <a:t>Grupos de mamíferos   </a:t>
            </a:r>
            <a:r>
              <a:rPr lang="es-ES" sz="1600" dirty="0" smtClean="0">
                <a:hlinkClick r:id="rId6" action="ppaction://hlinkpres?slideindex=1&amp;slidetitle="/>
              </a:rPr>
              <a:t>Grupos de mamíferos</a:t>
            </a:r>
            <a:endParaRPr lang="es-ES" sz="1600" dirty="0" smtClean="0"/>
          </a:p>
          <a:p>
            <a:pPr lvl="1"/>
            <a:r>
              <a:rPr lang="es-ES" sz="1400" dirty="0" smtClean="0"/>
              <a:t>Monotremas (presencia de </a:t>
            </a:r>
            <a:r>
              <a:rPr lang="es-ES" sz="1400" dirty="0" smtClean="0">
                <a:hlinkClick r:id="rId7" tooltip="Cloaca (zoología)"/>
              </a:rPr>
              <a:t>cloaca</a:t>
            </a:r>
            <a:r>
              <a:rPr lang="es-ES" sz="1400" dirty="0" smtClean="0"/>
              <a:t>, orificio donde confluyen los tractos digestivo, urinario y reproductor; su nombre hace referencia a esta característica y significa "un solo orificio". Incluye el </a:t>
            </a:r>
            <a:r>
              <a:rPr lang="es-ES" sz="1400" dirty="0" smtClean="0">
                <a:hlinkClick r:id="rId8" tooltip="Ornitorrinco"/>
              </a:rPr>
              <a:t>ornitorrinco</a:t>
            </a:r>
            <a:r>
              <a:rPr lang="es-ES" sz="1400" dirty="0" smtClean="0"/>
              <a:t> y los </a:t>
            </a:r>
            <a:r>
              <a:rPr lang="es-ES" sz="1400" dirty="0" smtClean="0">
                <a:hlinkClick r:id="rId9" tooltip="Equidnas"/>
              </a:rPr>
              <a:t>equidnas</a:t>
            </a:r>
            <a:r>
              <a:rPr lang="es-ES" sz="1400" dirty="0" smtClean="0"/>
              <a:t>.</a:t>
            </a:r>
          </a:p>
          <a:p>
            <a:pPr lvl="1"/>
            <a:r>
              <a:rPr lang="es-ES" sz="1400" dirty="0" err="1" smtClean="0"/>
              <a:t>Marsupiais</a:t>
            </a:r>
            <a:endParaRPr lang="es-ES" sz="1400" dirty="0" smtClean="0"/>
          </a:p>
          <a:p>
            <a:pPr lvl="1"/>
            <a:r>
              <a:rPr lang="es-ES" sz="1400" dirty="0" smtClean="0"/>
              <a:t>Placentarios </a:t>
            </a:r>
          </a:p>
          <a:p>
            <a:pPr marL="114300" indent="0">
              <a:buNone/>
            </a:pPr>
            <a:endParaRPr lang="es-ES" sz="1600" dirty="0"/>
          </a:p>
          <a:p>
            <a:pPr marL="114300" indent="0">
              <a:buNone/>
            </a:pPr>
            <a:endParaRPr lang="es-ES" sz="1600" dirty="0" smtClean="0"/>
          </a:p>
          <a:p>
            <a:pPr marL="114300" indent="0">
              <a:buNone/>
            </a:pPr>
            <a:endParaRPr lang="es-ES" sz="1600" dirty="0" smtClean="0"/>
          </a:p>
          <a:p>
            <a:pPr marL="114300" indent="0">
              <a:buNone/>
            </a:pPr>
            <a:r>
              <a:rPr lang="es-ES" sz="1600" dirty="0"/>
              <a:t>	</a:t>
            </a:r>
            <a:r>
              <a:rPr lang="es-ES" sz="1600" dirty="0" smtClean="0"/>
              <a:t>	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100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rtebrados-41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3520" y="1920240"/>
            <a:ext cx="5547360" cy="4160520"/>
          </a:xfrm>
        </p:spPr>
      </p:pic>
      <p:sp>
        <p:nvSpPr>
          <p:cNvPr id="5" name="4 CuadroTexto"/>
          <p:cNvSpPr txBox="1"/>
          <p:nvPr/>
        </p:nvSpPr>
        <p:spPr>
          <a:xfrm>
            <a:off x="2915816" y="33265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/>
              </a:rPr>
              <a:t>https://www.youtube.com/watch?v=e2-dBXc51b0</a:t>
            </a:r>
            <a:endParaRPr lang="es-ES" dirty="0" smtClean="0"/>
          </a:p>
          <a:p>
            <a:endParaRPr lang="es-ES" dirty="0"/>
          </a:p>
        </p:txBody>
      </p:sp>
      <p:cxnSp>
        <p:nvCxnSpPr>
          <p:cNvPr id="8" name="7 Conector recto de flecha"/>
          <p:cNvCxnSpPr/>
          <p:nvPr/>
        </p:nvCxnSpPr>
        <p:spPr>
          <a:xfrm flipH="1" flipV="1">
            <a:off x="3923928" y="1196754"/>
            <a:ext cx="216024" cy="720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280px-Wild_shortbeak_echid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9560" y="1600200"/>
            <a:ext cx="7195279" cy="4800600"/>
          </a:xfrm>
        </p:spPr>
      </p:pic>
      <p:sp>
        <p:nvSpPr>
          <p:cNvPr id="5" name="4 CuadroTexto"/>
          <p:cNvSpPr txBox="1"/>
          <p:nvPr/>
        </p:nvSpPr>
        <p:spPr>
          <a:xfrm>
            <a:off x="6804248" y="6926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monotrema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548680"/>
            <a:ext cx="7016661" cy="553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433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ong-beakedEchid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9553" y="1600200"/>
            <a:ext cx="6275294" cy="4800600"/>
          </a:xfrm>
        </p:spPr>
      </p:pic>
      <p:sp>
        <p:nvSpPr>
          <p:cNvPr id="5" name="4 CuadroTexto"/>
          <p:cNvSpPr txBox="1"/>
          <p:nvPr/>
        </p:nvSpPr>
        <p:spPr>
          <a:xfrm>
            <a:off x="5436096" y="40466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hlinkClick r:id="rId3"/>
            </a:endParaRPr>
          </a:p>
          <a:p>
            <a:r>
              <a:rPr lang="es-ES" dirty="0" smtClean="0">
                <a:hlinkClick r:id="rId3"/>
              </a:rPr>
              <a:t>https://www.youtube.com/watch?v=4oElEy-RPdg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635896" y="4046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monotrema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0034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5156056" cy="5196025"/>
          </a:xfrm>
        </p:spPr>
      </p:pic>
      <p:sp>
        <p:nvSpPr>
          <p:cNvPr id="5" name="4 CuadroTexto"/>
          <p:cNvSpPr txBox="1"/>
          <p:nvPr/>
        </p:nvSpPr>
        <p:spPr>
          <a:xfrm>
            <a:off x="6300192" y="620688"/>
            <a:ext cx="1224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Marsupiais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https://www.youtube.com/watch?v=yvknj5CWlHw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Punto 3: 1, 2, 3, 5, 6</a:t>
            </a:r>
          </a:p>
          <a:p>
            <a:r>
              <a:rPr lang="es-ES" dirty="0" smtClean="0"/>
              <a:t>Interactivas: 8, 9, 10, 11, 12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in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76672"/>
            <a:ext cx="195072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Os </a:t>
            </a:r>
            <a:r>
              <a:rPr lang="es-ES" dirty="0" err="1" smtClean="0"/>
              <a:t>animais</a:t>
            </a:r>
            <a:r>
              <a:rPr lang="es-ES" dirty="0" smtClean="0"/>
              <a:t> no </a:t>
            </a:r>
            <a:r>
              <a:rPr lang="es-ES" dirty="0" err="1" smtClean="0"/>
              <a:t>seu</a:t>
            </a:r>
            <a:r>
              <a:rPr lang="es-ES" dirty="0" smtClean="0"/>
              <a:t> medio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é a adaptación</a:t>
            </a:r>
            <a:r>
              <a:rPr lang="es-ES" dirty="0" smtClean="0"/>
              <a:t>?</a:t>
            </a:r>
          </a:p>
          <a:p>
            <a:r>
              <a:rPr lang="es-ES" dirty="0" smtClean="0"/>
              <a:t>Tipos de </a:t>
            </a:r>
            <a:r>
              <a:rPr lang="es-ES" dirty="0" err="1" smtClean="0"/>
              <a:t>adaptacións</a:t>
            </a:r>
            <a:r>
              <a:rPr lang="es-ES" dirty="0" smtClean="0"/>
              <a:t>.</a:t>
            </a:r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401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Punto 4: 1, 2, 3</a:t>
            </a:r>
          </a:p>
          <a:p>
            <a:r>
              <a:rPr lang="es-ES" dirty="0" smtClean="0"/>
              <a:t>Punto 6: </a:t>
            </a:r>
            <a:r>
              <a:rPr lang="es-ES" dirty="0" err="1" smtClean="0"/>
              <a:t>avalíate</a:t>
            </a:r>
            <a:endParaRPr lang="es-ES" dirty="0" smtClean="0"/>
          </a:p>
          <a:p>
            <a:r>
              <a:rPr lang="es-ES" dirty="0" smtClean="0"/>
              <a:t>Punto 6: </a:t>
            </a:r>
            <a:r>
              <a:rPr lang="es-ES" dirty="0" err="1" smtClean="0"/>
              <a:t>reforza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1810"/>
            <a:ext cx="195103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1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Las siguientes diapositivas no entran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924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ser humano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Carecemos de rabo</a:t>
            </a:r>
          </a:p>
          <a:p>
            <a:r>
              <a:rPr lang="es-ES" dirty="0" err="1" smtClean="0"/>
              <a:t>Catro</a:t>
            </a:r>
            <a:r>
              <a:rPr lang="es-ES" dirty="0" smtClean="0"/>
              <a:t> extremidades: brazos e pernas</a:t>
            </a:r>
          </a:p>
          <a:p>
            <a:r>
              <a:rPr lang="es-ES" dirty="0" smtClean="0"/>
              <a:t>Postura </a:t>
            </a:r>
            <a:r>
              <a:rPr lang="es-ES" dirty="0" err="1" smtClean="0"/>
              <a:t>ergueita</a:t>
            </a:r>
            <a:endParaRPr lang="es-ES" dirty="0" smtClean="0"/>
          </a:p>
          <a:p>
            <a:r>
              <a:rPr lang="es-ES" dirty="0" smtClean="0"/>
              <a:t>Bípedes</a:t>
            </a:r>
          </a:p>
          <a:p>
            <a:r>
              <a:rPr lang="es-ES" dirty="0" err="1" smtClean="0"/>
              <a:t>Pouco</a:t>
            </a:r>
            <a:r>
              <a:rPr lang="es-ES" dirty="0" smtClean="0"/>
              <a:t> pelo no </a:t>
            </a:r>
            <a:r>
              <a:rPr lang="es-ES" dirty="0" err="1" smtClean="0"/>
              <a:t>corpo</a:t>
            </a:r>
            <a:endParaRPr lang="es-ES" dirty="0" smtClean="0"/>
          </a:p>
          <a:p>
            <a:r>
              <a:rPr lang="es-ES" dirty="0" err="1" smtClean="0"/>
              <a:t>Moitas</a:t>
            </a:r>
            <a:r>
              <a:rPr lang="es-ES" dirty="0" smtClean="0"/>
              <a:t> glándulas sudoríparas</a:t>
            </a:r>
          </a:p>
          <a:p>
            <a:r>
              <a:rPr lang="es-ES" dirty="0" smtClean="0"/>
              <a:t>Glándulas mamarias </a:t>
            </a:r>
            <a:r>
              <a:rPr lang="es-ES" dirty="0" err="1" smtClean="0"/>
              <a:t>moi</a:t>
            </a:r>
            <a:r>
              <a:rPr lang="es-ES" dirty="0" smtClean="0"/>
              <a:t> </a:t>
            </a:r>
            <a:r>
              <a:rPr lang="es-ES" dirty="0" err="1" smtClean="0"/>
              <a:t>desenvolidas</a:t>
            </a:r>
            <a:r>
              <a:rPr lang="es-ES" dirty="0" smtClean="0"/>
              <a:t> </a:t>
            </a:r>
            <a:r>
              <a:rPr lang="es-ES" dirty="0" err="1" smtClean="0"/>
              <a:t>nas</a:t>
            </a:r>
            <a:r>
              <a:rPr lang="es-ES" dirty="0" smtClean="0"/>
              <a:t> mulleres que producen </a:t>
            </a:r>
            <a:r>
              <a:rPr lang="es-ES" dirty="0" err="1" smtClean="0"/>
              <a:t>leite</a:t>
            </a:r>
            <a:r>
              <a:rPr lang="es-ES" dirty="0" smtClean="0"/>
              <a:t> tras o parto.</a:t>
            </a:r>
          </a:p>
          <a:p>
            <a:r>
              <a:rPr lang="es-ES" dirty="0" smtClean="0"/>
              <a:t>Os </a:t>
            </a:r>
            <a:r>
              <a:rPr lang="es-ES" dirty="0" err="1" smtClean="0"/>
              <a:t>nenos</a:t>
            </a:r>
            <a:r>
              <a:rPr lang="es-ES" dirty="0" smtClean="0"/>
              <a:t> acabados de nacer son indefensos</a:t>
            </a:r>
          </a:p>
          <a:p>
            <a:r>
              <a:rPr lang="es-ES" dirty="0" smtClean="0"/>
              <a:t>Cerebro </a:t>
            </a:r>
            <a:r>
              <a:rPr lang="es-ES" dirty="0" err="1" smtClean="0"/>
              <a:t>moi</a:t>
            </a:r>
            <a:r>
              <a:rPr lang="es-ES" dirty="0" smtClean="0"/>
              <a:t> </a:t>
            </a:r>
            <a:r>
              <a:rPr lang="es-ES" dirty="0" err="1" smtClean="0"/>
              <a:t>desenvolvido</a:t>
            </a:r>
            <a:endParaRPr lang="es-ES" dirty="0" smtClean="0"/>
          </a:p>
          <a:p>
            <a:r>
              <a:rPr lang="es-ES" dirty="0" smtClean="0"/>
              <a:t>Comunicación mediante </a:t>
            </a:r>
            <a:r>
              <a:rPr lang="es-ES" dirty="0" err="1" smtClean="0"/>
              <a:t>linguaxe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 descr="clasificacion-taxonomica-ser-hum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5395" y="1268760"/>
            <a:ext cx="304171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Actividade</a:t>
            </a:r>
            <a:r>
              <a:rPr lang="es-ES" dirty="0" smtClean="0"/>
              <a:t> interactiva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www.edistribucion.es/anayaeducacion/8420050/U06/U06_01_EPI_01/ai6_1_epli_1_nb/index.html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41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O reino </a:t>
            </a:r>
            <a:r>
              <a:rPr lang="es-ES" dirty="0" err="1" smtClean="0"/>
              <a:t>animais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Características </a:t>
            </a:r>
            <a:r>
              <a:rPr lang="es-ES" dirty="0" err="1" smtClean="0"/>
              <a:t>comúns</a:t>
            </a:r>
            <a:r>
              <a:rPr lang="es-ES" dirty="0" smtClean="0"/>
              <a:t> que comparten os seres vivos do reino animal.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Clasificación do Reino Animal segundo a </a:t>
            </a:r>
            <a:r>
              <a:rPr lang="es-ES" dirty="0" err="1" smtClean="0"/>
              <a:t>presenza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non de columna vertebral</a:t>
            </a:r>
          </a:p>
          <a:p>
            <a:pPr lvl="2"/>
            <a:r>
              <a:rPr lang="es-ES" dirty="0" smtClean="0"/>
              <a:t>Vertebrados: </a:t>
            </a:r>
            <a:r>
              <a:rPr lang="es-ES" dirty="0" err="1"/>
              <a:t>p</a:t>
            </a:r>
            <a:r>
              <a:rPr lang="es-ES" dirty="0" err="1" smtClean="0"/>
              <a:t>osúen</a:t>
            </a:r>
            <a:r>
              <a:rPr lang="es-ES" dirty="0" smtClean="0"/>
              <a:t> endoesqueleto</a:t>
            </a:r>
          </a:p>
          <a:p>
            <a:pPr lvl="2"/>
            <a:r>
              <a:rPr lang="es-ES" dirty="0" smtClean="0"/>
              <a:t>Invertebrados: non </a:t>
            </a:r>
            <a:r>
              <a:rPr lang="es-ES" dirty="0" err="1" smtClean="0"/>
              <a:t>posúen</a:t>
            </a:r>
            <a:r>
              <a:rPr lang="es-ES" dirty="0" smtClean="0"/>
              <a:t> endoesqueleto. </a:t>
            </a:r>
            <a:r>
              <a:rPr lang="es-ES" dirty="0" err="1" smtClean="0"/>
              <a:t>Algúns</a:t>
            </a:r>
            <a:r>
              <a:rPr lang="es-ES" dirty="0" smtClean="0"/>
              <a:t> exoesqueleto.</a:t>
            </a:r>
            <a:endParaRPr lang="es-ES" dirty="0"/>
          </a:p>
          <a:p>
            <a:pPr lvl="2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74787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6785300" cy="4800600"/>
          </a:xfrm>
        </p:spPr>
      </p:pic>
    </p:spTree>
    <p:extLst>
      <p:ext uri="{BB962C8B-B14F-4D97-AF65-F5344CB8AC3E}">
        <p14:creationId xmlns:p14="http://schemas.microsoft.com/office/powerpoint/2010/main" val="163993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685620" cy="59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09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</a:t>
            </a:r>
            <a:r>
              <a:rPr lang="es-ES" dirty="0" err="1" smtClean="0"/>
              <a:t>Animais</a:t>
            </a:r>
            <a:r>
              <a:rPr lang="es-ES" dirty="0" smtClean="0"/>
              <a:t> vertebrados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Características </a:t>
            </a:r>
            <a:r>
              <a:rPr lang="es-ES" dirty="0" err="1" smtClean="0"/>
              <a:t>deste</a:t>
            </a:r>
            <a:r>
              <a:rPr lang="es-ES" dirty="0" smtClean="0"/>
              <a:t> grupo </a:t>
            </a:r>
          </a:p>
          <a:p>
            <a:r>
              <a:rPr lang="es-ES" dirty="0" smtClean="0"/>
              <a:t>Clasificación:</a:t>
            </a:r>
          </a:p>
          <a:p>
            <a:pPr lvl="2"/>
            <a:r>
              <a:rPr lang="es-ES" dirty="0" smtClean="0"/>
              <a:t>Mamíferos</a:t>
            </a:r>
          </a:p>
          <a:p>
            <a:pPr lvl="2"/>
            <a:r>
              <a:rPr lang="es-ES" dirty="0" smtClean="0"/>
              <a:t>Aves </a:t>
            </a:r>
          </a:p>
          <a:p>
            <a:pPr lvl="2"/>
            <a:r>
              <a:rPr lang="es-ES" dirty="0" smtClean="0"/>
              <a:t>Réptiles</a:t>
            </a:r>
          </a:p>
          <a:p>
            <a:pPr lvl="2"/>
            <a:r>
              <a:rPr lang="es-ES" dirty="0" smtClean="0"/>
              <a:t>Anfibios</a:t>
            </a:r>
          </a:p>
          <a:p>
            <a:pPr lvl="2"/>
            <a:r>
              <a:rPr lang="es-ES" dirty="0" err="1" smtClean="0"/>
              <a:t>Peixes</a:t>
            </a:r>
            <a:endParaRPr lang="es-ES" dirty="0" smtClean="0"/>
          </a:p>
          <a:p>
            <a:pPr marL="777240" lvl="2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3483233" cy="322779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3158604" cy="338421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724128" y="4509120"/>
            <a:ext cx="288032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Endoesqueleto</a:t>
            </a:r>
          </a:p>
          <a:p>
            <a:r>
              <a:rPr lang="es-ES" dirty="0" smtClean="0"/>
              <a:t>Cuerpo dividido en partes</a:t>
            </a:r>
          </a:p>
          <a:p>
            <a:r>
              <a:rPr lang="es-ES" dirty="0" smtClean="0"/>
              <a:t>Extremidades articuladas ( patas, </a:t>
            </a:r>
            <a:r>
              <a:rPr lang="es-ES" dirty="0" err="1" smtClean="0"/>
              <a:t>ás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aletas)</a:t>
            </a:r>
          </a:p>
          <a:p>
            <a:r>
              <a:rPr lang="es-ES" dirty="0" smtClean="0"/>
              <a:t>Sistema nervioso complexo</a:t>
            </a:r>
          </a:p>
          <a:p>
            <a:r>
              <a:rPr lang="es-ES" dirty="0" smtClean="0"/>
              <a:t>Simetría bilateral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3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Os </a:t>
            </a:r>
            <a:r>
              <a:rPr lang="es-ES" dirty="0" err="1" smtClean="0"/>
              <a:t>peixes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Características </a:t>
            </a:r>
            <a:r>
              <a:rPr lang="es-ES" dirty="0" err="1" smtClean="0"/>
              <a:t>principais</a:t>
            </a:r>
            <a:r>
              <a:rPr lang="es-ES" dirty="0" smtClean="0"/>
              <a:t>:</a:t>
            </a:r>
          </a:p>
          <a:p>
            <a:pPr lvl="1"/>
            <a:r>
              <a:rPr lang="es-ES" dirty="0"/>
              <a:t>Acuáticos, de </a:t>
            </a:r>
            <a:r>
              <a:rPr lang="es-ES" dirty="0" err="1"/>
              <a:t>auga</a:t>
            </a:r>
            <a:r>
              <a:rPr lang="es-ES" dirty="0"/>
              <a:t> dulce </a:t>
            </a:r>
            <a:r>
              <a:rPr lang="es-ES" dirty="0" err="1"/>
              <a:t>ou</a:t>
            </a:r>
            <a:r>
              <a:rPr lang="es-ES" dirty="0"/>
              <a:t> </a:t>
            </a:r>
            <a:r>
              <a:rPr lang="es-ES" dirty="0" smtClean="0"/>
              <a:t>salgada</a:t>
            </a:r>
            <a:endParaRPr lang="es-ES" dirty="0"/>
          </a:p>
          <a:p>
            <a:pPr lvl="1"/>
            <a:r>
              <a:rPr lang="es-ES" dirty="0"/>
              <a:t>Forma fusiforme.</a:t>
            </a:r>
          </a:p>
          <a:p>
            <a:pPr lvl="1"/>
            <a:r>
              <a:rPr lang="es-ES" dirty="0"/>
              <a:t>As extremidades en forma de aleta. Son </a:t>
            </a:r>
            <a:r>
              <a:rPr lang="es-ES" dirty="0" err="1"/>
              <a:t>dorsais</a:t>
            </a:r>
            <a:r>
              <a:rPr lang="es-ES" dirty="0"/>
              <a:t>, </a:t>
            </a:r>
            <a:r>
              <a:rPr lang="es-ES" dirty="0" err="1"/>
              <a:t>ventrais</a:t>
            </a:r>
            <a:r>
              <a:rPr lang="es-ES" dirty="0"/>
              <a:t> e caudal</a:t>
            </a:r>
            <a:r>
              <a:rPr lang="es-ES" dirty="0" smtClean="0"/>
              <a:t>. </a:t>
            </a:r>
            <a:r>
              <a:rPr lang="es-ES" dirty="0" smtClean="0">
                <a:hlinkClick r:id="rId2" action="ppaction://hlinkpres?slideindex=1&amp;slidetitle="/>
              </a:rPr>
              <a:t>Esqueleto</a:t>
            </a:r>
            <a:r>
              <a:rPr lang="es-ES" dirty="0" smtClean="0"/>
              <a:t> </a:t>
            </a:r>
            <a:endParaRPr lang="es-ES" dirty="0"/>
          </a:p>
          <a:p>
            <a:pPr lvl="1"/>
            <a:r>
              <a:rPr lang="es-ES" dirty="0" err="1"/>
              <a:t>Corpo</a:t>
            </a:r>
            <a:r>
              <a:rPr lang="es-ES" dirty="0"/>
              <a:t> </a:t>
            </a:r>
            <a:r>
              <a:rPr lang="es-ES" dirty="0" err="1"/>
              <a:t>recuberto</a:t>
            </a:r>
            <a:r>
              <a:rPr lang="es-ES" dirty="0"/>
              <a:t> de escamas </a:t>
            </a:r>
            <a:r>
              <a:rPr lang="es-ES" dirty="0" err="1"/>
              <a:t>ou</a:t>
            </a:r>
            <a:r>
              <a:rPr lang="es-ES" dirty="0"/>
              <a:t> dentículos. </a:t>
            </a:r>
            <a:r>
              <a:rPr lang="es-ES" dirty="0">
                <a:hlinkClick r:id="rId3" action="ppaction://hlinkpres?slideindex=1&amp;slidetitle="/>
              </a:rPr>
              <a:t>Escamas</a:t>
            </a:r>
            <a:endParaRPr lang="es-ES" dirty="0"/>
          </a:p>
          <a:p>
            <a:pPr lvl="1"/>
            <a:r>
              <a:rPr lang="es-ES" dirty="0"/>
              <a:t>Presentan </a:t>
            </a:r>
            <a:r>
              <a:rPr lang="es-ES" dirty="0" err="1"/>
              <a:t>liña</a:t>
            </a:r>
            <a:r>
              <a:rPr lang="es-ES" dirty="0"/>
              <a:t> lateral, que detecta as </a:t>
            </a:r>
            <a:r>
              <a:rPr lang="es-ES" dirty="0" err="1"/>
              <a:t>vibracións</a:t>
            </a:r>
            <a:r>
              <a:rPr lang="es-ES" dirty="0"/>
              <a:t> do medio.</a:t>
            </a:r>
          </a:p>
          <a:p>
            <a:pPr lvl="1"/>
            <a:r>
              <a:rPr lang="es-ES" dirty="0" err="1"/>
              <a:t>Moitos</a:t>
            </a:r>
            <a:r>
              <a:rPr lang="es-ES" dirty="0"/>
              <a:t> presentan </a:t>
            </a:r>
            <a:r>
              <a:rPr lang="es-ES" dirty="0" err="1"/>
              <a:t>vexiga</a:t>
            </a:r>
            <a:r>
              <a:rPr lang="es-ES" dirty="0"/>
              <a:t> natatoria para controlar a </a:t>
            </a:r>
            <a:r>
              <a:rPr lang="es-ES" dirty="0" err="1"/>
              <a:t>súa</a:t>
            </a:r>
            <a:r>
              <a:rPr lang="es-ES" dirty="0"/>
              <a:t> </a:t>
            </a:r>
            <a:r>
              <a:rPr lang="es-ES" dirty="0" err="1"/>
              <a:t>profundidade</a:t>
            </a:r>
            <a:r>
              <a:rPr lang="es-ES" dirty="0"/>
              <a:t>.</a:t>
            </a:r>
          </a:p>
          <a:p>
            <a:pPr lvl="1"/>
            <a:r>
              <a:rPr lang="es-ES" dirty="0" err="1" smtClean="0"/>
              <a:t>Ectotermos</a:t>
            </a:r>
            <a:r>
              <a:rPr lang="es-ES" dirty="0" smtClean="0"/>
              <a:t>: </a:t>
            </a:r>
            <a:r>
              <a:rPr lang="es-ES" dirty="0"/>
              <a:t>non regulan a </a:t>
            </a:r>
            <a:r>
              <a:rPr lang="es-ES" dirty="0" err="1"/>
              <a:t>súa</a:t>
            </a:r>
            <a:r>
              <a:rPr lang="es-ES" dirty="0"/>
              <a:t> temperatura corporal.</a:t>
            </a:r>
          </a:p>
          <a:p>
            <a:pPr lvl="1"/>
            <a:r>
              <a:rPr lang="es-ES" dirty="0"/>
              <a:t>Respiran por branquias </a:t>
            </a:r>
            <a:r>
              <a:rPr lang="es-ES" dirty="0" err="1"/>
              <a:t>protexidas</a:t>
            </a:r>
            <a:r>
              <a:rPr lang="es-ES" dirty="0"/>
              <a:t> polo opérculo. </a:t>
            </a:r>
            <a:r>
              <a:rPr lang="es-ES" dirty="0" err="1"/>
              <a:t>Algúns</a:t>
            </a:r>
            <a:r>
              <a:rPr lang="es-ES" dirty="0"/>
              <a:t> carecen de opérculo. </a:t>
            </a:r>
            <a:r>
              <a:rPr lang="es-ES" dirty="0">
                <a:hlinkClick r:id="rId4" action="ppaction://hlinkpres?slideindex=1&amp;slidetitle="/>
              </a:rPr>
              <a:t>Respiración </a:t>
            </a:r>
            <a:endParaRPr lang="es-ES" dirty="0"/>
          </a:p>
          <a:p>
            <a:pPr lvl="1"/>
            <a:r>
              <a:rPr lang="es-ES" dirty="0" err="1"/>
              <a:t>Maioría</a:t>
            </a:r>
            <a:r>
              <a:rPr lang="es-ES" dirty="0"/>
              <a:t> carnívoros.</a:t>
            </a:r>
          </a:p>
          <a:p>
            <a:pPr lvl="1"/>
            <a:r>
              <a:rPr lang="es-ES" dirty="0"/>
              <a:t>Fecundación externa e interna (</a:t>
            </a:r>
            <a:r>
              <a:rPr lang="es-ES" dirty="0" err="1"/>
              <a:t>quenllas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Ovíparos e ovovivíparos (</a:t>
            </a:r>
            <a:r>
              <a:rPr lang="es-ES" dirty="0" err="1"/>
              <a:t>quenllas</a:t>
            </a:r>
            <a:r>
              <a:rPr lang="es-ES" dirty="0"/>
              <a:t>).</a:t>
            </a:r>
            <a:endParaRPr lang="es-ES" dirty="0" smtClean="0"/>
          </a:p>
          <a:p>
            <a:r>
              <a:rPr lang="es-ES" dirty="0" smtClean="0"/>
              <a:t>Grupos de </a:t>
            </a:r>
            <a:r>
              <a:rPr lang="es-ES" dirty="0" err="1" smtClean="0"/>
              <a:t>peixes</a:t>
            </a:r>
            <a:r>
              <a:rPr lang="es-ES" dirty="0" smtClean="0"/>
              <a:t>: </a:t>
            </a:r>
            <a:r>
              <a:rPr lang="es-ES" dirty="0" smtClean="0">
                <a:hlinkClick r:id="rId5" action="ppaction://hlinkpres?slideindex=1&amp;slidetitle="/>
              </a:rPr>
              <a:t>grupos</a:t>
            </a:r>
            <a:endParaRPr lang="es-ES" dirty="0" smtClean="0"/>
          </a:p>
          <a:p>
            <a:pPr lvl="1"/>
            <a:r>
              <a:rPr lang="es-ES" dirty="0" err="1" smtClean="0"/>
              <a:t>Cartilaxinosos</a:t>
            </a:r>
            <a:r>
              <a:rPr lang="es-ES" dirty="0" smtClean="0"/>
              <a:t>: </a:t>
            </a:r>
            <a:r>
              <a:rPr lang="es-ES" dirty="0" err="1" smtClean="0"/>
              <a:t>esquelto</a:t>
            </a:r>
            <a:r>
              <a:rPr lang="es-ES" dirty="0" smtClean="0"/>
              <a:t> de cartílago </a:t>
            </a:r>
          </a:p>
          <a:p>
            <a:pPr lvl="1"/>
            <a:r>
              <a:rPr lang="es-ES" dirty="0" smtClean="0"/>
              <a:t>Óseos: esqueleto óseo</a:t>
            </a:r>
          </a:p>
          <a:p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1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164482" cy="3537942"/>
          </a:xfrm>
        </p:spPr>
      </p:pic>
      <p:sp>
        <p:nvSpPr>
          <p:cNvPr id="5" name="4 CuadroTexto"/>
          <p:cNvSpPr txBox="1"/>
          <p:nvPr/>
        </p:nvSpPr>
        <p:spPr>
          <a:xfrm>
            <a:off x="3923928" y="4509120"/>
            <a:ext cx="20882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Forma fusiforme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4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6825803" cy="386366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762500" cy="29908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436096" y="692696"/>
            <a:ext cx="187220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Vexiga</a:t>
            </a:r>
            <a:r>
              <a:rPr lang="es-ES" dirty="0" smtClean="0"/>
              <a:t> natatoria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86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288</TotalTime>
  <Words>864</Words>
  <Application>Microsoft Office PowerPoint</Application>
  <PresentationFormat>Presentación en pantalla (4:3)</PresentationFormat>
  <Paragraphs>147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Adyacencia</vt:lpstr>
      <vt:lpstr>UNIDADE DIDÁCTICA 7</vt:lpstr>
      <vt:lpstr>Presentación de PowerPoint</vt:lpstr>
      <vt:lpstr>1. O reino animais</vt:lpstr>
      <vt:lpstr>Presentación de PowerPoint</vt:lpstr>
      <vt:lpstr>Presentación de PowerPoint</vt:lpstr>
      <vt:lpstr>3. Animais vertebrados</vt:lpstr>
      <vt:lpstr>7. Os peixes</vt:lpstr>
      <vt:lpstr>Presentación de PowerPoint</vt:lpstr>
      <vt:lpstr>Presentación de PowerPoint</vt:lpstr>
      <vt:lpstr>6. Os anfibios</vt:lpstr>
      <vt:lpstr>Presentación de PowerPoint</vt:lpstr>
      <vt:lpstr>5. Os réptiles</vt:lpstr>
      <vt:lpstr>Presentación de PowerPoint</vt:lpstr>
      <vt:lpstr>Presentación de PowerPoint</vt:lpstr>
      <vt:lpstr>4. As aves</vt:lpstr>
      <vt:lpstr>Presentación de PowerPoint</vt:lpstr>
      <vt:lpstr>Os mamíferos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Os animais no seu medio</vt:lpstr>
      <vt:lpstr>Presentación de PowerPoint</vt:lpstr>
      <vt:lpstr>Presentación de PowerPoint</vt:lpstr>
      <vt:lpstr>Características ser humano</vt:lpstr>
      <vt:lpstr>Actividade interactiva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DIDÁCTICA 8</dc:title>
  <dc:creator>Admin</dc:creator>
  <cp:lastModifiedBy>ADMIN</cp:lastModifiedBy>
  <cp:revision>31</cp:revision>
  <dcterms:created xsi:type="dcterms:W3CDTF">2017-01-16T08:41:13Z</dcterms:created>
  <dcterms:modified xsi:type="dcterms:W3CDTF">2018-02-07T10:49:24Z</dcterms:modified>
</cp:coreProperties>
</file>