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8"/>
  </p:notesMasterIdLst>
  <p:sldIdLst>
    <p:sldId id="303" r:id="rId3"/>
    <p:sldId id="264" r:id="rId4"/>
    <p:sldId id="308" r:id="rId5"/>
    <p:sldId id="305" r:id="rId6"/>
    <p:sldId id="278" r:id="rId7"/>
    <p:sldId id="280" r:id="rId8"/>
    <p:sldId id="296" r:id="rId9"/>
    <p:sldId id="307" r:id="rId10"/>
    <p:sldId id="293" r:id="rId11"/>
    <p:sldId id="302" r:id="rId12"/>
    <p:sldId id="301" r:id="rId13"/>
    <p:sldId id="257" r:id="rId14"/>
    <p:sldId id="418" r:id="rId15"/>
    <p:sldId id="419" r:id="rId16"/>
    <p:sldId id="282" r:id="rId17"/>
    <p:sldId id="348" r:id="rId18"/>
    <p:sldId id="350" r:id="rId19"/>
    <p:sldId id="351" r:id="rId20"/>
    <p:sldId id="352" r:id="rId21"/>
    <p:sldId id="354" r:id="rId22"/>
    <p:sldId id="283" r:id="rId23"/>
    <p:sldId id="417" r:id="rId24"/>
    <p:sldId id="358" r:id="rId25"/>
    <p:sldId id="372" r:id="rId26"/>
    <p:sldId id="287" r:id="rId27"/>
    <p:sldId id="299" r:id="rId28"/>
    <p:sldId id="286" r:id="rId29"/>
    <p:sldId id="403" r:id="rId30"/>
    <p:sldId id="267" r:id="rId31"/>
    <p:sldId id="410" r:id="rId32"/>
    <p:sldId id="266" r:id="rId33"/>
    <p:sldId id="398" r:id="rId34"/>
    <p:sldId id="399" r:id="rId35"/>
    <p:sldId id="371" r:id="rId36"/>
    <p:sldId id="415" r:id="rId37"/>
    <p:sldId id="416" r:id="rId38"/>
    <p:sldId id="269" r:id="rId39"/>
    <p:sldId id="414" r:id="rId40"/>
    <p:sldId id="413" r:id="rId41"/>
    <p:sldId id="338" r:id="rId42"/>
    <p:sldId id="393" r:id="rId43"/>
    <p:sldId id="376" r:id="rId44"/>
    <p:sldId id="400" r:id="rId45"/>
    <p:sldId id="379" r:id="rId46"/>
    <p:sldId id="345" r:id="rId4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43" autoAdjust="0"/>
    <p:restoredTop sz="94660"/>
  </p:normalViewPr>
  <p:slideViewPr>
    <p:cSldViewPr>
      <p:cViewPr varScale="1">
        <p:scale>
          <a:sx n="64" d="100"/>
          <a:sy n="64" d="100"/>
        </p:scale>
        <p:origin x="1314"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7097D-AD31-474B-BEDF-46D47CE6388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6843B62B-5E5B-4C77-973D-9A9BCC715E48}">
      <dgm:prSet phldrT="[Texto]" custT="1"/>
      <dgm:spPr/>
      <dgm:t>
        <a:bodyPr/>
        <a:lstStyle/>
        <a:p>
          <a:r>
            <a:rPr lang="es-ES" sz="2000" b="1" dirty="0"/>
            <a:t>LOS AJUSTES ISOSTÁTICOS SON MUY LENTOS</a:t>
          </a:r>
        </a:p>
      </dgm:t>
    </dgm:pt>
    <dgm:pt modelId="{7276B1BC-5DC6-4E67-85EA-A1E0BE4804EE}" type="parTrans" cxnId="{A89F0D9C-AD69-4F31-AFC0-C84C9601E8AA}">
      <dgm:prSet/>
      <dgm:spPr/>
      <dgm:t>
        <a:bodyPr/>
        <a:lstStyle/>
        <a:p>
          <a:endParaRPr lang="es-ES"/>
        </a:p>
      </dgm:t>
    </dgm:pt>
    <dgm:pt modelId="{784D75C3-C822-4BDC-AAF3-EF3588822D5A}" type="sibTrans" cxnId="{A89F0D9C-AD69-4F31-AFC0-C84C9601E8AA}">
      <dgm:prSet/>
      <dgm:spPr/>
      <dgm:t>
        <a:bodyPr/>
        <a:lstStyle/>
        <a:p>
          <a:endParaRPr lang="es-ES"/>
        </a:p>
      </dgm:t>
    </dgm:pt>
    <dgm:pt modelId="{AC23FD40-8CE1-4ABC-A5F6-E0302CA078B4}">
      <dgm:prSet phldrT="[Texto]" custT="1"/>
      <dgm:spPr/>
      <dgm:t>
        <a:bodyPr/>
        <a:lstStyle/>
        <a:p>
          <a:r>
            <a:rPr lang="es-ES" sz="2000" b="1" dirty="0"/>
            <a:t>A ESCALA  DE TIEMPO GEOLÓGICO, LOS MATERIALES DEL MANTO TIENEN COMPORTAMIENTOS PROPIOS DE FJUÍDOS</a:t>
          </a:r>
        </a:p>
      </dgm:t>
    </dgm:pt>
    <dgm:pt modelId="{563BA17A-5CD6-44FC-9F05-EC14157D75A8}" type="parTrans" cxnId="{A3FDFAF9-5AFA-470A-AC51-5642A615B224}">
      <dgm:prSet/>
      <dgm:spPr/>
      <dgm:t>
        <a:bodyPr/>
        <a:lstStyle/>
        <a:p>
          <a:endParaRPr lang="es-ES"/>
        </a:p>
      </dgm:t>
    </dgm:pt>
    <dgm:pt modelId="{7A45AA13-84A0-44D3-A808-9E7CA2CBEFED}" type="sibTrans" cxnId="{A3FDFAF9-5AFA-470A-AC51-5642A615B224}">
      <dgm:prSet/>
      <dgm:spPr/>
      <dgm:t>
        <a:bodyPr/>
        <a:lstStyle/>
        <a:p>
          <a:endParaRPr lang="es-ES"/>
        </a:p>
      </dgm:t>
    </dgm:pt>
    <dgm:pt modelId="{436E6D6A-7724-441C-A2DA-984815A271D5}">
      <dgm:prSet phldrT="[Texto]" custT="1"/>
      <dgm:spPr/>
      <dgm:t>
        <a:bodyPr/>
        <a:lstStyle/>
        <a:p>
          <a:r>
            <a:rPr lang="es-ES" sz="2000" b="1" dirty="0"/>
            <a:t>EL EQUILIBRIO ISOSTÁTICO NO SE AL CANZA DE FORMA LOCAL SINO A ESCALA REGIONAL.</a:t>
          </a:r>
        </a:p>
      </dgm:t>
    </dgm:pt>
    <dgm:pt modelId="{BFCCCDCE-2C6C-4688-A749-8C5CF232F046}" type="parTrans" cxnId="{814BCE0A-E589-4594-ADE9-C702DC0A5369}">
      <dgm:prSet/>
      <dgm:spPr/>
      <dgm:t>
        <a:bodyPr/>
        <a:lstStyle/>
        <a:p>
          <a:endParaRPr lang="es-ES"/>
        </a:p>
      </dgm:t>
    </dgm:pt>
    <dgm:pt modelId="{519F8409-0777-438F-9093-554984E24577}" type="sibTrans" cxnId="{814BCE0A-E589-4594-ADE9-C702DC0A5369}">
      <dgm:prSet/>
      <dgm:spPr/>
      <dgm:t>
        <a:bodyPr/>
        <a:lstStyle/>
        <a:p>
          <a:endParaRPr lang="es-ES"/>
        </a:p>
      </dgm:t>
    </dgm:pt>
    <dgm:pt modelId="{ABDAFA8A-EBC1-4C14-8BCA-7BDABC750D30}" type="pres">
      <dgm:prSet presAssocID="{F617097D-AD31-474B-BEDF-46D47CE63888}" presName="linear" presStyleCnt="0">
        <dgm:presLayoutVars>
          <dgm:dir/>
          <dgm:animLvl val="lvl"/>
          <dgm:resizeHandles val="exact"/>
        </dgm:presLayoutVars>
      </dgm:prSet>
      <dgm:spPr/>
    </dgm:pt>
    <dgm:pt modelId="{C2973D69-9E28-4E8B-B620-704C34C8D9CE}" type="pres">
      <dgm:prSet presAssocID="{6843B62B-5E5B-4C77-973D-9A9BCC715E48}" presName="parentLin" presStyleCnt="0"/>
      <dgm:spPr/>
    </dgm:pt>
    <dgm:pt modelId="{9FA2C868-6610-4EC3-9C66-F4794E783FA0}" type="pres">
      <dgm:prSet presAssocID="{6843B62B-5E5B-4C77-973D-9A9BCC715E48}" presName="parentLeftMargin" presStyleLbl="node1" presStyleIdx="0" presStyleCnt="3"/>
      <dgm:spPr/>
    </dgm:pt>
    <dgm:pt modelId="{C0C6D822-AFDC-4F33-8719-CDF3EE06FBFE}" type="pres">
      <dgm:prSet presAssocID="{6843B62B-5E5B-4C77-973D-9A9BCC715E48}" presName="parentText" presStyleLbl="node1" presStyleIdx="0" presStyleCnt="3" custLinFactNeighborX="48778" custLinFactNeighborY="3031">
        <dgm:presLayoutVars>
          <dgm:chMax val="0"/>
          <dgm:bulletEnabled val="1"/>
        </dgm:presLayoutVars>
      </dgm:prSet>
      <dgm:spPr/>
    </dgm:pt>
    <dgm:pt modelId="{91AEFE21-C4C2-4B8E-ADBA-3158417D6BAB}" type="pres">
      <dgm:prSet presAssocID="{6843B62B-5E5B-4C77-973D-9A9BCC715E48}" presName="negativeSpace" presStyleCnt="0"/>
      <dgm:spPr/>
    </dgm:pt>
    <dgm:pt modelId="{71A9C484-6F4D-45B8-81D0-DD35209FEBA8}" type="pres">
      <dgm:prSet presAssocID="{6843B62B-5E5B-4C77-973D-9A9BCC715E48}" presName="childText" presStyleLbl="conFgAcc1" presStyleIdx="0" presStyleCnt="3">
        <dgm:presLayoutVars>
          <dgm:bulletEnabled val="1"/>
        </dgm:presLayoutVars>
      </dgm:prSet>
      <dgm:spPr/>
    </dgm:pt>
    <dgm:pt modelId="{DDCDD3E6-72F3-4B49-8144-EBF88294F289}" type="pres">
      <dgm:prSet presAssocID="{784D75C3-C822-4BDC-AAF3-EF3588822D5A}" presName="spaceBetweenRectangles" presStyleCnt="0"/>
      <dgm:spPr/>
    </dgm:pt>
    <dgm:pt modelId="{8C72D4ED-055C-4FE0-B6ED-46906F5ECFE6}" type="pres">
      <dgm:prSet presAssocID="{AC23FD40-8CE1-4ABC-A5F6-E0302CA078B4}" presName="parentLin" presStyleCnt="0"/>
      <dgm:spPr/>
    </dgm:pt>
    <dgm:pt modelId="{07974249-FA2F-43A6-BBCE-71DE1B877467}" type="pres">
      <dgm:prSet presAssocID="{AC23FD40-8CE1-4ABC-A5F6-E0302CA078B4}" presName="parentLeftMargin" presStyleLbl="node1" presStyleIdx="0" presStyleCnt="3"/>
      <dgm:spPr/>
    </dgm:pt>
    <dgm:pt modelId="{509D440E-0BD6-4E7A-9200-AF7610719DF5}" type="pres">
      <dgm:prSet presAssocID="{AC23FD40-8CE1-4ABC-A5F6-E0302CA078B4}" presName="parentText" presStyleLbl="node1" presStyleIdx="1" presStyleCnt="3">
        <dgm:presLayoutVars>
          <dgm:chMax val="0"/>
          <dgm:bulletEnabled val="1"/>
        </dgm:presLayoutVars>
      </dgm:prSet>
      <dgm:spPr/>
    </dgm:pt>
    <dgm:pt modelId="{B631E697-FDEF-414D-BEB3-18D396C0C8C1}" type="pres">
      <dgm:prSet presAssocID="{AC23FD40-8CE1-4ABC-A5F6-E0302CA078B4}" presName="negativeSpace" presStyleCnt="0"/>
      <dgm:spPr/>
    </dgm:pt>
    <dgm:pt modelId="{D6C6857C-0139-48E8-BDC7-D2DC0CE425F9}" type="pres">
      <dgm:prSet presAssocID="{AC23FD40-8CE1-4ABC-A5F6-E0302CA078B4}" presName="childText" presStyleLbl="conFgAcc1" presStyleIdx="1" presStyleCnt="3">
        <dgm:presLayoutVars>
          <dgm:bulletEnabled val="1"/>
        </dgm:presLayoutVars>
      </dgm:prSet>
      <dgm:spPr/>
    </dgm:pt>
    <dgm:pt modelId="{C61C6D80-94E6-48C9-9985-ACD26727CE19}" type="pres">
      <dgm:prSet presAssocID="{7A45AA13-84A0-44D3-A808-9E7CA2CBEFED}" presName="spaceBetweenRectangles" presStyleCnt="0"/>
      <dgm:spPr/>
    </dgm:pt>
    <dgm:pt modelId="{F01A7064-8FA6-45B3-8361-2783829A3D93}" type="pres">
      <dgm:prSet presAssocID="{436E6D6A-7724-441C-A2DA-984815A271D5}" presName="parentLin" presStyleCnt="0"/>
      <dgm:spPr/>
    </dgm:pt>
    <dgm:pt modelId="{11A9FAFD-EE49-41C4-A3F3-BA21027D22A3}" type="pres">
      <dgm:prSet presAssocID="{436E6D6A-7724-441C-A2DA-984815A271D5}" presName="parentLeftMargin" presStyleLbl="node1" presStyleIdx="1" presStyleCnt="3"/>
      <dgm:spPr/>
    </dgm:pt>
    <dgm:pt modelId="{E94CDBB9-8D54-49E7-AD64-D9B53065EEF1}" type="pres">
      <dgm:prSet presAssocID="{436E6D6A-7724-441C-A2DA-984815A271D5}" presName="parentText" presStyleLbl="node1" presStyleIdx="2" presStyleCnt="3">
        <dgm:presLayoutVars>
          <dgm:chMax val="0"/>
          <dgm:bulletEnabled val="1"/>
        </dgm:presLayoutVars>
      </dgm:prSet>
      <dgm:spPr/>
    </dgm:pt>
    <dgm:pt modelId="{9318F434-67F6-4AFA-BBF0-5B4BB26FB03F}" type="pres">
      <dgm:prSet presAssocID="{436E6D6A-7724-441C-A2DA-984815A271D5}" presName="negativeSpace" presStyleCnt="0"/>
      <dgm:spPr/>
    </dgm:pt>
    <dgm:pt modelId="{9AB8C351-2ECA-45AC-9857-F051358E5C84}" type="pres">
      <dgm:prSet presAssocID="{436E6D6A-7724-441C-A2DA-984815A271D5}" presName="childText" presStyleLbl="conFgAcc1" presStyleIdx="2" presStyleCnt="3" custLinFactNeighborY="3453">
        <dgm:presLayoutVars>
          <dgm:bulletEnabled val="1"/>
        </dgm:presLayoutVars>
      </dgm:prSet>
      <dgm:spPr/>
    </dgm:pt>
  </dgm:ptLst>
  <dgm:cxnLst>
    <dgm:cxn modelId="{0776F605-78A9-4553-8CA5-BA1F124C3F56}" type="presOf" srcId="{AC23FD40-8CE1-4ABC-A5F6-E0302CA078B4}" destId="{07974249-FA2F-43A6-BBCE-71DE1B877467}" srcOrd="0" destOrd="0" presId="urn:microsoft.com/office/officeart/2005/8/layout/list1"/>
    <dgm:cxn modelId="{814BCE0A-E589-4594-ADE9-C702DC0A5369}" srcId="{F617097D-AD31-474B-BEDF-46D47CE63888}" destId="{436E6D6A-7724-441C-A2DA-984815A271D5}" srcOrd="2" destOrd="0" parTransId="{BFCCCDCE-2C6C-4688-A749-8C5CF232F046}" sibTransId="{519F8409-0777-438F-9093-554984E24577}"/>
    <dgm:cxn modelId="{C3437D14-D94B-4888-8CD0-B50242FED055}" type="presOf" srcId="{F617097D-AD31-474B-BEDF-46D47CE63888}" destId="{ABDAFA8A-EBC1-4C14-8BCA-7BDABC750D30}" srcOrd="0" destOrd="0" presId="urn:microsoft.com/office/officeart/2005/8/layout/list1"/>
    <dgm:cxn modelId="{700CF934-97C2-4A1B-98A8-14D9D250148F}" type="presOf" srcId="{6843B62B-5E5B-4C77-973D-9A9BCC715E48}" destId="{C0C6D822-AFDC-4F33-8719-CDF3EE06FBFE}" srcOrd="1" destOrd="0" presId="urn:microsoft.com/office/officeart/2005/8/layout/list1"/>
    <dgm:cxn modelId="{DBC4E73F-A12F-41C9-AAFF-85C3A7AD1C68}" type="presOf" srcId="{436E6D6A-7724-441C-A2DA-984815A271D5}" destId="{11A9FAFD-EE49-41C4-A3F3-BA21027D22A3}" srcOrd="0" destOrd="0" presId="urn:microsoft.com/office/officeart/2005/8/layout/list1"/>
    <dgm:cxn modelId="{34174B76-41A1-4273-B439-9BF16E93E110}" type="presOf" srcId="{6843B62B-5E5B-4C77-973D-9A9BCC715E48}" destId="{9FA2C868-6610-4EC3-9C66-F4794E783FA0}" srcOrd="0" destOrd="0" presId="urn:microsoft.com/office/officeart/2005/8/layout/list1"/>
    <dgm:cxn modelId="{2EEBB096-4F74-4E71-B54D-9AE736C301AA}" type="presOf" srcId="{AC23FD40-8CE1-4ABC-A5F6-E0302CA078B4}" destId="{509D440E-0BD6-4E7A-9200-AF7610719DF5}" srcOrd="1" destOrd="0" presId="urn:microsoft.com/office/officeart/2005/8/layout/list1"/>
    <dgm:cxn modelId="{A89F0D9C-AD69-4F31-AFC0-C84C9601E8AA}" srcId="{F617097D-AD31-474B-BEDF-46D47CE63888}" destId="{6843B62B-5E5B-4C77-973D-9A9BCC715E48}" srcOrd="0" destOrd="0" parTransId="{7276B1BC-5DC6-4E67-85EA-A1E0BE4804EE}" sibTransId="{784D75C3-C822-4BDC-AAF3-EF3588822D5A}"/>
    <dgm:cxn modelId="{802C3BBF-A6AB-46D5-8CCF-DCD18A766EE9}" type="presOf" srcId="{436E6D6A-7724-441C-A2DA-984815A271D5}" destId="{E94CDBB9-8D54-49E7-AD64-D9B53065EEF1}" srcOrd="1" destOrd="0" presId="urn:microsoft.com/office/officeart/2005/8/layout/list1"/>
    <dgm:cxn modelId="{A3FDFAF9-5AFA-470A-AC51-5642A615B224}" srcId="{F617097D-AD31-474B-BEDF-46D47CE63888}" destId="{AC23FD40-8CE1-4ABC-A5F6-E0302CA078B4}" srcOrd="1" destOrd="0" parTransId="{563BA17A-5CD6-44FC-9F05-EC14157D75A8}" sibTransId="{7A45AA13-84A0-44D3-A808-9E7CA2CBEFED}"/>
    <dgm:cxn modelId="{9C91550F-834B-4304-A004-60A09F11455D}" type="presParOf" srcId="{ABDAFA8A-EBC1-4C14-8BCA-7BDABC750D30}" destId="{C2973D69-9E28-4E8B-B620-704C34C8D9CE}" srcOrd="0" destOrd="0" presId="urn:microsoft.com/office/officeart/2005/8/layout/list1"/>
    <dgm:cxn modelId="{CF5E6E4E-FE26-490E-A24F-98A39D853973}" type="presParOf" srcId="{C2973D69-9E28-4E8B-B620-704C34C8D9CE}" destId="{9FA2C868-6610-4EC3-9C66-F4794E783FA0}" srcOrd="0" destOrd="0" presId="urn:microsoft.com/office/officeart/2005/8/layout/list1"/>
    <dgm:cxn modelId="{E8D669C5-7F41-4A15-B8FF-AF58319F0DFB}" type="presParOf" srcId="{C2973D69-9E28-4E8B-B620-704C34C8D9CE}" destId="{C0C6D822-AFDC-4F33-8719-CDF3EE06FBFE}" srcOrd="1" destOrd="0" presId="urn:microsoft.com/office/officeart/2005/8/layout/list1"/>
    <dgm:cxn modelId="{7ABF4F20-9EB3-423A-B646-14EB94D93A8C}" type="presParOf" srcId="{ABDAFA8A-EBC1-4C14-8BCA-7BDABC750D30}" destId="{91AEFE21-C4C2-4B8E-ADBA-3158417D6BAB}" srcOrd="1" destOrd="0" presId="urn:microsoft.com/office/officeart/2005/8/layout/list1"/>
    <dgm:cxn modelId="{002FAC93-9D43-47F7-8158-CC6B395E8973}" type="presParOf" srcId="{ABDAFA8A-EBC1-4C14-8BCA-7BDABC750D30}" destId="{71A9C484-6F4D-45B8-81D0-DD35209FEBA8}" srcOrd="2" destOrd="0" presId="urn:microsoft.com/office/officeart/2005/8/layout/list1"/>
    <dgm:cxn modelId="{579B6D91-C566-4309-967D-0362BB466879}" type="presParOf" srcId="{ABDAFA8A-EBC1-4C14-8BCA-7BDABC750D30}" destId="{DDCDD3E6-72F3-4B49-8144-EBF88294F289}" srcOrd="3" destOrd="0" presId="urn:microsoft.com/office/officeart/2005/8/layout/list1"/>
    <dgm:cxn modelId="{B45EF1EB-4734-427E-98AD-D70221EDCC6C}" type="presParOf" srcId="{ABDAFA8A-EBC1-4C14-8BCA-7BDABC750D30}" destId="{8C72D4ED-055C-4FE0-B6ED-46906F5ECFE6}" srcOrd="4" destOrd="0" presId="urn:microsoft.com/office/officeart/2005/8/layout/list1"/>
    <dgm:cxn modelId="{E837F07C-5619-45AD-9AB7-FBE79250B159}" type="presParOf" srcId="{8C72D4ED-055C-4FE0-B6ED-46906F5ECFE6}" destId="{07974249-FA2F-43A6-BBCE-71DE1B877467}" srcOrd="0" destOrd="0" presId="urn:microsoft.com/office/officeart/2005/8/layout/list1"/>
    <dgm:cxn modelId="{604E5E4E-890B-4A1E-87C2-1483D33A5D23}" type="presParOf" srcId="{8C72D4ED-055C-4FE0-B6ED-46906F5ECFE6}" destId="{509D440E-0BD6-4E7A-9200-AF7610719DF5}" srcOrd="1" destOrd="0" presId="urn:microsoft.com/office/officeart/2005/8/layout/list1"/>
    <dgm:cxn modelId="{17E45998-9A79-4E58-9EB9-70050F07C481}" type="presParOf" srcId="{ABDAFA8A-EBC1-4C14-8BCA-7BDABC750D30}" destId="{B631E697-FDEF-414D-BEB3-18D396C0C8C1}" srcOrd="5" destOrd="0" presId="urn:microsoft.com/office/officeart/2005/8/layout/list1"/>
    <dgm:cxn modelId="{DA62CC42-F716-4683-91AC-5B3C6E01313D}" type="presParOf" srcId="{ABDAFA8A-EBC1-4C14-8BCA-7BDABC750D30}" destId="{D6C6857C-0139-48E8-BDC7-D2DC0CE425F9}" srcOrd="6" destOrd="0" presId="urn:microsoft.com/office/officeart/2005/8/layout/list1"/>
    <dgm:cxn modelId="{79EFFC83-8782-47B9-A024-C089728F7849}" type="presParOf" srcId="{ABDAFA8A-EBC1-4C14-8BCA-7BDABC750D30}" destId="{C61C6D80-94E6-48C9-9985-ACD26727CE19}" srcOrd="7" destOrd="0" presId="urn:microsoft.com/office/officeart/2005/8/layout/list1"/>
    <dgm:cxn modelId="{9E61B18E-E101-45AB-9CDB-F8E2454044EA}" type="presParOf" srcId="{ABDAFA8A-EBC1-4C14-8BCA-7BDABC750D30}" destId="{F01A7064-8FA6-45B3-8361-2783829A3D93}" srcOrd="8" destOrd="0" presId="urn:microsoft.com/office/officeart/2005/8/layout/list1"/>
    <dgm:cxn modelId="{3A62D686-3E7C-4960-80DF-75D5BB804C01}" type="presParOf" srcId="{F01A7064-8FA6-45B3-8361-2783829A3D93}" destId="{11A9FAFD-EE49-41C4-A3F3-BA21027D22A3}" srcOrd="0" destOrd="0" presId="urn:microsoft.com/office/officeart/2005/8/layout/list1"/>
    <dgm:cxn modelId="{86B86176-81F2-4835-9953-D708114A382C}" type="presParOf" srcId="{F01A7064-8FA6-45B3-8361-2783829A3D93}" destId="{E94CDBB9-8D54-49E7-AD64-D9B53065EEF1}" srcOrd="1" destOrd="0" presId="urn:microsoft.com/office/officeart/2005/8/layout/list1"/>
    <dgm:cxn modelId="{E9904973-367A-4EDD-BB9B-D2F1071E48A8}" type="presParOf" srcId="{ABDAFA8A-EBC1-4C14-8BCA-7BDABC750D30}" destId="{9318F434-67F6-4AFA-BBF0-5B4BB26FB03F}" srcOrd="9" destOrd="0" presId="urn:microsoft.com/office/officeart/2005/8/layout/list1"/>
    <dgm:cxn modelId="{55486918-713B-4A94-94AD-6263E88163E5}" type="presParOf" srcId="{ABDAFA8A-EBC1-4C14-8BCA-7BDABC750D30}" destId="{9AB8C351-2ECA-45AC-9857-F051358E5C8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9C484-6F4D-45B8-81D0-DD35209FEBA8}">
      <dsp:nvSpPr>
        <dsp:cNvPr id="0" name=""/>
        <dsp:cNvSpPr/>
      </dsp:nvSpPr>
      <dsp:spPr>
        <a:xfrm>
          <a:off x="0" y="576812"/>
          <a:ext cx="6624736"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6D822-AFDC-4F33-8719-CDF3EE06FBFE}">
      <dsp:nvSpPr>
        <dsp:cNvPr id="0" name=""/>
        <dsp:cNvSpPr/>
      </dsp:nvSpPr>
      <dsp:spPr>
        <a:xfrm>
          <a:off x="492807" y="63797"/>
          <a:ext cx="463731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79" tIns="0" rIns="175279" bIns="0" numCol="1" spcCol="1270" anchor="ctr" anchorCtr="0">
          <a:noAutofit/>
        </a:bodyPr>
        <a:lstStyle/>
        <a:p>
          <a:pPr marL="0" lvl="0" indent="0" algn="l" defTabSz="889000">
            <a:lnSpc>
              <a:spcPct val="90000"/>
            </a:lnSpc>
            <a:spcBef>
              <a:spcPct val="0"/>
            </a:spcBef>
            <a:spcAft>
              <a:spcPct val="35000"/>
            </a:spcAft>
            <a:buNone/>
          </a:pPr>
          <a:r>
            <a:rPr lang="es-ES" sz="2000" b="1" kern="1200" dirty="0"/>
            <a:t>LOS AJUSTES ISOSTÁTICOS SON MUY LENTOS</a:t>
          </a:r>
        </a:p>
      </dsp:txBody>
      <dsp:txXfrm>
        <a:off x="546126" y="117116"/>
        <a:ext cx="4530677" cy="985602"/>
      </dsp:txXfrm>
    </dsp:sp>
    <dsp:sp modelId="{D6C6857C-0139-48E8-BDC7-D2DC0CE425F9}">
      <dsp:nvSpPr>
        <dsp:cNvPr id="0" name=""/>
        <dsp:cNvSpPr/>
      </dsp:nvSpPr>
      <dsp:spPr>
        <a:xfrm>
          <a:off x="0" y="2255132"/>
          <a:ext cx="6624736"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9D440E-0BD6-4E7A-9200-AF7610719DF5}">
      <dsp:nvSpPr>
        <dsp:cNvPr id="0" name=""/>
        <dsp:cNvSpPr/>
      </dsp:nvSpPr>
      <dsp:spPr>
        <a:xfrm>
          <a:off x="331236" y="1709012"/>
          <a:ext cx="463731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79" tIns="0" rIns="175279" bIns="0" numCol="1" spcCol="1270" anchor="ctr" anchorCtr="0">
          <a:noAutofit/>
        </a:bodyPr>
        <a:lstStyle/>
        <a:p>
          <a:pPr marL="0" lvl="0" indent="0" algn="l" defTabSz="889000">
            <a:lnSpc>
              <a:spcPct val="90000"/>
            </a:lnSpc>
            <a:spcBef>
              <a:spcPct val="0"/>
            </a:spcBef>
            <a:spcAft>
              <a:spcPct val="35000"/>
            </a:spcAft>
            <a:buNone/>
          </a:pPr>
          <a:r>
            <a:rPr lang="es-ES" sz="2000" b="1" kern="1200" dirty="0"/>
            <a:t>A ESCALA  DE TIEMPO GEOLÓGICO, LOS MATERIALES DEL MANTO TIENEN COMPORTAMIENTOS PROPIOS DE FJUÍDOS</a:t>
          </a:r>
        </a:p>
      </dsp:txBody>
      <dsp:txXfrm>
        <a:off x="384555" y="1762331"/>
        <a:ext cx="4530677" cy="985602"/>
      </dsp:txXfrm>
    </dsp:sp>
    <dsp:sp modelId="{9AB8C351-2ECA-45AC-9857-F051358E5C84}">
      <dsp:nvSpPr>
        <dsp:cNvPr id="0" name=""/>
        <dsp:cNvSpPr/>
      </dsp:nvSpPr>
      <dsp:spPr>
        <a:xfrm>
          <a:off x="0" y="3952309"/>
          <a:ext cx="6624736"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CDBB9-8D54-49E7-AD64-D9B53065EEF1}">
      <dsp:nvSpPr>
        <dsp:cNvPr id="0" name=""/>
        <dsp:cNvSpPr/>
      </dsp:nvSpPr>
      <dsp:spPr>
        <a:xfrm>
          <a:off x="331236" y="3387332"/>
          <a:ext cx="4637315"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79" tIns="0" rIns="175279" bIns="0" numCol="1" spcCol="1270" anchor="ctr" anchorCtr="0">
          <a:noAutofit/>
        </a:bodyPr>
        <a:lstStyle/>
        <a:p>
          <a:pPr marL="0" lvl="0" indent="0" algn="l" defTabSz="889000">
            <a:lnSpc>
              <a:spcPct val="90000"/>
            </a:lnSpc>
            <a:spcBef>
              <a:spcPct val="0"/>
            </a:spcBef>
            <a:spcAft>
              <a:spcPct val="35000"/>
            </a:spcAft>
            <a:buNone/>
          </a:pPr>
          <a:r>
            <a:rPr lang="es-ES" sz="2000" b="1" kern="1200" dirty="0"/>
            <a:t>EL EQUILIBRIO ISOSTÁTICO NO SE AL CANZA DE FORMA LOCAL SINO A ESCALA REGIONAL.</a:t>
          </a:r>
        </a:p>
      </dsp:txBody>
      <dsp:txXfrm>
        <a:off x="384555" y="3440651"/>
        <a:ext cx="4530677"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B03DE1-55FE-4AC9-AC68-339B9D744615}" type="datetimeFigureOut">
              <a:rPr lang="es-ES" smtClean="0"/>
              <a:pPr/>
              <a:t>01/05/2023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52F70C-8774-41F8-B2D5-83D14DD625D8}" type="slidenum">
              <a:rPr lang="es-ES" smtClean="0"/>
              <a:pPr/>
              <a:t>‹Nº›</a:t>
            </a:fld>
            <a:endParaRPr lang="es-ES"/>
          </a:p>
        </p:txBody>
      </p:sp>
    </p:spTree>
    <p:extLst>
      <p:ext uri="{BB962C8B-B14F-4D97-AF65-F5344CB8AC3E}">
        <p14:creationId xmlns:p14="http://schemas.microsoft.com/office/powerpoint/2010/main" val="2680512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B5D520E-9235-4458-8F31-42C446ABF185}" type="slidenum">
              <a:rPr lang="es-ES" smtClean="0"/>
              <a:t>25</a:t>
            </a:fld>
            <a:endParaRPr lang="es-ES"/>
          </a:p>
        </p:txBody>
      </p:sp>
    </p:spTree>
    <p:extLst>
      <p:ext uri="{BB962C8B-B14F-4D97-AF65-F5344CB8AC3E}">
        <p14:creationId xmlns:p14="http://schemas.microsoft.com/office/powerpoint/2010/main" val="344257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B5D520E-9235-4458-8F31-42C446ABF185}" type="slidenum">
              <a:rPr lang="es-ES" smtClean="0"/>
              <a:t>30</a:t>
            </a:fld>
            <a:endParaRPr lang="es-ES"/>
          </a:p>
        </p:txBody>
      </p:sp>
    </p:spTree>
    <p:extLst>
      <p:ext uri="{BB962C8B-B14F-4D97-AF65-F5344CB8AC3E}">
        <p14:creationId xmlns:p14="http://schemas.microsoft.com/office/powerpoint/2010/main" val="74674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B5D520E-9235-4458-8F31-42C446ABF185}" type="slidenum">
              <a:rPr lang="es-ES" smtClean="0"/>
              <a:t>32</a:t>
            </a:fld>
            <a:endParaRPr lang="es-ES"/>
          </a:p>
        </p:txBody>
      </p:sp>
    </p:spTree>
    <p:extLst>
      <p:ext uri="{BB962C8B-B14F-4D97-AF65-F5344CB8AC3E}">
        <p14:creationId xmlns:p14="http://schemas.microsoft.com/office/powerpoint/2010/main" val="380054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B5D520E-9235-4458-8F31-42C446ABF185}" type="slidenum">
              <a:rPr lang="es-ES" smtClean="0"/>
              <a:t>36</a:t>
            </a:fld>
            <a:endParaRPr lang="es-ES"/>
          </a:p>
        </p:txBody>
      </p:sp>
    </p:spTree>
    <p:extLst>
      <p:ext uri="{BB962C8B-B14F-4D97-AF65-F5344CB8AC3E}">
        <p14:creationId xmlns:p14="http://schemas.microsoft.com/office/powerpoint/2010/main" val="189544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B5D520E-9235-4458-8F31-42C446ABF185}" type="slidenum">
              <a:rPr lang="es-ES" smtClean="0"/>
              <a:t>41</a:t>
            </a:fld>
            <a:endParaRPr lang="es-ES"/>
          </a:p>
        </p:txBody>
      </p:sp>
    </p:spTree>
    <p:extLst>
      <p:ext uri="{BB962C8B-B14F-4D97-AF65-F5344CB8AC3E}">
        <p14:creationId xmlns:p14="http://schemas.microsoft.com/office/powerpoint/2010/main" val="130867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06922899"/>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03222021"/>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ACD74C-C000-458F-9A03-DC119FE12DAD}" type="datetimeFigureOut">
              <a:rPr kumimoji="0" lang="es-E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01/05/2023</a:t>
            </a:fld>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748D68-548B-44BE-9E78-AC9CAB54299A}" type="slidenum">
              <a:rPr kumimoji="0" lang="es-E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360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ACD74C-C000-458F-9A03-DC119FE12DAD}" type="datetimeFigureOut">
              <a:rPr kumimoji="0" lang="es-E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01/05/2023</a:t>
            </a:fld>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748D68-548B-44BE-9E78-AC9CAB54299A}" type="slidenum">
              <a:rPr kumimoji="0" lang="es-E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83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11D68345-BCB9-45B1-91A2-152E9C687633}" type="datetimeFigureOut">
              <a:rPr lang="es-ES" smtClean="0"/>
              <a:pPr/>
              <a:t>01/05/2023</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3FC7F0F-72CA-4366-A13C-4925F282ADA6}"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4324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https://iesjsegrelles.edutictac.es/xpascual/Recursos_didactics/Tectonic_Box/05_Limites_de_placa/04_Animacion_Tectonica_Deriva_continental_02.swf" TargetMode="External"/><Relationship Id="rId2" Type="http://schemas.openxmlformats.org/officeDocument/2006/relationships/image" Target="../media/image36.gif"/><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15.xml"/><Relationship Id="rId4" Type="http://schemas.openxmlformats.org/officeDocument/2006/relationships/image" Target="../media/image48.gif"/></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cienciasnaturales.es/TECTONICAPLACAS.sw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iesjsegrelles.edutictac.es/xpascual/Recursos_didactics/Tectonic_Box/05_Limites_de_placa/06_Animacion_Tectonica_Limites_placa_II.swf"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8.gif"/><Relationship Id="rId5" Type="http://schemas.openxmlformats.org/officeDocument/2006/relationships/hyperlink" Target="http://www.juntadeandalucia.es/averroes/centros-tic/29700230/helvia/aula/archivos/repositorio/0/26/html/animacion%20tectonica/tectonica_animada/tect_swf_files/seafloor_spread.swf" TargetMode="Externa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iesjsegrelles.edutictac.es/xpascual/Recursos_didactics/Tectonic_Box/05_Limites_de_placa/06_Animacion_Tectonica_Limites_placa_II.swf"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www.juntadeandalucia.es/averroes/centros-tic/29700230/helvia/aula/archivos/repositorio/0/26/html/animacion%20tectonica/tectonica_animada/tect_swf_files/subduccion%5b2%5d.swf" TargetMode="External"/><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slide" Target="slide28.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hyperlink" Target="http://www.juntadeandalucia.es/averroes/centros-tic/29700230/helvia/aula/archivos/repositorio/0/26/html/animacion%20tectonica/tectonica_animada/tect_swf_files/02%5b1%5d.swf" TargetMode="Externa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gif"/></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2.jpeg"/><Relationship Id="rId7" Type="http://schemas.openxmlformats.org/officeDocument/2006/relationships/image" Target="../media/image15.gi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http://www.bbc.co.uk/spanish/flash/swf/earthquake/earthquake.swf" TargetMode="External"/><Relationship Id="rId5" Type="http://schemas.openxmlformats.org/officeDocument/2006/relationships/image" Target="../media/image14.gif"/><Relationship Id="rId4" Type="http://schemas.openxmlformats.org/officeDocument/2006/relationships/image" Target="../media/image13.gif"/></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slide" Target="slide28.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hyperlink" Target="http://www.juntadeandalucia.es/averroes/centros-tic/29700230/helvia/aula/archivos/repositorio/0/26/html/animacion%20tectonica/tectonica_animada/tect_swf_files/52%5b1%5d.swf" TargetMode="External"/><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7.gif"/><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hyperlink" Target="http://www.juntadeandalucia.es/averroes/centros-tic/29700230/helvia/aula/archivos/repositorio/0/26/html/animacion%20tectonica/tectonica_animada/tect_swf_files/55%5b1%5d.sw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4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27584" y="332656"/>
            <a:ext cx="7128792" cy="1967632"/>
          </a:xfrm>
        </p:spPr>
        <p:txBody>
          <a:bodyPr>
            <a:normAutofit/>
          </a:bodyPr>
          <a:lstStyle/>
          <a:p>
            <a:br>
              <a:rPr lang="es-ES" sz="2400" dirty="0">
                <a:solidFill>
                  <a:srgbClr val="7030A0"/>
                </a:solidFill>
                <a:latin typeface="Comic Sans MS" panose="030F0702030302020204" pitchFamily="66" charset="0"/>
              </a:rPr>
            </a:br>
            <a:br>
              <a:rPr lang="es-ES" sz="2400" dirty="0">
                <a:solidFill>
                  <a:srgbClr val="7030A0"/>
                </a:solidFill>
                <a:latin typeface="Comic Sans MS" panose="030F0702030302020204" pitchFamily="66" charset="0"/>
              </a:rPr>
            </a:br>
            <a:r>
              <a:rPr lang="es-ES" sz="2400" dirty="0">
                <a:solidFill>
                  <a:srgbClr val="7030A0"/>
                </a:solidFill>
                <a:latin typeface="Comic Sans MS" panose="030F0702030302020204" pitchFamily="66" charset="0"/>
              </a:rPr>
              <a:t>COMPOSICIÓN Y DINÁMICA TERRESTRE. DERIVA CONTINENTAL Y TECTÓNICA DE PLACAS</a:t>
            </a:r>
          </a:p>
        </p:txBody>
      </p:sp>
      <p:sp>
        <p:nvSpPr>
          <p:cNvPr id="3" name="Subtítulo 2"/>
          <p:cNvSpPr>
            <a:spLocks noGrp="1"/>
          </p:cNvSpPr>
          <p:nvPr>
            <p:ph type="subTitle" idx="1"/>
          </p:nvPr>
        </p:nvSpPr>
        <p:spPr>
          <a:xfrm>
            <a:off x="1043608" y="2636912"/>
            <a:ext cx="6400800" cy="3672408"/>
          </a:xfrm>
        </p:spPr>
        <p:txBody>
          <a:bodyPr>
            <a:normAutofit/>
          </a:bodyPr>
          <a:lstStyle/>
          <a:p>
            <a:pPr algn="l"/>
            <a:endParaRPr lang="es-ES" sz="2000" dirty="0">
              <a:solidFill>
                <a:srgbClr val="7030A0"/>
              </a:solidFill>
              <a:latin typeface="Comic Sans MS" panose="030F0702030302020204" pitchFamily="66" charset="0"/>
            </a:endParaRPr>
          </a:p>
          <a:p>
            <a:pPr marL="457200" indent="-457200" algn="l">
              <a:buAutoNum type="arabicPeriod"/>
            </a:pPr>
            <a:endParaRPr lang="es-ES" sz="2400" dirty="0">
              <a:solidFill>
                <a:srgbClr val="7030A0"/>
              </a:solidFill>
              <a:latin typeface="Comic Sans MS" panose="030F0702030302020204" pitchFamily="66" charset="0"/>
            </a:endParaRPr>
          </a:p>
        </p:txBody>
      </p:sp>
      <p:pic>
        <p:nvPicPr>
          <p:cNvPr id="4" name="Picture 2" descr="Resultado de imagen de estructura de la tie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286" y="2492896"/>
            <a:ext cx="3996358" cy="362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56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1800" dirty="0">
                <a:solidFill>
                  <a:schemeClr val="accent2">
                    <a:lumMod val="75000"/>
                  </a:schemeClr>
                </a:solidFill>
                <a:latin typeface="Comic Sans MS" panose="030F0702030302020204" pitchFamily="66" charset="0"/>
              </a:rPr>
              <a:t> </a:t>
            </a:r>
            <a:r>
              <a:rPr lang="es-ES" sz="1800" u="sng" dirty="0">
                <a:solidFill>
                  <a:schemeClr val="accent2">
                    <a:lumMod val="75000"/>
                  </a:schemeClr>
                </a:solidFill>
                <a:latin typeface="Comic Sans MS" panose="030F0702030302020204" pitchFamily="66" charset="0"/>
              </a:rPr>
              <a:t>MODELO DINÁMICO DE LA TIERRA</a:t>
            </a:r>
            <a:r>
              <a:rPr lang="es-ES" sz="1800" dirty="0">
                <a:solidFill>
                  <a:schemeClr val="accent2">
                    <a:lumMod val="75000"/>
                  </a:schemeClr>
                </a:solidFill>
                <a:latin typeface="Comic Sans MS" panose="030F0702030302020204" pitchFamily="66" charset="0"/>
              </a:rPr>
              <a:t>: 4 CAPAS</a:t>
            </a:r>
            <a:br>
              <a:rPr lang="es-ES" sz="1800" dirty="0">
                <a:solidFill>
                  <a:schemeClr val="accent2">
                    <a:lumMod val="75000"/>
                  </a:schemeClr>
                </a:solidFill>
                <a:latin typeface="Comic Sans MS" panose="030F0702030302020204" pitchFamily="66" charset="0"/>
              </a:rPr>
            </a:br>
            <a:r>
              <a:rPr lang="es-ES" sz="1800" dirty="0">
                <a:solidFill>
                  <a:schemeClr val="accent2">
                    <a:lumMod val="75000"/>
                  </a:schemeClr>
                </a:solidFill>
                <a:latin typeface="Comic Sans MS" panose="030F0702030302020204" pitchFamily="66" charset="0"/>
              </a:rPr>
              <a:t>Más moderno, basado en la dinámica de los materiales</a:t>
            </a:r>
          </a:p>
        </p:txBody>
      </p:sp>
      <p:pic>
        <p:nvPicPr>
          <p:cNvPr id="10" name="Marcador de contenido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772816"/>
            <a:ext cx="5736756" cy="4353347"/>
          </a:xfrm>
        </p:spPr>
      </p:pic>
      <p:sp>
        <p:nvSpPr>
          <p:cNvPr id="4" name="Rectángulo 3"/>
          <p:cNvSpPr/>
          <p:nvPr/>
        </p:nvSpPr>
        <p:spPr>
          <a:xfrm>
            <a:off x="6372200" y="1916832"/>
            <a:ext cx="2232248" cy="72008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omic Sans MS" panose="030F0702030302020204" pitchFamily="66" charset="0"/>
              </a:rPr>
              <a:t>LITOSFERA</a:t>
            </a:r>
          </a:p>
          <a:p>
            <a:pPr algn="ctr"/>
            <a:r>
              <a:rPr lang="es-ES" sz="1400" dirty="0">
                <a:latin typeface="Comic Sans MS" panose="030F0702030302020204" pitchFamily="66" charset="0"/>
              </a:rPr>
              <a:t>Corteza + 50 km del manto superior</a:t>
            </a:r>
          </a:p>
        </p:txBody>
      </p:sp>
      <p:sp>
        <p:nvSpPr>
          <p:cNvPr id="5" name="Rectángulo 4"/>
          <p:cNvSpPr/>
          <p:nvPr/>
        </p:nvSpPr>
        <p:spPr>
          <a:xfrm>
            <a:off x="6300192" y="3090664"/>
            <a:ext cx="2448272" cy="79695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omic Sans MS" panose="030F0702030302020204" pitchFamily="66" charset="0"/>
              </a:rPr>
              <a:t>ASTENOSFERA</a:t>
            </a:r>
          </a:p>
          <a:p>
            <a:pPr algn="ctr"/>
            <a:r>
              <a:rPr lang="es-ES" sz="1400" dirty="0">
                <a:latin typeface="Comic Sans MS" panose="030F0702030302020204" pitchFamily="66" charset="0"/>
              </a:rPr>
              <a:t>100 km del manto superior</a:t>
            </a:r>
          </a:p>
          <a:p>
            <a:pPr algn="ctr"/>
            <a:r>
              <a:rPr lang="es-ES" sz="1400" dirty="0">
                <a:latin typeface="Comic Sans MS" panose="030F0702030302020204" pitchFamily="66" charset="0"/>
              </a:rPr>
              <a:t>(zona de baja velocidad)</a:t>
            </a:r>
          </a:p>
        </p:txBody>
      </p:sp>
      <p:sp>
        <p:nvSpPr>
          <p:cNvPr id="6" name="Rectángulo 5"/>
          <p:cNvSpPr/>
          <p:nvPr/>
        </p:nvSpPr>
        <p:spPr>
          <a:xfrm>
            <a:off x="6300192" y="4487416"/>
            <a:ext cx="2448272" cy="52576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omic Sans MS" panose="030F0702030302020204" pitchFamily="66" charset="0"/>
              </a:rPr>
              <a:t>MESOSFERA</a:t>
            </a:r>
          </a:p>
          <a:p>
            <a:pPr algn="ctr"/>
            <a:r>
              <a:rPr lang="es-ES" sz="1400" dirty="0">
                <a:latin typeface="Comic Sans MS" panose="030F0702030302020204" pitchFamily="66" charset="0"/>
              </a:rPr>
              <a:t>Resto del manto</a:t>
            </a:r>
          </a:p>
        </p:txBody>
      </p:sp>
      <p:sp>
        <p:nvSpPr>
          <p:cNvPr id="7" name="Rectángulo 6"/>
          <p:cNvSpPr/>
          <p:nvPr/>
        </p:nvSpPr>
        <p:spPr>
          <a:xfrm>
            <a:off x="6300192" y="5612978"/>
            <a:ext cx="2448272" cy="47545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Comic Sans MS" panose="030F0702030302020204" pitchFamily="66" charset="0"/>
              </a:rPr>
              <a:t>ENDOSFERA</a:t>
            </a:r>
          </a:p>
          <a:p>
            <a:pPr algn="ctr"/>
            <a:r>
              <a:rPr lang="es-ES" sz="1400" dirty="0">
                <a:latin typeface="Comic Sans MS" panose="030F0702030302020204" pitchFamily="66" charset="0"/>
              </a:rPr>
              <a:t>Equivale al núcleo</a:t>
            </a:r>
          </a:p>
        </p:txBody>
      </p:sp>
    </p:spTree>
    <p:extLst>
      <p:ext uri="{BB962C8B-B14F-4D97-AF65-F5344CB8AC3E}">
        <p14:creationId xmlns:p14="http://schemas.microsoft.com/office/powerpoint/2010/main" val="2723307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LOS 2 MODELOS DE ESTRUCTURA DE LA TIERRA</a:t>
            </a:r>
          </a:p>
        </p:txBody>
      </p:sp>
      <p:pic>
        <p:nvPicPr>
          <p:cNvPr id="4" name="Marcador de contenido 3"/>
          <p:cNvPicPr>
            <a:picLocks noGrp="1" noChangeAspect="1"/>
          </p:cNvPicPr>
          <p:nvPr>
            <p:ph idx="1"/>
          </p:nvPr>
        </p:nvPicPr>
        <p:blipFill>
          <a:blip r:embed="rId2"/>
          <a:stretch>
            <a:fillRect/>
          </a:stretch>
        </p:blipFill>
        <p:spPr>
          <a:xfrm>
            <a:off x="2019246" y="1600200"/>
            <a:ext cx="5105507" cy="4525963"/>
          </a:xfrm>
        </p:spPr>
      </p:pic>
    </p:spTree>
    <p:extLst>
      <p:ext uri="{BB962C8B-B14F-4D97-AF65-F5344CB8AC3E}">
        <p14:creationId xmlns:p14="http://schemas.microsoft.com/office/powerpoint/2010/main" val="287179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611187" y="260648"/>
            <a:ext cx="8174037" cy="175432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339933"/>
                </a:solidFill>
                <a:effectLst/>
                <a:uLnTx/>
                <a:uFillTx/>
                <a:latin typeface="Comic Sans MS" pitchFamily="66" charset="0"/>
                <a:ea typeface="+mn-ea"/>
                <a:cs typeface="+mn-cs"/>
              </a:rPr>
              <a:t>TEORÍAS QUE EXPLICAN LA POSICIÓN DE LOS CONTINENTES Y LA FORMACIÓN DEL RELIEVE TERRESTRE.</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0" i="0" u="none" strike="noStrike" kern="1200" cap="none" spc="0" normalizeH="0" baseline="0" noProof="0" dirty="0">
                <a:ln>
                  <a:noFill/>
                </a:ln>
                <a:solidFill>
                  <a:srgbClr val="339933"/>
                </a:solidFill>
                <a:effectLst/>
                <a:uLnTx/>
                <a:uFillTx/>
                <a:latin typeface="Comic Sans MS" pitchFamily="66" charset="0"/>
                <a:ea typeface="+mn-ea"/>
                <a:cs typeface="+mn-cs"/>
              </a:rPr>
              <a:t>Hay dos tipos de teorías</a:t>
            </a:r>
            <a:r>
              <a:rPr kumimoji="0" lang="es-ES" sz="1800" b="1" i="0" u="none" strike="noStrike" kern="1200" cap="none" spc="0" normalizeH="0" baseline="0" noProof="0" dirty="0">
                <a:ln>
                  <a:noFill/>
                </a:ln>
                <a:solidFill>
                  <a:srgbClr val="339933"/>
                </a:solidFill>
                <a:effectLst/>
                <a:uLnTx/>
                <a:uFillTx/>
                <a:latin typeface="Comic Sans MS" pitchFamily="66" charset="0"/>
                <a:ea typeface="+mn-ea"/>
                <a:cs typeface="+mn-cs"/>
              </a:rPr>
              <a:t>: </a:t>
            </a:r>
            <a:r>
              <a:rPr kumimoji="0" lang="es-ES" sz="1800" b="1" i="0" u="none" strike="noStrike" kern="1200" cap="none" spc="0" normalizeH="0" baseline="0" noProof="0" dirty="0" err="1">
                <a:ln>
                  <a:noFill/>
                </a:ln>
                <a:solidFill>
                  <a:srgbClr val="339933"/>
                </a:solidFill>
                <a:effectLst/>
                <a:uLnTx/>
                <a:uFillTx/>
                <a:latin typeface="Comic Sans MS" pitchFamily="66" charset="0"/>
                <a:ea typeface="+mn-ea"/>
                <a:cs typeface="+mn-cs"/>
              </a:rPr>
              <a:t>fijistas</a:t>
            </a:r>
            <a:r>
              <a:rPr kumimoji="0" lang="es-ES" sz="1800" b="1" i="0" u="none" strike="noStrike" kern="1200" cap="none" spc="0" normalizeH="0" baseline="0" noProof="0" dirty="0">
                <a:ln>
                  <a:noFill/>
                </a:ln>
                <a:solidFill>
                  <a:srgbClr val="339933"/>
                </a:solidFill>
                <a:effectLst/>
                <a:uLnTx/>
                <a:uFillTx/>
                <a:latin typeface="Comic Sans MS" pitchFamily="66" charset="0"/>
                <a:ea typeface="+mn-ea"/>
                <a:cs typeface="+mn-cs"/>
              </a:rPr>
              <a:t> y </a:t>
            </a:r>
            <a:r>
              <a:rPr kumimoji="0" lang="es-ES" sz="1800" b="1" i="0" u="none" strike="noStrike" kern="1200" cap="none" spc="0" normalizeH="0" baseline="0" noProof="0" dirty="0" err="1">
                <a:ln>
                  <a:noFill/>
                </a:ln>
                <a:solidFill>
                  <a:srgbClr val="339933"/>
                </a:solidFill>
                <a:effectLst/>
                <a:uLnTx/>
                <a:uFillTx/>
                <a:latin typeface="Comic Sans MS" pitchFamily="66" charset="0"/>
                <a:ea typeface="+mn-ea"/>
                <a:cs typeface="+mn-cs"/>
              </a:rPr>
              <a:t>movilistas</a:t>
            </a:r>
            <a:r>
              <a:rPr kumimoji="0" lang="es-ES" sz="1800" b="1" i="0" u="none" strike="noStrike" kern="1200" cap="none" spc="0" normalizeH="0" baseline="0" noProof="0" dirty="0">
                <a:ln>
                  <a:noFill/>
                </a:ln>
                <a:solidFill>
                  <a:srgbClr val="339933"/>
                </a:solidFill>
                <a:effectLst/>
                <a:uLnTx/>
                <a:uFillTx/>
                <a:latin typeface="Comic Sans MS" pitchFamily="66"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 sz="1800" b="1" i="0" u="none" strike="noStrike" kern="1200" cap="none" spc="0" normalizeH="0" baseline="0" noProof="0" dirty="0">
                <a:ln>
                  <a:noFill/>
                </a:ln>
                <a:solidFill>
                  <a:srgbClr val="339933"/>
                </a:solidFill>
                <a:effectLst/>
                <a:uLnTx/>
                <a:uFillTx/>
                <a:latin typeface="Comic Sans MS" pitchFamily="66" charset="0"/>
                <a:ea typeface="+mn-ea"/>
                <a:cs typeface="+mn-cs"/>
              </a:rPr>
              <a:t>A/ </a:t>
            </a:r>
            <a:r>
              <a:rPr kumimoji="0" lang="es-ES" sz="1800" b="1" i="0" u="sng" strike="noStrike" kern="1200" cap="none" spc="0" normalizeH="0" baseline="0" noProof="0" dirty="0">
                <a:ln>
                  <a:noFill/>
                </a:ln>
                <a:solidFill>
                  <a:srgbClr val="339933"/>
                </a:solidFill>
                <a:effectLst/>
                <a:uLnTx/>
                <a:uFillTx/>
                <a:latin typeface="Comic Sans MS" pitchFamily="66" charset="0"/>
                <a:ea typeface="+mn-ea"/>
                <a:cs typeface="+mn-cs"/>
              </a:rPr>
              <a:t>TEORÍAS FIJISTAS</a:t>
            </a:r>
            <a:r>
              <a:rPr kumimoji="0" lang="es-ES" sz="1800" b="0" i="0" u="none" strike="noStrike" kern="1200" cap="none" spc="0" normalizeH="0" baseline="0" noProof="0" dirty="0">
                <a:ln>
                  <a:noFill/>
                </a:ln>
                <a:solidFill>
                  <a:srgbClr val="339933"/>
                </a:solidFill>
                <a:effectLst/>
                <a:uLnTx/>
                <a:uFillTx/>
                <a:latin typeface="Comic Sans MS" pitchFamily="66" charset="0"/>
                <a:ea typeface="+mn-ea"/>
                <a:cs typeface="+mn-cs"/>
              </a:rPr>
              <a:t>: son las más antiguas, dominaron el pensamiento científico hasta comienzos del siglo XX.</a:t>
            </a:r>
            <a:endParaRPr kumimoji="0" lang="es-ES" sz="1800" b="1" i="0" u="sng" strike="noStrike" kern="1200" cap="none" spc="0" normalizeH="0" baseline="0" noProof="0" dirty="0">
              <a:ln>
                <a:noFill/>
              </a:ln>
              <a:solidFill>
                <a:srgbClr val="339933"/>
              </a:solidFill>
              <a:effectLst/>
              <a:uLnTx/>
              <a:uFillTx/>
              <a:latin typeface="Comic Sans MS" pitchFamily="66" charset="0"/>
              <a:ea typeface="+mn-ea"/>
              <a:cs typeface="+mn-cs"/>
            </a:endParaRPr>
          </a:p>
        </p:txBody>
      </p:sp>
      <p:pic>
        <p:nvPicPr>
          <p:cNvPr id="58460" name="Picture 92" descr="ed021814"/>
          <p:cNvPicPr>
            <a:picLocks noChangeAspect="1" noChangeArrowheads="1"/>
          </p:cNvPicPr>
          <p:nvPr/>
        </p:nvPicPr>
        <p:blipFill>
          <a:blip r:embed="rId2" cstate="print"/>
          <a:srcRect/>
          <a:stretch>
            <a:fillRect/>
          </a:stretch>
        </p:blipFill>
        <p:spPr bwMode="auto">
          <a:xfrm>
            <a:off x="5084745" y="1988840"/>
            <a:ext cx="3700480" cy="4319885"/>
          </a:xfrm>
          <a:prstGeom prst="rect">
            <a:avLst/>
          </a:prstGeom>
          <a:noFill/>
        </p:spPr>
      </p:pic>
      <p:pic>
        <p:nvPicPr>
          <p:cNvPr id="58464" name="Picture 96" descr="ed004797"/>
          <p:cNvPicPr>
            <a:picLocks noChangeAspect="1" noChangeArrowheads="1"/>
          </p:cNvPicPr>
          <p:nvPr/>
        </p:nvPicPr>
        <p:blipFill>
          <a:blip r:embed="rId3" cstate="print">
            <a:clrChange>
              <a:clrFrom>
                <a:srgbClr val="10100E"/>
              </a:clrFrom>
              <a:clrTo>
                <a:srgbClr val="10100E">
                  <a:alpha val="0"/>
                </a:srgbClr>
              </a:clrTo>
            </a:clrChange>
          </a:blip>
          <a:srcRect/>
          <a:stretch>
            <a:fillRect/>
          </a:stretch>
        </p:blipFill>
        <p:spPr bwMode="auto">
          <a:xfrm>
            <a:off x="1331640" y="1881664"/>
            <a:ext cx="2836705" cy="2843405"/>
          </a:xfrm>
          <a:prstGeom prst="rect">
            <a:avLst/>
          </a:prstGeom>
          <a:noFill/>
        </p:spPr>
      </p:pic>
      <p:sp>
        <p:nvSpPr>
          <p:cNvPr id="58465" name="Rectangle 97"/>
          <p:cNvSpPr>
            <a:spLocks noChangeArrowheads="1"/>
          </p:cNvSpPr>
          <p:nvPr/>
        </p:nvSpPr>
        <p:spPr bwMode="auto">
          <a:xfrm>
            <a:off x="755576" y="4725069"/>
            <a:ext cx="4824536" cy="792163"/>
          </a:xfrm>
          <a:prstGeom prst="rect">
            <a:avLst/>
          </a:prstGeom>
          <a:solidFill>
            <a:srgbClr val="CCFF99"/>
          </a:solidFill>
          <a:ln w="12700">
            <a:solidFill>
              <a:srgbClr val="2E8A2E"/>
            </a:solid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Afirman que </a:t>
            </a:r>
            <a:r>
              <a:rPr kumimoji="0" lang="es-E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los continentes han permanecido siempre fijos </a:t>
            </a:r>
            <a:r>
              <a:rPr kumimoji="0" lang="es-E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en las mismas posiciones que ocupan en la actualidad.</a:t>
            </a:r>
          </a:p>
        </p:txBody>
      </p:sp>
      <p:sp>
        <p:nvSpPr>
          <p:cNvPr id="6" name="Rectangle 97"/>
          <p:cNvSpPr>
            <a:spLocks noChangeArrowheads="1"/>
          </p:cNvSpPr>
          <p:nvPr/>
        </p:nvSpPr>
        <p:spPr bwMode="auto">
          <a:xfrm>
            <a:off x="755576" y="5661248"/>
            <a:ext cx="4824536" cy="792163"/>
          </a:xfrm>
          <a:prstGeom prst="rect">
            <a:avLst/>
          </a:prstGeom>
          <a:solidFill>
            <a:srgbClr val="CCFF99"/>
          </a:solidFill>
          <a:ln w="12700">
            <a:solidFill>
              <a:srgbClr val="2E8A2E"/>
            </a:solid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Suponían que las fuerzas que generaban el relieve eran movimientos verticales debidos a ascensos de magmas, a fenómenos de erosión, contracciones de la corteza, … </a:t>
            </a:r>
          </a:p>
        </p:txBody>
      </p:sp>
    </p:spTree>
    <p:extLst>
      <p:ext uri="{BB962C8B-B14F-4D97-AF65-F5344CB8AC3E}">
        <p14:creationId xmlns:p14="http://schemas.microsoft.com/office/powerpoint/2010/main" val="303016777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8460"/>
                                        </p:tgtEl>
                                        <p:attrNameLst>
                                          <p:attrName>style.visibility</p:attrName>
                                        </p:attrNameLst>
                                      </p:cBhvr>
                                      <p:to>
                                        <p:strVal val="visible"/>
                                      </p:to>
                                    </p:set>
                                    <p:animEffect transition="in" filter="slide(fromLeft)">
                                      <p:cBhvr>
                                        <p:cTn id="7" dur="2000"/>
                                        <p:tgtEl>
                                          <p:spTgt spid="58460"/>
                                        </p:tgtEl>
                                      </p:cBhvr>
                                    </p:animEffect>
                                  </p:childTnLst>
                                </p:cTn>
                              </p:par>
                              <p:par>
                                <p:cTn id="8" presetID="22" presetClass="entr" presetSubtype="8" fill="hold" nodeType="withEffect">
                                  <p:stCondLst>
                                    <p:cond delay="0"/>
                                  </p:stCondLst>
                                  <p:childTnLst>
                                    <p:set>
                                      <p:cBhvr>
                                        <p:cTn id="9" dur="1" fill="hold">
                                          <p:stCondLst>
                                            <p:cond delay="0"/>
                                          </p:stCondLst>
                                        </p:cTn>
                                        <p:tgtEl>
                                          <p:spTgt spid="58465">
                                            <p:txEl>
                                              <p:pRg st="0" end="0"/>
                                            </p:txEl>
                                          </p:spTgt>
                                        </p:tgtEl>
                                        <p:attrNameLst>
                                          <p:attrName>style.visibility</p:attrName>
                                        </p:attrNameLst>
                                      </p:cBhvr>
                                      <p:to>
                                        <p:strVal val="visible"/>
                                      </p:to>
                                    </p:set>
                                    <p:animEffect transition="in" filter="wipe(left)">
                                      <p:cBhvr>
                                        <p:cTn id="10" dur="2000"/>
                                        <p:tgtEl>
                                          <p:spTgt spid="58465">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sostasia, el equilibrio de la corteza terrestre y los factores que lo  afectan | Diario Andino Digital de Villa La Angostura y La Patagonia">
            <a:extLst>
              <a:ext uri="{FF2B5EF4-FFF2-40B4-BE49-F238E27FC236}">
                <a16:creationId xmlns:a16="http://schemas.microsoft.com/office/drawing/2014/main" id="{812DC9FE-EFB9-82C7-F2DA-0BCA8F04C71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4" name="Picture 10">
            <a:extLst>
              <a:ext uri="{FF2B5EF4-FFF2-40B4-BE49-F238E27FC236}">
                <a16:creationId xmlns:a16="http://schemas.microsoft.com/office/drawing/2014/main" id="{99062F1D-2CEC-8E81-43B0-4DB470101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28" y="391716"/>
            <a:ext cx="8496944" cy="637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21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4E839D8D-77F3-0EB0-6723-836351457252}"/>
              </a:ext>
            </a:extLst>
          </p:cNvPr>
          <p:cNvGraphicFramePr/>
          <p:nvPr>
            <p:extLst>
              <p:ext uri="{D42A27DB-BD31-4B8C-83A1-F6EECF244321}">
                <p14:modId xmlns:p14="http://schemas.microsoft.com/office/powerpoint/2010/main" val="1844390420"/>
              </p:ext>
            </p:extLst>
          </p:nvPr>
        </p:nvGraphicFramePr>
        <p:xfrm>
          <a:off x="1403648" y="1484784"/>
          <a:ext cx="6624736"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097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68" name="Picture 44"/>
          <p:cNvPicPr>
            <a:picLocks noChangeAspect="1" noChangeArrowheads="1"/>
          </p:cNvPicPr>
          <p:nvPr/>
        </p:nvPicPr>
        <p:blipFill>
          <a:blip r:embed="rId2" cstate="print"/>
          <a:srcRect/>
          <a:stretch>
            <a:fillRect/>
          </a:stretch>
        </p:blipFill>
        <p:spPr bwMode="auto">
          <a:xfrm>
            <a:off x="6588447" y="3168997"/>
            <a:ext cx="2232025" cy="2708275"/>
          </a:xfrm>
          <a:prstGeom prst="rect">
            <a:avLst/>
          </a:prstGeom>
          <a:noFill/>
          <a:ln w="9525">
            <a:noFill/>
            <a:miter lim="800000"/>
            <a:headEnd/>
            <a:tailEnd/>
          </a:ln>
          <a:effectLst/>
        </p:spPr>
      </p:pic>
      <p:sp>
        <p:nvSpPr>
          <p:cNvPr id="487426" name="Text Box 2"/>
          <p:cNvSpPr txBox="1">
            <a:spLocks noChangeArrowheads="1"/>
          </p:cNvSpPr>
          <p:nvPr/>
        </p:nvSpPr>
        <p:spPr bwMode="auto">
          <a:xfrm>
            <a:off x="539552" y="260648"/>
            <a:ext cx="8424935" cy="210826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_tradnl" sz="2000" b="1"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B/ </a:t>
            </a:r>
            <a:r>
              <a:rPr kumimoji="0" lang="es-ES_tradnl" sz="2000" b="1" i="0" u="sng" strike="noStrike" kern="1200" cap="none" spc="0" normalizeH="0" baseline="0" noProof="0" dirty="0">
                <a:ln>
                  <a:noFill/>
                </a:ln>
                <a:solidFill>
                  <a:srgbClr val="9BBB59">
                    <a:lumMod val="75000"/>
                  </a:srgbClr>
                </a:solidFill>
                <a:effectLst/>
                <a:uLnTx/>
                <a:uFillTx/>
                <a:latin typeface="Comic Sans MS" pitchFamily="66" charset="0"/>
                <a:ea typeface="+mn-ea"/>
                <a:cs typeface="+mn-cs"/>
              </a:rPr>
              <a:t>TEORÍAS MOVILISTAS</a:t>
            </a:r>
            <a:r>
              <a:rPr kumimoji="0" lang="es-ES_tradnl" sz="2000" b="0"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 </a:t>
            </a:r>
            <a:r>
              <a:rPr kumimoji="0" lang="es-ES_tradnl" sz="1800" b="0"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Teorías que explican la posición de los continentes, la formación de cordilleras, islas, … defendiendo un movimiento o desplazamiento horizontal de las masas continentales. La primera teoría </a:t>
            </a:r>
            <a:r>
              <a:rPr kumimoji="0" lang="es-ES_tradnl" sz="1800" b="0" i="0" u="none" strike="noStrike" kern="1200" cap="none" spc="0" normalizeH="0" baseline="0" noProof="0" dirty="0" err="1">
                <a:ln>
                  <a:noFill/>
                </a:ln>
                <a:solidFill>
                  <a:srgbClr val="9BBB59">
                    <a:lumMod val="75000"/>
                  </a:srgbClr>
                </a:solidFill>
                <a:effectLst/>
                <a:uLnTx/>
                <a:uFillTx/>
                <a:latin typeface="Comic Sans MS" pitchFamily="66" charset="0"/>
                <a:ea typeface="+mn-ea"/>
                <a:cs typeface="+mn-cs"/>
              </a:rPr>
              <a:t>movilista</a:t>
            </a:r>
            <a:r>
              <a:rPr kumimoji="0" lang="es-ES_tradnl" sz="1800" b="0"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 fue la de la “</a:t>
            </a:r>
            <a:r>
              <a:rPr kumimoji="0" lang="es-ES_tradnl" sz="1800" b="1"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deriva continental</a:t>
            </a:r>
            <a:r>
              <a:rPr kumimoji="0" lang="es-ES_tradnl" sz="1800" b="0"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 de Alfred </a:t>
            </a:r>
            <a:r>
              <a:rPr kumimoji="0" lang="es-ES_tradnl" sz="1800" b="0" i="0" u="none" strike="noStrike" kern="1200" cap="none" spc="0" normalizeH="0" baseline="0" noProof="0" dirty="0" err="1">
                <a:ln>
                  <a:noFill/>
                </a:ln>
                <a:solidFill>
                  <a:srgbClr val="9BBB59">
                    <a:lumMod val="75000"/>
                  </a:srgbClr>
                </a:solidFill>
                <a:effectLst/>
                <a:uLnTx/>
                <a:uFillTx/>
                <a:latin typeface="Comic Sans MS" pitchFamily="66" charset="0"/>
                <a:ea typeface="+mn-ea"/>
                <a:cs typeface="+mn-cs"/>
              </a:rPr>
              <a:t>Wegener</a:t>
            </a:r>
            <a:r>
              <a:rPr kumimoji="0" lang="es-ES_tradnl" sz="1800" b="0"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 de 1912.</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_tradnl" sz="1800" b="0"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La teoría hoy aceptada es la de la “</a:t>
            </a:r>
            <a:r>
              <a:rPr kumimoji="0" lang="es-ES_tradnl" sz="1800" b="1"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Tectónica de placas</a:t>
            </a:r>
            <a:r>
              <a:rPr kumimoji="0" lang="es-ES_tradnl" sz="1800" b="0"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a:t>
            </a:r>
            <a:endParaRPr kumimoji="0" lang="es-ES_tradnl" sz="1800" b="1" i="0" u="sng" strike="noStrike" kern="1200" cap="none" spc="0" normalizeH="0" baseline="0" noProof="0" dirty="0">
              <a:ln>
                <a:noFill/>
              </a:ln>
              <a:solidFill>
                <a:srgbClr val="9BBB59">
                  <a:lumMod val="75000"/>
                </a:srgbClr>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s-ES_tradnl" sz="2000" b="1"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rPr>
              <a:t>LA DERIVA CONTINENTAL: WEGENER.</a:t>
            </a:r>
            <a:endParaRPr kumimoji="0" lang="es-ES" sz="2000" b="1" i="0" u="none" strike="noStrike" kern="1200" cap="none" spc="0" normalizeH="0" baseline="0" noProof="0" dirty="0">
              <a:ln>
                <a:noFill/>
              </a:ln>
              <a:solidFill>
                <a:srgbClr val="9BBB59">
                  <a:lumMod val="75000"/>
                </a:srgbClr>
              </a:solidFill>
              <a:effectLst/>
              <a:uLnTx/>
              <a:uFillTx/>
              <a:latin typeface="Comic Sans MS" pitchFamily="66" charset="0"/>
              <a:ea typeface="+mn-ea"/>
              <a:cs typeface="+mn-cs"/>
            </a:endParaRPr>
          </a:p>
        </p:txBody>
      </p:sp>
      <p:sp>
        <p:nvSpPr>
          <p:cNvPr id="487462" name="Rectangle 38"/>
          <p:cNvSpPr>
            <a:spLocks noChangeArrowheads="1"/>
          </p:cNvSpPr>
          <p:nvPr/>
        </p:nvSpPr>
        <p:spPr bwMode="auto">
          <a:xfrm>
            <a:off x="1547664" y="6020073"/>
            <a:ext cx="5989637" cy="649287"/>
          </a:xfrm>
          <a:prstGeom prst="rect">
            <a:avLst/>
          </a:prstGeom>
          <a:solidFill>
            <a:srgbClr val="FFFFCC"/>
          </a:solidFill>
          <a:ln w="9525" algn="ctr">
            <a:solidFill>
              <a:srgbClr val="008000"/>
            </a:solid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Alfred Wegener propuso que hace unos 300 millones de años, todos los continentes habían formado una única masa continental, que posteriormente se había fragmentado y dispersado. Wegener llamó </a:t>
            </a:r>
            <a:r>
              <a:rPr kumimoji="0" lang="es-ES" sz="1200" b="1"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Pangea</a:t>
            </a:r>
            <a:r>
              <a:rPr kumimoji="0" lang="es-ES" sz="12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a ese supercontinente.</a:t>
            </a:r>
          </a:p>
        </p:txBody>
      </p:sp>
      <p:pic>
        <p:nvPicPr>
          <p:cNvPr id="487467" name="Picture 43"/>
          <p:cNvPicPr>
            <a:picLocks noChangeAspect="1" noChangeArrowheads="1"/>
          </p:cNvPicPr>
          <p:nvPr/>
        </p:nvPicPr>
        <p:blipFill>
          <a:blip r:embed="rId3" cstate="print"/>
          <a:srcRect/>
          <a:stretch>
            <a:fillRect/>
          </a:stretch>
        </p:blipFill>
        <p:spPr bwMode="auto">
          <a:xfrm>
            <a:off x="4427984" y="2564904"/>
            <a:ext cx="2160240" cy="3338940"/>
          </a:xfrm>
          <a:prstGeom prst="rect">
            <a:avLst/>
          </a:prstGeom>
          <a:noFill/>
          <a:ln w="9525">
            <a:noFill/>
            <a:miter lim="800000"/>
            <a:headEnd/>
            <a:tailEnd/>
          </a:ln>
          <a:effectLst/>
        </p:spPr>
      </p:pic>
      <p:pic>
        <p:nvPicPr>
          <p:cNvPr id="487466" name="Picture 42"/>
          <p:cNvPicPr>
            <a:picLocks noChangeAspect="1" noChangeArrowheads="1"/>
          </p:cNvPicPr>
          <p:nvPr/>
        </p:nvPicPr>
        <p:blipFill>
          <a:blip r:embed="rId4" cstate="print"/>
          <a:srcRect/>
          <a:stretch>
            <a:fillRect/>
          </a:stretch>
        </p:blipFill>
        <p:spPr bwMode="auto">
          <a:xfrm>
            <a:off x="1029717" y="3109441"/>
            <a:ext cx="3470275" cy="2263775"/>
          </a:xfrm>
          <a:prstGeom prst="rect">
            <a:avLst/>
          </a:prstGeom>
          <a:noFill/>
          <a:ln w="9525">
            <a:noFill/>
            <a:miter lim="800000"/>
            <a:headEnd/>
            <a:tailEnd/>
          </a:ln>
          <a:effectLst/>
        </p:spPr>
      </p:pic>
    </p:spTree>
    <p:extLst>
      <p:ext uri="{BB962C8B-B14F-4D97-AF65-F5344CB8AC3E}">
        <p14:creationId xmlns:p14="http://schemas.microsoft.com/office/powerpoint/2010/main" val="3364153838"/>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eb.educastur.princast.es/proyectos/biogeo_ov/4a_ESO/02_placas/diapositivas/Diapositiva15.GIF"/>
          <p:cNvPicPr>
            <a:picLocks noChangeAspect="1" noChangeArrowheads="1"/>
          </p:cNvPicPr>
          <p:nvPr/>
        </p:nvPicPr>
        <p:blipFill rotWithShape="1">
          <a:blip r:embed="rId2" cstate="print"/>
          <a:srcRect t="11378" b="5988"/>
          <a:stretch/>
        </p:blipFill>
        <p:spPr bwMode="auto">
          <a:xfrm>
            <a:off x="683568" y="1556792"/>
            <a:ext cx="8016890" cy="4968552"/>
          </a:xfrm>
          <a:prstGeom prst="rect">
            <a:avLst/>
          </a:prstGeom>
          <a:noFill/>
        </p:spPr>
      </p:pic>
      <p:sp>
        <p:nvSpPr>
          <p:cNvPr id="3" name="Text Box 2"/>
          <p:cNvSpPr txBox="1">
            <a:spLocks noChangeArrowheads="1"/>
          </p:cNvSpPr>
          <p:nvPr/>
        </p:nvSpPr>
        <p:spPr bwMode="auto">
          <a:xfrm>
            <a:off x="1453412" y="387241"/>
            <a:ext cx="5926900" cy="109260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2000" b="1" i="0" u="sng" strike="noStrike" kern="1200" cap="none" spc="0" normalizeH="0" baseline="0" noProof="0" dirty="0">
                <a:ln>
                  <a:noFill/>
                </a:ln>
                <a:solidFill>
                  <a:srgbClr val="669900"/>
                </a:solidFill>
                <a:effectLst/>
                <a:uLnTx/>
                <a:uFillTx/>
                <a:latin typeface="Comic Sans MS" pitchFamily="66" charset="0"/>
                <a:ea typeface="+mn-ea"/>
                <a:cs typeface="+mn-cs"/>
              </a:rPr>
              <a:t>LA DERIVA CONTINENTAL</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800" b="0" i="0" u="sng" strike="noStrike" kern="1200" cap="none" spc="0" normalizeH="0" baseline="0" noProof="0" dirty="0">
                <a:ln>
                  <a:noFill/>
                </a:ln>
                <a:solidFill>
                  <a:srgbClr val="669900"/>
                </a:solidFill>
                <a:effectLst/>
                <a:uLnTx/>
                <a:uFillTx/>
                <a:latin typeface="Comic Sans MS" pitchFamily="66" charset="0"/>
                <a:ea typeface="+mn-ea"/>
                <a:cs typeface="+mn-cs"/>
              </a:rPr>
              <a:t>Hace 250 </a:t>
            </a:r>
            <a:r>
              <a:rPr kumimoji="0" lang="es-ES_tradnl" sz="1800" b="0" i="0" u="sng" strike="noStrike" kern="1200" cap="none" spc="0" normalizeH="0" baseline="0" noProof="0" dirty="0" err="1">
                <a:ln>
                  <a:noFill/>
                </a:ln>
                <a:solidFill>
                  <a:srgbClr val="669900"/>
                </a:solidFill>
                <a:effectLst/>
                <a:uLnTx/>
                <a:uFillTx/>
                <a:latin typeface="Comic Sans MS" pitchFamily="66" charset="0"/>
                <a:ea typeface="+mn-ea"/>
                <a:cs typeface="+mn-cs"/>
              </a:rPr>
              <a:t>m.a</a:t>
            </a:r>
            <a:r>
              <a:rPr kumimoji="0" lang="es-ES_tradnl" sz="1800" b="0" i="0" u="sng" strike="noStrike" kern="1200" cap="none" spc="0" normalizeH="0" baseline="0" noProof="0" dirty="0">
                <a:ln>
                  <a:noFill/>
                </a:ln>
                <a:solidFill>
                  <a:srgbClr val="669900"/>
                </a:solidFill>
                <a:effectLst/>
                <a:uLnTx/>
                <a:uFillTx/>
                <a:latin typeface="Comic Sans MS" pitchFamily="66" charset="0"/>
                <a:ea typeface="+mn-ea"/>
                <a:cs typeface="+mn-cs"/>
              </a:rPr>
              <a:t>.</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hubo un </a:t>
            </a:r>
            <a:r>
              <a:rPr kumimoji="0" lang="es-ES_tradnl" sz="1800" b="0" i="0" u="none" strike="noStrike" kern="1200" cap="none" spc="0" normalizeH="0" baseline="0" noProof="0" dirty="0" err="1">
                <a:ln>
                  <a:noFill/>
                </a:ln>
                <a:solidFill>
                  <a:srgbClr val="669900"/>
                </a:solidFill>
                <a:effectLst/>
                <a:uLnTx/>
                <a:uFillTx/>
                <a:latin typeface="Comic Sans MS" pitchFamily="66" charset="0"/>
                <a:ea typeface="+mn-ea"/>
                <a:cs typeface="+mn-cs"/>
              </a:rPr>
              <a:t>supercontinente</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a:t>
            </a:r>
            <a:r>
              <a:rPr kumimoji="0" lang="es-ES_tradnl" sz="1800" b="1" i="0" u="none" strike="noStrike" kern="1200" cap="none" spc="0" normalizeH="0" baseline="0" noProof="0" dirty="0">
                <a:ln>
                  <a:noFill/>
                </a:ln>
                <a:solidFill>
                  <a:srgbClr val="669900"/>
                </a:solidFill>
                <a:effectLst/>
                <a:uLnTx/>
                <a:uFillTx/>
                <a:latin typeface="Comic Sans MS" pitchFamily="66" charset="0"/>
                <a:ea typeface="+mn-ea"/>
                <a:cs typeface="+mn-cs"/>
              </a:rPr>
              <a:t>Pangea</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rodeado de un único océano, </a:t>
            </a:r>
            <a:r>
              <a:rPr kumimoji="0" lang="es-ES_tradnl" sz="1800" b="1" i="0" u="none" strike="noStrike" kern="1200" cap="none" spc="0" normalizeH="0" baseline="0" noProof="0" dirty="0" err="1">
                <a:ln>
                  <a:noFill/>
                </a:ln>
                <a:solidFill>
                  <a:srgbClr val="669900"/>
                </a:solidFill>
                <a:effectLst/>
                <a:uLnTx/>
                <a:uFillTx/>
                <a:latin typeface="Comic Sans MS" pitchFamily="66" charset="0"/>
                <a:ea typeface="+mn-ea"/>
                <a:cs typeface="+mn-cs"/>
              </a:rPr>
              <a:t>Pantalasa</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a:t>
            </a:r>
          </a:p>
        </p:txBody>
      </p:sp>
    </p:spTree>
    <p:extLst>
      <p:ext uri="{BB962C8B-B14F-4D97-AF65-F5344CB8AC3E}">
        <p14:creationId xmlns:p14="http://schemas.microsoft.com/office/powerpoint/2010/main" val="1315574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eb.educastur.princast.es/proyectos/biogeo_ov/4a_ESO/02_placas/diapositivas/Diapositiva16.GIF"/>
          <p:cNvPicPr>
            <a:picLocks noChangeAspect="1" noChangeArrowheads="1"/>
          </p:cNvPicPr>
          <p:nvPr/>
        </p:nvPicPr>
        <p:blipFill rotWithShape="1">
          <a:blip r:embed="rId2" cstate="print"/>
          <a:srcRect t="11111" b="6173"/>
          <a:stretch/>
        </p:blipFill>
        <p:spPr bwMode="auto">
          <a:xfrm>
            <a:off x="755576" y="1728104"/>
            <a:ext cx="7776864" cy="4824536"/>
          </a:xfrm>
          <a:prstGeom prst="rect">
            <a:avLst/>
          </a:prstGeom>
          <a:noFill/>
        </p:spPr>
      </p:pic>
      <p:sp>
        <p:nvSpPr>
          <p:cNvPr id="3" name="Text Box 2"/>
          <p:cNvSpPr txBox="1">
            <a:spLocks noChangeArrowheads="1"/>
          </p:cNvSpPr>
          <p:nvPr/>
        </p:nvSpPr>
        <p:spPr bwMode="auto">
          <a:xfrm>
            <a:off x="539552" y="260648"/>
            <a:ext cx="8352927" cy="133882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800" b="1" i="0" u="sng" strike="noStrike" kern="1200" cap="none" spc="0" normalizeH="0" baseline="0" noProof="0" dirty="0">
                <a:ln>
                  <a:noFill/>
                </a:ln>
                <a:solidFill>
                  <a:srgbClr val="669900"/>
                </a:solidFill>
                <a:effectLst/>
                <a:uLnTx/>
                <a:uFillTx/>
                <a:latin typeface="Comic Sans MS" pitchFamily="66" charset="0"/>
                <a:ea typeface="+mn-ea"/>
                <a:cs typeface="+mn-cs"/>
              </a:rPr>
              <a:t>LA DERIVA CONTINENTAL</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800" b="0" i="0" u="sng" strike="noStrike" kern="1200" cap="none" spc="0" normalizeH="0" baseline="0" noProof="0" dirty="0">
                <a:ln>
                  <a:noFill/>
                </a:ln>
                <a:solidFill>
                  <a:srgbClr val="669900"/>
                </a:solidFill>
                <a:effectLst/>
                <a:uLnTx/>
                <a:uFillTx/>
                <a:latin typeface="Comic Sans MS" pitchFamily="66" charset="0"/>
                <a:ea typeface="+mn-ea"/>
                <a:cs typeface="+mn-cs"/>
              </a:rPr>
              <a:t>Hace 200 </a:t>
            </a:r>
            <a:r>
              <a:rPr kumimoji="0" lang="es-ES_tradnl" sz="1800" b="0" i="0" u="sng" strike="noStrike" kern="1200" cap="none" spc="0" normalizeH="0" baseline="0" noProof="0" dirty="0" err="1">
                <a:ln>
                  <a:noFill/>
                </a:ln>
                <a:solidFill>
                  <a:srgbClr val="669900"/>
                </a:solidFill>
                <a:effectLst/>
                <a:uLnTx/>
                <a:uFillTx/>
                <a:latin typeface="Comic Sans MS" pitchFamily="66" charset="0"/>
                <a:ea typeface="+mn-ea"/>
                <a:cs typeface="+mn-cs"/>
              </a:rPr>
              <a:t>m.a</a:t>
            </a:r>
            <a:r>
              <a:rPr kumimoji="0" lang="es-ES_tradnl" sz="1800" b="0" i="0" u="sng" strike="noStrike" kern="1200" cap="none" spc="0" normalizeH="0" baseline="0" noProof="0" dirty="0">
                <a:ln>
                  <a:noFill/>
                </a:ln>
                <a:solidFill>
                  <a:srgbClr val="669900"/>
                </a:solidFill>
                <a:effectLst/>
                <a:uLnTx/>
                <a:uFillTx/>
                <a:latin typeface="Comic Sans MS" pitchFamily="66" charset="0"/>
                <a:ea typeface="+mn-ea"/>
                <a:cs typeface="+mn-cs"/>
              </a:rPr>
              <a:t>.</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fragmentación de Pangea con formación de </a:t>
            </a:r>
            <a:r>
              <a:rPr kumimoji="0" lang="es-ES_tradnl" sz="1800" b="1" i="0" u="none" strike="noStrike" kern="1200" cap="none" spc="0" normalizeH="0" baseline="0" noProof="0" dirty="0">
                <a:ln>
                  <a:noFill/>
                </a:ln>
                <a:solidFill>
                  <a:srgbClr val="669900"/>
                </a:solidFill>
                <a:effectLst/>
                <a:uLnTx/>
                <a:uFillTx/>
                <a:latin typeface="Comic Sans MS" pitchFamily="66" charset="0"/>
                <a:ea typeface="+mn-ea"/>
                <a:cs typeface="+mn-cs"/>
              </a:rPr>
              <a:t>Laurasia</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al norte (Europa, Asia y Norte América) y </a:t>
            </a:r>
            <a:r>
              <a:rPr kumimoji="0" lang="es-ES_tradnl" sz="1800" b="1" i="0" u="none" strike="noStrike" kern="1200" cap="none" spc="0" normalizeH="0" baseline="0" noProof="0" dirty="0">
                <a:ln>
                  <a:noFill/>
                </a:ln>
                <a:solidFill>
                  <a:srgbClr val="669900"/>
                </a:solidFill>
                <a:effectLst/>
                <a:uLnTx/>
                <a:uFillTx/>
                <a:latin typeface="Comic Sans MS" pitchFamily="66" charset="0"/>
                <a:ea typeface="+mn-ea"/>
                <a:cs typeface="+mn-cs"/>
              </a:rPr>
              <a:t>Gondwana</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al sur (Sudamérica, África, India, Australia y Antártida) separadas por el mar de </a:t>
            </a:r>
            <a:r>
              <a:rPr kumimoji="0" lang="es-ES_tradnl" sz="1800" b="0" i="0" u="none" strike="noStrike" kern="1200" cap="none" spc="0" normalizeH="0" baseline="0" noProof="0" dirty="0" err="1">
                <a:ln>
                  <a:noFill/>
                </a:ln>
                <a:solidFill>
                  <a:srgbClr val="669900"/>
                </a:solidFill>
                <a:effectLst/>
                <a:uLnTx/>
                <a:uFillTx/>
                <a:latin typeface="Comic Sans MS" pitchFamily="66" charset="0"/>
                <a:ea typeface="+mn-ea"/>
                <a:cs typeface="+mn-cs"/>
              </a:rPr>
              <a:t>Thetys</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a:t>
            </a:r>
          </a:p>
        </p:txBody>
      </p:sp>
    </p:spTree>
    <p:extLst>
      <p:ext uri="{BB962C8B-B14F-4D97-AF65-F5344CB8AC3E}">
        <p14:creationId xmlns:p14="http://schemas.microsoft.com/office/powerpoint/2010/main" val="3490036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eb.educastur.princast.es/proyectos/biogeo_ov/4a_ESO/02_placas/diapositivas/Diapositiva17.GIF"/>
          <p:cNvPicPr>
            <a:picLocks noChangeAspect="1" noChangeArrowheads="1"/>
          </p:cNvPicPr>
          <p:nvPr/>
        </p:nvPicPr>
        <p:blipFill rotWithShape="1">
          <a:blip r:embed="rId2" cstate="print"/>
          <a:srcRect t="10975" b="6097"/>
          <a:stretch/>
        </p:blipFill>
        <p:spPr bwMode="auto">
          <a:xfrm>
            <a:off x="755575" y="1628800"/>
            <a:ext cx="7872875" cy="4896544"/>
          </a:xfrm>
          <a:prstGeom prst="rect">
            <a:avLst/>
          </a:prstGeom>
          <a:noFill/>
        </p:spPr>
      </p:pic>
      <p:sp>
        <p:nvSpPr>
          <p:cNvPr id="3" name="Text Box 2"/>
          <p:cNvSpPr txBox="1">
            <a:spLocks noChangeArrowheads="1"/>
          </p:cNvSpPr>
          <p:nvPr/>
        </p:nvSpPr>
        <p:spPr bwMode="auto">
          <a:xfrm>
            <a:off x="683568" y="260648"/>
            <a:ext cx="7848872" cy="109260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2000" b="1" i="0" u="sng" strike="noStrike" kern="1200" cap="none" spc="0" normalizeH="0" baseline="0" noProof="0" dirty="0">
                <a:ln>
                  <a:noFill/>
                </a:ln>
                <a:solidFill>
                  <a:srgbClr val="669900"/>
                </a:solidFill>
                <a:effectLst/>
                <a:uLnTx/>
                <a:uFillTx/>
                <a:latin typeface="Comic Sans MS" pitchFamily="66" charset="0"/>
                <a:ea typeface="+mn-ea"/>
                <a:cs typeface="+mn-cs"/>
              </a:rPr>
              <a:t>LA DERIVA CONTINENTAL</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800" b="0" i="0" u="sng" strike="noStrike" kern="1200" cap="none" spc="0" normalizeH="0" baseline="0" noProof="0" dirty="0">
                <a:ln>
                  <a:noFill/>
                </a:ln>
                <a:solidFill>
                  <a:srgbClr val="669900"/>
                </a:solidFill>
                <a:effectLst/>
                <a:uLnTx/>
                <a:uFillTx/>
                <a:latin typeface="Comic Sans MS" pitchFamily="66" charset="0"/>
                <a:ea typeface="+mn-ea"/>
                <a:cs typeface="+mn-cs"/>
              </a:rPr>
              <a:t>Hace 65 </a:t>
            </a:r>
            <a:r>
              <a:rPr kumimoji="0" lang="es-ES_tradnl" sz="1800" b="0" i="0" u="sng" strike="noStrike" kern="1200" cap="none" spc="0" normalizeH="0" baseline="0" noProof="0" dirty="0" err="1">
                <a:ln>
                  <a:noFill/>
                </a:ln>
                <a:solidFill>
                  <a:srgbClr val="669900"/>
                </a:solidFill>
                <a:effectLst/>
                <a:uLnTx/>
                <a:uFillTx/>
                <a:latin typeface="Comic Sans MS" pitchFamily="66" charset="0"/>
                <a:ea typeface="+mn-ea"/>
                <a:cs typeface="+mn-cs"/>
              </a:rPr>
              <a:t>m.a</a:t>
            </a:r>
            <a:r>
              <a:rPr kumimoji="0" lang="es-ES_tradnl" sz="1800" b="0" i="0" u="sng" strike="noStrike" kern="1200" cap="none" spc="0" normalizeH="0" baseline="0" noProof="0" dirty="0">
                <a:ln>
                  <a:noFill/>
                </a:ln>
                <a:solidFill>
                  <a:srgbClr val="669900"/>
                </a:solidFill>
                <a:effectLst/>
                <a:uLnTx/>
                <a:uFillTx/>
                <a:latin typeface="Comic Sans MS" pitchFamily="66" charset="0"/>
                <a:ea typeface="+mn-ea"/>
                <a:cs typeface="+mn-cs"/>
              </a:rPr>
              <a:t>.</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Continúa la fragmentación y la deriva, formación del </a:t>
            </a:r>
            <a:r>
              <a:rPr kumimoji="0" lang="es-ES_tradnl" sz="1800" b="1" i="0" u="none" strike="noStrike" kern="1200" cap="none" spc="0" normalizeH="0" baseline="0" noProof="0" dirty="0">
                <a:ln>
                  <a:noFill/>
                </a:ln>
                <a:solidFill>
                  <a:srgbClr val="669900"/>
                </a:solidFill>
                <a:effectLst/>
                <a:uLnTx/>
                <a:uFillTx/>
                <a:latin typeface="Comic Sans MS" pitchFamily="66" charset="0"/>
                <a:ea typeface="+mn-ea"/>
                <a:cs typeface="+mn-cs"/>
              </a:rPr>
              <a:t>océano Atlántico</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separación África de América del sur y La India …</a:t>
            </a:r>
          </a:p>
        </p:txBody>
      </p:sp>
    </p:spTree>
    <p:extLst>
      <p:ext uri="{BB962C8B-B14F-4D97-AF65-F5344CB8AC3E}">
        <p14:creationId xmlns:p14="http://schemas.microsoft.com/office/powerpoint/2010/main" val="836370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eb.educastur.princast.es/proyectos/biogeo_ov/4a_ESO/02_placas/diapositivas/Diapositiva18.GIF"/>
          <p:cNvPicPr>
            <a:picLocks noChangeAspect="1" noChangeArrowheads="1"/>
          </p:cNvPicPr>
          <p:nvPr/>
        </p:nvPicPr>
        <p:blipFill rotWithShape="1">
          <a:blip r:embed="rId2" cstate="print"/>
          <a:srcRect t="12195" b="8537"/>
          <a:stretch/>
        </p:blipFill>
        <p:spPr bwMode="auto">
          <a:xfrm>
            <a:off x="731572" y="1512080"/>
            <a:ext cx="7872875" cy="4680520"/>
          </a:xfrm>
          <a:prstGeom prst="rect">
            <a:avLst/>
          </a:prstGeom>
          <a:noFill/>
        </p:spPr>
      </p:pic>
      <p:sp>
        <p:nvSpPr>
          <p:cNvPr id="3" name="Text Box 2"/>
          <p:cNvSpPr txBox="1">
            <a:spLocks noChangeArrowheads="1"/>
          </p:cNvSpPr>
          <p:nvPr/>
        </p:nvSpPr>
        <p:spPr bwMode="auto">
          <a:xfrm>
            <a:off x="539553" y="233353"/>
            <a:ext cx="8220272" cy="81560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2000" b="1" i="0" u="sng" strike="noStrike" kern="1200" cap="none" spc="0" normalizeH="0" baseline="0" noProof="0" dirty="0">
                <a:ln>
                  <a:noFill/>
                </a:ln>
                <a:solidFill>
                  <a:srgbClr val="669900"/>
                </a:solidFill>
                <a:effectLst/>
                <a:uLnTx/>
                <a:uFillTx/>
                <a:latin typeface="Comic Sans MS" pitchFamily="66" charset="0"/>
                <a:ea typeface="+mn-ea"/>
                <a:cs typeface="+mn-cs"/>
              </a:rPr>
              <a:t>LA DERIVA CONTINENTAL</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800" b="0" i="0" u="sng" strike="noStrike" kern="1200" cap="none" spc="0" normalizeH="0" baseline="0" noProof="0" dirty="0">
                <a:ln>
                  <a:noFill/>
                </a:ln>
                <a:solidFill>
                  <a:srgbClr val="669900"/>
                </a:solidFill>
                <a:effectLst/>
                <a:uLnTx/>
                <a:uFillTx/>
                <a:latin typeface="Comic Sans MS" pitchFamily="66" charset="0"/>
                <a:ea typeface="+mn-ea"/>
                <a:cs typeface="+mn-cs"/>
              </a:rPr>
              <a:t>Mapa actual</a:t>
            </a:r>
            <a:r>
              <a:rPr kumimoji="0" lang="es-ES_tradnl" sz="1800" b="0" i="0" u="none" strike="noStrike" kern="1200" cap="none" spc="0" normalizeH="0" baseline="0" noProof="0" dirty="0">
                <a:ln>
                  <a:noFill/>
                </a:ln>
                <a:solidFill>
                  <a:srgbClr val="669900"/>
                </a:solidFill>
                <a:effectLst/>
                <a:uLnTx/>
                <a:uFillTx/>
                <a:latin typeface="Comic Sans MS" pitchFamily="66" charset="0"/>
                <a:ea typeface="+mn-ea"/>
                <a:cs typeface="+mn-cs"/>
              </a:rPr>
              <a:t>: los continentes continúan a la deriva …</a:t>
            </a:r>
          </a:p>
        </p:txBody>
      </p:sp>
    </p:spTree>
    <p:extLst>
      <p:ext uri="{BB962C8B-B14F-4D97-AF65-F5344CB8AC3E}">
        <p14:creationId xmlns:p14="http://schemas.microsoft.com/office/powerpoint/2010/main" val="599153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0" name="Text Box 4"/>
          <p:cNvSpPr txBox="1">
            <a:spLocks noChangeArrowheads="1"/>
          </p:cNvSpPr>
          <p:nvPr/>
        </p:nvSpPr>
        <p:spPr bwMode="auto">
          <a:xfrm>
            <a:off x="539552" y="404664"/>
            <a:ext cx="7200800" cy="461665"/>
          </a:xfrm>
          <a:prstGeom prst="rect">
            <a:avLst/>
          </a:prstGeom>
          <a:noFill/>
          <a:ln w="9525">
            <a:noFill/>
            <a:miter lim="800000"/>
            <a:headEnd/>
            <a:tailEnd/>
          </a:ln>
          <a:effectLst/>
        </p:spPr>
        <p:txBody>
          <a:bodyPr wrap="square">
            <a:spAutoFit/>
          </a:bodyPr>
          <a:lstStyle/>
          <a:p>
            <a:pPr>
              <a:spcBef>
                <a:spcPct val="50000"/>
              </a:spcBef>
            </a:pPr>
            <a:r>
              <a:rPr lang="es-ES_tradnl" sz="2400" b="1" dirty="0">
                <a:solidFill>
                  <a:srgbClr val="669900"/>
                </a:solidFill>
                <a:latin typeface="Comic Sans MS" pitchFamily="66" charset="0"/>
              </a:rPr>
              <a:t>1. Métodos para estudiar el interior terrestre</a:t>
            </a:r>
            <a:endParaRPr lang="es-ES" sz="2400" b="1" dirty="0">
              <a:solidFill>
                <a:srgbClr val="669900"/>
              </a:solidFill>
              <a:latin typeface="Comic Sans MS" pitchFamily="66" charset="0"/>
            </a:endParaRPr>
          </a:p>
        </p:txBody>
      </p:sp>
      <p:sp>
        <p:nvSpPr>
          <p:cNvPr id="454665" name="Rectangle 9"/>
          <p:cNvSpPr>
            <a:spLocks noChangeArrowheads="1"/>
          </p:cNvSpPr>
          <p:nvPr/>
        </p:nvSpPr>
        <p:spPr bwMode="auto">
          <a:xfrm>
            <a:off x="212725" y="1227138"/>
            <a:ext cx="4171950" cy="5035550"/>
          </a:xfrm>
          <a:prstGeom prst="rect">
            <a:avLst/>
          </a:prstGeom>
          <a:gradFill rotWithShape="1">
            <a:gsLst>
              <a:gs pos="0">
                <a:srgbClr val="ABE800"/>
              </a:gs>
              <a:gs pos="100000">
                <a:schemeClr val="bg1"/>
              </a:gs>
            </a:gsLst>
            <a:lin ang="5400000" scaled="1"/>
          </a:gradFill>
          <a:ln w="9525">
            <a:solidFill>
              <a:srgbClr val="808000"/>
            </a:solidFill>
            <a:miter lim="800000"/>
            <a:headEnd/>
            <a:tailEnd/>
          </a:ln>
          <a:effectLst/>
        </p:spPr>
        <p:txBody>
          <a:bodyPr wrap="none" anchor="ctr"/>
          <a:lstStyle/>
          <a:p>
            <a:endParaRPr lang="es-ES"/>
          </a:p>
        </p:txBody>
      </p:sp>
      <p:sp>
        <p:nvSpPr>
          <p:cNvPr id="454666" name="Rectangle 10"/>
          <p:cNvSpPr>
            <a:spLocks noChangeArrowheads="1"/>
          </p:cNvSpPr>
          <p:nvPr/>
        </p:nvSpPr>
        <p:spPr bwMode="auto">
          <a:xfrm>
            <a:off x="4675188" y="1219200"/>
            <a:ext cx="4171950" cy="5035550"/>
          </a:xfrm>
          <a:prstGeom prst="rect">
            <a:avLst/>
          </a:prstGeom>
          <a:gradFill rotWithShape="1">
            <a:gsLst>
              <a:gs pos="0">
                <a:srgbClr val="ABE800"/>
              </a:gs>
              <a:gs pos="100000">
                <a:schemeClr val="bg1"/>
              </a:gs>
            </a:gsLst>
            <a:lin ang="5400000" scaled="1"/>
          </a:gradFill>
          <a:ln w="9525">
            <a:solidFill>
              <a:srgbClr val="808000"/>
            </a:solidFill>
            <a:miter lim="800000"/>
            <a:headEnd/>
            <a:tailEnd/>
          </a:ln>
          <a:effectLst/>
        </p:spPr>
        <p:txBody>
          <a:bodyPr wrap="none" anchor="ctr"/>
          <a:lstStyle/>
          <a:p>
            <a:endParaRPr lang="es-ES" dirty="0">
              <a:latin typeface="Comic Sans MS" panose="030F0702030302020204" pitchFamily="66" charset="0"/>
            </a:endParaRPr>
          </a:p>
        </p:txBody>
      </p:sp>
      <p:sp>
        <p:nvSpPr>
          <p:cNvPr id="454667" name="Text Box 11"/>
          <p:cNvSpPr txBox="1">
            <a:spLocks noChangeArrowheads="1"/>
          </p:cNvSpPr>
          <p:nvPr/>
        </p:nvSpPr>
        <p:spPr bwMode="auto">
          <a:xfrm>
            <a:off x="1563555" y="1408113"/>
            <a:ext cx="1471878" cy="276999"/>
          </a:xfrm>
          <a:prstGeom prst="rect">
            <a:avLst/>
          </a:prstGeom>
          <a:solidFill>
            <a:schemeClr val="bg1"/>
          </a:solidFill>
          <a:ln w="38100" cmpd="dbl">
            <a:solidFill>
              <a:srgbClr val="008000"/>
            </a:solidFill>
            <a:miter lim="800000"/>
            <a:headEnd/>
            <a:tailEnd/>
          </a:ln>
          <a:effectLst/>
        </p:spPr>
        <p:txBody>
          <a:bodyPr wrap="none">
            <a:spAutoFit/>
          </a:bodyPr>
          <a:lstStyle/>
          <a:p>
            <a:pPr algn="ctr">
              <a:spcBef>
                <a:spcPct val="50000"/>
              </a:spcBef>
            </a:pPr>
            <a:r>
              <a:rPr lang="es-ES" sz="1200" b="1">
                <a:solidFill>
                  <a:srgbClr val="006600"/>
                </a:solidFill>
                <a:latin typeface="Comic Sans MS" panose="030F0702030302020204" pitchFamily="66" charset="0"/>
              </a:rPr>
              <a:t>Métodos directos</a:t>
            </a:r>
          </a:p>
        </p:txBody>
      </p:sp>
      <p:sp>
        <p:nvSpPr>
          <p:cNvPr id="454668" name="Text Box 12"/>
          <p:cNvSpPr txBox="1">
            <a:spLocks noChangeArrowheads="1"/>
          </p:cNvSpPr>
          <p:nvPr/>
        </p:nvSpPr>
        <p:spPr bwMode="auto">
          <a:xfrm>
            <a:off x="5964302" y="1408113"/>
            <a:ext cx="1595309" cy="276999"/>
          </a:xfrm>
          <a:prstGeom prst="rect">
            <a:avLst/>
          </a:prstGeom>
          <a:solidFill>
            <a:schemeClr val="bg1"/>
          </a:solidFill>
          <a:ln w="38100" cmpd="dbl">
            <a:solidFill>
              <a:srgbClr val="008000"/>
            </a:solidFill>
            <a:miter lim="800000"/>
            <a:headEnd/>
            <a:tailEnd/>
          </a:ln>
          <a:effectLst/>
        </p:spPr>
        <p:txBody>
          <a:bodyPr wrap="none">
            <a:spAutoFit/>
          </a:bodyPr>
          <a:lstStyle/>
          <a:p>
            <a:pPr algn="ctr">
              <a:spcBef>
                <a:spcPct val="50000"/>
              </a:spcBef>
            </a:pPr>
            <a:r>
              <a:rPr lang="es-ES" sz="1200" b="1">
                <a:solidFill>
                  <a:srgbClr val="006600"/>
                </a:solidFill>
                <a:latin typeface="Comic Sans MS" panose="030F0702030302020204" pitchFamily="66" charset="0"/>
              </a:rPr>
              <a:t>Métodos indirectos</a:t>
            </a:r>
          </a:p>
        </p:txBody>
      </p:sp>
      <p:pic>
        <p:nvPicPr>
          <p:cNvPr id="454669" name="Picture 13" descr="Nueva imagen (33)"/>
          <p:cNvPicPr>
            <a:picLocks noChangeAspect="1" noChangeArrowheads="1"/>
          </p:cNvPicPr>
          <p:nvPr/>
        </p:nvPicPr>
        <p:blipFill>
          <a:blip r:embed="rId2" cstate="print"/>
          <a:srcRect/>
          <a:stretch>
            <a:fillRect/>
          </a:stretch>
        </p:blipFill>
        <p:spPr bwMode="auto">
          <a:xfrm>
            <a:off x="2012950" y="2482081"/>
            <a:ext cx="2217738" cy="1450975"/>
          </a:xfrm>
          <a:prstGeom prst="rect">
            <a:avLst/>
          </a:prstGeom>
          <a:noFill/>
        </p:spPr>
      </p:pic>
      <p:pic>
        <p:nvPicPr>
          <p:cNvPr id="454670" name="Picture 14" descr="Nueva imagen (32)"/>
          <p:cNvPicPr>
            <a:picLocks noChangeAspect="1" noChangeArrowheads="1"/>
          </p:cNvPicPr>
          <p:nvPr/>
        </p:nvPicPr>
        <p:blipFill>
          <a:blip r:embed="rId3" cstate="print"/>
          <a:srcRect/>
          <a:stretch>
            <a:fillRect/>
          </a:stretch>
        </p:blipFill>
        <p:spPr bwMode="auto">
          <a:xfrm>
            <a:off x="282575" y="2607096"/>
            <a:ext cx="1620838" cy="2478088"/>
          </a:xfrm>
          <a:prstGeom prst="rect">
            <a:avLst/>
          </a:prstGeom>
          <a:noFill/>
        </p:spPr>
      </p:pic>
      <p:pic>
        <p:nvPicPr>
          <p:cNvPr id="454672" name="Picture 16" descr="ec011132"/>
          <p:cNvPicPr>
            <a:picLocks noChangeAspect="1" noChangeArrowheads="1"/>
          </p:cNvPicPr>
          <p:nvPr/>
        </p:nvPicPr>
        <p:blipFill>
          <a:blip r:embed="rId4" cstate="print"/>
          <a:srcRect/>
          <a:stretch>
            <a:fillRect/>
          </a:stretch>
        </p:blipFill>
        <p:spPr bwMode="auto">
          <a:xfrm>
            <a:off x="2376488" y="4387875"/>
            <a:ext cx="1849437" cy="1849437"/>
          </a:xfrm>
          <a:prstGeom prst="rect">
            <a:avLst/>
          </a:prstGeom>
          <a:noFill/>
        </p:spPr>
      </p:pic>
      <p:sp>
        <p:nvSpPr>
          <p:cNvPr id="454673" name="Rectangle 17"/>
          <p:cNvSpPr>
            <a:spLocks noChangeArrowheads="1"/>
          </p:cNvSpPr>
          <p:nvPr/>
        </p:nvSpPr>
        <p:spPr bwMode="auto">
          <a:xfrm>
            <a:off x="467544" y="1700808"/>
            <a:ext cx="3701232" cy="769441"/>
          </a:xfrm>
          <a:prstGeom prst="rect">
            <a:avLst/>
          </a:prstGeom>
          <a:noFill/>
          <a:ln w="38100" cmpd="dbl" algn="ctr">
            <a:noFill/>
            <a:miter lim="800000"/>
            <a:headEnd/>
            <a:tailEnd/>
          </a:ln>
          <a:effectLst/>
        </p:spPr>
        <p:txBody>
          <a:bodyPr wrap="square">
            <a:spAutoFit/>
          </a:bodyPr>
          <a:lstStyle/>
          <a:p>
            <a:pPr algn="ctr">
              <a:spcBef>
                <a:spcPct val="50000"/>
              </a:spcBef>
            </a:pPr>
            <a:r>
              <a:rPr lang="es-ES" sz="1100" dirty="0">
                <a:solidFill>
                  <a:srgbClr val="006600"/>
                </a:solidFill>
                <a:latin typeface="Comic Sans MS" panose="030F0702030302020204" pitchFamily="66" charset="0"/>
              </a:rPr>
              <a:t>Basados en </a:t>
            </a:r>
            <a:r>
              <a:rPr lang="es-ES" sz="1100" b="1" dirty="0">
                <a:solidFill>
                  <a:srgbClr val="006600"/>
                </a:solidFill>
                <a:latin typeface="Comic Sans MS" panose="030F0702030302020204" pitchFamily="66" charset="0"/>
              </a:rPr>
              <a:t>observaciones y estudios directos</a:t>
            </a:r>
            <a:r>
              <a:rPr lang="es-ES" sz="1100" dirty="0">
                <a:solidFill>
                  <a:srgbClr val="006600"/>
                </a:solidFill>
                <a:latin typeface="Comic Sans MS" panose="030F0702030302020204" pitchFamily="66" charset="0"/>
              </a:rPr>
              <a:t> sobre las rocas. Proporcionan datos contrastables de lo que se está investigando. Sólo permiten el acceso a los primeros 11 km (el radio terrestre mide 6370 km).</a:t>
            </a:r>
          </a:p>
        </p:txBody>
      </p:sp>
      <p:sp>
        <p:nvSpPr>
          <p:cNvPr id="454674" name="Text Box 18"/>
          <p:cNvSpPr txBox="1">
            <a:spLocks noChangeArrowheads="1"/>
          </p:cNvSpPr>
          <p:nvPr/>
        </p:nvSpPr>
        <p:spPr bwMode="auto">
          <a:xfrm>
            <a:off x="386204" y="5013176"/>
            <a:ext cx="1353256" cy="276999"/>
          </a:xfrm>
          <a:prstGeom prst="rect">
            <a:avLst/>
          </a:prstGeom>
          <a:solidFill>
            <a:srgbClr val="E8FFA9"/>
          </a:solidFill>
          <a:ln w="19050">
            <a:solidFill>
              <a:srgbClr val="008000"/>
            </a:solidFill>
            <a:miter lim="800000"/>
            <a:headEnd/>
            <a:tailEnd/>
          </a:ln>
          <a:effectLst/>
        </p:spPr>
        <p:txBody>
          <a:bodyPr wrap="none">
            <a:spAutoFit/>
          </a:bodyPr>
          <a:lstStyle/>
          <a:p>
            <a:pPr algn="ctr">
              <a:spcBef>
                <a:spcPct val="50000"/>
              </a:spcBef>
            </a:pPr>
            <a:r>
              <a:rPr lang="es-ES" sz="1200" dirty="0">
                <a:solidFill>
                  <a:srgbClr val="006600"/>
                </a:solidFill>
                <a:latin typeface="Comic Sans MS" panose="030F0702030302020204" pitchFamily="66" charset="0"/>
              </a:rPr>
              <a:t>Sondeos y minas</a:t>
            </a:r>
          </a:p>
        </p:txBody>
      </p:sp>
      <p:sp>
        <p:nvSpPr>
          <p:cNvPr id="454675" name="Text Box 19"/>
          <p:cNvSpPr txBox="1">
            <a:spLocks noChangeArrowheads="1"/>
          </p:cNvSpPr>
          <p:nvPr/>
        </p:nvSpPr>
        <p:spPr bwMode="auto">
          <a:xfrm>
            <a:off x="1976438" y="3831431"/>
            <a:ext cx="2327275" cy="461665"/>
          </a:xfrm>
          <a:prstGeom prst="rect">
            <a:avLst/>
          </a:prstGeom>
          <a:solidFill>
            <a:srgbClr val="E8FFA9"/>
          </a:solidFill>
          <a:ln w="19050">
            <a:solidFill>
              <a:srgbClr val="008000"/>
            </a:solidFill>
            <a:miter lim="800000"/>
            <a:headEnd/>
            <a:tailEnd/>
          </a:ln>
          <a:effectLst/>
        </p:spPr>
        <p:txBody>
          <a:bodyPr>
            <a:spAutoFit/>
          </a:bodyPr>
          <a:lstStyle/>
          <a:p>
            <a:pPr algn="ctr">
              <a:spcBef>
                <a:spcPct val="50000"/>
              </a:spcBef>
            </a:pPr>
            <a:r>
              <a:rPr lang="es-ES" sz="1200" dirty="0">
                <a:solidFill>
                  <a:srgbClr val="006600"/>
                </a:solidFill>
                <a:latin typeface="Comic Sans MS" panose="030F0702030302020204" pitchFamily="66" charset="0"/>
              </a:rPr>
              <a:t>Estudio de rocas en superficie</a:t>
            </a:r>
          </a:p>
        </p:txBody>
      </p:sp>
      <p:sp>
        <p:nvSpPr>
          <p:cNvPr id="454676" name="Text Box 20"/>
          <p:cNvSpPr txBox="1">
            <a:spLocks noChangeArrowheads="1"/>
          </p:cNvSpPr>
          <p:nvPr/>
        </p:nvSpPr>
        <p:spPr bwMode="auto">
          <a:xfrm>
            <a:off x="282575" y="5616575"/>
            <a:ext cx="2060575" cy="476250"/>
          </a:xfrm>
          <a:prstGeom prst="rect">
            <a:avLst/>
          </a:prstGeom>
          <a:solidFill>
            <a:srgbClr val="E8FFA9"/>
          </a:solidFill>
          <a:ln w="19050">
            <a:solidFill>
              <a:srgbClr val="008000"/>
            </a:solidFill>
            <a:miter lim="800000"/>
            <a:headEnd/>
            <a:tailEnd/>
          </a:ln>
          <a:effectLst/>
        </p:spPr>
        <p:txBody>
          <a:bodyPr lIns="54000" rIns="54000">
            <a:spAutoFit/>
          </a:bodyPr>
          <a:lstStyle/>
          <a:p>
            <a:pPr algn="ctr">
              <a:spcBef>
                <a:spcPct val="50000"/>
              </a:spcBef>
            </a:pPr>
            <a:r>
              <a:rPr lang="es-ES" sz="1200">
                <a:solidFill>
                  <a:srgbClr val="006600"/>
                </a:solidFill>
                <a:latin typeface="Comic Sans MS" panose="030F0702030302020204" pitchFamily="66" charset="0"/>
              </a:rPr>
              <a:t>Análisis de rocas volcánicas y temperatura de la lava</a:t>
            </a:r>
          </a:p>
        </p:txBody>
      </p:sp>
      <p:sp>
        <p:nvSpPr>
          <p:cNvPr id="454677" name="Rectangle 21"/>
          <p:cNvSpPr>
            <a:spLocks noChangeArrowheads="1"/>
          </p:cNvSpPr>
          <p:nvPr/>
        </p:nvSpPr>
        <p:spPr bwMode="auto">
          <a:xfrm>
            <a:off x="4757739" y="1748716"/>
            <a:ext cx="3746500" cy="600164"/>
          </a:xfrm>
          <a:prstGeom prst="rect">
            <a:avLst/>
          </a:prstGeom>
          <a:noFill/>
          <a:ln w="38100" cmpd="dbl" algn="ctr">
            <a:noFill/>
            <a:miter lim="800000"/>
            <a:headEnd/>
            <a:tailEnd/>
          </a:ln>
          <a:effectLst/>
        </p:spPr>
        <p:txBody>
          <a:bodyPr wrap="square">
            <a:spAutoFit/>
          </a:bodyPr>
          <a:lstStyle/>
          <a:p>
            <a:pPr algn="ctr">
              <a:spcBef>
                <a:spcPct val="50000"/>
              </a:spcBef>
            </a:pPr>
            <a:r>
              <a:rPr lang="es-ES" sz="1100" dirty="0">
                <a:solidFill>
                  <a:srgbClr val="006600"/>
                </a:solidFill>
                <a:latin typeface="Comic Sans MS" panose="030F0702030302020204" pitchFamily="66" charset="0"/>
              </a:rPr>
              <a:t>Basados en el estudio de determinadas propiedades físicas de la Tierra. Se realizan </a:t>
            </a:r>
            <a:r>
              <a:rPr lang="es-ES" sz="1100" b="1" dirty="0">
                <a:solidFill>
                  <a:srgbClr val="006600"/>
                </a:solidFill>
                <a:latin typeface="Comic Sans MS" panose="030F0702030302020204" pitchFamily="66" charset="0"/>
              </a:rPr>
              <a:t>deducciones</a:t>
            </a:r>
            <a:r>
              <a:rPr lang="es-ES" sz="1100" dirty="0">
                <a:solidFill>
                  <a:srgbClr val="006600"/>
                </a:solidFill>
                <a:latin typeface="Comic Sans MS" panose="030F0702030302020204" pitchFamily="66" charset="0"/>
              </a:rPr>
              <a:t> acerca del interior terrestre.</a:t>
            </a:r>
          </a:p>
        </p:txBody>
      </p:sp>
      <p:pic>
        <p:nvPicPr>
          <p:cNvPr id="454678" name="Picture 22" descr="Nueva imagen (6)"/>
          <p:cNvPicPr>
            <a:picLocks noChangeAspect="1" noChangeArrowheads="1"/>
          </p:cNvPicPr>
          <p:nvPr/>
        </p:nvPicPr>
        <p:blipFill>
          <a:blip r:embed="rId5" cstate="print"/>
          <a:srcRect/>
          <a:stretch>
            <a:fillRect/>
          </a:stretch>
        </p:blipFill>
        <p:spPr bwMode="auto">
          <a:xfrm>
            <a:off x="4892675" y="2354263"/>
            <a:ext cx="1681163" cy="996950"/>
          </a:xfrm>
          <a:prstGeom prst="rect">
            <a:avLst/>
          </a:prstGeom>
          <a:noFill/>
        </p:spPr>
      </p:pic>
      <p:sp>
        <p:nvSpPr>
          <p:cNvPr id="454679" name="Text Box 23"/>
          <p:cNvSpPr txBox="1">
            <a:spLocks noChangeArrowheads="1"/>
          </p:cNvSpPr>
          <p:nvPr/>
        </p:nvSpPr>
        <p:spPr bwMode="auto">
          <a:xfrm>
            <a:off x="4757738" y="3435350"/>
            <a:ext cx="1951037" cy="276999"/>
          </a:xfrm>
          <a:prstGeom prst="rect">
            <a:avLst/>
          </a:prstGeom>
          <a:solidFill>
            <a:srgbClr val="E8FFA9"/>
          </a:solidFill>
          <a:ln w="19050">
            <a:solidFill>
              <a:srgbClr val="008000"/>
            </a:solidFill>
            <a:miter lim="800000"/>
            <a:headEnd/>
            <a:tailEnd/>
          </a:ln>
          <a:effectLst/>
        </p:spPr>
        <p:txBody>
          <a:bodyPr>
            <a:spAutoFit/>
          </a:bodyPr>
          <a:lstStyle/>
          <a:p>
            <a:pPr algn="ctr">
              <a:spcBef>
                <a:spcPct val="50000"/>
              </a:spcBef>
            </a:pPr>
            <a:r>
              <a:rPr lang="es-ES" sz="1200">
                <a:solidFill>
                  <a:srgbClr val="006600"/>
                </a:solidFill>
                <a:latin typeface="Comic Sans MS" panose="030F0702030302020204" pitchFamily="66" charset="0"/>
              </a:rPr>
              <a:t>Mediciones de isótopos</a:t>
            </a:r>
          </a:p>
        </p:txBody>
      </p:sp>
      <p:pic>
        <p:nvPicPr>
          <p:cNvPr id="454680" name="Picture 24" descr="Imagen2jhuyuo"/>
          <p:cNvPicPr>
            <a:picLocks noChangeAspect="1" noChangeArrowheads="1"/>
          </p:cNvPicPr>
          <p:nvPr/>
        </p:nvPicPr>
        <p:blipFill>
          <a:blip r:embed="rId6" cstate="print">
            <a:clrChange>
              <a:clrFrom>
                <a:srgbClr val="FFFFFF"/>
              </a:clrFrom>
              <a:clrTo>
                <a:srgbClr val="FFFFFF">
                  <a:alpha val="0"/>
                </a:srgbClr>
              </a:clrTo>
            </a:clrChange>
          </a:blip>
          <a:srcRect l="3990" r="5530" b="4079"/>
          <a:stretch>
            <a:fillRect/>
          </a:stretch>
        </p:blipFill>
        <p:spPr bwMode="auto">
          <a:xfrm>
            <a:off x="4983163" y="3830638"/>
            <a:ext cx="1284287" cy="1063625"/>
          </a:xfrm>
          <a:prstGeom prst="rect">
            <a:avLst/>
          </a:prstGeom>
          <a:noFill/>
        </p:spPr>
      </p:pic>
      <p:sp>
        <p:nvSpPr>
          <p:cNvPr id="454681" name="Text Box 25"/>
          <p:cNvSpPr txBox="1">
            <a:spLocks noChangeArrowheads="1"/>
          </p:cNvSpPr>
          <p:nvPr/>
        </p:nvSpPr>
        <p:spPr bwMode="auto">
          <a:xfrm>
            <a:off x="4757738" y="4862513"/>
            <a:ext cx="1787525" cy="276999"/>
          </a:xfrm>
          <a:prstGeom prst="rect">
            <a:avLst/>
          </a:prstGeom>
          <a:solidFill>
            <a:srgbClr val="E8FFA9"/>
          </a:solidFill>
          <a:ln w="19050">
            <a:solidFill>
              <a:srgbClr val="008000"/>
            </a:solidFill>
            <a:miter lim="800000"/>
            <a:headEnd/>
            <a:tailEnd/>
          </a:ln>
          <a:effectLst/>
        </p:spPr>
        <p:txBody>
          <a:bodyPr>
            <a:spAutoFit/>
          </a:bodyPr>
          <a:lstStyle/>
          <a:p>
            <a:pPr algn="ctr">
              <a:spcBef>
                <a:spcPct val="50000"/>
              </a:spcBef>
            </a:pPr>
            <a:r>
              <a:rPr lang="es-ES" sz="1200">
                <a:solidFill>
                  <a:srgbClr val="006600"/>
                </a:solidFill>
                <a:latin typeface="Comic Sans MS" panose="030F0702030302020204" pitchFamily="66" charset="0"/>
              </a:rPr>
              <a:t>Estudio de meteoritos</a:t>
            </a:r>
          </a:p>
        </p:txBody>
      </p:sp>
      <p:sp>
        <p:nvSpPr>
          <p:cNvPr id="454683" name="Text Box 27"/>
          <p:cNvSpPr txBox="1">
            <a:spLocks noChangeArrowheads="1"/>
          </p:cNvSpPr>
          <p:nvPr/>
        </p:nvSpPr>
        <p:spPr bwMode="auto">
          <a:xfrm>
            <a:off x="7050088" y="3435350"/>
            <a:ext cx="1487487" cy="276999"/>
          </a:xfrm>
          <a:prstGeom prst="rect">
            <a:avLst/>
          </a:prstGeom>
          <a:solidFill>
            <a:srgbClr val="E8FFA9"/>
          </a:solidFill>
          <a:ln w="19050">
            <a:solidFill>
              <a:srgbClr val="008000"/>
            </a:solidFill>
            <a:miter lim="800000"/>
            <a:headEnd/>
            <a:tailEnd/>
          </a:ln>
          <a:effectLst/>
        </p:spPr>
        <p:txBody>
          <a:bodyPr>
            <a:spAutoFit/>
          </a:bodyPr>
          <a:lstStyle/>
          <a:p>
            <a:pPr algn="ctr">
              <a:spcBef>
                <a:spcPct val="50000"/>
              </a:spcBef>
            </a:pPr>
            <a:r>
              <a:rPr lang="es-ES" sz="1200">
                <a:solidFill>
                  <a:srgbClr val="006600"/>
                </a:solidFill>
                <a:latin typeface="Comic Sans MS" panose="030F0702030302020204" pitchFamily="66" charset="0"/>
              </a:rPr>
              <a:t>Método sísmico</a:t>
            </a:r>
          </a:p>
        </p:txBody>
      </p:sp>
      <p:sp>
        <p:nvSpPr>
          <p:cNvPr id="454684" name="Text Box 28"/>
          <p:cNvSpPr txBox="1">
            <a:spLocks noChangeArrowheads="1"/>
          </p:cNvSpPr>
          <p:nvPr/>
        </p:nvSpPr>
        <p:spPr bwMode="auto">
          <a:xfrm>
            <a:off x="6900863" y="5262563"/>
            <a:ext cx="1787525" cy="276999"/>
          </a:xfrm>
          <a:prstGeom prst="rect">
            <a:avLst/>
          </a:prstGeom>
          <a:solidFill>
            <a:srgbClr val="E8FFA9"/>
          </a:solidFill>
          <a:ln w="19050">
            <a:solidFill>
              <a:srgbClr val="008000"/>
            </a:solidFill>
            <a:miter lim="800000"/>
            <a:headEnd/>
            <a:tailEnd/>
          </a:ln>
          <a:effectLst/>
        </p:spPr>
        <p:txBody>
          <a:bodyPr>
            <a:spAutoFit/>
          </a:bodyPr>
          <a:lstStyle/>
          <a:p>
            <a:pPr algn="ctr">
              <a:spcBef>
                <a:spcPct val="50000"/>
              </a:spcBef>
            </a:pPr>
            <a:r>
              <a:rPr lang="es-ES" sz="1200">
                <a:solidFill>
                  <a:srgbClr val="006600"/>
                </a:solidFill>
                <a:latin typeface="Comic Sans MS" panose="030F0702030302020204" pitchFamily="66" charset="0"/>
              </a:rPr>
              <a:t>Método gravimétrico</a:t>
            </a:r>
          </a:p>
        </p:txBody>
      </p:sp>
      <p:pic>
        <p:nvPicPr>
          <p:cNvPr id="454686" name="Picture 30" descr="Nueva imagen (28)"/>
          <p:cNvPicPr>
            <a:picLocks noChangeAspect="1" noChangeArrowheads="1"/>
          </p:cNvPicPr>
          <p:nvPr/>
        </p:nvPicPr>
        <p:blipFill>
          <a:blip r:embed="rId7" cstate="print"/>
          <a:srcRect t="22096" b="22539"/>
          <a:stretch>
            <a:fillRect/>
          </a:stretch>
        </p:blipFill>
        <p:spPr bwMode="auto">
          <a:xfrm>
            <a:off x="7032625" y="3892550"/>
            <a:ext cx="1554163" cy="1284288"/>
          </a:xfrm>
          <a:prstGeom prst="rect">
            <a:avLst/>
          </a:prstGeom>
          <a:noFill/>
        </p:spPr>
      </p:pic>
      <p:pic>
        <p:nvPicPr>
          <p:cNvPr id="454682" name="Picture 26" descr="254-3 ondas P y S (2)">
            <a:hlinkClick r:id="rId8" action="ppaction://hlinksldjump"/>
          </p:cNvPr>
          <p:cNvPicPr>
            <a:picLocks noChangeAspect="1" noChangeArrowheads="1"/>
          </p:cNvPicPr>
          <p:nvPr/>
        </p:nvPicPr>
        <p:blipFill>
          <a:blip r:embed="rId9" cstate="print"/>
          <a:srcRect r="56348"/>
          <a:stretch>
            <a:fillRect/>
          </a:stretch>
        </p:blipFill>
        <p:spPr bwMode="auto">
          <a:xfrm>
            <a:off x="7285038" y="2319338"/>
            <a:ext cx="1087437" cy="1030287"/>
          </a:xfrm>
          <a:prstGeom prst="rect">
            <a:avLst/>
          </a:prstGeom>
          <a:noFill/>
        </p:spPr>
      </p:pic>
      <p:pic>
        <p:nvPicPr>
          <p:cNvPr id="454700" name="Picture 44" descr="257-1 carbono14"/>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746625" y="5534025"/>
            <a:ext cx="1971675" cy="549275"/>
          </a:xfrm>
          <a:prstGeom prst="rect">
            <a:avLst/>
          </a:prstGeom>
          <a:noFill/>
        </p:spPr>
      </p:pic>
      <p:sp>
        <p:nvSpPr>
          <p:cNvPr id="454685" name="Text Box 29"/>
          <p:cNvSpPr txBox="1">
            <a:spLocks noChangeArrowheads="1"/>
          </p:cNvSpPr>
          <p:nvPr/>
        </p:nvSpPr>
        <p:spPr bwMode="auto">
          <a:xfrm>
            <a:off x="6399213" y="5864225"/>
            <a:ext cx="2087562" cy="276999"/>
          </a:xfrm>
          <a:prstGeom prst="rect">
            <a:avLst/>
          </a:prstGeom>
          <a:solidFill>
            <a:srgbClr val="E8FFA9"/>
          </a:solidFill>
          <a:ln w="19050">
            <a:solidFill>
              <a:srgbClr val="008000"/>
            </a:solidFill>
            <a:miter lim="800000"/>
            <a:headEnd/>
            <a:tailEnd/>
          </a:ln>
          <a:effectLst/>
        </p:spPr>
        <p:txBody>
          <a:bodyPr>
            <a:spAutoFit/>
          </a:bodyPr>
          <a:lstStyle/>
          <a:p>
            <a:pPr algn="ctr">
              <a:spcBef>
                <a:spcPct val="50000"/>
              </a:spcBef>
            </a:pPr>
            <a:r>
              <a:rPr lang="es-ES" sz="1200">
                <a:solidFill>
                  <a:srgbClr val="006600"/>
                </a:solidFill>
                <a:latin typeface="Comic Sans MS" panose="030F0702030302020204" pitchFamily="66" charset="0"/>
              </a:rPr>
              <a:t>Dataciones radiométricas</a:t>
            </a:r>
          </a:p>
        </p:txBody>
      </p:sp>
    </p:spTree>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eb.educastur.princast.es/proyectos/biogeo_ov/4a_ESO/02_placas/diapositivas/74_Diapositiva.gif"/>
          <p:cNvPicPr>
            <a:picLocks noChangeAspect="1" noChangeArrowheads="1" noCrop="1"/>
          </p:cNvPicPr>
          <p:nvPr/>
        </p:nvPicPr>
        <p:blipFill>
          <a:blip r:embed="rId2" cstate="print"/>
          <a:srcRect/>
          <a:stretch>
            <a:fillRect/>
          </a:stretch>
        </p:blipFill>
        <p:spPr bwMode="auto">
          <a:xfrm>
            <a:off x="2106975" y="-99392"/>
            <a:ext cx="5523331" cy="4005063"/>
          </a:xfrm>
          <a:prstGeom prst="rect">
            <a:avLst/>
          </a:prstGeom>
          <a:noFill/>
        </p:spPr>
      </p:pic>
      <p:sp>
        <p:nvSpPr>
          <p:cNvPr id="3" name="Text Box 2"/>
          <p:cNvSpPr txBox="1">
            <a:spLocks noChangeArrowheads="1"/>
          </p:cNvSpPr>
          <p:nvPr/>
        </p:nvSpPr>
        <p:spPr bwMode="auto">
          <a:xfrm>
            <a:off x="-157713" y="126847"/>
            <a:ext cx="4608511" cy="33855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600" b="1" i="0" u="sng" strike="noStrike" kern="1200" cap="none" spc="0" normalizeH="0" baseline="0" noProof="0" dirty="0">
                <a:ln>
                  <a:noFill/>
                </a:ln>
                <a:solidFill>
                  <a:srgbClr val="669900"/>
                </a:solidFill>
                <a:effectLst/>
                <a:uLnTx/>
                <a:uFillTx/>
                <a:latin typeface="Comic Sans MS" pitchFamily="66" charset="0"/>
                <a:ea typeface="+mn-ea"/>
                <a:cs typeface="+mn-cs"/>
              </a:rPr>
              <a:t>LA DERIVA CONTINENTAL</a:t>
            </a:r>
          </a:p>
        </p:txBody>
      </p:sp>
      <p:sp>
        <p:nvSpPr>
          <p:cNvPr id="2" name="Rectángulo 1">
            <a:extLst>
              <a:ext uri="{FF2B5EF4-FFF2-40B4-BE49-F238E27FC236}">
                <a16:creationId xmlns:a16="http://schemas.microsoft.com/office/drawing/2014/main" id="{FA9D99A8-40B6-4D16-B7E1-F272C8AC6A1C}"/>
              </a:ext>
            </a:extLst>
          </p:cNvPr>
          <p:cNvSpPr/>
          <p:nvPr/>
        </p:nvSpPr>
        <p:spPr>
          <a:xfrm>
            <a:off x="611560" y="504712"/>
            <a:ext cx="19979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hlinkClick r:id="rId3"/>
              </a:rPr>
              <a:t>ANIMACIÓN PANGEA</a:t>
            </a:r>
            <a:endParaRPr kumimoji="0" lang="es-E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5" name="Text Box 2">
            <a:extLst>
              <a:ext uri="{FF2B5EF4-FFF2-40B4-BE49-F238E27FC236}">
                <a16:creationId xmlns:a16="http://schemas.microsoft.com/office/drawing/2014/main" id="{1A017F5C-F820-4124-9EAA-57C849696227}"/>
              </a:ext>
            </a:extLst>
          </p:cNvPr>
          <p:cNvSpPr txBox="1">
            <a:spLocks noChangeArrowheads="1"/>
          </p:cNvSpPr>
          <p:nvPr/>
        </p:nvSpPr>
        <p:spPr bwMode="auto">
          <a:xfrm>
            <a:off x="157808" y="4497857"/>
            <a:ext cx="3977471" cy="70788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600" b="1" i="0" u="sng" strike="noStrike" kern="1200" cap="none" spc="0" normalizeH="0" baseline="0" noProof="0" dirty="0">
                <a:ln>
                  <a:noFill/>
                </a:ln>
                <a:solidFill>
                  <a:srgbClr val="669900"/>
                </a:solidFill>
                <a:effectLst/>
                <a:uLnTx/>
                <a:uFillTx/>
                <a:latin typeface="Comic Sans MS" pitchFamily="66" charset="0"/>
                <a:ea typeface="+mn-ea"/>
                <a:cs typeface="+mn-cs"/>
              </a:rPr>
              <a:t>LA DERIVA CONTINENTAL</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600" b="0" i="0" u="none" strike="noStrike" kern="1200" cap="none" spc="0" normalizeH="0" baseline="0" noProof="0" dirty="0">
                <a:ln>
                  <a:noFill/>
                </a:ln>
                <a:solidFill>
                  <a:srgbClr val="669900"/>
                </a:solidFill>
                <a:effectLst/>
                <a:uLnTx/>
                <a:uFillTx/>
                <a:latin typeface="Comic Sans MS" pitchFamily="66" charset="0"/>
                <a:ea typeface="+mn-ea"/>
                <a:cs typeface="+mn-cs"/>
              </a:rPr>
              <a:t>Y dentro de 50 m. a. :</a:t>
            </a:r>
          </a:p>
        </p:txBody>
      </p:sp>
      <p:pic>
        <p:nvPicPr>
          <p:cNvPr id="6" name="Picture 2" descr="Resultado de imagen de los continentes dentro de 50 millones de años">
            <a:extLst>
              <a:ext uri="{FF2B5EF4-FFF2-40B4-BE49-F238E27FC236}">
                <a16:creationId xmlns:a16="http://schemas.microsoft.com/office/drawing/2014/main" id="{855DFC3E-1BDB-4985-A0C3-953225A298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26"/>
          <a:stretch/>
        </p:blipFill>
        <p:spPr bwMode="auto">
          <a:xfrm>
            <a:off x="3945302" y="3991646"/>
            <a:ext cx="4198168" cy="267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99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p:cNvSpPr txBox="1">
            <a:spLocks noChangeArrowheads="1"/>
          </p:cNvSpPr>
          <p:nvPr/>
        </p:nvSpPr>
        <p:spPr bwMode="auto">
          <a:xfrm>
            <a:off x="539552" y="260648"/>
            <a:ext cx="8244408" cy="86177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2000" b="1" i="0" u="sng" strike="noStrike" kern="1200" cap="none" spc="0" normalizeH="0" baseline="0" noProof="0" dirty="0">
                <a:ln>
                  <a:noFill/>
                </a:ln>
                <a:solidFill>
                  <a:srgbClr val="002060"/>
                </a:solidFill>
                <a:effectLst/>
                <a:uLnTx/>
                <a:uFillTx/>
                <a:latin typeface="Comic Sans MS" pitchFamily="66" charset="0"/>
                <a:ea typeface="+mn-ea"/>
                <a:cs typeface="+mn-cs"/>
              </a:rPr>
              <a:t>EVIDENCIAS DE LA DERIVA CONTINENTAL</a:t>
            </a:r>
            <a:endParaRPr kumimoji="0" lang="es-ES_tradnl" sz="2000" b="1" i="0" u="none" strike="noStrike" kern="1200" cap="none" spc="0" normalizeH="0" baseline="0" noProof="0" dirty="0">
              <a:ln>
                <a:noFill/>
              </a:ln>
              <a:solidFill>
                <a:srgbClr val="002060"/>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omic Sans MS" pitchFamily="66" charset="0"/>
                <a:ea typeface="+mn-ea"/>
                <a:cs typeface="+mn-cs"/>
              </a:rPr>
              <a:t>A/ GEOGRÁFICAS</a:t>
            </a:r>
            <a:endParaRPr kumimoji="0" lang="es-ES" sz="2000" b="0" i="0" u="none" strike="noStrike" kern="1200" cap="none" spc="0" normalizeH="0" baseline="0" noProof="0" dirty="0">
              <a:ln>
                <a:noFill/>
              </a:ln>
              <a:solidFill>
                <a:srgbClr val="002060"/>
              </a:solidFill>
              <a:effectLst/>
              <a:uLnTx/>
              <a:uFillTx/>
              <a:latin typeface="Comic Sans MS" pitchFamily="66" charset="0"/>
              <a:ea typeface="+mn-ea"/>
              <a:cs typeface="+mn-cs"/>
            </a:endParaRPr>
          </a:p>
        </p:txBody>
      </p:sp>
      <p:sp>
        <p:nvSpPr>
          <p:cNvPr id="503823" name="Rectangle 15"/>
          <p:cNvSpPr>
            <a:spLocks noChangeArrowheads="1"/>
          </p:cNvSpPr>
          <p:nvPr/>
        </p:nvSpPr>
        <p:spPr bwMode="auto">
          <a:xfrm>
            <a:off x="706666" y="1268760"/>
            <a:ext cx="8077294" cy="738664"/>
          </a:xfrm>
          <a:prstGeom prst="rect">
            <a:avLst/>
          </a:prstGeom>
          <a:solidFill>
            <a:srgbClr val="FFFFCC"/>
          </a:solidFill>
          <a:ln w="9525" algn="ctr">
            <a:solidFill>
              <a:srgbClr val="008000"/>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Los bordes de los continentes encajan entre sí como las piezas de un puzle. Aunque en una primera aproximación el encaje parecía muy imperfecto, si se tomaba el borde de la</a:t>
            </a:r>
            <a:r>
              <a:rPr kumimoji="0" lang="es-ES" sz="1400" b="1"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plataforma continental</a:t>
            </a: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en vez de la actual línea de costa, el encaje era prácticamente perfecto.</a:t>
            </a:r>
          </a:p>
        </p:txBody>
      </p:sp>
      <p:pic>
        <p:nvPicPr>
          <p:cNvPr id="503825" name="Picture 17" descr="e0346314"/>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3635896" y="2360439"/>
            <a:ext cx="5003800" cy="4452937"/>
          </a:xfrm>
          <a:prstGeom prst="rect">
            <a:avLst/>
          </a:prstGeom>
          <a:noFill/>
        </p:spPr>
      </p:pic>
      <p:sp>
        <p:nvSpPr>
          <p:cNvPr id="503861" name="Rectangle 53"/>
          <p:cNvSpPr>
            <a:spLocks noChangeArrowheads="1"/>
          </p:cNvSpPr>
          <p:nvPr/>
        </p:nvSpPr>
        <p:spPr bwMode="auto">
          <a:xfrm>
            <a:off x="6516216" y="2564904"/>
            <a:ext cx="2411760" cy="954107"/>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Encaje de los continentes, tomando como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límite el borde de la plataforma continental.</a:t>
            </a:r>
          </a:p>
        </p:txBody>
      </p:sp>
      <p:pic>
        <p:nvPicPr>
          <p:cNvPr id="6" name="Picture 2" descr="http://web.educastur.princast.es/proyectos/biogeo_ov/4a_ESO/02_placas/diapositivas/Diapositiva22.JPG">
            <a:extLst>
              <a:ext uri="{FF2B5EF4-FFF2-40B4-BE49-F238E27FC236}">
                <a16:creationId xmlns:a16="http://schemas.microsoft.com/office/drawing/2014/main" id="{B4E0EC58-17DC-42F5-B176-AD8CB4685E99}"/>
              </a:ext>
            </a:extLst>
          </p:cNvPr>
          <p:cNvPicPr>
            <a:picLocks noChangeAspect="1" noChangeArrowheads="1"/>
          </p:cNvPicPr>
          <p:nvPr/>
        </p:nvPicPr>
        <p:blipFill rotWithShape="1">
          <a:blip r:embed="rId3" cstate="print"/>
          <a:srcRect l="33600"/>
          <a:stretch/>
        </p:blipFill>
        <p:spPr bwMode="auto">
          <a:xfrm>
            <a:off x="706666" y="2924944"/>
            <a:ext cx="2641198" cy="2983260"/>
          </a:xfrm>
          <a:prstGeom prst="rect">
            <a:avLst/>
          </a:prstGeom>
          <a:noFill/>
        </p:spPr>
      </p:pic>
    </p:spTree>
    <p:extLst>
      <p:ext uri="{BB962C8B-B14F-4D97-AF65-F5344CB8AC3E}">
        <p14:creationId xmlns:p14="http://schemas.microsoft.com/office/powerpoint/2010/main" val="198088335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eb.educastur.princast.es/proyectos/biogeo_ov/4a_ESO/02_placas/diapositivas/Diapositiva23.GIF"/>
          <p:cNvPicPr>
            <a:picLocks noChangeAspect="1" noChangeArrowheads="1"/>
          </p:cNvPicPr>
          <p:nvPr/>
        </p:nvPicPr>
        <p:blipFill rotWithShape="1">
          <a:blip r:embed="rId2" cstate="print"/>
          <a:srcRect b="6767"/>
          <a:stretch/>
        </p:blipFill>
        <p:spPr bwMode="auto">
          <a:xfrm>
            <a:off x="926836" y="1290745"/>
            <a:ext cx="3670205" cy="2566375"/>
          </a:xfrm>
          <a:prstGeom prst="rect">
            <a:avLst/>
          </a:prstGeom>
          <a:noFill/>
        </p:spPr>
      </p:pic>
      <p:pic>
        <p:nvPicPr>
          <p:cNvPr id="4" name="Picture 2" descr="http://web.educastur.princast.es/proyectos/biogeo_ov/4a_ESO/02_placas/diapositivas/Diapositiva24.GIF">
            <a:extLst>
              <a:ext uri="{FF2B5EF4-FFF2-40B4-BE49-F238E27FC236}">
                <a16:creationId xmlns:a16="http://schemas.microsoft.com/office/drawing/2014/main" id="{0054D062-689D-44DC-AF84-D6F44C6E235F}"/>
              </a:ext>
            </a:extLst>
          </p:cNvPr>
          <p:cNvPicPr>
            <a:picLocks noChangeAspect="1" noChangeArrowheads="1"/>
          </p:cNvPicPr>
          <p:nvPr/>
        </p:nvPicPr>
        <p:blipFill rotWithShape="1">
          <a:blip r:embed="rId3" cstate="print"/>
          <a:srcRect l="4234" r="4740"/>
          <a:stretch/>
        </p:blipFill>
        <p:spPr bwMode="auto">
          <a:xfrm>
            <a:off x="4788024" y="1288582"/>
            <a:ext cx="3118500" cy="2569467"/>
          </a:xfrm>
          <a:prstGeom prst="rect">
            <a:avLst/>
          </a:prstGeom>
          <a:noFill/>
        </p:spPr>
      </p:pic>
      <p:sp>
        <p:nvSpPr>
          <p:cNvPr id="6" name="Rectangle 15">
            <a:extLst>
              <a:ext uri="{FF2B5EF4-FFF2-40B4-BE49-F238E27FC236}">
                <a16:creationId xmlns:a16="http://schemas.microsoft.com/office/drawing/2014/main" id="{E8D065CE-95D6-4C89-A1AC-E58A5A9E7A14}"/>
              </a:ext>
            </a:extLst>
          </p:cNvPr>
          <p:cNvSpPr>
            <a:spLocks noChangeArrowheads="1"/>
          </p:cNvSpPr>
          <p:nvPr/>
        </p:nvSpPr>
        <p:spPr bwMode="auto">
          <a:xfrm>
            <a:off x="926836" y="652408"/>
            <a:ext cx="6885524" cy="584775"/>
          </a:xfrm>
          <a:prstGeom prst="rect">
            <a:avLst/>
          </a:prstGeom>
          <a:solidFill>
            <a:srgbClr val="FFFFCC"/>
          </a:solidFill>
          <a:ln w="9525" algn="ctr">
            <a:solidFill>
              <a:srgbClr val="008000"/>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Muestran una correspondencia entre </a:t>
            </a:r>
            <a:r>
              <a:rPr kumimoji="0" lang="es-ES" sz="1600" b="1"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formaciones geológicas</a:t>
            </a:r>
            <a:r>
              <a:rPr kumimoji="0" lang="es-ES" sz="16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(rocas, cordilleras, series de estratos, …) muy alejados hoy en día.</a:t>
            </a:r>
          </a:p>
        </p:txBody>
      </p:sp>
      <p:sp>
        <p:nvSpPr>
          <p:cNvPr id="8" name="Text Box 2">
            <a:extLst>
              <a:ext uri="{FF2B5EF4-FFF2-40B4-BE49-F238E27FC236}">
                <a16:creationId xmlns:a16="http://schemas.microsoft.com/office/drawing/2014/main" id="{A9B341D9-40E4-4251-AC5D-2C2E34FBE016}"/>
              </a:ext>
            </a:extLst>
          </p:cNvPr>
          <p:cNvSpPr txBox="1">
            <a:spLocks noChangeArrowheads="1"/>
          </p:cNvSpPr>
          <p:nvPr/>
        </p:nvSpPr>
        <p:spPr bwMode="auto">
          <a:xfrm>
            <a:off x="2483769" y="232594"/>
            <a:ext cx="4320480" cy="36933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s-ES_tradnl" sz="1800" b="0" i="0" u="none" strike="noStrike" kern="1200" cap="none" spc="0" normalizeH="0" baseline="0" noProof="0" dirty="0">
                <a:ln>
                  <a:noFill/>
                </a:ln>
                <a:solidFill>
                  <a:srgbClr val="002060"/>
                </a:solidFill>
                <a:effectLst/>
                <a:uLnTx/>
                <a:uFillTx/>
                <a:latin typeface="Comic Sans MS" pitchFamily="66" charset="0"/>
                <a:ea typeface="+mn-ea"/>
                <a:cs typeface="+mn-cs"/>
              </a:rPr>
              <a:t>B/ EVIDENCIAS GEOLÓGICAS</a:t>
            </a:r>
            <a:endParaRPr kumimoji="0" lang="es-ES" sz="1800" b="0" i="0" u="none" strike="noStrike" kern="1200" cap="none" spc="0" normalizeH="0" baseline="0" noProof="0" dirty="0">
              <a:ln>
                <a:noFill/>
              </a:ln>
              <a:solidFill>
                <a:srgbClr val="002060"/>
              </a:solidFill>
              <a:effectLst/>
              <a:uLnTx/>
              <a:uFillTx/>
              <a:latin typeface="Comic Sans MS" pitchFamily="66" charset="0"/>
              <a:ea typeface="+mn-ea"/>
              <a:cs typeface="+mn-cs"/>
            </a:endParaRPr>
          </a:p>
        </p:txBody>
      </p:sp>
      <p:pic>
        <p:nvPicPr>
          <p:cNvPr id="7" name="Picture 2" descr="http://web.educastur.princast.es/proyectos/biogeo_ov/4a_ESO/02_placas/diapositivas/Diapositiva32.JPG">
            <a:extLst>
              <a:ext uri="{FF2B5EF4-FFF2-40B4-BE49-F238E27FC236}">
                <a16:creationId xmlns:a16="http://schemas.microsoft.com/office/drawing/2014/main" id="{8E0B6734-0DDA-480C-A9B0-31231B8D5C03}"/>
              </a:ext>
            </a:extLst>
          </p:cNvPr>
          <p:cNvPicPr>
            <a:picLocks noChangeAspect="1" noChangeArrowheads="1"/>
          </p:cNvPicPr>
          <p:nvPr/>
        </p:nvPicPr>
        <p:blipFill rotWithShape="1">
          <a:blip r:embed="rId4" cstate="print"/>
          <a:srcRect l="1301" t="24400" r="2101" b="9801"/>
          <a:stretch/>
        </p:blipFill>
        <p:spPr bwMode="auto">
          <a:xfrm>
            <a:off x="3419872" y="3947145"/>
            <a:ext cx="5328591" cy="2722215"/>
          </a:xfrm>
          <a:prstGeom prst="rect">
            <a:avLst/>
          </a:prstGeom>
          <a:noFill/>
        </p:spPr>
      </p:pic>
      <p:sp>
        <p:nvSpPr>
          <p:cNvPr id="9" name="4 Título">
            <a:extLst>
              <a:ext uri="{FF2B5EF4-FFF2-40B4-BE49-F238E27FC236}">
                <a16:creationId xmlns:a16="http://schemas.microsoft.com/office/drawing/2014/main" id="{D27B541A-07D7-4BCF-BB2F-B432EFE50B40}"/>
              </a:ext>
            </a:extLst>
          </p:cNvPr>
          <p:cNvSpPr>
            <a:spLocks noGrp="1"/>
          </p:cNvSpPr>
          <p:nvPr>
            <p:ph type="title"/>
          </p:nvPr>
        </p:nvSpPr>
        <p:spPr>
          <a:xfrm>
            <a:off x="323528" y="4149080"/>
            <a:ext cx="3024336" cy="1912496"/>
          </a:xfrm>
        </p:spPr>
        <p:txBody>
          <a:bodyPr>
            <a:noAutofit/>
          </a:bodyPr>
          <a:lstStyle/>
          <a:p>
            <a:br>
              <a:rPr lang="es-ES" sz="1400" dirty="0">
                <a:solidFill>
                  <a:schemeClr val="tx2"/>
                </a:solidFill>
                <a:latin typeface="Comic Sans MS" pitchFamily="66" charset="0"/>
              </a:rPr>
            </a:br>
            <a:br>
              <a:rPr lang="es-ES" sz="1400" dirty="0">
                <a:solidFill>
                  <a:schemeClr val="tx2"/>
                </a:solidFill>
                <a:latin typeface="Comic Sans MS" pitchFamily="66" charset="0"/>
              </a:rPr>
            </a:br>
            <a:r>
              <a:rPr lang="es-ES" sz="1400" dirty="0">
                <a:solidFill>
                  <a:schemeClr val="tx2"/>
                </a:solidFill>
                <a:latin typeface="Comic Sans MS" pitchFamily="66" charset="0"/>
              </a:rPr>
              <a:t>Alineación de </a:t>
            </a:r>
            <a:r>
              <a:rPr lang="es-ES" sz="1400" u="sng" dirty="0">
                <a:solidFill>
                  <a:schemeClr val="tx2"/>
                </a:solidFill>
                <a:latin typeface="Comic Sans MS" pitchFamily="66" charset="0"/>
              </a:rPr>
              <a:t>cadenas montañosas</a:t>
            </a:r>
            <a:r>
              <a:rPr lang="es-ES" sz="1400" dirty="0">
                <a:solidFill>
                  <a:schemeClr val="tx2"/>
                </a:solidFill>
                <a:latin typeface="Comic Sans MS" pitchFamily="66" charset="0"/>
              </a:rPr>
              <a:t> muy separadas en la actualidad (Apalaches en Norteamérica y cadenas montañosas de Escocia y Escandinavia).</a:t>
            </a:r>
            <a:br>
              <a:rPr lang="es-ES" sz="1400" dirty="0">
                <a:solidFill>
                  <a:schemeClr val="tx2"/>
                </a:solidFill>
                <a:latin typeface="Comic Sans MS" pitchFamily="66" charset="0"/>
              </a:rPr>
            </a:br>
            <a:endParaRPr lang="es-ES" sz="1400" dirty="0">
              <a:solidFill>
                <a:schemeClr val="tx2"/>
              </a:solidFill>
              <a:latin typeface="Comic Sans MS" pitchFamily="66" charset="0"/>
            </a:endParaRPr>
          </a:p>
        </p:txBody>
      </p:sp>
      <p:sp>
        <p:nvSpPr>
          <p:cNvPr id="2" name="Rectángulo 1"/>
          <p:cNvSpPr/>
          <p:nvPr/>
        </p:nvSpPr>
        <p:spPr>
          <a:xfrm>
            <a:off x="395536" y="4509120"/>
            <a:ext cx="2952328" cy="129614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3091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eb.educastur.princast.es/proyectos/biogeo_ov/4a_ESO/02_placas/diapositivas/Diapositiva25.GIF"/>
          <p:cNvPicPr>
            <a:picLocks noChangeAspect="1" noChangeArrowheads="1"/>
          </p:cNvPicPr>
          <p:nvPr/>
        </p:nvPicPr>
        <p:blipFill rotWithShape="1">
          <a:blip r:embed="rId2" cstate="print"/>
          <a:srcRect t="28601"/>
          <a:stretch/>
        </p:blipFill>
        <p:spPr bwMode="auto">
          <a:xfrm>
            <a:off x="457200" y="2096852"/>
            <a:ext cx="4773706" cy="2556284"/>
          </a:xfrm>
          <a:prstGeom prst="rect">
            <a:avLst/>
          </a:prstGeom>
          <a:noFill/>
        </p:spPr>
      </p:pic>
      <p:pic>
        <p:nvPicPr>
          <p:cNvPr id="4" name="Picture 2" descr="http://web.educastur.princast.es/proyectos/biogeo_ov/4a_ESO/02_placas/diapositivas/Diapositiva26.GIF">
            <a:extLst>
              <a:ext uri="{FF2B5EF4-FFF2-40B4-BE49-F238E27FC236}">
                <a16:creationId xmlns:a16="http://schemas.microsoft.com/office/drawing/2014/main" id="{F8EE9597-B29B-4F3D-AAEB-B2116975AAEC}"/>
              </a:ext>
            </a:extLst>
          </p:cNvPr>
          <p:cNvPicPr>
            <a:picLocks noChangeAspect="1" noChangeArrowheads="1"/>
          </p:cNvPicPr>
          <p:nvPr/>
        </p:nvPicPr>
        <p:blipFill rotWithShape="1">
          <a:blip r:embed="rId3" cstate="print"/>
          <a:srcRect t="23002" b="5599"/>
          <a:stretch/>
        </p:blipFill>
        <p:spPr bwMode="auto">
          <a:xfrm>
            <a:off x="4454951" y="4365104"/>
            <a:ext cx="4437529" cy="2376264"/>
          </a:xfrm>
          <a:prstGeom prst="rect">
            <a:avLst/>
          </a:prstGeom>
          <a:noFill/>
        </p:spPr>
      </p:pic>
      <p:sp>
        <p:nvSpPr>
          <p:cNvPr id="8" name="Rectangle 15">
            <a:extLst>
              <a:ext uri="{FF2B5EF4-FFF2-40B4-BE49-F238E27FC236}">
                <a16:creationId xmlns:a16="http://schemas.microsoft.com/office/drawing/2014/main" id="{C2A6AB20-578F-4FA1-93B5-C706CCA3FEAF}"/>
              </a:ext>
            </a:extLst>
          </p:cNvPr>
          <p:cNvSpPr>
            <a:spLocks noChangeArrowheads="1"/>
          </p:cNvSpPr>
          <p:nvPr/>
        </p:nvSpPr>
        <p:spPr bwMode="auto">
          <a:xfrm>
            <a:off x="1043608" y="764704"/>
            <a:ext cx="7272808" cy="1169551"/>
          </a:xfrm>
          <a:prstGeom prst="rect">
            <a:avLst/>
          </a:prstGeom>
          <a:solidFill>
            <a:srgbClr val="FFFFCC"/>
          </a:solidFill>
          <a:ln w="9525" algn="ctr">
            <a:solidFill>
              <a:srgbClr val="008000"/>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Wegener analizó  los depósitos glaciares, las </a:t>
            </a:r>
            <a:r>
              <a:rPr kumimoji="0" lang="es-ES" sz="1400" b="1"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tillitas </a:t>
            </a: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(rocas de origen glaciar), y las estrías dejadas por el paso de los  glaciares en Suramérica, África, la India, la Antártida y Australia. Si se disponían los continentes juntos formando una </a:t>
            </a:r>
            <a:r>
              <a:rPr kumimoji="0" lang="es-ES" sz="1400" b="0" i="0" u="none" strike="noStrike" kern="1200" cap="none" spc="0" normalizeH="0" baseline="0" noProof="0" dirty="0" err="1">
                <a:ln>
                  <a:noFill/>
                </a:ln>
                <a:solidFill>
                  <a:srgbClr val="006600"/>
                </a:solidFill>
                <a:effectLst/>
                <a:uLnTx/>
                <a:uFillTx/>
                <a:latin typeface="Comic Sans MS" panose="030F0702030302020204" pitchFamily="66" charset="0"/>
                <a:ea typeface="+mn-ea"/>
                <a:cs typeface="+mn-cs"/>
              </a:rPr>
              <a:t>Pangea</a:t>
            </a: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aquella distribución de las tillitas se correspondía con </a:t>
            </a:r>
            <a:r>
              <a:rPr kumimoji="0" lang="es-ES" sz="1400" b="1"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un casquete glaciar</a:t>
            </a: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que se habría formado en el hemisferio sur durante el Carbonífero.</a:t>
            </a:r>
          </a:p>
        </p:txBody>
      </p:sp>
      <p:sp>
        <p:nvSpPr>
          <p:cNvPr id="9" name="Text Box 2">
            <a:extLst>
              <a:ext uri="{FF2B5EF4-FFF2-40B4-BE49-F238E27FC236}">
                <a16:creationId xmlns:a16="http://schemas.microsoft.com/office/drawing/2014/main" id="{C3DC6DF3-E306-4282-B5AD-FC2B8A431B0A}"/>
              </a:ext>
            </a:extLst>
          </p:cNvPr>
          <p:cNvSpPr txBox="1">
            <a:spLocks noChangeArrowheads="1"/>
          </p:cNvSpPr>
          <p:nvPr/>
        </p:nvSpPr>
        <p:spPr bwMode="auto">
          <a:xfrm>
            <a:off x="792163" y="260648"/>
            <a:ext cx="7812285" cy="400110"/>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omic Sans MS" pitchFamily="66" charset="0"/>
                <a:ea typeface="+mn-ea"/>
                <a:cs typeface="+mn-cs"/>
              </a:rPr>
              <a:t>C/ EVIDENCIAS PALEOCLIMÁTICAS</a:t>
            </a:r>
            <a:endParaRPr kumimoji="0" lang="es-ES" sz="2000" b="0" i="0" u="none" strike="noStrike" kern="1200" cap="none" spc="0" normalizeH="0" baseline="0" noProof="0" dirty="0">
              <a:ln>
                <a:noFill/>
              </a:ln>
              <a:solidFill>
                <a:srgbClr val="002060"/>
              </a:solidFill>
              <a:effectLst/>
              <a:uLnTx/>
              <a:uFillTx/>
              <a:latin typeface="Comic Sans MS" pitchFamily="66" charset="0"/>
              <a:ea typeface="+mn-ea"/>
              <a:cs typeface="+mn-cs"/>
            </a:endParaRPr>
          </a:p>
        </p:txBody>
      </p:sp>
      <p:pic>
        <p:nvPicPr>
          <p:cNvPr id="10" name="Picture 57">
            <a:extLst>
              <a:ext uri="{FF2B5EF4-FFF2-40B4-BE49-F238E27FC236}">
                <a16:creationId xmlns:a16="http://schemas.microsoft.com/office/drawing/2014/main" id="{8B40751D-EC74-4476-B71B-D98BD02DD1AA}"/>
              </a:ext>
            </a:extLst>
          </p:cNvPr>
          <p:cNvPicPr>
            <a:picLocks noChangeAspect="1" noChangeArrowheads="1"/>
          </p:cNvPicPr>
          <p:nvPr/>
        </p:nvPicPr>
        <p:blipFill>
          <a:blip r:embed="rId4" cstate="print"/>
          <a:srcRect/>
          <a:stretch>
            <a:fillRect/>
          </a:stretch>
        </p:blipFill>
        <p:spPr bwMode="auto">
          <a:xfrm>
            <a:off x="6678853" y="2327311"/>
            <a:ext cx="2192982" cy="1644737"/>
          </a:xfrm>
          <a:prstGeom prst="rect">
            <a:avLst/>
          </a:prstGeom>
          <a:noFill/>
          <a:ln w="9525">
            <a:noFill/>
            <a:miter lim="800000"/>
            <a:headEnd/>
            <a:tailEnd/>
          </a:ln>
          <a:effectLst/>
        </p:spPr>
      </p:pic>
    </p:spTree>
    <p:extLst>
      <p:ext uri="{BB962C8B-B14F-4D97-AF65-F5344CB8AC3E}">
        <p14:creationId xmlns:p14="http://schemas.microsoft.com/office/powerpoint/2010/main" val="1570488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ext Box 2"/>
          <p:cNvSpPr txBox="1">
            <a:spLocks noChangeArrowheads="1"/>
          </p:cNvSpPr>
          <p:nvPr/>
        </p:nvSpPr>
        <p:spPr bwMode="auto">
          <a:xfrm>
            <a:off x="792163" y="188640"/>
            <a:ext cx="7812285" cy="369332"/>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s-ES_tradnl" sz="1800" b="0" i="0" u="none" strike="noStrike" kern="1200" cap="none" spc="0" normalizeH="0" baseline="0" noProof="0" dirty="0">
                <a:ln>
                  <a:noFill/>
                </a:ln>
                <a:solidFill>
                  <a:srgbClr val="002060"/>
                </a:solidFill>
                <a:effectLst/>
                <a:uLnTx/>
                <a:uFillTx/>
                <a:latin typeface="Comic Sans MS" pitchFamily="66" charset="0"/>
                <a:ea typeface="+mn-ea"/>
                <a:cs typeface="+mn-cs"/>
              </a:rPr>
              <a:t>D/EVIDENCIAS PALEONTOLÓGICAS</a:t>
            </a:r>
            <a:endParaRPr kumimoji="0" lang="es-ES" sz="1800" b="0" i="0" u="none" strike="noStrike" kern="1200" cap="none" spc="0" normalizeH="0" baseline="0" noProof="0" dirty="0">
              <a:ln>
                <a:noFill/>
              </a:ln>
              <a:solidFill>
                <a:srgbClr val="002060"/>
              </a:solidFill>
              <a:effectLst/>
              <a:uLnTx/>
              <a:uFillTx/>
              <a:latin typeface="Comic Sans MS" pitchFamily="66" charset="0"/>
              <a:ea typeface="+mn-ea"/>
              <a:cs typeface="+mn-cs"/>
            </a:endParaRPr>
          </a:p>
        </p:txBody>
      </p:sp>
      <p:sp>
        <p:nvSpPr>
          <p:cNvPr id="505881" name="Rectangle 25"/>
          <p:cNvSpPr>
            <a:spLocks noChangeArrowheads="1"/>
          </p:cNvSpPr>
          <p:nvPr/>
        </p:nvSpPr>
        <p:spPr bwMode="auto">
          <a:xfrm>
            <a:off x="5065712" y="1297345"/>
            <a:ext cx="3826768" cy="1600438"/>
          </a:xfrm>
          <a:prstGeom prst="rect">
            <a:avLst/>
          </a:prstGeom>
          <a:solidFill>
            <a:srgbClr val="FFFFCC"/>
          </a:solidFill>
          <a:ln w="9525" algn="ctr">
            <a:solidFill>
              <a:srgbClr val="008000"/>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Desde el siglo XIX se conocían especies fósiles que se encontraban a ambos lados</a:t>
            </a:r>
            <a:b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b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del Atlántico, como </a:t>
            </a:r>
            <a:r>
              <a:rPr kumimoji="0" lang="es-ES" sz="1400" b="1" i="1" u="none" strike="noStrike" kern="1200" cap="none" spc="0" normalizeH="0" baseline="0" noProof="0" dirty="0" err="1">
                <a:ln>
                  <a:noFill/>
                </a:ln>
                <a:solidFill>
                  <a:srgbClr val="006600"/>
                </a:solidFill>
                <a:effectLst/>
                <a:uLnTx/>
                <a:uFillTx/>
                <a:latin typeface="Comic Sans MS" panose="030F0702030302020204" pitchFamily="66" charset="0"/>
                <a:ea typeface="+mn-ea"/>
                <a:cs typeface="+mn-cs"/>
              </a:rPr>
              <a:t>Glossopteris</a:t>
            </a:r>
            <a:r>
              <a:rPr kumimoji="0" lang="es-ES" sz="1400" b="1"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a:t>
            </a:r>
            <a:r>
              <a:rPr kumimoji="0" lang="es-ES" sz="1400" b="1" i="1" u="none" strike="noStrike" kern="1200" cap="none" spc="0" normalizeH="0" baseline="0" noProof="0" dirty="0" err="1">
                <a:ln>
                  <a:noFill/>
                </a:ln>
                <a:solidFill>
                  <a:srgbClr val="006600"/>
                </a:solidFill>
                <a:effectLst/>
                <a:uLnTx/>
                <a:uFillTx/>
                <a:latin typeface="Comic Sans MS" panose="030F0702030302020204" pitchFamily="66" charset="0"/>
                <a:ea typeface="+mn-ea"/>
                <a:cs typeface="+mn-cs"/>
              </a:rPr>
              <a:t>Lystrosaurus</a:t>
            </a:r>
            <a:r>
              <a:rPr kumimoji="0" lang="es-ES" sz="1400" b="1" i="1"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a:t>
            </a:r>
            <a:r>
              <a:rPr kumimoji="0" lang="es-ES" sz="1400" b="1" i="1" u="none" strike="noStrike" kern="1200" cap="none" spc="0" normalizeH="0" baseline="0" noProof="0" dirty="0" err="1">
                <a:ln>
                  <a:noFill/>
                </a:ln>
                <a:solidFill>
                  <a:srgbClr val="006600"/>
                </a:solidFill>
                <a:effectLst/>
                <a:uLnTx/>
                <a:uFillTx/>
                <a:latin typeface="Comic Sans MS" panose="030F0702030302020204" pitchFamily="66" charset="0"/>
                <a:ea typeface="+mn-ea"/>
                <a:cs typeface="+mn-cs"/>
              </a:rPr>
              <a:t>Mesosaurus</a:t>
            </a:r>
            <a:r>
              <a:rPr kumimoji="0" lang="es-ES" sz="1400" b="1"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y </a:t>
            </a:r>
            <a:r>
              <a:rPr kumimoji="0" lang="es-ES" sz="1400" b="1" i="1" u="none" strike="noStrike" kern="1200" cap="none" spc="0" normalizeH="0" baseline="0" noProof="0" dirty="0" err="1">
                <a:ln>
                  <a:noFill/>
                </a:ln>
                <a:solidFill>
                  <a:srgbClr val="006600"/>
                </a:solidFill>
                <a:effectLst/>
                <a:uLnTx/>
                <a:uFillTx/>
                <a:latin typeface="Comic Sans MS" panose="030F0702030302020204" pitchFamily="66" charset="0"/>
                <a:ea typeface="+mn-ea"/>
                <a:cs typeface="+mn-cs"/>
              </a:rPr>
              <a:t>Cynognathus</a:t>
            </a:r>
            <a:r>
              <a:rPr kumimoji="0" lang="es-ES" sz="1400" b="0" i="0" u="none" strike="noStrike" kern="1200" cap="none" spc="0" normalizeH="0" baseline="0" noProof="0" dirty="0">
                <a:ln>
                  <a:noFill/>
                </a:ln>
                <a:solidFill>
                  <a:srgbClr val="006600"/>
                </a:solidFill>
                <a:effectLst/>
                <a:uLnTx/>
                <a:uFillTx/>
                <a:latin typeface="Comic Sans MS" panose="030F0702030302020204" pitchFamily="66" charset="0"/>
                <a:ea typeface="+mn-ea"/>
                <a:cs typeface="+mn-cs"/>
              </a:rPr>
              <a:t>. Al reunir los continentes, formando Pangea, estas extrañas distribuciones biogeográficas dejaban de ser un enigma.</a:t>
            </a:r>
          </a:p>
        </p:txBody>
      </p:sp>
      <p:pic>
        <p:nvPicPr>
          <p:cNvPr id="505882" name="Picture 26" descr="e033229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52521" y="760705"/>
            <a:ext cx="2795567" cy="2503428"/>
          </a:xfrm>
          <a:prstGeom prst="rect">
            <a:avLst/>
          </a:prstGeom>
          <a:noFill/>
        </p:spPr>
      </p:pic>
      <p:sp>
        <p:nvSpPr>
          <p:cNvPr id="505912" name="Rectangle 56"/>
          <p:cNvSpPr>
            <a:spLocks noChangeArrowheads="1"/>
          </p:cNvSpPr>
          <p:nvPr/>
        </p:nvSpPr>
        <p:spPr bwMode="auto">
          <a:xfrm>
            <a:off x="3748088" y="1055858"/>
            <a:ext cx="1149350" cy="307777"/>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srgbClr val="006600"/>
                </a:solidFill>
                <a:effectLst/>
                <a:uLnTx/>
                <a:uFillTx/>
                <a:latin typeface="Calibri"/>
                <a:ea typeface="+mn-ea"/>
                <a:cs typeface="+mn-cs"/>
              </a:rPr>
              <a:t>Glossopteris</a:t>
            </a:r>
            <a:endParaRPr kumimoji="0" lang="es-ES" sz="1400" b="0" i="1" u="none" strike="noStrike" kern="1200" cap="none" spc="0" normalizeH="0" baseline="0" noProof="0" dirty="0">
              <a:ln>
                <a:noFill/>
              </a:ln>
              <a:solidFill>
                <a:srgbClr val="006600"/>
              </a:solidFill>
              <a:effectLst/>
              <a:uLnTx/>
              <a:uFillTx/>
              <a:latin typeface="Calibri"/>
              <a:ea typeface="+mn-ea"/>
              <a:cs typeface="+mn-cs"/>
            </a:endParaRPr>
          </a:p>
        </p:txBody>
      </p:sp>
      <p:sp>
        <p:nvSpPr>
          <p:cNvPr id="505913" name="Rectangle 57"/>
          <p:cNvSpPr>
            <a:spLocks noChangeArrowheads="1"/>
          </p:cNvSpPr>
          <p:nvPr/>
        </p:nvSpPr>
        <p:spPr bwMode="auto">
          <a:xfrm>
            <a:off x="1475656" y="561011"/>
            <a:ext cx="1149350" cy="307777"/>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a:ln>
                  <a:noFill/>
                </a:ln>
                <a:solidFill>
                  <a:srgbClr val="006600"/>
                </a:solidFill>
                <a:effectLst/>
                <a:uLnTx/>
                <a:uFillTx/>
                <a:latin typeface="Calibri"/>
                <a:ea typeface="+mn-ea"/>
                <a:cs typeface="+mn-cs"/>
              </a:rPr>
              <a:t>Lystrosaurus</a:t>
            </a:r>
          </a:p>
        </p:txBody>
      </p:sp>
      <p:sp>
        <p:nvSpPr>
          <p:cNvPr id="505914" name="Rectangle 58"/>
          <p:cNvSpPr>
            <a:spLocks noChangeArrowheads="1"/>
          </p:cNvSpPr>
          <p:nvPr/>
        </p:nvSpPr>
        <p:spPr bwMode="auto">
          <a:xfrm>
            <a:off x="0" y="1495891"/>
            <a:ext cx="1149350" cy="307777"/>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srgbClr val="006600"/>
                </a:solidFill>
                <a:effectLst/>
                <a:uLnTx/>
                <a:uFillTx/>
                <a:latin typeface="Calibri"/>
                <a:ea typeface="+mn-ea"/>
                <a:cs typeface="+mn-cs"/>
              </a:rPr>
              <a:t>Cynognathus</a:t>
            </a:r>
            <a:endParaRPr kumimoji="0" lang="es-ES" sz="1400" b="0" i="1" u="none" strike="noStrike" kern="1200" cap="none" spc="0" normalizeH="0" baseline="0" noProof="0" dirty="0">
              <a:ln>
                <a:noFill/>
              </a:ln>
              <a:solidFill>
                <a:srgbClr val="006600"/>
              </a:solidFill>
              <a:effectLst/>
              <a:uLnTx/>
              <a:uFillTx/>
              <a:latin typeface="Calibri"/>
              <a:ea typeface="+mn-ea"/>
              <a:cs typeface="+mn-cs"/>
            </a:endParaRPr>
          </a:p>
        </p:txBody>
      </p:sp>
      <p:sp>
        <p:nvSpPr>
          <p:cNvPr id="505915" name="Rectangle 59"/>
          <p:cNvSpPr>
            <a:spLocks noChangeArrowheads="1"/>
          </p:cNvSpPr>
          <p:nvPr/>
        </p:nvSpPr>
        <p:spPr bwMode="auto">
          <a:xfrm>
            <a:off x="2809091" y="2698894"/>
            <a:ext cx="1149350" cy="307777"/>
          </a:xfrm>
          <a:prstGeom prst="rect">
            <a:avLst/>
          </a:prstGeom>
          <a:noFill/>
          <a:ln w="9525" algn="ctr">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1" u="none" strike="noStrike" kern="1200" cap="none" spc="0" normalizeH="0" baseline="0" noProof="0" dirty="0" err="1">
                <a:ln>
                  <a:noFill/>
                </a:ln>
                <a:solidFill>
                  <a:srgbClr val="006600"/>
                </a:solidFill>
                <a:effectLst/>
                <a:uLnTx/>
                <a:uFillTx/>
                <a:latin typeface="Calibri"/>
                <a:ea typeface="+mn-ea"/>
                <a:cs typeface="+mn-cs"/>
              </a:rPr>
              <a:t>Mesosaurus</a:t>
            </a:r>
            <a:endParaRPr kumimoji="0" lang="es-ES" sz="1400" b="0" i="1" u="none" strike="noStrike" kern="1200" cap="none" spc="0" normalizeH="0" baseline="0" noProof="0" dirty="0">
              <a:ln>
                <a:noFill/>
              </a:ln>
              <a:solidFill>
                <a:srgbClr val="006600"/>
              </a:solidFill>
              <a:effectLst/>
              <a:uLnTx/>
              <a:uFillTx/>
              <a:latin typeface="Calibri"/>
              <a:ea typeface="+mn-ea"/>
              <a:cs typeface="+mn-cs"/>
            </a:endParaRPr>
          </a:p>
        </p:txBody>
      </p:sp>
      <p:sp>
        <p:nvSpPr>
          <p:cNvPr id="505916" name="Line 60"/>
          <p:cNvSpPr>
            <a:spLocks noChangeShapeType="1"/>
          </p:cNvSpPr>
          <p:nvPr/>
        </p:nvSpPr>
        <p:spPr bwMode="auto">
          <a:xfrm flipH="1" flipV="1">
            <a:off x="1149349" y="1734699"/>
            <a:ext cx="714775" cy="369533"/>
          </a:xfrm>
          <a:prstGeom prst="line">
            <a:avLst/>
          </a:prstGeom>
          <a:noFill/>
          <a:ln w="19050">
            <a:solidFill>
              <a:srgbClr val="0099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917" name="Line 61"/>
          <p:cNvSpPr>
            <a:spLocks noChangeShapeType="1"/>
          </p:cNvSpPr>
          <p:nvPr/>
        </p:nvSpPr>
        <p:spPr bwMode="auto">
          <a:xfrm>
            <a:off x="2234416" y="2340600"/>
            <a:ext cx="665674" cy="436619"/>
          </a:xfrm>
          <a:prstGeom prst="line">
            <a:avLst/>
          </a:prstGeom>
          <a:noFill/>
          <a:ln w="19050">
            <a:solidFill>
              <a:srgbClr val="66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918" name="Line 62"/>
          <p:cNvSpPr>
            <a:spLocks noChangeShapeType="1"/>
          </p:cNvSpPr>
          <p:nvPr/>
        </p:nvSpPr>
        <p:spPr bwMode="auto">
          <a:xfrm flipH="1">
            <a:off x="3490502" y="1382353"/>
            <a:ext cx="361417" cy="890663"/>
          </a:xfrm>
          <a:prstGeom prst="line">
            <a:avLst/>
          </a:prstGeom>
          <a:noFill/>
          <a:ln w="19050">
            <a:solidFill>
              <a:srgbClr val="CC0066"/>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sp>
        <p:nvSpPr>
          <p:cNvPr id="505919" name="Line 63"/>
          <p:cNvSpPr>
            <a:spLocks noChangeShapeType="1"/>
          </p:cNvSpPr>
          <p:nvPr/>
        </p:nvSpPr>
        <p:spPr bwMode="auto">
          <a:xfrm>
            <a:off x="2119596" y="868788"/>
            <a:ext cx="267663" cy="865911"/>
          </a:xfrm>
          <a:prstGeom prst="line">
            <a:avLst/>
          </a:prstGeom>
          <a:noFill/>
          <a:ln w="19050">
            <a:solidFill>
              <a:srgbClr val="FF99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2" descr="http://web.educastur.princast.es/proyectos/biogeo_ov/4a_ESO/02_placas/diapositivas/Diapositiva28.GIF">
            <a:extLst>
              <a:ext uri="{FF2B5EF4-FFF2-40B4-BE49-F238E27FC236}">
                <a16:creationId xmlns:a16="http://schemas.microsoft.com/office/drawing/2014/main" id="{35F249BA-5A94-47E2-9ADE-08A3A9E67554}"/>
              </a:ext>
            </a:extLst>
          </p:cNvPr>
          <p:cNvPicPr>
            <a:picLocks noChangeAspect="1" noChangeArrowheads="1"/>
          </p:cNvPicPr>
          <p:nvPr/>
        </p:nvPicPr>
        <p:blipFill rotWithShape="1">
          <a:blip r:embed="rId3" cstate="print"/>
          <a:srcRect l="1760" t="1786" r="27875" b="87919"/>
          <a:stretch/>
        </p:blipFill>
        <p:spPr bwMode="auto">
          <a:xfrm>
            <a:off x="328178" y="3501008"/>
            <a:ext cx="4593655" cy="504056"/>
          </a:xfrm>
          <a:prstGeom prst="rect">
            <a:avLst/>
          </a:prstGeom>
          <a:noFill/>
        </p:spPr>
      </p:pic>
      <p:pic>
        <p:nvPicPr>
          <p:cNvPr id="15" name="Picture 2" descr="http://web.educastur.princast.es/proyectos/biogeo_ov/4a_ESO/02_placas/diapositivas/Diapositiva28.GIF">
            <a:extLst>
              <a:ext uri="{FF2B5EF4-FFF2-40B4-BE49-F238E27FC236}">
                <a16:creationId xmlns:a16="http://schemas.microsoft.com/office/drawing/2014/main" id="{264DE927-C3D0-4033-91B4-EEDB95987EF7}"/>
              </a:ext>
            </a:extLst>
          </p:cNvPr>
          <p:cNvPicPr>
            <a:picLocks noChangeAspect="1" noChangeArrowheads="1"/>
          </p:cNvPicPr>
          <p:nvPr/>
        </p:nvPicPr>
        <p:blipFill rotWithShape="1">
          <a:blip r:embed="rId3" cstate="print"/>
          <a:srcRect l="1759" t="12080" r="46412" b="77626"/>
          <a:stretch/>
        </p:blipFill>
        <p:spPr bwMode="auto">
          <a:xfrm>
            <a:off x="5767432" y="3429000"/>
            <a:ext cx="2818656" cy="504056"/>
          </a:xfrm>
          <a:prstGeom prst="rect">
            <a:avLst/>
          </a:prstGeom>
          <a:noFill/>
        </p:spPr>
      </p:pic>
      <p:pic>
        <p:nvPicPr>
          <p:cNvPr id="16" name="Picture 2" descr="http://web.educastur.princast.es/proyectos/biogeo_ov/4a_ESO/02_placas/diapositivas/Diapositiva28.GIF">
            <a:extLst>
              <a:ext uri="{FF2B5EF4-FFF2-40B4-BE49-F238E27FC236}">
                <a16:creationId xmlns:a16="http://schemas.microsoft.com/office/drawing/2014/main" id="{49FC59B9-480A-4489-9F14-47DE8F55DE0A}"/>
              </a:ext>
            </a:extLst>
          </p:cNvPr>
          <p:cNvPicPr>
            <a:picLocks noChangeAspect="1" noChangeArrowheads="1"/>
          </p:cNvPicPr>
          <p:nvPr/>
        </p:nvPicPr>
        <p:blipFill rotWithShape="1">
          <a:blip r:embed="rId3" cstate="print"/>
          <a:srcRect t="24443" b="5600"/>
          <a:stretch/>
        </p:blipFill>
        <p:spPr bwMode="auto">
          <a:xfrm>
            <a:off x="426812" y="4077072"/>
            <a:ext cx="3713140" cy="1948213"/>
          </a:xfrm>
          <a:prstGeom prst="rect">
            <a:avLst/>
          </a:prstGeom>
          <a:noFill/>
        </p:spPr>
      </p:pic>
      <p:pic>
        <p:nvPicPr>
          <p:cNvPr id="17" name="Picture 2" descr="http://web.educastur.princast.es/proyectos/biogeo_ov/4a_ESO/02_placas/diapositivas/Diapositiva29.GIF">
            <a:extLst>
              <a:ext uri="{FF2B5EF4-FFF2-40B4-BE49-F238E27FC236}">
                <a16:creationId xmlns:a16="http://schemas.microsoft.com/office/drawing/2014/main" id="{A558B730-55A1-4C1E-8001-6D1773511E22}"/>
              </a:ext>
            </a:extLst>
          </p:cNvPr>
          <p:cNvPicPr>
            <a:picLocks noChangeAspect="1" noChangeArrowheads="1"/>
          </p:cNvPicPr>
          <p:nvPr/>
        </p:nvPicPr>
        <p:blipFill rotWithShape="1">
          <a:blip r:embed="rId4" cstate="print"/>
          <a:srcRect t="28601"/>
          <a:stretch/>
        </p:blipFill>
        <p:spPr bwMode="auto">
          <a:xfrm>
            <a:off x="5231260" y="4038715"/>
            <a:ext cx="3706264" cy="1984677"/>
          </a:xfrm>
          <a:prstGeom prst="rect">
            <a:avLst/>
          </a:prstGeom>
          <a:noFill/>
        </p:spPr>
      </p:pic>
      <p:sp>
        <p:nvSpPr>
          <p:cNvPr id="18" name="4 Título">
            <a:extLst>
              <a:ext uri="{FF2B5EF4-FFF2-40B4-BE49-F238E27FC236}">
                <a16:creationId xmlns:a16="http://schemas.microsoft.com/office/drawing/2014/main" id="{10AA4B64-E138-4722-A80F-54A24069F4FE}"/>
              </a:ext>
            </a:extLst>
          </p:cNvPr>
          <p:cNvSpPr txBox="1">
            <a:spLocks/>
          </p:cNvSpPr>
          <p:nvPr/>
        </p:nvSpPr>
        <p:spPr>
          <a:xfrm>
            <a:off x="2761456" y="5517232"/>
            <a:ext cx="3826768"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s-ES" sz="1200" b="0" i="0" u="none" strike="noStrike" kern="1200" cap="none" spc="0" normalizeH="0" baseline="0" noProof="0" dirty="0">
                <a:ln>
                  <a:noFill/>
                </a:ln>
                <a:solidFill>
                  <a:srgbClr val="1F497D"/>
                </a:solidFill>
                <a:effectLst/>
                <a:uLnTx/>
                <a:uFillTx/>
                <a:latin typeface="Comic Sans MS" pitchFamily="66" charset="0"/>
                <a:ea typeface="+mj-ea"/>
                <a:cs typeface="+mj-cs"/>
              </a:rPr>
            </a:br>
            <a:br>
              <a:rPr kumimoji="0" lang="es-ES" sz="1200" b="0" i="0" u="none" strike="noStrike" kern="1200" cap="none" spc="0" normalizeH="0" baseline="0" noProof="0" dirty="0">
                <a:ln>
                  <a:noFill/>
                </a:ln>
                <a:solidFill>
                  <a:srgbClr val="1F497D"/>
                </a:solidFill>
                <a:effectLst/>
                <a:uLnTx/>
                <a:uFillTx/>
                <a:latin typeface="Comic Sans MS" pitchFamily="66" charset="0"/>
                <a:ea typeface="+mj-ea"/>
                <a:cs typeface="+mj-cs"/>
              </a:rPr>
            </a:br>
            <a:r>
              <a:rPr kumimoji="0" lang="es-ES" sz="1200" b="0" i="0" u="none" strike="noStrike" kern="1200" cap="none" spc="0" normalizeH="0" baseline="0" noProof="0" dirty="0">
                <a:ln>
                  <a:noFill/>
                </a:ln>
                <a:solidFill>
                  <a:srgbClr val="1F497D"/>
                </a:solidFill>
                <a:effectLst/>
                <a:uLnTx/>
                <a:uFillTx/>
                <a:latin typeface="Comic Sans MS" pitchFamily="66" charset="0"/>
                <a:ea typeface="+mj-ea"/>
                <a:cs typeface="+mj-cs"/>
              </a:rPr>
              <a:t>Si juntamos estos lugares formando un único continente las áreas de distribución de estos organismos fósiles se continúan de un lado al otro.</a:t>
            </a:r>
          </a:p>
        </p:txBody>
      </p:sp>
      <p:cxnSp>
        <p:nvCxnSpPr>
          <p:cNvPr id="2" name="Conector recto de flecha 1">
            <a:extLst>
              <a:ext uri="{FF2B5EF4-FFF2-40B4-BE49-F238E27FC236}">
                <a16:creationId xmlns:a16="http://schemas.microsoft.com/office/drawing/2014/main" id="{5E29A090-7B82-4F4E-8B8C-75400681BD58}"/>
              </a:ext>
            </a:extLst>
          </p:cNvPr>
          <p:cNvCxnSpPr>
            <a:cxnSpLocks/>
          </p:cNvCxnSpPr>
          <p:nvPr/>
        </p:nvCxnSpPr>
        <p:spPr>
          <a:xfrm>
            <a:off x="4211960" y="4996129"/>
            <a:ext cx="8900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244118"/>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436686" y="163826"/>
            <a:ext cx="7951738" cy="738664"/>
          </a:xfrm>
          <a:prstGeom prst="rect">
            <a:avLst/>
          </a:prstGeom>
          <a:noFill/>
          <a:ln w="9525">
            <a:noFill/>
            <a:miter lim="800000"/>
            <a:headEnd/>
            <a:tailEnd/>
          </a:ln>
          <a:effectLst/>
        </p:spPr>
        <p:txBody>
          <a:bodyPr wrap="square">
            <a:spAutoFit/>
          </a:bodyPr>
          <a:lstStyle/>
          <a:p>
            <a:pPr marL="342900" indent="-342900" algn="ctr">
              <a:spcBef>
                <a:spcPct val="50000"/>
              </a:spcBef>
              <a:buAutoNum type="arabicPeriod"/>
            </a:pPr>
            <a:r>
              <a:rPr lang="es-ES_tradnl" b="1" u="sng" dirty="0">
                <a:solidFill>
                  <a:srgbClr val="669900"/>
                </a:solidFill>
                <a:latin typeface="Comic Sans MS" pitchFamily="66" charset="0"/>
              </a:rPr>
              <a:t>LAS PLACAS LITOSFÉRICAS</a:t>
            </a:r>
            <a:r>
              <a:rPr lang="es-ES_tradnl" b="1" dirty="0">
                <a:solidFill>
                  <a:srgbClr val="669900"/>
                </a:solidFill>
                <a:latin typeface="Comic Sans MS" pitchFamily="66" charset="0"/>
              </a:rPr>
              <a:t> </a:t>
            </a:r>
          </a:p>
          <a:p>
            <a:pPr algn="ctr">
              <a:spcBef>
                <a:spcPct val="50000"/>
              </a:spcBef>
            </a:pPr>
            <a:r>
              <a:rPr lang="es-ES_tradnl" sz="1600" b="1" dirty="0">
                <a:solidFill>
                  <a:srgbClr val="669900"/>
                </a:solidFill>
                <a:latin typeface="Comic Sans MS" pitchFamily="66" charset="0"/>
              </a:rPr>
              <a:t>Grandes extensiones de litosfera, inestables geológicamente en sus límites.</a:t>
            </a:r>
            <a:endParaRPr lang="es-ES" sz="1600" b="1" dirty="0">
              <a:solidFill>
                <a:srgbClr val="669900"/>
              </a:solidFill>
              <a:latin typeface="Comic Sans MS" pitchFamily="66" charset="0"/>
            </a:endParaRPr>
          </a:p>
        </p:txBody>
      </p:sp>
      <p:pic>
        <p:nvPicPr>
          <p:cNvPr id="472069" name="Picture 5" descr="Ciencias 2º baja tema 9_Página_06_Imagen_0001"/>
          <p:cNvPicPr>
            <a:picLocks noChangeAspect="1" noChangeArrowheads="1"/>
          </p:cNvPicPr>
          <p:nvPr/>
        </p:nvPicPr>
        <p:blipFill>
          <a:blip r:embed="rId3" cstate="print"/>
          <a:srcRect/>
          <a:stretch>
            <a:fillRect/>
          </a:stretch>
        </p:blipFill>
        <p:spPr bwMode="auto">
          <a:xfrm>
            <a:off x="44450" y="1052736"/>
            <a:ext cx="9036050" cy="4929187"/>
          </a:xfrm>
          <a:prstGeom prst="rect">
            <a:avLst/>
          </a:prstGeom>
          <a:noFill/>
        </p:spPr>
      </p:pic>
      <p:sp>
        <p:nvSpPr>
          <p:cNvPr id="472075" name="Text Box 11"/>
          <p:cNvSpPr txBox="1">
            <a:spLocks noChangeArrowheads="1"/>
          </p:cNvSpPr>
          <p:nvPr/>
        </p:nvSpPr>
        <p:spPr bwMode="auto">
          <a:xfrm>
            <a:off x="6227762" y="3062961"/>
            <a:ext cx="1260475" cy="457200"/>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PACÍFICA</a:t>
            </a:r>
            <a:endParaRPr lang="es-ES" sz="1200" b="1" dirty="0">
              <a:solidFill>
                <a:srgbClr val="006600"/>
              </a:solidFill>
              <a:latin typeface="Comic Sans MS" panose="030F0702030302020204" pitchFamily="66" charset="0"/>
            </a:endParaRPr>
          </a:p>
        </p:txBody>
      </p:sp>
      <p:sp>
        <p:nvSpPr>
          <p:cNvPr id="472076" name="Text Box 12"/>
          <p:cNvSpPr txBox="1">
            <a:spLocks noChangeArrowheads="1"/>
          </p:cNvSpPr>
          <p:nvPr/>
        </p:nvSpPr>
        <p:spPr bwMode="auto">
          <a:xfrm>
            <a:off x="6588224" y="1534660"/>
            <a:ext cx="2303463" cy="274638"/>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NORTEAMERICANA</a:t>
            </a:r>
            <a:endParaRPr lang="es-ES" sz="1200" b="1" dirty="0">
              <a:solidFill>
                <a:srgbClr val="006600"/>
              </a:solidFill>
              <a:latin typeface="Comic Sans MS" panose="030F0702030302020204" pitchFamily="66" charset="0"/>
            </a:endParaRPr>
          </a:p>
        </p:txBody>
      </p:sp>
      <p:sp>
        <p:nvSpPr>
          <p:cNvPr id="472077" name="Text Box 13"/>
          <p:cNvSpPr txBox="1">
            <a:spLocks noChangeArrowheads="1"/>
          </p:cNvSpPr>
          <p:nvPr/>
        </p:nvSpPr>
        <p:spPr bwMode="auto">
          <a:xfrm>
            <a:off x="2628900" y="2060848"/>
            <a:ext cx="2735263" cy="274637"/>
          </a:xfrm>
          <a:prstGeom prst="rect">
            <a:avLst/>
          </a:prstGeom>
          <a:noFill/>
          <a:ln w="9525">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a:t>
            </a:r>
            <a:r>
              <a:rPr lang="es-ES_tradnl" sz="1200" dirty="0">
                <a:solidFill>
                  <a:srgbClr val="006600"/>
                </a:solidFill>
                <a:latin typeface="Comic Sans MS" panose="030F0702030302020204" pitchFamily="66" charset="0"/>
              </a:rPr>
              <a:t> </a:t>
            </a:r>
            <a:r>
              <a:rPr lang="es-ES_tradnl" sz="1200" b="1" dirty="0">
                <a:solidFill>
                  <a:srgbClr val="006600"/>
                </a:solidFill>
                <a:latin typeface="Comic Sans MS" panose="030F0702030302020204" pitchFamily="66" charset="0"/>
              </a:rPr>
              <a:t>EUROASIÁTICA</a:t>
            </a:r>
            <a:endParaRPr lang="es-ES" sz="1200" b="1" dirty="0">
              <a:solidFill>
                <a:srgbClr val="006600"/>
              </a:solidFill>
              <a:latin typeface="Comic Sans MS" panose="030F0702030302020204" pitchFamily="66" charset="0"/>
            </a:endParaRPr>
          </a:p>
        </p:txBody>
      </p:sp>
      <p:sp>
        <p:nvSpPr>
          <p:cNvPr id="472078" name="Text Box 14"/>
          <p:cNvSpPr txBox="1">
            <a:spLocks noChangeArrowheads="1"/>
          </p:cNvSpPr>
          <p:nvPr/>
        </p:nvSpPr>
        <p:spPr bwMode="auto">
          <a:xfrm>
            <a:off x="4392613" y="4616450"/>
            <a:ext cx="1449387" cy="457200"/>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AUSTRALIANA</a:t>
            </a:r>
            <a:endParaRPr lang="es-ES" sz="1200" b="1" dirty="0">
              <a:solidFill>
                <a:srgbClr val="006600"/>
              </a:solidFill>
              <a:latin typeface="Comic Sans MS" panose="030F0702030302020204" pitchFamily="66" charset="0"/>
            </a:endParaRPr>
          </a:p>
        </p:txBody>
      </p:sp>
      <p:sp>
        <p:nvSpPr>
          <p:cNvPr id="472079" name="Text Box 15"/>
          <p:cNvSpPr txBox="1">
            <a:spLocks noChangeArrowheads="1"/>
          </p:cNvSpPr>
          <p:nvPr/>
        </p:nvSpPr>
        <p:spPr bwMode="auto">
          <a:xfrm>
            <a:off x="2281238" y="4056063"/>
            <a:ext cx="1260475" cy="457200"/>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AFRICANA</a:t>
            </a:r>
            <a:endParaRPr lang="es-ES" sz="1200" b="1" dirty="0">
              <a:solidFill>
                <a:srgbClr val="006600"/>
              </a:solidFill>
              <a:latin typeface="Comic Sans MS" panose="030F0702030302020204" pitchFamily="66" charset="0"/>
            </a:endParaRPr>
          </a:p>
        </p:txBody>
      </p:sp>
      <p:sp>
        <p:nvSpPr>
          <p:cNvPr id="472080" name="Text Box 16"/>
          <p:cNvSpPr txBox="1">
            <a:spLocks noChangeArrowheads="1"/>
          </p:cNvSpPr>
          <p:nvPr/>
        </p:nvSpPr>
        <p:spPr bwMode="auto">
          <a:xfrm>
            <a:off x="3455988" y="5445224"/>
            <a:ext cx="1368425" cy="457200"/>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ANTÁRTICA</a:t>
            </a:r>
            <a:endParaRPr lang="es-ES" sz="1200" b="1" dirty="0">
              <a:solidFill>
                <a:srgbClr val="006600"/>
              </a:solidFill>
              <a:latin typeface="Comic Sans MS" panose="030F0702030302020204" pitchFamily="66" charset="0"/>
            </a:endParaRPr>
          </a:p>
        </p:txBody>
      </p:sp>
      <p:sp>
        <p:nvSpPr>
          <p:cNvPr id="472081" name="Text Box 17"/>
          <p:cNvSpPr txBox="1">
            <a:spLocks noChangeArrowheads="1"/>
          </p:cNvSpPr>
          <p:nvPr/>
        </p:nvSpPr>
        <p:spPr bwMode="auto">
          <a:xfrm>
            <a:off x="660400" y="5082920"/>
            <a:ext cx="1908175" cy="457200"/>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SURAMERICANA</a:t>
            </a:r>
            <a:endParaRPr lang="es-ES" sz="1200" b="1" dirty="0">
              <a:solidFill>
                <a:srgbClr val="006600"/>
              </a:solidFill>
              <a:latin typeface="Comic Sans MS" panose="030F0702030302020204" pitchFamily="66" charset="0"/>
            </a:endParaRPr>
          </a:p>
        </p:txBody>
      </p:sp>
      <p:sp>
        <p:nvSpPr>
          <p:cNvPr id="472082" name="Text Box 18"/>
          <p:cNvSpPr txBox="1">
            <a:spLocks noChangeArrowheads="1"/>
          </p:cNvSpPr>
          <p:nvPr/>
        </p:nvSpPr>
        <p:spPr bwMode="auto">
          <a:xfrm>
            <a:off x="-85799" y="4293096"/>
            <a:ext cx="841375" cy="646331"/>
          </a:xfrm>
          <a:prstGeom prst="rect">
            <a:avLst/>
          </a:prstGeom>
          <a:noFill/>
          <a:ln w="9525" algn="ctr">
            <a:noFill/>
            <a:miter lim="800000"/>
            <a:headEnd/>
            <a:tailEnd/>
          </a:ln>
          <a:effectLst/>
        </p:spPr>
        <p:txBody>
          <a:bodyPr wrap="square">
            <a:spAutoFit/>
          </a:bodyPr>
          <a:lstStyle/>
          <a:p>
            <a:pPr algn="ctr">
              <a:spcBef>
                <a:spcPct val="50000"/>
              </a:spcBef>
            </a:pPr>
            <a:r>
              <a:rPr lang="es-ES_tradnl" sz="1200" b="1" dirty="0">
                <a:solidFill>
                  <a:srgbClr val="006600"/>
                </a:solidFill>
                <a:latin typeface="Comic Sans MS" panose="030F0702030302020204" pitchFamily="66" charset="0"/>
              </a:rPr>
              <a:t>PLACA DE NAZCA</a:t>
            </a:r>
            <a:endParaRPr lang="es-ES" sz="1200" b="1" dirty="0">
              <a:solidFill>
                <a:srgbClr val="006600"/>
              </a:solidFill>
              <a:latin typeface="Comic Sans MS" panose="030F0702030302020204" pitchFamily="66" charset="0"/>
            </a:endParaRPr>
          </a:p>
        </p:txBody>
      </p:sp>
      <p:grpSp>
        <p:nvGrpSpPr>
          <p:cNvPr id="2" name="Group 23"/>
          <p:cNvGrpSpPr>
            <a:grpSpLocks/>
          </p:cNvGrpSpPr>
          <p:nvPr/>
        </p:nvGrpSpPr>
        <p:grpSpPr bwMode="auto">
          <a:xfrm>
            <a:off x="107950" y="1233488"/>
            <a:ext cx="2306638" cy="863600"/>
            <a:chOff x="68" y="777"/>
            <a:chExt cx="1453" cy="544"/>
          </a:xfrm>
        </p:grpSpPr>
        <p:sp>
          <p:nvSpPr>
            <p:cNvPr id="472083" name="Rectangle 19"/>
            <p:cNvSpPr>
              <a:spLocks noChangeArrowheads="1"/>
            </p:cNvSpPr>
            <p:nvPr/>
          </p:nvSpPr>
          <p:spPr bwMode="auto">
            <a:xfrm>
              <a:off x="68" y="777"/>
              <a:ext cx="1453" cy="204"/>
            </a:xfrm>
            <a:prstGeom prst="rect">
              <a:avLst/>
            </a:prstGeom>
            <a:solidFill>
              <a:srgbClr val="EDFFB9">
                <a:alpha val="70000"/>
              </a:srgbClr>
            </a:solidFill>
            <a:ln w="9525" algn="ctr">
              <a:solidFill>
                <a:srgbClr val="008000"/>
              </a:solidFill>
              <a:miter lim="800000"/>
              <a:headEnd/>
              <a:tailEnd/>
            </a:ln>
            <a:effectLst/>
          </p:spPr>
          <p:txBody>
            <a:bodyPr/>
            <a:lstStyle/>
            <a:p>
              <a:r>
                <a:rPr lang="es-ES_tradnl" sz="1200" dirty="0">
                  <a:solidFill>
                    <a:srgbClr val="006600"/>
                  </a:solidFill>
                  <a:latin typeface="Comic Sans MS" panose="030F0702030302020204" pitchFamily="66" charset="0"/>
                </a:rPr>
                <a:t>Dorsal oceánica</a:t>
              </a:r>
            </a:p>
            <a:p>
              <a:r>
                <a:rPr lang="es-ES_tradnl" sz="1200" dirty="0">
                  <a:solidFill>
                    <a:srgbClr val="006600"/>
                  </a:solidFill>
                  <a:latin typeface="Comic Sans MS" panose="030F0702030302020204" pitchFamily="66" charset="0"/>
                </a:rPr>
                <a:t> </a:t>
              </a:r>
              <a:endParaRPr lang="es-ES" sz="1200" dirty="0">
                <a:solidFill>
                  <a:srgbClr val="006600"/>
                </a:solidFill>
                <a:latin typeface="Comic Sans MS" panose="030F0702030302020204" pitchFamily="66" charset="0"/>
              </a:endParaRPr>
            </a:p>
          </p:txBody>
        </p:sp>
        <p:sp>
          <p:nvSpPr>
            <p:cNvPr id="472084" name="Freeform 20"/>
            <p:cNvSpPr>
              <a:spLocks/>
            </p:cNvSpPr>
            <p:nvPr/>
          </p:nvSpPr>
          <p:spPr bwMode="auto">
            <a:xfrm>
              <a:off x="1017" y="845"/>
              <a:ext cx="409" cy="68"/>
            </a:xfrm>
            <a:custGeom>
              <a:avLst/>
              <a:gdLst/>
              <a:ahLst/>
              <a:cxnLst>
                <a:cxn ang="0">
                  <a:pos x="0" y="45"/>
                </a:cxn>
                <a:cxn ang="0">
                  <a:pos x="68" y="0"/>
                </a:cxn>
                <a:cxn ang="0">
                  <a:pos x="114" y="45"/>
                </a:cxn>
                <a:cxn ang="0">
                  <a:pos x="204" y="22"/>
                </a:cxn>
                <a:cxn ang="0">
                  <a:pos x="272" y="68"/>
                </a:cxn>
                <a:cxn ang="0">
                  <a:pos x="318" y="0"/>
                </a:cxn>
                <a:cxn ang="0">
                  <a:pos x="409" y="45"/>
                </a:cxn>
              </a:cxnLst>
              <a:rect l="0" t="0" r="r" b="b"/>
              <a:pathLst>
                <a:path w="409" h="68">
                  <a:moveTo>
                    <a:pt x="0" y="45"/>
                  </a:moveTo>
                  <a:lnTo>
                    <a:pt x="68" y="0"/>
                  </a:lnTo>
                  <a:lnTo>
                    <a:pt x="114" y="45"/>
                  </a:lnTo>
                  <a:lnTo>
                    <a:pt x="204" y="22"/>
                  </a:lnTo>
                  <a:lnTo>
                    <a:pt x="272" y="68"/>
                  </a:lnTo>
                  <a:lnTo>
                    <a:pt x="318" y="0"/>
                  </a:lnTo>
                  <a:lnTo>
                    <a:pt x="409" y="45"/>
                  </a:lnTo>
                </a:path>
              </a:pathLst>
            </a:custGeom>
            <a:noFill/>
            <a:ln w="25400" cap="flat" cmpd="sng">
              <a:solidFill>
                <a:srgbClr val="008000"/>
              </a:solidFill>
              <a:prstDash val="solid"/>
              <a:round/>
              <a:headEnd type="none" w="med" len="med"/>
              <a:tailEnd type="none" w="med" len="med"/>
            </a:ln>
            <a:effectLst/>
          </p:spPr>
          <p:txBody>
            <a:bodyPr/>
            <a:lstStyle/>
            <a:p>
              <a:endParaRPr lang="es-ES" dirty="0">
                <a:latin typeface="Comic Sans MS" panose="030F0702030302020204" pitchFamily="66" charset="0"/>
              </a:endParaRPr>
            </a:p>
          </p:txBody>
        </p:sp>
        <p:sp>
          <p:nvSpPr>
            <p:cNvPr id="472085" name="Rectangle 21"/>
            <p:cNvSpPr>
              <a:spLocks noChangeArrowheads="1"/>
            </p:cNvSpPr>
            <p:nvPr/>
          </p:nvSpPr>
          <p:spPr bwMode="auto">
            <a:xfrm>
              <a:off x="68" y="1003"/>
              <a:ext cx="1453" cy="318"/>
            </a:xfrm>
            <a:prstGeom prst="rect">
              <a:avLst/>
            </a:prstGeom>
            <a:solidFill>
              <a:srgbClr val="EDFFB9">
                <a:alpha val="70000"/>
              </a:srgbClr>
            </a:solidFill>
            <a:ln w="9525">
              <a:solidFill>
                <a:srgbClr val="008000"/>
              </a:solidFill>
              <a:miter lim="800000"/>
              <a:headEnd/>
              <a:tailEnd/>
            </a:ln>
            <a:effectLst/>
          </p:spPr>
          <p:txBody>
            <a:bodyPr/>
            <a:lstStyle/>
            <a:p>
              <a:r>
                <a:rPr lang="es-ES_tradnl" sz="1200" dirty="0">
                  <a:solidFill>
                    <a:srgbClr val="006600"/>
                  </a:solidFill>
                  <a:latin typeface="Comic Sans MS" panose="030F0702030302020204" pitchFamily="66" charset="0"/>
                </a:rPr>
                <a:t>Zonas de subducción y </a:t>
              </a:r>
            </a:p>
            <a:p>
              <a:r>
                <a:rPr lang="es-ES_tradnl" sz="1200" dirty="0">
                  <a:solidFill>
                    <a:srgbClr val="006600"/>
                  </a:solidFill>
                  <a:latin typeface="Comic Sans MS" panose="030F0702030302020204" pitchFamily="66" charset="0"/>
                </a:rPr>
                <a:t>colisión continental</a:t>
              </a:r>
              <a:endParaRPr lang="es-ES" sz="1200" dirty="0">
                <a:solidFill>
                  <a:srgbClr val="006600"/>
                </a:solidFill>
                <a:latin typeface="Comic Sans MS" panose="030F0702030302020204" pitchFamily="66" charset="0"/>
              </a:endParaRPr>
            </a:p>
          </p:txBody>
        </p:sp>
        <p:sp>
          <p:nvSpPr>
            <p:cNvPr id="472086" name="Line 22"/>
            <p:cNvSpPr>
              <a:spLocks noChangeShapeType="1"/>
            </p:cNvSpPr>
            <p:nvPr/>
          </p:nvSpPr>
          <p:spPr bwMode="auto">
            <a:xfrm>
              <a:off x="1019" y="1210"/>
              <a:ext cx="453" cy="0"/>
            </a:xfrm>
            <a:prstGeom prst="line">
              <a:avLst/>
            </a:prstGeom>
            <a:noFill/>
            <a:ln w="25400">
              <a:solidFill>
                <a:srgbClr val="008000"/>
              </a:solidFill>
              <a:prstDash val="dash"/>
              <a:round/>
              <a:headEnd/>
              <a:tailEnd/>
            </a:ln>
            <a:effectLst/>
          </p:spPr>
          <p:txBody>
            <a:bodyPr/>
            <a:lstStyle/>
            <a:p>
              <a:endParaRPr lang="es-ES" dirty="0">
                <a:latin typeface="Comic Sans MS" panose="030F0702030302020204" pitchFamily="66" charset="0"/>
              </a:endParaRPr>
            </a:p>
          </p:txBody>
        </p:sp>
      </p:grpSp>
      <p:sp>
        <p:nvSpPr>
          <p:cNvPr id="472088" name="Text Box 24"/>
          <p:cNvSpPr txBox="1">
            <a:spLocks noChangeArrowheads="1"/>
          </p:cNvSpPr>
          <p:nvPr/>
        </p:nvSpPr>
        <p:spPr bwMode="auto">
          <a:xfrm>
            <a:off x="3813175" y="3356992"/>
            <a:ext cx="1130300" cy="457200"/>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ÍNDICA</a:t>
            </a:r>
            <a:endParaRPr lang="es-ES" sz="1200" b="1" dirty="0">
              <a:solidFill>
                <a:srgbClr val="006600"/>
              </a:solidFill>
              <a:latin typeface="Comic Sans MS" panose="030F0702030302020204" pitchFamily="66" charset="0"/>
            </a:endParaRPr>
          </a:p>
        </p:txBody>
      </p:sp>
      <p:sp>
        <p:nvSpPr>
          <p:cNvPr id="472089" name="Text Box 25"/>
          <p:cNvSpPr txBox="1">
            <a:spLocks noChangeArrowheads="1"/>
          </p:cNvSpPr>
          <p:nvPr/>
        </p:nvSpPr>
        <p:spPr bwMode="auto">
          <a:xfrm rot="3168945">
            <a:off x="3062494" y="3002379"/>
            <a:ext cx="1130300" cy="428625"/>
          </a:xfrm>
          <a:prstGeom prst="rect">
            <a:avLst/>
          </a:prstGeom>
          <a:noFill/>
          <a:ln w="9525" algn="ctr">
            <a:noFill/>
            <a:miter lim="800000"/>
            <a:headEnd/>
            <a:tailEnd/>
          </a:ln>
          <a:effectLst/>
        </p:spPr>
        <p:txBody>
          <a:bodyPr>
            <a:spAutoFit/>
          </a:bodyPr>
          <a:lstStyle/>
          <a:p>
            <a:pPr algn="ctr">
              <a:spcBef>
                <a:spcPct val="50000"/>
              </a:spcBef>
            </a:pPr>
            <a:r>
              <a:rPr lang="es-ES_tradnl" sz="1100" b="1" dirty="0">
                <a:solidFill>
                  <a:srgbClr val="006600"/>
                </a:solidFill>
                <a:latin typeface="Comic Sans MS" panose="030F0702030302020204" pitchFamily="66" charset="0"/>
              </a:rPr>
              <a:t>PLACA ARÁBIGA</a:t>
            </a:r>
            <a:endParaRPr lang="es-ES" sz="1100" b="1" dirty="0">
              <a:solidFill>
                <a:srgbClr val="006600"/>
              </a:solidFill>
              <a:latin typeface="Comic Sans MS" panose="030F0702030302020204" pitchFamily="66" charset="0"/>
            </a:endParaRPr>
          </a:p>
        </p:txBody>
      </p:sp>
      <p:sp>
        <p:nvSpPr>
          <p:cNvPr id="472090" name="Text Box 26"/>
          <p:cNvSpPr txBox="1">
            <a:spLocks noChangeArrowheads="1"/>
          </p:cNvSpPr>
          <p:nvPr/>
        </p:nvSpPr>
        <p:spPr bwMode="auto">
          <a:xfrm>
            <a:off x="44450" y="2504342"/>
            <a:ext cx="1708150" cy="457200"/>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NORTEAMERICANA</a:t>
            </a:r>
            <a:endParaRPr lang="es-ES" sz="1200" b="1" dirty="0">
              <a:solidFill>
                <a:srgbClr val="006600"/>
              </a:solidFill>
              <a:latin typeface="Comic Sans MS" panose="030F0702030302020204" pitchFamily="66" charset="0"/>
            </a:endParaRPr>
          </a:p>
        </p:txBody>
      </p:sp>
      <p:sp>
        <p:nvSpPr>
          <p:cNvPr id="472091" name="Text Box 27"/>
          <p:cNvSpPr txBox="1">
            <a:spLocks noChangeArrowheads="1"/>
          </p:cNvSpPr>
          <p:nvPr/>
        </p:nvSpPr>
        <p:spPr bwMode="auto">
          <a:xfrm>
            <a:off x="5064125" y="3183359"/>
            <a:ext cx="1130300" cy="461665"/>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FILIPINA</a:t>
            </a:r>
            <a:endParaRPr lang="es-ES" sz="1200" b="1" dirty="0">
              <a:solidFill>
                <a:srgbClr val="006600"/>
              </a:solidFill>
              <a:latin typeface="Comic Sans MS" panose="030F0702030302020204" pitchFamily="66" charset="0"/>
            </a:endParaRPr>
          </a:p>
        </p:txBody>
      </p:sp>
      <p:sp>
        <p:nvSpPr>
          <p:cNvPr id="472092" name="Text Box 28"/>
          <p:cNvSpPr txBox="1">
            <a:spLocks noChangeArrowheads="1"/>
          </p:cNvSpPr>
          <p:nvPr/>
        </p:nvSpPr>
        <p:spPr bwMode="auto">
          <a:xfrm>
            <a:off x="8389217" y="4149080"/>
            <a:ext cx="791295" cy="646331"/>
          </a:xfrm>
          <a:prstGeom prst="rect">
            <a:avLst/>
          </a:prstGeom>
          <a:noFill/>
          <a:ln w="9525" algn="ctr">
            <a:noFill/>
            <a:miter lim="800000"/>
            <a:headEnd/>
            <a:tailEnd/>
          </a:ln>
          <a:effectLst/>
        </p:spPr>
        <p:txBody>
          <a:bodyPr wrap="square">
            <a:spAutoFit/>
          </a:bodyPr>
          <a:lstStyle/>
          <a:p>
            <a:pPr algn="ctr">
              <a:spcBef>
                <a:spcPct val="50000"/>
              </a:spcBef>
            </a:pPr>
            <a:r>
              <a:rPr lang="es-ES_tradnl" sz="1200" b="1" dirty="0">
                <a:solidFill>
                  <a:srgbClr val="006600"/>
                </a:solidFill>
                <a:latin typeface="Comic Sans MS" panose="030F0702030302020204" pitchFamily="66" charset="0"/>
              </a:rPr>
              <a:t>PLACA DE NAZCA</a:t>
            </a:r>
            <a:endParaRPr lang="es-ES" sz="1200" b="1" dirty="0">
              <a:solidFill>
                <a:srgbClr val="006600"/>
              </a:solidFill>
              <a:latin typeface="Comic Sans MS" panose="030F0702030302020204" pitchFamily="66" charset="0"/>
            </a:endParaRPr>
          </a:p>
        </p:txBody>
      </p:sp>
      <p:sp>
        <p:nvSpPr>
          <p:cNvPr id="472093" name="Text Box 29"/>
          <p:cNvSpPr txBox="1">
            <a:spLocks noChangeArrowheads="1"/>
          </p:cNvSpPr>
          <p:nvPr/>
        </p:nvSpPr>
        <p:spPr bwMode="auto">
          <a:xfrm>
            <a:off x="7361238" y="3573016"/>
            <a:ext cx="1260475" cy="461665"/>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DE COCOS</a:t>
            </a:r>
            <a:endParaRPr lang="es-ES" sz="1200" b="1" dirty="0">
              <a:solidFill>
                <a:srgbClr val="006600"/>
              </a:solidFill>
              <a:latin typeface="Comic Sans MS" panose="030F0702030302020204" pitchFamily="66" charset="0"/>
            </a:endParaRPr>
          </a:p>
        </p:txBody>
      </p:sp>
      <p:sp>
        <p:nvSpPr>
          <p:cNvPr id="472094" name="Line 30"/>
          <p:cNvSpPr>
            <a:spLocks noChangeShapeType="1"/>
          </p:cNvSpPr>
          <p:nvPr/>
        </p:nvSpPr>
        <p:spPr bwMode="auto">
          <a:xfrm flipV="1">
            <a:off x="8389938" y="3789040"/>
            <a:ext cx="347662" cy="73025"/>
          </a:xfrm>
          <a:prstGeom prst="line">
            <a:avLst/>
          </a:prstGeom>
          <a:noFill/>
          <a:ln w="19050">
            <a:solidFill>
              <a:srgbClr val="006600"/>
            </a:solidFill>
            <a:round/>
            <a:headEnd/>
            <a:tailEnd/>
          </a:ln>
          <a:effectLst/>
        </p:spPr>
        <p:txBody>
          <a:bodyPr/>
          <a:lstStyle/>
          <a:p>
            <a:endParaRPr lang="es-ES" b="1" dirty="0"/>
          </a:p>
        </p:txBody>
      </p:sp>
      <p:sp>
        <p:nvSpPr>
          <p:cNvPr id="24" name="Text Box 2"/>
          <p:cNvSpPr txBox="1">
            <a:spLocks noChangeArrowheads="1"/>
          </p:cNvSpPr>
          <p:nvPr/>
        </p:nvSpPr>
        <p:spPr bwMode="auto">
          <a:xfrm>
            <a:off x="220662" y="6105490"/>
            <a:ext cx="8959850" cy="369332"/>
          </a:xfrm>
          <a:prstGeom prst="rect">
            <a:avLst/>
          </a:prstGeom>
          <a:noFill/>
          <a:ln w="9525">
            <a:noFill/>
            <a:miter lim="800000"/>
            <a:headEnd/>
            <a:tailEnd/>
          </a:ln>
          <a:effectLst/>
        </p:spPr>
        <p:txBody>
          <a:bodyPr wrap="square">
            <a:spAutoFit/>
          </a:bodyPr>
          <a:lstStyle/>
          <a:p>
            <a:pPr>
              <a:spcBef>
                <a:spcPct val="50000"/>
              </a:spcBef>
            </a:pPr>
            <a:r>
              <a:rPr lang="es-ES_tradnl" b="1" dirty="0">
                <a:solidFill>
                  <a:schemeClr val="accent3">
                    <a:lumMod val="75000"/>
                  </a:schemeClr>
                </a:solidFill>
                <a:latin typeface="Comic Sans MS" pitchFamily="66" charset="0"/>
              </a:rPr>
              <a:t>Son oceánicas, continentales o mixtas; grandes, pequeñas y </a:t>
            </a:r>
            <a:r>
              <a:rPr lang="es-ES_tradnl" b="1" dirty="0" err="1">
                <a:solidFill>
                  <a:schemeClr val="accent3">
                    <a:lumMod val="75000"/>
                  </a:schemeClr>
                </a:solidFill>
                <a:latin typeface="Comic Sans MS" pitchFamily="66" charset="0"/>
              </a:rPr>
              <a:t>microplacas</a:t>
            </a:r>
            <a:r>
              <a:rPr lang="es-ES_tradnl" b="1" dirty="0">
                <a:solidFill>
                  <a:schemeClr val="accent3">
                    <a:lumMod val="75000"/>
                  </a:schemeClr>
                </a:solidFill>
                <a:latin typeface="Comic Sans MS" pitchFamily="66" charset="0"/>
              </a:rPr>
              <a:t>.</a:t>
            </a:r>
            <a:endParaRPr lang="es-ES" b="1" dirty="0">
              <a:solidFill>
                <a:schemeClr val="accent3">
                  <a:lumMod val="75000"/>
                </a:schemeClr>
              </a:solidFill>
              <a:latin typeface="Comic Sans MS" pitchFamily="66" charset="0"/>
            </a:endParaRPr>
          </a:p>
        </p:txBody>
      </p:sp>
      <p:sp>
        <p:nvSpPr>
          <p:cNvPr id="3" name="Rectángulo 2">
            <a:extLst>
              <a:ext uri="{FF2B5EF4-FFF2-40B4-BE49-F238E27FC236}">
                <a16:creationId xmlns:a16="http://schemas.microsoft.com/office/drawing/2014/main" id="{43EFB47C-C9F0-4FBF-BD8E-B294FB8D0ACC}"/>
              </a:ext>
            </a:extLst>
          </p:cNvPr>
          <p:cNvSpPr/>
          <p:nvPr/>
        </p:nvSpPr>
        <p:spPr>
          <a:xfrm>
            <a:off x="2286000" y="6474822"/>
            <a:ext cx="4572000" cy="523220"/>
          </a:xfrm>
          <a:prstGeom prst="rect">
            <a:avLst/>
          </a:prstGeom>
        </p:spPr>
        <p:txBody>
          <a:bodyPr>
            <a:spAutoFit/>
          </a:bodyPr>
          <a:lstStyle/>
          <a:p>
            <a:r>
              <a:rPr lang="es-ES" sz="1400" dirty="0">
                <a:latin typeface="Comic Sans MS" panose="030F0702030302020204" pitchFamily="66" charset="0"/>
                <a:hlinkClick r:id="rId4"/>
              </a:rPr>
              <a:t>ANIMACIÓN PLACAS</a:t>
            </a:r>
            <a:endParaRPr lang="es-ES" sz="1400" dirty="0">
              <a:latin typeface="Comic Sans MS" panose="030F0702030302020204" pitchFamily="66" charset="0"/>
            </a:endParaRPr>
          </a:p>
          <a:p>
            <a:endParaRPr lang="es-ES" sz="1400" dirty="0">
              <a:latin typeface="Comic Sans MS" panose="030F0702030302020204" pitchFamily="66" charset="0"/>
            </a:endParaRPr>
          </a:p>
        </p:txBody>
      </p:sp>
      <p:sp>
        <p:nvSpPr>
          <p:cNvPr id="26" name="Text Box 29"/>
          <p:cNvSpPr txBox="1">
            <a:spLocks noChangeArrowheads="1"/>
          </p:cNvSpPr>
          <p:nvPr/>
        </p:nvSpPr>
        <p:spPr bwMode="auto">
          <a:xfrm>
            <a:off x="539572" y="3718193"/>
            <a:ext cx="1260475" cy="461665"/>
          </a:xfrm>
          <a:prstGeom prst="rect">
            <a:avLst/>
          </a:prstGeom>
          <a:noFill/>
          <a:ln w="9525" algn="ctr">
            <a:noFill/>
            <a:miter lim="800000"/>
            <a:headEnd/>
            <a:tailEnd/>
          </a:ln>
          <a:effectLst/>
        </p:spPr>
        <p:txBody>
          <a:bodyPr>
            <a:spAutoFit/>
          </a:bodyPr>
          <a:lstStyle/>
          <a:p>
            <a:pPr algn="ctr">
              <a:spcBef>
                <a:spcPct val="50000"/>
              </a:spcBef>
            </a:pPr>
            <a:r>
              <a:rPr lang="es-ES_tradnl" sz="1200" b="1" dirty="0">
                <a:solidFill>
                  <a:srgbClr val="006600"/>
                </a:solidFill>
                <a:latin typeface="Comic Sans MS" panose="030F0702030302020204" pitchFamily="66" charset="0"/>
              </a:rPr>
              <a:t>PLACA DEL CARIBE</a:t>
            </a:r>
            <a:endParaRPr lang="es-ES" sz="1200" b="1" dirty="0">
              <a:solidFill>
                <a:srgbClr val="006600"/>
              </a:solidFill>
              <a:latin typeface="Comic Sans MS" panose="030F0702030302020204" pitchFamily="66" charset="0"/>
            </a:endParaRPr>
          </a:p>
        </p:txBody>
      </p:sp>
      <p:sp>
        <p:nvSpPr>
          <p:cNvPr id="27" name="Line 30"/>
          <p:cNvSpPr>
            <a:spLocks noChangeShapeType="1"/>
          </p:cNvSpPr>
          <p:nvPr/>
        </p:nvSpPr>
        <p:spPr bwMode="auto">
          <a:xfrm>
            <a:off x="755576" y="3501008"/>
            <a:ext cx="170135" cy="262372"/>
          </a:xfrm>
          <a:prstGeom prst="line">
            <a:avLst/>
          </a:prstGeom>
          <a:noFill/>
          <a:ln w="19050">
            <a:solidFill>
              <a:srgbClr val="006600"/>
            </a:solidFill>
            <a:round/>
            <a:headEnd/>
            <a:tailEnd/>
          </a:ln>
          <a:effectLst/>
        </p:spPr>
        <p:txBody>
          <a:bodyPr/>
          <a:lstStyle/>
          <a:p>
            <a:endParaRPr lang="es-ES" b="1" dirty="0"/>
          </a:p>
        </p:txBody>
      </p:sp>
      <p:sp>
        <p:nvSpPr>
          <p:cNvPr id="28" name="Text Box 28"/>
          <p:cNvSpPr txBox="1">
            <a:spLocks noChangeArrowheads="1"/>
          </p:cNvSpPr>
          <p:nvPr/>
        </p:nvSpPr>
        <p:spPr bwMode="auto">
          <a:xfrm>
            <a:off x="-121263" y="3672026"/>
            <a:ext cx="791295" cy="261610"/>
          </a:xfrm>
          <a:prstGeom prst="rect">
            <a:avLst/>
          </a:prstGeom>
          <a:noFill/>
          <a:ln w="9525" algn="ctr">
            <a:noFill/>
            <a:miter lim="800000"/>
            <a:headEnd/>
            <a:tailEnd/>
          </a:ln>
          <a:effectLst/>
        </p:spPr>
        <p:txBody>
          <a:bodyPr wrap="square">
            <a:spAutoFit/>
          </a:bodyPr>
          <a:lstStyle/>
          <a:p>
            <a:pPr algn="ctr">
              <a:spcBef>
                <a:spcPct val="50000"/>
              </a:spcBef>
            </a:pPr>
            <a:r>
              <a:rPr lang="es-ES_tradnl" sz="1100" b="1" dirty="0">
                <a:solidFill>
                  <a:srgbClr val="006600"/>
                </a:solidFill>
                <a:latin typeface="Comic Sans MS" panose="030F0702030302020204" pitchFamily="66" charset="0"/>
              </a:rPr>
              <a:t>COCOS</a:t>
            </a:r>
            <a:endParaRPr lang="es-ES" sz="1100" b="1" dirty="0">
              <a:solidFill>
                <a:srgbClr val="006600"/>
              </a:solidFill>
              <a:latin typeface="Comic Sans MS" panose="030F0702030302020204" pitchFamily="66" charset="0"/>
            </a:endParaRPr>
          </a:p>
        </p:txBody>
      </p:sp>
      <p:cxnSp>
        <p:nvCxnSpPr>
          <p:cNvPr id="32" name="Conector recto de flecha 31"/>
          <p:cNvCxnSpPr/>
          <p:nvPr/>
        </p:nvCxnSpPr>
        <p:spPr>
          <a:xfrm>
            <a:off x="8070044" y="2996952"/>
            <a:ext cx="174364" cy="1929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p:nvPr/>
        </p:nvCxnSpPr>
        <p:spPr>
          <a:xfrm flipH="1" flipV="1">
            <a:off x="8113678" y="2832617"/>
            <a:ext cx="202738" cy="1643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073099"/>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ext Box 2"/>
          <p:cNvSpPr txBox="1">
            <a:spLocks noChangeArrowheads="1"/>
          </p:cNvSpPr>
          <p:nvPr/>
        </p:nvSpPr>
        <p:spPr bwMode="auto">
          <a:xfrm>
            <a:off x="323528" y="266453"/>
            <a:ext cx="8712522" cy="1492716"/>
          </a:xfrm>
          <a:prstGeom prst="rect">
            <a:avLst/>
          </a:prstGeom>
          <a:noFill/>
          <a:ln w="9525">
            <a:noFill/>
            <a:miter lim="800000"/>
            <a:headEnd/>
            <a:tailEnd/>
          </a:ln>
          <a:effectLst/>
        </p:spPr>
        <p:txBody>
          <a:bodyPr wrap="square">
            <a:spAutoFit/>
          </a:bodyPr>
          <a:lstStyle/>
          <a:p>
            <a:pPr algn="ctr">
              <a:spcBef>
                <a:spcPct val="50000"/>
              </a:spcBef>
            </a:pPr>
            <a:r>
              <a:rPr lang="es-ES_tradnl" sz="1400" b="1" dirty="0">
                <a:solidFill>
                  <a:srgbClr val="669900"/>
                </a:solidFill>
                <a:latin typeface="Comic Sans MS" pitchFamily="66" charset="0"/>
              </a:rPr>
              <a:t>2. EVIDENCIAS DE LA DINÁMICA DE PLACAS</a:t>
            </a:r>
          </a:p>
          <a:p>
            <a:pPr marL="342900" indent="-342900">
              <a:spcBef>
                <a:spcPct val="50000"/>
              </a:spcBef>
              <a:buAutoNum type="arabicPeriod"/>
            </a:pPr>
            <a:r>
              <a:rPr lang="es-ES_tradnl" sz="1400" b="1" dirty="0">
                <a:solidFill>
                  <a:srgbClr val="669900"/>
                </a:solidFill>
                <a:latin typeface="Comic Sans MS" pitchFamily="66" charset="0"/>
              </a:rPr>
              <a:t>Pruebas </a:t>
            </a:r>
            <a:r>
              <a:rPr lang="es-ES_tradnl" sz="1400" dirty="0">
                <a:solidFill>
                  <a:srgbClr val="669900"/>
                </a:solidFill>
                <a:latin typeface="Comic Sans MS" pitchFamily="66" charset="0"/>
              </a:rPr>
              <a:t>aportadas por</a:t>
            </a:r>
            <a:r>
              <a:rPr lang="es-ES_tradnl" sz="1400" b="1" dirty="0">
                <a:solidFill>
                  <a:srgbClr val="669900"/>
                </a:solidFill>
                <a:latin typeface="Comic Sans MS" pitchFamily="66" charset="0"/>
              </a:rPr>
              <a:t> </a:t>
            </a:r>
            <a:r>
              <a:rPr lang="es-ES_tradnl" sz="1400" b="1" dirty="0" err="1">
                <a:solidFill>
                  <a:srgbClr val="669900"/>
                </a:solidFill>
                <a:latin typeface="Comic Sans MS" pitchFamily="66" charset="0"/>
              </a:rPr>
              <a:t>Wegener</a:t>
            </a:r>
            <a:r>
              <a:rPr lang="es-ES_tradnl" sz="1400" b="1" dirty="0">
                <a:solidFill>
                  <a:srgbClr val="669900"/>
                </a:solidFill>
                <a:latin typeface="Comic Sans MS" pitchFamily="66" charset="0"/>
              </a:rPr>
              <a:t> </a:t>
            </a:r>
            <a:r>
              <a:rPr lang="es-ES_tradnl" sz="1400" dirty="0">
                <a:solidFill>
                  <a:srgbClr val="669900"/>
                </a:solidFill>
                <a:latin typeface="Comic Sans MS" pitchFamily="66" charset="0"/>
              </a:rPr>
              <a:t>(geográficas, geológicas, </a:t>
            </a:r>
            <a:r>
              <a:rPr lang="es-ES_tradnl" sz="1400" dirty="0" err="1">
                <a:solidFill>
                  <a:srgbClr val="669900"/>
                </a:solidFill>
                <a:latin typeface="Comic Sans MS" pitchFamily="66" charset="0"/>
              </a:rPr>
              <a:t>paleoclimáticas</a:t>
            </a:r>
            <a:r>
              <a:rPr lang="es-ES_tradnl" sz="1400" dirty="0">
                <a:solidFill>
                  <a:srgbClr val="669900"/>
                </a:solidFill>
                <a:latin typeface="Comic Sans MS" pitchFamily="66" charset="0"/>
              </a:rPr>
              <a:t>, paleontológicas).</a:t>
            </a:r>
            <a:endParaRPr lang="es-ES_tradnl" sz="1400" b="1" dirty="0">
              <a:solidFill>
                <a:srgbClr val="669900"/>
              </a:solidFill>
              <a:latin typeface="Comic Sans MS" pitchFamily="66" charset="0"/>
            </a:endParaRPr>
          </a:p>
          <a:p>
            <a:pPr>
              <a:spcBef>
                <a:spcPct val="50000"/>
              </a:spcBef>
            </a:pPr>
            <a:endParaRPr lang="es-ES_tradnl" sz="1400" b="1" dirty="0">
              <a:solidFill>
                <a:srgbClr val="669900"/>
              </a:solidFill>
              <a:latin typeface="Comic Sans MS" pitchFamily="66" charset="0"/>
            </a:endParaRPr>
          </a:p>
          <a:p>
            <a:pPr>
              <a:spcBef>
                <a:spcPct val="50000"/>
              </a:spcBef>
            </a:pPr>
            <a:r>
              <a:rPr lang="es-ES_tradnl" sz="1400" b="1" dirty="0">
                <a:solidFill>
                  <a:srgbClr val="669900"/>
                </a:solidFill>
                <a:latin typeface="Comic Sans MS" pitchFamily="66" charset="0"/>
              </a:rPr>
              <a:t>2. Localización de focos sísmicos y volcanes en el mundo: </a:t>
            </a:r>
            <a:r>
              <a:rPr lang="es-ES_tradnl" sz="1400" dirty="0">
                <a:solidFill>
                  <a:srgbClr val="669900"/>
                </a:solidFill>
                <a:latin typeface="Comic Sans MS" pitchFamily="66" charset="0"/>
              </a:rPr>
              <a:t>la distribución de volcanes y terremotos coincide con los bordes de las placas litosféricas.</a:t>
            </a:r>
            <a:endParaRPr lang="es-ES" sz="1400" dirty="0">
              <a:solidFill>
                <a:srgbClr val="669900"/>
              </a:solidFill>
              <a:latin typeface="Comic Sans MS" pitchFamily="66" charset="0"/>
            </a:endParaRPr>
          </a:p>
        </p:txBody>
      </p:sp>
      <p:pic>
        <p:nvPicPr>
          <p:cNvPr id="484358" name="Picture 6" descr="Ciencias 2º baja tema 9_Página_06_Imagen_0006"/>
          <p:cNvPicPr>
            <a:picLocks noChangeAspect="1" noChangeArrowheads="1"/>
          </p:cNvPicPr>
          <p:nvPr/>
        </p:nvPicPr>
        <p:blipFill rotWithShape="1">
          <a:blip r:embed="rId2" cstate="print"/>
          <a:srcRect t="2374" r="1181"/>
          <a:stretch/>
        </p:blipFill>
        <p:spPr bwMode="auto">
          <a:xfrm>
            <a:off x="34925" y="1988840"/>
            <a:ext cx="9036050" cy="4824536"/>
          </a:xfrm>
          <a:prstGeom prst="rect">
            <a:avLst/>
          </a:prstGeom>
          <a:noFill/>
        </p:spPr>
      </p:pic>
      <p:sp>
        <p:nvSpPr>
          <p:cNvPr id="484360" name="Rectangle 8"/>
          <p:cNvSpPr>
            <a:spLocks noChangeArrowheads="1"/>
          </p:cNvSpPr>
          <p:nvPr/>
        </p:nvSpPr>
        <p:spPr bwMode="auto">
          <a:xfrm>
            <a:off x="7127875" y="5561013"/>
            <a:ext cx="1908175" cy="252412"/>
          </a:xfrm>
          <a:prstGeom prst="rect">
            <a:avLst/>
          </a:prstGeom>
          <a:solidFill>
            <a:srgbClr val="993300"/>
          </a:solidFill>
          <a:ln w="9525">
            <a:solidFill>
              <a:schemeClr val="tx1"/>
            </a:solidFill>
            <a:miter lim="800000"/>
            <a:headEnd/>
            <a:tailEnd/>
          </a:ln>
          <a:effectLst/>
        </p:spPr>
        <p:txBody>
          <a:bodyPr wrap="none" anchor="ctr"/>
          <a:lstStyle/>
          <a:p>
            <a:pPr algn="ctr"/>
            <a:r>
              <a:rPr lang="es-ES_tradnl" sz="1200">
                <a:latin typeface="Comic Sans MS" panose="030F0702030302020204" pitchFamily="66" charset="0"/>
              </a:rPr>
              <a:t>Sismicidad alta</a:t>
            </a:r>
            <a:endParaRPr lang="es-ES" sz="1200">
              <a:latin typeface="Comic Sans MS" panose="030F0702030302020204" pitchFamily="66" charset="0"/>
            </a:endParaRPr>
          </a:p>
        </p:txBody>
      </p:sp>
      <p:sp>
        <p:nvSpPr>
          <p:cNvPr id="484361" name="Rectangle 9"/>
          <p:cNvSpPr>
            <a:spLocks noChangeArrowheads="1"/>
          </p:cNvSpPr>
          <p:nvPr/>
        </p:nvSpPr>
        <p:spPr bwMode="auto">
          <a:xfrm>
            <a:off x="7127875" y="5807075"/>
            <a:ext cx="1908175" cy="239713"/>
          </a:xfrm>
          <a:prstGeom prst="rect">
            <a:avLst/>
          </a:prstGeom>
          <a:solidFill>
            <a:srgbClr val="A87C00"/>
          </a:solidFill>
          <a:ln w="9525">
            <a:solidFill>
              <a:schemeClr val="tx1"/>
            </a:solidFill>
            <a:miter lim="800000"/>
            <a:headEnd/>
            <a:tailEnd/>
          </a:ln>
          <a:effectLst/>
        </p:spPr>
        <p:txBody>
          <a:bodyPr wrap="none" anchor="ctr"/>
          <a:lstStyle/>
          <a:p>
            <a:pPr algn="ctr"/>
            <a:r>
              <a:rPr lang="es-ES_tradnl" sz="1200">
                <a:latin typeface="Comic Sans MS" panose="030F0702030302020204" pitchFamily="66" charset="0"/>
              </a:rPr>
              <a:t>Sismicidad moderada</a:t>
            </a:r>
            <a:endParaRPr lang="es-ES" sz="1200">
              <a:latin typeface="Comic Sans MS" panose="030F0702030302020204" pitchFamily="66" charset="0"/>
            </a:endParaRPr>
          </a:p>
        </p:txBody>
      </p:sp>
      <p:sp>
        <p:nvSpPr>
          <p:cNvPr id="484362" name="Rectangle 10"/>
          <p:cNvSpPr>
            <a:spLocks noChangeArrowheads="1"/>
          </p:cNvSpPr>
          <p:nvPr/>
        </p:nvSpPr>
        <p:spPr bwMode="auto">
          <a:xfrm>
            <a:off x="7127875" y="6045200"/>
            <a:ext cx="1908175" cy="238125"/>
          </a:xfrm>
          <a:prstGeom prst="rect">
            <a:avLst/>
          </a:prstGeom>
          <a:solidFill>
            <a:srgbClr val="6FD32B"/>
          </a:solidFill>
          <a:ln w="9525">
            <a:solidFill>
              <a:schemeClr val="tx1"/>
            </a:solidFill>
            <a:miter lim="800000"/>
            <a:headEnd/>
            <a:tailEnd/>
          </a:ln>
          <a:effectLst/>
        </p:spPr>
        <p:txBody>
          <a:bodyPr wrap="none" anchor="ctr"/>
          <a:lstStyle/>
          <a:p>
            <a:pPr algn="ctr"/>
            <a:r>
              <a:rPr lang="es-ES_tradnl" sz="1200">
                <a:latin typeface="Comic Sans MS" panose="030F0702030302020204" pitchFamily="66" charset="0"/>
              </a:rPr>
              <a:t>Sismicidad baja</a:t>
            </a:r>
            <a:endParaRPr lang="es-ES" sz="1200">
              <a:latin typeface="Comic Sans MS" panose="030F0702030302020204" pitchFamily="66" charset="0"/>
            </a:endParaRPr>
          </a:p>
        </p:txBody>
      </p:sp>
      <p:sp>
        <p:nvSpPr>
          <p:cNvPr id="484363" name="Rectangle 11"/>
          <p:cNvSpPr>
            <a:spLocks noChangeArrowheads="1"/>
          </p:cNvSpPr>
          <p:nvPr/>
        </p:nvSpPr>
        <p:spPr bwMode="auto">
          <a:xfrm>
            <a:off x="7127875" y="5184775"/>
            <a:ext cx="1908175" cy="252413"/>
          </a:xfrm>
          <a:prstGeom prst="rect">
            <a:avLst/>
          </a:prstGeom>
          <a:solidFill>
            <a:srgbClr val="CC0000"/>
          </a:solidFill>
          <a:ln w="9525">
            <a:solidFill>
              <a:schemeClr val="tx1"/>
            </a:solidFill>
            <a:miter lim="800000"/>
            <a:headEnd/>
            <a:tailEnd/>
          </a:ln>
          <a:effectLst/>
        </p:spPr>
        <p:txBody>
          <a:bodyPr wrap="none" anchor="ctr"/>
          <a:lstStyle/>
          <a:p>
            <a:pPr algn="r"/>
            <a:r>
              <a:rPr lang="es-ES_tradnl" sz="1200">
                <a:latin typeface="Comic Sans MS" panose="030F0702030302020204" pitchFamily="66" charset="0"/>
              </a:rPr>
              <a:t>Zonas volcánicas</a:t>
            </a:r>
            <a:endParaRPr lang="es-ES" sz="1200">
              <a:latin typeface="Comic Sans MS" panose="030F0702030302020204" pitchFamily="66" charset="0"/>
            </a:endParaRPr>
          </a:p>
        </p:txBody>
      </p:sp>
      <p:pic>
        <p:nvPicPr>
          <p:cNvPr id="484364" name="Picture 12" descr="Ciencias 2º baja tema 9_Página_06_Imagen_0006"/>
          <p:cNvPicPr>
            <a:picLocks noChangeAspect="1" noChangeArrowheads="1"/>
          </p:cNvPicPr>
          <p:nvPr/>
        </p:nvPicPr>
        <p:blipFill>
          <a:blip r:embed="rId2" cstate="print"/>
          <a:srcRect l="14191" t="94466" r="83008" b="-116"/>
          <a:stretch>
            <a:fillRect/>
          </a:stretch>
        </p:blipFill>
        <p:spPr bwMode="auto">
          <a:xfrm>
            <a:off x="7181850" y="5124450"/>
            <a:ext cx="269875" cy="295275"/>
          </a:xfrm>
          <a:prstGeom prst="rect">
            <a:avLst/>
          </a:prstGeom>
          <a:noFill/>
          <a:ln w="9525">
            <a:solidFill>
              <a:srgbClr val="CC0000"/>
            </a:solidFill>
            <a:miter lim="800000"/>
            <a:headEnd/>
            <a:tailEnd/>
          </a:ln>
        </p:spPr>
      </p:pic>
      <p:sp>
        <p:nvSpPr>
          <p:cNvPr id="9" name="Rectángulo 8">
            <a:extLst>
              <a:ext uri="{FF2B5EF4-FFF2-40B4-BE49-F238E27FC236}">
                <a16:creationId xmlns:a16="http://schemas.microsoft.com/office/drawing/2014/main" id="{B7545120-7683-41E9-BE0D-C8D14914C054}"/>
              </a:ext>
            </a:extLst>
          </p:cNvPr>
          <p:cNvSpPr/>
          <p:nvPr/>
        </p:nvSpPr>
        <p:spPr>
          <a:xfrm>
            <a:off x="107950" y="559982"/>
            <a:ext cx="8928100" cy="39408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ECD860EC-2606-4C78-A155-F1E1A80D3262}"/>
              </a:ext>
            </a:extLst>
          </p:cNvPr>
          <p:cNvSpPr/>
          <p:nvPr/>
        </p:nvSpPr>
        <p:spPr>
          <a:xfrm>
            <a:off x="107504" y="1227422"/>
            <a:ext cx="8928100" cy="52488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91227702"/>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Text Box 2"/>
          <p:cNvSpPr txBox="1">
            <a:spLocks noChangeArrowheads="1"/>
          </p:cNvSpPr>
          <p:nvPr/>
        </p:nvSpPr>
        <p:spPr bwMode="auto">
          <a:xfrm>
            <a:off x="530140" y="95434"/>
            <a:ext cx="7962438" cy="1677382"/>
          </a:xfrm>
          <a:prstGeom prst="rect">
            <a:avLst/>
          </a:prstGeom>
          <a:noFill/>
          <a:ln w="9525">
            <a:noFill/>
            <a:miter lim="800000"/>
            <a:headEnd/>
            <a:tailEnd/>
          </a:ln>
          <a:effectLst/>
        </p:spPr>
        <p:txBody>
          <a:bodyPr wrap="square">
            <a:spAutoFit/>
          </a:bodyPr>
          <a:lstStyle/>
          <a:p>
            <a:pPr algn="ctr">
              <a:spcBef>
                <a:spcPct val="50000"/>
              </a:spcBef>
            </a:pPr>
            <a:r>
              <a:rPr lang="es-ES_tradnl" sz="1600" b="1" dirty="0">
                <a:solidFill>
                  <a:srgbClr val="669900"/>
                </a:solidFill>
                <a:latin typeface="Comic Sans MS" pitchFamily="66" charset="0"/>
              </a:rPr>
              <a:t>EVIDENCIAS DE LA DINÁMICA DE PLACAS</a:t>
            </a:r>
          </a:p>
          <a:p>
            <a:pPr algn="ctr">
              <a:spcBef>
                <a:spcPct val="50000"/>
              </a:spcBef>
            </a:pPr>
            <a:r>
              <a:rPr lang="es-ES_tradnl" sz="1600" b="1" dirty="0">
                <a:solidFill>
                  <a:srgbClr val="669900"/>
                </a:solidFill>
                <a:latin typeface="Comic Sans MS" pitchFamily="66" charset="0"/>
              </a:rPr>
              <a:t>3. La edad de las rocas (Hess,1962)</a:t>
            </a:r>
          </a:p>
          <a:p>
            <a:pPr algn="ctr">
              <a:spcBef>
                <a:spcPct val="50000"/>
              </a:spcBef>
            </a:pPr>
            <a:r>
              <a:rPr lang="es-ES_tradnl" sz="1400" dirty="0">
                <a:solidFill>
                  <a:srgbClr val="669900"/>
                </a:solidFill>
                <a:latin typeface="Comic Sans MS" pitchFamily="66" charset="0"/>
              </a:rPr>
              <a:t>El geólogo Harry Hess demostró que las </a:t>
            </a:r>
            <a:r>
              <a:rPr lang="es-ES_tradnl" sz="1400" b="1" dirty="0">
                <a:solidFill>
                  <a:srgbClr val="669900"/>
                </a:solidFill>
                <a:latin typeface="Comic Sans MS" pitchFamily="66" charset="0"/>
              </a:rPr>
              <a:t>rocas más recientes se localizan en el centro del océano, en las dorsales</a:t>
            </a:r>
            <a:r>
              <a:rPr lang="es-ES_tradnl" sz="1400" dirty="0">
                <a:solidFill>
                  <a:srgbClr val="669900"/>
                </a:solidFill>
                <a:latin typeface="Comic Sans MS" pitchFamily="66" charset="0"/>
              </a:rPr>
              <a:t>. Al alejarnos de la dorsal aumenta la edad de las rocas. Este dato sugiere que se forma nueva litosfera junto al eje de la dorsal y que las rocas se van alejando lentamente en direcciones opuestas a dicho eje. </a:t>
            </a:r>
            <a:r>
              <a:rPr lang="es-ES_tradnl" sz="1400" b="1" dirty="0">
                <a:solidFill>
                  <a:srgbClr val="669900"/>
                </a:solidFill>
                <a:latin typeface="Comic Sans MS" pitchFamily="66" charset="0"/>
              </a:rPr>
              <a:t>El fondo marino se expande lentamente</a:t>
            </a:r>
            <a:r>
              <a:rPr lang="es-ES_tradnl" sz="1400" dirty="0">
                <a:solidFill>
                  <a:srgbClr val="669900"/>
                </a:solidFill>
                <a:latin typeface="Comic Sans MS" pitchFamily="66" charset="0"/>
              </a:rPr>
              <a:t>.</a:t>
            </a:r>
            <a:endParaRPr lang="es-ES" sz="1400" dirty="0">
              <a:solidFill>
                <a:srgbClr val="669900"/>
              </a:solidFill>
              <a:latin typeface="Comic Sans MS" pitchFamily="66" charset="0"/>
            </a:endParaRPr>
          </a:p>
        </p:txBody>
      </p:sp>
      <p:pic>
        <p:nvPicPr>
          <p:cNvPr id="492549" name="Picture 5" descr="e0332297"/>
          <p:cNvPicPr>
            <a:picLocks noChangeAspect="1" noChangeArrowheads="1"/>
          </p:cNvPicPr>
          <p:nvPr/>
        </p:nvPicPr>
        <p:blipFill>
          <a:blip r:embed="rId2" cstate="print"/>
          <a:srcRect/>
          <a:stretch>
            <a:fillRect/>
          </a:stretch>
        </p:blipFill>
        <p:spPr bwMode="auto">
          <a:xfrm>
            <a:off x="530142" y="2011096"/>
            <a:ext cx="7962437" cy="4400072"/>
          </a:xfrm>
          <a:prstGeom prst="rect">
            <a:avLst/>
          </a:prstGeom>
          <a:noFill/>
        </p:spPr>
      </p:pic>
      <p:grpSp>
        <p:nvGrpSpPr>
          <p:cNvPr id="2" name="Group 12"/>
          <p:cNvGrpSpPr>
            <a:grpSpLocks/>
          </p:cNvGrpSpPr>
          <p:nvPr/>
        </p:nvGrpSpPr>
        <p:grpSpPr bwMode="auto">
          <a:xfrm>
            <a:off x="626640" y="6466720"/>
            <a:ext cx="6905626" cy="276224"/>
            <a:chOff x="-16" y="3861"/>
            <a:chExt cx="4350" cy="174"/>
          </a:xfrm>
        </p:grpSpPr>
        <p:sp>
          <p:nvSpPr>
            <p:cNvPr id="492550" name="Text Box 6"/>
            <p:cNvSpPr txBox="1">
              <a:spLocks noChangeArrowheads="1"/>
            </p:cNvSpPr>
            <p:nvPr/>
          </p:nvSpPr>
          <p:spPr bwMode="auto">
            <a:xfrm>
              <a:off x="-16" y="3861"/>
              <a:ext cx="1514" cy="174"/>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FF0000"/>
                  </a:solidFill>
                  <a:latin typeface="Comic Sans MS" panose="030F0702030302020204" pitchFamily="66" charset="0"/>
                </a:rPr>
                <a:t>Dorsales. Zonas  más recientes</a:t>
              </a:r>
              <a:endParaRPr lang="es-ES" sz="1200">
                <a:solidFill>
                  <a:srgbClr val="FF0000"/>
                </a:solidFill>
                <a:latin typeface="Comic Sans MS" panose="030F0702030302020204" pitchFamily="66" charset="0"/>
              </a:endParaRPr>
            </a:p>
          </p:txBody>
        </p:sp>
        <p:sp>
          <p:nvSpPr>
            <p:cNvPr id="492551" name="Rectangle 7"/>
            <p:cNvSpPr>
              <a:spLocks noChangeArrowheads="1"/>
            </p:cNvSpPr>
            <p:nvPr/>
          </p:nvSpPr>
          <p:spPr bwMode="auto">
            <a:xfrm>
              <a:off x="1461" y="3896"/>
              <a:ext cx="623" cy="103"/>
            </a:xfrm>
            <a:prstGeom prst="rect">
              <a:avLst/>
            </a:prstGeom>
            <a:gradFill rotWithShape="1">
              <a:gsLst>
                <a:gs pos="0">
                  <a:srgbClr val="FF0000"/>
                </a:gs>
                <a:gs pos="100000">
                  <a:srgbClr val="FFFF66"/>
                </a:gs>
              </a:gsLst>
              <a:lin ang="0" scaled="1"/>
            </a:gradFill>
            <a:ln w="9525">
              <a:noFill/>
              <a:miter lim="800000"/>
              <a:headEnd/>
              <a:tailEnd/>
            </a:ln>
            <a:effectLst/>
          </p:spPr>
          <p:txBody>
            <a:bodyPr wrap="none" anchor="ctr"/>
            <a:lstStyle/>
            <a:p>
              <a:endParaRPr lang="es-ES">
                <a:latin typeface="Comic Sans MS" panose="030F0702030302020204" pitchFamily="66" charset="0"/>
              </a:endParaRPr>
            </a:p>
          </p:txBody>
        </p:sp>
        <p:sp>
          <p:nvSpPr>
            <p:cNvPr id="492552" name="Text Box 8"/>
            <p:cNvSpPr txBox="1">
              <a:spLocks noChangeArrowheads="1"/>
            </p:cNvSpPr>
            <p:nvPr/>
          </p:nvSpPr>
          <p:spPr bwMode="auto">
            <a:xfrm>
              <a:off x="3291" y="3861"/>
              <a:ext cx="1043" cy="174"/>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00FF"/>
                  </a:solidFill>
                  <a:latin typeface="Comic Sans MS" panose="030F0702030302020204" pitchFamily="66" charset="0"/>
                </a:rPr>
                <a:t> Zonas  más antiguas</a:t>
              </a:r>
              <a:endParaRPr lang="es-ES" sz="1200">
                <a:solidFill>
                  <a:srgbClr val="0000FF"/>
                </a:solidFill>
                <a:latin typeface="Comic Sans MS" panose="030F0702030302020204" pitchFamily="66" charset="0"/>
              </a:endParaRPr>
            </a:p>
          </p:txBody>
        </p:sp>
        <p:sp>
          <p:nvSpPr>
            <p:cNvPr id="492553" name="Rectangle 9"/>
            <p:cNvSpPr>
              <a:spLocks noChangeArrowheads="1"/>
            </p:cNvSpPr>
            <p:nvPr/>
          </p:nvSpPr>
          <p:spPr bwMode="auto">
            <a:xfrm rot="10800000">
              <a:off x="2701" y="3897"/>
              <a:ext cx="623" cy="103"/>
            </a:xfrm>
            <a:prstGeom prst="rect">
              <a:avLst/>
            </a:prstGeom>
            <a:gradFill rotWithShape="1">
              <a:gsLst>
                <a:gs pos="0">
                  <a:srgbClr val="0000FF"/>
                </a:gs>
                <a:gs pos="100000">
                  <a:srgbClr val="CCFF33"/>
                </a:gs>
              </a:gsLst>
              <a:lin ang="0" scaled="1"/>
            </a:gradFill>
            <a:ln w="9525">
              <a:noFill/>
              <a:miter lim="800000"/>
              <a:headEnd/>
              <a:tailEnd/>
            </a:ln>
            <a:effectLst/>
          </p:spPr>
          <p:txBody>
            <a:bodyPr wrap="none" anchor="ctr"/>
            <a:lstStyle/>
            <a:p>
              <a:endParaRPr lang="es-ES">
                <a:latin typeface="Comic Sans MS" panose="030F0702030302020204" pitchFamily="66" charset="0"/>
              </a:endParaRPr>
            </a:p>
          </p:txBody>
        </p:sp>
        <p:sp>
          <p:nvSpPr>
            <p:cNvPr id="492555" name="Rectangle 11"/>
            <p:cNvSpPr>
              <a:spLocks noChangeArrowheads="1"/>
            </p:cNvSpPr>
            <p:nvPr/>
          </p:nvSpPr>
          <p:spPr bwMode="auto">
            <a:xfrm rot="10800000">
              <a:off x="2081" y="3897"/>
              <a:ext cx="623" cy="103"/>
            </a:xfrm>
            <a:prstGeom prst="rect">
              <a:avLst/>
            </a:prstGeom>
            <a:gradFill rotWithShape="1">
              <a:gsLst>
                <a:gs pos="0">
                  <a:srgbClr val="CCFF33"/>
                </a:gs>
                <a:gs pos="100000">
                  <a:srgbClr val="FFFF66"/>
                </a:gs>
              </a:gsLst>
              <a:lin ang="0" scaled="1"/>
            </a:gradFill>
            <a:ln w="9525">
              <a:noFill/>
              <a:miter lim="800000"/>
              <a:headEnd/>
              <a:tailEnd/>
            </a:ln>
            <a:effectLst/>
          </p:spPr>
          <p:txBody>
            <a:bodyPr wrap="none" anchor="ctr"/>
            <a:lstStyle/>
            <a:p>
              <a:endParaRPr lang="es-ES">
                <a:latin typeface="Comic Sans MS" panose="030F0702030302020204" pitchFamily="66" charset="0"/>
              </a:endParaRPr>
            </a:p>
          </p:txBody>
        </p:sp>
      </p:grpSp>
      <p:sp>
        <p:nvSpPr>
          <p:cNvPr id="10" name="Rectángulo 9">
            <a:extLst>
              <a:ext uri="{FF2B5EF4-FFF2-40B4-BE49-F238E27FC236}">
                <a16:creationId xmlns:a16="http://schemas.microsoft.com/office/drawing/2014/main" id="{F3436C17-4866-4851-B4A3-7458B08FDF66}"/>
              </a:ext>
            </a:extLst>
          </p:cNvPr>
          <p:cNvSpPr/>
          <p:nvPr/>
        </p:nvSpPr>
        <p:spPr>
          <a:xfrm>
            <a:off x="530141" y="836712"/>
            <a:ext cx="7962437" cy="99083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149455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20080" y="188640"/>
            <a:ext cx="8100392" cy="1935088"/>
          </a:xfrm>
        </p:spPr>
        <p:txBody>
          <a:bodyPr>
            <a:noAutofit/>
          </a:bodyPr>
          <a:lstStyle/>
          <a:p>
            <a:r>
              <a:rPr lang="es-ES" sz="1400" b="1" dirty="0">
                <a:solidFill>
                  <a:schemeClr val="accent3">
                    <a:lumMod val="75000"/>
                  </a:schemeClr>
                </a:solidFill>
                <a:latin typeface="Comic Sans MS" panose="030F0702030302020204" pitchFamily="66" charset="0"/>
              </a:rPr>
              <a:t>EVIDENCIAS DE LA DINÁMICA DE PLACAS</a:t>
            </a:r>
            <a:br>
              <a:rPr lang="es-ES" sz="1400" b="1" u="sng" dirty="0">
                <a:solidFill>
                  <a:schemeClr val="accent3">
                    <a:lumMod val="75000"/>
                  </a:schemeClr>
                </a:solidFill>
                <a:latin typeface="Comic Sans MS" panose="030F0702030302020204" pitchFamily="66" charset="0"/>
              </a:rPr>
            </a:br>
            <a:br>
              <a:rPr lang="es-ES" sz="1400" b="1" dirty="0">
                <a:solidFill>
                  <a:schemeClr val="accent3">
                    <a:lumMod val="75000"/>
                  </a:schemeClr>
                </a:solidFill>
                <a:latin typeface="Comic Sans MS" panose="030F0702030302020204" pitchFamily="66" charset="0"/>
              </a:rPr>
            </a:br>
            <a:r>
              <a:rPr lang="es-ES" sz="1400" b="1" dirty="0">
                <a:solidFill>
                  <a:schemeClr val="accent3">
                    <a:lumMod val="75000"/>
                  </a:schemeClr>
                </a:solidFill>
                <a:latin typeface="Comic Sans MS" panose="030F0702030302020204" pitchFamily="66" charset="0"/>
              </a:rPr>
              <a:t>4. EL Paleomagnetismo (Matthews, 1962)</a:t>
            </a:r>
            <a:br>
              <a:rPr lang="es-ES" sz="1400" b="1" dirty="0">
                <a:solidFill>
                  <a:schemeClr val="accent3">
                    <a:lumMod val="75000"/>
                  </a:schemeClr>
                </a:solidFill>
                <a:latin typeface="Comic Sans MS" panose="030F0702030302020204" pitchFamily="66" charset="0"/>
              </a:rPr>
            </a:br>
            <a:br>
              <a:rPr lang="es-ES" sz="1400" b="1" dirty="0">
                <a:solidFill>
                  <a:schemeClr val="accent3">
                    <a:lumMod val="75000"/>
                  </a:schemeClr>
                </a:solidFill>
                <a:latin typeface="Comic Sans MS" panose="030F0702030302020204" pitchFamily="66" charset="0"/>
              </a:rPr>
            </a:br>
            <a:r>
              <a:rPr lang="es-ES" sz="1400" dirty="0">
                <a:solidFill>
                  <a:schemeClr val="accent3">
                    <a:lumMod val="75000"/>
                  </a:schemeClr>
                </a:solidFill>
                <a:latin typeface="Comic Sans MS" panose="030F0702030302020204" pitchFamily="66" charset="0"/>
              </a:rPr>
              <a:t>Los minerales magnéticos de las rocas volcánicas cristalizan orientados según el campo magnético terrestre reinante, en el momento en que se solidifican las rocas. Matthews observó que las bandas magnéticas presentes en las rocas son simétricas respecto del eje de la dorsal. Única explicación para este hecho: </a:t>
            </a:r>
            <a:r>
              <a:rPr lang="es-ES" sz="1400" b="1" dirty="0">
                <a:solidFill>
                  <a:schemeClr val="accent3">
                    <a:lumMod val="75000"/>
                  </a:schemeClr>
                </a:solidFill>
                <a:latin typeface="Comic Sans MS" panose="030F0702030302020204" pitchFamily="66" charset="0"/>
              </a:rPr>
              <a:t>el fondo marino se expande a partir del eje de la dorsal</a:t>
            </a:r>
            <a:r>
              <a:rPr lang="es-ES" sz="1400" dirty="0">
                <a:solidFill>
                  <a:schemeClr val="accent3">
                    <a:lumMod val="75000"/>
                  </a:schemeClr>
                </a:solidFill>
                <a:latin typeface="Comic Sans MS" panose="030F0702030302020204" pitchFamily="66" charset="0"/>
              </a:rPr>
              <a:t>.</a:t>
            </a:r>
            <a:endParaRPr lang="es-ES" sz="1400" b="1" dirty="0">
              <a:solidFill>
                <a:schemeClr val="accent3">
                  <a:lumMod val="75000"/>
                </a:schemeClr>
              </a:solidFill>
              <a:latin typeface="Comic Sans MS" panose="030F0702030302020204" pitchFamily="66" charset="0"/>
            </a:endParaRPr>
          </a:p>
        </p:txBody>
      </p:sp>
      <p:pic>
        <p:nvPicPr>
          <p:cNvPr id="4" name="Imagen 3"/>
          <p:cNvPicPr>
            <a:picLocks noChangeAspect="1"/>
          </p:cNvPicPr>
          <p:nvPr/>
        </p:nvPicPr>
        <p:blipFill>
          <a:blip r:embed="rId2"/>
          <a:stretch>
            <a:fillRect/>
          </a:stretch>
        </p:blipFill>
        <p:spPr>
          <a:xfrm>
            <a:off x="1732343" y="2375756"/>
            <a:ext cx="4394971" cy="4248472"/>
          </a:xfrm>
          <a:prstGeom prst="rect">
            <a:avLst/>
          </a:prstGeom>
        </p:spPr>
      </p:pic>
      <p:sp>
        <p:nvSpPr>
          <p:cNvPr id="5" name="Título 2">
            <a:extLst>
              <a:ext uri="{FF2B5EF4-FFF2-40B4-BE49-F238E27FC236}">
                <a16:creationId xmlns:a16="http://schemas.microsoft.com/office/drawing/2014/main" id="{C7E679C5-9B84-4C28-B23C-8198B9329C8B}"/>
              </a:ext>
            </a:extLst>
          </p:cNvPr>
          <p:cNvSpPr txBox="1">
            <a:spLocks/>
          </p:cNvSpPr>
          <p:nvPr/>
        </p:nvSpPr>
        <p:spPr>
          <a:xfrm>
            <a:off x="6016191" y="3429000"/>
            <a:ext cx="2228217"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400" dirty="0">
                <a:latin typeface="Comic Sans MS" panose="030F0702030302020204" pitchFamily="66" charset="0"/>
              </a:rPr>
              <a:t>Solo se explica aceptando que el fondo oceánico se hubiera expandido a partir del eje de la dorsal.</a:t>
            </a:r>
            <a:endParaRPr lang="es-ES" sz="1400" b="1" dirty="0">
              <a:latin typeface="Comic Sans MS" panose="030F0702030302020204" pitchFamily="66" charset="0"/>
            </a:endParaRPr>
          </a:p>
        </p:txBody>
      </p:sp>
      <p:sp>
        <p:nvSpPr>
          <p:cNvPr id="2" name="Rectángulo 1">
            <a:extLst>
              <a:ext uri="{FF2B5EF4-FFF2-40B4-BE49-F238E27FC236}">
                <a16:creationId xmlns:a16="http://schemas.microsoft.com/office/drawing/2014/main" id="{896CB68A-CF0F-456D-A349-843286F1F495}"/>
              </a:ext>
            </a:extLst>
          </p:cNvPr>
          <p:cNvSpPr/>
          <p:nvPr/>
        </p:nvSpPr>
        <p:spPr>
          <a:xfrm>
            <a:off x="720080" y="620688"/>
            <a:ext cx="8028384" cy="136815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86367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82" name="Text Box 18"/>
          <p:cNvSpPr txBox="1">
            <a:spLocks noChangeArrowheads="1"/>
          </p:cNvSpPr>
          <p:nvPr/>
        </p:nvSpPr>
        <p:spPr bwMode="auto">
          <a:xfrm>
            <a:off x="251520" y="339914"/>
            <a:ext cx="8784530" cy="784830"/>
          </a:xfrm>
          <a:prstGeom prst="rect">
            <a:avLst/>
          </a:prstGeom>
          <a:noFill/>
          <a:ln w="9525">
            <a:noFill/>
            <a:miter lim="800000"/>
            <a:headEnd/>
            <a:tailEnd/>
          </a:ln>
          <a:effectLst/>
        </p:spPr>
        <p:txBody>
          <a:bodyPr wrap="square">
            <a:spAutoFit/>
          </a:bodyPr>
          <a:lstStyle/>
          <a:p>
            <a:pPr algn="ctr">
              <a:spcBef>
                <a:spcPct val="50000"/>
              </a:spcBef>
            </a:pPr>
            <a:r>
              <a:rPr lang="es-ES" b="1" dirty="0">
                <a:solidFill>
                  <a:schemeClr val="accent3">
                    <a:lumMod val="75000"/>
                  </a:schemeClr>
                </a:solidFill>
                <a:latin typeface="Comic Sans MS" pitchFamily="66" charset="0"/>
              </a:rPr>
              <a:t>EVIDENCIAS DE LA DINÁMICA DE PLACAS</a:t>
            </a:r>
          </a:p>
          <a:p>
            <a:pPr algn="ctr">
              <a:spcBef>
                <a:spcPct val="50000"/>
              </a:spcBef>
            </a:pPr>
            <a:r>
              <a:rPr lang="es-ES" b="1" dirty="0">
                <a:solidFill>
                  <a:schemeClr val="accent3">
                    <a:lumMod val="75000"/>
                  </a:schemeClr>
                </a:solidFill>
                <a:latin typeface="Comic Sans MS" pitchFamily="66" charset="0"/>
              </a:rPr>
              <a:t>5. Mediciones directas del desplazamiento de los continentes</a:t>
            </a:r>
          </a:p>
        </p:txBody>
      </p:sp>
      <p:pic>
        <p:nvPicPr>
          <p:cNvPr id="164921" name="Picture 57" descr="ed021814"/>
          <p:cNvPicPr>
            <a:picLocks noChangeAspect="1" noChangeArrowheads="1"/>
          </p:cNvPicPr>
          <p:nvPr/>
        </p:nvPicPr>
        <p:blipFill>
          <a:blip r:embed="rId2" cstate="print"/>
          <a:srcRect t="5910" b="11617"/>
          <a:stretch>
            <a:fillRect/>
          </a:stretch>
        </p:blipFill>
        <p:spPr bwMode="auto">
          <a:xfrm>
            <a:off x="3636963" y="1340768"/>
            <a:ext cx="5399087" cy="5199062"/>
          </a:xfrm>
          <a:prstGeom prst="rect">
            <a:avLst/>
          </a:prstGeom>
          <a:noFill/>
        </p:spPr>
      </p:pic>
      <p:grpSp>
        <p:nvGrpSpPr>
          <p:cNvPr id="10" name="Group 72"/>
          <p:cNvGrpSpPr>
            <a:grpSpLocks/>
          </p:cNvGrpSpPr>
          <p:nvPr/>
        </p:nvGrpSpPr>
        <p:grpSpPr bwMode="auto">
          <a:xfrm>
            <a:off x="4356100" y="1341438"/>
            <a:ext cx="3203575" cy="1295400"/>
            <a:chOff x="2744" y="845"/>
            <a:chExt cx="2018" cy="816"/>
          </a:xfrm>
        </p:grpSpPr>
        <p:sp>
          <p:nvSpPr>
            <p:cNvPr id="164926" name="Line 62"/>
            <p:cNvSpPr>
              <a:spLocks noChangeShapeType="1"/>
            </p:cNvSpPr>
            <p:nvPr/>
          </p:nvSpPr>
          <p:spPr bwMode="auto">
            <a:xfrm flipV="1">
              <a:off x="2744" y="845"/>
              <a:ext cx="1134" cy="816"/>
            </a:xfrm>
            <a:prstGeom prst="line">
              <a:avLst/>
            </a:prstGeom>
            <a:noFill/>
            <a:ln w="25400">
              <a:solidFill>
                <a:srgbClr val="FF0000"/>
              </a:solidFill>
              <a:round/>
              <a:headEnd/>
              <a:tailEnd/>
            </a:ln>
            <a:effectLst/>
          </p:spPr>
          <p:txBody>
            <a:bodyPr/>
            <a:lstStyle/>
            <a:p>
              <a:endParaRPr lang="es-ES"/>
            </a:p>
          </p:txBody>
        </p:sp>
        <p:sp>
          <p:nvSpPr>
            <p:cNvPr id="164927" name="Line 63"/>
            <p:cNvSpPr>
              <a:spLocks noChangeShapeType="1"/>
            </p:cNvSpPr>
            <p:nvPr/>
          </p:nvSpPr>
          <p:spPr bwMode="auto">
            <a:xfrm>
              <a:off x="4105" y="867"/>
              <a:ext cx="657" cy="522"/>
            </a:xfrm>
            <a:prstGeom prst="line">
              <a:avLst/>
            </a:prstGeom>
            <a:noFill/>
            <a:ln w="25400">
              <a:solidFill>
                <a:srgbClr val="FF0000"/>
              </a:solidFill>
              <a:round/>
              <a:headEnd/>
              <a:tailEnd/>
            </a:ln>
            <a:effectLst/>
          </p:spPr>
          <p:txBody>
            <a:bodyPr/>
            <a:lstStyle/>
            <a:p>
              <a:endParaRPr lang="es-ES"/>
            </a:p>
          </p:txBody>
        </p:sp>
      </p:grpSp>
      <p:pic>
        <p:nvPicPr>
          <p:cNvPr id="164925" name="Picture 61" descr="843135Unidad04_Página_02_Imagen_0001"/>
          <p:cNvPicPr>
            <a:picLocks noChangeAspect="1" noChangeArrowheads="1"/>
          </p:cNvPicPr>
          <p:nvPr/>
        </p:nvPicPr>
        <p:blipFill>
          <a:blip r:embed="rId3" cstate="print">
            <a:clrChange>
              <a:clrFrom>
                <a:srgbClr val="FFFFFF"/>
              </a:clrFrom>
              <a:clrTo>
                <a:srgbClr val="FFFFFF">
                  <a:alpha val="0"/>
                </a:srgbClr>
              </a:clrTo>
            </a:clrChange>
          </a:blip>
          <a:srcRect l="41847" t="20274" b="6679"/>
          <a:stretch>
            <a:fillRect/>
          </a:stretch>
        </p:blipFill>
        <p:spPr bwMode="auto">
          <a:xfrm rot="-126331">
            <a:off x="5955747" y="1067143"/>
            <a:ext cx="800100" cy="863600"/>
          </a:xfrm>
          <a:prstGeom prst="rect">
            <a:avLst/>
          </a:prstGeom>
          <a:noFill/>
        </p:spPr>
      </p:pic>
      <p:sp>
        <p:nvSpPr>
          <p:cNvPr id="164937" name="Text Box 73"/>
          <p:cNvSpPr txBox="1">
            <a:spLocks noChangeArrowheads="1"/>
          </p:cNvSpPr>
          <p:nvPr/>
        </p:nvSpPr>
        <p:spPr bwMode="auto">
          <a:xfrm>
            <a:off x="395536" y="2241550"/>
            <a:ext cx="3168352" cy="1169551"/>
          </a:xfrm>
          <a:prstGeom prst="rect">
            <a:avLst/>
          </a:prstGeom>
          <a:noFill/>
          <a:ln w="12700">
            <a:noFill/>
            <a:miter lim="800000"/>
            <a:headEnd/>
            <a:tailEnd/>
          </a:ln>
          <a:effectLst/>
        </p:spPr>
        <p:txBody>
          <a:bodyPr wrap="square">
            <a:spAutoFit/>
          </a:bodyPr>
          <a:lstStyle/>
          <a:p>
            <a:pPr algn="ctr">
              <a:spcBef>
                <a:spcPct val="50000"/>
              </a:spcBef>
            </a:pPr>
            <a:r>
              <a:rPr lang="es-ES" sz="1400" dirty="0">
                <a:latin typeface="Comic Sans MS" panose="030F0702030302020204" pitchFamily="66" charset="0"/>
              </a:rPr>
              <a:t>Es posible medir la velocidad a la que se desplazan los continentes mediante un rayo láser (para ello se emplean dispositivos que se instalan en satélites artificiales).</a:t>
            </a:r>
          </a:p>
        </p:txBody>
      </p:sp>
      <p:sp>
        <p:nvSpPr>
          <p:cNvPr id="164938" name="Text Box 74"/>
          <p:cNvSpPr txBox="1">
            <a:spLocks noChangeArrowheads="1"/>
          </p:cNvSpPr>
          <p:nvPr/>
        </p:nvSpPr>
        <p:spPr bwMode="auto">
          <a:xfrm>
            <a:off x="395536" y="4099242"/>
            <a:ext cx="3276600" cy="584775"/>
          </a:xfrm>
          <a:prstGeom prst="rect">
            <a:avLst/>
          </a:prstGeom>
          <a:noFill/>
          <a:ln w="12700">
            <a:noFill/>
            <a:miter lim="800000"/>
            <a:headEnd/>
            <a:tailEnd/>
          </a:ln>
          <a:effectLst/>
        </p:spPr>
        <p:txBody>
          <a:bodyPr>
            <a:spAutoFit/>
          </a:bodyPr>
          <a:lstStyle/>
          <a:p>
            <a:pPr algn="ctr">
              <a:spcBef>
                <a:spcPct val="50000"/>
              </a:spcBef>
            </a:pPr>
            <a:r>
              <a:rPr lang="es-ES" sz="1600" dirty="0">
                <a:latin typeface="Comic Sans MS" panose="030F0702030302020204" pitchFamily="66" charset="0"/>
              </a:rPr>
              <a:t>Europa y América se separan entre 2 y 6 centímetros al año.</a:t>
            </a:r>
          </a:p>
        </p:txBody>
      </p:sp>
      <p:sp>
        <p:nvSpPr>
          <p:cNvPr id="11" name="Rectángulo 10">
            <a:extLst>
              <a:ext uri="{FF2B5EF4-FFF2-40B4-BE49-F238E27FC236}">
                <a16:creationId xmlns:a16="http://schemas.microsoft.com/office/drawing/2014/main" id="{454E7FFC-BC83-46B6-9EB0-0FFAE198D180}"/>
              </a:ext>
            </a:extLst>
          </p:cNvPr>
          <p:cNvSpPr/>
          <p:nvPr/>
        </p:nvSpPr>
        <p:spPr>
          <a:xfrm>
            <a:off x="971600" y="692696"/>
            <a:ext cx="7416824" cy="46764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034750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afterEffect">
                                  <p:stCondLst>
                                    <p:cond delay="0"/>
                                  </p:stCondLst>
                                  <p:childTnLst>
                                    <p:animMotion origin="layout" path="M -0.29723 0.12338 L -0.23403 0.04815 C -0.22049 0.03403 -0.19966 0.01736 -0.17552 0.00833 C -0.14792 -0.00347 -0.12396 -0.00463 -0.10695 -0.00278 L -0.02275 0.01319 " pathEditMode="relative" rAng="-1003249" ptsTypes="FffFF">
                                      <p:cBhvr>
                                        <p:cTn id="6" dur="5000" fill="hold"/>
                                        <p:tgtEl>
                                          <p:spTgt spid="164925"/>
                                        </p:tgtEl>
                                        <p:attrNameLst>
                                          <p:attrName>ppt_x</p:attrName>
                                          <p:attrName>ppt_y</p:attrName>
                                        </p:attrNameLst>
                                      </p:cBhvr>
                                      <p:rCtr x="13000" y="-8600"/>
                                    </p:animMotion>
                                  </p:childTnLst>
                                </p:cTn>
                              </p:par>
                              <p:par>
                                <p:cTn id="7" presetID="22" presetClass="entr" presetSubtype="8" fill="hold" nodeType="withEffect">
                                  <p:stCondLst>
                                    <p:cond delay="0"/>
                                  </p:stCondLst>
                                  <p:childTnLst>
                                    <p:set>
                                      <p:cBhvr>
                                        <p:cTn id="8" dur="1" fill="hold">
                                          <p:stCondLst>
                                            <p:cond delay="0"/>
                                          </p:stCondLst>
                                        </p:cTn>
                                        <p:tgtEl>
                                          <p:spTgt spid="164937">
                                            <p:txEl>
                                              <p:pRg st="0" end="0"/>
                                            </p:txEl>
                                          </p:spTgt>
                                        </p:tgtEl>
                                        <p:attrNameLst>
                                          <p:attrName>style.visibility</p:attrName>
                                        </p:attrNameLst>
                                      </p:cBhvr>
                                      <p:to>
                                        <p:strVal val="visible"/>
                                      </p:to>
                                    </p:set>
                                    <p:animEffect transition="in" filter="wipe(left)">
                                      <p:cBhvr>
                                        <p:cTn id="9" dur="1000"/>
                                        <p:tgtEl>
                                          <p:spTgt spid="164937">
                                            <p:txEl>
                                              <p:pRg st="0" end="0"/>
                                            </p:txEl>
                                          </p:spTgt>
                                        </p:tgtEl>
                                      </p:cBhvr>
                                    </p:animEffect>
                                  </p:childTnLst>
                                </p:cTn>
                              </p:par>
                            </p:childTnLst>
                          </p:cTn>
                        </p:par>
                        <p:par>
                          <p:cTn id="10" fill="hold">
                            <p:stCondLst>
                              <p:cond delay="50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2000"/>
                                        <p:tgtEl>
                                          <p:spTgt spid="10"/>
                                        </p:tgtEl>
                                      </p:cBhvr>
                                    </p:animEffect>
                                  </p:childTnLst>
                                </p:cTn>
                              </p:par>
                            </p:childTnLst>
                          </p:cTn>
                        </p:par>
                        <p:par>
                          <p:cTn id="14" fill="hold">
                            <p:stCondLst>
                              <p:cond delay="7000"/>
                            </p:stCondLst>
                            <p:childTnLst>
                              <p:par>
                                <p:cTn id="15" presetID="16" presetClass="entr" presetSubtype="37"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2000"/>
                                        <p:tgtEl>
                                          <p:spTgt spid="10"/>
                                        </p:tgtEl>
                                      </p:cBhvr>
                                    </p:animEffect>
                                  </p:childTnLst>
                                </p:cTn>
                              </p:par>
                            </p:childTnLst>
                          </p:cTn>
                        </p:par>
                        <p:par>
                          <p:cTn id="18" fill="hold">
                            <p:stCondLst>
                              <p:cond delay="9000"/>
                            </p:stCondLst>
                            <p:childTnLst>
                              <p:par>
                                <p:cTn id="19" presetID="16" presetClass="entr" presetSubtype="21"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2000"/>
                                        <p:tgtEl>
                                          <p:spTgt spid="10"/>
                                        </p:tgtEl>
                                      </p:cBhvr>
                                    </p:animEffect>
                                  </p:childTnLst>
                                </p:cTn>
                              </p:par>
                            </p:childTnLst>
                          </p:cTn>
                        </p:par>
                        <p:par>
                          <p:cTn id="22" fill="hold">
                            <p:stCondLst>
                              <p:cond delay="11000"/>
                            </p:stCondLst>
                            <p:childTnLst>
                              <p:par>
                                <p:cTn id="23" presetID="16" presetClass="exit" presetSubtype="37" fill="hold" nodeType="afterEffect">
                                  <p:stCondLst>
                                    <p:cond delay="0"/>
                                  </p:stCondLst>
                                  <p:childTnLst>
                                    <p:animEffect transition="out" filter="barn(outVertical)">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par>
                          <p:cTn id="26" fill="hold">
                            <p:stCondLst>
                              <p:cond delay="13000"/>
                            </p:stCondLst>
                            <p:childTnLst>
                              <p:par>
                                <p:cTn id="27" presetID="44" presetClass="path" presetSubtype="0" accel="50000" decel="50000" fill="hold" nodeType="afterEffect">
                                  <p:stCondLst>
                                    <p:cond delay="0"/>
                                  </p:stCondLst>
                                  <p:childTnLst>
                                    <p:animMotion origin="layout" path="M -0.02639 0.01041 L 0.0573 0.04953 C 0.07431 0.0581 0.09948 0.07176 0.12552 0.08842 C 0.15504 0.10856 0.17778 0.12453 0.1941 0.13703 L 0.26875 0.20023 " pathEditMode="relative" rAng="1555494" ptsTypes="FffFF">
                                      <p:cBhvr>
                                        <p:cTn id="28" dur="3000" fill="hold"/>
                                        <p:tgtEl>
                                          <p:spTgt spid="164925"/>
                                        </p:tgtEl>
                                        <p:attrNameLst>
                                          <p:attrName>ppt_x</p:attrName>
                                          <p:attrName>ppt_y</p:attrName>
                                        </p:attrNameLst>
                                      </p:cBhvr>
                                      <p:rCtr x="15000" y="8700"/>
                                    </p:animMotion>
                                  </p:childTnLst>
                                </p:cTn>
                              </p:par>
                              <p:par>
                                <p:cTn id="29" presetID="22" presetClass="entr" presetSubtype="8" fill="hold" nodeType="withEffect">
                                  <p:stCondLst>
                                    <p:cond delay="0"/>
                                  </p:stCondLst>
                                  <p:childTnLst>
                                    <p:set>
                                      <p:cBhvr>
                                        <p:cTn id="30" dur="1" fill="hold">
                                          <p:stCondLst>
                                            <p:cond delay="0"/>
                                          </p:stCondLst>
                                        </p:cTn>
                                        <p:tgtEl>
                                          <p:spTgt spid="164938">
                                            <p:txEl>
                                              <p:pRg st="0" end="0"/>
                                            </p:txEl>
                                          </p:spTgt>
                                        </p:tgtEl>
                                        <p:attrNameLst>
                                          <p:attrName>style.visibility</p:attrName>
                                        </p:attrNameLst>
                                      </p:cBhvr>
                                      <p:to>
                                        <p:strVal val="visible"/>
                                      </p:to>
                                    </p:set>
                                    <p:animEffect transition="in" filter="wipe(left)">
                                      <p:cBhvr>
                                        <p:cTn id="31" dur="1000"/>
                                        <p:tgtEl>
                                          <p:spTgt spid="164938">
                                            <p:txEl>
                                              <p:pRg st="0" end="0"/>
                                            </p:txEl>
                                          </p:spTgt>
                                        </p:tgtEl>
                                      </p:cBhvr>
                                    </p:animEffect>
                                  </p:childTnLst>
                                </p:cTn>
                              </p:par>
                            </p:childTnLst>
                          </p:cTn>
                        </p:par>
                        <p:par>
                          <p:cTn id="32" fill="hold">
                            <p:stCondLst>
                              <p:cond delay="16000"/>
                            </p:stCondLst>
                            <p:childTnLst>
                              <p:par>
                                <p:cTn id="33" presetID="10" presetClass="exit" presetSubtype="0" fill="hold" nodeType="afterEffect">
                                  <p:stCondLst>
                                    <p:cond delay="0"/>
                                  </p:stCondLst>
                                  <p:childTnLst>
                                    <p:animEffect transition="out" filter="fade">
                                      <p:cBhvr>
                                        <p:cTn id="34" dur="500"/>
                                        <p:tgtEl>
                                          <p:spTgt spid="164925"/>
                                        </p:tgtEl>
                                      </p:cBhvr>
                                    </p:animEffect>
                                    <p:set>
                                      <p:cBhvr>
                                        <p:cTn id="35" dur="1" fill="hold">
                                          <p:stCondLst>
                                            <p:cond delay="499"/>
                                          </p:stCondLst>
                                        </p:cTn>
                                        <p:tgtEl>
                                          <p:spTgt spid="1649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09" name="Picture 21" descr="T15-3a falla"/>
          <p:cNvPicPr>
            <a:picLocks noChangeAspect="1" noChangeArrowheads="1"/>
          </p:cNvPicPr>
          <p:nvPr/>
        </p:nvPicPr>
        <p:blipFill>
          <a:blip r:embed="rId2" cstate="print"/>
          <a:srcRect/>
          <a:stretch>
            <a:fillRect/>
          </a:stretch>
        </p:blipFill>
        <p:spPr bwMode="auto">
          <a:xfrm>
            <a:off x="414338" y="1745977"/>
            <a:ext cx="4186237" cy="3051175"/>
          </a:xfrm>
          <a:prstGeom prst="rect">
            <a:avLst/>
          </a:prstGeom>
          <a:noFill/>
        </p:spPr>
      </p:pic>
      <p:grpSp>
        <p:nvGrpSpPr>
          <p:cNvPr id="4" name="Group 22"/>
          <p:cNvGrpSpPr>
            <a:grpSpLocks/>
          </p:cNvGrpSpPr>
          <p:nvPr/>
        </p:nvGrpSpPr>
        <p:grpSpPr bwMode="auto">
          <a:xfrm>
            <a:off x="1276350" y="3444875"/>
            <a:ext cx="219075" cy="427038"/>
            <a:chOff x="838" y="2089"/>
            <a:chExt cx="138" cy="269"/>
          </a:xfrm>
        </p:grpSpPr>
        <p:grpSp>
          <p:nvGrpSpPr>
            <p:cNvPr id="5" name="Group 23"/>
            <p:cNvGrpSpPr>
              <a:grpSpLocks/>
            </p:cNvGrpSpPr>
            <p:nvPr/>
          </p:nvGrpSpPr>
          <p:grpSpPr bwMode="auto">
            <a:xfrm rot="19575459" flipV="1">
              <a:off x="926" y="2089"/>
              <a:ext cx="50" cy="201"/>
              <a:chOff x="1036" y="1960"/>
              <a:chExt cx="51" cy="296"/>
            </a:xfrm>
          </p:grpSpPr>
          <p:sp>
            <p:nvSpPr>
              <p:cNvPr id="63512" name="AutoShape 24"/>
              <p:cNvSpPr>
                <a:spLocks noChangeArrowheads="1"/>
              </p:cNvSpPr>
              <p:nvPr/>
            </p:nvSpPr>
            <p:spPr bwMode="auto">
              <a:xfrm>
                <a:off x="1040" y="1960"/>
                <a:ext cx="47" cy="128"/>
              </a:xfrm>
              <a:prstGeom prst="rtTriangle">
                <a:avLst/>
              </a:prstGeom>
              <a:solidFill>
                <a:schemeClr val="tx1"/>
              </a:solidFill>
              <a:ln w="28575">
                <a:solidFill>
                  <a:schemeClr val="tx1"/>
                </a:solidFill>
                <a:miter lim="800000"/>
                <a:headEnd/>
                <a:tailEnd type="none" w="lg" len="med"/>
              </a:ln>
              <a:effectLst/>
            </p:spPr>
            <p:txBody>
              <a:bodyPr wrap="none" lIns="90000" tIns="46800" rIns="90000" bIns="46800" anchor="ctr">
                <a:spAutoFit/>
              </a:bodyPr>
              <a:lstStyle/>
              <a:p>
                <a:endParaRPr lang="es-ES"/>
              </a:p>
            </p:txBody>
          </p:sp>
          <p:sp>
            <p:nvSpPr>
              <p:cNvPr id="63513" name="Line 25"/>
              <p:cNvSpPr>
                <a:spLocks noChangeShapeType="1"/>
              </p:cNvSpPr>
              <p:nvPr/>
            </p:nvSpPr>
            <p:spPr bwMode="auto">
              <a:xfrm>
                <a:off x="1036" y="2056"/>
                <a:ext cx="0" cy="200"/>
              </a:xfrm>
              <a:prstGeom prst="line">
                <a:avLst/>
              </a:prstGeom>
              <a:noFill/>
              <a:ln w="28575">
                <a:solidFill>
                  <a:schemeClr val="tx1"/>
                </a:solidFill>
                <a:round/>
                <a:headEnd/>
                <a:tailEnd type="none" w="lg" len="med"/>
              </a:ln>
              <a:effectLst/>
            </p:spPr>
            <p:txBody>
              <a:bodyPr wrap="none" lIns="90000" tIns="46800" rIns="90000" bIns="46800" anchor="ctr">
                <a:spAutoFit/>
              </a:bodyPr>
              <a:lstStyle/>
              <a:p>
                <a:endParaRPr lang="es-ES"/>
              </a:p>
            </p:txBody>
          </p:sp>
        </p:grpSp>
        <p:grpSp>
          <p:nvGrpSpPr>
            <p:cNvPr id="6" name="Group 26"/>
            <p:cNvGrpSpPr>
              <a:grpSpLocks/>
            </p:cNvGrpSpPr>
            <p:nvPr/>
          </p:nvGrpSpPr>
          <p:grpSpPr bwMode="auto">
            <a:xfrm rot="19575459" flipH="1">
              <a:off x="838" y="2157"/>
              <a:ext cx="50" cy="201"/>
              <a:chOff x="1036" y="1960"/>
              <a:chExt cx="51" cy="296"/>
            </a:xfrm>
          </p:grpSpPr>
          <p:sp>
            <p:nvSpPr>
              <p:cNvPr id="63515" name="AutoShape 27"/>
              <p:cNvSpPr>
                <a:spLocks noChangeArrowheads="1"/>
              </p:cNvSpPr>
              <p:nvPr/>
            </p:nvSpPr>
            <p:spPr bwMode="auto">
              <a:xfrm>
                <a:off x="1040" y="1960"/>
                <a:ext cx="47" cy="128"/>
              </a:xfrm>
              <a:prstGeom prst="rtTriangle">
                <a:avLst/>
              </a:prstGeom>
              <a:solidFill>
                <a:schemeClr val="tx1"/>
              </a:solidFill>
              <a:ln w="28575">
                <a:solidFill>
                  <a:schemeClr val="tx1"/>
                </a:solidFill>
                <a:miter lim="800000"/>
                <a:headEnd/>
                <a:tailEnd type="none" w="lg" len="med"/>
              </a:ln>
              <a:effectLst/>
            </p:spPr>
            <p:txBody>
              <a:bodyPr wrap="none" lIns="90000" tIns="46800" rIns="90000" bIns="46800" anchor="ctr">
                <a:spAutoFit/>
              </a:bodyPr>
              <a:lstStyle/>
              <a:p>
                <a:endParaRPr lang="es-ES"/>
              </a:p>
            </p:txBody>
          </p:sp>
          <p:sp>
            <p:nvSpPr>
              <p:cNvPr id="63516" name="Line 28"/>
              <p:cNvSpPr>
                <a:spLocks noChangeShapeType="1"/>
              </p:cNvSpPr>
              <p:nvPr/>
            </p:nvSpPr>
            <p:spPr bwMode="auto">
              <a:xfrm>
                <a:off x="1036" y="2056"/>
                <a:ext cx="0" cy="200"/>
              </a:xfrm>
              <a:prstGeom prst="line">
                <a:avLst/>
              </a:prstGeom>
              <a:noFill/>
              <a:ln w="28575">
                <a:solidFill>
                  <a:schemeClr val="tx1"/>
                </a:solidFill>
                <a:round/>
                <a:headEnd/>
                <a:tailEnd type="none" w="lg" len="med"/>
              </a:ln>
              <a:effectLst/>
            </p:spPr>
            <p:txBody>
              <a:bodyPr wrap="none" lIns="90000" tIns="46800" rIns="90000" bIns="46800" anchor="ctr">
                <a:spAutoFit/>
              </a:bodyPr>
              <a:lstStyle/>
              <a:p>
                <a:endParaRPr lang="es-ES"/>
              </a:p>
            </p:txBody>
          </p:sp>
        </p:grpSp>
      </p:grpSp>
      <p:grpSp>
        <p:nvGrpSpPr>
          <p:cNvPr id="7" name="Group 29"/>
          <p:cNvGrpSpPr>
            <a:grpSpLocks/>
          </p:cNvGrpSpPr>
          <p:nvPr/>
        </p:nvGrpSpPr>
        <p:grpSpPr bwMode="auto">
          <a:xfrm>
            <a:off x="2051720" y="2780928"/>
            <a:ext cx="1984375" cy="1266825"/>
            <a:chOff x="1407" y="1812"/>
            <a:chExt cx="1250" cy="798"/>
          </a:xfrm>
        </p:grpSpPr>
        <p:sp>
          <p:nvSpPr>
            <p:cNvPr id="63518" name="AutoShape 30"/>
            <p:cNvSpPr>
              <a:spLocks noChangeArrowheads="1"/>
            </p:cNvSpPr>
            <p:nvPr/>
          </p:nvSpPr>
          <p:spPr bwMode="auto">
            <a:xfrm rot="-3318417">
              <a:off x="1325" y="1894"/>
              <a:ext cx="384" cy="220"/>
            </a:xfrm>
            <a:prstGeom prst="rightArrow">
              <a:avLst>
                <a:gd name="adj1" fmla="val 50000"/>
                <a:gd name="adj2" fmla="val 43636"/>
              </a:avLst>
            </a:prstGeom>
            <a:gradFill rotWithShape="0">
              <a:gsLst>
                <a:gs pos="0">
                  <a:srgbClr val="0ED47A"/>
                </a:gs>
                <a:gs pos="100000">
                  <a:srgbClr val="0ED47A">
                    <a:gamma/>
                    <a:shade val="46275"/>
                    <a:invGamma/>
                  </a:srgbClr>
                </a:gs>
              </a:gsLst>
              <a:lin ang="18900000" scaled="1"/>
            </a:gradFill>
            <a:ln w="28575">
              <a:miter lim="800000"/>
              <a:headEnd/>
              <a:tailEnd type="none" w="lg" len="med"/>
            </a:ln>
            <a:effectLst/>
            <a:scene3d>
              <a:camera prst="legacyObliqueTopRight">
                <a:rot lat="2400000" lon="0" rev="0"/>
              </a:camera>
              <a:lightRig rig="legacyFlat3" dir="b"/>
            </a:scene3d>
            <a:sp3d prstMaterial="legacyMatte">
              <a:bevelT w="13500" h="13500" prst="angle"/>
              <a:bevelB w="13500" h="13500" prst="angle"/>
              <a:extrusionClr>
                <a:srgbClr val="0ED47A"/>
              </a:extrusionClr>
            </a:sp3d>
          </p:spPr>
          <p:txBody>
            <a:bodyPr wrap="none" lIns="90000" tIns="46800" rIns="90000" bIns="46800" anchor="ctr">
              <a:spAutoFit/>
              <a:flatTx/>
            </a:bodyPr>
            <a:lstStyle/>
            <a:p>
              <a:endParaRPr lang="es-ES"/>
            </a:p>
          </p:txBody>
        </p:sp>
        <p:sp>
          <p:nvSpPr>
            <p:cNvPr id="63519" name="AutoShape 31"/>
            <p:cNvSpPr>
              <a:spLocks noChangeArrowheads="1"/>
            </p:cNvSpPr>
            <p:nvPr/>
          </p:nvSpPr>
          <p:spPr bwMode="auto">
            <a:xfrm rot="-2619109">
              <a:off x="2225" y="2402"/>
              <a:ext cx="432" cy="208"/>
            </a:xfrm>
            <a:prstGeom prst="rightArrow">
              <a:avLst>
                <a:gd name="adj1" fmla="val 48343"/>
                <a:gd name="adj2" fmla="val 97163"/>
              </a:avLst>
            </a:prstGeom>
            <a:gradFill rotWithShape="0">
              <a:gsLst>
                <a:gs pos="0">
                  <a:srgbClr val="0ED47A"/>
                </a:gs>
                <a:gs pos="100000">
                  <a:srgbClr val="0ED47A">
                    <a:gamma/>
                    <a:shade val="46275"/>
                    <a:invGamma/>
                  </a:srgbClr>
                </a:gs>
              </a:gsLst>
              <a:lin ang="18900000" scaled="1"/>
            </a:gradFill>
            <a:ln w="28575">
              <a:miter lim="800000"/>
              <a:headEnd/>
              <a:tailEnd type="none" w="lg" len="med"/>
            </a:ln>
            <a:effectLst/>
            <a:scene3d>
              <a:camera prst="legacyObliqueTopRight">
                <a:rot lat="600000" lon="2700000" rev="0"/>
              </a:camera>
              <a:lightRig rig="legacyFlat3" dir="b"/>
            </a:scene3d>
            <a:sp3d prstMaterial="legacyMatte">
              <a:bevelT w="13500" h="13500" prst="angle"/>
              <a:bevelB w="13500" h="13500" prst="angle"/>
              <a:extrusionClr>
                <a:srgbClr val="0ED47A"/>
              </a:extrusionClr>
            </a:sp3d>
          </p:spPr>
          <p:txBody>
            <a:bodyPr wrap="none" lIns="90000" tIns="46800" rIns="90000" bIns="46800" anchor="ctr">
              <a:spAutoFit/>
              <a:flatTx/>
            </a:bodyPr>
            <a:lstStyle/>
            <a:p>
              <a:endParaRPr lang="es-ES"/>
            </a:p>
          </p:txBody>
        </p:sp>
      </p:grpSp>
      <p:grpSp>
        <p:nvGrpSpPr>
          <p:cNvPr id="8" name="Group 32"/>
          <p:cNvGrpSpPr>
            <a:grpSpLocks/>
          </p:cNvGrpSpPr>
          <p:nvPr/>
        </p:nvGrpSpPr>
        <p:grpSpPr bwMode="auto">
          <a:xfrm>
            <a:off x="1414463" y="3501008"/>
            <a:ext cx="1282700" cy="1022350"/>
            <a:chOff x="925" y="2310"/>
            <a:chExt cx="808" cy="644"/>
          </a:xfrm>
        </p:grpSpPr>
        <p:sp>
          <p:nvSpPr>
            <p:cNvPr id="63521" name="AutoShape 33"/>
            <p:cNvSpPr>
              <a:spLocks noChangeArrowheads="1"/>
            </p:cNvSpPr>
            <p:nvPr/>
          </p:nvSpPr>
          <p:spPr bwMode="auto">
            <a:xfrm rot="1973150">
              <a:off x="949" y="2478"/>
              <a:ext cx="268" cy="124"/>
            </a:xfrm>
            <a:prstGeom prst="leftArrow">
              <a:avLst>
                <a:gd name="adj1" fmla="val 50000"/>
                <a:gd name="adj2" fmla="val 54032"/>
              </a:avLst>
            </a:prstGeom>
            <a:gradFill rotWithShape="0">
              <a:gsLst>
                <a:gs pos="0">
                  <a:srgbClr val="339933"/>
                </a:gs>
                <a:gs pos="100000">
                  <a:srgbClr val="A3F9D2"/>
                </a:gs>
              </a:gsLst>
              <a:lin ang="2700000" scaled="1"/>
            </a:gradFill>
            <a:ln w="28575">
              <a:noFill/>
              <a:miter lim="800000"/>
              <a:headEnd/>
              <a:tailEnd type="none" w="lg" len="med"/>
            </a:ln>
            <a:effectLst/>
          </p:spPr>
          <p:txBody>
            <a:bodyPr wrap="none" lIns="90000" tIns="46800" rIns="90000" bIns="46800" anchor="ctr">
              <a:spAutoFit/>
            </a:bodyPr>
            <a:lstStyle/>
            <a:p>
              <a:endParaRPr lang="es-ES"/>
            </a:p>
          </p:txBody>
        </p:sp>
        <p:sp>
          <p:nvSpPr>
            <p:cNvPr id="63522" name="AutoShape 34"/>
            <p:cNvSpPr>
              <a:spLocks noChangeArrowheads="1"/>
            </p:cNvSpPr>
            <p:nvPr/>
          </p:nvSpPr>
          <p:spPr bwMode="auto">
            <a:xfrm rot="19626850" flipH="1">
              <a:off x="1445" y="2530"/>
              <a:ext cx="268" cy="124"/>
            </a:xfrm>
            <a:prstGeom prst="leftArrow">
              <a:avLst>
                <a:gd name="adj1" fmla="val 50000"/>
                <a:gd name="adj2" fmla="val 54032"/>
              </a:avLst>
            </a:prstGeom>
            <a:gradFill rotWithShape="0">
              <a:gsLst>
                <a:gs pos="0">
                  <a:srgbClr val="A3F9D2"/>
                </a:gs>
                <a:gs pos="100000">
                  <a:srgbClr val="339933"/>
                </a:gs>
              </a:gsLst>
              <a:lin ang="18900000" scaled="1"/>
            </a:gradFill>
            <a:ln w="28575">
              <a:noFill/>
              <a:miter lim="800000"/>
              <a:headEnd/>
              <a:tailEnd type="none" w="lg" len="med"/>
            </a:ln>
            <a:effectLst/>
          </p:spPr>
          <p:txBody>
            <a:bodyPr wrap="none" lIns="90000" tIns="46800" rIns="90000" bIns="46800" anchor="ctr">
              <a:spAutoFit/>
            </a:bodyPr>
            <a:lstStyle/>
            <a:p>
              <a:endParaRPr lang="es-ES"/>
            </a:p>
          </p:txBody>
        </p:sp>
        <p:sp>
          <p:nvSpPr>
            <p:cNvPr id="63523" name="AutoShape 35"/>
            <p:cNvSpPr>
              <a:spLocks noChangeArrowheads="1"/>
            </p:cNvSpPr>
            <p:nvPr/>
          </p:nvSpPr>
          <p:spPr bwMode="auto">
            <a:xfrm>
              <a:off x="1253" y="2310"/>
              <a:ext cx="124" cy="264"/>
            </a:xfrm>
            <a:prstGeom prst="upArrow">
              <a:avLst>
                <a:gd name="adj1" fmla="val 50000"/>
                <a:gd name="adj2" fmla="val 53226"/>
              </a:avLst>
            </a:prstGeom>
            <a:gradFill rotWithShape="0">
              <a:gsLst>
                <a:gs pos="0">
                  <a:srgbClr val="0ED47A">
                    <a:gamma/>
                    <a:shade val="46275"/>
                    <a:invGamma/>
                  </a:srgbClr>
                </a:gs>
                <a:gs pos="100000">
                  <a:srgbClr val="0ED47A"/>
                </a:gs>
              </a:gsLst>
              <a:lin ang="5400000" scaled="1"/>
            </a:gradFill>
            <a:ln w="28575">
              <a:noFill/>
              <a:miter lim="800000"/>
              <a:headEnd/>
              <a:tailEnd type="none" w="lg" len="med"/>
            </a:ln>
            <a:effectLst/>
          </p:spPr>
          <p:txBody>
            <a:bodyPr wrap="none" lIns="90000" tIns="46800" rIns="90000" bIns="46800" anchor="ctr">
              <a:spAutoFit/>
            </a:bodyPr>
            <a:lstStyle/>
            <a:p>
              <a:endParaRPr lang="es-ES"/>
            </a:p>
          </p:txBody>
        </p:sp>
        <p:sp>
          <p:nvSpPr>
            <p:cNvPr id="63524" name="AutoShape 36"/>
            <p:cNvSpPr>
              <a:spLocks noChangeArrowheads="1"/>
            </p:cNvSpPr>
            <p:nvPr/>
          </p:nvSpPr>
          <p:spPr bwMode="auto">
            <a:xfrm rot="-291103">
              <a:off x="925" y="2682"/>
              <a:ext cx="268" cy="124"/>
            </a:xfrm>
            <a:prstGeom prst="leftArrow">
              <a:avLst>
                <a:gd name="adj1" fmla="val 50000"/>
                <a:gd name="adj2" fmla="val 54032"/>
              </a:avLst>
            </a:prstGeom>
            <a:gradFill rotWithShape="0">
              <a:gsLst>
                <a:gs pos="0">
                  <a:srgbClr val="339933"/>
                </a:gs>
                <a:gs pos="100000">
                  <a:srgbClr val="A3F9D2"/>
                </a:gs>
              </a:gsLst>
              <a:lin ang="18900000" scaled="1"/>
            </a:gradFill>
            <a:ln w="28575">
              <a:noFill/>
              <a:miter lim="800000"/>
              <a:headEnd/>
              <a:tailEnd type="none" w="lg" len="med"/>
            </a:ln>
            <a:effectLst/>
          </p:spPr>
          <p:txBody>
            <a:bodyPr wrap="none" lIns="90000" tIns="46800" rIns="90000" bIns="46800" anchor="ctr">
              <a:spAutoFit/>
            </a:bodyPr>
            <a:lstStyle/>
            <a:p>
              <a:endParaRPr lang="es-ES"/>
            </a:p>
          </p:txBody>
        </p:sp>
        <p:sp>
          <p:nvSpPr>
            <p:cNvPr id="63525" name="AutoShape 37"/>
            <p:cNvSpPr>
              <a:spLocks noChangeArrowheads="1"/>
            </p:cNvSpPr>
            <p:nvPr/>
          </p:nvSpPr>
          <p:spPr bwMode="auto">
            <a:xfrm rot="1716956" flipH="1">
              <a:off x="1465" y="2830"/>
              <a:ext cx="268" cy="124"/>
            </a:xfrm>
            <a:prstGeom prst="leftArrow">
              <a:avLst>
                <a:gd name="adj1" fmla="val 50000"/>
                <a:gd name="adj2" fmla="val 54032"/>
              </a:avLst>
            </a:prstGeom>
            <a:gradFill rotWithShape="0">
              <a:gsLst>
                <a:gs pos="0">
                  <a:srgbClr val="A3F9D2"/>
                </a:gs>
                <a:gs pos="100000">
                  <a:srgbClr val="339933"/>
                </a:gs>
              </a:gsLst>
              <a:lin ang="2700000" scaled="1"/>
            </a:gradFill>
            <a:ln w="28575">
              <a:noFill/>
              <a:miter lim="800000"/>
              <a:headEnd/>
              <a:tailEnd type="none" w="lg" len="med"/>
            </a:ln>
            <a:effectLst/>
          </p:spPr>
          <p:txBody>
            <a:bodyPr wrap="none" lIns="90000" tIns="46800" rIns="90000" bIns="46800" anchor="ctr">
              <a:spAutoFit/>
            </a:bodyPr>
            <a:lstStyle/>
            <a:p>
              <a:endParaRPr lang="es-ES"/>
            </a:p>
          </p:txBody>
        </p:sp>
      </p:grpSp>
      <p:grpSp>
        <p:nvGrpSpPr>
          <p:cNvPr id="9" name="Group 38"/>
          <p:cNvGrpSpPr>
            <a:grpSpLocks/>
          </p:cNvGrpSpPr>
          <p:nvPr/>
        </p:nvGrpSpPr>
        <p:grpSpPr bwMode="auto">
          <a:xfrm>
            <a:off x="2466974" y="1741066"/>
            <a:ext cx="1800225" cy="434975"/>
            <a:chOff x="1588" y="1237"/>
            <a:chExt cx="1134" cy="274"/>
          </a:xfrm>
        </p:grpSpPr>
        <p:sp>
          <p:nvSpPr>
            <p:cNvPr id="63527" name="Text Box 39"/>
            <p:cNvSpPr txBox="1">
              <a:spLocks noChangeArrowheads="1"/>
            </p:cNvSpPr>
            <p:nvPr/>
          </p:nvSpPr>
          <p:spPr bwMode="auto">
            <a:xfrm>
              <a:off x="1588" y="1237"/>
              <a:ext cx="1134" cy="195"/>
            </a:xfrm>
            <a:prstGeom prst="rect">
              <a:avLst/>
            </a:prstGeom>
            <a:noFill/>
            <a:ln w="28575">
              <a:noFill/>
              <a:miter lim="800000"/>
              <a:headEnd/>
              <a:tailEnd type="none" w="lg" len="med"/>
            </a:ln>
            <a:effectLst/>
          </p:spPr>
          <p:txBody>
            <a:bodyPr lIns="90000" tIns="46800" rIns="90000" bIns="46800" anchor="ctr" anchorCtr="1">
              <a:spAutoFit/>
            </a:bodyPr>
            <a:lstStyle/>
            <a:p>
              <a:pPr eaLnBrk="0" hangingPunct="0">
                <a:spcBef>
                  <a:spcPct val="50000"/>
                </a:spcBef>
              </a:pPr>
              <a:r>
                <a:rPr lang="es-ES_tradnl" sz="1400" dirty="0">
                  <a:latin typeface="Comic Sans MS" panose="030F0702030302020204" pitchFamily="66" charset="0"/>
                </a:rPr>
                <a:t>Falla</a:t>
              </a:r>
            </a:p>
          </p:txBody>
        </p:sp>
        <p:sp>
          <p:nvSpPr>
            <p:cNvPr id="63528" name="Line 40"/>
            <p:cNvSpPr>
              <a:spLocks noChangeShapeType="1"/>
            </p:cNvSpPr>
            <p:nvPr/>
          </p:nvSpPr>
          <p:spPr bwMode="auto">
            <a:xfrm flipH="1">
              <a:off x="1700" y="1367"/>
              <a:ext cx="300" cy="144"/>
            </a:xfrm>
            <a:prstGeom prst="line">
              <a:avLst/>
            </a:prstGeom>
            <a:noFill/>
            <a:ln w="12700">
              <a:solidFill>
                <a:schemeClr val="tx1"/>
              </a:solidFill>
              <a:round/>
              <a:headEnd/>
              <a:tailEnd type="none" w="lg" len="med"/>
            </a:ln>
            <a:effectLst/>
          </p:spPr>
          <p:txBody>
            <a:bodyPr wrap="none" lIns="90000" tIns="46800" rIns="90000" bIns="46800" anchor="ctr">
              <a:spAutoFit/>
            </a:bodyPr>
            <a:lstStyle/>
            <a:p>
              <a:endParaRPr lang="es-ES">
                <a:latin typeface="Comic Sans MS" panose="030F0702030302020204" pitchFamily="66" charset="0"/>
              </a:endParaRPr>
            </a:p>
          </p:txBody>
        </p:sp>
      </p:grpSp>
      <p:sp>
        <p:nvSpPr>
          <p:cNvPr id="63529" name="Text Box 41"/>
          <p:cNvSpPr txBox="1">
            <a:spLocks noChangeArrowheads="1"/>
          </p:cNvSpPr>
          <p:nvPr/>
        </p:nvSpPr>
        <p:spPr bwMode="auto">
          <a:xfrm>
            <a:off x="2008188" y="3140968"/>
            <a:ext cx="1093787" cy="309958"/>
          </a:xfrm>
          <a:prstGeom prst="rect">
            <a:avLst/>
          </a:prstGeom>
          <a:noFill/>
          <a:ln w="28575">
            <a:noFill/>
            <a:miter lim="800000"/>
            <a:headEnd/>
            <a:tailEnd type="none" w="lg" len="med"/>
          </a:ln>
          <a:effectLst/>
        </p:spPr>
        <p:txBody>
          <a:bodyPr lIns="90000" tIns="46800" rIns="90000" bIns="46800" anchor="ctr" anchorCtr="1">
            <a:spAutoFit/>
          </a:bodyPr>
          <a:lstStyle/>
          <a:p>
            <a:pPr eaLnBrk="0" hangingPunct="0">
              <a:spcBef>
                <a:spcPct val="50000"/>
              </a:spcBef>
            </a:pPr>
            <a:r>
              <a:rPr lang="es-ES_tradnl" sz="1400" b="1"/>
              <a:t>Epicentro</a:t>
            </a:r>
          </a:p>
        </p:txBody>
      </p:sp>
      <p:grpSp>
        <p:nvGrpSpPr>
          <p:cNvPr id="10" name="Group 42"/>
          <p:cNvGrpSpPr>
            <a:grpSpLocks/>
          </p:cNvGrpSpPr>
          <p:nvPr/>
        </p:nvGrpSpPr>
        <p:grpSpPr bwMode="auto">
          <a:xfrm>
            <a:off x="1057275" y="4149727"/>
            <a:ext cx="1585913" cy="741363"/>
            <a:chOff x="700" y="2533"/>
            <a:chExt cx="999" cy="467"/>
          </a:xfrm>
        </p:grpSpPr>
        <p:sp>
          <p:nvSpPr>
            <p:cNvPr id="63531" name="Text Box 43"/>
            <p:cNvSpPr txBox="1">
              <a:spLocks noChangeArrowheads="1"/>
            </p:cNvSpPr>
            <p:nvPr/>
          </p:nvSpPr>
          <p:spPr bwMode="auto">
            <a:xfrm>
              <a:off x="700" y="2805"/>
              <a:ext cx="999" cy="195"/>
            </a:xfrm>
            <a:prstGeom prst="rect">
              <a:avLst/>
            </a:prstGeom>
            <a:noFill/>
            <a:ln w="28575">
              <a:noFill/>
              <a:miter lim="800000"/>
              <a:headEnd/>
              <a:tailEnd type="none" w="lg" len="med"/>
            </a:ln>
            <a:effectLst/>
          </p:spPr>
          <p:txBody>
            <a:bodyPr lIns="90000" tIns="46800" rIns="90000" bIns="46800" anchor="ctr" anchorCtr="1">
              <a:spAutoFit/>
            </a:bodyPr>
            <a:lstStyle/>
            <a:p>
              <a:pPr eaLnBrk="0" hangingPunct="0">
                <a:spcBef>
                  <a:spcPct val="50000"/>
                </a:spcBef>
              </a:pPr>
              <a:r>
                <a:rPr lang="es-ES_tradnl" sz="1400" b="1" dirty="0">
                  <a:latin typeface="Comic Sans MS" panose="030F0702030302020204" pitchFamily="66" charset="0"/>
                </a:rPr>
                <a:t>Hipocentro</a:t>
              </a:r>
            </a:p>
          </p:txBody>
        </p:sp>
        <p:sp>
          <p:nvSpPr>
            <p:cNvPr id="63532" name="Line 44"/>
            <p:cNvSpPr>
              <a:spLocks noChangeShapeType="1"/>
            </p:cNvSpPr>
            <p:nvPr/>
          </p:nvSpPr>
          <p:spPr bwMode="auto">
            <a:xfrm flipH="1">
              <a:off x="1236" y="2533"/>
              <a:ext cx="78" cy="289"/>
            </a:xfrm>
            <a:prstGeom prst="line">
              <a:avLst/>
            </a:prstGeom>
            <a:noFill/>
            <a:ln w="12700">
              <a:solidFill>
                <a:schemeClr val="tx1"/>
              </a:solidFill>
              <a:round/>
              <a:headEnd/>
              <a:tailEnd type="none" w="lg" len="med"/>
            </a:ln>
            <a:effectLst/>
          </p:spPr>
          <p:txBody>
            <a:bodyPr wrap="none" lIns="90000" tIns="46800" rIns="90000" bIns="46800" anchor="ctr">
              <a:spAutoFit/>
            </a:bodyPr>
            <a:lstStyle/>
            <a:p>
              <a:endParaRPr lang="es-ES" b="1">
                <a:latin typeface="Comic Sans MS" panose="030F0702030302020204" pitchFamily="66" charset="0"/>
              </a:endParaRPr>
            </a:p>
          </p:txBody>
        </p:sp>
      </p:grpSp>
      <p:grpSp>
        <p:nvGrpSpPr>
          <p:cNvPr id="11" name="Group 45"/>
          <p:cNvGrpSpPr>
            <a:grpSpLocks/>
          </p:cNvGrpSpPr>
          <p:nvPr/>
        </p:nvGrpSpPr>
        <p:grpSpPr bwMode="auto">
          <a:xfrm>
            <a:off x="333375" y="3645024"/>
            <a:ext cx="1041400" cy="1128713"/>
            <a:chOff x="244" y="2566"/>
            <a:chExt cx="656" cy="711"/>
          </a:xfrm>
        </p:grpSpPr>
        <p:sp>
          <p:nvSpPr>
            <p:cNvPr id="63534" name="Line 46"/>
            <p:cNvSpPr>
              <a:spLocks noChangeShapeType="1"/>
            </p:cNvSpPr>
            <p:nvPr/>
          </p:nvSpPr>
          <p:spPr bwMode="auto">
            <a:xfrm flipH="1">
              <a:off x="489" y="2566"/>
              <a:ext cx="78" cy="378"/>
            </a:xfrm>
            <a:prstGeom prst="line">
              <a:avLst/>
            </a:prstGeom>
            <a:noFill/>
            <a:ln w="12700">
              <a:solidFill>
                <a:schemeClr val="tx1"/>
              </a:solidFill>
              <a:round/>
              <a:headEnd/>
              <a:tailEnd type="none" w="lg" len="med"/>
            </a:ln>
            <a:effectLst/>
          </p:spPr>
          <p:txBody>
            <a:bodyPr wrap="none" lIns="90000" tIns="46800" rIns="90000" bIns="46800" anchor="ctr">
              <a:spAutoFit/>
            </a:bodyPr>
            <a:lstStyle/>
            <a:p>
              <a:endParaRPr lang="es-ES">
                <a:latin typeface="Comic Sans MS" panose="030F0702030302020204" pitchFamily="66" charset="0"/>
              </a:endParaRPr>
            </a:p>
          </p:txBody>
        </p:sp>
        <p:sp>
          <p:nvSpPr>
            <p:cNvPr id="63535" name="Line 47"/>
            <p:cNvSpPr>
              <a:spLocks noChangeShapeType="1"/>
            </p:cNvSpPr>
            <p:nvPr/>
          </p:nvSpPr>
          <p:spPr bwMode="auto">
            <a:xfrm flipH="1">
              <a:off x="489" y="2600"/>
              <a:ext cx="233" cy="344"/>
            </a:xfrm>
            <a:prstGeom prst="line">
              <a:avLst/>
            </a:prstGeom>
            <a:noFill/>
            <a:ln w="12700">
              <a:solidFill>
                <a:schemeClr val="tx1"/>
              </a:solidFill>
              <a:round/>
              <a:headEnd/>
              <a:tailEnd type="none" w="lg" len="med"/>
            </a:ln>
            <a:effectLst/>
          </p:spPr>
          <p:txBody>
            <a:bodyPr wrap="none" lIns="90000" tIns="46800" rIns="90000" bIns="46800" anchor="ctr">
              <a:spAutoFit/>
            </a:bodyPr>
            <a:lstStyle/>
            <a:p>
              <a:endParaRPr lang="es-ES">
                <a:latin typeface="Comic Sans MS" panose="030F0702030302020204" pitchFamily="66" charset="0"/>
              </a:endParaRPr>
            </a:p>
          </p:txBody>
        </p:sp>
        <p:sp>
          <p:nvSpPr>
            <p:cNvPr id="63536" name="Text Box 48"/>
            <p:cNvSpPr txBox="1">
              <a:spLocks noChangeArrowheads="1"/>
            </p:cNvSpPr>
            <p:nvPr/>
          </p:nvSpPr>
          <p:spPr bwMode="auto">
            <a:xfrm>
              <a:off x="244" y="2946"/>
              <a:ext cx="656" cy="331"/>
            </a:xfrm>
            <a:prstGeom prst="rect">
              <a:avLst/>
            </a:prstGeom>
            <a:noFill/>
            <a:ln w="28575">
              <a:noFill/>
              <a:miter lim="800000"/>
              <a:headEnd/>
              <a:tailEnd type="none" w="lg" len="med"/>
            </a:ln>
            <a:effectLst/>
          </p:spPr>
          <p:txBody>
            <a:bodyPr lIns="90000" tIns="46800" rIns="90000" bIns="46800" anchor="ctr" anchorCtr="1">
              <a:spAutoFit/>
            </a:bodyPr>
            <a:lstStyle/>
            <a:p>
              <a:pPr eaLnBrk="0" hangingPunct="0">
                <a:spcBef>
                  <a:spcPct val="50000"/>
                </a:spcBef>
              </a:pPr>
              <a:r>
                <a:rPr lang="es-ES_tradnl" sz="1400">
                  <a:latin typeface="Comic Sans MS" panose="030F0702030302020204" pitchFamily="66" charset="0"/>
                </a:rPr>
                <a:t>Frentes de onda</a:t>
              </a:r>
            </a:p>
          </p:txBody>
        </p:sp>
      </p:grpSp>
      <p:grpSp>
        <p:nvGrpSpPr>
          <p:cNvPr id="12" name="Group 49"/>
          <p:cNvGrpSpPr>
            <a:grpSpLocks/>
          </p:cNvGrpSpPr>
          <p:nvPr/>
        </p:nvGrpSpPr>
        <p:grpSpPr bwMode="auto">
          <a:xfrm>
            <a:off x="2269040" y="4269961"/>
            <a:ext cx="830262" cy="814388"/>
            <a:chOff x="1411" y="2811"/>
            <a:chExt cx="523" cy="513"/>
          </a:xfrm>
        </p:grpSpPr>
        <p:sp>
          <p:nvSpPr>
            <p:cNvPr id="63538" name="Text Box 50"/>
            <p:cNvSpPr txBox="1">
              <a:spLocks noChangeArrowheads="1"/>
            </p:cNvSpPr>
            <p:nvPr/>
          </p:nvSpPr>
          <p:spPr bwMode="auto">
            <a:xfrm>
              <a:off x="1456" y="3129"/>
              <a:ext cx="478" cy="195"/>
            </a:xfrm>
            <a:prstGeom prst="rect">
              <a:avLst/>
            </a:prstGeom>
            <a:noFill/>
            <a:ln w="28575">
              <a:noFill/>
              <a:miter lim="800000"/>
              <a:headEnd/>
              <a:tailEnd type="none" w="lg" len="med"/>
            </a:ln>
            <a:effectLst/>
          </p:spPr>
          <p:txBody>
            <a:bodyPr lIns="90000" tIns="46800" rIns="90000" bIns="46800" anchor="ctr" anchorCtr="1">
              <a:spAutoFit/>
            </a:bodyPr>
            <a:lstStyle/>
            <a:p>
              <a:pPr eaLnBrk="0" hangingPunct="0">
                <a:spcBef>
                  <a:spcPct val="50000"/>
                </a:spcBef>
              </a:pPr>
              <a:r>
                <a:rPr lang="es-ES_tradnl" sz="1400">
                  <a:latin typeface="Comic Sans MS" panose="030F0702030302020204" pitchFamily="66" charset="0"/>
                </a:rPr>
                <a:t>Falla</a:t>
              </a:r>
            </a:p>
          </p:txBody>
        </p:sp>
        <p:sp>
          <p:nvSpPr>
            <p:cNvPr id="63539" name="Line 51"/>
            <p:cNvSpPr>
              <a:spLocks noChangeShapeType="1"/>
            </p:cNvSpPr>
            <p:nvPr/>
          </p:nvSpPr>
          <p:spPr bwMode="auto">
            <a:xfrm>
              <a:off x="1411" y="2811"/>
              <a:ext cx="255" cy="367"/>
            </a:xfrm>
            <a:prstGeom prst="line">
              <a:avLst/>
            </a:prstGeom>
            <a:noFill/>
            <a:ln w="12700">
              <a:solidFill>
                <a:schemeClr val="tx1"/>
              </a:solidFill>
              <a:round/>
              <a:headEnd/>
              <a:tailEnd type="none" w="lg" len="med"/>
            </a:ln>
            <a:effectLst/>
          </p:spPr>
          <p:txBody>
            <a:bodyPr wrap="none" lIns="90000" tIns="46800" rIns="90000" bIns="46800" anchor="ctr">
              <a:spAutoFit/>
            </a:bodyPr>
            <a:lstStyle/>
            <a:p>
              <a:endParaRPr lang="es-ES">
                <a:latin typeface="Comic Sans MS" panose="030F0702030302020204" pitchFamily="66" charset="0"/>
              </a:endParaRPr>
            </a:p>
          </p:txBody>
        </p:sp>
      </p:grpSp>
      <p:sp>
        <p:nvSpPr>
          <p:cNvPr id="63564" name="Text Box 76"/>
          <p:cNvSpPr txBox="1">
            <a:spLocks noChangeArrowheads="1"/>
          </p:cNvSpPr>
          <p:nvPr/>
        </p:nvSpPr>
        <p:spPr bwMode="auto">
          <a:xfrm>
            <a:off x="4941583" y="2015738"/>
            <a:ext cx="3751969" cy="2187395"/>
          </a:xfrm>
          <a:prstGeom prst="rect">
            <a:avLst/>
          </a:prstGeom>
          <a:noFill/>
          <a:ln w="19050">
            <a:noFill/>
            <a:miter lim="800000"/>
            <a:headEnd/>
            <a:tailEnd type="none" w="lg" len="med"/>
          </a:ln>
          <a:effectLst/>
        </p:spPr>
        <p:txBody>
          <a:bodyPr wrap="square" lIns="18000" tIns="46800" rIns="90000" bIns="46800" anchor="ctr">
            <a:spAutoFit/>
          </a:bodyPr>
          <a:lstStyle/>
          <a:p>
            <a:pPr algn="ctr" eaLnBrk="0" hangingPunct="0">
              <a:spcBef>
                <a:spcPct val="50000"/>
              </a:spcBef>
            </a:pPr>
            <a:r>
              <a:rPr lang="es-ES_tradnl" sz="1600" b="1" dirty="0">
                <a:solidFill>
                  <a:srgbClr val="FF6600"/>
                </a:solidFill>
                <a:latin typeface="Comic Sans MS" panose="030F0702030302020204" pitchFamily="66" charset="0"/>
              </a:rPr>
              <a:t>TERREMOTO PRODUCIDO POR UNA FALLA</a:t>
            </a:r>
          </a:p>
          <a:p>
            <a:pPr algn="ctr" eaLnBrk="0" hangingPunct="0">
              <a:spcBef>
                <a:spcPct val="50000"/>
              </a:spcBef>
            </a:pPr>
            <a:r>
              <a:rPr lang="es-ES_tradnl" sz="1600" dirty="0">
                <a:solidFill>
                  <a:srgbClr val="FF6600"/>
                </a:solidFill>
                <a:latin typeface="Comic Sans MS" panose="030F0702030302020204" pitchFamily="66" charset="0"/>
              </a:rPr>
              <a:t>Cuando se produce un terremoto se propagan</a:t>
            </a:r>
            <a:r>
              <a:rPr lang="es-ES_tradnl" sz="1600" b="1" dirty="0">
                <a:solidFill>
                  <a:srgbClr val="FF6600"/>
                </a:solidFill>
                <a:latin typeface="Comic Sans MS" panose="030F0702030302020204" pitchFamily="66" charset="0"/>
              </a:rPr>
              <a:t> ondas sísmicas internas </a:t>
            </a:r>
            <a:r>
              <a:rPr lang="es-ES_tradnl" sz="1600" dirty="0">
                <a:solidFill>
                  <a:srgbClr val="FF6600"/>
                </a:solidFill>
                <a:latin typeface="Comic Sans MS" panose="030F0702030302020204" pitchFamily="66" charset="0"/>
              </a:rPr>
              <a:t>(vibraciones) desde el</a:t>
            </a:r>
            <a:r>
              <a:rPr lang="es-ES_tradnl" sz="1600" b="1" dirty="0">
                <a:solidFill>
                  <a:srgbClr val="FF6600"/>
                </a:solidFill>
                <a:latin typeface="Comic Sans MS" panose="030F0702030302020204" pitchFamily="66" charset="0"/>
              </a:rPr>
              <a:t> hipocentro </a:t>
            </a:r>
            <a:r>
              <a:rPr lang="es-ES_tradnl" sz="1600" dirty="0">
                <a:solidFill>
                  <a:srgbClr val="FF6600"/>
                </a:solidFill>
                <a:latin typeface="Comic Sans MS" panose="030F0702030302020204" pitchFamily="66" charset="0"/>
              </a:rPr>
              <a:t>en todas las direcciones. En superficie, desde el </a:t>
            </a:r>
            <a:r>
              <a:rPr lang="es-ES_tradnl" sz="1600" b="1" dirty="0">
                <a:solidFill>
                  <a:srgbClr val="FF6600"/>
                </a:solidFill>
                <a:latin typeface="Comic Sans MS" panose="030F0702030302020204" pitchFamily="66" charset="0"/>
              </a:rPr>
              <a:t>epicentro</a:t>
            </a:r>
            <a:r>
              <a:rPr lang="es-ES_tradnl" sz="1600" dirty="0">
                <a:solidFill>
                  <a:srgbClr val="FF6600"/>
                </a:solidFill>
                <a:latin typeface="Comic Sans MS" panose="030F0702030302020204" pitchFamily="66" charset="0"/>
              </a:rPr>
              <a:t>, se propagarán a continuación </a:t>
            </a:r>
            <a:r>
              <a:rPr lang="es-ES_tradnl" sz="1600" b="1" dirty="0">
                <a:solidFill>
                  <a:srgbClr val="FF6600"/>
                </a:solidFill>
                <a:latin typeface="Comic Sans MS" panose="030F0702030302020204" pitchFamily="66" charset="0"/>
              </a:rPr>
              <a:t>ondas superficiales</a:t>
            </a:r>
            <a:r>
              <a:rPr lang="es-ES_tradnl" sz="1600" dirty="0">
                <a:solidFill>
                  <a:srgbClr val="FF6600"/>
                </a:solidFill>
                <a:latin typeface="Comic Sans MS" panose="030F0702030302020204" pitchFamily="66" charset="0"/>
              </a:rPr>
              <a:t>.</a:t>
            </a:r>
            <a:endParaRPr lang="es-ES_tradnl" sz="1600" dirty="0">
              <a:solidFill>
                <a:schemeClr val="accent1"/>
              </a:solidFill>
              <a:latin typeface="Comic Sans MS" panose="030F0702030302020204" pitchFamily="66" charset="0"/>
            </a:endParaRPr>
          </a:p>
        </p:txBody>
      </p:sp>
      <p:grpSp>
        <p:nvGrpSpPr>
          <p:cNvPr id="19" name="Group 77"/>
          <p:cNvGrpSpPr>
            <a:grpSpLocks/>
          </p:cNvGrpSpPr>
          <p:nvPr/>
        </p:nvGrpSpPr>
        <p:grpSpPr bwMode="auto">
          <a:xfrm>
            <a:off x="179388" y="163248"/>
            <a:ext cx="2412393" cy="650877"/>
            <a:chOff x="2336" y="1604"/>
            <a:chExt cx="854" cy="410"/>
          </a:xfrm>
        </p:grpSpPr>
        <p:sp>
          <p:nvSpPr>
            <p:cNvPr id="63566" name="AutoShape 78"/>
            <p:cNvSpPr>
              <a:spLocks noChangeArrowheads="1"/>
            </p:cNvSpPr>
            <p:nvPr/>
          </p:nvSpPr>
          <p:spPr bwMode="auto">
            <a:xfrm>
              <a:off x="2336" y="1604"/>
              <a:ext cx="535" cy="410"/>
            </a:xfrm>
            <a:prstGeom prst="flowChartAlternateProcess">
              <a:avLst/>
            </a:prstGeom>
            <a:solidFill>
              <a:schemeClr val="accent1"/>
            </a:solidFill>
            <a:ln w="9525">
              <a:solidFill>
                <a:schemeClr val="tx1"/>
              </a:solidFill>
              <a:miter lim="800000"/>
              <a:headEnd/>
              <a:tailEnd/>
            </a:ln>
            <a:effectLst/>
          </p:spPr>
          <p:txBody>
            <a:bodyPr wrap="none" anchor="ctr"/>
            <a:lstStyle/>
            <a:p>
              <a:pPr algn="ctr"/>
              <a:endParaRPr lang="es-ES" sz="1600" dirty="0">
                <a:latin typeface="Comic Sans MS" panose="030F0702030302020204" pitchFamily="66" charset="0"/>
              </a:endParaRPr>
            </a:p>
          </p:txBody>
        </p:sp>
        <p:sp>
          <p:nvSpPr>
            <p:cNvPr id="63567" name="Rectangle 79"/>
            <p:cNvSpPr>
              <a:spLocks noChangeArrowheads="1"/>
            </p:cNvSpPr>
            <p:nvPr/>
          </p:nvSpPr>
          <p:spPr bwMode="auto">
            <a:xfrm>
              <a:off x="2336" y="1631"/>
              <a:ext cx="854" cy="368"/>
            </a:xfrm>
            <a:prstGeom prst="rect">
              <a:avLst/>
            </a:prstGeom>
            <a:noFill/>
            <a:ln w="9525">
              <a:noFill/>
              <a:miter lim="800000"/>
              <a:headEnd/>
              <a:tailEnd/>
            </a:ln>
            <a:effectLst/>
          </p:spPr>
          <p:txBody>
            <a:bodyPr wrap="square">
              <a:spAutoFit/>
            </a:bodyPr>
            <a:lstStyle/>
            <a:p>
              <a:r>
                <a:rPr lang="es-ES_tradnl" sz="1600" dirty="0">
                  <a:latin typeface="Comic Sans MS" panose="030F0702030302020204" pitchFamily="66" charset="0"/>
                </a:rPr>
                <a:t>MÉTODOS INDIRECTOS</a:t>
              </a:r>
              <a:endParaRPr lang="es-ES" sz="1600" dirty="0">
                <a:latin typeface="Comic Sans MS" panose="030F0702030302020204" pitchFamily="66" charset="0"/>
              </a:endParaRPr>
            </a:p>
          </p:txBody>
        </p:sp>
      </p:grpSp>
      <p:grpSp>
        <p:nvGrpSpPr>
          <p:cNvPr id="20" name="Group 83"/>
          <p:cNvGrpSpPr>
            <a:grpSpLocks/>
          </p:cNvGrpSpPr>
          <p:nvPr/>
        </p:nvGrpSpPr>
        <p:grpSpPr bwMode="auto">
          <a:xfrm>
            <a:off x="2411760" y="259447"/>
            <a:ext cx="7056812" cy="833841"/>
            <a:chOff x="4272" y="1353"/>
            <a:chExt cx="1388" cy="192"/>
          </a:xfrm>
        </p:grpSpPr>
        <p:sp>
          <p:nvSpPr>
            <p:cNvPr id="63572" name="AutoShape 84"/>
            <p:cNvSpPr>
              <a:spLocks noChangeArrowheads="1"/>
            </p:cNvSpPr>
            <p:nvPr/>
          </p:nvSpPr>
          <p:spPr bwMode="auto">
            <a:xfrm>
              <a:off x="4272" y="1353"/>
              <a:ext cx="1200" cy="192"/>
            </a:xfrm>
            <a:prstGeom prst="foldedCorner">
              <a:avLst>
                <a:gd name="adj" fmla="val 12500"/>
              </a:avLst>
            </a:prstGeom>
            <a:gradFill rotWithShape="0">
              <a:gsLst>
                <a:gs pos="0">
                  <a:srgbClr val="FFFF00"/>
                </a:gs>
                <a:gs pos="100000">
                  <a:srgbClr val="FFFFFF"/>
                </a:gs>
              </a:gsLst>
              <a:path path="rect">
                <a:fillToRect r="100000" b="100000"/>
              </a:path>
            </a:gradFill>
            <a:ln w="9525">
              <a:solidFill>
                <a:srgbClr val="000000"/>
              </a:solidFill>
              <a:round/>
              <a:headEnd/>
              <a:tailEnd/>
            </a:ln>
            <a:effectLst>
              <a:outerShdw dist="107763" dir="2700000" algn="ctr" rotWithShape="0">
                <a:srgbClr val="808080"/>
              </a:outerShdw>
            </a:effectLst>
          </p:spPr>
          <p:txBody>
            <a:bodyPr/>
            <a:lstStyle/>
            <a:p>
              <a:endParaRPr lang="es-ES"/>
            </a:p>
          </p:txBody>
        </p:sp>
        <p:sp>
          <p:nvSpPr>
            <p:cNvPr id="63573" name="Text Box 85"/>
            <p:cNvSpPr txBox="1">
              <a:spLocks noChangeArrowheads="1"/>
            </p:cNvSpPr>
            <p:nvPr/>
          </p:nvSpPr>
          <p:spPr bwMode="auto">
            <a:xfrm>
              <a:off x="4272" y="1353"/>
              <a:ext cx="1388" cy="181"/>
            </a:xfrm>
            <a:prstGeom prst="rect">
              <a:avLst/>
            </a:prstGeom>
            <a:noFill/>
            <a:ln w="9525">
              <a:noFill/>
              <a:miter lim="800000"/>
              <a:headEnd/>
              <a:tailEnd/>
            </a:ln>
            <a:effectLst/>
          </p:spPr>
          <p:txBody>
            <a:bodyPr wrap="square">
              <a:spAutoFit/>
            </a:bodyPr>
            <a:lstStyle/>
            <a:p>
              <a:pPr algn="ctr">
                <a:spcBef>
                  <a:spcPct val="50000"/>
                </a:spcBef>
              </a:pPr>
              <a:r>
                <a:rPr lang="es-ES_tradnl" dirty="0">
                  <a:latin typeface="Comic Sans MS" pitchFamily="66" charset="0"/>
                </a:rPr>
                <a:t>2. MÉTODO SÍSMICO</a:t>
              </a:r>
            </a:p>
            <a:p>
              <a:pPr>
                <a:spcBef>
                  <a:spcPct val="50000"/>
                </a:spcBef>
              </a:pPr>
              <a:r>
                <a:rPr lang="es-ES_tradnl" dirty="0">
                  <a:latin typeface="Comic Sans MS" pitchFamily="66" charset="0"/>
                </a:rPr>
                <a:t> Estudia las ondas que se propagan en los terremotos.</a:t>
              </a:r>
            </a:p>
          </p:txBody>
        </p:sp>
      </p:grpSp>
      <p:sp>
        <p:nvSpPr>
          <p:cNvPr id="70" name="Text Box 168">
            <a:extLst>
              <a:ext uri="{FF2B5EF4-FFF2-40B4-BE49-F238E27FC236}">
                <a16:creationId xmlns:a16="http://schemas.microsoft.com/office/drawing/2014/main" id="{25965F55-FC8D-42BA-A2EE-1FA5D15B97AB}"/>
              </a:ext>
            </a:extLst>
          </p:cNvPr>
          <p:cNvSpPr txBox="1">
            <a:spLocks noChangeArrowheads="1"/>
          </p:cNvSpPr>
          <p:nvPr/>
        </p:nvSpPr>
        <p:spPr bwMode="auto">
          <a:xfrm>
            <a:off x="458052" y="5552509"/>
            <a:ext cx="3887787" cy="830997"/>
          </a:xfrm>
          <a:prstGeom prst="rect">
            <a:avLst/>
          </a:prstGeom>
          <a:noFill/>
          <a:ln w="9525">
            <a:noFill/>
            <a:miter lim="800000"/>
            <a:headEnd/>
            <a:tailEnd/>
          </a:ln>
        </p:spPr>
        <p:txBody>
          <a:bodyPr>
            <a:spAutoFit/>
          </a:bodyPr>
          <a:lstStyle/>
          <a:p>
            <a:pPr algn="l" eaLnBrk="0" hangingPunct="0">
              <a:spcBef>
                <a:spcPct val="50000"/>
              </a:spcBef>
            </a:pPr>
            <a:r>
              <a:rPr lang="es-ES_tradnl" sz="1600" b="1" i="1" dirty="0">
                <a:solidFill>
                  <a:srgbClr val="003399"/>
                </a:solidFill>
                <a:latin typeface="Comic Sans MS" panose="030F0702030302020204" pitchFamily="66" charset="0"/>
              </a:rPr>
              <a:t>Hipocentro</a:t>
            </a:r>
            <a:r>
              <a:rPr lang="es-ES_tradnl" sz="1600" i="1" dirty="0">
                <a:solidFill>
                  <a:srgbClr val="003399"/>
                </a:solidFill>
                <a:latin typeface="Comic Sans MS" panose="030F0702030302020204" pitchFamily="66" charset="0"/>
              </a:rPr>
              <a:t>: Lugar o foco donde se origina el terremoto. Desde él se propagan ondas internas.</a:t>
            </a:r>
          </a:p>
        </p:txBody>
      </p:sp>
      <p:sp>
        <p:nvSpPr>
          <p:cNvPr id="72" name="Text Box 170">
            <a:extLst>
              <a:ext uri="{FF2B5EF4-FFF2-40B4-BE49-F238E27FC236}">
                <a16:creationId xmlns:a16="http://schemas.microsoft.com/office/drawing/2014/main" id="{2120724A-CD38-4150-80B6-3026CF5E8160}"/>
              </a:ext>
            </a:extLst>
          </p:cNvPr>
          <p:cNvSpPr txBox="1">
            <a:spLocks noChangeArrowheads="1"/>
          </p:cNvSpPr>
          <p:nvPr/>
        </p:nvSpPr>
        <p:spPr bwMode="auto">
          <a:xfrm>
            <a:off x="4897130" y="5557328"/>
            <a:ext cx="3887787" cy="830997"/>
          </a:xfrm>
          <a:prstGeom prst="rect">
            <a:avLst/>
          </a:prstGeom>
          <a:noFill/>
          <a:ln w="9525">
            <a:noFill/>
            <a:miter lim="800000"/>
            <a:headEnd/>
            <a:tailEnd/>
          </a:ln>
        </p:spPr>
        <p:txBody>
          <a:bodyPr>
            <a:spAutoFit/>
          </a:bodyPr>
          <a:lstStyle/>
          <a:p>
            <a:pPr algn="l" eaLnBrk="0" hangingPunct="0">
              <a:spcBef>
                <a:spcPct val="50000"/>
              </a:spcBef>
            </a:pPr>
            <a:r>
              <a:rPr lang="es-ES_tradnl" sz="1600" b="1" i="1" dirty="0">
                <a:solidFill>
                  <a:srgbClr val="003399"/>
                </a:solidFill>
                <a:latin typeface="Comic Sans MS" panose="030F0702030302020204" pitchFamily="66" charset="0"/>
              </a:rPr>
              <a:t>Epicentro</a:t>
            </a:r>
            <a:r>
              <a:rPr lang="es-ES_tradnl" sz="1600" i="1" dirty="0">
                <a:solidFill>
                  <a:srgbClr val="003399"/>
                </a:solidFill>
                <a:latin typeface="Comic Sans MS" panose="030F0702030302020204" pitchFamily="66" charset="0"/>
              </a:rPr>
              <a:t>: Lugar de la superficie en la vertical del hipocentro. Desde él se propagan ondas superficiales.</a:t>
            </a:r>
          </a:p>
        </p:txBody>
      </p:sp>
      <p:sp>
        <p:nvSpPr>
          <p:cNvPr id="2" name="Rectángulo 1">
            <a:extLst>
              <a:ext uri="{FF2B5EF4-FFF2-40B4-BE49-F238E27FC236}">
                <a16:creationId xmlns:a16="http://schemas.microsoft.com/office/drawing/2014/main" id="{97BD2B58-4EEF-4083-A97A-9F72B43358AA}"/>
              </a:ext>
            </a:extLst>
          </p:cNvPr>
          <p:cNvSpPr/>
          <p:nvPr/>
        </p:nvSpPr>
        <p:spPr>
          <a:xfrm>
            <a:off x="4920455" y="1921726"/>
            <a:ext cx="3751969" cy="238432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51491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2087525" y="424847"/>
            <a:ext cx="5184775" cy="400110"/>
          </a:xfrm>
          <a:prstGeom prst="rect">
            <a:avLst/>
          </a:prstGeom>
          <a:noFill/>
          <a:ln w="9525">
            <a:noFill/>
            <a:miter lim="800000"/>
            <a:headEnd/>
            <a:tailEnd/>
          </a:ln>
          <a:effectLst/>
        </p:spPr>
        <p:txBody>
          <a:bodyPr>
            <a:spAutoFit/>
          </a:bodyPr>
          <a:lstStyle/>
          <a:p>
            <a:pPr algn="ctr">
              <a:spcBef>
                <a:spcPct val="50000"/>
              </a:spcBef>
            </a:pPr>
            <a:r>
              <a:rPr lang="es-ES" sz="2000" dirty="0">
                <a:solidFill>
                  <a:srgbClr val="339933"/>
                </a:solidFill>
                <a:latin typeface="Comic Sans MS" pitchFamily="66" charset="0"/>
              </a:rPr>
              <a:t>3. </a:t>
            </a:r>
            <a:r>
              <a:rPr lang="es-ES" sz="2000" b="1" u="sng" dirty="0">
                <a:solidFill>
                  <a:srgbClr val="339933"/>
                </a:solidFill>
                <a:latin typeface="Comic Sans MS" pitchFamily="66" charset="0"/>
              </a:rPr>
              <a:t>LOS LÍMITES DE PLACAS</a:t>
            </a:r>
            <a:endParaRPr lang="es-ES" sz="2000" b="1" dirty="0">
              <a:solidFill>
                <a:srgbClr val="339933"/>
              </a:solidFill>
              <a:latin typeface="Comic Sans MS" pitchFamily="66" charset="0"/>
            </a:endParaRPr>
          </a:p>
        </p:txBody>
      </p:sp>
      <p:sp>
        <p:nvSpPr>
          <p:cNvPr id="4" name="Rectangle 37"/>
          <p:cNvSpPr>
            <a:spLocks noChangeArrowheads="1"/>
          </p:cNvSpPr>
          <p:nvPr/>
        </p:nvSpPr>
        <p:spPr bwMode="auto">
          <a:xfrm>
            <a:off x="719138" y="1809552"/>
            <a:ext cx="2412702" cy="467320"/>
          </a:xfrm>
          <a:prstGeom prst="rect">
            <a:avLst/>
          </a:prstGeom>
          <a:solidFill>
            <a:srgbClr val="CCFF99"/>
          </a:solidFill>
          <a:ln w="12700">
            <a:solidFill>
              <a:srgbClr val="2E8A2E"/>
            </a:solidFill>
            <a:miter lim="800000"/>
            <a:headEnd/>
            <a:tailEnd/>
          </a:ln>
          <a:effectLst/>
        </p:spPr>
        <p:txBody>
          <a:bodyPr anchor="ctr"/>
          <a:lstStyle/>
          <a:p>
            <a:r>
              <a:rPr lang="es-ES" sz="1600" dirty="0">
                <a:latin typeface="Comic Sans MS" panose="030F0702030302020204" pitchFamily="66" charset="0"/>
              </a:rPr>
              <a:t>Según MOVIMIENTO</a:t>
            </a:r>
          </a:p>
        </p:txBody>
      </p:sp>
      <p:sp>
        <p:nvSpPr>
          <p:cNvPr id="5" name="Rectangle 37"/>
          <p:cNvSpPr>
            <a:spLocks noChangeArrowheads="1"/>
          </p:cNvSpPr>
          <p:nvPr/>
        </p:nvSpPr>
        <p:spPr bwMode="auto">
          <a:xfrm>
            <a:off x="755576" y="4473848"/>
            <a:ext cx="2196678" cy="467320"/>
          </a:xfrm>
          <a:prstGeom prst="rect">
            <a:avLst/>
          </a:prstGeom>
          <a:solidFill>
            <a:srgbClr val="CCFF99"/>
          </a:solidFill>
          <a:ln w="12700">
            <a:solidFill>
              <a:srgbClr val="2E8A2E"/>
            </a:solidFill>
            <a:miter lim="800000"/>
            <a:headEnd/>
            <a:tailEnd/>
          </a:ln>
          <a:effectLst/>
        </p:spPr>
        <p:txBody>
          <a:bodyPr anchor="ctr"/>
          <a:lstStyle/>
          <a:p>
            <a:r>
              <a:rPr lang="es-ES" sz="1600" dirty="0">
                <a:latin typeface="Comic Sans MS" panose="030F0702030302020204" pitchFamily="66" charset="0"/>
              </a:rPr>
              <a:t>Según ACTIVIDAD</a:t>
            </a:r>
          </a:p>
        </p:txBody>
      </p:sp>
      <p:sp>
        <p:nvSpPr>
          <p:cNvPr id="6" name="Rectangle 37"/>
          <p:cNvSpPr>
            <a:spLocks noChangeArrowheads="1"/>
          </p:cNvSpPr>
          <p:nvPr/>
        </p:nvSpPr>
        <p:spPr bwMode="auto">
          <a:xfrm>
            <a:off x="3959498" y="1196752"/>
            <a:ext cx="2844750" cy="396776"/>
          </a:xfrm>
          <a:prstGeom prst="rect">
            <a:avLst/>
          </a:prstGeom>
          <a:solidFill>
            <a:srgbClr val="FFC000"/>
          </a:solidFill>
          <a:ln w="12700">
            <a:solidFill>
              <a:srgbClr val="2E8A2E"/>
            </a:solidFill>
            <a:miter lim="800000"/>
            <a:headEnd/>
            <a:tailEnd/>
          </a:ln>
          <a:effectLst/>
        </p:spPr>
        <p:txBody>
          <a:bodyPr anchor="ctr"/>
          <a:lstStyle/>
          <a:p>
            <a:r>
              <a:rPr lang="es-ES" sz="1600" dirty="0">
                <a:latin typeface="Comic Sans MS" panose="030F0702030302020204" pitchFamily="66" charset="0"/>
              </a:rPr>
              <a:t>DIVERGENTES: separación</a:t>
            </a:r>
          </a:p>
        </p:txBody>
      </p:sp>
      <p:sp>
        <p:nvSpPr>
          <p:cNvPr id="7" name="Rectangle 37"/>
          <p:cNvSpPr>
            <a:spLocks noChangeArrowheads="1"/>
          </p:cNvSpPr>
          <p:nvPr/>
        </p:nvSpPr>
        <p:spPr bwMode="auto">
          <a:xfrm>
            <a:off x="3995936" y="3825776"/>
            <a:ext cx="1171798" cy="467320"/>
          </a:xfrm>
          <a:prstGeom prst="rect">
            <a:avLst/>
          </a:prstGeom>
          <a:solidFill>
            <a:srgbClr val="FFC000"/>
          </a:solidFill>
          <a:ln w="12700">
            <a:solidFill>
              <a:srgbClr val="2E8A2E"/>
            </a:solidFill>
            <a:miter lim="800000"/>
            <a:headEnd/>
            <a:tailEnd/>
          </a:ln>
          <a:effectLst/>
        </p:spPr>
        <p:txBody>
          <a:bodyPr anchor="ctr"/>
          <a:lstStyle/>
          <a:p>
            <a:r>
              <a:rPr lang="es-ES" sz="1600" dirty="0">
                <a:latin typeface="Comic Sans MS" panose="030F0702030302020204" pitchFamily="66" charset="0"/>
              </a:rPr>
              <a:t>ACTIVOS</a:t>
            </a:r>
          </a:p>
        </p:txBody>
      </p:sp>
      <p:sp>
        <p:nvSpPr>
          <p:cNvPr id="8" name="Rectangle 37"/>
          <p:cNvSpPr>
            <a:spLocks noChangeArrowheads="1"/>
          </p:cNvSpPr>
          <p:nvPr/>
        </p:nvSpPr>
        <p:spPr bwMode="auto">
          <a:xfrm>
            <a:off x="3995936" y="1808088"/>
            <a:ext cx="2664296" cy="396776"/>
          </a:xfrm>
          <a:prstGeom prst="rect">
            <a:avLst/>
          </a:prstGeom>
          <a:solidFill>
            <a:srgbClr val="FFC000"/>
          </a:solidFill>
          <a:ln w="12700">
            <a:solidFill>
              <a:srgbClr val="2E8A2E"/>
            </a:solidFill>
            <a:miter lim="800000"/>
            <a:headEnd/>
            <a:tailEnd/>
          </a:ln>
          <a:effectLst/>
        </p:spPr>
        <p:txBody>
          <a:bodyPr anchor="ctr"/>
          <a:lstStyle/>
          <a:p>
            <a:r>
              <a:rPr lang="es-ES" sz="1600" dirty="0">
                <a:latin typeface="Comic Sans MS" panose="030F0702030302020204" pitchFamily="66" charset="0"/>
              </a:rPr>
              <a:t>CONVERGENTES: colisión</a:t>
            </a:r>
          </a:p>
        </p:txBody>
      </p:sp>
      <p:sp>
        <p:nvSpPr>
          <p:cNvPr id="9" name="Rectangle 37"/>
          <p:cNvSpPr>
            <a:spLocks noChangeArrowheads="1"/>
          </p:cNvSpPr>
          <p:nvPr/>
        </p:nvSpPr>
        <p:spPr bwMode="auto">
          <a:xfrm>
            <a:off x="3995936" y="2456160"/>
            <a:ext cx="4968552" cy="396776"/>
          </a:xfrm>
          <a:prstGeom prst="rect">
            <a:avLst/>
          </a:prstGeom>
          <a:solidFill>
            <a:srgbClr val="FFC000"/>
          </a:solidFill>
          <a:ln w="12700">
            <a:solidFill>
              <a:srgbClr val="2E8A2E"/>
            </a:solidFill>
            <a:miter lim="800000"/>
            <a:headEnd/>
            <a:tailEnd/>
          </a:ln>
          <a:effectLst/>
        </p:spPr>
        <p:txBody>
          <a:bodyPr anchor="ctr"/>
          <a:lstStyle/>
          <a:p>
            <a:r>
              <a:rPr lang="es-ES" sz="1600" dirty="0">
                <a:latin typeface="Comic Sans MS" panose="030F0702030302020204" pitchFamily="66" charset="0"/>
              </a:rPr>
              <a:t>DE DESPLAZAMIENTO </a:t>
            </a:r>
            <a:r>
              <a:rPr lang="es-ES" sz="1600" dirty="0" err="1">
                <a:latin typeface="Comic Sans MS" panose="030F0702030302020204" pitchFamily="66" charset="0"/>
              </a:rPr>
              <a:t>LATERAL:Transformante</a:t>
            </a:r>
            <a:endParaRPr lang="es-ES" sz="1600" dirty="0">
              <a:latin typeface="Comic Sans MS" panose="030F0702030302020204" pitchFamily="66" charset="0"/>
            </a:endParaRPr>
          </a:p>
        </p:txBody>
      </p:sp>
      <p:sp>
        <p:nvSpPr>
          <p:cNvPr id="10" name="Rectangle 37"/>
          <p:cNvSpPr>
            <a:spLocks noChangeArrowheads="1"/>
          </p:cNvSpPr>
          <p:nvPr/>
        </p:nvSpPr>
        <p:spPr bwMode="auto">
          <a:xfrm>
            <a:off x="3995936" y="5049912"/>
            <a:ext cx="1171798" cy="467320"/>
          </a:xfrm>
          <a:prstGeom prst="rect">
            <a:avLst/>
          </a:prstGeom>
          <a:solidFill>
            <a:srgbClr val="FFC000"/>
          </a:solidFill>
          <a:ln w="12700">
            <a:solidFill>
              <a:srgbClr val="2E8A2E"/>
            </a:solidFill>
            <a:miter lim="800000"/>
            <a:headEnd/>
            <a:tailEnd/>
          </a:ln>
          <a:effectLst/>
        </p:spPr>
        <p:txBody>
          <a:bodyPr anchor="ctr"/>
          <a:lstStyle/>
          <a:p>
            <a:r>
              <a:rPr lang="es-ES" sz="1600" dirty="0">
                <a:latin typeface="Comic Sans MS" panose="030F0702030302020204" pitchFamily="66" charset="0"/>
              </a:rPr>
              <a:t>PASIVOS</a:t>
            </a:r>
          </a:p>
        </p:txBody>
      </p:sp>
      <p:sp>
        <p:nvSpPr>
          <p:cNvPr id="11" name="Rectangle 37"/>
          <p:cNvSpPr>
            <a:spLocks noChangeArrowheads="1"/>
          </p:cNvSpPr>
          <p:nvPr/>
        </p:nvSpPr>
        <p:spPr bwMode="auto">
          <a:xfrm>
            <a:off x="5992490" y="3424786"/>
            <a:ext cx="2035894" cy="328982"/>
          </a:xfrm>
          <a:prstGeom prst="rect">
            <a:avLst/>
          </a:prstGeom>
          <a:solidFill>
            <a:schemeClr val="accent1">
              <a:lumMod val="20000"/>
              <a:lumOff val="80000"/>
            </a:schemeClr>
          </a:solidFill>
          <a:ln w="12700">
            <a:solidFill>
              <a:srgbClr val="2E8A2E"/>
            </a:solidFill>
            <a:miter lim="800000"/>
            <a:headEnd/>
            <a:tailEnd/>
          </a:ln>
          <a:effectLst/>
        </p:spPr>
        <p:txBody>
          <a:bodyPr anchor="ctr"/>
          <a:lstStyle/>
          <a:p>
            <a:r>
              <a:rPr lang="es-ES" sz="1600" dirty="0">
                <a:latin typeface="Comic Sans MS" panose="030F0702030302020204" pitchFamily="66" charset="0"/>
              </a:rPr>
              <a:t>CONSTRUCTIVOS</a:t>
            </a:r>
          </a:p>
        </p:txBody>
      </p:sp>
      <p:sp>
        <p:nvSpPr>
          <p:cNvPr id="12" name="Rectangle 37"/>
          <p:cNvSpPr>
            <a:spLocks noChangeArrowheads="1"/>
          </p:cNvSpPr>
          <p:nvPr/>
        </p:nvSpPr>
        <p:spPr bwMode="auto">
          <a:xfrm>
            <a:off x="6012160" y="4221088"/>
            <a:ext cx="2016224" cy="360040"/>
          </a:xfrm>
          <a:prstGeom prst="rect">
            <a:avLst/>
          </a:prstGeom>
          <a:solidFill>
            <a:schemeClr val="accent1">
              <a:lumMod val="20000"/>
              <a:lumOff val="80000"/>
            </a:schemeClr>
          </a:solidFill>
          <a:ln w="12700">
            <a:solidFill>
              <a:srgbClr val="2E8A2E"/>
            </a:solidFill>
            <a:miter lim="800000"/>
            <a:headEnd/>
            <a:tailEnd/>
          </a:ln>
          <a:effectLst/>
        </p:spPr>
        <p:txBody>
          <a:bodyPr anchor="ctr"/>
          <a:lstStyle/>
          <a:p>
            <a:r>
              <a:rPr lang="es-ES" sz="1600" dirty="0">
                <a:latin typeface="Comic Sans MS" panose="030F0702030302020204" pitchFamily="66" charset="0"/>
              </a:rPr>
              <a:t>DESTRUCTIVOS</a:t>
            </a:r>
          </a:p>
        </p:txBody>
      </p:sp>
      <p:sp>
        <p:nvSpPr>
          <p:cNvPr id="13" name="Rectangle 37"/>
          <p:cNvSpPr>
            <a:spLocks noChangeArrowheads="1"/>
          </p:cNvSpPr>
          <p:nvPr/>
        </p:nvSpPr>
        <p:spPr bwMode="auto">
          <a:xfrm>
            <a:off x="6084168" y="5013176"/>
            <a:ext cx="2376264" cy="576064"/>
          </a:xfrm>
          <a:prstGeom prst="rect">
            <a:avLst/>
          </a:prstGeom>
          <a:solidFill>
            <a:schemeClr val="accent1">
              <a:lumMod val="20000"/>
              <a:lumOff val="80000"/>
            </a:schemeClr>
          </a:solidFill>
          <a:ln w="12700">
            <a:solidFill>
              <a:srgbClr val="2E8A2E"/>
            </a:solidFill>
            <a:miter lim="800000"/>
            <a:headEnd/>
            <a:tailEnd/>
          </a:ln>
          <a:effectLst/>
        </p:spPr>
        <p:txBody>
          <a:bodyPr anchor="ctr"/>
          <a:lstStyle/>
          <a:p>
            <a:r>
              <a:rPr lang="es-ES" sz="1600" dirty="0">
                <a:latin typeface="Comic Sans MS" panose="030F0702030302020204" pitchFamily="66" charset="0"/>
              </a:rPr>
              <a:t>Ni se construye ni se destruye litosfera.</a:t>
            </a:r>
          </a:p>
        </p:txBody>
      </p:sp>
      <p:cxnSp>
        <p:nvCxnSpPr>
          <p:cNvPr id="15" name="Conector recto de flecha 14"/>
          <p:cNvCxnSpPr>
            <a:cxnSpLocks/>
            <a:stCxn id="7" idx="3"/>
            <a:endCxn id="11" idx="1"/>
          </p:cNvCxnSpPr>
          <p:nvPr/>
        </p:nvCxnSpPr>
        <p:spPr>
          <a:xfrm flipV="1">
            <a:off x="5167734" y="3589277"/>
            <a:ext cx="824756" cy="470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a:cxnSpLocks/>
            <a:endCxn id="12" idx="1"/>
          </p:cNvCxnSpPr>
          <p:nvPr/>
        </p:nvCxnSpPr>
        <p:spPr>
          <a:xfrm>
            <a:off x="5122912" y="4059436"/>
            <a:ext cx="889248" cy="341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cxnSpLocks/>
          </p:cNvCxnSpPr>
          <p:nvPr/>
        </p:nvCxnSpPr>
        <p:spPr>
          <a:xfrm flipV="1">
            <a:off x="3131840" y="1446673"/>
            <a:ext cx="824756" cy="470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cxnSpLocks/>
          </p:cNvCxnSpPr>
          <p:nvPr/>
        </p:nvCxnSpPr>
        <p:spPr>
          <a:xfrm>
            <a:off x="3131840" y="2204864"/>
            <a:ext cx="889248" cy="341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cxnSpLocks/>
          </p:cNvCxnSpPr>
          <p:nvPr/>
        </p:nvCxnSpPr>
        <p:spPr>
          <a:xfrm>
            <a:off x="3171180" y="2028582"/>
            <a:ext cx="824756" cy="45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a:cxnSpLocks/>
          </p:cNvCxnSpPr>
          <p:nvPr/>
        </p:nvCxnSpPr>
        <p:spPr>
          <a:xfrm>
            <a:off x="5167734" y="5283572"/>
            <a:ext cx="916434" cy="17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cxnSpLocks/>
            <a:stCxn id="5" idx="3"/>
          </p:cNvCxnSpPr>
          <p:nvPr/>
        </p:nvCxnSpPr>
        <p:spPr>
          <a:xfrm flipV="1">
            <a:off x="2952254" y="4038962"/>
            <a:ext cx="1004342" cy="668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cxnSpLocks/>
            <a:endCxn id="10" idx="1"/>
          </p:cNvCxnSpPr>
          <p:nvPr/>
        </p:nvCxnSpPr>
        <p:spPr>
          <a:xfrm>
            <a:off x="2978423" y="4797152"/>
            <a:ext cx="1017513" cy="486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37B9D6C4-BC3C-4632-B683-F50D60BD64D1}"/>
              </a:ext>
            </a:extLst>
          </p:cNvPr>
          <p:cNvSpPr/>
          <p:nvPr/>
        </p:nvSpPr>
        <p:spPr>
          <a:xfrm>
            <a:off x="683568" y="6095037"/>
            <a:ext cx="3672408" cy="584775"/>
          </a:xfrm>
          <a:prstGeom prst="rect">
            <a:avLst/>
          </a:prstGeom>
        </p:spPr>
        <p:txBody>
          <a:bodyPr wrap="square">
            <a:spAutoFit/>
          </a:bodyPr>
          <a:lstStyle/>
          <a:p>
            <a:r>
              <a:rPr lang="es-ES" sz="1600" dirty="0">
                <a:latin typeface="Comic Sans MS" panose="030F0702030302020204" pitchFamily="66" charset="0"/>
                <a:hlinkClick r:id="rId3"/>
              </a:rPr>
              <a:t>ANIMACIÓN LÍMITES DE PLACAS</a:t>
            </a:r>
            <a:endParaRPr lang="es-ES" sz="1600" dirty="0">
              <a:latin typeface="Comic Sans MS" panose="030F0702030302020204" pitchFamily="66" charset="0"/>
            </a:endParaRPr>
          </a:p>
          <a:p>
            <a:endParaRPr lang="es-ES" sz="1600" dirty="0">
              <a:latin typeface="Comic Sans MS" panose="030F0702030302020204" pitchFamily="66" charset="0"/>
            </a:endParaRPr>
          </a:p>
        </p:txBody>
      </p:sp>
    </p:spTree>
    <p:extLst>
      <p:ext uri="{BB962C8B-B14F-4D97-AF65-F5344CB8AC3E}">
        <p14:creationId xmlns:p14="http://schemas.microsoft.com/office/powerpoint/2010/main" val="425189938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17"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strVal val="#ppt_h"/>
                                          </p:val>
                                        </p:tav>
                                        <p:tav tm="100000">
                                          <p:val>
                                            <p:strVal val="#ppt_h"/>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4500"/>
                            </p:stCondLst>
                            <p:childTnLst>
                              <p:par>
                                <p:cTn id="35" presetID="17" presetClass="entr" presetSubtype="1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1000" fill="hold"/>
                                        <p:tgtEl>
                                          <p:spTgt spid="5"/>
                                        </p:tgtEl>
                                        <p:attrNameLst>
                                          <p:attrName>ppt_w</p:attrName>
                                        </p:attrNameLst>
                                      </p:cBhvr>
                                      <p:tavLst>
                                        <p:tav tm="0">
                                          <p:val>
                                            <p:fltVal val="0"/>
                                          </p:val>
                                        </p:tav>
                                        <p:tav tm="100000">
                                          <p:val>
                                            <p:strVal val="#ppt_w"/>
                                          </p:val>
                                        </p:tav>
                                      </p:tavLst>
                                    </p:anim>
                                    <p:anim calcmode="lin" valueType="num">
                                      <p:cBhvr>
                                        <p:cTn id="44" dur="1000" fill="hold"/>
                                        <p:tgtEl>
                                          <p:spTgt spid="5"/>
                                        </p:tgtEl>
                                        <p:attrNameLst>
                                          <p:attrName>ppt_h</p:attrName>
                                        </p:attrNameLst>
                                      </p:cBhvr>
                                      <p:tavLst>
                                        <p:tav tm="0">
                                          <p:val>
                                            <p:strVal val="#ppt_h"/>
                                          </p:val>
                                        </p:tav>
                                        <p:tav tm="100000">
                                          <p:val>
                                            <p:strVal val="#ppt_h"/>
                                          </p:val>
                                        </p:tav>
                                      </p:tavLst>
                                    </p:anim>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17" presetClass="entr" presetSubtype="1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1000" fill="hold"/>
                                        <p:tgtEl>
                                          <p:spTgt spid="7"/>
                                        </p:tgtEl>
                                        <p:attrNameLst>
                                          <p:attrName>ppt_w</p:attrName>
                                        </p:attrNameLst>
                                      </p:cBhvr>
                                      <p:tavLst>
                                        <p:tav tm="0">
                                          <p:val>
                                            <p:fltVal val="0"/>
                                          </p:val>
                                        </p:tav>
                                        <p:tav tm="100000">
                                          <p:val>
                                            <p:strVal val="#ppt_w"/>
                                          </p:val>
                                        </p:tav>
                                      </p:tavLst>
                                    </p:anim>
                                    <p:anim calcmode="lin" valueType="num">
                                      <p:cBhvr>
                                        <p:cTn id="54" dur="1000" fill="hold"/>
                                        <p:tgtEl>
                                          <p:spTgt spid="7"/>
                                        </p:tgtEl>
                                        <p:attrNameLst>
                                          <p:attrName>ppt_h</p:attrName>
                                        </p:attrNameLst>
                                      </p:cBhvr>
                                      <p:tavLst>
                                        <p:tav tm="0">
                                          <p:val>
                                            <p:strVal val="#ppt_h"/>
                                          </p:val>
                                        </p:tav>
                                        <p:tav tm="100000">
                                          <p:val>
                                            <p:strVal val="#ppt_h"/>
                                          </p:val>
                                        </p:tav>
                                      </p:tavLst>
                                    </p:anim>
                                  </p:childTnLst>
                                </p:cTn>
                              </p:par>
                            </p:childTnLst>
                          </p:cTn>
                        </p:par>
                        <p:par>
                          <p:cTn id="55" fill="hold">
                            <p:stCondLst>
                              <p:cond delay="2500"/>
                            </p:stCondLst>
                            <p:childTnLst>
                              <p:par>
                                <p:cTn id="56" presetID="2" presetClass="entr" presetSubtype="4"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par>
                          <p:cTn id="60" fill="hold">
                            <p:stCondLst>
                              <p:cond delay="3000"/>
                            </p:stCondLst>
                            <p:childTnLst>
                              <p:par>
                                <p:cTn id="61" presetID="17" presetClass="entr" presetSubtype="1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fltVal val="0"/>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childTnLst>
                                </p:cTn>
                              </p:par>
                            </p:childTnLst>
                          </p:cTn>
                        </p:par>
                        <p:par>
                          <p:cTn id="65" fill="hold">
                            <p:stCondLst>
                              <p:cond delay="4000"/>
                            </p:stCondLst>
                            <p:childTnLst>
                              <p:par>
                                <p:cTn id="66" presetID="2" presetClass="entr" presetSubtype="4"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500" fill="hold"/>
                                        <p:tgtEl>
                                          <p:spTgt spid="20"/>
                                        </p:tgtEl>
                                        <p:attrNameLst>
                                          <p:attrName>ppt_x</p:attrName>
                                        </p:attrNameLst>
                                      </p:cBhvr>
                                      <p:tavLst>
                                        <p:tav tm="0">
                                          <p:val>
                                            <p:strVal val="#ppt_x"/>
                                          </p:val>
                                        </p:tav>
                                        <p:tav tm="100000">
                                          <p:val>
                                            <p:strVal val="#ppt_x"/>
                                          </p:val>
                                        </p:tav>
                                      </p:tavLst>
                                    </p:anim>
                                    <p:anim calcmode="lin" valueType="num">
                                      <p:cBhvr additive="base">
                                        <p:cTn id="69" dur="500" fill="hold"/>
                                        <p:tgtEl>
                                          <p:spTgt spid="20"/>
                                        </p:tgtEl>
                                        <p:attrNameLst>
                                          <p:attrName>ppt_y</p:attrName>
                                        </p:attrNameLst>
                                      </p:cBhvr>
                                      <p:tavLst>
                                        <p:tav tm="0">
                                          <p:val>
                                            <p:strVal val="1+#ppt_h/2"/>
                                          </p:val>
                                        </p:tav>
                                        <p:tav tm="100000">
                                          <p:val>
                                            <p:strVal val="#ppt_y"/>
                                          </p:val>
                                        </p:tav>
                                      </p:tavLst>
                                    </p:anim>
                                  </p:childTnLst>
                                </p:cTn>
                              </p:par>
                            </p:childTnLst>
                          </p:cTn>
                        </p:par>
                        <p:par>
                          <p:cTn id="70" fill="hold">
                            <p:stCondLst>
                              <p:cond delay="4500"/>
                            </p:stCondLst>
                            <p:childTnLst>
                              <p:par>
                                <p:cTn id="71" presetID="17" presetClass="entr" presetSubtype="10"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fltVal val="0"/>
                                          </p:val>
                                        </p:tav>
                                        <p:tav tm="100000">
                                          <p:val>
                                            <p:strVal val="#ppt_w"/>
                                          </p:val>
                                        </p:tav>
                                      </p:tavLst>
                                    </p:anim>
                                    <p:anim calcmode="lin" valueType="num">
                                      <p:cBhvr>
                                        <p:cTn id="74" dur="1000" fill="hold"/>
                                        <p:tgtEl>
                                          <p:spTgt spid="12"/>
                                        </p:tgtEl>
                                        <p:attrNameLst>
                                          <p:attrName>ppt_h</p:attrName>
                                        </p:attrNameLst>
                                      </p:cBhvr>
                                      <p:tavLst>
                                        <p:tav tm="0">
                                          <p:val>
                                            <p:strVal val="#ppt_h"/>
                                          </p:val>
                                        </p:tav>
                                        <p:tav tm="100000">
                                          <p:val>
                                            <p:strVal val="#ppt_h"/>
                                          </p:val>
                                        </p:tav>
                                      </p:tavLst>
                                    </p:anim>
                                  </p:childTnLst>
                                </p:cTn>
                              </p:par>
                            </p:childTnLst>
                          </p:cTn>
                        </p:par>
                        <p:par>
                          <p:cTn id="75" fill="hold">
                            <p:stCondLst>
                              <p:cond delay="5500"/>
                            </p:stCondLst>
                            <p:childTnLst>
                              <p:par>
                                <p:cTn id="76" presetID="2" presetClass="entr" presetSubtype="4" fill="hold" nodeType="after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fill="hold"/>
                                        <p:tgtEl>
                                          <p:spTgt spid="29"/>
                                        </p:tgtEl>
                                        <p:attrNameLst>
                                          <p:attrName>ppt_x</p:attrName>
                                        </p:attrNameLst>
                                      </p:cBhvr>
                                      <p:tavLst>
                                        <p:tav tm="0">
                                          <p:val>
                                            <p:strVal val="#ppt_x"/>
                                          </p:val>
                                        </p:tav>
                                        <p:tav tm="100000">
                                          <p:val>
                                            <p:strVal val="#ppt_x"/>
                                          </p:val>
                                        </p:tav>
                                      </p:tavLst>
                                    </p:anim>
                                    <p:anim calcmode="lin" valueType="num">
                                      <p:cBhvr additive="base">
                                        <p:cTn id="79" dur="500" fill="hold"/>
                                        <p:tgtEl>
                                          <p:spTgt spid="29"/>
                                        </p:tgtEl>
                                        <p:attrNameLst>
                                          <p:attrName>ppt_y</p:attrName>
                                        </p:attrNameLst>
                                      </p:cBhvr>
                                      <p:tavLst>
                                        <p:tav tm="0">
                                          <p:val>
                                            <p:strVal val="1+#ppt_h/2"/>
                                          </p:val>
                                        </p:tav>
                                        <p:tav tm="100000">
                                          <p:val>
                                            <p:strVal val="#ppt_y"/>
                                          </p:val>
                                        </p:tav>
                                      </p:tavLst>
                                    </p:anim>
                                  </p:childTnLst>
                                </p:cTn>
                              </p:par>
                            </p:childTnLst>
                          </p:cTn>
                        </p:par>
                        <p:par>
                          <p:cTn id="80" fill="hold">
                            <p:stCondLst>
                              <p:cond delay="6000"/>
                            </p:stCondLst>
                            <p:childTnLst>
                              <p:par>
                                <p:cTn id="81" presetID="17" presetClass="entr" presetSubtype="1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1000" fill="hold"/>
                                        <p:tgtEl>
                                          <p:spTgt spid="10"/>
                                        </p:tgtEl>
                                        <p:attrNameLst>
                                          <p:attrName>ppt_w</p:attrName>
                                        </p:attrNameLst>
                                      </p:cBhvr>
                                      <p:tavLst>
                                        <p:tav tm="0">
                                          <p:val>
                                            <p:fltVal val="0"/>
                                          </p:val>
                                        </p:tav>
                                        <p:tav tm="100000">
                                          <p:val>
                                            <p:strVal val="#ppt_w"/>
                                          </p:val>
                                        </p:tav>
                                      </p:tavLst>
                                    </p:anim>
                                    <p:anim calcmode="lin" valueType="num">
                                      <p:cBhvr>
                                        <p:cTn id="84" dur="1000" fill="hold"/>
                                        <p:tgtEl>
                                          <p:spTgt spid="10"/>
                                        </p:tgtEl>
                                        <p:attrNameLst>
                                          <p:attrName>ppt_h</p:attrName>
                                        </p:attrNameLst>
                                      </p:cBhvr>
                                      <p:tavLst>
                                        <p:tav tm="0">
                                          <p:val>
                                            <p:strVal val="#ppt_h"/>
                                          </p:val>
                                        </p:tav>
                                        <p:tav tm="100000">
                                          <p:val>
                                            <p:strVal val="#ppt_h"/>
                                          </p:val>
                                        </p:tav>
                                      </p:tavLst>
                                    </p:anim>
                                  </p:childTnLst>
                                </p:cTn>
                              </p:par>
                            </p:childTnLst>
                          </p:cTn>
                        </p:par>
                        <p:par>
                          <p:cTn id="85" fill="hold">
                            <p:stCondLst>
                              <p:cond delay="7000"/>
                            </p:stCondLst>
                            <p:childTnLst>
                              <p:par>
                                <p:cTn id="86" presetID="2" presetClass="entr" presetSubtype="4" fill="hold"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fill="hold"/>
                                        <p:tgtEl>
                                          <p:spTgt spid="26"/>
                                        </p:tgtEl>
                                        <p:attrNameLst>
                                          <p:attrName>ppt_x</p:attrName>
                                        </p:attrNameLst>
                                      </p:cBhvr>
                                      <p:tavLst>
                                        <p:tav tm="0">
                                          <p:val>
                                            <p:strVal val="#ppt_x"/>
                                          </p:val>
                                        </p:tav>
                                        <p:tav tm="100000">
                                          <p:val>
                                            <p:strVal val="#ppt_x"/>
                                          </p:val>
                                        </p:tav>
                                      </p:tavLst>
                                    </p:anim>
                                    <p:anim calcmode="lin" valueType="num">
                                      <p:cBhvr additive="base">
                                        <p:cTn id="89" dur="500" fill="hold"/>
                                        <p:tgtEl>
                                          <p:spTgt spid="26"/>
                                        </p:tgtEl>
                                        <p:attrNameLst>
                                          <p:attrName>ppt_y</p:attrName>
                                        </p:attrNameLst>
                                      </p:cBhvr>
                                      <p:tavLst>
                                        <p:tav tm="0">
                                          <p:val>
                                            <p:strVal val="1+#ppt_h/2"/>
                                          </p:val>
                                        </p:tav>
                                        <p:tav tm="100000">
                                          <p:val>
                                            <p:strVal val="#ppt_y"/>
                                          </p:val>
                                        </p:tav>
                                      </p:tavLst>
                                    </p:anim>
                                  </p:childTnLst>
                                </p:cTn>
                              </p:par>
                            </p:childTnLst>
                          </p:cTn>
                        </p:par>
                        <p:par>
                          <p:cTn id="90" fill="hold">
                            <p:stCondLst>
                              <p:cond delay="7500"/>
                            </p:stCondLst>
                            <p:childTnLst>
                              <p:par>
                                <p:cTn id="91" presetID="17" presetClass="entr" presetSubtype="10" fill="hold" grpId="0" nodeType="after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1000" fill="hold"/>
                                        <p:tgtEl>
                                          <p:spTgt spid="13"/>
                                        </p:tgtEl>
                                        <p:attrNameLst>
                                          <p:attrName>ppt_w</p:attrName>
                                        </p:attrNameLst>
                                      </p:cBhvr>
                                      <p:tavLst>
                                        <p:tav tm="0">
                                          <p:val>
                                            <p:fltVal val="0"/>
                                          </p:val>
                                        </p:tav>
                                        <p:tav tm="100000">
                                          <p:val>
                                            <p:strVal val="#ppt_w"/>
                                          </p:val>
                                        </p:tav>
                                      </p:tavLst>
                                    </p:anim>
                                    <p:anim calcmode="lin" valueType="num">
                                      <p:cBhvr>
                                        <p:cTn id="94" dur="1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5" name="Picture 99" descr="180-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2875" y="1016000"/>
            <a:ext cx="5437188" cy="3492500"/>
          </a:xfrm>
          <a:prstGeom prst="rect">
            <a:avLst/>
          </a:prstGeom>
          <a:noFill/>
        </p:spPr>
      </p:pic>
      <p:sp>
        <p:nvSpPr>
          <p:cNvPr id="80921" name="Text Box 25"/>
          <p:cNvSpPr txBox="1">
            <a:spLocks noChangeArrowheads="1"/>
          </p:cNvSpPr>
          <p:nvPr/>
        </p:nvSpPr>
        <p:spPr bwMode="auto">
          <a:xfrm>
            <a:off x="179512" y="188640"/>
            <a:ext cx="9144000" cy="784830"/>
          </a:xfrm>
          <a:prstGeom prst="rect">
            <a:avLst/>
          </a:prstGeom>
          <a:noFill/>
          <a:ln w="9525">
            <a:noFill/>
            <a:miter lim="800000"/>
            <a:headEnd/>
            <a:tailEnd/>
          </a:ln>
          <a:effectLst/>
        </p:spPr>
        <p:txBody>
          <a:bodyPr wrap="square">
            <a:spAutoFit/>
          </a:bodyPr>
          <a:lstStyle/>
          <a:p>
            <a:pPr>
              <a:spcBef>
                <a:spcPct val="50000"/>
              </a:spcBef>
            </a:pPr>
            <a:r>
              <a:rPr lang="es-ES" b="1" u="sng" dirty="0">
                <a:solidFill>
                  <a:srgbClr val="339933"/>
                </a:solidFill>
                <a:latin typeface="Comic Sans MS" pitchFamily="66" charset="0"/>
              </a:rPr>
              <a:t>LÍMITES DIVERGENTES</a:t>
            </a:r>
            <a:r>
              <a:rPr lang="es-ES" b="1" dirty="0">
                <a:solidFill>
                  <a:srgbClr val="339933"/>
                </a:solidFill>
                <a:latin typeface="Comic Sans MS" pitchFamily="66" charset="0"/>
              </a:rPr>
              <a:t>: ACTIVOS, CONSTRUCTIVOS (en ellos se forman</a:t>
            </a:r>
          </a:p>
          <a:p>
            <a:pPr>
              <a:spcBef>
                <a:spcPct val="50000"/>
              </a:spcBef>
            </a:pPr>
            <a:r>
              <a:rPr lang="es-ES" b="1" dirty="0">
                <a:solidFill>
                  <a:srgbClr val="339933"/>
                </a:solidFill>
                <a:latin typeface="Comic Sans MS" pitchFamily="66" charset="0"/>
              </a:rPr>
              <a:t> LAS DORSALES OCEÁNICAS)</a:t>
            </a:r>
          </a:p>
        </p:txBody>
      </p:sp>
      <p:pic>
        <p:nvPicPr>
          <p:cNvPr id="80984" name="Picture 88" descr="180-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03575" y="2627313"/>
            <a:ext cx="5688013" cy="3754437"/>
          </a:xfrm>
          <a:prstGeom prst="rect">
            <a:avLst/>
          </a:prstGeom>
          <a:noFill/>
        </p:spPr>
      </p:pic>
      <p:sp>
        <p:nvSpPr>
          <p:cNvPr id="80987" name="Text Box 91"/>
          <p:cNvSpPr txBox="1">
            <a:spLocks noChangeArrowheads="1"/>
          </p:cNvSpPr>
          <p:nvPr/>
        </p:nvSpPr>
        <p:spPr bwMode="auto">
          <a:xfrm>
            <a:off x="4968875" y="5475288"/>
            <a:ext cx="1547813" cy="371513"/>
          </a:xfrm>
          <a:prstGeom prst="rect">
            <a:avLst/>
          </a:prstGeom>
          <a:noFill/>
          <a:ln w="12700">
            <a:noFill/>
            <a:miter lim="800000"/>
            <a:headEnd/>
            <a:tailEnd/>
          </a:ln>
          <a:effectLst/>
        </p:spPr>
        <p:txBody>
          <a:bodyPr lIns="90000" tIns="46800" rIns="90000" bIns="46800">
            <a:spAutoFit/>
          </a:bodyPr>
          <a:lstStyle/>
          <a:p>
            <a:pPr>
              <a:spcBef>
                <a:spcPct val="50000"/>
              </a:spcBef>
            </a:pPr>
            <a:r>
              <a:rPr lang="es-ES">
                <a:solidFill>
                  <a:schemeClr val="bg1"/>
                </a:solidFill>
                <a:latin typeface="Comic Sans MS" panose="030F0702030302020204" pitchFamily="66" charset="0"/>
              </a:rPr>
              <a:t>Magma</a:t>
            </a:r>
          </a:p>
        </p:txBody>
      </p:sp>
      <p:sp>
        <p:nvSpPr>
          <p:cNvPr id="80988" name="Text Box 92"/>
          <p:cNvSpPr txBox="1">
            <a:spLocks noChangeArrowheads="1"/>
          </p:cNvSpPr>
          <p:nvPr/>
        </p:nvSpPr>
        <p:spPr bwMode="auto">
          <a:xfrm>
            <a:off x="6696075" y="1838325"/>
            <a:ext cx="1223963" cy="371513"/>
          </a:xfrm>
          <a:prstGeom prst="rect">
            <a:avLst/>
          </a:prstGeom>
          <a:noFill/>
          <a:ln w="12700">
            <a:noFill/>
            <a:miter lim="800000"/>
            <a:headEnd/>
            <a:tailEnd/>
          </a:ln>
          <a:effectLst/>
        </p:spPr>
        <p:txBody>
          <a:bodyPr lIns="90000" tIns="46800" rIns="90000" bIns="46800">
            <a:spAutoFit/>
          </a:bodyPr>
          <a:lstStyle/>
          <a:p>
            <a:pPr>
              <a:spcBef>
                <a:spcPct val="50000"/>
              </a:spcBef>
            </a:pPr>
            <a:r>
              <a:rPr lang="es-ES">
                <a:latin typeface="Comic Sans MS" panose="030F0702030302020204" pitchFamily="66" charset="0"/>
              </a:rPr>
              <a:t>Rift</a:t>
            </a:r>
          </a:p>
        </p:txBody>
      </p:sp>
      <p:sp>
        <p:nvSpPr>
          <p:cNvPr id="80989" name="Line 93"/>
          <p:cNvSpPr>
            <a:spLocks noChangeShapeType="1"/>
          </p:cNvSpPr>
          <p:nvPr/>
        </p:nvSpPr>
        <p:spPr bwMode="auto">
          <a:xfrm flipH="1">
            <a:off x="6767513" y="2205038"/>
            <a:ext cx="144462" cy="792162"/>
          </a:xfrm>
          <a:prstGeom prst="line">
            <a:avLst/>
          </a:prstGeom>
          <a:noFill/>
          <a:ln w="12700">
            <a:solidFill>
              <a:schemeClr val="tx1"/>
            </a:solidFill>
            <a:round/>
            <a:headEnd/>
            <a:tailEnd type="triangle" w="med" len="med"/>
          </a:ln>
          <a:effectLst/>
        </p:spPr>
        <p:txBody>
          <a:bodyPr wrap="none" lIns="90000" tIns="46800" rIns="90000" bIns="46800" anchor="ctr"/>
          <a:lstStyle/>
          <a:p>
            <a:endParaRPr lang="es-ES"/>
          </a:p>
        </p:txBody>
      </p:sp>
      <p:sp>
        <p:nvSpPr>
          <p:cNvPr id="80990" name="Line 94"/>
          <p:cNvSpPr>
            <a:spLocks noChangeShapeType="1"/>
          </p:cNvSpPr>
          <p:nvPr/>
        </p:nvSpPr>
        <p:spPr bwMode="auto">
          <a:xfrm flipH="1">
            <a:off x="2411413" y="4292600"/>
            <a:ext cx="1512887" cy="576263"/>
          </a:xfrm>
          <a:prstGeom prst="line">
            <a:avLst/>
          </a:prstGeom>
          <a:noFill/>
          <a:ln w="12700">
            <a:solidFill>
              <a:srgbClr val="000000"/>
            </a:solidFill>
            <a:round/>
            <a:headEnd/>
            <a:tailEnd/>
          </a:ln>
          <a:effectLst/>
        </p:spPr>
        <p:txBody>
          <a:bodyPr wrap="none" lIns="90000" tIns="46800" rIns="90000" bIns="46800" anchor="ctr"/>
          <a:lstStyle/>
          <a:p>
            <a:endParaRPr lang="es-ES"/>
          </a:p>
        </p:txBody>
      </p:sp>
      <p:sp>
        <p:nvSpPr>
          <p:cNvPr id="80991" name="Text Box 95"/>
          <p:cNvSpPr txBox="1">
            <a:spLocks noChangeArrowheads="1"/>
          </p:cNvSpPr>
          <p:nvPr/>
        </p:nvSpPr>
        <p:spPr bwMode="auto">
          <a:xfrm>
            <a:off x="503139" y="4689475"/>
            <a:ext cx="2052637" cy="648512"/>
          </a:xfrm>
          <a:prstGeom prst="rect">
            <a:avLst/>
          </a:prstGeom>
          <a:noFill/>
          <a:ln w="12700">
            <a:noFill/>
            <a:miter lim="800000"/>
            <a:headEnd/>
            <a:tailEnd/>
          </a:ln>
          <a:effectLst/>
        </p:spPr>
        <p:txBody>
          <a:bodyPr lIns="90000" tIns="46800" rIns="90000" bIns="46800">
            <a:spAutoFit/>
          </a:bodyPr>
          <a:lstStyle/>
          <a:p>
            <a:pPr algn="ctr">
              <a:spcBef>
                <a:spcPct val="50000"/>
              </a:spcBef>
            </a:pPr>
            <a:r>
              <a:rPr lang="es-ES" dirty="0">
                <a:latin typeface="Comic Sans MS" panose="030F0702030302020204" pitchFamily="66" charset="0"/>
              </a:rPr>
              <a:t>Nueva corteza oceánica</a:t>
            </a:r>
          </a:p>
        </p:txBody>
      </p:sp>
      <p:sp>
        <p:nvSpPr>
          <p:cNvPr id="80992" name="Line 96"/>
          <p:cNvSpPr>
            <a:spLocks noChangeShapeType="1"/>
          </p:cNvSpPr>
          <p:nvPr/>
        </p:nvSpPr>
        <p:spPr bwMode="auto">
          <a:xfrm flipV="1">
            <a:off x="7848600" y="2671763"/>
            <a:ext cx="431800" cy="360362"/>
          </a:xfrm>
          <a:prstGeom prst="line">
            <a:avLst/>
          </a:prstGeom>
          <a:noFill/>
          <a:ln w="12700">
            <a:solidFill>
              <a:schemeClr val="tx1"/>
            </a:solidFill>
            <a:round/>
            <a:headEnd/>
            <a:tailEnd/>
          </a:ln>
          <a:effectLst/>
        </p:spPr>
        <p:txBody>
          <a:bodyPr wrap="none" lIns="90000" tIns="46800" rIns="90000" bIns="46800" anchor="ctr"/>
          <a:lstStyle/>
          <a:p>
            <a:endParaRPr lang="es-ES"/>
          </a:p>
        </p:txBody>
      </p:sp>
      <p:sp>
        <p:nvSpPr>
          <p:cNvPr id="80993" name="Text Box 97"/>
          <p:cNvSpPr txBox="1">
            <a:spLocks noChangeArrowheads="1"/>
          </p:cNvSpPr>
          <p:nvPr/>
        </p:nvSpPr>
        <p:spPr bwMode="auto">
          <a:xfrm>
            <a:off x="7956550" y="2312988"/>
            <a:ext cx="1368425" cy="371513"/>
          </a:xfrm>
          <a:prstGeom prst="rect">
            <a:avLst/>
          </a:prstGeom>
          <a:noFill/>
          <a:ln w="12700">
            <a:noFill/>
            <a:miter lim="800000"/>
            <a:headEnd/>
            <a:tailEnd/>
          </a:ln>
          <a:effectLst/>
        </p:spPr>
        <p:txBody>
          <a:bodyPr lIns="90000" tIns="46800" rIns="90000" bIns="46800">
            <a:spAutoFit/>
          </a:bodyPr>
          <a:lstStyle/>
          <a:p>
            <a:pPr>
              <a:spcBef>
                <a:spcPct val="50000"/>
              </a:spcBef>
            </a:pPr>
            <a:r>
              <a:rPr lang="es-ES">
                <a:latin typeface="Comic Sans MS" panose="030F0702030302020204" pitchFamily="66" charset="0"/>
              </a:rPr>
              <a:t>Basalto</a:t>
            </a:r>
          </a:p>
        </p:txBody>
      </p:sp>
      <p:sp>
        <p:nvSpPr>
          <p:cNvPr id="80994" name="Text Box 98"/>
          <p:cNvSpPr txBox="1">
            <a:spLocks noChangeArrowheads="1"/>
          </p:cNvSpPr>
          <p:nvPr/>
        </p:nvSpPr>
        <p:spPr bwMode="auto">
          <a:xfrm>
            <a:off x="6767513" y="4695825"/>
            <a:ext cx="1619250" cy="648512"/>
          </a:xfrm>
          <a:prstGeom prst="rect">
            <a:avLst/>
          </a:prstGeom>
          <a:noFill/>
          <a:ln w="12700">
            <a:noFill/>
            <a:miter lim="800000"/>
            <a:headEnd/>
            <a:tailEnd/>
          </a:ln>
          <a:effectLst/>
        </p:spPr>
        <p:txBody>
          <a:bodyPr lIns="90000" tIns="46800" rIns="90000" bIns="46800">
            <a:spAutoFit/>
          </a:bodyPr>
          <a:lstStyle/>
          <a:p>
            <a:pPr>
              <a:spcBef>
                <a:spcPct val="50000"/>
              </a:spcBef>
            </a:pPr>
            <a:r>
              <a:rPr lang="es-ES">
                <a:solidFill>
                  <a:schemeClr val="bg1"/>
                </a:solidFill>
                <a:latin typeface="Comic Sans MS" panose="030F0702030302020204" pitchFamily="66" charset="0"/>
              </a:rPr>
              <a:t>Esfuerzos distensivos</a:t>
            </a:r>
          </a:p>
        </p:txBody>
      </p:sp>
      <p:sp>
        <p:nvSpPr>
          <p:cNvPr id="13" name="Rectangle 37"/>
          <p:cNvSpPr>
            <a:spLocks noChangeArrowheads="1"/>
          </p:cNvSpPr>
          <p:nvPr/>
        </p:nvSpPr>
        <p:spPr bwMode="auto">
          <a:xfrm>
            <a:off x="251520" y="1233488"/>
            <a:ext cx="2484437" cy="604837"/>
          </a:xfrm>
          <a:prstGeom prst="rect">
            <a:avLst/>
          </a:prstGeom>
          <a:solidFill>
            <a:srgbClr val="CCFF99"/>
          </a:solidFill>
          <a:ln w="12700">
            <a:solidFill>
              <a:srgbClr val="2E8A2E"/>
            </a:solidFill>
            <a:miter lim="800000"/>
            <a:headEnd/>
            <a:tailEnd/>
          </a:ln>
          <a:effectLst/>
        </p:spPr>
        <p:txBody>
          <a:bodyPr anchor="ctr"/>
          <a:lstStyle/>
          <a:p>
            <a:pPr algn="ctr"/>
            <a:r>
              <a:rPr lang="es-ES" sz="1400" dirty="0">
                <a:latin typeface="Comic Sans MS" panose="030F0702030302020204" pitchFamily="66" charset="0"/>
              </a:rPr>
              <a:t>Las dorsales son </a:t>
            </a:r>
            <a:r>
              <a:rPr lang="es-ES" sz="1400" b="1" dirty="0">
                <a:latin typeface="Comic Sans MS" panose="030F0702030302020204" pitchFamily="66" charset="0"/>
              </a:rPr>
              <a:t>cordilleras submarinas.</a:t>
            </a:r>
          </a:p>
        </p:txBody>
      </p:sp>
      <p:sp>
        <p:nvSpPr>
          <p:cNvPr id="14" name="Rectangle 40"/>
          <p:cNvSpPr>
            <a:spLocks noChangeArrowheads="1"/>
          </p:cNvSpPr>
          <p:nvPr/>
        </p:nvSpPr>
        <p:spPr bwMode="auto">
          <a:xfrm>
            <a:off x="6278658" y="783432"/>
            <a:ext cx="2397798" cy="900112"/>
          </a:xfrm>
          <a:prstGeom prst="rect">
            <a:avLst/>
          </a:prstGeom>
          <a:solidFill>
            <a:srgbClr val="CCFF99"/>
          </a:solidFill>
          <a:ln w="12700">
            <a:solidFill>
              <a:srgbClr val="2E8A2E"/>
            </a:solidFill>
            <a:miter lim="800000"/>
            <a:headEnd/>
            <a:tailEnd/>
          </a:ln>
          <a:effectLst/>
        </p:spPr>
        <p:txBody>
          <a:bodyPr anchor="ctr"/>
          <a:lstStyle/>
          <a:p>
            <a:pPr algn="ctr"/>
            <a:r>
              <a:rPr lang="es-ES" sz="1400" dirty="0">
                <a:latin typeface="Comic Sans MS" panose="030F0702030302020204" pitchFamily="66" charset="0"/>
              </a:rPr>
              <a:t>Tienen una </a:t>
            </a:r>
            <a:r>
              <a:rPr lang="es-ES" sz="1400" b="1" dirty="0">
                <a:latin typeface="Comic Sans MS" panose="030F0702030302020204" pitchFamily="66" charset="0"/>
              </a:rPr>
              <a:t>gran fractura central</a:t>
            </a:r>
            <a:r>
              <a:rPr lang="es-ES" sz="1400" dirty="0">
                <a:latin typeface="Comic Sans MS" panose="030F0702030302020204" pitchFamily="66" charset="0"/>
              </a:rPr>
              <a:t>: el </a:t>
            </a:r>
            <a:r>
              <a:rPr lang="es-ES" sz="1400" b="1" dirty="0" err="1">
                <a:latin typeface="Comic Sans MS" panose="030F0702030302020204" pitchFamily="66" charset="0"/>
              </a:rPr>
              <a:t>rift</a:t>
            </a:r>
            <a:r>
              <a:rPr lang="es-ES" sz="1400" b="1" dirty="0">
                <a:latin typeface="Comic Sans MS" panose="030F0702030302020204" pitchFamily="66" charset="0"/>
              </a:rPr>
              <a:t>, </a:t>
            </a:r>
            <a:r>
              <a:rPr lang="es-ES" sz="1400" dirty="0">
                <a:latin typeface="Comic Sans MS" panose="030F0702030302020204" pitchFamily="66" charset="0"/>
              </a:rPr>
              <a:t>por el que asciende el magma de la astenosfera.</a:t>
            </a:r>
          </a:p>
        </p:txBody>
      </p:sp>
      <p:sp>
        <p:nvSpPr>
          <p:cNvPr id="15" name="Rectangle 38"/>
          <p:cNvSpPr>
            <a:spLocks noChangeArrowheads="1"/>
          </p:cNvSpPr>
          <p:nvPr/>
        </p:nvSpPr>
        <p:spPr bwMode="auto">
          <a:xfrm>
            <a:off x="126243" y="5886450"/>
            <a:ext cx="3510757" cy="647700"/>
          </a:xfrm>
          <a:prstGeom prst="rect">
            <a:avLst/>
          </a:prstGeom>
          <a:solidFill>
            <a:srgbClr val="CCFF99"/>
          </a:solidFill>
          <a:ln w="12700">
            <a:solidFill>
              <a:srgbClr val="2E8A2E"/>
            </a:solidFill>
            <a:miter lim="800000"/>
            <a:headEnd/>
            <a:tailEnd/>
          </a:ln>
          <a:effectLst/>
        </p:spPr>
        <p:txBody>
          <a:bodyPr anchor="ctr"/>
          <a:lstStyle/>
          <a:p>
            <a:pPr algn="ctr"/>
            <a:r>
              <a:rPr lang="es-ES" sz="1400" dirty="0">
                <a:latin typeface="Comic Sans MS" panose="030F0702030302020204" pitchFamily="66" charset="0"/>
              </a:rPr>
              <a:t>Multitud de </a:t>
            </a:r>
            <a:r>
              <a:rPr lang="es-ES" sz="1400" b="1" dirty="0">
                <a:latin typeface="Comic Sans MS" panose="030F0702030302020204" pitchFamily="66" charset="0"/>
              </a:rPr>
              <a:t>fallas transformantes, perpendiculares</a:t>
            </a:r>
            <a:r>
              <a:rPr lang="es-ES" sz="1400" dirty="0">
                <a:latin typeface="Comic Sans MS" panose="030F0702030302020204" pitchFamily="66" charset="0"/>
              </a:rPr>
              <a:t> al rift, surcan la dorsal.</a:t>
            </a:r>
          </a:p>
        </p:txBody>
      </p:sp>
    </p:spTree>
    <p:extLst>
      <p:ext uri="{BB962C8B-B14F-4D97-AF65-F5344CB8AC3E}">
        <p14:creationId xmlns:p14="http://schemas.microsoft.com/office/powerpoint/2010/main" val="426803808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7"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62" name="Text Box 18"/>
          <p:cNvSpPr txBox="1">
            <a:spLocks noChangeArrowheads="1"/>
          </p:cNvSpPr>
          <p:nvPr/>
        </p:nvSpPr>
        <p:spPr bwMode="auto">
          <a:xfrm>
            <a:off x="323528" y="404664"/>
            <a:ext cx="7056784" cy="461665"/>
          </a:xfrm>
          <a:prstGeom prst="rect">
            <a:avLst/>
          </a:prstGeom>
          <a:noFill/>
          <a:ln w="9525">
            <a:noFill/>
            <a:miter lim="800000"/>
            <a:headEnd/>
            <a:tailEnd/>
          </a:ln>
          <a:effectLst/>
        </p:spPr>
        <p:txBody>
          <a:bodyPr wrap="square">
            <a:spAutoFit/>
          </a:bodyPr>
          <a:lstStyle/>
          <a:p>
            <a:pPr>
              <a:spcBef>
                <a:spcPct val="50000"/>
              </a:spcBef>
            </a:pPr>
            <a:r>
              <a:rPr lang="es-ES" sz="2400" b="1" dirty="0">
                <a:solidFill>
                  <a:srgbClr val="339933"/>
                </a:solidFill>
                <a:latin typeface="Comic Sans MS" pitchFamily="66" charset="0"/>
              </a:rPr>
              <a:t>DORSALES: </a:t>
            </a:r>
            <a:r>
              <a:rPr lang="es-ES" sz="2400" dirty="0">
                <a:solidFill>
                  <a:srgbClr val="339933"/>
                </a:solidFill>
                <a:latin typeface="Comic Sans MS" pitchFamily="66" charset="0"/>
              </a:rPr>
              <a:t>zonas sísmicas y volcánicas.</a:t>
            </a:r>
            <a:endParaRPr lang="es-ES" sz="2400" b="1" dirty="0">
              <a:solidFill>
                <a:srgbClr val="339933"/>
              </a:solidFill>
              <a:latin typeface="Comic Sans MS" pitchFamily="66" charset="0"/>
            </a:endParaRPr>
          </a:p>
        </p:txBody>
      </p:sp>
      <p:pic>
        <p:nvPicPr>
          <p:cNvPr id="159775" name="Picture 31" descr="179-1"/>
          <p:cNvPicPr>
            <a:picLocks noChangeAspect="1" noChangeArrowheads="1"/>
          </p:cNvPicPr>
          <p:nvPr/>
        </p:nvPicPr>
        <p:blipFill>
          <a:blip r:embed="rId3" cstate="print">
            <a:lum bright="34000" contrast="-40000"/>
          </a:blip>
          <a:srcRect/>
          <a:stretch>
            <a:fillRect/>
          </a:stretch>
        </p:blipFill>
        <p:spPr bwMode="auto">
          <a:xfrm>
            <a:off x="107950" y="1535113"/>
            <a:ext cx="8939213" cy="4233862"/>
          </a:xfrm>
          <a:prstGeom prst="rect">
            <a:avLst/>
          </a:prstGeom>
          <a:noFill/>
        </p:spPr>
      </p:pic>
      <p:pic>
        <p:nvPicPr>
          <p:cNvPr id="159780" name="Picture 36" descr="174-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3850" y="2411413"/>
            <a:ext cx="5795963" cy="3862387"/>
          </a:xfrm>
          <a:prstGeom prst="rect">
            <a:avLst/>
          </a:prstGeom>
          <a:noFill/>
        </p:spPr>
      </p:pic>
      <p:sp>
        <p:nvSpPr>
          <p:cNvPr id="159781" name="Rectangle 37"/>
          <p:cNvSpPr>
            <a:spLocks noChangeArrowheads="1"/>
          </p:cNvSpPr>
          <p:nvPr/>
        </p:nvSpPr>
        <p:spPr bwMode="auto">
          <a:xfrm>
            <a:off x="395536" y="1233487"/>
            <a:ext cx="3852862" cy="863085"/>
          </a:xfrm>
          <a:prstGeom prst="rect">
            <a:avLst/>
          </a:prstGeom>
          <a:solidFill>
            <a:srgbClr val="CCFF99"/>
          </a:solidFill>
          <a:ln w="12700">
            <a:solidFill>
              <a:srgbClr val="2E8A2E"/>
            </a:solidFill>
            <a:miter lim="800000"/>
            <a:headEnd/>
            <a:tailEnd/>
          </a:ln>
          <a:effectLst/>
        </p:spPr>
        <p:txBody>
          <a:bodyPr anchor="ctr"/>
          <a:lstStyle/>
          <a:p>
            <a:r>
              <a:rPr lang="es-ES" sz="1600" dirty="0">
                <a:latin typeface="Comic Sans MS" panose="030F0702030302020204" pitchFamily="66" charset="0"/>
              </a:rPr>
              <a:t>Son </a:t>
            </a:r>
            <a:r>
              <a:rPr lang="es-ES" sz="1600" b="1" dirty="0">
                <a:latin typeface="Comic Sans MS" panose="030F0702030302020204" pitchFamily="66" charset="0"/>
              </a:rPr>
              <a:t>zonas sísmicas, </a:t>
            </a:r>
            <a:r>
              <a:rPr lang="es-ES" sz="1600" dirty="0">
                <a:latin typeface="Comic Sans MS" panose="030F0702030302020204" pitchFamily="66" charset="0"/>
              </a:rPr>
              <a:t>debido a las fallas (los focos de los terremotos son de poca o media profundidad).</a:t>
            </a:r>
          </a:p>
        </p:txBody>
      </p:sp>
      <p:sp>
        <p:nvSpPr>
          <p:cNvPr id="159782" name="Rectangle 38"/>
          <p:cNvSpPr>
            <a:spLocks noChangeArrowheads="1"/>
          </p:cNvSpPr>
          <p:nvPr/>
        </p:nvSpPr>
        <p:spPr bwMode="auto">
          <a:xfrm>
            <a:off x="4859387" y="1535113"/>
            <a:ext cx="4105101" cy="1029791"/>
          </a:xfrm>
          <a:prstGeom prst="rect">
            <a:avLst/>
          </a:prstGeom>
          <a:solidFill>
            <a:srgbClr val="CCFF99"/>
          </a:solidFill>
          <a:ln w="12700">
            <a:solidFill>
              <a:srgbClr val="2E8A2E"/>
            </a:solidFill>
            <a:miter lim="800000"/>
            <a:headEnd/>
            <a:tailEnd/>
          </a:ln>
          <a:effectLst/>
        </p:spPr>
        <p:txBody>
          <a:bodyPr anchor="ctr"/>
          <a:lstStyle/>
          <a:p>
            <a:pPr algn="ctr"/>
            <a:r>
              <a:rPr lang="es-ES" sz="1600" dirty="0">
                <a:latin typeface="Comic Sans MS" panose="030F0702030302020204" pitchFamily="66" charset="0"/>
              </a:rPr>
              <a:t>El basalto expulsado por la actividad volcánica forma </a:t>
            </a:r>
            <a:r>
              <a:rPr lang="es-ES" sz="1600" b="1" dirty="0">
                <a:latin typeface="Comic Sans MS" panose="030F0702030302020204" pitchFamily="66" charset="0"/>
              </a:rPr>
              <a:t>nueva corteza oceánica, </a:t>
            </a:r>
            <a:r>
              <a:rPr lang="es-ES" sz="1600" dirty="0">
                <a:latin typeface="Comic Sans MS" panose="030F0702030302020204" pitchFamily="66" charset="0"/>
              </a:rPr>
              <a:t>pudiendo formarse</a:t>
            </a:r>
            <a:r>
              <a:rPr lang="es-ES" sz="1600" b="1" dirty="0">
                <a:latin typeface="Comic Sans MS" panose="030F0702030302020204" pitchFamily="66" charset="0"/>
              </a:rPr>
              <a:t> islas volcánicas</a:t>
            </a:r>
            <a:r>
              <a:rPr lang="es-ES" sz="1600" dirty="0">
                <a:latin typeface="Comic Sans MS" panose="030F0702030302020204" pitchFamily="66" charset="0"/>
              </a:rPr>
              <a:t>. </a:t>
            </a:r>
          </a:p>
          <a:p>
            <a:pPr algn="ctr"/>
            <a:r>
              <a:rPr lang="es-ES" sz="1600" dirty="0" err="1">
                <a:latin typeface="Comic Sans MS" panose="030F0702030302020204" pitchFamily="66" charset="0"/>
              </a:rPr>
              <a:t>Ej</a:t>
            </a:r>
            <a:r>
              <a:rPr lang="es-ES" sz="1600" dirty="0">
                <a:latin typeface="Comic Sans MS" panose="030F0702030302020204" pitchFamily="66" charset="0"/>
              </a:rPr>
              <a:t>: Islandia, Azores o Madeira.</a:t>
            </a:r>
          </a:p>
        </p:txBody>
      </p:sp>
      <p:sp>
        <p:nvSpPr>
          <p:cNvPr id="159783" name="Rectangle 39"/>
          <p:cNvSpPr>
            <a:spLocks noChangeArrowheads="1"/>
          </p:cNvSpPr>
          <p:nvPr/>
        </p:nvSpPr>
        <p:spPr bwMode="auto">
          <a:xfrm>
            <a:off x="5975350" y="3897312"/>
            <a:ext cx="2629098" cy="1260475"/>
          </a:xfrm>
          <a:prstGeom prst="rect">
            <a:avLst/>
          </a:prstGeom>
          <a:solidFill>
            <a:srgbClr val="CCFF99"/>
          </a:solidFill>
          <a:ln w="12700">
            <a:solidFill>
              <a:srgbClr val="2E8A2E"/>
            </a:solidFill>
            <a:miter lim="800000"/>
            <a:headEnd/>
            <a:tailEnd/>
          </a:ln>
          <a:effectLst/>
        </p:spPr>
        <p:txBody>
          <a:bodyPr anchor="ctr"/>
          <a:lstStyle/>
          <a:p>
            <a:pPr algn="ctr"/>
            <a:r>
              <a:rPr lang="es-ES" sz="1600" dirty="0">
                <a:latin typeface="Comic Sans MS" panose="030F0702030302020204" pitchFamily="66" charset="0"/>
              </a:rPr>
              <a:t>Los continentes son empujados y obligados a separarse, se </a:t>
            </a:r>
            <a:r>
              <a:rPr lang="es-ES" sz="1600" b="1" dirty="0">
                <a:latin typeface="Comic Sans MS" panose="030F0702030302020204" pitchFamily="66" charset="0"/>
              </a:rPr>
              <a:t>extiende el fondo oceánico</a:t>
            </a:r>
            <a:r>
              <a:rPr lang="es-ES" sz="1600" dirty="0">
                <a:latin typeface="Comic Sans MS" panose="030F0702030302020204" pitchFamily="66" charset="0"/>
              </a:rPr>
              <a:t> entre ellos.</a:t>
            </a:r>
          </a:p>
        </p:txBody>
      </p:sp>
      <p:sp>
        <p:nvSpPr>
          <p:cNvPr id="159784" name="Rectangle 40"/>
          <p:cNvSpPr>
            <a:spLocks noChangeArrowheads="1"/>
          </p:cNvSpPr>
          <p:nvPr/>
        </p:nvSpPr>
        <p:spPr bwMode="auto">
          <a:xfrm>
            <a:off x="287338" y="5382790"/>
            <a:ext cx="3060750" cy="998538"/>
          </a:xfrm>
          <a:prstGeom prst="rect">
            <a:avLst/>
          </a:prstGeom>
          <a:solidFill>
            <a:srgbClr val="CCFF99"/>
          </a:solidFill>
          <a:ln w="12700">
            <a:solidFill>
              <a:srgbClr val="2E8A2E"/>
            </a:solidFill>
            <a:miter lim="800000"/>
            <a:headEnd/>
            <a:tailEnd/>
          </a:ln>
          <a:effectLst/>
        </p:spPr>
        <p:txBody>
          <a:bodyPr anchor="ctr"/>
          <a:lstStyle/>
          <a:p>
            <a:pPr algn="ctr"/>
            <a:r>
              <a:rPr lang="es-ES" sz="1600" dirty="0">
                <a:latin typeface="Comic Sans MS" panose="030F0702030302020204" pitchFamily="66" charset="0"/>
              </a:rPr>
              <a:t>Son </a:t>
            </a:r>
            <a:r>
              <a:rPr lang="es-ES" sz="1600" b="1" dirty="0">
                <a:latin typeface="Comic Sans MS" panose="030F0702030302020204" pitchFamily="66" charset="0"/>
              </a:rPr>
              <a:t>zonas volcánicas: </a:t>
            </a:r>
            <a:r>
              <a:rPr lang="es-ES" sz="1600" dirty="0">
                <a:latin typeface="Comic Sans MS" panose="030F0702030302020204" pitchFamily="66" charset="0"/>
              </a:rPr>
              <a:t>el vulcanismo es </a:t>
            </a:r>
            <a:r>
              <a:rPr lang="es-ES" sz="1600" b="1" dirty="0">
                <a:latin typeface="Comic Sans MS" panose="030F0702030302020204" pitchFamily="66" charset="0"/>
              </a:rPr>
              <a:t>efusivo</a:t>
            </a:r>
            <a:r>
              <a:rPr lang="es-ES" sz="1600" dirty="0">
                <a:latin typeface="Comic Sans MS" panose="030F0702030302020204" pitchFamily="66" charset="0"/>
              </a:rPr>
              <a:t>, es decir, poco peligroso, ya que la lava es básica y fluida.</a:t>
            </a:r>
            <a:endParaRPr lang="es-ES" sz="1600" b="1" dirty="0">
              <a:latin typeface="Comic Sans MS" panose="030F0702030302020204" pitchFamily="66" charset="0"/>
            </a:endParaRPr>
          </a:p>
        </p:txBody>
      </p:sp>
      <p:sp>
        <p:nvSpPr>
          <p:cNvPr id="159792" name="Oval 48">
            <a:hlinkClick r:id="" action="ppaction://noaction"/>
          </p:cNvPr>
          <p:cNvSpPr>
            <a:spLocks noChangeArrowheads="1"/>
          </p:cNvSpPr>
          <p:nvPr/>
        </p:nvSpPr>
        <p:spPr bwMode="auto">
          <a:xfrm>
            <a:off x="5400675" y="5338763"/>
            <a:ext cx="323850" cy="323850"/>
          </a:xfrm>
          <a:prstGeom prst="ellipse">
            <a:avLst/>
          </a:prstGeom>
          <a:solidFill>
            <a:srgbClr val="2E8A2E"/>
          </a:solidFill>
          <a:ln w="9525">
            <a:solidFill>
              <a:srgbClr val="2E8A2E"/>
            </a:solidFill>
            <a:round/>
            <a:headEnd/>
            <a:tailEnd/>
          </a:ln>
          <a:effectLst/>
        </p:spPr>
        <p:txBody>
          <a:bodyPr wrap="none" anchor="ctr"/>
          <a:lstStyle/>
          <a:p>
            <a:endParaRPr lang="es-ES"/>
          </a:p>
        </p:txBody>
      </p:sp>
      <p:sp>
        <p:nvSpPr>
          <p:cNvPr id="2" name="Rectángulo 1">
            <a:extLst>
              <a:ext uri="{FF2B5EF4-FFF2-40B4-BE49-F238E27FC236}">
                <a16:creationId xmlns:a16="http://schemas.microsoft.com/office/drawing/2014/main" id="{1ED054AB-7CEA-4B7D-B2F5-A9F0E101E730}"/>
              </a:ext>
            </a:extLst>
          </p:cNvPr>
          <p:cNvSpPr/>
          <p:nvPr/>
        </p:nvSpPr>
        <p:spPr>
          <a:xfrm>
            <a:off x="6839929" y="6083816"/>
            <a:ext cx="2357363" cy="646331"/>
          </a:xfrm>
          <a:prstGeom prst="rect">
            <a:avLst/>
          </a:prstGeom>
        </p:spPr>
        <p:txBody>
          <a:bodyPr wrap="square">
            <a:spAutoFit/>
          </a:bodyPr>
          <a:lstStyle/>
          <a:p>
            <a:pPr algn="ctr"/>
            <a:r>
              <a:rPr lang="es-ES" sz="1200" dirty="0">
                <a:latin typeface="Comic Sans MS" panose="030F0702030302020204" pitchFamily="66" charset="0"/>
                <a:hlinkClick r:id="rId5"/>
              </a:rPr>
              <a:t>ANIMACIÓN EXTENSIÓN DEL FONDO OCEÁNICO</a:t>
            </a:r>
            <a:endParaRPr lang="es-ES" sz="1200" dirty="0">
              <a:latin typeface="Comic Sans MS" panose="030F0702030302020204" pitchFamily="66" charset="0"/>
            </a:endParaRPr>
          </a:p>
          <a:p>
            <a:endParaRPr lang="es-ES" sz="1200" dirty="0">
              <a:latin typeface="Comic Sans MS" panose="030F0702030302020204" pitchFamily="66" charset="0"/>
            </a:endParaRPr>
          </a:p>
        </p:txBody>
      </p:sp>
      <p:pic>
        <p:nvPicPr>
          <p:cNvPr id="2050" name="Picture 2" descr="http://recursostic.educacion.es/secundaria/edad/4esobiologia/4quincena4/imagenes4/animacion6.gif">
            <a:extLst>
              <a:ext uri="{FF2B5EF4-FFF2-40B4-BE49-F238E27FC236}">
                <a16:creationId xmlns:a16="http://schemas.microsoft.com/office/drawing/2014/main" id="{57EBB924-5F61-4013-BC73-C2C4DD33B13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260648"/>
            <a:ext cx="2509789" cy="95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910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59781"/>
                                        </p:tgtEl>
                                        <p:attrNameLst>
                                          <p:attrName>style.visibility</p:attrName>
                                        </p:attrNameLst>
                                      </p:cBhvr>
                                      <p:to>
                                        <p:strVal val="visible"/>
                                      </p:to>
                                    </p:set>
                                    <p:anim calcmode="lin" valueType="num">
                                      <p:cBhvr>
                                        <p:cTn id="7" dur="1000" fill="hold"/>
                                        <p:tgtEl>
                                          <p:spTgt spid="159781"/>
                                        </p:tgtEl>
                                        <p:attrNameLst>
                                          <p:attrName>ppt_w</p:attrName>
                                        </p:attrNameLst>
                                      </p:cBhvr>
                                      <p:tavLst>
                                        <p:tav tm="0">
                                          <p:val>
                                            <p:fltVal val="0"/>
                                          </p:val>
                                        </p:tav>
                                        <p:tav tm="100000">
                                          <p:val>
                                            <p:strVal val="#ppt_w"/>
                                          </p:val>
                                        </p:tav>
                                      </p:tavLst>
                                    </p:anim>
                                    <p:anim calcmode="lin" valueType="num">
                                      <p:cBhvr>
                                        <p:cTn id="8" dur="1000" fill="hold"/>
                                        <p:tgtEl>
                                          <p:spTgt spid="159781"/>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7" presetClass="entr" presetSubtype="10" fill="hold" grpId="0" nodeType="afterEffect">
                                  <p:stCondLst>
                                    <p:cond delay="0"/>
                                  </p:stCondLst>
                                  <p:childTnLst>
                                    <p:set>
                                      <p:cBhvr>
                                        <p:cTn id="11" dur="1" fill="hold">
                                          <p:stCondLst>
                                            <p:cond delay="0"/>
                                          </p:stCondLst>
                                        </p:cTn>
                                        <p:tgtEl>
                                          <p:spTgt spid="159782"/>
                                        </p:tgtEl>
                                        <p:attrNameLst>
                                          <p:attrName>style.visibility</p:attrName>
                                        </p:attrNameLst>
                                      </p:cBhvr>
                                      <p:to>
                                        <p:strVal val="visible"/>
                                      </p:to>
                                    </p:set>
                                    <p:anim calcmode="lin" valueType="num">
                                      <p:cBhvr>
                                        <p:cTn id="12" dur="1000" fill="hold"/>
                                        <p:tgtEl>
                                          <p:spTgt spid="159782"/>
                                        </p:tgtEl>
                                        <p:attrNameLst>
                                          <p:attrName>ppt_w</p:attrName>
                                        </p:attrNameLst>
                                      </p:cBhvr>
                                      <p:tavLst>
                                        <p:tav tm="0">
                                          <p:val>
                                            <p:fltVal val="0"/>
                                          </p:val>
                                        </p:tav>
                                        <p:tav tm="100000">
                                          <p:val>
                                            <p:strVal val="#ppt_w"/>
                                          </p:val>
                                        </p:tav>
                                      </p:tavLst>
                                    </p:anim>
                                    <p:anim calcmode="lin" valueType="num">
                                      <p:cBhvr>
                                        <p:cTn id="13" dur="1000" fill="hold"/>
                                        <p:tgtEl>
                                          <p:spTgt spid="159782"/>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159783"/>
                                        </p:tgtEl>
                                        <p:attrNameLst>
                                          <p:attrName>style.visibility</p:attrName>
                                        </p:attrNameLst>
                                      </p:cBhvr>
                                      <p:to>
                                        <p:strVal val="visible"/>
                                      </p:to>
                                    </p:set>
                                    <p:anim calcmode="lin" valueType="num">
                                      <p:cBhvr>
                                        <p:cTn id="17" dur="1000" fill="hold"/>
                                        <p:tgtEl>
                                          <p:spTgt spid="159783"/>
                                        </p:tgtEl>
                                        <p:attrNameLst>
                                          <p:attrName>ppt_w</p:attrName>
                                        </p:attrNameLst>
                                      </p:cBhvr>
                                      <p:tavLst>
                                        <p:tav tm="0">
                                          <p:val>
                                            <p:fltVal val="0"/>
                                          </p:val>
                                        </p:tav>
                                        <p:tav tm="100000">
                                          <p:val>
                                            <p:strVal val="#ppt_w"/>
                                          </p:val>
                                        </p:tav>
                                      </p:tavLst>
                                    </p:anim>
                                    <p:anim calcmode="lin" valueType="num">
                                      <p:cBhvr>
                                        <p:cTn id="18" dur="1000" fill="hold"/>
                                        <p:tgtEl>
                                          <p:spTgt spid="159783"/>
                                        </p:tgtEl>
                                        <p:attrNameLst>
                                          <p:attrName>ppt_h</p:attrName>
                                        </p:attrNameLst>
                                      </p:cBhvr>
                                      <p:tavLst>
                                        <p:tav tm="0">
                                          <p:val>
                                            <p:strVal val="#ppt_h"/>
                                          </p:val>
                                        </p:tav>
                                        <p:tav tm="100000">
                                          <p:val>
                                            <p:strVal val="#ppt_h"/>
                                          </p:val>
                                        </p:tav>
                                      </p:tavLst>
                                    </p:anim>
                                  </p:childTnLst>
                                </p:cTn>
                              </p:par>
                            </p:childTnLst>
                          </p:cTn>
                        </p:par>
                        <p:par>
                          <p:cTn id="19" fill="hold">
                            <p:stCondLst>
                              <p:cond delay="3000"/>
                            </p:stCondLst>
                            <p:childTnLst>
                              <p:par>
                                <p:cTn id="20" presetID="17" presetClass="entr" presetSubtype="10" fill="hold" grpId="0" nodeType="afterEffect">
                                  <p:stCondLst>
                                    <p:cond delay="0"/>
                                  </p:stCondLst>
                                  <p:childTnLst>
                                    <p:set>
                                      <p:cBhvr>
                                        <p:cTn id="21" dur="1" fill="hold">
                                          <p:stCondLst>
                                            <p:cond delay="0"/>
                                          </p:stCondLst>
                                        </p:cTn>
                                        <p:tgtEl>
                                          <p:spTgt spid="159784"/>
                                        </p:tgtEl>
                                        <p:attrNameLst>
                                          <p:attrName>style.visibility</p:attrName>
                                        </p:attrNameLst>
                                      </p:cBhvr>
                                      <p:to>
                                        <p:strVal val="visible"/>
                                      </p:to>
                                    </p:set>
                                    <p:anim calcmode="lin" valueType="num">
                                      <p:cBhvr>
                                        <p:cTn id="22" dur="1000" fill="hold"/>
                                        <p:tgtEl>
                                          <p:spTgt spid="159784"/>
                                        </p:tgtEl>
                                        <p:attrNameLst>
                                          <p:attrName>ppt_w</p:attrName>
                                        </p:attrNameLst>
                                      </p:cBhvr>
                                      <p:tavLst>
                                        <p:tav tm="0">
                                          <p:val>
                                            <p:fltVal val="0"/>
                                          </p:val>
                                        </p:tav>
                                        <p:tav tm="100000">
                                          <p:val>
                                            <p:strVal val="#ppt_w"/>
                                          </p:val>
                                        </p:tav>
                                      </p:tavLst>
                                    </p:anim>
                                    <p:anim calcmode="lin" valueType="num">
                                      <p:cBhvr>
                                        <p:cTn id="23" dur="1000" fill="hold"/>
                                        <p:tgtEl>
                                          <p:spTgt spid="1597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81" grpId="0" animBg="1"/>
      <p:bldP spid="159782" grpId="0" animBg="1"/>
      <p:bldP spid="159783" grpId="0" animBg="1"/>
      <p:bldP spid="15978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5536" y="485800"/>
            <a:ext cx="8579296" cy="1143000"/>
          </a:xfrm>
        </p:spPr>
        <p:txBody>
          <a:bodyPr>
            <a:normAutofit/>
          </a:bodyPr>
          <a:lstStyle/>
          <a:p>
            <a:r>
              <a:rPr lang="es-ES" sz="1800" b="1" dirty="0">
                <a:solidFill>
                  <a:srgbClr val="00B050"/>
                </a:solidFill>
                <a:latin typeface="Comic Sans MS" panose="030F0702030302020204" pitchFamily="66" charset="0"/>
              </a:rPr>
              <a:t>LAS DORSALES OCEÁNICAS: ATLÁNTICA, PACÍFICA E ÍNDICA</a:t>
            </a:r>
          </a:p>
        </p:txBody>
      </p:sp>
      <p:pic>
        <p:nvPicPr>
          <p:cNvPr id="3" name="Marcador de contenido 2"/>
          <p:cNvPicPr>
            <a:picLocks noGrp="1" noChangeAspect="1"/>
          </p:cNvPicPr>
          <p:nvPr>
            <p:ph idx="4294967295"/>
          </p:nvPr>
        </p:nvPicPr>
        <p:blipFill>
          <a:blip r:embed="rId2"/>
          <a:stretch>
            <a:fillRect/>
          </a:stretch>
        </p:blipFill>
        <p:spPr>
          <a:xfrm>
            <a:off x="539552" y="1055836"/>
            <a:ext cx="8218487" cy="5397500"/>
          </a:xfrm>
          <a:prstGeom prst="rect">
            <a:avLst/>
          </a:prstGeom>
        </p:spPr>
      </p:pic>
      <p:sp>
        <p:nvSpPr>
          <p:cNvPr id="5" name="Rectangle 37">
            <a:extLst>
              <a:ext uri="{FF2B5EF4-FFF2-40B4-BE49-F238E27FC236}">
                <a16:creationId xmlns:a16="http://schemas.microsoft.com/office/drawing/2014/main" id="{7F91E2CC-8F08-48D3-8CA7-CC7DB4F85255}"/>
              </a:ext>
            </a:extLst>
          </p:cNvPr>
          <p:cNvSpPr>
            <a:spLocks noChangeArrowheads="1"/>
          </p:cNvSpPr>
          <p:nvPr/>
        </p:nvSpPr>
        <p:spPr bwMode="auto">
          <a:xfrm>
            <a:off x="7776195" y="4725144"/>
            <a:ext cx="828253" cy="316805"/>
          </a:xfrm>
          <a:prstGeom prst="rect">
            <a:avLst/>
          </a:prstGeom>
          <a:solidFill>
            <a:srgbClr val="CCFF99"/>
          </a:solidFill>
          <a:ln w="12700">
            <a:solidFill>
              <a:srgbClr val="2E8A2E"/>
            </a:solidFill>
            <a:miter lim="800000"/>
            <a:headEnd/>
            <a:tailEnd/>
          </a:ln>
          <a:effectLst/>
        </p:spPr>
        <p:txBody>
          <a:bodyPr anchor="ctr"/>
          <a:lstStyle/>
          <a:p>
            <a:r>
              <a:rPr lang="es-ES" sz="1200" b="1" dirty="0">
                <a:latin typeface="Comic Sans MS" panose="030F0702030302020204" pitchFamily="66" charset="0"/>
              </a:rPr>
              <a:t>ÍNDICA</a:t>
            </a:r>
          </a:p>
        </p:txBody>
      </p:sp>
      <p:sp>
        <p:nvSpPr>
          <p:cNvPr id="6" name="Rectangle 37">
            <a:extLst>
              <a:ext uri="{FF2B5EF4-FFF2-40B4-BE49-F238E27FC236}">
                <a16:creationId xmlns:a16="http://schemas.microsoft.com/office/drawing/2014/main" id="{8DE6CAA6-3278-41D5-AD6C-61F78B1B153C}"/>
              </a:ext>
            </a:extLst>
          </p:cNvPr>
          <p:cNvSpPr>
            <a:spLocks noChangeArrowheads="1"/>
          </p:cNvSpPr>
          <p:nvPr/>
        </p:nvSpPr>
        <p:spPr bwMode="auto">
          <a:xfrm>
            <a:off x="3275856" y="3933056"/>
            <a:ext cx="972269" cy="288033"/>
          </a:xfrm>
          <a:prstGeom prst="rect">
            <a:avLst/>
          </a:prstGeom>
          <a:solidFill>
            <a:srgbClr val="CCFF99"/>
          </a:solidFill>
          <a:ln w="12700">
            <a:solidFill>
              <a:srgbClr val="2E8A2E"/>
            </a:solidFill>
            <a:miter lim="800000"/>
            <a:headEnd/>
            <a:tailEnd/>
          </a:ln>
          <a:effectLst/>
        </p:spPr>
        <p:txBody>
          <a:bodyPr anchor="ctr"/>
          <a:lstStyle/>
          <a:p>
            <a:r>
              <a:rPr lang="es-ES" sz="1200" b="1" dirty="0">
                <a:latin typeface="Comic Sans MS" panose="030F0702030302020204" pitchFamily="66" charset="0"/>
              </a:rPr>
              <a:t>PACÍFICA</a:t>
            </a:r>
          </a:p>
        </p:txBody>
      </p:sp>
      <p:sp>
        <p:nvSpPr>
          <p:cNvPr id="7" name="Rectangle 37">
            <a:extLst>
              <a:ext uri="{FF2B5EF4-FFF2-40B4-BE49-F238E27FC236}">
                <a16:creationId xmlns:a16="http://schemas.microsoft.com/office/drawing/2014/main" id="{D7CAE0FD-D9A3-4597-9F81-79E854EEDF23}"/>
              </a:ext>
            </a:extLst>
          </p:cNvPr>
          <p:cNvSpPr>
            <a:spLocks noChangeArrowheads="1"/>
          </p:cNvSpPr>
          <p:nvPr/>
        </p:nvSpPr>
        <p:spPr bwMode="auto">
          <a:xfrm>
            <a:off x="5220072" y="2564904"/>
            <a:ext cx="1152128" cy="288032"/>
          </a:xfrm>
          <a:prstGeom prst="rect">
            <a:avLst/>
          </a:prstGeom>
          <a:solidFill>
            <a:srgbClr val="CCFF99"/>
          </a:solidFill>
          <a:ln w="12700">
            <a:solidFill>
              <a:srgbClr val="2E8A2E"/>
            </a:solidFill>
            <a:miter lim="800000"/>
            <a:headEnd/>
            <a:tailEnd/>
          </a:ln>
          <a:effectLst/>
        </p:spPr>
        <p:txBody>
          <a:bodyPr anchor="ctr"/>
          <a:lstStyle/>
          <a:p>
            <a:r>
              <a:rPr lang="es-ES" sz="1200" b="1" dirty="0">
                <a:latin typeface="Comic Sans MS" panose="030F0702030302020204" pitchFamily="66" charset="0"/>
              </a:rPr>
              <a:t>ATLÁNTICA</a:t>
            </a:r>
          </a:p>
        </p:txBody>
      </p:sp>
    </p:spTree>
    <p:extLst>
      <p:ext uri="{BB962C8B-B14F-4D97-AF65-F5344CB8AC3E}">
        <p14:creationId xmlns:p14="http://schemas.microsoft.com/office/powerpoint/2010/main" val="44006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7" presetClass="entr" presetSubtype="1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eb.educastur.princast.es/proyectos/biogeo_ov/4a_ESO/02_placas/diapositivas/Diapositiva63.JPG"/>
          <p:cNvPicPr>
            <a:picLocks noChangeAspect="1" noChangeArrowheads="1"/>
          </p:cNvPicPr>
          <p:nvPr/>
        </p:nvPicPr>
        <p:blipFill rotWithShape="1">
          <a:blip r:embed="rId2" cstate="print"/>
          <a:srcRect l="8651" t="1210" r="9450" b="-1210"/>
          <a:stretch/>
        </p:blipFill>
        <p:spPr bwMode="auto">
          <a:xfrm>
            <a:off x="1835696" y="476672"/>
            <a:ext cx="6552728" cy="6000751"/>
          </a:xfrm>
          <a:prstGeom prst="rect">
            <a:avLst/>
          </a:prstGeom>
          <a:noFill/>
        </p:spPr>
      </p:pic>
      <p:sp>
        <p:nvSpPr>
          <p:cNvPr id="3" name="Text Box 90">
            <a:hlinkClick r:id="rId3" action="ppaction://hlinksldjump"/>
            <a:extLst>
              <a:ext uri="{FF2B5EF4-FFF2-40B4-BE49-F238E27FC236}">
                <a16:creationId xmlns:a16="http://schemas.microsoft.com/office/drawing/2014/main" id="{6F5607E1-3304-4AB3-8892-E5C615A7703D}"/>
              </a:ext>
            </a:extLst>
          </p:cNvPr>
          <p:cNvSpPr txBox="1">
            <a:spLocks noChangeArrowheads="1"/>
          </p:cNvSpPr>
          <p:nvPr/>
        </p:nvSpPr>
        <p:spPr bwMode="auto">
          <a:xfrm>
            <a:off x="6948264" y="764704"/>
            <a:ext cx="1728192" cy="2185214"/>
          </a:xfrm>
          <a:prstGeom prst="rect">
            <a:avLst/>
          </a:prstGeom>
          <a:solidFill>
            <a:srgbClr val="CCFFCC"/>
          </a:solidFill>
          <a:ln w="9525" algn="ctr">
            <a:solidFill>
              <a:srgbClr val="008000"/>
            </a:solidFill>
            <a:miter lim="800000"/>
            <a:headEnd/>
            <a:tailEnd/>
          </a:ln>
          <a:effectLst/>
        </p:spPr>
        <p:txBody>
          <a:bodyPr wrap="square">
            <a:spAutoFit/>
          </a:bodyPr>
          <a:lstStyle/>
          <a:p>
            <a:pPr algn="ctr">
              <a:spcBef>
                <a:spcPct val="50000"/>
              </a:spcBef>
            </a:pPr>
            <a:r>
              <a:rPr lang="es-ES" sz="1600" b="1" dirty="0">
                <a:solidFill>
                  <a:srgbClr val="006600"/>
                </a:solidFill>
                <a:latin typeface="Comic Sans MS" panose="030F0702030302020204" pitchFamily="66" charset="0"/>
              </a:rPr>
              <a:t>ORIGEN Y EVOLUCIÓN DE UNA DORSAL. </a:t>
            </a:r>
          </a:p>
          <a:p>
            <a:pPr algn="ctr">
              <a:spcBef>
                <a:spcPct val="50000"/>
              </a:spcBef>
            </a:pPr>
            <a:r>
              <a:rPr lang="es-ES" sz="1600" dirty="0">
                <a:solidFill>
                  <a:srgbClr val="006600"/>
                </a:solidFill>
                <a:latin typeface="Comic Sans MS" panose="030F0702030302020204" pitchFamily="66" charset="0"/>
              </a:rPr>
              <a:t>Este ha sido el origen del </a:t>
            </a:r>
            <a:r>
              <a:rPr lang="es-ES" sz="1600" b="1" dirty="0">
                <a:solidFill>
                  <a:srgbClr val="006600"/>
                </a:solidFill>
                <a:latin typeface="Comic Sans MS" panose="030F0702030302020204" pitchFamily="66" charset="0"/>
              </a:rPr>
              <a:t>océano Atlántico</a:t>
            </a:r>
            <a:r>
              <a:rPr lang="es-ES" sz="1600" dirty="0">
                <a:solidFill>
                  <a:srgbClr val="006600"/>
                </a:solidFill>
                <a:latin typeface="Comic Sans MS" panose="030F0702030302020204" pitchFamily="66" charset="0"/>
              </a:rPr>
              <a:t>.</a:t>
            </a:r>
          </a:p>
        </p:txBody>
      </p:sp>
      <p:sp>
        <p:nvSpPr>
          <p:cNvPr id="4" name="Rectangle 37">
            <a:extLst>
              <a:ext uri="{FF2B5EF4-FFF2-40B4-BE49-F238E27FC236}">
                <a16:creationId xmlns:a16="http://schemas.microsoft.com/office/drawing/2014/main" id="{1490E1AB-B700-4706-AC28-7B47D7330AB9}"/>
              </a:ext>
            </a:extLst>
          </p:cNvPr>
          <p:cNvSpPr>
            <a:spLocks noChangeArrowheads="1"/>
          </p:cNvSpPr>
          <p:nvPr/>
        </p:nvSpPr>
        <p:spPr bwMode="auto">
          <a:xfrm>
            <a:off x="395536" y="5229201"/>
            <a:ext cx="1440160" cy="1008111"/>
          </a:xfrm>
          <a:prstGeom prst="rect">
            <a:avLst/>
          </a:prstGeom>
          <a:solidFill>
            <a:srgbClr val="CCFF99"/>
          </a:solidFill>
          <a:ln w="12700">
            <a:solidFill>
              <a:srgbClr val="2E8A2E"/>
            </a:solidFill>
            <a:miter lim="800000"/>
            <a:headEnd/>
            <a:tailEnd/>
          </a:ln>
          <a:effectLst/>
        </p:spPr>
        <p:txBody>
          <a:bodyPr anchor="ctr"/>
          <a:lstStyle/>
          <a:p>
            <a:pPr algn="ctr"/>
            <a:r>
              <a:rPr lang="es-ES" sz="1000" b="1" u="sng" dirty="0">
                <a:latin typeface="Comic Sans MS" panose="030F0702030302020204" pitchFamily="66" charset="0"/>
              </a:rPr>
              <a:t>3ª FASE     </a:t>
            </a:r>
            <a:r>
              <a:rPr lang="es-ES" sz="1000" b="1" dirty="0">
                <a:latin typeface="Comic Sans MS" panose="030F0702030302020204" pitchFamily="66" charset="0"/>
              </a:rPr>
              <a:t>(“etapa océano Atlántico”</a:t>
            </a:r>
          </a:p>
          <a:p>
            <a:pPr algn="ctr"/>
            <a:endParaRPr lang="es-ES" sz="1000" b="1" dirty="0">
              <a:latin typeface="Comic Sans MS" panose="030F0702030302020204" pitchFamily="66" charset="0"/>
            </a:endParaRPr>
          </a:p>
          <a:p>
            <a:pPr algn="ctr"/>
            <a:r>
              <a:rPr lang="es-ES" sz="1000" b="1" dirty="0">
                <a:latin typeface="Comic Sans MS" panose="030F0702030302020204" pitchFamily="66" charset="0"/>
              </a:rPr>
              <a:t> OCÉANO EN EXPANSIÓN</a:t>
            </a:r>
          </a:p>
        </p:txBody>
      </p:sp>
      <p:sp>
        <p:nvSpPr>
          <p:cNvPr id="5" name="Rectangle 37">
            <a:extLst>
              <a:ext uri="{FF2B5EF4-FFF2-40B4-BE49-F238E27FC236}">
                <a16:creationId xmlns:a16="http://schemas.microsoft.com/office/drawing/2014/main" id="{1490E1AB-B700-4706-AC28-7B47D7330AB9}"/>
              </a:ext>
            </a:extLst>
          </p:cNvPr>
          <p:cNvSpPr>
            <a:spLocks noChangeArrowheads="1"/>
          </p:cNvSpPr>
          <p:nvPr/>
        </p:nvSpPr>
        <p:spPr bwMode="auto">
          <a:xfrm>
            <a:off x="251520" y="3501008"/>
            <a:ext cx="1584176" cy="1152128"/>
          </a:xfrm>
          <a:prstGeom prst="rect">
            <a:avLst/>
          </a:prstGeom>
          <a:solidFill>
            <a:srgbClr val="CCFF99"/>
          </a:solidFill>
          <a:ln w="12700">
            <a:solidFill>
              <a:srgbClr val="2E8A2E"/>
            </a:solidFill>
            <a:miter lim="800000"/>
            <a:headEnd/>
            <a:tailEnd/>
          </a:ln>
          <a:effectLst/>
        </p:spPr>
        <p:txBody>
          <a:bodyPr anchor="ctr"/>
          <a:lstStyle/>
          <a:p>
            <a:pPr algn="ctr"/>
            <a:r>
              <a:rPr lang="es-ES" sz="1000" b="1" u="sng" dirty="0">
                <a:latin typeface="Comic Sans MS" panose="030F0702030302020204" pitchFamily="66" charset="0"/>
              </a:rPr>
              <a:t>2ª FASE</a:t>
            </a:r>
            <a:r>
              <a:rPr lang="es-ES" sz="1000" b="1" dirty="0">
                <a:latin typeface="Comic Sans MS" panose="030F0702030302020204" pitchFamily="66" charset="0"/>
              </a:rPr>
              <a:t>         (etapa “Mar Rojo”)</a:t>
            </a:r>
          </a:p>
          <a:p>
            <a:pPr algn="ctr"/>
            <a:r>
              <a:rPr lang="es-ES" sz="1000" b="1" dirty="0">
                <a:latin typeface="Comic Sans MS" panose="030F0702030302020204" pitchFamily="66" charset="0"/>
              </a:rPr>
              <a:t>                       EL RIFT SE INUNDA, SE FORMA UN MAR ESTRECHO.</a:t>
            </a:r>
          </a:p>
        </p:txBody>
      </p:sp>
      <p:sp>
        <p:nvSpPr>
          <p:cNvPr id="6" name="Rectangle 37">
            <a:extLst>
              <a:ext uri="{FF2B5EF4-FFF2-40B4-BE49-F238E27FC236}">
                <a16:creationId xmlns:a16="http://schemas.microsoft.com/office/drawing/2014/main" id="{1490E1AB-B700-4706-AC28-7B47D7330AB9}"/>
              </a:ext>
            </a:extLst>
          </p:cNvPr>
          <p:cNvSpPr>
            <a:spLocks noChangeArrowheads="1"/>
          </p:cNvSpPr>
          <p:nvPr/>
        </p:nvSpPr>
        <p:spPr bwMode="auto">
          <a:xfrm>
            <a:off x="179512" y="1980456"/>
            <a:ext cx="1656184" cy="1088504"/>
          </a:xfrm>
          <a:prstGeom prst="rect">
            <a:avLst/>
          </a:prstGeom>
          <a:solidFill>
            <a:srgbClr val="CCFF99"/>
          </a:solidFill>
          <a:ln w="12700">
            <a:solidFill>
              <a:srgbClr val="2E8A2E"/>
            </a:solidFill>
            <a:miter lim="800000"/>
            <a:headEnd/>
            <a:tailEnd/>
          </a:ln>
          <a:effectLst/>
        </p:spPr>
        <p:txBody>
          <a:bodyPr anchor="ctr"/>
          <a:lstStyle/>
          <a:p>
            <a:pPr algn="ctr"/>
            <a:r>
              <a:rPr lang="es-ES" sz="1000" b="1" u="sng" dirty="0">
                <a:latin typeface="Comic Sans MS" panose="030F0702030302020204" pitchFamily="66" charset="0"/>
              </a:rPr>
              <a:t>1ª FASE          </a:t>
            </a:r>
            <a:r>
              <a:rPr lang="es-ES" sz="1000" b="1" dirty="0">
                <a:latin typeface="Comic Sans MS" panose="030F0702030302020204" pitchFamily="66" charset="0"/>
              </a:rPr>
              <a:t>(etapa “</a:t>
            </a:r>
            <a:r>
              <a:rPr lang="es-ES" sz="1000" b="1" dirty="0" err="1">
                <a:latin typeface="Comic Sans MS" panose="030F0702030302020204" pitchFamily="66" charset="0"/>
              </a:rPr>
              <a:t>Rift</a:t>
            </a:r>
            <a:r>
              <a:rPr lang="es-ES" sz="1000" b="1" dirty="0">
                <a:latin typeface="Comic Sans MS" panose="030F0702030302020204" pitchFamily="66" charset="0"/>
              </a:rPr>
              <a:t> </a:t>
            </a:r>
            <a:r>
              <a:rPr lang="es-ES" sz="1000" b="1" dirty="0" err="1">
                <a:latin typeface="Comic Sans MS" panose="030F0702030302020204" pitchFamily="66" charset="0"/>
              </a:rPr>
              <a:t>valley</a:t>
            </a:r>
            <a:r>
              <a:rPr lang="es-ES" sz="1000" b="1" dirty="0">
                <a:latin typeface="Comic Sans MS" panose="030F0702030302020204" pitchFamily="66" charset="0"/>
              </a:rPr>
              <a:t>”)</a:t>
            </a:r>
          </a:p>
          <a:p>
            <a:pPr algn="ctr"/>
            <a:endParaRPr lang="es-ES" sz="1000" b="1" dirty="0">
              <a:latin typeface="Comic Sans MS" panose="030F0702030302020204" pitchFamily="66" charset="0"/>
            </a:endParaRPr>
          </a:p>
          <a:p>
            <a:pPr algn="ctr"/>
            <a:r>
              <a:rPr lang="es-ES" sz="1000" b="1" dirty="0">
                <a:latin typeface="Comic Sans MS" panose="030F0702030302020204" pitchFamily="66" charset="0"/>
              </a:rPr>
              <a:t>FORMACIÓN DE UN RIFT INTRACONTINENTAL</a:t>
            </a:r>
          </a:p>
        </p:txBody>
      </p:sp>
    </p:spTree>
    <p:extLst>
      <p:ext uri="{BB962C8B-B14F-4D97-AF65-F5344CB8AC3E}">
        <p14:creationId xmlns:p14="http://schemas.microsoft.com/office/powerpoint/2010/main" val="71561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eb.educastur.princast.es/proyectos/biogeo_ov/4a_ESO/02_placas/diapositivas/Diapositiva56.JPG"/>
          <p:cNvPicPr>
            <a:picLocks noChangeAspect="1" noChangeArrowheads="1"/>
          </p:cNvPicPr>
          <p:nvPr/>
        </p:nvPicPr>
        <p:blipFill rotWithShape="1">
          <a:blip r:embed="rId2" cstate="print"/>
          <a:srcRect l="30841" t="1782"/>
          <a:stretch/>
        </p:blipFill>
        <p:spPr bwMode="auto">
          <a:xfrm>
            <a:off x="3275855" y="1065667"/>
            <a:ext cx="5328593" cy="5675701"/>
          </a:xfrm>
          <a:prstGeom prst="rect">
            <a:avLst/>
          </a:prstGeom>
          <a:noFill/>
        </p:spPr>
      </p:pic>
      <p:sp>
        <p:nvSpPr>
          <p:cNvPr id="2" name="Título 1"/>
          <p:cNvSpPr>
            <a:spLocks noGrp="1"/>
          </p:cNvSpPr>
          <p:nvPr>
            <p:ph type="title"/>
          </p:nvPr>
        </p:nvSpPr>
        <p:spPr>
          <a:xfrm>
            <a:off x="457200" y="125760"/>
            <a:ext cx="8229600" cy="1143000"/>
          </a:xfrm>
        </p:spPr>
        <p:txBody>
          <a:bodyPr>
            <a:normAutofit/>
          </a:bodyPr>
          <a:lstStyle/>
          <a:p>
            <a:r>
              <a:rPr lang="es-ES" sz="1800" b="1" u="sng" dirty="0">
                <a:solidFill>
                  <a:srgbClr val="00B050"/>
                </a:solidFill>
                <a:latin typeface="Comic Sans MS" panose="030F0702030302020204" pitchFamily="66" charset="0"/>
              </a:rPr>
              <a:t>EVOLUCIÓN DE LOS LÍMITES DIVERGENTES</a:t>
            </a:r>
            <a:br>
              <a:rPr lang="es-ES" sz="1800" b="1" u="sng" dirty="0">
                <a:solidFill>
                  <a:srgbClr val="00B050"/>
                </a:solidFill>
                <a:latin typeface="Comic Sans MS" panose="030F0702030302020204" pitchFamily="66" charset="0"/>
              </a:rPr>
            </a:br>
            <a:br>
              <a:rPr lang="es-ES" sz="1800" b="1" dirty="0">
                <a:solidFill>
                  <a:srgbClr val="00B050"/>
                </a:solidFill>
                <a:latin typeface="Comic Sans MS" panose="030F0702030302020204" pitchFamily="66" charset="0"/>
              </a:rPr>
            </a:br>
            <a:r>
              <a:rPr lang="es-ES" sz="1800" b="1" dirty="0">
                <a:solidFill>
                  <a:srgbClr val="00B050"/>
                </a:solidFill>
                <a:latin typeface="Comic Sans MS" panose="030F0702030302020204" pitchFamily="66" charset="0"/>
              </a:rPr>
              <a:t>ETAPAS INICIALES: 1ª RIFT VALLEY Y 2ª MAR ROJO</a:t>
            </a:r>
          </a:p>
        </p:txBody>
      </p:sp>
      <p:sp>
        <p:nvSpPr>
          <p:cNvPr id="4" name="Rectangle 37">
            <a:extLst>
              <a:ext uri="{FF2B5EF4-FFF2-40B4-BE49-F238E27FC236}">
                <a16:creationId xmlns:a16="http://schemas.microsoft.com/office/drawing/2014/main" id="{1490E1AB-B700-4706-AC28-7B47D7330AB9}"/>
              </a:ext>
            </a:extLst>
          </p:cNvPr>
          <p:cNvSpPr>
            <a:spLocks noChangeArrowheads="1"/>
          </p:cNvSpPr>
          <p:nvPr/>
        </p:nvSpPr>
        <p:spPr bwMode="auto">
          <a:xfrm>
            <a:off x="5364088" y="2636912"/>
            <a:ext cx="936104" cy="288032"/>
          </a:xfrm>
          <a:prstGeom prst="rect">
            <a:avLst/>
          </a:prstGeom>
          <a:solidFill>
            <a:srgbClr val="CCFF99"/>
          </a:solidFill>
          <a:ln w="12700">
            <a:solidFill>
              <a:srgbClr val="2E8A2E"/>
            </a:solidFill>
            <a:miter lim="800000"/>
            <a:headEnd/>
            <a:tailEnd/>
          </a:ln>
          <a:effectLst/>
        </p:spPr>
        <p:txBody>
          <a:bodyPr anchor="ctr"/>
          <a:lstStyle/>
          <a:p>
            <a:r>
              <a:rPr lang="es-ES" sz="1000" b="1" dirty="0">
                <a:latin typeface="Comic Sans MS" panose="030F0702030302020204" pitchFamily="66" charset="0"/>
              </a:rPr>
              <a:t>MAR ROJO</a:t>
            </a:r>
          </a:p>
        </p:txBody>
      </p:sp>
      <p:sp>
        <p:nvSpPr>
          <p:cNvPr id="5" name="Rectangle 37">
            <a:extLst>
              <a:ext uri="{FF2B5EF4-FFF2-40B4-BE49-F238E27FC236}">
                <a16:creationId xmlns:a16="http://schemas.microsoft.com/office/drawing/2014/main" id="{EDE429F4-5A35-4E81-8879-D755B682DDCB}"/>
              </a:ext>
            </a:extLst>
          </p:cNvPr>
          <p:cNvSpPr>
            <a:spLocks noChangeArrowheads="1"/>
          </p:cNvSpPr>
          <p:nvPr/>
        </p:nvSpPr>
        <p:spPr bwMode="auto">
          <a:xfrm>
            <a:off x="4932040" y="4581128"/>
            <a:ext cx="1080120" cy="288032"/>
          </a:xfrm>
          <a:prstGeom prst="rect">
            <a:avLst/>
          </a:prstGeom>
          <a:solidFill>
            <a:srgbClr val="CCFF99"/>
          </a:solidFill>
          <a:ln w="12700">
            <a:solidFill>
              <a:srgbClr val="2E8A2E"/>
            </a:solidFill>
            <a:miter lim="800000"/>
            <a:headEnd/>
            <a:tailEnd/>
          </a:ln>
          <a:effectLst/>
        </p:spPr>
        <p:txBody>
          <a:bodyPr anchor="ctr"/>
          <a:lstStyle/>
          <a:p>
            <a:r>
              <a:rPr lang="es-ES" sz="1000" b="1" dirty="0">
                <a:latin typeface="Comic Sans MS" panose="030F0702030302020204" pitchFamily="66" charset="0"/>
              </a:rPr>
              <a:t>RIFT VALLEY</a:t>
            </a:r>
          </a:p>
        </p:txBody>
      </p:sp>
      <p:sp>
        <p:nvSpPr>
          <p:cNvPr id="7" name="Text Box 90">
            <a:hlinkClick r:id="rId3" action="ppaction://hlinksldjump"/>
            <a:extLst>
              <a:ext uri="{FF2B5EF4-FFF2-40B4-BE49-F238E27FC236}">
                <a16:creationId xmlns:a16="http://schemas.microsoft.com/office/drawing/2014/main" id="{CBEDFCEE-A1A4-45C8-8958-6226880C14DC}"/>
              </a:ext>
            </a:extLst>
          </p:cNvPr>
          <p:cNvSpPr txBox="1">
            <a:spLocks noChangeArrowheads="1"/>
          </p:cNvSpPr>
          <p:nvPr/>
        </p:nvSpPr>
        <p:spPr bwMode="auto">
          <a:xfrm>
            <a:off x="457200" y="1334373"/>
            <a:ext cx="2386608" cy="5262979"/>
          </a:xfrm>
          <a:prstGeom prst="rect">
            <a:avLst/>
          </a:prstGeom>
          <a:solidFill>
            <a:srgbClr val="CCFFCC"/>
          </a:solidFill>
          <a:ln w="9525" algn="ctr">
            <a:solidFill>
              <a:srgbClr val="008000"/>
            </a:solidFill>
            <a:miter lim="800000"/>
            <a:headEnd/>
            <a:tailEnd/>
          </a:ln>
          <a:effectLst/>
        </p:spPr>
        <p:txBody>
          <a:bodyPr wrap="square">
            <a:spAutoFit/>
          </a:bodyPr>
          <a:lstStyle/>
          <a:p>
            <a:pPr algn="ctr">
              <a:spcBef>
                <a:spcPct val="50000"/>
              </a:spcBef>
            </a:pPr>
            <a:r>
              <a:rPr lang="es-ES" sz="1400" b="1" dirty="0">
                <a:solidFill>
                  <a:srgbClr val="006600"/>
                </a:solidFill>
                <a:latin typeface="Comic Sans MS" panose="030F0702030302020204" pitchFamily="66" charset="0"/>
              </a:rPr>
              <a:t>Borde constructivo en el mar Rojo y en el Valle del Rift africano.</a:t>
            </a:r>
          </a:p>
          <a:p>
            <a:pPr algn="ctr">
              <a:spcBef>
                <a:spcPct val="50000"/>
              </a:spcBef>
            </a:pPr>
            <a:endParaRPr lang="es-ES" sz="1400" b="1" dirty="0">
              <a:solidFill>
                <a:srgbClr val="006600"/>
              </a:solidFill>
              <a:latin typeface="Comic Sans MS" panose="030F0702030302020204" pitchFamily="66" charset="0"/>
            </a:endParaRPr>
          </a:p>
          <a:p>
            <a:pPr algn="ctr">
              <a:spcBef>
                <a:spcPct val="50000"/>
              </a:spcBef>
            </a:pPr>
            <a:r>
              <a:rPr lang="es-ES" sz="1400" dirty="0">
                <a:solidFill>
                  <a:srgbClr val="006600"/>
                </a:solidFill>
                <a:latin typeface="Comic Sans MS" panose="030F0702030302020204" pitchFamily="66" charset="0"/>
              </a:rPr>
              <a:t>En el </a:t>
            </a:r>
            <a:r>
              <a:rPr lang="es-ES" sz="1400" b="1" dirty="0" err="1">
                <a:solidFill>
                  <a:srgbClr val="006600"/>
                </a:solidFill>
                <a:latin typeface="Comic Sans MS" panose="030F0702030302020204" pitchFamily="66" charset="0"/>
              </a:rPr>
              <a:t>Rift</a:t>
            </a:r>
            <a:r>
              <a:rPr lang="es-ES" sz="1400" b="1" dirty="0">
                <a:solidFill>
                  <a:srgbClr val="006600"/>
                </a:solidFill>
                <a:latin typeface="Comic Sans MS" panose="030F0702030302020204" pitchFamily="66" charset="0"/>
              </a:rPr>
              <a:t> Valley Africano</a:t>
            </a:r>
            <a:r>
              <a:rPr lang="es-ES" sz="1400" dirty="0">
                <a:solidFill>
                  <a:srgbClr val="006600"/>
                </a:solidFill>
                <a:latin typeface="Comic Sans MS" panose="030F0702030302020204" pitchFamily="66" charset="0"/>
              </a:rPr>
              <a:t> se da un borde constructivo en sus fases iniciales. Los Grandes Lagos ocupan las depresiones dejadas por la litosfera al fragmentarse.</a:t>
            </a:r>
          </a:p>
          <a:p>
            <a:pPr algn="ctr">
              <a:spcBef>
                <a:spcPct val="50000"/>
              </a:spcBef>
            </a:pPr>
            <a:endParaRPr lang="es-ES" sz="1400" dirty="0">
              <a:solidFill>
                <a:srgbClr val="006600"/>
              </a:solidFill>
              <a:latin typeface="Comic Sans MS" panose="030F0702030302020204" pitchFamily="66" charset="0"/>
            </a:endParaRPr>
          </a:p>
          <a:p>
            <a:pPr algn="ctr">
              <a:spcBef>
                <a:spcPct val="50000"/>
              </a:spcBef>
            </a:pPr>
            <a:r>
              <a:rPr lang="es-ES" sz="1400" dirty="0">
                <a:solidFill>
                  <a:srgbClr val="006600"/>
                </a:solidFill>
                <a:latin typeface="Comic Sans MS" panose="030F0702030302020204" pitchFamily="66" charset="0"/>
              </a:rPr>
              <a:t>Con el tiempo el este de África se separará como ya se separaron La India y Madagascar.</a:t>
            </a:r>
          </a:p>
          <a:p>
            <a:pPr algn="ctr">
              <a:spcBef>
                <a:spcPct val="50000"/>
              </a:spcBef>
            </a:pPr>
            <a:endParaRPr lang="es-ES" sz="1400" dirty="0">
              <a:solidFill>
                <a:srgbClr val="006600"/>
              </a:solidFill>
              <a:latin typeface="Comic Sans MS" panose="030F0702030302020204" pitchFamily="66" charset="0"/>
            </a:endParaRPr>
          </a:p>
          <a:p>
            <a:pPr algn="ctr">
              <a:spcBef>
                <a:spcPct val="50000"/>
              </a:spcBef>
            </a:pPr>
            <a:r>
              <a:rPr lang="es-ES" sz="1400" dirty="0">
                <a:solidFill>
                  <a:srgbClr val="006600"/>
                </a:solidFill>
                <a:latin typeface="Comic Sans MS" panose="030F0702030302020204" pitchFamily="66" charset="0"/>
              </a:rPr>
              <a:t>El </a:t>
            </a:r>
            <a:r>
              <a:rPr lang="es-ES" sz="1400" b="1" dirty="0">
                <a:solidFill>
                  <a:srgbClr val="006600"/>
                </a:solidFill>
                <a:latin typeface="Comic Sans MS" panose="030F0702030302020204" pitchFamily="66" charset="0"/>
              </a:rPr>
              <a:t>mar Rojo</a:t>
            </a:r>
            <a:r>
              <a:rPr lang="es-ES" sz="1400" dirty="0">
                <a:solidFill>
                  <a:srgbClr val="006600"/>
                </a:solidFill>
                <a:latin typeface="Comic Sans MS" panose="030F0702030302020204" pitchFamily="66" charset="0"/>
              </a:rPr>
              <a:t> se originó al separarse la placa Arábiga de la placa Africana.</a:t>
            </a:r>
          </a:p>
        </p:txBody>
      </p:sp>
    </p:spTree>
    <p:extLst>
      <p:ext uri="{BB962C8B-B14F-4D97-AF65-F5344CB8AC3E}">
        <p14:creationId xmlns:p14="http://schemas.microsoft.com/office/powerpoint/2010/main" val="24918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7"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62"/>
          <p:cNvSpPr txBox="1">
            <a:spLocks noChangeArrowheads="1"/>
          </p:cNvSpPr>
          <p:nvPr/>
        </p:nvSpPr>
        <p:spPr bwMode="auto">
          <a:xfrm>
            <a:off x="1151111" y="350793"/>
            <a:ext cx="7992889" cy="369332"/>
          </a:xfrm>
          <a:prstGeom prst="rect">
            <a:avLst/>
          </a:prstGeom>
          <a:noFill/>
          <a:ln w="9525">
            <a:noFill/>
            <a:miter lim="800000"/>
            <a:headEnd/>
            <a:tailEnd/>
          </a:ln>
          <a:effectLst/>
        </p:spPr>
        <p:txBody>
          <a:bodyPr wrap="square">
            <a:spAutoFit/>
          </a:bodyPr>
          <a:lstStyle/>
          <a:p>
            <a:pPr>
              <a:spcBef>
                <a:spcPct val="50000"/>
              </a:spcBef>
            </a:pPr>
            <a:r>
              <a:rPr lang="es-ES" b="1" u="sng" dirty="0">
                <a:solidFill>
                  <a:srgbClr val="669900"/>
                </a:solidFill>
                <a:latin typeface="Comic Sans MS" pitchFamily="66" charset="0"/>
              </a:rPr>
              <a:t>LOS LÍMITES CONVERGENTES</a:t>
            </a:r>
            <a:r>
              <a:rPr lang="es-ES" b="1" dirty="0">
                <a:solidFill>
                  <a:srgbClr val="669900"/>
                </a:solidFill>
                <a:latin typeface="Comic Sans MS" pitchFamily="66" charset="0"/>
              </a:rPr>
              <a:t>: TIPOS DE COLISIÓN </a:t>
            </a:r>
          </a:p>
        </p:txBody>
      </p:sp>
      <p:pic>
        <p:nvPicPr>
          <p:cNvPr id="7264" name="Picture 96"/>
          <p:cNvPicPr>
            <a:picLocks noChangeAspect="1" noChangeArrowheads="1"/>
          </p:cNvPicPr>
          <p:nvPr/>
        </p:nvPicPr>
        <p:blipFill>
          <a:blip r:embed="rId3" cstate="print"/>
          <a:srcRect/>
          <a:stretch>
            <a:fillRect/>
          </a:stretch>
        </p:blipFill>
        <p:spPr bwMode="auto">
          <a:xfrm>
            <a:off x="166688" y="1274763"/>
            <a:ext cx="4813300" cy="2157412"/>
          </a:xfrm>
          <a:prstGeom prst="rect">
            <a:avLst/>
          </a:prstGeom>
          <a:noFill/>
          <a:ln w="9525">
            <a:noFill/>
            <a:miter lim="800000"/>
            <a:headEnd/>
            <a:tailEnd/>
          </a:ln>
          <a:effectLst/>
        </p:spPr>
      </p:pic>
      <p:pic>
        <p:nvPicPr>
          <p:cNvPr id="7265" name="Picture 97"/>
          <p:cNvPicPr>
            <a:picLocks noChangeAspect="1" noChangeArrowheads="1"/>
          </p:cNvPicPr>
          <p:nvPr/>
        </p:nvPicPr>
        <p:blipFill>
          <a:blip r:embed="rId4" cstate="print"/>
          <a:srcRect/>
          <a:stretch>
            <a:fillRect/>
          </a:stretch>
        </p:blipFill>
        <p:spPr bwMode="auto">
          <a:xfrm>
            <a:off x="4891088" y="2044700"/>
            <a:ext cx="4056062" cy="2479675"/>
          </a:xfrm>
          <a:prstGeom prst="rect">
            <a:avLst/>
          </a:prstGeom>
          <a:noFill/>
          <a:ln w="9525">
            <a:noFill/>
            <a:miter lim="800000"/>
            <a:headEnd/>
            <a:tailEnd/>
          </a:ln>
          <a:effectLst/>
        </p:spPr>
      </p:pic>
      <p:pic>
        <p:nvPicPr>
          <p:cNvPr id="7266" name="Picture 98"/>
          <p:cNvPicPr>
            <a:picLocks noChangeAspect="1" noChangeArrowheads="1"/>
          </p:cNvPicPr>
          <p:nvPr/>
        </p:nvPicPr>
        <p:blipFill>
          <a:blip r:embed="rId5" cstate="print"/>
          <a:srcRect/>
          <a:stretch>
            <a:fillRect/>
          </a:stretch>
        </p:blipFill>
        <p:spPr bwMode="auto">
          <a:xfrm>
            <a:off x="1076325" y="3875088"/>
            <a:ext cx="3765550" cy="2395537"/>
          </a:xfrm>
          <a:prstGeom prst="rect">
            <a:avLst/>
          </a:prstGeom>
          <a:noFill/>
          <a:ln w="9525">
            <a:noFill/>
            <a:miter lim="800000"/>
            <a:headEnd/>
            <a:tailEnd/>
          </a:ln>
          <a:effectLst/>
        </p:spPr>
      </p:pic>
      <p:sp>
        <p:nvSpPr>
          <p:cNvPr id="7267" name="Rectangle 99"/>
          <p:cNvSpPr>
            <a:spLocks noChangeArrowheads="1"/>
          </p:cNvSpPr>
          <p:nvPr/>
        </p:nvSpPr>
        <p:spPr bwMode="auto">
          <a:xfrm>
            <a:off x="444500" y="1887538"/>
            <a:ext cx="1077913" cy="457200"/>
          </a:xfrm>
          <a:prstGeom prst="rect">
            <a:avLst/>
          </a:prstGeom>
          <a:noFill/>
          <a:ln w="9525">
            <a:noFill/>
            <a:miter lim="800000"/>
            <a:headEnd/>
            <a:tailEnd/>
          </a:ln>
          <a:effectLst/>
        </p:spPr>
        <p:txBody>
          <a:bodyPr>
            <a:spAutoFit/>
          </a:bodyPr>
          <a:lstStyle/>
          <a:p>
            <a:pPr algn="ctr"/>
            <a:r>
              <a:rPr lang="es-ES" sz="1200">
                <a:solidFill>
                  <a:schemeClr val="bg1"/>
                </a:solidFill>
                <a:latin typeface="Comic Sans MS" panose="030F0702030302020204" pitchFamily="66" charset="0"/>
              </a:rPr>
              <a:t>Litosfera oceánica</a:t>
            </a:r>
          </a:p>
        </p:txBody>
      </p:sp>
      <p:sp>
        <p:nvSpPr>
          <p:cNvPr id="7268" name="Rectangle 100"/>
          <p:cNvSpPr>
            <a:spLocks noChangeArrowheads="1"/>
          </p:cNvSpPr>
          <p:nvPr/>
        </p:nvSpPr>
        <p:spPr bwMode="auto">
          <a:xfrm>
            <a:off x="2347913" y="2079625"/>
            <a:ext cx="1077912" cy="457200"/>
          </a:xfrm>
          <a:prstGeom prst="rect">
            <a:avLst/>
          </a:prstGeom>
          <a:noFill/>
          <a:ln w="9525">
            <a:noFill/>
            <a:miter lim="800000"/>
            <a:headEnd/>
            <a:tailEnd/>
          </a:ln>
          <a:effectLst/>
        </p:spPr>
        <p:txBody>
          <a:bodyPr>
            <a:spAutoFit/>
          </a:bodyPr>
          <a:lstStyle/>
          <a:p>
            <a:pPr algn="ctr"/>
            <a:r>
              <a:rPr lang="es-ES" sz="1200">
                <a:solidFill>
                  <a:schemeClr val="bg1"/>
                </a:solidFill>
                <a:latin typeface="Comic Sans MS" panose="030F0702030302020204" pitchFamily="66" charset="0"/>
              </a:rPr>
              <a:t>Litosfera oceánica</a:t>
            </a:r>
          </a:p>
        </p:txBody>
      </p:sp>
      <p:sp>
        <p:nvSpPr>
          <p:cNvPr id="7269" name="Rectangle 101"/>
          <p:cNvSpPr>
            <a:spLocks noChangeArrowheads="1"/>
          </p:cNvSpPr>
          <p:nvPr/>
        </p:nvSpPr>
        <p:spPr bwMode="auto">
          <a:xfrm>
            <a:off x="7731125" y="2982913"/>
            <a:ext cx="1077913" cy="457200"/>
          </a:xfrm>
          <a:prstGeom prst="rect">
            <a:avLst/>
          </a:prstGeom>
          <a:noFill/>
          <a:ln w="9525">
            <a:noFill/>
            <a:miter lim="800000"/>
            <a:headEnd/>
            <a:tailEnd/>
          </a:ln>
          <a:effectLst/>
        </p:spPr>
        <p:txBody>
          <a:bodyPr>
            <a:spAutoFit/>
          </a:bodyPr>
          <a:lstStyle/>
          <a:p>
            <a:pPr algn="ctr"/>
            <a:r>
              <a:rPr lang="es-ES" sz="1200" dirty="0">
                <a:solidFill>
                  <a:schemeClr val="bg1"/>
                </a:solidFill>
                <a:latin typeface="Comic Sans MS" panose="030F0702030302020204" pitchFamily="66" charset="0"/>
              </a:rPr>
              <a:t>Litosfera continental</a:t>
            </a:r>
          </a:p>
        </p:txBody>
      </p:sp>
      <p:sp>
        <p:nvSpPr>
          <p:cNvPr id="7270" name="Rectangle 102"/>
          <p:cNvSpPr>
            <a:spLocks noChangeArrowheads="1"/>
          </p:cNvSpPr>
          <p:nvPr/>
        </p:nvSpPr>
        <p:spPr bwMode="auto">
          <a:xfrm>
            <a:off x="3563888" y="1124744"/>
            <a:ext cx="1077913" cy="461665"/>
          </a:xfrm>
          <a:prstGeom prst="rect">
            <a:avLst/>
          </a:prstGeom>
          <a:noFill/>
          <a:ln w="9525">
            <a:noFill/>
            <a:miter lim="800000"/>
            <a:headEnd/>
            <a:tailEnd/>
          </a:ln>
          <a:effectLst/>
        </p:spPr>
        <p:txBody>
          <a:bodyPr>
            <a:spAutoFit/>
          </a:bodyPr>
          <a:lstStyle/>
          <a:p>
            <a:pPr algn="ctr"/>
            <a:r>
              <a:rPr lang="es-ES" sz="1200">
                <a:solidFill>
                  <a:srgbClr val="006600"/>
                </a:solidFill>
                <a:latin typeface="Comic Sans MS" panose="030F0702030302020204" pitchFamily="66" charset="0"/>
              </a:rPr>
              <a:t>Arco de islas</a:t>
            </a:r>
          </a:p>
        </p:txBody>
      </p:sp>
      <p:sp>
        <p:nvSpPr>
          <p:cNvPr id="7271" name="Line 103"/>
          <p:cNvSpPr>
            <a:spLocks noChangeShapeType="1"/>
          </p:cNvSpPr>
          <p:nvPr/>
        </p:nvSpPr>
        <p:spPr bwMode="auto">
          <a:xfrm flipV="1">
            <a:off x="3232150" y="1365250"/>
            <a:ext cx="554038" cy="206375"/>
          </a:xfrm>
          <a:prstGeom prst="line">
            <a:avLst/>
          </a:prstGeom>
          <a:noFill/>
          <a:ln w="9525">
            <a:solidFill>
              <a:srgbClr val="006600"/>
            </a:solidFill>
            <a:round/>
            <a:headEnd/>
            <a:tailEnd/>
          </a:ln>
          <a:effectLst/>
        </p:spPr>
        <p:txBody>
          <a:bodyPr/>
          <a:lstStyle/>
          <a:p>
            <a:endParaRPr lang="es-ES"/>
          </a:p>
        </p:txBody>
      </p:sp>
      <p:sp>
        <p:nvSpPr>
          <p:cNvPr id="7272" name="Rectangle 104"/>
          <p:cNvSpPr>
            <a:spLocks noChangeArrowheads="1"/>
          </p:cNvSpPr>
          <p:nvPr/>
        </p:nvSpPr>
        <p:spPr bwMode="auto">
          <a:xfrm>
            <a:off x="5827713" y="3894138"/>
            <a:ext cx="1077912" cy="457200"/>
          </a:xfrm>
          <a:prstGeom prst="rect">
            <a:avLst/>
          </a:prstGeom>
          <a:noFill/>
          <a:ln w="9525">
            <a:noFill/>
            <a:miter lim="800000"/>
            <a:headEnd/>
            <a:tailEnd/>
          </a:ln>
          <a:effectLst/>
        </p:spPr>
        <p:txBody>
          <a:bodyPr>
            <a:spAutoFit/>
          </a:bodyPr>
          <a:lstStyle/>
          <a:p>
            <a:pPr algn="ctr"/>
            <a:r>
              <a:rPr lang="es-ES" sz="1200">
                <a:solidFill>
                  <a:schemeClr val="bg1"/>
                </a:solidFill>
                <a:latin typeface="Comic Sans MS" panose="030F0702030302020204" pitchFamily="66" charset="0"/>
              </a:rPr>
              <a:t>Litosfera oceánica</a:t>
            </a:r>
          </a:p>
        </p:txBody>
      </p:sp>
      <p:sp>
        <p:nvSpPr>
          <p:cNvPr id="7273" name="Line 105"/>
          <p:cNvSpPr>
            <a:spLocks noChangeShapeType="1"/>
          </p:cNvSpPr>
          <p:nvPr/>
        </p:nvSpPr>
        <p:spPr bwMode="auto">
          <a:xfrm flipH="1">
            <a:off x="6451600" y="3657600"/>
            <a:ext cx="258763" cy="231775"/>
          </a:xfrm>
          <a:prstGeom prst="line">
            <a:avLst/>
          </a:prstGeom>
          <a:noFill/>
          <a:ln w="9525">
            <a:solidFill>
              <a:schemeClr val="bg1"/>
            </a:solidFill>
            <a:round/>
            <a:headEnd/>
            <a:tailEnd/>
          </a:ln>
          <a:effectLst/>
        </p:spPr>
        <p:txBody>
          <a:bodyPr/>
          <a:lstStyle/>
          <a:p>
            <a:endParaRPr lang="es-ES"/>
          </a:p>
        </p:txBody>
      </p:sp>
      <p:sp>
        <p:nvSpPr>
          <p:cNvPr id="7274" name="Rectangle 106"/>
          <p:cNvSpPr>
            <a:spLocks noChangeArrowheads="1"/>
          </p:cNvSpPr>
          <p:nvPr/>
        </p:nvSpPr>
        <p:spPr bwMode="auto">
          <a:xfrm>
            <a:off x="5652120" y="1772816"/>
            <a:ext cx="1077913" cy="461665"/>
          </a:xfrm>
          <a:prstGeom prst="rect">
            <a:avLst/>
          </a:prstGeom>
          <a:noFill/>
          <a:ln w="9525">
            <a:noFill/>
            <a:miter lim="800000"/>
            <a:headEnd/>
            <a:tailEnd/>
          </a:ln>
          <a:effectLst/>
        </p:spPr>
        <p:txBody>
          <a:bodyPr>
            <a:spAutoFit/>
          </a:bodyPr>
          <a:lstStyle/>
          <a:p>
            <a:pPr algn="ctr"/>
            <a:r>
              <a:rPr lang="es-ES" sz="1200" dirty="0">
                <a:solidFill>
                  <a:srgbClr val="006600"/>
                </a:solidFill>
                <a:latin typeface="Comic Sans MS" panose="030F0702030302020204" pitchFamily="66" charset="0"/>
              </a:rPr>
              <a:t>Cordillera </a:t>
            </a:r>
            <a:r>
              <a:rPr lang="es-ES" sz="1200" dirty="0" err="1">
                <a:solidFill>
                  <a:srgbClr val="006600"/>
                </a:solidFill>
                <a:latin typeface="Comic Sans MS" panose="030F0702030302020204" pitchFamily="66" charset="0"/>
              </a:rPr>
              <a:t>perioceánica</a:t>
            </a:r>
            <a:endParaRPr lang="es-ES" sz="1200" dirty="0">
              <a:solidFill>
                <a:srgbClr val="006600"/>
              </a:solidFill>
              <a:latin typeface="Comic Sans MS" panose="030F0702030302020204" pitchFamily="66" charset="0"/>
            </a:endParaRPr>
          </a:p>
        </p:txBody>
      </p:sp>
      <p:sp>
        <p:nvSpPr>
          <p:cNvPr id="7275" name="Line 107"/>
          <p:cNvSpPr>
            <a:spLocks noChangeShapeType="1"/>
          </p:cNvSpPr>
          <p:nvPr/>
        </p:nvSpPr>
        <p:spPr bwMode="auto">
          <a:xfrm>
            <a:off x="6683375" y="2084388"/>
            <a:ext cx="1481138" cy="503237"/>
          </a:xfrm>
          <a:prstGeom prst="line">
            <a:avLst/>
          </a:prstGeom>
          <a:noFill/>
          <a:ln w="9525">
            <a:solidFill>
              <a:srgbClr val="006600"/>
            </a:solidFill>
            <a:round/>
            <a:headEnd/>
            <a:tailEnd/>
          </a:ln>
          <a:effectLst/>
        </p:spPr>
        <p:txBody>
          <a:bodyPr/>
          <a:lstStyle/>
          <a:p>
            <a:endParaRPr lang="es-ES"/>
          </a:p>
        </p:txBody>
      </p:sp>
      <p:sp>
        <p:nvSpPr>
          <p:cNvPr id="7276" name="Rectangle 108"/>
          <p:cNvSpPr>
            <a:spLocks noChangeArrowheads="1"/>
          </p:cNvSpPr>
          <p:nvPr/>
        </p:nvSpPr>
        <p:spPr bwMode="auto">
          <a:xfrm>
            <a:off x="558800" y="3611563"/>
            <a:ext cx="1077913" cy="457200"/>
          </a:xfrm>
          <a:prstGeom prst="rect">
            <a:avLst/>
          </a:prstGeom>
          <a:noFill/>
          <a:ln w="9525">
            <a:noFill/>
            <a:miter lim="800000"/>
            <a:headEnd/>
            <a:tailEnd/>
          </a:ln>
          <a:effectLst/>
        </p:spPr>
        <p:txBody>
          <a:bodyPr>
            <a:spAutoFit/>
          </a:bodyPr>
          <a:lstStyle/>
          <a:p>
            <a:pPr algn="ctr"/>
            <a:r>
              <a:rPr lang="es-ES" sz="1200">
                <a:solidFill>
                  <a:srgbClr val="006600"/>
                </a:solidFill>
                <a:latin typeface="Comic Sans MS" panose="030F0702030302020204" pitchFamily="66" charset="0"/>
              </a:rPr>
              <a:t>Orógeno </a:t>
            </a:r>
            <a:br>
              <a:rPr lang="es-ES" sz="1200">
                <a:solidFill>
                  <a:srgbClr val="006600"/>
                </a:solidFill>
                <a:latin typeface="Comic Sans MS" panose="030F0702030302020204" pitchFamily="66" charset="0"/>
              </a:rPr>
            </a:br>
            <a:r>
              <a:rPr lang="es-ES" sz="1200">
                <a:solidFill>
                  <a:srgbClr val="006600"/>
                </a:solidFill>
                <a:latin typeface="Comic Sans MS" panose="030F0702030302020204" pitchFamily="66" charset="0"/>
              </a:rPr>
              <a:t>de colisión</a:t>
            </a:r>
          </a:p>
        </p:txBody>
      </p:sp>
      <p:sp>
        <p:nvSpPr>
          <p:cNvPr id="7277" name="Rectangle 109"/>
          <p:cNvSpPr>
            <a:spLocks noChangeArrowheads="1"/>
          </p:cNvSpPr>
          <p:nvPr/>
        </p:nvSpPr>
        <p:spPr bwMode="auto">
          <a:xfrm>
            <a:off x="3707904" y="4552950"/>
            <a:ext cx="1066800" cy="461665"/>
          </a:xfrm>
          <a:prstGeom prst="rect">
            <a:avLst/>
          </a:prstGeom>
          <a:noFill/>
          <a:ln w="9525">
            <a:noFill/>
            <a:miter lim="800000"/>
            <a:headEnd/>
            <a:tailEnd/>
          </a:ln>
          <a:effectLst/>
        </p:spPr>
        <p:txBody>
          <a:bodyPr wrap="square">
            <a:spAutoFit/>
          </a:bodyPr>
          <a:lstStyle/>
          <a:p>
            <a:pPr algn="ctr"/>
            <a:r>
              <a:rPr lang="es-ES" sz="1200" dirty="0">
                <a:solidFill>
                  <a:schemeClr val="bg1"/>
                </a:solidFill>
                <a:latin typeface="Comic Sans MS" panose="030F0702030302020204" pitchFamily="66" charset="0"/>
              </a:rPr>
              <a:t>Litosfera continental</a:t>
            </a:r>
          </a:p>
        </p:txBody>
      </p:sp>
      <p:sp>
        <p:nvSpPr>
          <p:cNvPr id="7278" name="Rectangle 110"/>
          <p:cNvSpPr>
            <a:spLocks noChangeArrowheads="1"/>
          </p:cNvSpPr>
          <p:nvPr/>
        </p:nvSpPr>
        <p:spPr bwMode="auto">
          <a:xfrm>
            <a:off x="2192338" y="4926013"/>
            <a:ext cx="1066800" cy="461665"/>
          </a:xfrm>
          <a:prstGeom prst="rect">
            <a:avLst/>
          </a:prstGeom>
          <a:noFill/>
          <a:ln w="9525">
            <a:noFill/>
            <a:miter lim="800000"/>
            <a:headEnd/>
            <a:tailEnd/>
          </a:ln>
          <a:effectLst/>
        </p:spPr>
        <p:txBody>
          <a:bodyPr wrap="square">
            <a:spAutoFit/>
          </a:bodyPr>
          <a:lstStyle/>
          <a:p>
            <a:pPr algn="ctr"/>
            <a:r>
              <a:rPr lang="es-ES" sz="1200" dirty="0">
                <a:solidFill>
                  <a:schemeClr val="bg1"/>
                </a:solidFill>
                <a:latin typeface="Comic Sans MS" panose="030F0702030302020204" pitchFamily="66" charset="0"/>
              </a:rPr>
              <a:t>Litosfera continental</a:t>
            </a:r>
          </a:p>
        </p:txBody>
      </p:sp>
      <p:sp>
        <p:nvSpPr>
          <p:cNvPr id="7279" name="Line 111"/>
          <p:cNvSpPr>
            <a:spLocks noChangeShapeType="1"/>
          </p:cNvSpPr>
          <p:nvPr/>
        </p:nvSpPr>
        <p:spPr bwMode="auto">
          <a:xfrm>
            <a:off x="1544638" y="3889375"/>
            <a:ext cx="1714500" cy="488950"/>
          </a:xfrm>
          <a:prstGeom prst="line">
            <a:avLst/>
          </a:prstGeom>
          <a:noFill/>
          <a:ln w="9525">
            <a:solidFill>
              <a:srgbClr val="006600"/>
            </a:solidFill>
            <a:round/>
            <a:headEnd/>
            <a:tailEnd/>
          </a:ln>
          <a:effectLst/>
        </p:spPr>
        <p:txBody>
          <a:bodyPr/>
          <a:lstStyle/>
          <a:p>
            <a:endParaRPr lang="es-ES"/>
          </a:p>
        </p:txBody>
      </p:sp>
      <p:sp>
        <p:nvSpPr>
          <p:cNvPr id="19" name="Rectángulo 18">
            <a:extLst>
              <a:ext uri="{FF2B5EF4-FFF2-40B4-BE49-F238E27FC236}">
                <a16:creationId xmlns:a16="http://schemas.microsoft.com/office/drawing/2014/main" id="{5EFD3942-BB9D-459F-83E8-CEC00E07D316}"/>
              </a:ext>
            </a:extLst>
          </p:cNvPr>
          <p:cNvSpPr/>
          <p:nvPr/>
        </p:nvSpPr>
        <p:spPr>
          <a:xfrm>
            <a:off x="5508104" y="5951021"/>
            <a:ext cx="3672408" cy="523220"/>
          </a:xfrm>
          <a:prstGeom prst="rect">
            <a:avLst/>
          </a:prstGeom>
        </p:spPr>
        <p:txBody>
          <a:bodyPr wrap="square">
            <a:spAutoFit/>
          </a:bodyPr>
          <a:lstStyle/>
          <a:p>
            <a:r>
              <a:rPr lang="es-ES" sz="1400" dirty="0">
                <a:latin typeface="Comic Sans MS" panose="030F0702030302020204" pitchFamily="66" charset="0"/>
                <a:hlinkClick r:id="rId6"/>
              </a:rPr>
              <a:t>ANIMACIÓN LÍMITES DE PLACAS</a:t>
            </a:r>
            <a:endParaRPr lang="es-ES" sz="1400" dirty="0">
              <a:latin typeface="Comic Sans MS" panose="030F0702030302020204" pitchFamily="66" charset="0"/>
            </a:endParaRPr>
          </a:p>
          <a:p>
            <a:endParaRPr lang="es-ES" sz="1400" dirty="0">
              <a:latin typeface="Comic Sans MS" panose="030F0702030302020204" pitchFamily="66" charset="0"/>
            </a:endParaRPr>
          </a:p>
        </p:txBody>
      </p:sp>
      <p:sp>
        <p:nvSpPr>
          <p:cNvPr id="20" name="Rectangle 37">
            <a:extLst>
              <a:ext uri="{FF2B5EF4-FFF2-40B4-BE49-F238E27FC236}">
                <a16:creationId xmlns:a16="http://schemas.microsoft.com/office/drawing/2014/main" id="{2D54A36C-7656-43E0-842A-3F42998C76EB}"/>
              </a:ext>
            </a:extLst>
          </p:cNvPr>
          <p:cNvSpPr>
            <a:spLocks noChangeArrowheads="1"/>
          </p:cNvSpPr>
          <p:nvPr/>
        </p:nvSpPr>
        <p:spPr bwMode="auto">
          <a:xfrm>
            <a:off x="1484277" y="6230762"/>
            <a:ext cx="2232248" cy="288032"/>
          </a:xfrm>
          <a:prstGeom prst="rect">
            <a:avLst/>
          </a:prstGeom>
          <a:solidFill>
            <a:srgbClr val="CCFF99"/>
          </a:solidFill>
          <a:ln w="12700">
            <a:solidFill>
              <a:srgbClr val="2E8A2E"/>
            </a:solidFill>
            <a:miter lim="800000"/>
            <a:headEnd/>
            <a:tailEnd/>
          </a:ln>
          <a:effectLst/>
        </p:spPr>
        <p:txBody>
          <a:bodyPr anchor="ctr"/>
          <a:lstStyle/>
          <a:p>
            <a:r>
              <a:rPr lang="es-ES" sz="1000" b="1" dirty="0">
                <a:latin typeface="Comic Sans MS" panose="030F0702030302020204" pitchFamily="66" charset="0"/>
              </a:rPr>
              <a:t>CONTINENTE - CONTINENTE</a:t>
            </a:r>
          </a:p>
        </p:txBody>
      </p:sp>
      <p:sp>
        <p:nvSpPr>
          <p:cNvPr id="21" name="Rectangle 37">
            <a:extLst>
              <a:ext uri="{FF2B5EF4-FFF2-40B4-BE49-F238E27FC236}">
                <a16:creationId xmlns:a16="http://schemas.microsoft.com/office/drawing/2014/main" id="{8A4EDBF9-D259-4413-8F51-0D717A6B6C92}"/>
              </a:ext>
            </a:extLst>
          </p:cNvPr>
          <p:cNvSpPr>
            <a:spLocks noChangeArrowheads="1"/>
          </p:cNvSpPr>
          <p:nvPr/>
        </p:nvSpPr>
        <p:spPr bwMode="auto">
          <a:xfrm>
            <a:off x="6905625" y="4380359"/>
            <a:ext cx="1914472" cy="288032"/>
          </a:xfrm>
          <a:prstGeom prst="rect">
            <a:avLst/>
          </a:prstGeom>
          <a:solidFill>
            <a:srgbClr val="CCFF99"/>
          </a:solidFill>
          <a:ln w="12700">
            <a:solidFill>
              <a:srgbClr val="2E8A2E"/>
            </a:solidFill>
            <a:miter lim="800000"/>
            <a:headEnd/>
            <a:tailEnd/>
          </a:ln>
          <a:effectLst/>
        </p:spPr>
        <p:txBody>
          <a:bodyPr anchor="ctr"/>
          <a:lstStyle/>
          <a:p>
            <a:r>
              <a:rPr lang="es-ES" sz="1000" b="1" dirty="0">
                <a:latin typeface="Comic Sans MS" panose="030F0702030302020204" pitchFamily="66" charset="0"/>
              </a:rPr>
              <a:t>OCÉANO - CONTINENTE</a:t>
            </a:r>
          </a:p>
        </p:txBody>
      </p:sp>
      <p:sp>
        <p:nvSpPr>
          <p:cNvPr id="22" name="Rectangle 37">
            <a:extLst>
              <a:ext uri="{FF2B5EF4-FFF2-40B4-BE49-F238E27FC236}">
                <a16:creationId xmlns:a16="http://schemas.microsoft.com/office/drawing/2014/main" id="{1756FB98-18FB-4C6E-B43C-2A2777B8B486}"/>
              </a:ext>
            </a:extLst>
          </p:cNvPr>
          <p:cNvSpPr>
            <a:spLocks noChangeArrowheads="1"/>
          </p:cNvSpPr>
          <p:nvPr/>
        </p:nvSpPr>
        <p:spPr bwMode="auto">
          <a:xfrm>
            <a:off x="389656" y="1058317"/>
            <a:ext cx="1522910" cy="288032"/>
          </a:xfrm>
          <a:prstGeom prst="rect">
            <a:avLst/>
          </a:prstGeom>
          <a:solidFill>
            <a:srgbClr val="CCFF99"/>
          </a:solidFill>
          <a:ln w="12700">
            <a:solidFill>
              <a:srgbClr val="2E8A2E"/>
            </a:solidFill>
            <a:miter lim="800000"/>
            <a:headEnd/>
            <a:tailEnd/>
          </a:ln>
          <a:effectLst/>
        </p:spPr>
        <p:txBody>
          <a:bodyPr anchor="ctr"/>
          <a:lstStyle/>
          <a:p>
            <a:r>
              <a:rPr lang="es-ES" sz="1000" b="1" dirty="0">
                <a:latin typeface="Comic Sans MS" panose="030F0702030302020204" pitchFamily="66" charset="0"/>
              </a:rPr>
              <a:t>OCÉANO - OCÉANO</a:t>
            </a:r>
          </a:p>
        </p:txBody>
      </p:sp>
    </p:spTree>
    <p:extLst>
      <p:ext uri="{BB962C8B-B14F-4D97-AF65-F5344CB8AC3E}">
        <p14:creationId xmlns:p14="http://schemas.microsoft.com/office/powerpoint/2010/main" val="312832458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7" presetClass="entr" presetSubtype="1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fltVal val="0"/>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7" presetClass="entr" presetSubtype="1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fltVal val="0"/>
                                          </p:val>
                                        </p:tav>
                                        <p:tav tm="100000">
                                          <p:val>
                                            <p:strVal val="#ppt_w"/>
                                          </p:val>
                                        </p:tav>
                                      </p:tavLst>
                                    </p:anim>
                                    <p:anim calcmode="lin" valueType="num">
                                      <p:cBhvr>
                                        <p:cTn id="1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860" name="Picture 68" descr="177-1"/>
          <p:cNvPicPr>
            <a:picLocks noChangeAspect="1" noChangeArrowheads="1"/>
          </p:cNvPicPr>
          <p:nvPr/>
        </p:nvPicPr>
        <p:blipFill>
          <a:blip r:embed="rId2" cstate="print">
            <a:clrChange>
              <a:clrFrom>
                <a:srgbClr val="FFFFFF"/>
              </a:clrFrom>
              <a:clrTo>
                <a:srgbClr val="FFFFFF">
                  <a:alpha val="0"/>
                </a:srgbClr>
              </a:clrTo>
            </a:clrChange>
          </a:blip>
          <a:srcRect r="53374"/>
          <a:stretch>
            <a:fillRect/>
          </a:stretch>
        </p:blipFill>
        <p:spPr bwMode="auto">
          <a:xfrm>
            <a:off x="71438" y="2433638"/>
            <a:ext cx="4213225" cy="3103562"/>
          </a:xfrm>
          <a:prstGeom prst="rect">
            <a:avLst/>
          </a:prstGeom>
          <a:noFill/>
        </p:spPr>
      </p:pic>
      <p:sp>
        <p:nvSpPr>
          <p:cNvPr id="161810" name="Text Box 18"/>
          <p:cNvSpPr txBox="1">
            <a:spLocks noChangeArrowheads="1"/>
          </p:cNvSpPr>
          <p:nvPr/>
        </p:nvSpPr>
        <p:spPr bwMode="auto">
          <a:xfrm>
            <a:off x="313636" y="332656"/>
            <a:ext cx="8434828" cy="1200329"/>
          </a:xfrm>
          <a:prstGeom prst="rect">
            <a:avLst/>
          </a:prstGeom>
          <a:noFill/>
          <a:ln w="9525">
            <a:noFill/>
            <a:miter lim="800000"/>
            <a:headEnd/>
            <a:tailEnd/>
          </a:ln>
          <a:effectLst/>
        </p:spPr>
        <p:txBody>
          <a:bodyPr wrap="square">
            <a:spAutoFit/>
          </a:bodyPr>
          <a:lstStyle/>
          <a:p>
            <a:pPr algn="ctr">
              <a:spcBef>
                <a:spcPct val="50000"/>
              </a:spcBef>
            </a:pPr>
            <a:r>
              <a:rPr lang="es-ES" sz="1600" b="1" u="sng" dirty="0">
                <a:solidFill>
                  <a:srgbClr val="339933"/>
                </a:solidFill>
                <a:latin typeface="Comic Sans MS" pitchFamily="66" charset="0"/>
              </a:rPr>
              <a:t>COLISIÓN CON SUBDUCCIÓN</a:t>
            </a:r>
            <a:r>
              <a:rPr lang="es-ES" sz="1600" b="1" dirty="0">
                <a:solidFill>
                  <a:srgbClr val="339933"/>
                </a:solidFill>
                <a:latin typeface="Comic Sans MS" pitchFamily="66" charset="0"/>
              </a:rPr>
              <a:t>: LÍMITES DESTRUCTIVOS</a:t>
            </a:r>
          </a:p>
          <a:p>
            <a:pPr algn="ctr">
              <a:spcBef>
                <a:spcPct val="50000"/>
              </a:spcBef>
            </a:pPr>
            <a:r>
              <a:rPr lang="es-ES" sz="1600" dirty="0">
                <a:solidFill>
                  <a:srgbClr val="339933"/>
                </a:solidFill>
                <a:latin typeface="Comic Sans MS" pitchFamily="66" charset="0"/>
              </a:rPr>
              <a:t>Cuando en la colisión al menos una de las 2 placas es </a:t>
            </a:r>
            <a:r>
              <a:rPr lang="es-ES" sz="1600" b="1" dirty="0">
                <a:solidFill>
                  <a:srgbClr val="339933"/>
                </a:solidFill>
                <a:latin typeface="Comic Sans MS" pitchFamily="66" charset="0"/>
              </a:rPr>
              <a:t>oceánica</a:t>
            </a:r>
            <a:r>
              <a:rPr lang="es-ES" sz="1600" dirty="0">
                <a:solidFill>
                  <a:srgbClr val="339933"/>
                </a:solidFill>
                <a:latin typeface="Comic Sans MS" pitchFamily="66" charset="0"/>
              </a:rPr>
              <a:t>, ésta </a:t>
            </a:r>
            <a:r>
              <a:rPr lang="es-ES" sz="1600" u="sng" dirty="0" err="1">
                <a:solidFill>
                  <a:srgbClr val="339933"/>
                </a:solidFill>
                <a:latin typeface="Comic Sans MS" pitchFamily="66" charset="0"/>
              </a:rPr>
              <a:t>subduce</a:t>
            </a:r>
            <a:r>
              <a:rPr lang="es-ES" sz="1600" dirty="0">
                <a:solidFill>
                  <a:srgbClr val="339933"/>
                </a:solidFill>
                <a:latin typeface="Comic Sans MS" pitchFamily="66" charset="0"/>
              </a:rPr>
              <a:t>: se dobla e introduce por debajo de la otra. Hay 2 tipos de colisión con subducción: océano – océano y océano – continente. Son zonas sísmicas y volcánicas.</a:t>
            </a:r>
          </a:p>
        </p:txBody>
      </p:sp>
      <p:pic>
        <p:nvPicPr>
          <p:cNvPr id="161848" name="Picture 56" descr="177-1"/>
          <p:cNvPicPr>
            <a:picLocks noChangeAspect="1" noChangeArrowheads="1"/>
          </p:cNvPicPr>
          <p:nvPr/>
        </p:nvPicPr>
        <p:blipFill>
          <a:blip r:embed="rId2" cstate="print">
            <a:clrChange>
              <a:clrFrom>
                <a:srgbClr val="FFFFFF"/>
              </a:clrFrom>
              <a:clrTo>
                <a:srgbClr val="FFFFFF">
                  <a:alpha val="0"/>
                </a:srgbClr>
              </a:clrTo>
            </a:clrChange>
          </a:blip>
          <a:srcRect l="46626"/>
          <a:stretch>
            <a:fillRect/>
          </a:stretch>
        </p:blipFill>
        <p:spPr bwMode="auto">
          <a:xfrm>
            <a:off x="4321175" y="2449513"/>
            <a:ext cx="4822825" cy="3103562"/>
          </a:xfrm>
          <a:prstGeom prst="rect">
            <a:avLst/>
          </a:prstGeom>
          <a:noFill/>
        </p:spPr>
      </p:pic>
      <p:sp>
        <p:nvSpPr>
          <p:cNvPr id="161849" name="Text Box 57"/>
          <p:cNvSpPr txBox="1">
            <a:spLocks noChangeArrowheads="1"/>
          </p:cNvSpPr>
          <p:nvPr/>
        </p:nvSpPr>
        <p:spPr bwMode="auto">
          <a:xfrm>
            <a:off x="216024" y="6165304"/>
            <a:ext cx="8676456" cy="584775"/>
          </a:xfrm>
          <a:prstGeom prst="rect">
            <a:avLst/>
          </a:prstGeom>
          <a:noFill/>
          <a:ln w="12700">
            <a:noFill/>
            <a:miter lim="800000"/>
            <a:headEnd/>
            <a:tailEnd/>
          </a:ln>
          <a:effectLst/>
        </p:spPr>
        <p:txBody>
          <a:bodyPr wrap="square">
            <a:spAutoFit/>
          </a:bodyPr>
          <a:lstStyle/>
          <a:p>
            <a:pPr algn="ctr">
              <a:spcBef>
                <a:spcPct val="50000"/>
              </a:spcBef>
            </a:pPr>
            <a:r>
              <a:rPr lang="es-ES" sz="1600" u="sng" dirty="0">
                <a:latin typeface="Comic Sans MS" panose="030F0702030302020204" pitchFamily="66" charset="0"/>
              </a:rPr>
              <a:t>Plano de Benioff</a:t>
            </a:r>
            <a:r>
              <a:rPr lang="es-ES" sz="1600" dirty="0">
                <a:latin typeface="Comic Sans MS" panose="030F0702030302020204" pitchFamily="66" charset="0"/>
              </a:rPr>
              <a:t>: plano inclinado que forma la placa </a:t>
            </a:r>
            <a:r>
              <a:rPr lang="es-ES" sz="1600" dirty="0" err="1">
                <a:latin typeface="Comic Sans MS" panose="030F0702030302020204" pitchFamily="66" charset="0"/>
              </a:rPr>
              <a:t>subducente</a:t>
            </a:r>
            <a:r>
              <a:rPr lang="es-ES" sz="1600" dirty="0">
                <a:latin typeface="Comic Sans MS" panose="030F0702030302020204" pitchFamily="66" charset="0"/>
              </a:rPr>
              <a:t> en la colisión, en él  se localizan los focos de los terremotos de esta zona (superficiales, medios y profundos).</a:t>
            </a:r>
          </a:p>
        </p:txBody>
      </p:sp>
      <p:sp>
        <p:nvSpPr>
          <p:cNvPr id="161850" name="Line 58"/>
          <p:cNvSpPr>
            <a:spLocks noChangeShapeType="1"/>
          </p:cNvSpPr>
          <p:nvPr/>
        </p:nvSpPr>
        <p:spPr bwMode="auto">
          <a:xfrm>
            <a:off x="1655763" y="4833938"/>
            <a:ext cx="576262" cy="971550"/>
          </a:xfrm>
          <a:prstGeom prst="line">
            <a:avLst/>
          </a:prstGeom>
          <a:noFill/>
          <a:ln w="12700">
            <a:solidFill>
              <a:srgbClr val="2E8A2E"/>
            </a:solidFill>
            <a:round/>
            <a:headEnd type="triangle" w="med" len="med"/>
            <a:tailEnd/>
          </a:ln>
          <a:effectLst/>
        </p:spPr>
        <p:txBody>
          <a:bodyPr/>
          <a:lstStyle/>
          <a:p>
            <a:endParaRPr lang="es-ES"/>
          </a:p>
        </p:txBody>
      </p:sp>
      <p:sp>
        <p:nvSpPr>
          <p:cNvPr id="161851" name="Line 59"/>
          <p:cNvSpPr>
            <a:spLocks noChangeShapeType="1"/>
          </p:cNvSpPr>
          <p:nvPr/>
        </p:nvSpPr>
        <p:spPr bwMode="auto">
          <a:xfrm>
            <a:off x="2303463" y="4329113"/>
            <a:ext cx="73025" cy="1331912"/>
          </a:xfrm>
          <a:prstGeom prst="line">
            <a:avLst/>
          </a:prstGeom>
          <a:noFill/>
          <a:ln w="12700">
            <a:solidFill>
              <a:srgbClr val="2E8A2E"/>
            </a:solidFill>
            <a:round/>
            <a:headEnd type="triangle" w="med" len="med"/>
            <a:tailEnd/>
          </a:ln>
          <a:effectLst/>
        </p:spPr>
        <p:txBody>
          <a:bodyPr/>
          <a:lstStyle/>
          <a:p>
            <a:endParaRPr lang="es-ES"/>
          </a:p>
        </p:txBody>
      </p:sp>
      <p:sp>
        <p:nvSpPr>
          <p:cNvPr id="161852" name="Rectangle 60"/>
          <p:cNvSpPr>
            <a:spLocks noChangeArrowheads="1"/>
          </p:cNvSpPr>
          <p:nvPr/>
        </p:nvSpPr>
        <p:spPr bwMode="auto">
          <a:xfrm>
            <a:off x="2124075" y="5554664"/>
            <a:ext cx="1943869" cy="355600"/>
          </a:xfrm>
          <a:prstGeom prst="rect">
            <a:avLst/>
          </a:prstGeom>
          <a:solidFill>
            <a:srgbClr val="CCFF99"/>
          </a:solidFill>
          <a:ln w="12700">
            <a:solidFill>
              <a:srgbClr val="2E8A2E"/>
            </a:solidFill>
            <a:miter lim="800000"/>
            <a:headEnd/>
            <a:tailEnd/>
          </a:ln>
          <a:effectLst/>
        </p:spPr>
        <p:txBody>
          <a:bodyPr wrap="none" anchor="ctr"/>
          <a:lstStyle/>
          <a:p>
            <a:pPr algn="ctr"/>
            <a:r>
              <a:rPr lang="es-ES">
                <a:latin typeface="Comic Sans MS" panose="030F0702030302020204" pitchFamily="66" charset="0"/>
              </a:rPr>
              <a:t>Focos sísmicos</a:t>
            </a:r>
          </a:p>
        </p:txBody>
      </p:sp>
      <p:sp>
        <p:nvSpPr>
          <p:cNvPr id="161853" name="Text Box 61"/>
          <p:cNvSpPr txBox="1">
            <a:spLocks noChangeArrowheads="1"/>
          </p:cNvSpPr>
          <p:nvPr/>
        </p:nvSpPr>
        <p:spPr bwMode="auto">
          <a:xfrm>
            <a:off x="5545138" y="3681413"/>
            <a:ext cx="1331912" cy="581025"/>
          </a:xfrm>
          <a:prstGeom prst="rect">
            <a:avLst/>
          </a:prstGeom>
          <a:noFill/>
          <a:ln w="12700">
            <a:noFill/>
            <a:miter lim="800000"/>
            <a:headEnd/>
            <a:tailEnd/>
          </a:ln>
          <a:effectLst/>
        </p:spPr>
        <p:txBody>
          <a:bodyPr>
            <a:spAutoFit/>
          </a:bodyPr>
          <a:lstStyle/>
          <a:p>
            <a:pPr>
              <a:spcBef>
                <a:spcPct val="50000"/>
              </a:spcBef>
            </a:pPr>
            <a:r>
              <a:rPr lang="es-ES" sz="1600">
                <a:solidFill>
                  <a:schemeClr val="bg1"/>
                </a:solidFill>
                <a:latin typeface="Comic Sans MS" panose="030F0702030302020204" pitchFamily="66" charset="0"/>
              </a:rPr>
              <a:t>Litosfera continental</a:t>
            </a:r>
          </a:p>
        </p:txBody>
      </p:sp>
      <p:sp>
        <p:nvSpPr>
          <p:cNvPr id="161854" name="Text Box 62"/>
          <p:cNvSpPr txBox="1">
            <a:spLocks noChangeArrowheads="1"/>
          </p:cNvSpPr>
          <p:nvPr/>
        </p:nvSpPr>
        <p:spPr bwMode="auto">
          <a:xfrm rot="-2549038">
            <a:off x="6257925" y="3906838"/>
            <a:ext cx="2808288" cy="336550"/>
          </a:xfrm>
          <a:prstGeom prst="rect">
            <a:avLst/>
          </a:prstGeom>
          <a:noFill/>
          <a:ln w="12700">
            <a:noFill/>
            <a:miter lim="800000"/>
            <a:headEnd/>
            <a:tailEnd/>
          </a:ln>
          <a:effectLst/>
        </p:spPr>
        <p:txBody>
          <a:bodyPr>
            <a:spAutoFit/>
          </a:bodyPr>
          <a:lstStyle/>
          <a:p>
            <a:pPr>
              <a:spcBef>
                <a:spcPct val="50000"/>
              </a:spcBef>
            </a:pPr>
            <a:r>
              <a:rPr lang="es-ES" sz="1600">
                <a:solidFill>
                  <a:schemeClr val="bg1"/>
                </a:solidFill>
                <a:latin typeface="Comic Sans MS" panose="030F0702030302020204" pitchFamily="66" charset="0"/>
              </a:rPr>
              <a:t>Litosfera oceánica</a:t>
            </a:r>
          </a:p>
        </p:txBody>
      </p:sp>
      <p:sp>
        <p:nvSpPr>
          <p:cNvPr id="161855" name="Text Box 63"/>
          <p:cNvSpPr txBox="1">
            <a:spLocks noChangeArrowheads="1"/>
          </p:cNvSpPr>
          <p:nvPr/>
        </p:nvSpPr>
        <p:spPr bwMode="auto">
          <a:xfrm>
            <a:off x="2555875" y="4149725"/>
            <a:ext cx="1331913" cy="641350"/>
          </a:xfrm>
          <a:prstGeom prst="rect">
            <a:avLst/>
          </a:prstGeom>
          <a:noFill/>
          <a:ln w="12700">
            <a:noFill/>
            <a:miter lim="800000"/>
            <a:headEnd/>
            <a:tailEnd/>
          </a:ln>
          <a:effectLst/>
        </p:spPr>
        <p:txBody>
          <a:bodyPr>
            <a:spAutoFit/>
          </a:bodyPr>
          <a:lstStyle/>
          <a:p>
            <a:pPr>
              <a:spcBef>
                <a:spcPct val="50000"/>
              </a:spcBef>
            </a:pPr>
            <a:r>
              <a:rPr lang="es-ES" dirty="0">
                <a:solidFill>
                  <a:schemeClr val="bg1"/>
                </a:solidFill>
                <a:latin typeface="Comic Sans MS" panose="030F0702030302020204" pitchFamily="66" charset="0"/>
              </a:rPr>
              <a:t>Plano de </a:t>
            </a:r>
            <a:r>
              <a:rPr lang="es-ES" dirty="0" err="1">
                <a:solidFill>
                  <a:schemeClr val="bg1"/>
                </a:solidFill>
                <a:latin typeface="Comic Sans MS" panose="030F0702030302020204" pitchFamily="66" charset="0"/>
              </a:rPr>
              <a:t>Benioff</a:t>
            </a:r>
            <a:endParaRPr lang="es-ES" dirty="0">
              <a:solidFill>
                <a:schemeClr val="bg1"/>
              </a:solidFill>
              <a:latin typeface="Comic Sans MS" panose="030F0702030302020204" pitchFamily="66" charset="0"/>
            </a:endParaRPr>
          </a:p>
        </p:txBody>
      </p:sp>
      <p:sp>
        <p:nvSpPr>
          <p:cNvPr id="161856" name="AutoShape 64"/>
          <p:cNvSpPr>
            <a:spLocks noChangeArrowheads="1"/>
          </p:cNvSpPr>
          <p:nvPr/>
        </p:nvSpPr>
        <p:spPr bwMode="auto">
          <a:xfrm rot="-259626">
            <a:off x="8101013" y="3803650"/>
            <a:ext cx="360362" cy="250825"/>
          </a:xfrm>
          <a:prstGeom prst="leftArrow">
            <a:avLst>
              <a:gd name="adj1" fmla="val 50000"/>
              <a:gd name="adj2" fmla="val 35918"/>
            </a:avLst>
          </a:prstGeom>
          <a:solidFill>
            <a:srgbClr val="FF0000"/>
          </a:solidFill>
          <a:ln w="12700">
            <a:solidFill>
              <a:srgbClr val="F87156"/>
            </a:solidFill>
            <a:miter lim="800000"/>
            <a:headEnd/>
            <a:tailEnd/>
          </a:ln>
          <a:effectLst/>
        </p:spPr>
        <p:txBody>
          <a:bodyPr wrap="none" anchor="ctr"/>
          <a:lstStyle/>
          <a:p>
            <a:endParaRPr lang="es-ES"/>
          </a:p>
        </p:txBody>
      </p:sp>
      <p:sp>
        <p:nvSpPr>
          <p:cNvPr id="161857" name="AutoShape 65"/>
          <p:cNvSpPr>
            <a:spLocks noChangeArrowheads="1"/>
          </p:cNvSpPr>
          <p:nvPr/>
        </p:nvSpPr>
        <p:spPr bwMode="auto">
          <a:xfrm rot="-2711942">
            <a:off x="6314282" y="5037931"/>
            <a:ext cx="360362" cy="250825"/>
          </a:xfrm>
          <a:prstGeom prst="leftArrow">
            <a:avLst>
              <a:gd name="adj1" fmla="val 50000"/>
              <a:gd name="adj2" fmla="val 35918"/>
            </a:avLst>
          </a:prstGeom>
          <a:solidFill>
            <a:srgbClr val="FF0000"/>
          </a:solidFill>
          <a:ln w="12700">
            <a:solidFill>
              <a:srgbClr val="F87156"/>
            </a:solidFill>
            <a:miter lim="800000"/>
            <a:headEnd/>
            <a:tailEnd/>
          </a:ln>
          <a:effectLst/>
        </p:spPr>
        <p:txBody>
          <a:bodyPr wrap="none" anchor="ctr"/>
          <a:lstStyle/>
          <a:p>
            <a:endParaRPr lang="es-ES"/>
          </a:p>
        </p:txBody>
      </p:sp>
      <p:sp>
        <p:nvSpPr>
          <p:cNvPr id="161858" name="Rectangle 66"/>
          <p:cNvSpPr>
            <a:spLocks noChangeArrowheads="1"/>
          </p:cNvSpPr>
          <p:nvPr/>
        </p:nvSpPr>
        <p:spPr bwMode="auto">
          <a:xfrm>
            <a:off x="2376488" y="2060575"/>
            <a:ext cx="2663825" cy="641350"/>
          </a:xfrm>
          <a:prstGeom prst="rect">
            <a:avLst/>
          </a:prstGeom>
          <a:noFill/>
          <a:ln w="12700">
            <a:noFill/>
            <a:miter lim="800000"/>
            <a:headEnd/>
            <a:tailEnd/>
          </a:ln>
          <a:effectLst/>
        </p:spPr>
        <p:txBody>
          <a:bodyPr anchor="ctr">
            <a:spAutoFit/>
          </a:bodyPr>
          <a:lstStyle/>
          <a:p>
            <a:r>
              <a:rPr lang="es-ES">
                <a:latin typeface="Comic Sans MS" panose="030F0702030302020204" pitchFamily="66" charset="0"/>
              </a:rPr>
              <a:t>Zona de destrucción   de litosfera oceánica. </a:t>
            </a:r>
          </a:p>
        </p:txBody>
      </p:sp>
      <p:sp>
        <p:nvSpPr>
          <p:cNvPr id="161859" name="Line 67"/>
          <p:cNvSpPr>
            <a:spLocks noChangeShapeType="1"/>
          </p:cNvSpPr>
          <p:nvPr/>
        </p:nvSpPr>
        <p:spPr bwMode="auto">
          <a:xfrm flipH="1">
            <a:off x="2808288" y="2673350"/>
            <a:ext cx="287337" cy="1008063"/>
          </a:xfrm>
          <a:prstGeom prst="line">
            <a:avLst/>
          </a:prstGeom>
          <a:noFill/>
          <a:ln w="12700">
            <a:solidFill>
              <a:schemeClr val="tx1"/>
            </a:solidFill>
            <a:round/>
            <a:headEnd/>
            <a:tailEnd/>
          </a:ln>
          <a:effectLst/>
        </p:spPr>
        <p:txBody>
          <a:bodyPr/>
          <a:lstStyle/>
          <a:p>
            <a:endParaRPr lang="es-ES"/>
          </a:p>
        </p:txBody>
      </p:sp>
      <p:sp>
        <p:nvSpPr>
          <p:cNvPr id="16" name="Rectangle 60"/>
          <p:cNvSpPr>
            <a:spLocks noChangeArrowheads="1"/>
          </p:cNvSpPr>
          <p:nvPr/>
        </p:nvSpPr>
        <p:spPr bwMode="auto">
          <a:xfrm>
            <a:off x="7082040" y="5661248"/>
            <a:ext cx="1738432" cy="350837"/>
          </a:xfrm>
          <a:prstGeom prst="rect">
            <a:avLst/>
          </a:prstGeom>
          <a:solidFill>
            <a:srgbClr val="CCFF99"/>
          </a:solidFill>
          <a:ln w="12700">
            <a:solidFill>
              <a:srgbClr val="2E8A2E"/>
            </a:solidFill>
            <a:miter lim="800000"/>
            <a:headEnd/>
            <a:tailEnd/>
          </a:ln>
          <a:effectLst/>
        </p:spPr>
        <p:txBody>
          <a:bodyPr wrap="none" anchor="ctr"/>
          <a:lstStyle/>
          <a:p>
            <a:pPr algn="ctr"/>
            <a:r>
              <a:rPr lang="es-ES" sz="1600" dirty="0">
                <a:latin typeface="Comic Sans MS" panose="030F0702030302020204" pitchFamily="66" charset="0"/>
              </a:rPr>
              <a:t>Placa </a:t>
            </a:r>
            <a:r>
              <a:rPr lang="es-ES" sz="1600" dirty="0" err="1">
                <a:latin typeface="Comic Sans MS" panose="030F0702030302020204" pitchFamily="66" charset="0"/>
              </a:rPr>
              <a:t>subducente</a:t>
            </a:r>
            <a:endParaRPr lang="es-ES" sz="1600" dirty="0">
              <a:latin typeface="Comic Sans MS" panose="030F0702030302020204" pitchFamily="66" charset="0"/>
            </a:endParaRPr>
          </a:p>
        </p:txBody>
      </p:sp>
      <p:sp>
        <p:nvSpPr>
          <p:cNvPr id="17" name="Rectangle 60"/>
          <p:cNvSpPr>
            <a:spLocks noChangeArrowheads="1"/>
          </p:cNvSpPr>
          <p:nvPr/>
        </p:nvSpPr>
        <p:spPr bwMode="auto">
          <a:xfrm>
            <a:off x="6155828" y="2060848"/>
            <a:ext cx="1800920" cy="388665"/>
          </a:xfrm>
          <a:prstGeom prst="rect">
            <a:avLst/>
          </a:prstGeom>
          <a:solidFill>
            <a:srgbClr val="CCFF99"/>
          </a:solidFill>
          <a:ln w="12700">
            <a:solidFill>
              <a:srgbClr val="2E8A2E"/>
            </a:solidFill>
            <a:miter lim="800000"/>
            <a:headEnd/>
            <a:tailEnd/>
          </a:ln>
          <a:effectLst/>
        </p:spPr>
        <p:txBody>
          <a:bodyPr wrap="none" anchor="ctr"/>
          <a:lstStyle/>
          <a:p>
            <a:pPr algn="ctr"/>
            <a:r>
              <a:rPr lang="es-ES" sz="1600" dirty="0">
                <a:latin typeface="Comic Sans MS" panose="030F0702030302020204" pitchFamily="66" charset="0"/>
              </a:rPr>
              <a:t>Placa cabalgante</a:t>
            </a:r>
          </a:p>
        </p:txBody>
      </p:sp>
      <p:cxnSp>
        <p:nvCxnSpPr>
          <p:cNvPr id="6" name="Conector recto de flecha 5"/>
          <p:cNvCxnSpPr>
            <a:cxnSpLocks/>
          </p:cNvCxnSpPr>
          <p:nvPr/>
        </p:nvCxnSpPr>
        <p:spPr>
          <a:xfrm flipH="1">
            <a:off x="6877050" y="2420888"/>
            <a:ext cx="287238" cy="831915"/>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a:cxnSpLocks/>
          </p:cNvCxnSpPr>
          <p:nvPr/>
        </p:nvCxnSpPr>
        <p:spPr>
          <a:xfrm flipH="1" flipV="1">
            <a:off x="7154048" y="4797152"/>
            <a:ext cx="370280" cy="905442"/>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4005EF7A-4836-443F-A82B-0F40A234AD2C}"/>
              </a:ext>
            </a:extLst>
          </p:cNvPr>
          <p:cNvSpPr/>
          <p:nvPr/>
        </p:nvSpPr>
        <p:spPr>
          <a:xfrm>
            <a:off x="216024" y="165831"/>
            <a:ext cx="8676456" cy="1396789"/>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76325608"/>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764844" y="223441"/>
            <a:ext cx="7614311" cy="1323439"/>
          </a:xfrm>
          <a:prstGeom prst="rect">
            <a:avLst/>
          </a:prstGeom>
          <a:noFill/>
          <a:ln w="9525">
            <a:noFill/>
            <a:miter lim="800000"/>
            <a:headEnd/>
            <a:tailEnd/>
          </a:ln>
          <a:effectLst/>
        </p:spPr>
        <p:txBody>
          <a:bodyPr wrap="square">
            <a:spAutoFit/>
          </a:bodyPr>
          <a:lstStyle/>
          <a:p>
            <a:pPr algn="ctr">
              <a:spcBef>
                <a:spcPct val="50000"/>
              </a:spcBef>
            </a:pPr>
            <a:r>
              <a:rPr lang="es-ES" sz="1600" b="1" u="sng" dirty="0">
                <a:solidFill>
                  <a:srgbClr val="339933"/>
                </a:solidFill>
                <a:latin typeface="Comic Sans MS" pitchFamily="66" charset="0"/>
              </a:rPr>
              <a:t>COLISIÓN CON SUBDUCCIÓN</a:t>
            </a:r>
            <a:r>
              <a:rPr lang="es-ES" sz="1600" b="1" dirty="0">
                <a:solidFill>
                  <a:srgbClr val="339933"/>
                </a:solidFill>
                <a:latin typeface="Comic Sans MS" pitchFamily="66" charset="0"/>
              </a:rPr>
              <a:t> (OCÉANO – OCÉANO)</a:t>
            </a:r>
          </a:p>
          <a:p>
            <a:pPr algn="ctr">
              <a:spcBef>
                <a:spcPct val="50000"/>
              </a:spcBef>
            </a:pPr>
            <a:r>
              <a:rPr lang="es-ES" sz="1600" dirty="0">
                <a:solidFill>
                  <a:srgbClr val="339933"/>
                </a:solidFill>
                <a:latin typeface="Comic Sans MS" pitchFamily="66" charset="0"/>
              </a:rPr>
              <a:t> Se forma una </a:t>
            </a:r>
            <a:r>
              <a:rPr lang="es-ES" sz="1600" b="1" dirty="0">
                <a:solidFill>
                  <a:srgbClr val="339933"/>
                </a:solidFill>
                <a:latin typeface="Comic Sans MS" pitchFamily="66" charset="0"/>
              </a:rPr>
              <a:t>fosa oceánica </a:t>
            </a:r>
            <a:r>
              <a:rPr lang="es-ES" sz="1600" dirty="0">
                <a:solidFill>
                  <a:srgbClr val="339933"/>
                </a:solidFill>
                <a:latin typeface="Comic Sans MS" pitchFamily="66" charset="0"/>
              </a:rPr>
              <a:t>en toda la zona de contacto entre las 2 placas. Es </a:t>
            </a:r>
            <a:r>
              <a:rPr lang="es-ES" sz="1600" b="1" dirty="0">
                <a:solidFill>
                  <a:srgbClr val="339933"/>
                </a:solidFill>
                <a:latin typeface="Comic Sans MS" pitchFamily="66" charset="0"/>
              </a:rPr>
              <a:t>zona volcánica</a:t>
            </a:r>
            <a:r>
              <a:rPr lang="es-ES" sz="1600" dirty="0">
                <a:solidFill>
                  <a:srgbClr val="339933"/>
                </a:solidFill>
                <a:latin typeface="Comic Sans MS" pitchFamily="66" charset="0"/>
              </a:rPr>
              <a:t>: vulcanismo </a:t>
            </a:r>
            <a:r>
              <a:rPr lang="es-ES" sz="1600" b="1" dirty="0">
                <a:solidFill>
                  <a:srgbClr val="339933"/>
                </a:solidFill>
                <a:latin typeface="Comic Sans MS" pitchFamily="66" charset="0"/>
              </a:rPr>
              <a:t>explosivo</a:t>
            </a:r>
            <a:r>
              <a:rPr lang="es-ES" sz="1600" dirty="0">
                <a:solidFill>
                  <a:srgbClr val="339933"/>
                </a:solidFill>
                <a:latin typeface="Comic Sans MS" pitchFamily="66" charset="0"/>
              </a:rPr>
              <a:t>, peligroso, con lava viscosa y ácida.</a:t>
            </a:r>
          </a:p>
          <a:p>
            <a:pPr algn="ctr">
              <a:spcBef>
                <a:spcPct val="50000"/>
              </a:spcBef>
            </a:pPr>
            <a:endParaRPr lang="es-ES" sz="1600" b="1" dirty="0">
              <a:solidFill>
                <a:srgbClr val="339933"/>
              </a:solidFill>
              <a:latin typeface="Comic Sans MS" pitchFamily="66" charset="0"/>
            </a:endParaRPr>
          </a:p>
        </p:txBody>
      </p:sp>
      <p:pic>
        <p:nvPicPr>
          <p:cNvPr id="64606" name="Picture 94" descr="195-1"/>
          <p:cNvPicPr>
            <a:picLocks noChangeAspect="1" noChangeArrowheads="1"/>
          </p:cNvPicPr>
          <p:nvPr/>
        </p:nvPicPr>
        <p:blipFill>
          <a:blip r:embed="rId2" cstate="print">
            <a:clrChange>
              <a:clrFrom>
                <a:srgbClr val="FFFFFF"/>
              </a:clrFrom>
              <a:clrTo>
                <a:srgbClr val="FFFFFF">
                  <a:alpha val="0"/>
                </a:srgbClr>
              </a:clrTo>
            </a:clrChange>
          </a:blip>
          <a:srcRect b="1767"/>
          <a:stretch>
            <a:fillRect/>
          </a:stretch>
        </p:blipFill>
        <p:spPr bwMode="auto">
          <a:xfrm>
            <a:off x="66722" y="2420888"/>
            <a:ext cx="4838513" cy="3283743"/>
          </a:xfrm>
          <a:prstGeom prst="rect">
            <a:avLst/>
          </a:prstGeom>
          <a:noFill/>
        </p:spPr>
      </p:pic>
      <p:sp>
        <p:nvSpPr>
          <p:cNvPr id="64607" name="Line 95"/>
          <p:cNvSpPr>
            <a:spLocks noChangeShapeType="1"/>
          </p:cNvSpPr>
          <p:nvPr/>
        </p:nvSpPr>
        <p:spPr bwMode="auto">
          <a:xfrm flipH="1" flipV="1">
            <a:off x="1259631" y="2719064"/>
            <a:ext cx="720176" cy="819126"/>
          </a:xfrm>
          <a:prstGeom prst="line">
            <a:avLst/>
          </a:prstGeom>
          <a:noFill/>
          <a:ln w="9525">
            <a:solidFill>
              <a:srgbClr val="2E8A2E"/>
            </a:solidFill>
            <a:round/>
            <a:headEnd/>
            <a:tailEnd/>
          </a:ln>
          <a:effectLst/>
        </p:spPr>
        <p:txBody>
          <a:bodyPr/>
          <a:lstStyle/>
          <a:p>
            <a:endParaRPr lang="es-ES"/>
          </a:p>
        </p:txBody>
      </p:sp>
      <p:sp>
        <p:nvSpPr>
          <p:cNvPr id="64608" name="Text Box 96"/>
          <p:cNvSpPr txBox="1">
            <a:spLocks noChangeArrowheads="1"/>
          </p:cNvSpPr>
          <p:nvPr/>
        </p:nvSpPr>
        <p:spPr bwMode="auto">
          <a:xfrm>
            <a:off x="251520" y="2438326"/>
            <a:ext cx="1800225" cy="307777"/>
          </a:xfrm>
          <a:prstGeom prst="rect">
            <a:avLst/>
          </a:prstGeom>
          <a:noFill/>
          <a:ln w="9525">
            <a:noFill/>
            <a:miter lim="800000"/>
            <a:headEnd/>
            <a:tailEnd/>
          </a:ln>
          <a:effectLst/>
        </p:spPr>
        <p:txBody>
          <a:bodyPr>
            <a:spAutoFit/>
          </a:bodyPr>
          <a:lstStyle/>
          <a:p>
            <a:pPr>
              <a:spcBef>
                <a:spcPct val="50000"/>
              </a:spcBef>
            </a:pPr>
            <a:r>
              <a:rPr lang="es-ES" sz="1400" b="1" dirty="0">
                <a:latin typeface="Comic Sans MS" panose="030F0702030302020204" pitchFamily="66" charset="0"/>
              </a:rPr>
              <a:t>Fosa oceánica</a:t>
            </a:r>
          </a:p>
        </p:txBody>
      </p:sp>
      <p:sp>
        <p:nvSpPr>
          <p:cNvPr id="64611" name="Text Box 99"/>
          <p:cNvSpPr txBox="1">
            <a:spLocks noChangeArrowheads="1"/>
          </p:cNvSpPr>
          <p:nvPr/>
        </p:nvSpPr>
        <p:spPr bwMode="auto">
          <a:xfrm>
            <a:off x="2987824" y="4161854"/>
            <a:ext cx="1656184" cy="923330"/>
          </a:xfrm>
          <a:prstGeom prst="rect">
            <a:avLst/>
          </a:prstGeom>
          <a:noFill/>
          <a:ln w="9525">
            <a:noFill/>
            <a:miter lim="800000"/>
            <a:headEnd/>
            <a:tailEnd/>
          </a:ln>
          <a:effectLst/>
        </p:spPr>
        <p:txBody>
          <a:bodyPr wrap="square">
            <a:spAutoFit/>
          </a:bodyPr>
          <a:lstStyle/>
          <a:p>
            <a:pPr algn="ctr">
              <a:spcBef>
                <a:spcPct val="50000"/>
              </a:spcBef>
            </a:pPr>
            <a:r>
              <a:rPr lang="es-ES" sz="1200" dirty="0">
                <a:solidFill>
                  <a:schemeClr val="bg1"/>
                </a:solidFill>
                <a:latin typeface="Comic Sans MS" panose="030F0702030302020204" pitchFamily="66" charset="0"/>
              </a:rPr>
              <a:t>Fusión parcial</a:t>
            </a:r>
          </a:p>
          <a:p>
            <a:pPr algn="ctr">
              <a:spcBef>
                <a:spcPct val="50000"/>
              </a:spcBef>
            </a:pPr>
            <a:r>
              <a:rPr lang="es-ES" sz="1200" dirty="0">
                <a:solidFill>
                  <a:schemeClr val="bg1"/>
                </a:solidFill>
                <a:latin typeface="Comic Sans MS" panose="030F0702030302020204" pitchFamily="66" charset="0"/>
              </a:rPr>
              <a:t>Origina magma que asciende a través de la placa cabalgante.</a:t>
            </a:r>
          </a:p>
        </p:txBody>
      </p:sp>
      <p:sp>
        <p:nvSpPr>
          <p:cNvPr id="64612" name="Text Box 100"/>
          <p:cNvSpPr txBox="1">
            <a:spLocks noChangeArrowheads="1"/>
          </p:cNvSpPr>
          <p:nvPr/>
        </p:nvSpPr>
        <p:spPr bwMode="auto">
          <a:xfrm>
            <a:off x="1618113" y="2257315"/>
            <a:ext cx="1656035" cy="307777"/>
          </a:xfrm>
          <a:prstGeom prst="rect">
            <a:avLst/>
          </a:prstGeom>
          <a:noFill/>
          <a:ln w="9525">
            <a:noFill/>
            <a:miter lim="800000"/>
            <a:headEnd/>
            <a:tailEnd/>
          </a:ln>
          <a:effectLst/>
        </p:spPr>
        <p:txBody>
          <a:bodyPr wrap="square">
            <a:spAutoFit/>
          </a:bodyPr>
          <a:lstStyle/>
          <a:p>
            <a:pPr>
              <a:spcBef>
                <a:spcPct val="50000"/>
              </a:spcBef>
            </a:pPr>
            <a:r>
              <a:rPr lang="es-ES" sz="1400" b="1" dirty="0">
                <a:latin typeface="Comic Sans MS" panose="030F0702030302020204" pitchFamily="66" charset="0"/>
              </a:rPr>
              <a:t>Arco de islas</a:t>
            </a:r>
          </a:p>
        </p:txBody>
      </p:sp>
      <p:sp>
        <p:nvSpPr>
          <p:cNvPr id="64613" name="Line 101"/>
          <p:cNvSpPr>
            <a:spLocks noChangeShapeType="1"/>
          </p:cNvSpPr>
          <p:nvPr/>
        </p:nvSpPr>
        <p:spPr bwMode="auto">
          <a:xfrm>
            <a:off x="2042615" y="2555097"/>
            <a:ext cx="324687" cy="534698"/>
          </a:xfrm>
          <a:prstGeom prst="line">
            <a:avLst/>
          </a:prstGeom>
          <a:noFill/>
          <a:ln w="9525">
            <a:solidFill>
              <a:srgbClr val="2E8A2E"/>
            </a:solidFill>
            <a:round/>
            <a:headEnd/>
            <a:tailEnd/>
          </a:ln>
          <a:effectLst/>
        </p:spPr>
        <p:txBody>
          <a:bodyPr/>
          <a:lstStyle/>
          <a:p>
            <a:endParaRPr lang="es-ES"/>
          </a:p>
        </p:txBody>
      </p:sp>
      <p:sp>
        <p:nvSpPr>
          <p:cNvPr id="12" name="Rectangle 60"/>
          <p:cNvSpPr>
            <a:spLocks noChangeArrowheads="1"/>
          </p:cNvSpPr>
          <p:nvPr/>
        </p:nvSpPr>
        <p:spPr bwMode="auto">
          <a:xfrm>
            <a:off x="1062145" y="1387707"/>
            <a:ext cx="2988172" cy="676188"/>
          </a:xfrm>
          <a:prstGeom prst="rect">
            <a:avLst/>
          </a:prstGeom>
          <a:solidFill>
            <a:srgbClr val="CCFF99"/>
          </a:solidFill>
          <a:ln w="12700">
            <a:solidFill>
              <a:srgbClr val="2E8A2E"/>
            </a:solidFill>
            <a:miter lim="800000"/>
            <a:headEnd/>
            <a:tailEnd/>
          </a:ln>
          <a:effectLst/>
        </p:spPr>
        <p:txBody>
          <a:bodyPr wrap="none" anchor="ctr"/>
          <a:lstStyle/>
          <a:p>
            <a:pPr algn="ctr"/>
            <a:r>
              <a:rPr lang="es-ES" sz="1400" b="1" dirty="0">
                <a:latin typeface="Comic Sans MS" panose="030F0702030302020204" pitchFamily="66" charset="0"/>
              </a:rPr>
              <a:t>COLISIÓN OCÉANO – OCÉANO</a:t>
            </a:r>
          </a:p>
          <a:p>
            <a:pPr algn="ctr"/>
            <a:r>
              <a:rPr lang="es-ES" sz="1400" b="1" dirty="0">
                <a:latin typeface="Comic Sans MS" panose="030F0702030302020204" pitchFamily="66" charset="0"/>
              </a:rPr>
              <a:t>Se forma un arco de islas</a:t>
            </a:r>
          </a:p>
        </p:txBody>
      </p:sp>
      <p:sp>
        <p:nvSpPr>
          <p:cNvPr id="2" name="Rectángulo 1">
            <a:extLst>
              <a:ext uri="{FF2B5EF4-FFF2-40B4-BE49-F238E27FC236}">
                <a16:creationId xmlns:a16="http://schemas.microsoft.com/office/drawing/2014/main" id="{00D3C6AA-56D9-4E2B-82FA-421A329F62DC}"/>
              </a:ext>
            </a:extLst>
          </p:cNvPr>
          <p:cNvSpPr/>
          <p:nvPr/>
        </p:nvSpPr>
        <p:spPr>
          <a:xfrm>
            <a:off x="440740" y="6240841"/>
            <a:ext cx="2862065" cy="523220"/>
          </a:xfrm>
          <a:prstGeom prst="rect">
            <a:avLst/>
          </a:prstGeom>
        </p:spPr>
        <p:txBody>
          <a:bodyPr wrap="square">
            <a:spAutoFit/>
          </a:bodyPr>
          <a:lstStyle/>
          <a:p>
            <a:r>
              <a:rPr lang="es-ES" sz="1400" dirty="0">
                <a:latin typeface="Comic Sans MS" panose="030F0702030302020204" pitchFamily="66" charset="0"/>
                <a:hlinkClick r:id="rId3"/>
              </a:rPr>
              <a:t>ANIMACIÓN SUBDUCCIÓN</a:t>
            </a:r>
            <a:endParaRPr lang="es-ES" sz="1400" dirty="0">
              <a:latin typeface="Comic Sans MS" panose="030F0702030302020204" pitchFamily="66" charset="0"/>
            </a:endParaRPr>
          </a:p>
          <a:p>
            <a:endParaRPr lang="es-ES" sz="1400" dirty="0">
              <a:latin typeface="Comic Sans MS" panose="030F0702030302020204" pitchFamily="66" charset="0"/>
            </a:endParaRPr>
          </a:p>
        </p:txBody>
      </p:sp>
      <p:sp>
        <p:nvSpPr>
          <p:cNvPr id="13" name="Text Box 98">
            <a:extLst>
              <a:ext uri="{FF2B5EF4-FFF2-40B4-BE49-F238E27FC236}">
                <a16:creationId xmlns:a16="http://schemas.microsoft.com/office/drawing/2014/main" id="{62E20376-C80E-4481-A15F-BE3F520A23CC}"/>
              </a:ext>
            </a:extLst>
          </p:cNvPr>
          <p:cNvSpPr txBox="1">
            <a:spLocks noChangeArrowheads="1"/>
          </p:cNvSpPr>
          <p:nvPr/>
        </p:nvSpPr>
        <p:spPr bwMode="auto">
          <a:xfrm>
            <a:off x="3204330" y="3435678"/>
            <a:ext cx="1763713" cy="641350"/>
          </a:xfrm>
          <a:prstGeom prst="rect">
            <a:avLst/>
          </a:prstGeom>
          <a:noFill/>
          <a:ln w="9525">
            <a:noFill/>
            <a:miter lim="800000"/>
            <a:headEnd/>
            <a:tailEnd/>
          </a:ln>
          <a:effectLst/>
        </p:spPr>
        <p:txBody>
          <a:bodyPr>
            <a:spAutoFit/>
          </a:bodyPr>
          <a:lstStyle/>
          <a:p>
            <a:pPr algn="ctr">
              <a:spcBef>
                <a:spcPct val="50000"/>
              </a:spcBef>
            </a:pPr>
            <a:r>
              <a:rPr lang="es-ES" dirty="0">
                <a:solidFill>
                  <a:schemeClr val="bg1"/>
                </a:solidFill>
                <a:latin typeface="Comic Sans MS" panose="030F0702030302020204" pitchFamily="66" charset="0"/>
              </a:rPr>
              <a:t>Placa cabalgante</a:t>
            </a:r>
          </a:p>
        </p:txBody>
      </p:sp>
      <p:sp>
        <p:nvSpPr>
          <p:cNvPr id="14" name="Text Box 97">
            <a:extLst>
              <a:ext uri="{FF2B5EF4-FFF2-40B4-BE49-F238E27FC236}">
                <a16:creationId xmlns:a16="http://schemas.microsoft.com/office/drawing/2014/main" id="{4D644EE6-6286-4941-8380-99A71EA8E4F3}"/>
              </a:ext>
            </a:extLst>
          </p:cNvPr>
          <p:cNvSpPr txBox="1">
            <a:spLocks noChangeArrowheads="1"/>
          </p:cNvSpPr>
          <p:nvPr/>
        </p:nvSpPr>
        <p:spPr bwMode="auto">
          <a:xfrm>
            <a:off x="907501" y="4138934"/>
            <a:ext cx="1763712" cy="641350"/>
          </a:xfrm>
          <a:prstGeom prst="rect">
            <a:avLst/>
          </a:prstGeom>
          <a:noFill/>
          <a:ln w="9525">
            <a:noFill/>
            <a:miter lim="800000"/>
            <a:headEnd/>
            <a:tailEnd/>
          </a:ln>
          <a:effectLst/>
        </p:spPr>
        <p:txBody>
          <a:bodyPr>
            <a:spAutoFit/>
          </a:bodyPr>
          <a:lstStyle/>
          <a:p>
            <a:pPr algn="ctr">
              <a:spcBef>
                <a:spcPct val="50000"/>
              </a:spcBef>
            </a:pPr>
            <a:r>
              <a:rPr lang="es-ES" dirty="0">
                <a:solidFill>
                  <a:schemeClr val="bg1"/>
                </a:solidFill>
                <a:latin typeface="Comic Sans MS" panose="030F0702030302020204" pitchFamily="66" charset="0"/>
              </a:rPr>
              <a:t>Placa </a:t>
            </a:r>
            <a:r>
              <a:rPr lang="es-ES" dirty="0" err="1">
                <a:solidFill>
                  <a:schemeClr val="bg1"/>
                </a:solidFill>
                <a:latin typeface="Comic Sans MS" panose="030F0702030302020204" pitchFamily="66" charset="0"/>
              </a:rPr>
              <a:t>subducente</a:t>
            </a:r>
            <a:endParaRPr lang="es-ES" dirty="0">
              <a:solidFill>
                <a:schemeClr val="bg1"/>
              </a:solidFill>
              <a:latin typeface="Comic Sans MS" panose="030F0702030302020204" pitchFamily="66" charset="0"/>
            </a:endParaRPr>
          </a:p>
        </p:txBody>
      </p:sp>
      <p:pic>
        <p:nvPicPr>
          <p:cNvPr id="15" name="Picture 2" descr="http://web.educastur.princast.es/proyectos/biogeo_ov/4a_ESO/02_placas/diapositivas/Diapositiva70.JPG">
            <a:extLst>
              <a:ext uri="{FF2B5EF4-FFF2-40B4-BE49-F238E27FC236}">
                <a16:creationId xmlns:a16="http://schemas.microsoft.com/office/drawing/2014/main" id="{D1C498CC-C6C5-46CF-A134-FF057781A99A}"/>
              </a:ext>
            </a:extLst>
          </p:cNvPr>
          <p:cNvPicPr>
            <a:picLocks noChangeAspect="1" noChangeArrowheads="1"/>
          </p:cNvPicPr>
          <p:nvPr/>
        </p:nvPicPr>
        <p:blipFill rotWithShape="1">
          <a:blip r:embed="rId4" cstate="print"/>
          <a:srcRect l="36450" r="3149"/>
          <a:stretch/>
        </p:blipFill>
        <p:spPr bwMode="auto">
          <a:xfrm>
            <a:off x="5329738" y="1299911"/>
            <a:ext cx="3106398" cy="3857282"/>
          </a:xfrm>
          <a:prstGeom prst="rect">
            <a:avLst/>
          </a:prstGeom>
          <a:noFill/>
        </p:spPr>
      </p:pic>
      <p:sp>
        <p:nvSpPr>
          <p:cNvPr id="16" name="Text Box 90">
            <a:hlinkClick r:id="rId5" action="ppaction://hlinksldjump"/>
            <a:extLst>
              <a:ext uri="{FF2B5EF4-FFF2-40B4-BE49-F238E27FC236}">
                <a16:creationId xmlns:a16="http://schemas.microsoft.com/office/drawing/2014/main" id="{5E1AA367-42AC-4063-8614-24DE5029BB38}"/>
              </a:ext>
            </a:extLst>
          </p:cNvPr>
          <p:cNvSpPr txBox="1">
            <a:spLocks noChangeArrowheads="1"/>
          </p:cNvSpPr>
          <p:nvPr/>
        </p:nvSpPr>
        <p:spPr bwMode="auto">
          <a:xfrm>
            <a:off x="4788024" y="5248652"/>
            <a:ext cx="4226878" cy="1492716"/>
          </a:xfrm>
          <a:prstGeom prst="rect">
            <a:avLst/>
          </a:prstGeom>
          <a:solidFill>
            <a:srgbClr val="CCFFCC"/>
          </a:solidFill>
          <a:ln w="9525" algn="ctr">
            <a:solidFill>
              <a:srgbClr val="008000"/>
            </a:solidFill>
            <a:miter lim="800000"/>
            <a:headEnd/>
            <a:tailEnd/>
          </a:ln>
          <a:effectLst/>
        </p:spPr>
        <p:txBody>
          <a:bodyPr wrap="square">
            <a:spAutoFit/>
          </a:bodyPr>
          <a:lstStyle/>
          <a:p>
            <a:pPr algn="ctr">
              <a:spcBef>
                <a:spcPct val="50000"/>
              </a:spcBef>
            </a:pPr>
            <a:r>
              <a:rPr lang="es-ES" sz="1400" b="1" dirty="0">
                <a:solidFill>
                  <a:srgbClr val="006600"/>
                </a:solidFill>
                <a:latin typeface="Comic Sans MS" panose="030F0702030302020204" pitchFamily="66" charset="0"/>
              </a:rPr>
              <a:t>Arcos de islas y fosas del Pacífico</a:t>
            </a:r>
          </a:p>
          <a:p>
            <a:pPr algn="ctr">
              <a:spcBef>
                <a:spcPct val="50000"/>
              </a:spcBef>
            </a:pPr>
            <a:r>
              <a:rPr lang="es-ES" sz="1400" dirty="0">
                <a:solidFill>
                  <a:srgbClr val="006600"/>
                </a:solidFill>
                <a:latin typeface="Comic Sans MS" panose="030F0702030302020204" pitchFamily="66" charset="0"/>
              </a:rPr>
              <a:t>Al este del océano Pacífico se da un </a:t>
            </a:r>
            <a:r>
              <a:rPr lang="es-ES" sz="1400" b="1" dirty="0">
                <a:solidFill>
                  <a:srgbClr val="006600"/>
                </a:solidFill>
                <a:latin typeface="Comic Sans MS" panose="030F0702030302020204" pitchFamily="66" charset="0"/>
              </a:rPr>
              <a:t>borde destructivo</a:t>
            </a:r>
            <a:r>
              <a:rPr lang="es-ES" sz="1400" dirty="0">
                <a:solidFill>
                  <a:srgbClr val="006600"/>
                </a:solidFill>
                <a:latin typeface="Comic Sans MS" panose="030F0702030302020204" pitchFamily="66" charset="0"/>
              </a:rPr>
              <a:t> al desplazarse la placa del Pacífico (oceánica) bajo la Euroasiática. En la imagen, los puntos indican la actividad sísmica (azul, seísmos menos profundos, y rojo, más profundos)</a:t>
            </a:r>
          </a:p>
        </p:txBody>
      </p:sp>
    </p:spTree>
    <p:extLst>
      <p:ext uri="{BB962C8B-B14F-4D97-AF65-F5344CB8AC3E}">
        <p14:creationId xmlns:p14="http://schemas.microsoft.com/office/powerpoint/2010/main" val="129141310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ext Box 2"/>
          <p:cNvSpPr txBox="1">
            <a:spLocks noChangeArrowheads="1"/>
          </p:cNvSpPr>
          <p:nvPr/>
        </p:nvSpPr>
        <p:spPr bwMode="auto">
          <a:xfrm>
            <a:off x="348126" y="252120"/>
            <a:ext cx="3826897" cy="369332"/>
          </a:xfrm>
          <a:prstGeom prst="rect">
            <a:avLst/>
          </a:prstGeom>
          <a:noFill/>
          <a:ln w="9525">
            <a:noFill/>
            <a:miter lim="800000"/>
            <a:headEnd/>
            <a:tailEnd/>
          </a:ln>
          <a:effectLst/>
        </p:spPr>
        <p:txBody>
          <a:bodyPr wrap="square">
            <a:spAutoFit/>
          </a:bodyPr>
          <a:lstStyle/>
          <a:p>
            <a:pPr>
              <a:spcBef>
                <a:spcPct val="50000"/>
              </a:spcBef>
            </a:pPr>
            <a:r>
              <a:rPr lang="es-ES_tradnl" b="1" u="sng" dirty="0">
                <a:solidFill>
                  <a:srgbClr val="00B050"/>
                </a:solidFill>
                <a:latin typeface="Comic Sans MS" pitchFamily="66" charset="0"/>
              </a:rPr>
              <a:t>COLISIÓN CON SUBDUCCIÓN</a:t>
            </a:r>
            <a:endParaRPr lang="es-ES" b="1" u="sng" dirty="0">
              <a:solidFill>
                <a:srgbClr val="00B050"/>
              </a:solidFill>
              <a:latin typeface="Comic Sans MS" pitchFamily="66" charset="0"/>
            </a:endParaRPr>
          </a:p>
        </p:txBody>
      </p:sp>
      <p:pic>
        <p:nvPicPr>
          <p:cNvPr id="480261" name="Picture 5" descr="297-1"/>
          <p:cNvPicPr>
            <a:picLocks noChangeAspect="1" noChangeArrowheads="1"/>
          </p:cNvPicPr>
          <p:nvPr/>
        </p:nvPicPr>
        <p:blipFill>
          <a:blip r:embed="rId2" cstate="print"/>
          <a:srcRect/>
          <a:stretch>
            <a:fillRect/>
          </a:stretch>
        </p:blipFill>
        <p:spPr bwMode="auto">
          <a:xfrm>
            <a:off x="2020888" y="1987698"/>
            <a:ext cx="5075237" cy="4465638"/>
          </a:xfrm>
          <a:prstGeom prst="rect">
            <a:avLst/>
          </a:prstGeom>
          <a:noFill/>
        </p:spPr>
      </p:pic>
      <p:sp>
        <p:nvSpPr>
          <p:cNvPr id="480262" name="Text Box 6"/>
          <p:cNvSpPr txBox="1">
            <a:spLocks noChangeArrowheads="1"/>
          </p:cNvSpPr>
          <p:nvPr/>
        </p:nvSpPr>
        <p:spPr bwMode="auto">
          <a:xfrm>
            <a:off x="4314506" y="1639833"/>
            <a:ext cx="1838965" cy="276999"/>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Cordillera de los Andes</a:t>
            </a:r>
            <a:endParaRPr lang="es-ES" sz="1200">
              <a:solidFill>
                <a:srgbClr val="006600"/>
              </a:solidFill>
              <a:latin typeface="Comic Sans MS" panose="030F0702030302020204" pitchFamily="66" charset="0"/>
            </a:endParaRPr>
          </a:p>
        </p:txBody>
      </p:sp>
      <p:sp>
        <p:nvSpPr>
          <p:cNvPr id="480263" name="Text Box 7"/>
          <p:cNvSpPr txBox="1">
            <a:spLocks noChangeArrowheads="1"/>
          </p:cNvSpPr>
          <p:nvPr/>
        </p:nvSpPr>
        <p:spPr bwMode="auto">
          <a:xfrm>
            <a:off x="6651273" y="2143889"/>
            <a:ext cx="1353256" cy="276999"/>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Volcanes activos</a:t>
            </a:r>
            <a:endParaRPr lang="es-ES" sz="1200">
              <a:solidFill>
                <a:srgbClr val="006600"/>
              </a:solidFill>
              <a:latin typeface="Comic Sans MS" panose="030F0702030302020204" pitchFamily="66" charset="0"/>
            </a:endParaRPr>
          </a:p>
        </p:txBody>
      </p:sp>
      <p:sp>
        <p:nvSpPr>
          <p:cNvPr id="480264" name="Text Box 8"/>
          <p:cNvSpPr txBox="1">
            <a:spLocks noChangeArrowheads="1"/>
          </p:cNvSpPr>
          <p:nvPr/>
        </p:nvSpPr>
        <p:spPr bwMode="auto">
          <a:xfrm>
            <a:off x="7170040" y="3079993"/>
            <a:ext cx="1588897" cy="276999"/>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Corteza continental</a:t>
            </a:r>
            <a:endParaRPr lang="es-ES" sz="1200">
              <a:solidFill>
                <a:srgbClr val="006600"/>
              </a:solidFill>
              <a:latin typeface="Comic Sans MS" panose="030F0702030302020204" pitchFamily="66" charset="0"/>
            </a:endParaRPr>
          </a:p>
        </p:txBody>
      </p:sp>
      <p:sp>
        <p:nvSpPr>
          <p:cNvPr id="480266" name="Text Box 10"/>
          <p:cNvSpPr txBox="1">
            <a:spLocks noChangeArrowheads="1"/>
          </p:cNvSpPr>
          <p:nvPr/>
        </p:nvSpPr>
        <p:spPr bwMode="auto">
          <a:xfrm>
            <a:off x="674658" y="5222140"/>
            <a:ext cx="1399743" cy="276999"/>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Corteza oceánica</a:t>
            </a:r>
            <a:endParaRPr lang="es-ES" sz="1200">
              <a:solidFill>
                <a:srgbClr val="006600"/>
              </a:solidFill>
              <a:latin typeface="Comic Sans MS" panose="030F0702030302020204" pitchFamily="66" charset="0"/>
            </a:endParaRPr>
          </a:p>
        </p:txBody>
      </p:sp>
      <p:sp>
        <p:nvSpPr>
          <p:cNvPr id="480267" name="Text Box 11"/>
          <p:cNvSpPr txBox="1">
            <a:spLocks noChangeArrowheads="1"/>
          </p:cNvSpPr>
          <p:nvPr/>
        </p:nvSpPr>
        <p:spPr bwMode="auto">
          <a:xfrm>
            <a:off x="409280" y="3872081"/>
            <a:ext cx="1505540" cy="276999"/>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Litosfera oceánica</a:t>
            </a:r>
            <a:endParaRPr lang="es-ES" sz="1200">
              <a:solidFill>
                <a:srgbClr val="006600"/>
              </a:solidFill>
              <a:latin typeface="Comic Sans MS" panose="030F0702030302020204" pitchFamily="66" charset="0"/>
            </a:endParaRPr>
          </a:p>
        </p:txBody>
      </p:sp>
      <p:sp>
        <p:nvSpPr>
          <p:cNvPr id="480268" name="Text Box 12"/>
          <p:cNvSpPr txBox="1">
            <a:spLocks noChangeArrowheads="1"/>
          </p:cNvSpPr>
          <p:nvPr/>
        </p:nvSpPr>
        <p:spPr bwMode="auto">
          <a:xfrm>
            <a:off x="348126" y="4376137"/>
            <a:ext cx="1677062" cy="276999"/>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Manto sublitosférico</a:t>
            </a:r>
            <a:endParaRPr lang="es-ES" sz="1200">
              <a:solidFill>
                <a:srgbClr val="006600"/>
              </a:solidFill>
              <a:latin typeface="Comic Sans MS" panose="030F0702030302020204" pitchFamily="66" charset="0"/>
            </a:endParaRPr>
          </a:p>
        </p:txBody>
      </p:sp>
      <p:sp>
        <p:nvSpPr>
          <p:cNvPr id="480269" name="Text Box 13"/>
          <p:cNvSpPr txBox="1">
            <a:spLocks noChangeArrowheads="1"/>
          </p:cNvSpPr>
          <p:nvPr/>
        </p:nvSpPr>
        <p:spPr bwMode="auto">
          <a:xfrm>
            <a:off x="614974" y="2503929"/>
            <a:ext cx="1317990" cy="276999"/>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Océano Pacífico</a:t>
            </a:r>
            <a:endParaRPr lang="es-ES" sz="1200">
              <a:solidFill>
                <a:srgbClr val="006600"/>
              </a:solidFill>
              <a:latin typeface="Comic Sans MS" panose="030F0702030302020204" pitchFamily="66" charset="0"/>
            </a:endParaRPr>
          </a:p>
        </p:txBody>
      </p:sp>
      <p:sp>
        <p:nvSpPr>
          <p:cNvPr id="480270" name="Line 14"/>
          <p:cNvSpPr>
            <a:spLocks noChangeShapeType="1"/>
          </p:cNvSpPr>
          <p:nvPr/>
        </p:nvSpPr>
        <p:spPr bwMode="auto">
          <a:xfrm>
            <a:off x="1866900" y="2636019"/>
            <a:ext cx="738188" cy="288925"/>
          </a:xfrm>
          <a:prstGeom prst="line">
            <a:avLst/>
          </a:prstGeom>
          <a:noFill/>
          <a:ln w="19050">
            <a:solidFill>
              <a:srgbClr val="008000"/>
            </a:solidFill>
            <a:round/>
            <a:headEnd/>
            <a:tailEnd type="triangle" w="med" len="med"/>
          </a:ln>
          <a:effectLst/>
        </p:spPr>
        <p:txBody>
          <a:bodyPr/>
          <a:lstStyle/>
          <a:p>
            <a:endParaRPr lang="es-ES"/>
          </a:p>
        </p:txBody>
      </p:sp>
      <p:sp>
        <p:nvSpPr>
          <p:cNvPr id="480271" name="Line 15"/>
          <p:cNvSpPr>
            <a:spLocks noChangeShapeType="1"/>
          </p:cNvSpPr>
          <p:nvPr/>
        </p:nvSpPr>
        <p:spPr bwMode="auto">
          <a:xfrm flipV="1">
            <a:off x="2074401" y="4465793"/>
            <a:ext cx="1051681" cy="848349"/>
          </a:xfrm>
          <a:prstGeom prst="line">
            <a:avLst/>
          </a:prstGeom>
          <a:noFill/>
          <a:ln w="19050">
            <a:solidFill>
              <a:srgbClr val="008000"/>
            </a:solidFill>
            <a:round/>
            <a:headEnd/>
            <a:tailEnd type="triangle" w="med" len="med"/>
          </a:ln>
          <a:effectLst/>
        </p:spPr>
        <p:txBody>
          <a:bodyPr/>
          <a:lstStyle/>
          <a:p>
            <a:endParaRPr lang="es-ES" dirty="0"/>
          </a:p>
        </p:txBody>
      </p:sp>
      <p:sp>
        <p:nvSpPr>
          <p:cNvPr id="480272" name="Line 16"/>
          <p:cNvSpPr>
            <a:spLocks noChangeShapeType="1"/>
          </p:cNvSpPr>
          <p:nvPr/>
        </p:nvSpPr>
        <p:spPr bwMode="auto">
          <a:xfrm>
            <a:off x="1828800" y="4010968"/>
            <a:ext cx="776288" cy="138112"/>
          </a:xfrm>
          <a:prstGeom prst="line">
            <a:avLst/>
          </a:prstGeom>
          <a:noFill/>
          <a:ln w="19050">
            <a:solidFill>
              <a:srgbClr val="008000"/>
            </a:solidFill>
            <a:round/>
            <a:headEnd/>
            <a:tailEnd/>
          </a:ln>
          <a:effectLst/>
        </p:spPr>
        <p:txBody>
          <a:bodyPr/>
          <a:lstStyle/>
          <a:p>
            <a:endParaRPr lang="es-ES"/>
          </a:p>
        </p:txBody>
      </p:sp>
      <p:sp>
        <p:nvSpPr>
          <p:cNvPr id="480273" name="Line 17"/>
          <p:cNvSpPr>
            <a:spLocks noChangeShapeType="1"/>
          </p:cNvSpPr>
          <p:nvPr/>
        </p:nvSpPr>
        <p:spPr bwMode="auto">
          <a:xfrm>
            <a:off x="1916113" y="4543028"/>
            <a:ext cx="463550" cy="38100"/>
          </a:xfrm>
          <a:prstGeom prst="line">
            <a:avLst/>
          </a:prstGeom>
          <a:noFill/>
          <a:ln w="19050">
            <a:solidFill>
              <a:srgbClr val="008000"/>
            </a:solidFill>
            <a:round/>
            <a:headEnd/>
            <a:tailEnd type="triangle" w="med" len="med"/>
          </a:ln>
          <a:effectLst/>
        </p:spPr>
        <p:txBody>
          <a:bodyPr/>
          <a:lstStyle/>
          <a:p>
            <a:endParaRPr lang="es-ES"/>
          </a:p>
        </p:txBody>
      </p:sp>
      <p:sp>
        <p:nvSpPr>
          <p:cNvPr id="480275" name="AutoShape 19"/>
          <p:cNvSpPr>
            <a:spLocks/>
          </p:cNvSpPr>
          <p:nvPr/>
        </p:nvSpPr>
        <p:spPr bwMode="auto">
          <a:xfrm>
            <a:off x="2592388" y="3876154"/>
            <a:ext cx="88900" cy="488950"/>
          </a:xfrm>
          <a:prstGeom prst="leftBrace">
            <a:avLst>
              <a:gd name="adj1" fmla="val 45833"/>
              <a:gd name="adj2" fmla="val 50000"/>
            </a:avLst>
          </a:prstGeom>
          <a:noFill/>
          <a:ln w="19050">
            <a:solidFill>
              <a:srgbClr val="008000"/>
            </a:solidFill>
            <a:round/>
            <a:headEnd/>
            <a:tailEnd/>
          </a:ln>
          <a:effectLst/>
        </p:spPr>
        <p:txBody>
          <a:bodyPr wrap="none" anchor="ctr"/>
          <a:lstStyle/>
          <a:p>
            <a:endParaRPr lang="es-ES"/>
          </a:p>
        </p:txBody>
      </p:sp>
      <p:sp>
        <p:nvSpPr>
          <p:cNvPr id="480276" name="Text Box 20"/>
          <p:cNvSpPr txBox="1">
            <a:spLocks noChangeArrowheads="1"/>
          </p:cNvSpPr>
          <p:nvPr/>
        </p:nvSpPr>
        <p:spPr bwMode="auto">
          <a:xfrm>
            <a:off x="581025" y="3154363"/>
            <a:ext cx="1247775" cy="274637"/>
          </a:xfrm>
          <a:prstGeom prst="rect">
            <a:avLst/>
          </a:prstGeom>
          <a:noFill/>
          <a:ln w="9525">
            <a:noFill/>
            <a:miter lim="800000"/>
            <a:headEnd/>
            <a:tailEnd/>
          </a:ln>
          <a:effectLst/>
        </p:spPr>
        <p:txBody>
          <a:bodyPr wrap="none">
            <a:spAutoFit/>
          </a:bodyPr>
          <a:lstStyle/>
          <a:p>
            <a:pPr algn="ctr">
              <a:spcBef>
                <a:spcPct val="50000"/>
              </a:spcBef>
            </a:pPr>
            <a:r>
              <a:rPr lang="es-ES_tradnl" sz="1200">
                <a:solidFill>
                  <a:srgbClr val="006600"/>
                </a:solidFill>
                <a:latin typeface="Comic Sans MS" panose="030F0702030302020204" pitchFamily="66" charset="0"/>
              </a:rPr>
              <a:t>Placa de Nazca</a:t>
            </a:r>
            <a:endParaRPr lang="es-ES" sz="1200">
              <a:solidFill>
                <a:srgbClr val="006600"/>
              </a:solidFill>
              <a:latin typeface="Comic Sans MS" panose="030F0702030302020204" pitchFamily="66" charset="0"/>
            </a:endParaRPr>
          </a:p>
        </p:txBody>
      </p:sp>
      <p:sp>
        <p:nvSpPr>
          <p:cNvPr id="480277" name="Line 21"/>
          <p:cNvSpPr>
            <a:spLocks noChangeShapeType="1"/>
          </p:cNvSpPr>
          <p:nvPr/>
        </p:nvSpPr>
        <p:spPr bwMode="auto">
          <a:xfrm>
            <a:off x="1790700" y="3262883"/>
            <a:ext cx="827088" cy="238125"/>
          </a:xfrm>
          <a:prstGeom prst="line">
            <a:avLst/>
          </a:prstGeom>
          <a:noFill/>
          <a:ln w="19050">
            <a:solidFill>
              <a:srgbClr val="008000"/>
            </a:solidFill>
            <a:round/>
            <a:headEnd/>
            <a:tailEnd type="triangle" w="med" len="med"/>
          </a:ln>
          <a:effectLst/>
        </p:spPr>
        <p:txBody>
          <a:bodyPr/>
          <a:lstStyle/>
          <a:p>
            <a:endParaRPr lang="es-ES"/>
          </a:p>
        </p:txBody>
      </p:sp>
      <p:sp>
        <p:nvSpPr>
          <p:cNvPr id="480280" name="Line 24"/>
          <p:cNvSpPr>
            <a:spLocks noChangeShapeType="1"/>
          </p:cNvSpPr>
          <p:nvPr/>
        </p:nvSpPr>
        <p:spPr bwMode="auto">
          <a:xfrm flipH="1">
            <a:off x="6713538" y="3231579"/>
            <a:ext cx="576262" cy="125413"/>
          </a:xfrm>
          <a:prstGeom prst="line">
            <a:avLst/>
          </a:prstGeom>
          <a:noFill/>
          <a:ln w="19050">
            <a:solidFill>
              <a:srgbClr val="008000"/>
            </a:solidFill>
            <a:round/>
            <a:headEnd/>
            <a:tailEnd type="triangle" w="med" len="med"/>
          </a:ln>
          <a:effectLst/>
        </p:spPr>
        <p:txBody>
          <a:bodyPr/>
          <a:lstStyle/>
          <a:p>
            <a:endParaRPr lang="es-ES"/>
          </a:p>
        </p:txBody>
      </p:sp>
      <p:sp>
        <p:nvSpPr>
          <p:cNvPr id="480281" name="Line 25"/>
          <p:cNvSpPr>
            <a:spLocks noChangeShapeType="1"/>
          </p:cNvSpPr>
          <p:nvPr/>
        </p:nvSpPr>
        <p:spPr bwMode="auto">
          <a:xfrm>
            <a:off x="5154613" y="1933972"/>
            <a:ext cx="174625" cy="342900"/>
          </a:xfrm>
          <a:prstGeom prst="line">
            <a:avLst/>
          </a:prstGeom>
          <a:noFill/>
          <a:ln w="19050">
            <a:solidFill>
              <a:srgbClr val="008000"/>
            </a:solidFill>
            <a:round/>
            <a:headEnd/>
            <a:tailEnd type="triangle" w="med" len="med"/>
          </a:ln>
          <a:effectLst/>
        </p:spPr>
        <p:txBody>
          <a:bodyPr/>
          <a:lstStyle/>
          <a:p>
            <a:endParaRPr lang="es-ES"/>
          </a:p>
        </p:txBody>
      </p:sp>
      <p:sp>
        <p:nvSpPr>
          <p:cNvPr id="480282" name="Freeform 26"/>
          <p:cNvSpPr>
            <a:spLocks/>
          </p:cNvSpPr>
          <p:nvPr/>
        </p:nvSpPr>
        <p:spPr bwMode="auto">
          <a:xfrm>
            <a:off x="5837238" y="2250579"/>
            <a:ext cx="850900" cy="314325"/>
          </a:xfrm>
          <a:custGeom>
            <a:avLst/>
            <a:gdLst/>
            <a:ahLst/>
            <a:cxnLst>
              <a:cxn ang="0">
                <a:pos x="182" y="198"/>
              </a:cxn>
              <a:cxn ang="0">
                <a:pos x="536" y="0"/>
              </a:cxn>
              <a:cxn ang="0">
                <a:pos x="0" y="41"/>
              </a:cxn>
            </a:cxnLst>
            <a:rect l="0" t="0" r="r" b="b"/>
            <a:pathLst>
              <a:path w="536" h="198">
                <a:moveTo>
                  <a:pt x="182" y="198"/>
                </a:moveTo>
                <a:lnTo>
                  <a:pt x="536" y="0"/>
                </a:lnTo>
                <a:lnTo>
                  <a:pt x="0" y="41"/>
                </a:lnTo>
              </a:path>
            </a:pathLst>
          </a:custGeom>
          <a:noFill/>
          <a:ln w="19050">
            <a:solidFill>
              <a:srgbClr val="008000"/>
            </a:solidFill>
            <a:round/>
            <a:headEnd type="triangle" w="med" len="med"/>
            <a:tailEnd type="triangle" w="med" len="med"/>
          </a:ln>
          <a:effectLst/>
        </p:spPr>
        <p:txBody>
          <a:bodyPr/>
          <a:lstStyle/>
          <a:p>
            <a:endParaRPr lang="es-ES"/>
          </a:p>
        </p:txBody>
      </p:sp>
      <p:sp>
        <p:nvSpPr>
          <p:cNvPr id="480283" name="Rectangle 27"/>
          <p:cNvSpPr>
            <a:spLocks noChangeArrowheads="1"/>
          </p:cNvSpPr>
          <p:nvPr/>
        </p:nvSpPr>
        <p:spPr bwMode="auto">
          <a:xfrm>
            <a:off x="3127375" y="5262299"/>
            <a:ext cx="2363788" cy="830997"/>
          </a:xfrm>
          <a:prstGeom prst="rect">
            <a:avLst/>
          </a:prstGeom>
          <a:noFill/>
          <a:ln w="9525" algn="ctr">
            <a:noFill/>
            <a:miter lim="800000"/>
            <a:headEnd/>
            <a:tailEnd/>
          </a:ln>
          <a:effectLst/>
        </p:spPr>
        <p:txBody>
          <a:bodyPr>
            <a:spAutoFit/>
          </a:bodyPr>
          <a:lstStyle/>
          <a:p>
            <a:pPr algn="ctr">
              <a:spcBef>
                <a:spcPct val="50000"/>
              </a:spcBef>
            </a:pPr>
            <a:r>
              <a:rPr lang="es-ES" sz="1200" dirty="0">
                <a:solidFill>
                  <a:schemeClr val="bg1"/>
                </a:solidFill>
                <a:latin typeface="Comic Sans MS" panose="030F0702030302020204" pitchFamily="66" charset="0"/>
              </a:rPr>
              <a:t>Los terremotos tienen el hipocentro más profundo hacia el interior del continente, y más somero hacia el borde</a:t>
            </a:r>
          </a:p>
        </p:txBody>
      </p:sp>
      <p:sp>
        <p:nvSpPr>
          <p:cNvPr id="480284" name="Freeform 28"/>
          <p:cNvSpPr>
            <a:spLocks/>
          </p:cNvSpPr>
          <p:nvPr/>
        </p:nvSpPr>
        <p:spPr bwMode="auto">
          <a:xfrm>
            <a:off x="4246563" y="4235995"/>
            <a:ext cx="2219325" cy="1065213"/>
          </a:xfrm>
          <a:custGeom>
            <a:avLst/>
            <a:gdLst/>
            <a:ahLst/>
            <a:cxnLst>
              <a:cxn ang="0">
                <a:pos x="1398" y="268"/>
              </a:cxn>
              <a:cxn ang="0">
                <a:pos x="0" y="671"/>
              </a:cxn>
              <a:cxn ang="0">
                <a:pos x="885" y="0"/>
              </a:cxn>
            </a:cxnLst>
            <a:rect l="0" t="0" r="r" b="b"/>
            <a:pathLst>
              <a:path w="1398" h="671">
                <a:moveTo>
                  <a:pt x="1398" y="268"/>
                </a:moveTo>
                <a:lnTo>
                  <a:pt x="0" y="671"/>
                </a:lnTo>
                <a:lnTo>
                  <a:pt x="885" y="0"/>
                </a:lnTo>
              </a:path>
            </a:pathLst>
          </a:custGeom>
          <a:noFill/>
          <a:ln w="19050">
            <a:solidFill>
              <a:schemeClr val="bg1"/>
            </a:solidFill>
            <a:round/>
            <a:headEnd type="triangle" w="med" len="med"/>
            <a:tailEnd type="triangle" w="med" len="med"/>
          </a:ln>
          <a:effectLst/>
        </p:spPr>
        <p:txBody>
          <a:bodyPr/>
          <a:lstStyle/>
          <a:p>
            <a:endParaRPr lang="es-ES"/>
          </a:p>
        </p:txBody>
      </p:sp>
      <p:sp>
        <p:nvSpPr>
          <p:cNvPr id="480285" name="Rectangle 29"/>
          <p:cNvSpPr>
            <a:spLocks noChangeArrowheads="1"/>
          </p:cNvSpPr>
          <p:nvPr/>
        </p:nvSpPr>
        <p:spPr bwMode="auto">
          <a:xfrm>
            <a:off x="5457825" y="5132040"/>
            <a:ext cx="1473200" cy="457200"/>
          </a:xfrm>
          <a:prstGeom prst="rect">
            <a:avLst/>
          </a:prstGeom>
          <a:noFill/>
          <a:ln w="9525" algn="ctr">
            <a:noFill/>
            <a:miter lim="800000"/>
            <a:headEnd/>
            <a:tailEnd/>
          </a:ln>
          <a:effectLst/>
        </p:spPr>
        <p:txBody>
          <a:bodyPr>
            <a:spAutoFit/>
          </a:bodyPr>
          <a:lstStyle/>
          <a:p>
            <a:pPr algn="ctr">
              <a:spcBef>
                <a:spcPct val="50000"/>
              </a:spcBef>
            </a:pPr>
            <a:r>
              <a:rPr lang="es-ES" sz="1200" dirty="0">
                <a:solidFill>
                  <a:schemeClr val="bg1"/>
                </a:solidFill>
                <a:latin typeface="Comic Sans MS" panose="030F0702030302020204" pitchFamily="66" charset="0"/>
              </a:rPr>
              <a:t>Fusión parcial de placa </a:t>
            </a:r>
            <a:r>
              <a:rPr lang="es-ES" sz="1200" dirty="0" err="1">
                <a:solidFill>
                  <a:schemeClr val="bg1"/>
                </a:solidFill>
                <a:latin typeface="Comic Sans MS" panose="030F0702030302020204" pitchFamily="66" charset="0"/>
              </a:rPr>
              <a:t>subducente</a:t>
            </a:r>
            <a:endParaRPr lang="es-ES" sz="1200" dirty="0">
              <a:solidFill>
                <a:schemeClr val="bg1"/>
              </a:solidFill>
              <a:latin typeface="Comic Sans MS" panose="030F0702030302020204" pitchFamily="66" charset="0"/>
            </a:endParaRPr>
          </a:p>
        </p:txBody>
      </p:sp>
      <p:sp>
        <p:nvSpPr>
          <p:cNvPr id="480286" name="Line 30"/>
          <p:cNvSpPr>
            <a:spLocks noChangeShapeType="1"/>
          </p:cNvSpPr>
          <p:nvPr/>
        </p:nvSpPr>
        <p:spPr bwMode="auto">
          <a:xfrm flipV="1">
            <a:off x="6350000" y="4555529"/>
            <a:ext cx="338138" cy="601663"/>
          </a:xfrm>
          <a:prstGeom prst="line">
            <a:avLst/>
          </a:prstGeom>
          <a:noFill/>
          <a:ln w="19050">
            <a:solidFill>
              <a:schemeClr val="bg1"/>
            </a:solidFill>
            <a:round/>
            <a:headEnd/>
            <a:tailEnd type="triangle" w="med" len="med"/>
          </a:ln>
          <a:effectLst/>
        </p:spPr>
        <p:txBody>
          <a:bodyPr/>
          <a:lstStyle/>
          <a:p>
            <a:endParaRPr lang="es-ES"/>
          </a:p>
        </p:txBody>
      </p:sp>
      <p:sp>
        <p:nvSpPr>
          <p:cNvPr id="31" name="Rectangle 60"/>
          <p:cNvSpPr>
            <a:spLocks noChangeArrowheads="1"/>
          </p:cNvSpPr>
          <p:nvPr/>
        </p:nvSpPr>
        <p:spPr bwMode="auto">
          <a:xfrm>
            <a:off x="524756" y="770065"/>
            <a:ext cx="3384376" cy="748705"/>
          </a:xfrm>
          <a:prstGeom prst="rect">
            <a:avLst/>
          </a:prstGeom>
          <a:solidFill>
            <a:srgbClr val="CCFF99"/>
          </a:solidFill>
          <a:ln w="12700">
            <a:solidFill>
              <a:srgbClr val="2E8A2E"/>
            </a:solidFill>
            <a:miter lim="800000"/>
            <a:headEnd/>
            <a:tailEnd/>
          </a:ln>
          <a:effectLst/>
        </p:spPr>
        <p:txBody>
          <a:bodyPr wrap="none" anchor="ctr"/>
          <a:lstStyle/>
          <a:p>
            <a:pPr algn="ctr"/>
            <a:r>
              <a:rPr lang="es-ES" sz="1400" b="1" dirty="0">
                <a:latin typeface="Comic Sans MS" panose="030F0702030302020204" pitchFamily="66" charset="0"/>
              </a:rPr>
              <a:t>COLISIÓN OCÉANO – CONTINENTE</a:t>
            </a:r>
          </a:p>
          <a:p>
            <a:pPr algn="ctr"/>
            <a:r>
              <a:rPr lang="es-ES" sz="1400" b="1" dirty="0">
                <a:latin typeface="Comic Sans MS" panose="030F0702030302020204" pitchFamily="66" charset="0"/>
              </a:rPr>
              <a:t>Se forma una cordillera </a:t>
            </a:r>
            <a:r>
              <a:rPr lang="es-ES" sz="1400" b="1" dirty="0" err="1">
                <a:latin typeface="Comic Sans MS" panose="030F0702030302020204" pitchFamily="66" charset="0"/>
              </a:rPr>
              <a:t>perioceánica</a:t>
            </a:r>
            <a:r>
              <a:rPr lang="es-ES" sz="1400" b="1" dirty="0">
                <a:latin typeface="Comic Sans MS" panose="030F0702030302020204" pitchFamily="66" charset="0"/>
              </a:rPr>
              <a:t>.</a:t>
            </a:r>
          </a:p>
          <a:p>
            <a:pPr algn="ctr"/>
            <a:r>
              <a:rPr lang="es-ES" sz="1400" b="1" dirty="0">
                <a:latin typeface="Comic Sans MS" panose="030F0702030302020204" pitchFamily="66" charset="0"/>
              </a:rPr>
              <a:t>Ej.: Los Andes, Las Rocosas</a:t>
            </a:r>
          </a:p>
        </p:txBody>
      </p:sp>
      <p:sp>
        <p:nvSpPr>
          <p:cNvPr id="2" name="Rectángulo 1">
            <a:extLst>
              <a:ext uri="{FF2B5EF4-FFF2-40B4-BE49-F238E27FC236}">
                <a16:creationId xmlns:a16="http://schemas.microsoft.com/office/drawing/2014/main" id="{728B4E89-9315-42FB-9077-982DCFAE6D06}"/>
              </a:ext>
            </a:extLst>
          </p:cNvPr>
          <p:cNvSpPr/>
          <p:nvPr/>
        </p:nvSpPr>
        <p:spPr>
          <a:xfrm>
            <a:off x="74845" y="6202179"/>
            <a:ext cx="2219325" cy="646331"/>
          </a:xfrm>
          <a:prstGeom prst="rect">
            <a:avLst/>
          </a:prstGeom>
        </p:spPr>
        <p:txBody>
          <a:bodyPr wrap="square">
            <a:spAutoFit/>
          </a:bodyPr>
          <a:lstStyle/>
          <a:p>
            <a:r>
              <a:rPr lang="es-ES" sz="1200" dirty="0">
                <a:latin typeface="Comic Sans MS" panose="030F0702030302020204" pitchFamily="66" charset="0"/>
                <a:hlinkClick r:id="rId3"/>
              </a:rPr>
              <a:t>ANIMACIÓN COLISIÓN</a:t>
            </a:r>
            <a:r>
              <a:rPr lang="es-ES" sz="1200" dirty="0">
                <a:latin typeface="Comic Sans MS" panose="030F0702030302020204" pitchFamily="66" charset="0"/>
              </a:rPr>
              <a:t> OCÉANO - CONTINENTE</a:t>
            </a:r>
          </a:p>
          <a:p>
            <a:endParaRPr lang="es-ES" sz="1200" dirty="0">
              <a:latin typeface="Comic Sans MS" panose="030F0702030302020204" pitchFamily="66" charset="0"/>
            </a:endParaRPr>
          </a:p>
        </p:txBody>
      </p:sp>
      <p:pic>
        <p:nvPicPr>
          <p:cNvPr id="27" name="Picture 2" descr="http://recursostic.educacion.es/secundaria/edad/4esobiologia/4quincena4/imagenes4/animacion7.gif">
            <a:extLst>
              <a:ext uri="{FF2B5EF4-FFF2-40B4-BE49-F238E27FC236}">
                <a16:creationId xmlns:a16="http://schemas.microsoft.com/office/drawing/2014/main" id="{A078803B-49A6-4403-805A-DFD2FB54901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6632"/>
            <a:ext cx="2813068" cy="16163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eb.educastur.princast.es/proyectos/biogeo_ov/4a_ESO/02_placas/diapositivas/Diapositiva67.JPG">
            <a:extLst>
              <a:ext uri="{FF2B5EF4-FFF2-40B4-BE49-F238E27FC236}">
                <a16:creationId xmlns:a16="http://schemas.microsoft.com/office/drawing/2014/main" id="{B39BF940-1681-402B-8748-CFFECDEB12C7}"/>
              </a:ext>
            </a:extLst>
          </p:cNvPr>
          <p:cNvPicPr>
            <a:picLocks noChangeAspect="1" noChangeArrowheads="1"/>
          </p:cNvPicPr>
          <p:nvPr/>
        </p:nvPicPr>
        <p:blipFill rotWithShape="1">
          <a:blip r:embed="rId5" cstate="print"/>
          <a:srcRect t="14108"/>
          <a:stretch/>
        </p:blipFill>
        <p:spPr bwMode="auto">
          <a:xfrm>
            <a:off x="7239552" y="5030337"/>
            <a:ext cx="1819094" cy="1171842"/>
          </a:xfrm>
          <a:prstGeom prst="rect">
            <a:avLst/>
          </a:prstGeom>
          <a:noFill/>
        </p:spPr>
      </p:pic>
      <p:sp>
        <p:nvSpPr>
          <p:cNvPr id="29" name="Text Box 2">
            <a:extLst>
              <a:ext uri="{FF2B5EF4-FFF2-40B4-BE49-F238E27FC236}">
                <a16:creationId xmlns:a16="http://schemas.microsoft.com/office/drawing/2014/main" id="{CB3EDB3F-FF21-40CE-ABC1-AFC30365F8F9}"/>
              </a:ext>
            </a:extLst>
          </p:cNvPr>
          <p:cNvSpPr txBox="1">
            <a:spLocks noChangeArrowheads="1"/>
          </p:cNvSpPr>
          <p:nvPr/>
        </p:nvSpPr>
        <p:spPr bwMode="auto">
          <a:xfrm>
            <a:off x="7096125" y="6346782"/>
            <a:ext cx="2219325" cy="461665"/>
          </a:xfrm>
          <a:prstGeom prst="rect">
            <a:avLst/>
          </a:prstGeom>
          <a:noFill/>
          <a:ln w="9525">
            <a:noFill/>
            <a:miter lim="800000"/>
            <a:headEnd/>
            <a:tailEnd/>
          </a:ln>
          <a:effectLst/>
        </p:spPr>
        <p:txBody>
          <a:bodyPr wrap="square">
            <a:spAutoFit/>
          </a:bodyPr>
          <a:lstStyle/>
          <a:p>
            <a:pPr algn="ctr">
              <a:spcBef>
                <a:spcPct val="50000"/>
              </a:spcBef>
            </a:pPr>
            <a:r>
              <a:rPr lang="es-ES_tradnl" sz="1200" b="1" dirty="0">
                <a:solidFill>
                  <a:srgbClr val="00B050"/>
                </a:solidFill>
                <a:latin typeface="Comic Sans MS" pitchFamily="66" charset="0"/>
              </a:rPr>
              <a:t>BORDE DESTRUCTIVO    Las Rocosas</a:t>
            </a:r>
            <a:endParaRPr lang="es-ES" sz="1200" b="1" dirty="0">
              <a:solidFill>
                <a:srgbClr val="00B050"/>
              </a:solidFill>
              <a:latin typeface="Comic Sans MS" pitchFamily="66" charset="0"/>
            </a:endParaRPr>
          </a:p>
        </p:txBody>
      </p:sp>
    </p:spTree>
    <p:extLst>
      <p:ext uri="{BB962C8B-B14F-4D97-AF65-F5344CB8AC3E}">
        <p14:creationId xmlns:p14="http://schemas.microsoft.com/office/powerpoint/2010/main" val="20757831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2"/>
          <p:cNvSpPr txBox="1">
            <a:spLocks noChangeArrowheads="1"/>
          </p:cNvSpPr>
          <p:nvPr/>
        </p:nvSpPr>
        <p:spPr bwMode="auto">
          <a:xfrm>
            <a:off x="2843808" y="2154342"/>
            <a:ext cx="5184775" cy="338554"/>
          </a:xfrm>
          <a:prstGeom prst="rect">
            <a:avLst/>
          </a:prstGeom>
          <a:noFill/>
          <a:ln w="9525">
            <a:noFill/>
            <a:miter lim="800000"/>
            <a:headEnd/>
            <a:tailEnd/>
          </a:ln>
          <a:effectLst/>
        </p:spPr>
        <p:txBody>
          <a:bodyPr>
            <a:spAutoFit/>
          </a:bodyPr>
          <a:lstStyle/>
          <a:p>
            <a:pPr>
              <a:spcBef>
                <a:spcPct val="50000"/>
              </a:spcBef>
            </a:pPr>
            <a:r>
              <a:rPr lang="es-ES_tradnl" sz="1600" b="1" dirty="0">
                <a:solidFill>
                  <a:srgbClr val="669900"/>
                </a:solidFill>
                <a:latin typeface="Comic Sans MS" pitchFamily="66" charset="0"/>
              </a:rPr>
              <a:t>ONDAS SÍSMICAS INTERNAS</a:t>
            </a:r>
            <a:endParaRPr lang="es-ES" sz="1600" b="1" dirty="0">
              <a:solidFill>
                <a:srgbClr val="669900"/>
              </a:solidFill>
              <a:latin typeface="Comic Sans MS" pitchFamily="66" charset="0"/>
            </a:endParaRPr>
          </a:p>
        </p:txBody>
      </p:sp>
      <p:sp>
        <p:nvSpPr>
          <p:cNvPr id="429064" name="Rectangle 8"/>
          <p:cNvSpPr>
            <a:spLocks noChangeArrowheads="1"/>
          </p:cNvSpPr>
          <p:nvPr/>
        </p:nvSpPr>
        <p:spPr bwMode="auto">
          <a:xfrm>
            <a:off x="914743" y="2060848"/>
            <a:ext cx="1208985" cy="553998"/>
          </a:xfrm>
          <a:prstGeom prst="rect">
            <a:avLst/>
          </a:prstGeom>
          <a:solidFill>
            <a:srgbClr val="FFFF99"/>
          </a:solidFill>
          <a:ln w="38100" algn="ctr">
            <a:solidFill>
              <a:srgbClr val="008000"/>
            </a:solidFill>
            <a:miter lim="800000"/>
            <a:headEnd/>
            <a:tailEnd/>
          </a:ln>
          <a:effectLst/>
        </p:spPr>
        <p:txBody>
          <a:bodyPr wrap="none">
            <a:spAutoFit/>
          </a:bodyPr>
          <a:lstStyle/>
          <a:p>
            <a:pPr algn="ctr">
              <a:spcBef>
                <a:spcPct val="50000"/>
              </a:spcBef>
            </a:pPr>
            <a:r>
              <a:rPr lang="es-ES_tradnl" sz="1200" b="1" dirty="0">
                <a:solidFill>
                  <a:srgbClr val="006600"/>
                </a:solidFill>
                <a:latin typeface="Comic Sans MS" panose="030F0702030302020204" pitchFamily="66" charset="0"/>
              </a:rPr>
              <a:t>Ondas P</a:t>
            </a:r>
          </a:p>
          <a:p>
            <a:pPr algn="ctr">
              <a:spcBef>
                <a:spcPct val="50000"/>
              </a:spcBef>
            </a:pPr>
            <a:r>
              <a:rPr lang="es-ES_tradnl" sz="1200" b="1" dirty="0">
                <a:solidFill>
                  <a:srgbClr val="006600"/>
                </a:solidFill>
                <a:latin typeface="Comic Sans MS" panose="030F0702030302020204" pitchFamily="66" charset="0"/>
              </a:rPr>
              <a:t>(PRIMARIAS)</a:t>
            </a:r>
            <a:endParaRPr lang="es-ES" sz="1200" b="1" dirty="0">
              <a:solidFill>
                <a:srgbClr val="006600"/>
              </a:solidFill>
              <a:latin typeface="Comic Sans MS" panose="030F0702030302020204" pitchFamily="66" charset="0"/>
            </a:endParaRPr>
          </a:p>
        </p:txBody>
      </p:sp>
      <p:sp>
        <p:nvSpPr>
          <p:cNvPr id="429065" name="Rectangle 9"/>
          <p:cNvSpPr>
            <a:spLocks noChangeArrowheads="1"/>
          </p:cNvSpPr>
          <p:nvPr/>
        </p:nvSpPr>
        <p:spPr bwMode="auto">
          <a:xfrm>
            <a:off x="6930973" y="2060848"/>
            <a:ext cx="1457451" cy="553998"/>
          </a:xfrm>
          <a:prstGeom prst="rect">
            <a:avLst/>
          </a:prstGeom>
          <a:solidFill>
            <a:srgbClr val="FFFF99"/>
          </a:solidFill>
          <a:ln w="38100" algn="ctr">
            <a:solidFill>
              <a:srgbClr val="008000"/>
            </a:solidFill>
            <a:miter lim="800000"/>
            <a:headEnd/>
            <a:tailEnd/>
          </a:ln>
          <a:effectLst/>
        </p:spPr>
        <p:txBody>
          <a:bodyPr wrap="none">
            <a:spAutoFit/>
          </a:bodyPr>
          <a:lstStyle/>
          <a:p>
            <a:pPr algn="ctr">
              <a:spcBef>
                <a:spcPct val="50000"/>
              </a:spcBef>
            </a:pPr>
            <a:r>
              <a:rPr lang="es-ES_tradnl" sz="1200" b="1" dirty="0">
                <a:solidFill>
                  <a:srgbClr val="006600"/>
                </a:solidFill>
                <a:latin typeface="Comic Sans MS" panose="030F0702030302020204" pitchFamily="66" charset="0"/>
              </a:rPr>
              <a:t>Ondas S</a:t>
            </a:r>
          </a:p>
          <a:p>
            <a:pPr algn="ctr">
              <a:spcBef>
                <a:spcPct val="50000"/>
              </a:spcBef>
            </a:pPr>
            <a:r>
              <a:rPr lang="es-ES_tradnl" sz="1200" b="1" dirty="0">
                <a:solidFill>
                  <a:srgbClr val="006600"/>
                </a:solidFill>
                <a:latin typeface="Comic Sans MS" panose="030F0702030302020204" pitchFamily="66" charset="0"/>
              </a:rPr>
              <a:t>(SECUNDARIAS)</a:t>
            </a:r>
            <a:endParaRPr lang="es-ES" sz="1200" b="1" dirty="0">
              <a:solidFill>
                <a:srgbClr val="006600"/>
              </a:solidFill>
              <a:latin typeface="Comic Sans MS" panose="030F0702030302020204" pitchFamily="66" charset="0"/>
            </a:endParaRPr>
          </a:p>
        </p:txBody>
      </p:sp>
      <p:grpSp>
        <p:nvGrpSpPr>
          <p:cNvPr id="2" name="Group 21"/>
          <p:cNvGrpSpPr>
            <a:grpSpLocks/>
          </p:cNvGrpSpPr>
          <p:nvPr/>
        </p:nvGrpSpPr>
        <p:grpSpPr bwMode="auto">
          <a:xfrm>
            <a:off x="393701" y="2822738"/>
            <a:ext cx="8354764" cy="2838509"/>
            <a:chOff x="248" y="1380"/>
            <a:chExt cx="5398" cy="1949"/>
          </a:xfrm>
        </p:grpSpPr>
        <p:grpSp>
          <p:nvGrpSpPr>
            <p:cNvPr id="3" name="Group 14"/>
            <p:cNvGrpSpPr>
              <a:grpSpLocks/>
            </p:cNvGrpSpPr>
            <p:nvPr/>
          </p:nvGrpSpPr>
          <p:grpSpPr bwMode="auto">
            <a:xfrm>
              <a:off x="248" y="1380"/>
              <a:ext cx="2482" cy="1861"/>
              <a:chOff x="248" y="1220"/>
              <a:chExt cx="2482" cy="1861"/>
            </a:xfrm>
          </p:grpSpPr>
          <p:pic>
            <p:nvPicPr>
              <p:cNvPr id="429062" name="Picture 6" descr="254-1ondas P">
                <a:hlinkClick r:id="" action="ppaction://noaction"/>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8" y="1220"/>
                <a:ext cx="2482" cy="1859"/>
              </a:xfrm>
              <a:prstGeom prst="rect">
                <a:avLst/>
              </a:prstGeom>
              <a:noFill/>
            </p:spPr>
          </p:pic>
          <p:sp>
            <p:nvSpPr>
              <p:cNvPr id="429066" name="Text Box 10"/>
              <p:cNvSpPr txBox="1">
                <a:spLocks noChangeArrowheads="1"/>
              </p:cNvSpPr>
              <p:nvPr/>
            </p:nvSpPr>
            <p:spPr bwMode="auto">
              <a:xfrm>
                <a:off x="538" y="2840"/>
                <a:ext cx="1453" cy="155"/>
              </a:xfrm>
              <a:prstGeom prst="rect">
                <a:avLst/>
              </a:prstGeom>
              <a:noFill/>
              <a:ln w="9525">
                <a:noFill/>
                <a:miter lim="800000"/>
                <a:headEnd/>
                <a:tailEnd/>
              </a:ln>
              <a:effectLst/>
            </p:spPr>
            <p:txBody>
              <a:bodyPr wrap="none">
                <a:spAutoFit/>
              </a:bodyPr>
              <a:lstStyle/>
              <a:p>
                <a:pPr>
                  <a:spcBef>
                    <a:spcPct val="50000"/>
                  </a:spcBef>
                </a:pPr>
                <a:r>
                  <a:rPr lang="es-ES" sz="1000">
                    <a:solidFill>
                      <a:srgbClr val="006600"/>
                    </a:solidFill>
                    <a:latin typeface="Comic Sans MS" panose="030F0702030302020204" pitchFamily="66" charset="0"/>
                  </a:rPr>
                  <a:t>Dirección de propagación de la onda</a:t>
                </a:r>
              </a:p>
            </p:txBody>
          </p:sp>
          <p:sp>
            <p:nvSpPr>
              <p:cNvPr id="429068" name="Text Box 12"/>
              <p:cNvSpPr txBox="1">
                <a:spLocks noChangeArrowheads="1"/>
              </p:cNvSpPr>
              <p:nvPr/>
            </p:nvSpPr>
            <p:spPr bwMode="auto">
              <a:xfrm>
                <a:off x="536" y="2926"/>
                <a:ext cx="1183" cy="155"/>
              </a:xfrm>
              <a:prstGeom prst="rect">
                <a:avLst/>
              </a:prstGeom>
              <a:noFill/>
              <a:ln w="9525">
                <a:noFill/>
                <a:miter lim="800000"/>
                <a:headEnd/>
                <a:tailEnd/>
              </a:ln>
              <a:effectLst/>
            </p:spPr>
            <p:txBody>
              <a:bodyPr wrap="none">
                <a:spAutoFit/>
              </a:bodyPr>
              <a:lstStyle/>
              <a:p>
                <a:pPr>
                  <a:spcBef>
                    <a:spcPct val="50000"/>
                  </a:spcBef>
                </a:pPr>
                <a:r>
                  <a:rPr lang="es-ES" sz="1000">
                    <a:solidFill>
                      <a:srgbClr val="006600"/>
                    </a:solidFill>
                    <a:latin typeface="Comic Sans MS" panose="030F0702030302020204" pitchFamily="66" charset="0"/>
                  </a:rPr>
                  <a:t>Movimiento de las partículas</a:t>
                </a:r>
              </a:p>
            </p:txBody>
          </p:sp>
        </p:grpSp>
        <p:grpSp>
          <p:nvGrpSpPr>
            <p:cNvPr id="4" name="Group 15"/>
            <p:cNvGrpSpPr>
              <a:grpSpLocks/>
            </p:cNvGrpSpPr>
            <p:nvPr/>
          </p:nvGrpSpPr>
          <p:grpSpPr bwMode="auto">
            <a:xfrm>
              <a:off x="3043" y="1380"/>
              <a:ext cx="2603" cy="1949"/>
              <a:chOff x="3003" y="1220"/>
              <a:chExt cx="2603" cy="1949"/>
            </a:xfrm>
          </p:grpSpPr>
          <p:pic>
            <p:nvPicPr>
              <p:cNvPr id="429063" name="Picture 7" descr="254-2ondas S">
                <a:hlinkClick r:id="" action="ppaction://noaction"/>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03" y="1220"/>
                <a:ext cx="2603" cy="1949"/>
              </a:xfrm>
              <a:prstGeom prst="rect">
                <a:avLst/>
              </a:prstGeom>
              <a:noFill/>
            </p:spPr>
          </p:pic>
          <p:sp>
            <p:nvSpPr>
              <p:cNvPr id="429067" name="Text Box 11"/>
              <p:cNvSpPr txBox="1">
                <a:spLocks noChangeArrowheads="1"/>
              </p:cNvSpPr>
              <p:nvPr/>
            </p:nvSpPr>
            <p:spPr bwMode="auto">
              <a:xfrm>
                <a:off x="3314" y="2918"/>
                <a:ext cx="1453" cy="155"/>
              </a:xfrm>
              <a:prstGeom prst="rect">
                <a:avLst/>
              </a:prstGeom>
              <a:noFill/>
              <a:ln w="9525">
                <a:noFill/>
                <a:miter lim="800000"/>
                <a:headEnd/>
                <a:tailEnd/>
              </a:ln>
              <a:effectLst/>
            </p:spPr>
            <p:txBody>
              <a:bodyPr wrap="none">
                <a:spAutoFit/>
              </a:bodyPr>
              <a:lstStyle/>
              <a:p>
                <a:pPr>
                  <a:spcBef>
                    <a:spcPct val="50000"/>
                  </a:spcBef>
                </a:pPr>
                <a:r>
                  <a:rPr lang="es-ES" sz="1000">
                    <a:solidFill>
                      <a:srgbClr val="006600"/>
                    </a:solidFill>
                    <a:latin typeface="Comic Sans MS" panose="030F0702030302020204" pitchFamily="66" charset="0"/>
                  </a:rPr>
                  <a:t>Dirección de propagación de la onda</a:t>
                </a:r>
              </a:p>
            </p:txBody>
          </p:sp>
          <p:sp>
            <p:nvSpPr>
              <p:cNvPr id="429069" name="Text Box 13"/>
              <p:cNvSpPr txBox="1">
                <a:spLocks noChangeArrowheads="1"/>
              </p:cNvSpPr>
              <p:nvPr/>
            </p:nvSpPr>
            <p:spPr bwMode="auto">
              <a:xfrm>
                <a:off x="3314" y="2998"/>
                <a:ext cx="1183" cy="155"/>
              </a:xfrm>
              <a:prstGeom prst="rect">
                <a:avLst/>
              </a:prstGeom>
              <a:noFill/>
              <a:ln w="9525">
                <a:noFill/>
                <a:miter lim="800000"/>
                <a:headEnd/>
                <a:tailEnd/>
              </a:ln>
              <a:effectLst/>
            </p:spPr>
            <p:txBody>
              <a:bodyPr wrap="none">
                <a:spAutoFit/>
              </a:bodyPr>
              <a:lstStyle/>
              <a:p>
                <a:pPr>
                  <a:spcBef>
                    <a:spcPct val="50000"/>
                  </a:spcBef>
                </a:pPr>
                <a:r>
                  <a:rPr lang="es-ES" sz="1000">
                    <a:solidFill>
                      <a:srgbClr val="006600"/>
                    </a:solidFill>
                    <a:latin typeface="Comic Sans MS" panose="030F0702030302020204" pitchFamily="66" charset="0"/>
                  </a:rPr>
                  <a:t>Movimiento de las partículas</a:t>
                </a:r>
              </a:p>
            </p:txBody>
          </p:sp>
        </p:grpSp>
      </p:grpSp>
      <p:pic>
        <p:nvPicPr>
          <p:cNvPr id="16" name="Picture 2" descr="C:\Documents and Settings\ana\Mis documentos\Mis imágenes\animacion1.gif"/>
          <p:cNvPicPr>
            <a:picLocks noChangeAspect="1" noChangeArrowheads="1"/>
          </p:cNvPicPr>
          <p:nvPr/>
        </p:nvPicPr>
        <p:blipFill>
          <a:blip r:embed="rId4" cstate="print"/>
          <a:srcRect/>
          <a:stretch>
            <a:fillRect/>
          </a:stretch>
        </p:blipFill>
        <p:spPr bwMode="auto">
          <a:xfrm>
            <a:off x="395536" y="5790606"/>
            <a:ext cx="3672408" cy="950762"/>
          </a:xfrm>
          <a:prstGeom prst="rect">
            <a:avLst/>
          </a:prstGeom>
          <a:noFill/>
        </p:spPr>
      </p:pic>
      <p:pic>
        <p:nvPicPr>
          <p:cNvPr id="17" name="Picture 3" descr="C:\Documents and Settings\ana\Mis documentos\Mis imágenes\animacion2.gif"/>
          <p:cNvPicPr>
            <a:picLocks noChangeAspect="1" noChangeArrowheads="1"/>
          </p:cNvPicPr>
          <p:nvPr/>
        </p:nvPicPr>
        <p:blipFill>
          <a:blip r:embed="rId5" cstate="print"/>
          <a:srcRect/>
          <a:stretch>
            <a:fillRect/>
          </a:stretch>
        </p:blipFill>
        <p:spPr bwMode="auto">
          <a:xfrm>
            <a:off x="5004048" y="5714807"/>
            <a:ext cx="3744416" cy="1098569"/>
          </a:xfrm>
          <a:prstGeom prst="rect">
            <a:avLst/>
          </a:prstGeom>
          <a:noFill/>
        </p:spPr>
      </p:pic>
      <p:sp>
        <p:nvSpPr>
          <p:cNvPr id="18" name="Text Box 2"/>
          <p:cNvSpPr txBox="1">
            <a:spLocks noChangeArrowheads="1"/>
          </p:cNvSpPr>
          <p:nvPr/>
        </p:nvSpPr>
        <p:spPr bwMode="auto">
          <a:xfrm>
            <a:off x="2555776" y="714182"/>
            <a:ext cx="5184775" cy="707886"/>
          </a:xfrm>
          <a:prstGeom prst="rect">
            <a:avLst/>
          </a:prstGeom>
          <a:noFill/>
          <a:ln w="9525">
            <a:noFill/>
            <a:miter lim="800000"/>
            <a:headEnd/>
            <a:tailEnd/>
          </a:ln>
          <a:effectLst/>
        </p:spPr>
        <p:txBody>
          <a:bodyPr>
            <a:spAutoFit/>
          </a:bodyPr>
          <a:lstStyle/>
          <a:p>
            <a:pPr>
              <a:spcBef>
                <a:spcPct val="50000"/>
              </a:spcBef>
            </a:pPr>
            <a:r>
              <a:rPr lang="es-ES_tradnl" sz="1600" b="1" dirty="0">
                <a:solidFill>
                  <a:srgbClr val="669900"/>
                </a:solidFill>
                <a:latin typeface="Comic Sans MS" pitchFamily="66" charset="0"/>
              </a:rPr>
              <a:t>ONDAS SÍSMICAS SUPERFICIALES</a:t>
            </a:r>
          </a:p>
          <a:p>
            <a:pPr>
              <a:spcBef>
                <a:spcPct val="50000"/>
              </a:spcBef>
            </a:pPr>
            <a:r>
              <a:rPr lang="es-ES_tradnl" sz="1600" b="1" dirty="0">
                <a:solidFill>
                  <a:srgbClr val="669900"/>
                </a:solidFill>
                <a:latin typeface="Comic Sans MS" pitchFamily="66" charset="0"/>
              </a:rPr>
              <a:t>(responsables de los desastres en superficie)</a:t>
            </a:r>
            <a:endParaRPr lang="es-ES" sz="1600" b="1" dirty="0">
              <a:solidFill>
                <a:srgbClr val="669900"/>
              </a:solidFill>
              <a:latin typeface="Comic Sans MS" pitchFamily="66" charset="0"/>
            </a:endParaRPr>
          </a:p>
        </p:txBody>
      </p:sp>
      <p:pic>
        <p:nvPicPr>
          <p:cNvPr id="19" name="Picture 8" descr="animalove">
            <a:hlinkClick r:id="rId6"/>
          </p:cNvPr>
          <p:cNvPicPr>
            <a:picLocks noChangeAspect="1" noChangeArrowheads="1" noCrop="1"/>
          </p:cNvPicPr>
          <p:nvPr/>
        </p:nvPicPr>
        <p:blipFill>
          <a:blip r:embed="rId7" cstate="print"/>
          <a:srcRect/>
          <a:stretch>
            <a:fillRect/>
          </a:stretch>
        </p:blipFill>
        <p:spPr bwMode="auto">
          <a:xfrm>
            <a:off x="323529" y="404664"/>
            <a:ext cx="1512168" cy="1161947"/>
          </a:xfrm>
          <a:prstGeom prst="rect">
            <a:avLst/>
          </a:prstGeom>
          <a:noFill/>
          <a:ln w="9525">
            <a:noFill/>
            <a:miter lim="800000"/>
            <a:headEnd/>
            <a:tailEnd/>
          </a:ln>
        </p:spPr>
      </p:pic>
      <p:pic>
        <p:nvPicPr>
          <p:cNvPr id="20" name="Picture 10" descr="animaray"/>
          <p:cNvPicPr>
            <a:picLocks noChangeAspect="1" noChangeArrowheads="1" noCrop="1"/>
          </p:cNvPicPr>
          <p:nvPr/>
        </p:nvPicPr>
        <p:blipFill>
          <a:blip r:embed="rId8" cstate="print"/>
          <a:srcRect/>
          <a:stretch>
            <a:fillRect/>
          </a:stretch>
        </p:blipFill>
        <p:spPr bwMode="auto">
          <a:xfrm>
            <a:off x="7163792" y="332656"/>
            <a:ext cx="1584672" cy="1162093"/>
          </a:xfrm>
          <a:prstGeom prst="rect">
            <a:avLst/>
          </a:prstGeom>
          <a:noFill/>
          <a:ln w="9525">
            <a:noFill/>
            <a:miter lim="800000"/>
            <a:headEnd/>
            <a:tailEnd/>
          </a:ln>
        </p:spPr>
      </p:pic>
      <p:sp>
        <p:nvSpPr>
          <p:cNvPr id="5" name="Flecha: a la derecha 4"/>
          <p:cNvSpPr/>
          <p:nvPr/>
        </p:nvSpPr>
        <p:spPr>
          <a:xfrm>
            <a:off x="6228184" y="2204864"/>
            <a:ext cx="641629" cy="246664"/>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lecha: a la derecha 20"/>
          <p:cNvSpPr/>
          <p:nvPr/>
        </p:nvSpPr>
        <p:spPr>
          <a:xfrm>
            <a:off x="6444208" y="775562"/>
            <a:ext cx="641629" cy="20516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Flecha: a la derecha 21"/>
          <p:cNvSpPr/>
          <p:nvPr/>
        </p:nvSpPr>
        <p:spPr>
          <a:xfrm flipH="1">
            <a:off x="1907703" y="775562"/>
            <a:ext cx="641629" cy="20516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a la derecha 22"/>
          <p:cNvSpPr/>
          <p:nvPr/>
        </p:nvSpPr>
        <p:spPr>
          <a:xfrm flipH="1">
            <a:off x="2202179" y="2204864"/>
            <a:ext cx="641629" cy="20516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58093589"/>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eb.educastur.princast.es/proyectos/biogeo_ov/4a_ESO/02_placas/diapositivas/Diapositiva75.JPG"/>
          <p:cNvPicPr>
            <a:picLocks noChangeAspect="1" noChangeArrowheads="1"/>
          </p:cNvPicPr>
          <p:nvPr/>
        </p:nvPicPr>
        <p:blipFill rotWithShape="1">
          <a:blip r:embed="rId2" cstate="print"/>
          <a:srcRect l="4986" t="19762" b="8501"/>
          <a:stretch/>
        </p:blipFill>
        <p:spPr bwMode="auto">
          <a:xfrm>
            <a:off x="6444208" y="216771"/>
            <a:ext cx="1773924" cy="1004511"/>
          </a:xfrm>
          <a:prstGeom prst="rect">
            <a:avLst/>
          </a:prstGeom>
          <a:noFill/>
        </p:spPr>
      </p:pic>
      <p:sp>
        <p:nvSpPr>
          <p:cNvPr id="2" name="Título 1"/>
          <p:cNvSpPr>
            <a:spLocks noGrp="1"/>
          </p:cNvSpPr>
          <p:nvPr>
            <p:ph type="title"/>
          </p:nvPr>
        </p:nvSpPr>
        <p:spPr>
          <a:xfrm>
            <a:off x="-180528" y="1366869"/>
            <a:ext cx="2888789" cy="430406"/>
          </a:xfrm>
        </p:spPr>
        <p:txBody>
          <a:bodyPr>
            <a:normAutofit/>
          </a:bodyPr>
          <a:lstStyle/>
          <a:p>
            <a:r>
              <a:rPr lang="es-ES" sz="1600" b="1" dirty="0">
                <a:solidFill>
                  <a:srgbClr val="0070C0"/>
                </a:solidFill>
                <a:latin typeface="Comic Sans MS" panose="030F0702030302020204" pitchFamily="66" charset="0"/>
              </a:rPr>
              <a:t>EJ.: </a:t>
            </a:r>
            <a:r>
              <a:rPr lang="es-ES" sz="1600" b="1" u="sng" dirty="0">
                <a:solidFill>
                  <a:srgbClr val="0070C0"/>
                </a:solidFill>
                <a:latin typeface="Comic Sans MS" panose="030F0702030302020204" pitchFamily="66" charset="0"/>
              </a:rPr>
              <a:t>EL HIMALAYA</a:t>
            </a:r>
          </a:p>
        </p:txBody>
      </p:sp>
      <p:pic>
        <p:nvPicPr>
          <p:cNvPr id="4" name="Picture 2" descr="http://web.educastur.princast.es/proyectos/biogeo_ov/4a_ESO/02_placas/diapositivas/Diapositiva78.JPG"/>
          <p:cNvPicPr>
            <a:picLocks noChangeAspect="1" noChangeArrowheads="1"/>
          </p:cNvPicPr>
          <p:nvPr/>
        </p:nvPicPr>
        <p:blipFill rotWithShape="1">
          <a:blip r:embed="rId3" cstate="print"/>
          <a:srcRect l="55787" r="3023"/>
          <a:stretch/>
        </p:blipFill>
        <p:spPr bwMode="auto">
          <a:xfrm>
            <a:off x="6076343" y="2074645"/>
            <a:ext cx="2530731" cy="4608076"/>
          </a:xfrm>
          <a:prstGeom prst="rect">
            <a:avLst/>
          </a:prstGeom>
          <a:noFill/>
        </p:spPr>
      </p:pic>
      <p:pic>
        <p:nvPicPr>
          <p:cNvPr id="5" name="Picture 2" descr="http://web.educastur.princast.es/proyectos/biogeo_ov/4a_ESO/02_placas/diapositivas/Diapositiva77.JPG">
            <a:extLst>
              <a:ext uri="{FF2B5EF4-FFF2-40B4-BE49-F238E27FC236}">
                <a16:creationId xmlns:a16="http://schemas.microsoft.com/office/drawing/2014/main" id="{124AC55E-9DD3-438C-9267-BF029BFAF84D}"/>
              </a:ext>
            </a:extLst>
          </p:cNvPr>
          <p:cNvPicPr>
            <a:picLocks noChangeAspect="1" noChangeArrowheads="1"/>
          </p:cNvPicPr>
          <p:nvPr/>
        </p:nvPicPr>
        <p:blipFill rotWithShape="1">
          <a:blip r:embed="rId4" cstate="print"/>
          <a:srcRect l="3232" t="2001" r="3151" b="59121"/>
          <a:stretch/>
        </p:blipFill>
        <p:spPr bwMode="auto">
          <a:xfrm>
            <a:off x="1115615" y="3717895"/>
            <a:ext cx="4158753" cy="1295281"/>
          </a:xfrm>
          <a:prstGeom prst="rect">
            <a:avLst/>
          </a:prstGeom>
          <a:noFill/>
        </p:spPr>
      </p:pic>
      <p:pic>
        <p:nvPicPr>
          <p:cNvPr id="6" name="Picture 2" descr="http://web.educastur.princast.es/proyectos/biogeo_ov/4a_ESO/02_placas/diapositivas/Diapositiva77.JPG">
            <a:extLst>
              <a:ext uri="{FF2B5EF4-FFF2-40B4-BE49-F238E27FC236}">
                <a16:creationId xmlns:a16="http://schemas.microsoft.com/office/drawing/2014/main" id="{CF4E739F-7DA3-4D04-BF0A-AF6FA4F53EBE}"/>
              </a:ext>
            </a:extLst>
          </p:cNvPr>
          <p:cNvPicPr>
            <a:picLocks noChangeAspect="1" noChangeArrowheads="1"/>
          </p:cNvPicPr>
          <p:nvPr/>
        </p:nvPicPr>
        <p:blipFill rotWithShape="1">
          <a:blip r:embed="rId4" cstate="print"/>
          <a:srcRect l="29433" t="48370" r="3151"/>
          <a:stretch/>
        </p:blipFill>
        <p:spPr bwMode="auto">
          <a:xfrm>
            <a:off x="1968306" y="4852198"/>
            <a:ext cx="3539798" cy="2033186"/>
          </a:xfrm>
          <a:prstGeom prst="rect">
            <a:avLst/>
          </a:prstGeom>
          <a:noFill/>
        </p:spPr>
      </p:pic>
      <p:sp>
        <p:nvSpPr>
          <p:cNvPr id="7" name="Text Box 25">
            <a:extLst>
              <a:ext uri="{FF2B5EF4-FFF2-40B4-BE49-F238E27FC236}">
                <a16:creationId xmlns:a16="http://schemas.microsoft.com/office/drawing/2014/main" id="{C94FEDAC-C038-4CA9-865D-34E07111136A}"/>
              </a:ext>
            </a:extLst>
          </p:cNvPr>
          <p:cNvSpPr txBox="1">
            <a:spLocks noChangeArrowheads="1"/>
          </p:cNvSpPr>
          <p:nvPr/>
        </p:nvSpPr>
        <p:spPr bwMode="auto">
          <a:xfrm>
            <a:off x="1" y="206350"/>
            <a:ext cx="6444208" cy="846386"/>
          </a:xfrm>
          <a:prstGeom prst="rect">
            <a:avLst/>
          </a:prstGeom>
          <a:noFill/>
          <a:ln w="9525">
            <a:noFill/>
            <a:miter lim="800000"/>
            <a:headEnd/>
            <a:tailEnd/>
          </a:ln>
          <a:effectLst/>
        </p:spPr>
        <p:txBody>
          <a:bodyPr wrap="square">
            <a:spAutoFit/>
          </a:bodyPr>
          <a:lstStyle/>
          <a:p>
            <a:pPr algn="ctr">
              <a:spcBef>
                <a:spcPct val="50000"/>
              </a:spcBef>
            </a:pPr>
            <a:r>
              <a:rPr lang="es-ES" sz="1400" b="1" dirty="0">
                <a:solidFill>
                  <a:srgbClr val="339933"/>
                </a:solidFill>
                <a:latin typeface="Comic Sans MS" pitchFamily="66" charset="0"/>
              </a:rPr>
              <a:t>ZONAS DE COLISIÓN CONTINENTAL</a:t>
            </a:r>
          </a:p>
          <a:p>
            <a:pPr algn="ctr">
              <a:spcBef>
                <a:spcPct val="50000"/>
              </a:spcBef>
            </a:pPr>
            <a:r>
              <a:rPr lang="es-ES" sz="1400" dirty="0">
                <a:solidFill>
                  <a:srgbClr val="339933"/>
                </a:solidFill>
                <a:latin typeface="Comic Sans MS" pitchFamily="66" charset="0"/>
              </a:rPr>
              <a:t>No habrá subducción debido a las características de la litosfera continental; tendrá lugar la formación de una cordillera por</a:t>
            </a:r>
            <a:r>
              <a:rPr lang="es-ES" sz="1400" b="1" dirty="0">
                <a:solidFill>
                  <a:srgbClr val="339933"/>
                </a:solidFill>
                <a:latin typeface="Comic Sans MS" pitchFamily="66" charset="0"/>
              </a:rPr>
              <a:t> “obducción”.</a:t>
            </a:r>
          </a:p>
        </p:txBody>
      </p:sp>
      <p:pic>
        <p:nvPicPr>
          <p:cNvPr id="8" name="Picture 99" descr="e0336147">
            <a:extLst>
              <a:ext uri="{FF2B5EF4-FFF2-40B4-BE49-F238E27FC236}">
                <a16:creationId xmlns:a16="http://schemas.microsoft.com/office/drawing/2014/main" id="{187FAF88-AB49-414E-9DC2-0DBD84DB84CF}"/>
              </a:ext>
            </a:extLst>
          </p:cNvPr>
          <p:cNvPicPr>
            <a:picLocks noChangeAspect="1" noChangeArrowheads="1"/>
          </p:cNvPicPr>
          <p:nvPr/>
        </p:nvPicPr>
        <p:blipFill>
          <a:blip r:embed="rId5" cstate="print">
            <a:clrChange>
              <a:clrFrom>
                <a:srgbClr val="FDFDFD"/>
              </a:clrFrom>
              <a:clrTo>
                <a:srgbClr val="FDFDFD">
                  <a:alpha val="0"/>
                </a:srgbClr>
              </a:clrTo>
            </a:clrChange>
          </a:blip>
          <a:srcRect b="3209"/>
          <a:stretch>
            <a:fillRect/>
          </a:stretch>
        </p:blipFill>
        <p:spPr bwMode="auto">
          <a:xfrm>
            <a:off x="1717776" y="1951182"/>
            <a:ext cx="2632056" cy="1621834"/>
          </a:xfrm>
          <a:prstGeom prst="rect">
            <a:avLst/>
          </a:prstGeom>
          <a:noFill/>
        </p:spPr>
      </p:pic>
      <p:sp>
        <p:nvSpPr>
          <p:cNvPr id="9" name="AutoShape 104">
            <a:extLst>
              <a:ext uri="{FF2B5EF4-FFF2-40B4-BE49-F238E27FC236}">
                <a16:creationId xmlns:a16="http://schemas.microsoft.com/office/drawing/2014/main" id="{4798398D-63D4-4FF0-8FCC-71FE581CFA22}"/>
              </a:ext>
            </a:extLst>
          </p:cNvPr>
          <p:cNvSpPr>
            <a:spLocks noChangeArrowheads="1"/>
          </p:cNvSpPr>
          <p:nvPr/>
        </p:nvSpPr>
        <p:spPr bwMode="auto">
          <a:xfrm>
            <a:off x="1240953" y="2132856"/>
            <a:ext cx="522735" cy="366712"/>
          </a:xfrm>
          <a:prstGeom prst="rightArrow">
            <a:avLst>
              <a:gd name="adj1" fmla="val 50000"/>
              <a:gd name="adj2" fmla="val 30894"/>
            </a:avLst>
          </a:prstGeom>
          <a:solidFill>
            <a:srgbClr val="FF0000"/>
          </a:solidFill>
          <a:ln w="9525">
            <a:solidFill>
              <a:srgbClr val="FF0000"/>
            </a:solidFill>
            <a:miter lim="800000"/>
            <a:headEnd/>
            <a:tailEnd/>
          </a:ln>
          <a:effectLst/>
        </p:spPr>
        <p:txBody>
          <a:bodyPr wrap="none" anchor="ctr"/>
          <a:lstStyle/>
          <a:p>
            <a:endParaRPr lang="es-ES"/>
          </a:p>
        </p:txBody>
      </p:sp>
      <p:sp>
        <p:nvSpPr>
          <p:cNvPr id="10" name="AutoShape 105">
            <a:extLst>
              <a:ext uri="{FF2B5EF4-FFF2-40B4-BE49-F238E27FC236}">
                <a16:creationId xmlns:a16="http://schemas.microsoft.com/office/drawing/2014/main" id="{25F15552-45CA-4BA4-B8D8-818AD01AEA64}"/>
              </a:ext>
            </a:extLst>
          </p:cNvPr>
          <p:cNvSpPr>
            <a:spLocks noChangeArrowheads="1"/>
          </p:cNvSpPr>
          <p:nvPr/>
        </p:nvSpPr>
        <p:spPr bwMode="auto">
          <a:xfrm rot="10800000">
            <a:off x="4283968" y="2132856"/>
            <a:ext cx="508303" cy="366715"/>
          </a:xfrm>
          <a:prstGeom prst="rightArrow">
            <a:avLst>
              <a:gd name="adj1" fmla="val 50000"/>
              <a:gd name="adj2" fmla="val 30894"/>
            </a:avLst>
          </a:prstGeom>
          <a:solidFill>
            <a:srgbClr val="FF0000"/>
          </a:solidFill>
          <a:ln w="9525">
            <a:solidFill>
              <a:srgbClr val="FF0000"/>
            </a:solidFill>
            <a:miter lim="800000"/>
            <a:headEnd/>
            <a:tailEnd/>
          </a:ln>
          <a:effectLst/>
        </p:spPr>
        <p:txBody>
          <a:bodyPr wrap="none" anchor="ctr"/>
          <a:lstStyle/>
          <a:p>
            <a:endParaRPr lang="es-ES"/>
          </a:p>
        </p:txBody>
      </p:sp>
      <p:sp>
        <p:nvSpPr>
          <p:cNvPr id="11" name="Rectángulo 10">
            <a:extLst>
              <a:ext uri="{FF2B5EF4-FFF2-40B4-BE49-F238E27FC236}">
                <a16:creationId xmlns:a16="http://schemas.microsoft.com/office/drawing/2014/main" id="{01EBBEC2-23DC-442C-93B7-C7A91371E240}"/>
              </a:ext>
            </a:extLst>
          </p:cNvPr>
          <p:cNvSpPr/>
          <p:nvPr/>
        </p:nvSpPr>
        <p:spPr>
          <a:xfrm>
            <a:off x="-139401" y="6315359"/>
            <a:ext cx="2035820" cy="553998"/>
          </a:xfrm>
          <a:prstGeom prst="rect">
            <a:avLst/>
          </a:prstGeom>
        </p:spPr>
        <p:txBody>
          <a:bodyPr wrap="square">
            <a:spAutoFit/>
          </a:bodyPr>
          <a:lstStyle/>
          <a:p>
            <a:pPr algn="ctr"/>
            <a:r>
              <a:rPr lang="es-ES" sz="1000" dirty="0">
                <a:latin typeface="Comic Sans MS" panose="030F0702030302020204" pitchFamily="66" charset="0"/>
                <a:hlinkClick r:id="rId6"/>
              </a:rPr>
              <a:t>ANIMACIÓN COLISIÓN CONTINENTAL</a:t>
            </a:r>
            <a:endParaRPr lang="es-ES" sz="1000" dirty="0">
              <a:latin typeface="Comic Sans MS" panose="030F0702030302020204" pitchFamily="66" charset="0"/>
            </a:endParaRPr>
          </a:p>
          <a:p>
            <a:endParaRPr lang="es-ES" sz="1000" dirty="0">
              <a:latin typeface="Comic Sans MS" panose="030F0702030302020204" pitchFamily="66" charset="0"/>
            </a:endParaRPr>
          </a:p>
        </p:txBody>
      </p:sp>
      <p:sp>
        <p:nvSpPr>
          <p:cNvPr id="12" name="Text Box 103">
            <a:extLst>
              <a:ext uri="{FF2B5EF4-FFF2-40B4-BE49-F238E27FC236}">
                <a16:creationId xmlns:a16="http://schemas.microsoft.com/office/drawing/2014/main" id="{767623D3-D6EC-42B2-A339-27930BC862AF}"/>
              </a:ext>
            </a:extLst>
          </p:cNvPr>
          <p:cNvSpPr txBox="1">
            <a:spLocks noChangeArrowheads="1"/>
          </p:cNvSpPr>
          <p:nvPr/>
        </p:nvSpPr>
        <p:spPr bwMode="auto">
          <a:xfrm>
            <a:off x="3131840" y="1432520"/>
            <a:ext cx="2304256" cy="523220"/>
          </a:xfrm>
          <a:prstGeom prst="rect">
            <a:avLst/>
          </a:prstGeom>
          <a:noFill/>
          <a:ln w="9525">
            <a:noFill/>
            <a:miter lim="800000"/>
            <a:headEnd/>
            <a:tailEnd/>
          </a:ln>
          <a:effectLst/>
        </p:spPr>
        <p:txBody>
          <a:bodyPr wrap="square">
            <a:spAutoFit/>
          </a:bodyPr>
          <a:lstStyle/>
          <a:p>
            <a:pPr algn="ctr">
              <a:spcBef>
                <a:spcPct val="50000"/>
              </a:spcBef>
            </a:pPr>
            <a:r>
              <a:rPr lang="es-ES" sz="1400" dirty="0">
                <a:latin typeface="Comic Sans MS" panose="030F0702030302020204" pitchFamily="66" charset="0"/>
              </a:rPr>
              <a:t>Cordillera interior (formada por </a:t>
            </a:r>
            <a:r>
              <a:rPr lang="es-ES" sz="1400" b="1" dirty="0">
                <a:latin typeface="Comic Sans MS" panose="030F0702030302020204" pitchFamily="66" charset="0"/>
              </a:rPr>
              <a:t>obducción</a:t>
            </a:r>
            <a:r>
              <a:rPr lang="es-ES" sz="1400" dirty="0">
                <a:latin typeface="Comic Sans MS" panose="030F0702030302020204" pitchFamily="66" charset="0"/>
              </a:rPr>
              <a:t>)</a:t>
            </a:r>
          </a:p>
        </p:txBody>
      </p:sp>
      <p:sp>
        <p:nvSpPr>
          <p:cNvPr id="13" name="Line 102">
            <a:extLst>
              <a:ext uri="{FF2B5EF4-FFF2-40B4-BE49-F238E27FC236}">
                <a16:creationId xmlns:a16="http://schemas.microsoft.com/office/drawing/2014/main" id="{35016B0A-0809-4403-AEFC-E84C7282675E}"/>
              </a:ext>
            </a:extLst>
          </p:cNvPr>
          <p:cNvSpPr>
            <a:spLocks noChangeShapeType="1"/>
          </p:cNvSpPr>
          <p:nvPr/>
        </p:nvSpPr>
        <p:spPr bwMode="auto">
          <a:xfrm flipV="1">
            <a:off x="2853623" y="1797275"/>
            <a:ext cx="324129" cy="333636"/>
          </a:xfrm>
          <a:prstGeom prst="line">
            <a:avLst/>
          </a:prstGeom>
          <a:noFill/>
          <a:ln w="9525">
            <a:solidFill>
              <a:srgbClr val="2E8A2E"/>
            </a:solidFill>
            <a:round/>
            <a:headEnd/>
            <a:tailEnd/>
          </a:ln>
          <a:effectLst/>
        </p:spPr>
        <p:txBody>
          <a:bodyPr/>
          <a:lstStyle/>
          <a:p>
            <a:endParaRPr lang="es-ES"/>
          </a:p>
        </p:txBody>
      </p:sp>
      <p:sp>
        <p:nvSpPr>
          <p:cNvPr id="16" name="Text Box 90">
            <a:hlinkClick r:id="rId7" action="ppaction://hlinksldjump"/>
            <a:extLst>
              <a:ext uri="{FF2B5EF4-FFF2-40B4-BE49-F238E27FC236}">
                <a16:creationId xmlns:a16="http://schemas.microsoft.com/office/drawing/2014/main" id="{E01BADF9-CD28-4EA0-A004-870D45796CE5}"/>
              </a:ext>
            </a:extLst>
          </p:cNvPr>
          <p:cNvSpPr txBox="1">
            <a:spLocks noChangeArrowheads="1"/>
          </p:cNvSpPr>
          <p:nvPr/>
        </p:nvSpPr>
        <p:spPr bwMode="auto">
          <a:xfrm>
            <a:off x="6012160" y="1324798"/>
            <a:ext cx="2661695" cy="738664"/>
          </a:xfrm>
          <a:prstGeom prst="rect">
            <a:avLst/>
          </a:prstGeom>
          <a:solidFill>
            <a:srgbClr val="CCFFCC"/>
          </a:solidFill>
          <a:ln w="9525" algn="ctr">
            <a:solidFill>
              <a:srgbClr val="008000"/>
            </a:solidFill>
            <a:miter lim="800000"/>
            <a:headEnd/>
            <a:tailEnd/>
          </a:ln>
          <a:effectLst/>
        </p:spPr>
        <p:txBody>
          <a:bodyPr wrap="square">
            <a:spAutoFit/>
          </a:bodyPr>
          <a:lstStyle/>
          <a:p>
            <a:pPr algn="ctr">
              <a:spcBef>
                <a:spcPct val="50000"/>
              </a:spcBef>
            </a:pPr>
            <a:r>
              <a:rPr lang="es-ES" sz="1400" dirty="0">
                <a:solidFill>
                  <a:srgbClr val="006600"/>
                </a:solidFill>
                <a:latin typeface="Comic Sans MS" panose="030F0702030302020204" pitchFamily="66" charset="0"/>
              </a:rPr>
              <a:t>Son </a:t>
            </a:r>
            <a:r>
              <a:rPr lang="es-ES" sz="1400" b="1" dirty="0">
                <a:solidFill>
                  <a:srgbClr val="006600"/>
                </a:solidFill>
                <a:latin typeface="Comic Sans MS" panose="030F0702030302020204" pitchFamily="66" charset="0"/>
              </a:rPr>
              <a:t>zonas sísmicas</a:t>
            </a:r>
            <a:r>
              <a:rPr lang="es-ES" sz="1400" dirty="0">
                <a:solidFill>
                  <a:srgbClr val="006600"/>
                </a:solidFill>
                <a:latin typeface="Comic Sans MS" panose="030F0702030302020204" pitchFamily="66" charset="0"/>
              </a:rPr>
              <a:t> (seísmos de foco superficial o medio). </a:t>
            </a:r>
            <a:r>
              <a:rPr lang="es-ES" sz="1400" b="1" dirty="0">
                <a:solidFill>
                  <a:srgbClr val="006600"/>
                </a:solidFill>
                <a:latin typeface="Comic Sans MS" panose="030F0702030302020204" pitchFamily="66" charset="0"/>
              </a:rPr>
              <a:t>No</a:t>
            </a:r>
            <a:r>
              <a:rPr lang="es-ES" sz="1400" dirty="0">
                <a:solidFill>
                  <a:srgbClr val="006600"/>
                </a:solidFill>
                <a:latin typeface="Comic Sans MS" panose="030F0702030302020204" pitchFamily="66" charset="0"/>
              </a:rPr>
              <a:t> hay vulcanismo. </a:t>
            </a:r>
          </a:p>
        </p:txBody>
      </p:sp>
      <p:sp>
        <p:nvSpPr>
          <p:cNvPr id="3" name="Rectángulo 2"/>
          <p:cNvSpPr/>
          <p:nvPr/>
        </p:nvSpPr>
        <p:spPr>
          <a:xfrm>
            <a:off x="179512" y="116632"/>
            <a:ext cx="6120680" cy="9144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5575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par>
                                <p:cTn id="8" presetID="22" presetClass="entr" presetSubtype="2" repeatCount="indefinite"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54" name="Text Box 18"/>
          <p:cNvSpPr txBox="1">
            <a:spLocks noChangeArrowheads="1"/>
          </p:cNvSpPr>
          <p:nvPr/>
        </p:nvSpPr>
        <p:spPr bwMode="auto">
          <a:xfrm>
            <a:off x="827584" y="260648"/>
            <a:ext cx="8424936" cy="861774"/>
          </a:xfrm>
          <a:prstGeom prst="rect">
            <a:avLst/>
          </a:prstGeom>
          <a:noFill/>
          <a:ln w="9525">
            <a:noFill/>
            <a:miter lim="800000"/>
            <a:headEnd/>
            <a:tailEnd/>
          </a:ln>
          <a:effectLst/>
        </p:spPr>
        <p:txBody>
          <a:bodyPr wrap="square">
            <a:spAutoFit/>
          </a:bodyPr>
          <a:lstStyle/>
          <a:p>
            <a:pPr>
              <a:spcBef>
                <a:spcPct val="50000"/>
              </a:spcBef>
            </a:pPr>
            <a:r>
              <a:rPr lang="es-ES" sz="2000" b="1" u="sng" dirty="0">
                <a:solidFill>
                  <a:srgbClr val="339933"/>
                </a:solidFill>
                <a:latin typeface="Comic Sans MS" pitchFamily="66" charset="0"/>
              </a:rPr>
              <a:t>LÍMITES DE DESPLAZAMIENTO LATERAL</a:t>
            </a:r>
            <a:r>
              <a:rPr lang="es-ES" sz="2000" b="1" dirty="0">
                <a:solidFill>
                  <a:srgbClr val="339933"/>
                </a:solidFill>
                <a:latin typeface="Comic Sans MS" pitchFamily="66" charset="0"/>
              </a:rPr>
              <a:t>: PASIVOS.</a:t>
            </a:r>
          </a:p>
          <a:p>
            <a:pPr>
              <a:spcBef>
                <a:spcPct val="50000"/>
              </a:spcBef>
            </a:pPr>
            <a:r>
              <a:rPr lang="es-ES" sz="2000" b="1" dirty="0">
                <a:solidFill>
                  <a:srgbClr val="339933"/>
                </a:solidFill>
                <a:latin typeface="Comic Sans MS" pitchFamily="66" charset="0"/>
              </a:rPr>
              <a:t> LAS FALLAS TRANSFORMANTES</a:t>
            </a:r>
          </a:p>
        </p:txBody>
      </p:sp>
      <p:pic>
        <p:nvPicPr>
          <p:cNvPr id="167967" name="Picture 31" descr="ec086897"/>
          <p:cNvPicPr>
            <a:picLocks noChangeAspect="1" noChangeArrowheads="1"/>
          </p:cNvPicPr>
          <p:nvPr/>
        </p:nvPicPr>
        <p:blipFill>
          <a:blip r:embed="rId3" cstate="print"/>
          <a:srcRect l="1613" t="2197" r="43083" b="3535"/>
          <a:stretch>
            <a:fillRect/>
          </a:stretch>
        </p:blipFill>
        <p:spPr bwMode="auto">
          <a:xfrm>
            <a:off x="1063386" y="1497869"/>
            <a:ext cx="3021239" cy="3862940"/>
          </a:xfrm>
          <a:prstGeom prst="rect">
            <a:avLst/>
          </a:prstGeom>
          <a:noFill/>
        </p:spPr>
      </p:pic>
      <p:sp>
        <p:nvSpPr>
          <p:cNvPr id="167969" name="Rectangle 33"/>
          <p:cNvSpPr>
            <a:spLocks noChangeArrowheads="1"/>
          </p:cNvSpPr>
          <p:nvPr/>
        </p:nvSpPr>
        <p:spPr bwMode="auto">
          <a:xfrm>
            <a:off x="827584" y="5482017"/>
            <a:ext cx="2934930" cy="719180"/>
          </a:xfrm>
          <a:prstGeom prst="rect">
            <a:avLst/>
          </a:prstGeom>
          <a:solidFill>
            <a:srgbClr val="CCFF99"/>
          </a:solidFill>
          <a:ln w="12700">
            <a:solidFill>
              <a:srgbClr val="2E8A2E"/>
            </a:solidFill>
            <a:miter lim="800000"/>
            <a:headEnd/>
            <a:tailEnd/>
          </a:ln>
          <a:effectLst/>
        </p:spPr>
        <p:txBody>
          <a:bodyPr wrap="none" lIns="90000" tIns="46800" rIns="90000" bIns="46800" anchor="ctr"/>
          <a:lstStyle/>
          <a:p>
            <a:pPr algn="ctr"/>
            <a:r>
              <a:rPr lang="es-ES" sz="1400" b="1" dirty="0">
                <a:latin typeface="Comic Sans MS" panose="030F0702030302020204" pitchFamily="66" charset="0"/>
              </a:rPr>
              <a:t>Falla de San Andrés</a:t>
            </a:r>
            <a:r>
              <a:rPr lang="es-ES" sz="1400" dirty="0">
                <a:latin typeface="Comic Sans MS" panose="030F0702030302020204" pitchFamily="66" charset="0"/>
              </a:rPr>
              <a:t>:</a:t>
            </a:r>
          </a:p>
          <a:p>
            <a:pPr algn="ctr"/>
            <a:r>
              <a:rPr lang="es-ES" sz="1400" dirty="0">
                <a:latin typeface="Comic Sans MS" panose="030F0702030302020204" pitchFamily="66" charset="0"/>
              </a:rPr>
              <a:t>Placas Pacífica y Norteamericana.</a:t>
            </a:r>
          </a:p>
        </p:txBody>
      </p:sp>
      <p:pic>
        <p:nvPicPr>
          <p:cNvPr id="2" name="Imagen 1"/>
          <p:cNvPicPr>
            <a:picLocks noChangeAspect="1"/>
          </p:cNvPicPr>
          <p:nvPr/>
        </p:nvPicPr>
        <p:blipFill>
          <a:blip r:embed="rId4"/>
          <a:stretch>
            <a:fillRect/>
          </a:stretch>
        </p:blipFill>
        <p:spPr>
          <a:xfrm>
            <a:off x="5669518" y="1772816"/>
            <a:ext cx="2411096" cy="3862940"/>
          </a:xfrm>
          <a:prstGeom prst="rect">
            <a:avLst/>
          </a:prstGeom>
        </p:spPr>
      </p:pic>
      <p:sp>
        <p:nvSpPr>
          <p:cNvPr id="6" name="Rectangle 60"/>
          <p:cNvSpPr>
            <a:spLocks noChangeArrowheads="1"/>
          </p:cNvSpPr>
          <p:nvPr/>
        </p:nvSpPr>
        <p:spPr bwMode="auto">
          <a:xfrm>
            <a:off x="4499992" y="5877272"/>
            <a:ext cx="4392489" cy="647851"/>
          </a:xfrm>
          <a:prstGeom prst="rect">
            <a:avLst/>
          </a:prstGeom>
          <a:solidFill>
            <a:srgbClr val="CCFF99"/>
          </a:solidFill>
          <a:ln w="12700">
            <a:solidFill>
              <a:srgbClr val="2E8A2E"/>
            </a:solidFill>
            <a:miter lim="800000"/>
            <a:headEnd/>
            <a:tailEnd/>
          </a:ln>
          <a:effectLst/>
        </p:spPr>
        <p:txBody>
          <a:bodyPr wrap="none" anchor="ctr"/>
          <a:lstStyle/>
          <a:p>
            <a:pPr algn="ctr"/>
            <a:r>
              <a:rPr lang="es-ES" sz="1400" dirty="0">
                <a:latin typeface="Comic Sans MS" panose="030F0702030302020204" pitchFamily="66" charset="0"/>
              </a:rPr>
              <a:t>Son </a:t>
            </a:r>
            <a:r>
              <a:rPr lang="es-ES" sz="1400" b="1" dirty="0">
                <a:latin typeface="Comic Sans MS" panose="030F0702030302020204" pitchFamily="66" charset="0"/>
              </a:rPr>
              <a:t>zonas sísmicas</a:t>
            </a:r>
            <a:r>
              <a:rPr lang="es-ES" sz="1400" dirty="0">
                <a:latin typeface="Comic Sans MS" panose="030F0702030302020204" pitchFamily="66" charset="0"/>
              </a:rPr>
              <a:t>, de focos superficiales o medios.</a:t>
            </a:r>
          </a:p>
          <a:p>
            <a:pPr algn="ctr"/>
            <a:r>
              <a:rPr lang="es-ES" sz="1400" b="1" dirty="0">
                <a:latin typeface="Comic Sans MS" panose="030F0702030302020204" pitchFamily="66" charset="0"/>
              </a:rPr>
              <a:t>No</a:t>
            </a:r>
            <a:r>
              <a:rPr lang="es-ES" sz="1400" dirty="0">
                <a:latin typeface="Comic Sans MS" panose="030F0702030302020204" pitchFamily="66" charset="0"/>
              </a:rPr>
              <a:t> hay vulcanismo.</a:t>
            </a:r>
          </a:p>
        </p:txBody>
      </p:sp>
      <p:pic>
        <p:nvPicPr>
          <p:cNvPr id="4098" name="Picture 2" descr="http://recursostic.educacion.es/secundaria/edad/4esobiologia/4quincena4/imagenes4/animacion8.gif">
            <a:extLst>
              <a:ext uri="{FF2B5EF4-FFF2-40B4-BE49-F238E27FC236}">
                <a16:creationId xmlns:a16="http://schemas.microsoft.com/office/drawing/2014/main" id="{552880AC-5FC1-474C-A20C-06008D33F00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51116" y="947519"/>
            <a:ext cx="22479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13757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ext Box 2"/>
          <p:cNvSpPr txBox="1">
            <a:spLocks noChangeArrowheads="1"/>
          </p:cNvSpPr>
          <p:nvPr/>
        </p:nvSpPr>
        <p:spPr bwMode="auto">
          <a:xfrm>
            <a:off x="251520" y="395372"/>
            <a:ext cx="8856984" cy="369332"/>
          </a:xfrm>
          <a:prstGeom prst="rect">
            <a:avLst/>
          </a:prstGeom>
          <a:noFill/>
          <a:ln w="9525">
            <a:noFill/>
            <a:miter lim="800000"/>
            <a:headEnd/>
            <a:tailEnd/>
          </a:ln>
          <a:effectLst/>
        </p:spPr>
        <p:txBody>
          <a:bodyPr wrap="square">
            <a:spAutoFit/>
          </a:bodyPr>
          <a:lstStyle/>
          <a:p>
            <a:pPr>
              <a:spcBef>
                <a:spcPct val="50000"/>
              </a:spcBef>
            </a:pPr>
            <a:r>
              <a:rPr lang="es-ES_tradnl" b="1" dirty="0">
                <a:solidFill>
                  <a:srgbClr val="00B050"/>
                </a:solidFill>
                <a:latin typeface="Comic Sans MS" panose="030F0702030302020204" pitchFamily="66" charset="0"/>
              </a:rPr>
              <a:t>4. </a:t>
            </a:r>
            <a:r>
              <a:rPr lang="es-ES_tradnl" b="1" u="sng" dirty="0">
                <a:solidFill>
                  <a:srgbClr val="00B050"/>
                </a:solidFill>
                <a:latin typeface="Comic Sans MS" panose="030F0702030302020204" pitchFamily="66" charset="0"/>
              </a:rPr>
              <a:t>PROCESOS INTRAPLACA</a:t>
            </a:r>
            <a:r>
              <a:rPr lang="es-ES_tradnl" b="1" dirty="0">
                <a:solidFill>
                  <a:srgbClr val="00B050"/>
                </a:solidFill>
                <a:latin typeface="Comic Sans MS" panose="030F0702030302020204" pitchFamily="66" charset="0"/>
              </a:rPr>
              <a:t>: PUNTOS CALIENTES (HAWAII, CANARIAS)</a:t>
            </a:r>
            <a:endParaRPr lang="es-ES" b="1" dirty="0">
              <a:solidFill>
                <a:srgbClr val="00B050"/>
              </a:solidFill>
              <a:latin typeface="Comic Sans MS" panose="030F0702030302020204" pitchFamily="66" charset="0"/>
            </a:endParaRPr>
          </a:p>
        </p:txBody>
      </p:sp>
      <p:pic>
        <p:nvPicPr>
          <p:cNvPr id="507921" name="Picture 17" descr="301-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39552" y="1222375"/>
            <a:ext cx="3914775" cy="4987925"/>
          </a:xfrm>
          <a:prstGeom prst="rect">
            <a:avLst/>
          </a:prstGeom>
          <a:noFill/>
        </p:spPr>
      </p:pic>
      <p:sp>
        <p:nvSpPr>
          <p:cNvPr id="507929" name="Text Box 25"/>
          <p:cNvSpPr txBox="1">
            <a:spLocks noChangeArrowheads="1"/>
          </p:cNvSpPr>
          <p:nvPr/>
        </p:nvSpPr>
        <p:spPr bwMode="auto">
          <a:xfrm>
            <a:off x="-108520" y="1642195"/>
            <a:ext cx="1350963" cy="274637"/>
          </a:xfrm>
          <a:prstGeom prst="rect">
            <a:avLst/>
          </a:prstGeom>
          <a:noFill/>
          <a:ln w="9525">
            <a:noFill/>
            <a:miter lim="800000"/>
            <a:headEnd/>
            <a:tailEnd/>
          </a:ln>
          <a:effectLst/>
        </p:spPr>
        <p:txBody>
          <a:bodyPr>
            <a:spAutoFit/>
          </a:bodyPr>
          <a:lstStyle/>
          <a:p>
            <a:pPr algn="ctr">
              <a:spcBef>
                <a:spcPct val="50000"/>
              </a:spcBef>
            </a:pPr>
            <a:r>
              <a:rPr lang="es-ES_tradnl" sz="1200" dirty="0">
                <a:solidFill>
                  <a:srgbClr val="006600"/>
                </a:solidFill>
                <a:latin typeface="Comic Sans MS" panose="030F0702030302020204" pitchFamily="66" charset="0"/>
              </a:rPr>
              <a:t>Punto caliente</a:t>
            </a:r>
            <a:endParaRPr lang="es-ES" sz="1200" dirty="0">
              <a:solidFill>
                <a:srgbClr val="006600"/>
              </a:solidFill>
              <a:latin typeface="Comic Sans MS" panose="030F0702030302020204" pitchFamily="66" charset="0"/>
            </a:endParaRPr>
          </a:p>
        </p:txBody>
      </p:sp>
      <p:sp>
        <p:nvSpPr>
          <p:cNvPr id="507930" name="Line 26"/>
          <p:cNvSpPr>
            <a:spLocks noChangeShapeType="1"/>
          </p:cNvSpPr>
          <p:nvPr/>
        </p:nvSpPr>
        <p:spPr bwMode="auto">
          <a:xfrm>
            <a:off x="611560" y="1916832"/>
            <a:ext cx="850900" cy="550862"/>
          </a:xfrm>
          <a:prstGeom prst="line">
            <a:avLst/>
          </a:prstGeom>
          <a:noFill/>
          <a:ln w="19050">
            <a:solidFill>
              <a:srgbClr val="008000"/>
            </a:solidFill>
            <a:round/>
            <a:headEnd/>
            <a:tailEnd type="triangle" w="med" len="med"/>
          </a:ln>
          <a:effectLst/>
        </p:spPr>
        <p:txBody>
          <a:bodyPr/>
          <a:lstStyle/>
          <a:p>
            <a:endParaRPr lang="es-ES"/>
          </a:p>
        </p:txBody>
      </p:sp>
      <p:sp>
        <p:nvSpPr>
          <p:cNvPr id="507931" name="Text Box 27"/>
          <p:cNvSpPr txBox="1">
            <a:spLocks noChangeArrowheads="1"/>
          </p:cNvSpPr>
          <p:nvPr/>
        </p:nvSpPr>
        <p:spPr bwMode="auto">
          <a:xfrm>
            <a:off x="1619672" y="1122363"/>
            <a:ext cx="1350963" cy="274637"/>
          </a:xfrm>
          <a:prstGeom prst="rect">
            <a:avLst/>
          </a:prstGeom>
          <a:noFill/>
          <a:ln w="9525">
            <a:noFill/>
            <a:miter lim="800000"/>
            <a:headEnd/>
            <a:tailEnd/>
          </a:ln>
          <a:effectLst/>
        </p:spPr>
        <p:txBody>
          <a:bodyPr>
            <a:spAutoFit/>
          </a:bodyPr>
          <a:lstStyle/>
          <a:p>
            <a:pPr algn="ctr">
              <a:spcBef>
                <a:spcPct val="50000"/>
              </a:spcBef>
            </a:pPr>
            <a:r>
              <a:rPr lang="es-ES_tradnl" sz="1200" dirty="0">
                <a:solidFill>
                  <a:srgbClr val="006600"/>
                </a:solidFill>
                <a:latin typeface="Comic Sans MS" panose="030F0702030302020204" pitchFamily="66" charset="0"/>
              </a:rPr>
              <a:t>Volcanes activos</a:t>
            </a:r>
            <a:endParaRPr lang="es-ES" sz="1200" dirty="0">
              <a:solidFill>
                <a:srgbClr val="006600"/>
              </a:solidFill>
              <a:latin typeface="Comic Sans MS" panose="030F0702030302020204" pitchFamily="66" charset="0"/>
            </a:endParaRPr>
          </a:p>
        </p:txBody>
      </p:sp>
      <p:sp>
        <p:nvSpPr>
          <p:cNvPr id="507932" name="Text Box 28"/>
          <p:cNvSpPr txBox="1">
            <a:spLocks noChangeArrowheads="1"/>
          </p:cNvSpPr>
          <p:nvPr/>
        </p:nvSpPr>
        <p:spPr bwMode="auto">
          <a:xfrm>
            <a:off x="3995936" y="1347788"/>
            <a:ext cx="2014537" cy="457200"/>
          </a:xfrm>
          <a:prstGeom prst="rect">
            <a:avLst/>
          </a:prstGeom>
          <a:noFill/>
          <a:ln w="9525">
            <a:noFill/>
            <a:miter lim="800000"/>
            <a:headEnd/>
            <a:tailEnd/>
          </a:ln>
          <a:effectLst/>
        </p:spPr>
        <p:txBody>
          <a:bodyPr>
            <a:spAutoFit/>
          </a:bodyPr>
          <a:lstStyle/>
          <a:p>
            <a:pPr algn="ctr">
              <a:spcBef>
                <a:spcPct val="50000"/>
              </a:spcBef>
            </a:pPr>
            <a:r>
              <a:rPr lang="es-ES_tradnl" sz="1200" dirty="0">
                <a:solidFill>
                  <a:srgbClr val="006600"/>
                </a:solidFill>
                <a:latin typeface="Comic Sans MS" panose="030F0702030302020204" pitchFamily="66" charset="0"/>
              </a:rPr>
              <a:t>Dirección en que se mueve la placa oceánica</a:t>
            </a:r>
            <a:endParaRPr lang="es-ES" sz="1200" dirty="0">
              <a:solidFill>
                <a:srgbClr val="006600"/>
              </a:solidFill>
              <a:latin typeface="Comic Sans MS" panose="030F0702030302020204" pitchFamily="66" charset="0"/>
            </a:endParaRPr>
          </a:p>
        </p:txBody>
      </p:sp>
      <p:sp>
        <p:nvSpPr>
          <p:cNvPr id="507933" name="Text Box 29"/>
          <p:cNvSpPr txBox="1">
            <a:spLocks noChangeArrowheads="1"/>
          </p:cNvSpPr>
          <p:nvPr/>
        </p:nvSpPr>
        <p:spPr bwMode="auto">
          <a:xfrm>
            <a:off x="3709590" y="3514725"/>
            <a:ext cx="2014538" cy="274638"/>
          </a:xfrm>
          <a:prstGeom prst="rect">
            <a:avLst/>
          </a:prstGeom>
          <a:noFill/>
          <a:ln w="9525">
            <a:noFill/>
            <a:miter lim="800000"/>
            <a:headEnd/>
            <a:tailEnd/>
          </a:ln>
          <a:effectLst/>
        </p:spPr>
        <p:txBody>
          <a:bodyPr>
            <a:spAutoFit/>
          </a:bodyPr>
          <a:lstStyle/>
          <a:p>
            <a:pPr algn="ctr">
              <a:spcBef>
                <a:spcPct val="50000"/>
              </a:spcBef>
            </a:pPr>
            <a:r>
              <a:rPr lang="es-ES_tradnl" sz="1200" dirty="0">
                <a:solidFill>
                  <a:srgbClr val="006600"/>
                </a:solidFill>
                <a:latin typeface="Comic Sans MS" panose="030F0702030302020204" pitchFamily="66" charset="0"/>
              </a:rPr>
              <a:t>Penacho térmico</a:t>
            </a:r>
            <a:endParaRPr lang="es-ES" sz="1200" dirty="0">
              <a:solidFill>
                <a:srgbClr val="006600"/>
              </a:solidFill>
              <a:latin typeface="Comic Sans MS" panose="030F0702030302020204" pitchFamily="66" charset="0"/>
            </a:endParaRPr>
          </a:p>
        </p:txBody>
      </p:sp>
      <p:sp>
        <p:nvSpPr>
          <p:cNvPr id="507935" name="Text Box 31"/>
          <p:cNvSpPr txBox="1">
            <a:spLocks noChangeArrowheads="1"/>
          </p:cNvSpPr>
          <p:nvPr/>
        </p:nvSpPr>
        <p:spPr bwMode="auto">
          <a:xfrm>
            <a:off x="107504" y="4592638"/>
            <a:ext cx="1438275" cy="274637"/>
          </a:xfrm>
          <a:prstGeom prst="rect">
            <a:avLst/>
          </a:prstGeom>
          <a:noFill/>
          <a:ln w="9525">
            <a:noFill/>
            <a:miter lim="800000"/>
            <a:headEnd/>
            <a:tailEnd/>
          </a:ln>
          <a:effectLst/>
        </p:spPr>
        <p:txBody>
          <a:bodyPr>
            <a:spAutoFit/>
          </a:bodyPr>
          <a:lstStyle/>
          <a:p>
            <a:pPr algn="ctr">
              <a:spcBef>
                <a:spcPct val="50000"/>
              </a:spcBef>
            </a:pPr>
            <a:r>
              <a:rPr lang="es-ES_tradnl" sz="1200" dirty="0">
                <a:solidFill>
                  <a:srgbClr val="006600"/>
                </a:solidFill>
                <a:latin typeface="Comic Sans MS" panose="030F0702030302020204" pitchFamily="66" charset="0"/>
              </a:rPr>
              <a:t>Manto</a:t>
            </a:r>
            <a:endParaRPr lang="es-ES" sz="1200" dirty="0">
              <a:solidFill>
                <a:srgbClr val="006600"/>
              </a:solidFill>
              <a:latin typeface="Comic Sans MS" panose="030F0702030302020204" pitchFamily="66" charset="0"/>
            </a:endParaRPr>
          </a:p>
        </p:txBody>
      </p:sp>
      <p:sp>
        <p:nvSpPr>
          <p:cNvPr id="507936" name="Line 32"/>
          <p:cNvSpPr>
            <a:spLocks noChangeShapeType="1"/>
          </p:cNvSpPr>
          <p:nvPr/>
        </p:nvSpPr>
        <p:spPr bwMode="auto">
          <a:xfrm flipV="1">
            <a:off x="827584" y="3933825"/>
            <a:ext cx="750887" cy="663575"/>
          </a:xfrm>
          <a:prstGeom prst="line">
            <a:avLst/>
          </a:prstGeom>
          <a:noFill/>
          <a:ln w="19050">
            <a:solidFill>
              <a:srgbClr val="008000"/>
            </a:solidFill>
            <a:round/>
            <a:headEnd/>
            <a:tailEnd type="triangle" w="med" len="med"/>
          </a:ln>
          <a:effectLst/>
        </p:spPr>
        <p:txBody>
          <a:bodyPr/>
          <a:lstStyle/>
          <a:p>
            <a:endParaRPr lang="es-ES"/>
          </a:p>
        </p:txBody>
      </p:sp>
      <p:sp>
        <p:nvSpPr>
          <p:cNvPr id="507938" name="Line 34"/>
          <p:cNvSpPr>
            <a:spLocks noChangeShapeType="1"/>
          </p:cNvSpPr>
          <p:nvPr/>
        </p:nvSpPr>
        <p:spPr bwMode="auto">
          <a:xfrm flipH="1" flipV="1">
            <a:off x="2267744" y="3595688"/>
            <a:ext cx="1765300" cy="61912"/>
          </a:xfrm>
          <a:prstGeom prst="line">
            <a:avLst/>
          </a:prstGeom>
          <a:noFill/>
          <a:ln w="19050">
            <a:solidFill>
              <a:srgbClr val="008000"/>
            </a:solidFill>
            <a:round/>
            <a:headEnd/>
            <a:tailEnd type="triangle" w="med" len="med"/>
          </a:ln>
          <a:effectLst/>
        </p:spPr>
        <p:txBody>
          <a:bodyPr/>
          <a:lstStyle/>
          <a:p>
            <a:endParaRPr lang="es-ES"/>
          </a:p>
        </p:txBody>
      </p:sp>
      <p:sp>
        <p:nvSpPr>
          <p:cNvPr id="507939" name="Line 35"/>
          <p:cNvSpPr>
            <a:spLocks noChangeShapeType="1"/>
          </p:cNvSpPr>
          <p:nvPr/>
        </p:nvSpPr>
        <p:spPr bwMode="auto">
          <a:xfrm flipH="1">
            <a:off x="3131840" y="1528763"/>
            <a:ext cx="1052512" cy="161925"/>
          </a:xfrm>
          <a:prstGeom prst="line">
            <a:avLst/>
          </a:prstGeom>
          <a:noFill/>
          <a:ln w="19050">
            <a:solidFill>
              <a:srgbClr val="008000"/>
            </a:solidFill>
            <a:round/>
            <a:headEnd/>
            <a:tailEnd type="triangle" w="med" len="med"/>
          </a:ln>
          <a:effectLst/>
        </p:spPr>
        <p:txBody>
          <a:bodyPr/>
          <a:lstStyle/>
          <a:p>
            <a:endParaRPr lang="es-ES"/>
          </a:p>
        </p:txBody>
      </p:sp>
      <p:sp>
        <p:nvSpPr>
          <p:cNvPr id="507940" name="Freeform 36"/>
          <p:cNvSpPr>
            <a:spLocks/>
          </p:cNvSpPr>
          <p:nvPr/>
        </p:nvSpPr>
        <p:spPr bwMode="auto">
          <a:xfrm>
            <a:off x="2123728" y="1377950"/>
            <a:ext cx="325438" cy="512763"/>
          </a:xfrm>
          <a:custGeom>
            <a:avLst/>
            <a:gdLst/>
            <a:ahLst/>
            <a:cxnLst>
              <a:cxn ang="0">
                <a:pos x="174" y="308"/>
              </a:cxn>
              <a:cxn ang="0">
                <a:pos x="205" y="0"/>
              </a:cxn>
              <a:cxn ang="0">
                <a:pos x="0" y="323"/>
              </a:cxn>
            </a:cxnLst>
            <a:rect l="0" t="0" r="r" b="b"/>
            <a:pathLst>
              <a:path w="205" h="323">
                <a:moveTo>
                  <a:pt x="174" y="308"/>
                </a:moveTo>
                <a:lnTo>
                  <a:pt x="205" y="0"/>
                </a:lnTo>
                <a:lnTo>
                  <a:pt x="0" y="323"/>
                </a:lnTo>
              </a:path>
            </a:pathLst>
          </a:custGeom>
          <a:noFill/>
          <a:ln w="19050">
            <a:solidFill>
              <a:srgbClr val="008000"/>
            </a:solidFill>
            <a:round/>
            <a:headEnd type="triangle" w="med" len="med"/>
            <a:tailEnd type="triangle" w="med" len="med"/>
          </a:ln>
          <a:effectLst/>
        </p:spPr>
        <p:txBody>
          <a:bodyPr/>
          <a:lstStyle/>
          <a:p>
            <a:endParaRPr lang="es-ES"/>
          </a:p>
        </p:txBody>
      </p:sp>
      <p:pic>
        <p:nvPicPr>
          <p:cNvPr id="2" name="Imagen 1"/>
          <p:cNvPicPr>
            <a:picLocks noChangeAspect="1"/>
          </p:cNvPicPr>
          <p:nvPr/>
        </p:nvPicPr>
        <p:blipFill rotWithShape="1">
          <a:blip r:embed="rId3"/>
          <a:srcRect t="18919"/>
          <a:stretch/>
        </p:blipFill>
        <p:spPr>
          <a:xfrm>
            <a:off x="3758343" y="4149080"/>
            <a:ext cx="5245147" cy="2304256"/>
          </a:xfrm>
          <a:prstGeom prst="rect">
            <a:avLst/>
          </a:prstGeom>
        </p:spPr>
      </p:pic>
      <p:sp>
        <p:nvSpPr>
          <p:cNvPr id="15" name="Rectangle 33"/>
          <p:cNvSpPr>
            <a:spLocks noChangeArrowheads="1"/>
          </p:cNvSpPr>
          <p:nvPr/>
        </p:nvSpPr>
        <p:spPr bwMode="auto">
          <a:xfrm>
            <a:off x="4886376" y="2060848"/>
            <a:ext cx="4132285" cy="1085275"/>
          </a:xfrm>
          <a:prstGeom prst="rect">
            <a:avLst/>
          </a:prstGeom>
          <a:solidFill>
            <a:srgbClr val="CCFF99"/>
          </a:solidFill>
          <a:ln w="12700">
            <a:solidFill>
              <a:srgbClr val="2E8A2E"/>
            </a:solidFill>
            <a:miter lim="800000"/>
            <a:headEnd/>
            <a:tailEnd/>
          </a:ln>
          <a:effectLst/>
        </p:spPr>
        <p:txBody>
          <a:bodyPr wrap="none" lIns="90000" tIns="46800" rIns="90000" bIns="46800" anchor="ctr"/>
          <a:lstStyle/>
          <a:p>
            <a:pPr algn="ctr"/>
            <a:r>
              <a:rPr lang="es-ES" sz="1400" b="1" dirty="0">
                <a:latin typeface="Comic Sans MS" panose="030F0702030302020204" pitchFamily="66" charset="0"/>
              </a:rPr>
              <a:t>Puntos fijos del manto</a:t>
            </a:r>
            <a:r>
              <a:rPr lang="es-ES" sz="1400" dirty="0">
                <a:latin typeface="Comic Sans MS" panose="030F0702030302020204" pitchFamily="66" charset="0"/>
              </a:rPr>
              <a:t> desde los cuales</a:t>
            </a:r>
          </a:p>
          <a:p>
            <a:pPr algn="ctr"/>
            <a:r>
              <a:rPr lang="es-ES" sz="1400" dirty="0">
                <a:latin typeface="Comic Sans MS" panose="030F0702030302020204" pitchFamily="66" charset="0"/>
              </a:rPr>
              <a:t> asciende el magma. Como la placa se </a:t>
            </a:r>
          </a:p>
          <a:p>
            <a:pPr algn="ctr"/>
            <a:r>
              <a:rPr lang="es-ES" sz="1400" dirty="0">
                <a:latin typeface="Comic Sans MS" panose="030F0702030302020204" pitchFamily="66" charset="0"/>
              </a:rPr>
              <a:t>desplaza  sobre él, se origina una cadena</a:t>
            </a:r>
          </a:p>
          <a:p>
            <a:pPr algn="ctr"/>
            <a:r>
              <a:rPr lang="es-ES" sz="1400" dirty="0">
                <a:latin typeface="Comic Sans MS" panose="030F0702030302020204" pitchFamily="66" charset="0"/>
              </a:rPr>
              <a:t> de volcanes. </a:t>
            </a:r>
          </a:p>
        </p:txBody>
      </p:sp>
      <p:sp>
        <p:nvSpPr>
          <p:cNvPr id="3" name="Rectángulo 2">
            <a:extLst>
              <a:ext uri="{FF2B5EF4-FFF2-40B4-BE49-F238E27FC236}">
                <a16:creationId xmlns:a16="http://schemas.microsoft.com/office/drawing/2014/main" id="{F97549CF-B2BF-44CF-82C3-5D4314DB7ECC}"/>
              </a:ext>
            </a:extLst>
          </p:cNvPr>
          <p:cNvSpPr/>
          <p:nvPr/>
        </p:nvSpPr>
        <p:spPr>
          <a:xfrm>
            <a:off x="279003" y="6300609"/>
            <a:ext cx="3284885" cy="461665"/>
          </a:xfrm>
          <a:prstGeom prst="rect">
            <a:avLst/>
          </a:prstGeom>
        </p:spPr>
        <p:txBody>
          <a:bodyPr wrap="square">
            <a:spAutoFit/>
          </a:bodyPr>
          <a:lstStyle/>
          <a:p>
            <a:r>
              <a:rPr lang="es-ES" sz="1200" dirty="0">
                <a:latin typeface="Comic Sans MS" panose="030F0702030302020204" pitchFamily="66" charset="0"/>
                <a:hlinkClick r:id="rId4"/>
              </a:rPr>
              <a:t>ANIMACIÓN HOT SPOT</a:t>
            </a:r>
            <a:endParaRPr lang="es-ES" sz="1200" dirty="0">
              <a:latin typeface="Comic Sans MS" panose="030F0702030302020204" pitchFamily="66" charset="0"/>
            </a:endParaRPr>
          </a:p>
          <a:p>
            <a:endParaRPr lang="es-ES" sz="1200" dirty="0">
              <a:latin typeface="Comic Sans MS" panose="030F0702030302020204" pitchFamily="66" charset="0"/>
            </a:endParaRPr>
          </a:p>
        </p:txBody>
      </p:sp>
    </p:spTree>
    <p:extLst>
      <p:ext uri="{BB962C8B-B14F-4D97-AF65-F5344CB8AC3E}">
        <p14:creationId xmlns:p14="http://schemas.microsoft.com/office/powerpoint/2010/main" val="871543080"/>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57200" y="44624"/>
            <a:ext cx="8229600" cy="1143000"/>
          </a:xfrm>
        </p:spPr>
        <p:txBody>
          <a:bodyPr>
            <a:normAutofit/>
          </a:bodyPr>
          <a:lstStyle/>
          <a:p>
            <a:r>
              <a:rPr lang="es-ES" sz="2000" b="1" dirty="0">
                <a:solidFill>
                  <a:srgbClr val="00B050"/>
                </a:solidFill>
                <a:latin typeface="Comic Sans MS" panose="030F0702030302020204" pitchFamily="66" charset="0"/>
              </a:rPr>
              <a:t>PUNTOS CALIENTES INTRAPLACA:</a:t>
            </a:r>
            <a:br>
              <a:rPr lang="es-ES" sz="2000" b="1" dirty="0">
                <a:solidFill>
                  <a:srgbClr val="00B050"/>
                </a:solidFill>
                <a:latin typeface="Comic Sans MS" panose="030F0702030302020204" pitchFamily="66" charset="0"/>
              </a:rPr>
            </a:br>
            <a:r>
              <a:rPr lang="es-ES" sz="2000" b="1" dirty="0">
                <a:solidFill>
                  <a:srgbClr val="00B050"/>
                </a:solidFill>
                <a:latin typeface="Comic Sans MS" panose="030F0702030302020204" pitchFamily="66" charset="0"/>
              </a:rPr>
              <a:t> </a:t>
            </a:r>
            <a:r>
              <a:rPr lang="es-ES" sz="2000" b="1" dirty="0" err="1">
                <a:solidFill>
                  <a:srgbClr val="00B050"/>
                </a:solidFill>
                <a:latin typeface="Comic Sans MS" panose="030F0702030302020204" pitchFamily="66" charset="0"/>
              </a:rPr>
              <a:t>Hawaii</a:t>
            </a:r>
            <a:r>
              <a:rPr lang="es-ES" sz="2000" b="1" dirty="0">
                <a:solidFill>
                  <a:srgbClr val="00B050"/>
                </a:solidFill>
                <a:latin typeface="Comic Sans MS" panose="030F0702030302020204" pitchFamily="66" charset="0"/>
              </a:rPr>
              <a:t> (placa Pacífica), Canarias (placa Africana)</a:t>
            </a:r>
          </a:p>
        </p:txBody>
      </p:sp>
      <p:pic>
        <p:nvPicPr>
          <p:cNvPr id="4" name="Marcador de contenido 3"/>
          <p:cNvPicPr>
            <a:picLocks noGrp="1" noChangeAspect="1"/>
          </p:cNvPicPr>
          <p:nvPr>
            <p:ph idx="1"/>
          </p:nvPr>
        </p:nvPicPr>
        <p:blipFill>
          <a:blip r:embed="rId2"/>
          <a:stretch>
            <a:fillRect/>
          </a:stretch>
        </p:blipFill>
        <p:spPr>
          <a:xfrm>
            <a:off x="467544" y="4471964"/>
            <a:ext cx="4761389" cy="1981372"/>
          </a:xfrm>
          <a:prstGeom prst="rect">
            <a:avLst/>
          </a:prstGeom>
        </p:spPr>
      </p:pic>
      <p:pic>
        <p:nvPicPr>
          <p:cNvPr id="5" name="Imagen 4"/>
          <p:cNvPicPr>
            <a:picLocks noChangeAspect="1"/>
          </p:cNvPicPr>
          <p:nvPr/>
        </p:nvPicPr>
        <p:blipFill>
          <a:blip r:embed="rId3"/>
          <a:stretch>
            <a:fillRect/>
          </a:stretch>
        </p:blipFill>
        <p:spPr>
          <a:xfrm>
            <a:off x="5508104" y="4255940"/>
            <a:ext cx="3296094" cy="2197396"/>
          </a:xfrm>
          <a:prstGeom prst="rect">
            <a:avLst/>
          </a:prstGeom>
        </p:spPr>
      </p:pic>
      <p:pic>
        <p:nvPicPr>
          <p:cNvPr id="6" name="Imagen 5"/>
          <p:cNvPicPr>
            <a:picLocks noChangeAspect="1"/>
          </p:cNvPicPr>
          <p:nvPr/>
        </p:nvPicPr>
        <p:blipFill>
          <a:blip r:embed="rId4"/>
          <a:stretch>
            <a:fillRect/>
          </a:stretch>
        </p:blipFill>
        <p:spPr>
          <a:xfrm>
            <a:off x="899591" y="1340768"/>
            <a:ext cx="3849933" cy="2880320"/>
          </a:xfrm>
          <a:prstGeom prst="rect">
            <a:avLst/>
          </a:prstGeom>
        </p:spPr>
      </p:pic>
      <p:pic>
        <p:nvPicPr>
          <p:cNvPr id="7" name="Imagen 6"/>
          <p:cNvPicPr>
            <a:picLocks noChangeAspect="1"/>
          </p:cNvPicPr>
          <p:nvPr/>
        </p:nvPicPr>
        <p:blipFill>
          <a:blip r:embed="rId5"/>
          <a:stretch>
            <a:fillRect/>
          </a:stretch>
        </p:blipFill>
        <p:spPr>
          <a:xfrm>
            <a:off x="4932040" y="1453380"/>
            <a:ext cx="3711362" cy="2119636"/>
          </a:xfrm>
          <a:prstGeom prst="rect">
            <a:avLst/>
          </a:prstGeom>
        </p:spPr>
      </p:pic>
      <p:sp>
        <p:nvSpPr>
          <p:cNvPr id="8" name="Text Box 90">
            <a:hlinkClick r:id="rId6" action="ppaction://hlinksldjump"/>
            <a:extLst>
              <a:ext uri="{FF2B5EF4-FFF2-40B4-BE49-F238E27FC236}">
                <a16:creationId xmlns:a16="http://schemas.microsoft.com/office/drawing/2014/main" id="{0B0F635C-6E48-4C24-BB68-480EEC6384CC}"/>
              </a:ext>
            </a:extLst>
          </p:cNvPr>
          <p:cNvSpPr txBox="1">
            <a:spLocks noChangeArrowheads="1"/>
          </p:cNvSpPr>
          <p:nvPr/>
        </p:nvSpPr>
        <p:spPr bwMode="auto">
          <a:xfrm>
            <a:off x="5353158" y="3760589"/>
            <a:ext cx="3296094" cy="307777"/>
          </a:xfrm>
          <a:prstGeom prst="rect">
            <a:avLst/>
          </a:prstGeom>
          <a:solidFill>
            <a:srgbClr val="CCFFCC"/>
          </a:solidFill>
          <a:ln w="9525" algn="ctr">
            <a:solidFill>
              <a:srgbClr val="008000"/>
            </a:solidFill>
            <a:miter lim="800000"/>
            <a:headEnd/>
            <a:tailEnd/>
          </a:ln>
          <a:effectLst/>
        </p:spPr>
        <p:txBody>
          <a:bodyPr wrap="square">
            <a:spAutoFit/>
          </a:bodyPr>
          <a:lstStyle/>
          <a:p>
            <a:pPr algn="ctr">
              <a:spcBef>
                <a:spcPct val="50000"/>
              </a:spcBef>
            </a:pPr>
            <a:r>
              <a:rPr lang="es-ES" sz="1400" b="1" dirty="0">
                <a:solidFill>
                  <a:srgbClr val="006600"/>
                </a:solidFill>
                <a:latin typeface="Comic Sans MS" panose="030F0702030302020204" pitchFamily="66" charset="0"/>
              </a:rPr>
              <a:t>El vulcanismo es efusivo.</a:t>
            </a:r>
          </a:p>
        </p:txBody>
      </p:sp>
    </p:spTree>
    <p:extLst>
      <p:ext uri="{BB962C8B-B14F-4D97-AF65-F5344CB8AC3E}">
        <p14:creationId xmlns:p14="http://schemas.microsoft.com/office/powerpoint/2010/main" val="623199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ext Box 2"/>
          <p:cNvSpPr txBox="1">
            <a:spLocks noChangeArrowheads="1"/>
          </p:cNvSpPr>
          <p:nvPr/>
        </p:nvSpPr>
        <p:spPr bwMode="auto">
          <a:xfrm>
            <a:off x="1786760" y="176590"/>
            <a:ext cx="6300117" cy="369332"/>
          </a:xfrm>
          <a:prstGeom prst="rect">
            <a:avLst/>
          </a:prstGeom>
          <a:noFill/>
          <a:ln w="9525">
            <a:noFill/>
            <a:miter lim="800000"/>
            <a:headEnd/>
            <a:tailEnd/>
          </a:ln>
          <a:effectLst/>
        </p:spPr>
        <p:txBody>
          <a:bodyPr wrap="square">
            <a:spAutoFit/>
          </a:bodyPr>
          <a:lstStyle/>
          <a:p>
            <a:pPr>
              <a:spcBef>
                <a:spcPct val="50000"/>
              </a:spcBef>
            </a:pPr>
            <a:r>
              <a:rPr lang="es-ES_tradnl" b="1" u="sng" dirty="0">
                <a:solidFill>
                  <a:srgbClr val="00B050"/>
                </a:solidFill>
                <a:latin typeface="Comic Sans MS" pitchFamily="66" charset="0"/>
              </a:rPr>
              <a:t>RIESGOS SÍSMICO Y VOLCÁNICO EN ESPAÑA </a:t>
            </a:r>
            <a:endParaRPr lang="es-ES" b="1" u="sng" dirty="0">
              <a:solidFill>
                <a:srgbClr val="00B050"/>
              </a:solidFill>
              <a:latin typeface="Comic Sans MS" pitchFamily="66" charset="0"/>
            </a:endParaRPr>
          </a:p>
        </p:txBody>
      </p:sp>
      <p:pic>
        <p:nvPicPr>
          <p:cNvPr id="485381" name="Picture 5"/>
          <p:cNvPicPr>
            <a:picLocks noChangeAspect="1" noChangeArrowheads="1"/>
          </p:cNvPicPr>
          <p:nvPr/>
        </p:nvPicPr>
        <p:blipFill rotWithShape="1">
          <a:blip r:embed="rId2" cstate="print"/>
          <a:srcRect t="15756" r="1308" b="9648"/>
          <a:stretch/>
        </p:blipFill>
        <p:spPr bwMode="auto">
          <a:xfrm>
            <a:off x="788071" y="4019685"/>
            <a:ext cx="3898220" cy="2209895"/>
          </a:xfrm>
          <a:prstGeom prst="rect">
            <a:avLst/>
          </a:prstGeom>
          <a:noFill/>
          <a:ln w="9525">
            <a:noFill/>
            <a:miter lim="800000"/>
            <a:headEnd/>
            <a:tailEnd/>
          </a:ln>
          <a:effectLst/>
        </p:spPr>
      </p:pic>
      <p:sp>
        <p:nvSpPr>
          <p:cNvPr id="485382" name="Rectangle 6"/>
          <p:cNvSpPr>
            <a:spLocks noChangeArrowheads="1"/>
          </p:cNvSpPr>
          <p:nvPr/>
        </p:nvSpPr>
        <p:spPr bwMode="auto">
          <a:xfrm>
            <a:off x="192105" y="6381328"/>
            <a:ext cx="5256585" cy="461665"/>
          </a:xfrm>
          <a:prstGeom prst="rect">
            <a:avLst/>
          </a:prstGeom>
          <a:noFill/>
          <a:ln w="9525">
            <a:noFill/>
            <a:miter lim="800000"/>
            <a:headEnd/>
            <a:tailEnd/>
          </a:ln>
          <a:effectLst/>
        </p:spPr>
        <p:txBody>
          <a:bodyPr wrap="square">
            <a:spAutoFit/>
          </a:bodyPr>
          <a:lstStyle/>
          <a:p>
            <a:pPr algn="ctr"/>
            <a:r>
              <a:rPr lang="es-ES" sz="1200" dirty="0">
                <a:solidFill>
                  <a:srgbClr val="006600"/>
                </a:solidFill>
                <a:latin typeface="Comic Sans MS" panose="030F0702030302020204" pitchFamily="66" charset="0"/>
              </a:rPr>
              <a:t>Mapa de riesgos sísmicos publicado por el Instituto Geográfico Nacional en su página web.</a:t>
            </a:r>
          </a:p>
        </p:txBody>
      </p:sp>
      <p:pic>
        <p:nvPicPr>
          <p:cNvPr id="5" name="Picture 89"/>
          <p:cNvPicPr>
            <a:picLocks noChangeAspect="1" noChangeArrowheads="1"/>
          </p:cNvPicPr>
          <p:nvPr/>
        </p:nvPicPr>
        <p:blipFill>
          <a:blip r:embed="rId3" cstate="print"/>
          <a:srcRect/>
          <a:stretch>
            <a:fillRect/>
          </a:stretch>
        </p:blipFill>
        <p:spPr bwMode="auto">
          <a:xfrm>
            <a:off x="5220072" y="764704"/>
            <a:ext cx="3898220" cy="5904656"/>
          </a:xfrm>
          <a:prstGeom prst="rect">
            <a:avLst/>
          </a:prstGeom>
          <a:noFill/>
          <a:ln w="9525">
            <a:noFill/>
            <a:miter lim="800000"/>
            <a:headEnd/>
            <a:tailEnd/>
          </a:ln>
          <a:effectLst/>
        </p:spPr>
      </p:pic>
      <p:sp>
        <p:nvSpPr>
          <p:cNvPr id="6" name="Text Box 90">
            <a:hlinkClick r:id="rId4" action="ppaction://hlinksldjump"/>
            <a:extLst>
              <a:ext uri="{FF2B5EF4-FFF2-40B4-BE49-F238E27FC236}">
                <a16:creationId xmlns:a16="http://schemas.microsoft.com/office/drawing/2014/main" id="{D2719984-5D0E-4924-8AA4-ACB68570FFF5}"/>
              </a:ext>
            </a:extLst>
          </p:cNvPr>
          <p:cNvSpPr txBox="1">
            <a:spLocks noChangeArrowheads="1"/>
          </p:cNvSpPr>
          <p:nvPr/>
        </p:nvSpPr>
        <p:spPr bwMode="auto">
          <a:xfrm>
            <a:off x="562942" y="1074509"/>
            <a:ext cx="4514910" cy="2569934"/>
          </a:xfrm>
          <a:prstGeom prst="rect">
            <a:avLst/>
          </a:prstGeom>
          <a:solidFill>
            <a:srgbClr val="CCFFCC"/>
          </a:solidFill>
          <a:ln w="9525" algn="ctr">
            <a:solidFill>
              <a:srgbClr val="008000"/>
            </a:solidFill>
            <a:miter lim="800000"/>
            <a:headEnd/>
            <a:tailEnd/>
          </a:ln>
          <a:effectLst/>
        </p:spPr>
        <p:txBody>
          <a:bodyPr wrap="square">
            <a:spAutoFit/>
          </a:bodyPr>
          <a:lstStyle/>
          <a:p>
            <a:pPr algn="ctr">
              <a:spcBef>
                <a:spcPct val="50000"/>
              </a:spcBef>
            </a:pPr>
            <a:r>
              <a:rPr lang="es-ES" sz="1400" b="1" dirty="0">
                <a:solidFill>
                  <a:srgbClr val="006600"/>
                </a:solidFill>
                <a:latin typeface="Comic Sans MS" panose="030F0702030302020204" pitchFamily="66" charset="0"/>
              </a:rPr>
              <a:t>La Península Ibérica </a:t>
            </a:r>
            <a:r>
              <a:rPr lang="es-ES" sz="1400" dirty="0">
                <a:solidFill>
                  <a:srgbClr val="006600"/>
                </a:solidFill>
                <a:latin typeface="Comic Sans MS" panose="030F0702030302020204" pitchFamily="66" charset="0"/>
              </a:rPr>
              <a:t>no ha estado siempre localizada en el área en que hoy la observamos. La localización actual es el fruto de la colisión entre la placa</a:t>
            </a:r>
            <a:r>
              <a:rPr lang="es-ES" sz="1400" b="1" dirty="0">
                <a:solidFill>
                  <a:srgbClr val="006600"/>
                </a:solidFill>
                <a:latin typeface="Comic Sans MS" panose="030F0702030302020204" pitchFamily="66" charset="0"/>
              </a:rPr>
              <a:t> Africana y la Euroasiática.</a:t>
            </a:r>
          </a:p>
          <a:p>
            <a:pPr algn="ctr">
              <a:spcBef>
                <a:spcPct val="50000"/>
              </a:spcBef>
            </a:pPr>
            <a:r>
              <a:rPr lang="es-ES" sz="1400" dirty="0">
                <a:solidFill>
                  <a:srgbClr val="006600"/>
                </a:solidFill>
                <a:latin typeface="Comic Sans MS" panose="030F0702030302020204" pitchFamily="66" charset="0"/>
              </a:rPr>
              <a:t>Suele considerarse una </a:t>
            </a:r>
            <a:r>
              <a:rPr lang="es-ES" sz="1400" b="1" dirty="0">
                <a:solidFill>
                  <a:srgbClr val="006600"/>
                </a:solidFill>
                <a:latin typeface="Comic Sans MS" panose="030F0702030302020204" pitchFamily="66" charset="0"/>
              </a:rPr>
              <a:t>microplaca</a:t>
            </a:r>
            <a:r>
              <a:rPr lang="es-ES" sz="1400" dirty="0">
                <a:solidFill>
                  <a:srgbClr val="006600"/>
                </a:solidFill>
                <a:latin typeface="Comic Sans MS" panose="030F0702030302020204" pitchFamily="66" charset="0"/>
              </a:rPr>
              <a:t> con un borde relativamente activo al norte (</a:t>
            </a:r>
            <a:r>
              <a:rPr lang="es-ES" sz="1400" b="1" dirty="0">
                <a:solidFill>
                  <a:srgbClr val="006600"/>
                </a:solidFill>
                <a:latin typeface="Comic Sans MS" panose="030F0702030302020204" pitchFamily="66" charset="0"/>
              </a:rPr>
              <a:t>falla </a:t>
            </a:r>
            <a:r>
              <a:rPr lang="es-ES" sz="1400" b="1" dirty="0" err="1">
                <a:solidFill>
                  <a:srgbClr val="006600"/>
                </a:solidFill>
                <a:latin typeface="Comic Sans MS" panose="030F0702030302020204" pitchFamily="66" charset="0"/>
              </a:rPr>
              <a:t>Norpirenaica</a:t>
            </a:r>
            <a:r>
              <a:rPr lang="es-ES" sz="1400" dirty="0">
                <a:solidFill>
                  <a:srgbClr val="006600"/>
                </a:solidFill>
                <a:latin typeface="Comic Sans MS" panose="030F0702030302020204" pitchFamily="66" charset="0"/>
              </a:rPr>
              <a:t>), otro al sur (</a:t>
            </a:r>
            <a:r>
              <a:rPr lang="es-ES" sz="1400" b="1" dirty="0">
                <a:solidFill>
                  <a:srgbClr val="006600"/>
                </a:solidFill>
                <a:latin typeface="Comic Sans MS" panose="030F0702030302020204" pitchFamily="66" charset="0"/>
              </a:rPr>
              <a:t>falla de Azores - Gibraltar</a:t>
            </a:r>
            <a:r>
              <a:rPr lang="es-ES" sz="1400" dirty="0">
                <a:solidFill>
                  <a:srgbClr val="006600"/>
                </a:solidFill>
                <a:latin typeface="Comic Sans MS" panose="030F0702030302020204" pitchFamily="66" charset="0"/>
              </a:rPr>
              <a:t>) y otro al este (</a:t>
            </a:r>
            <a:r>
              <a:rPr lang="es-ES" sz="1400" b="1" dirty="0">
                <a:solidFill>
                  <a:srgbClr val="006600"/>
                </a:solidFill>
                <a:latin typeface="Comic Sans MS" panose="030F0702030302020204" pitchFamily="66" charset="0"/>
              </a:rPr>
              <a:t>falla de Crevillente</a:t>
            </a:r>
            <a:r>
              <a:rPr lang="es-ES" sz="1400" dirty="0">
                <a:solidFill>
                  <a:srgbClr val="006600"/>
                </a:solidFill>
                <a:latin typeface="Comic Sans MS" panose="030F0702030302020204" pitchFamily="66" charset="0"/>
              </a:rPr>
              <a:t>). Atrapada entre dos placas mayores, el movimiento convergente de las dos ha llevado al relieve de la Península y es responsable de la actividad sísmica y volcánica.</a:t>
            </a:r>
          </a:p>
        </p:txBody>
      </p:sp>
    </p:spTree>
    <p:extLst>
      <p:ext uri="{BB962C8B-B14F-4D97-AF65-F5344CB8AC3E}">
        <p14:creationId xmlns:p14="http://schemas.microsoft.com/office/powerpoint/2010/main" val="721312324"/>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http://web.educastur.princast.es/proyectos/biogeo_ov/4a_ESO/02_placas/diapositivas/Diapositiva52.GIF"/>
          <p:cNvPicPr>
            <a:picLocks noChangeAspect="1" noChangeArrowheads="1"/>
          </p:cNvPicPr>
          <p:nvPr/>
        </p:nvPicPr>
        <p:blipFill rotWithShape="1">
          <a:blip r:embed="rId2" cstate="print"/>
          <a:srcRect t="11801" b="8018"/>
          <a:stretch/>
        </p:blipFill>
        <p:spPr bwMode="auto">
          <a:xfrm>
            <a:off x="3491880" y="1051875"/>
            <a:ext cx="5123047" cy="3080771"/>
          </a:xfrm>
          <a:prstGeom prst="rect">
            <a:avLst/>
          </a:prstGeom>
          <a:noFill/>
        </p:spPr>
      </p:pic>
      <p:sp>
        <p:nvSpPr>
          <p:cNvPr id="5" name="4 Rectángulo"/>
          <p:cNvSpPr/>
          <p:nvPr/>
        </p:nvSpPr>
        <p:spPr>
          <a:xfrm>
            <a:off x="7452320" y="5373216"/>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p:txBody>
          <a:bodyPr>
            <a:normAutofit fontScale="90000"/>
          </a:bodyPr>
          <a:lstStyle/>
          <a:p>
            <a:r>
              <a:rPr lang="es-ES" sz="1800" b="1" dirty="0">
                <a:solidFill>
                  <a:srgbClr val="00B050"/>
                </a:solidFill>
                <a:latin typeface="Comic Sans MS" panose="030F0702030302020204" pitchFamily="66" charset="0"/>
              </a:rPr>
              <a:t>5. </a:t>
            </a:r>
            <a:r>
              <a:rPr lang="es-ES" sz="2000" b="1" u="sng" dirty="0">
                <a:solidFill>
                  <a:srgbClr val="00B050"/>
                </a:solidFill>
                <a:latin typeface="Comic Sans MS" panose="030F0702030302020204" pitchFamily="66" charset="0"/>
              </a:rPr>
              <a:t>EL MOTOR DEL MOVIMIENTO</a:t>
            </a:r>
            <a:r>
              <a:rPr lang="es-ES" sz="1800" b="1" dirty="0">
                <a:solidFill>
                  <a:srgbClr val="00B050"/>
                </a:solidFill>
                <a:latin typeface="Comic Sans MS" panose="030F0702030302020204" pitchFamily="66" charset="0"/>
              </a:rPr>
              <a:t>: </a:t>
            </a:r>
            <a:br>
              <a:rPr lang="es-ES" sz="1800" b="1" dirty="0">
                <a:solidFill>
                  <a:srgbClr val="00B050"/>
                </a:solidFill>
                <a:latin typeface="Comic Sans MS" panose="030F0702030302020204" pitchFamily="66" charset="0"/>
              </a:rPr>
            </a:br>
            <a:br>
              <a:rPr lang="es-ES" sz="1800" b="1" dirty="0">
                <a:solidFill>
                  <a:srgbClr val="00B050"/>
                </a:solidFill>
                <a:latin typeface="Comic Sans MS" panose="030F0702030302020204" pitchFamily="66" charset="0"/>
              </a:rPr>
            </a:br>
            <a:r>
              <a:rPr lang="es-ES" sz="1800" b="1" dirty="0">
                <a:solidFill>
                  <a:srgbClr val="00B050"/>
                </a:solidFill>
                <a:latin typeface="Comic Sans MS" panose="030F0702030302020204" pitchFamily="66" charset="0"/>
              </a:rPr>
              <a:t>LAS CORRIENTES DE CONVECCIÓN </a:t>
            </a:r>
            <a:r>
              <a:rPr lang="es-ES" sz="1800" dirty="0">
                <a:solidFill>
                  <a:srgbClr val="00B050"/>
                </a:solidFill>
                <a:latin typeface="Comic Sans MS" panose="030F0702030302020204" pitchFamily="66" charset="0"/>
              </a:rPr>
              <a:t>(</a:t>
            </a:r>
            <a:r>
              <a:rPr lang="es-ES" sz="1800" b="1" u="sng" dirty="0">
                <a:solidFill>
                  <a:srgbClr val="00B050"/>
                </a:solidFill>
                <a:latin typeface="Comic Sans MS" panose="030F0702030302020204" pitchFamily="66" charset="0"/>
              </a:rPr>
              <a:t>CÉLULAS CÍCLICAS</a:t>
            </a:r>
            <a:r>
              <a:rPr lang="es-ES" sz="1800" dirty="0">
                <a:solidFill>
                  <a:srgbClr val="00B050"/>
                </a:solidFill>
                <a:latin typeface="Comic Sans MS" panose="030F0702030302020204" pitchFamily="66" charset="0"/>
              </a:rPr>
              <a:t>: ascendentes bajo las dorsales y descendentes bajo las zonas de subducción).</a:t>
            </a:r>
          </a:p>
        </p:txBody>
      </p:sp>
      <p:pic>
        <p:nvPicPr>
          <p:cNvPr id="6" name="Picture 4" descr="http://web.educastur.princast.es/proyectos/biogeo_ov/4a_ESO/02_placas/diapositivas/Diapositiva50.GIF"/>
          <p:cNvPicPr>
            <a:picLocks noGrp="1" noChangeAspect="1" noChangeArrowheads="1"/>
          </p:cNvPicPr>
          <p:nvPr>
            <p:ph idx="1"/>
          </p:nvPr>
        </p:nvPicPr>
        <p:blipFill rotWithShape="1">
          <a:blip r:embed="rId3" cstate="print"/>
          <a:srcRect r="55679"/>
          <a:stretch/>
        </p:blipFill>
        <p:spPr bwMode="auto">
          <a:xfrm>
            <a:off x="107504" y="1451917"/>
            <a:ext cx="3168352" cy="5361459"/>
          </a:xfrm>
          <a:prstGeom prst="rect">
            <a:avLst/>
          </a:prstGeom>
          <a:noFill/>
        </p:spPr>
      </p:pic>
      <p:pic>
        <p:nvPicPr>
          <p:cNvPr id="7" name="Picture 99" descr="176-2">
            <a:extLst>
              <a:ext uri="{FF2B5EF4-FFF2-40B4-BE49-F238E27FC236}">
                <a16:creationId xmlns:a16="http://schemas.microsoft.com/office/drawing/2014/main" id="{41AC6186-74D2-4A74-8291-ED8F37936AF3}"/>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767878" y="3789318"/>
            <a:ext cx="2087910" cy="2786588"/>
          </a:xfrm>
          <a:prstGeom prst="rect">
            <a:avLst/>
          </a:prstGeom>
          <a:noFill/>
        </p:spPr>
      </p:pic>
      <p:sp>
        <p:nvSpPr>
          <p:cNvPr id="8" name="Rectangle 101">
            <a:extLst>
              <a:ext uri="{FF2B5EF4-FFF2-40B4-BE49-F238E27FC236}">
                <a16:creationId xmlns:a16="http://schemas.microsoft.com/office/drawing/2014/main" id="{59E7A095-B4FC-4304-91BE-74F1E748A69F}"/>
              </a:ext>
            </a:extLst>
          </p:cNvPr>
          <p:cNvSpPr>
            <a:spLocks noChangeArrowheads="1"/>
          </p:cNvSpPr>
          <p:nvPr/>
        </p:nvSpPr>
        <p:spPr bwMode="auto">
          <a:xfrm>
            <a:off x="6197351" y="5348925"/>
            <a:ext cx="2232248" cy="914400"/>
          </a:xfrm>
          <a:prstGeom prst="rect">
            <a:avLst/>
          </a:prstGeom>
          <a:solidFill>
            <a:srgbClr val="FFCC00">
              <a:alpha val="80000"/>
            </a:srgbClr>
          </a:solidFill>
          <a:ln w="12700">
            <a:noFill/>
            <a:miter lim="800000"/>
            <a:headEnd/>
            <a:tailEnd/>
          </a:ln>
          <a:effectLst/>
        </p:spPr>
        <p:txBody>
          <a:bodyPr anchor="ctr"/>
          <a:lstStyle/>
          <a:p>
            <a:pPr algn="ctr"/>
            <a:r>
              <a:rPr lang="es-ES" sz="1400" dirty="0">
                <a:latin typeface="Comic Sans MS" panose="030F0702030302020204" pitchFamily="66" charset="0"/>
              </a:rPr>
              <a:t>      Actualmente se ha comprobado que la        convección afecta a                  todo el manto.</a:t>
            </a:r>
          </a:p>
        </p:txBody>
      </p:sp>
      <p:sp>
        <p:nvSpPr>
          <p:cNvPr id="9" name="Text Box 100">
            <a:extLst>
              <a:ext uri="{FF2B5EF4-FFF2-40B4-BE49-F238E27FC236}">
                <a16:creationId xmlns:a16="http://schemas.microsoft.com/office/drawing/2014/main" id="{B5E0F413-AA40-4981-9BF7-5F1CA178B97E}"/>
              </a:ext>
            </a:extLst>
          </p:cNvPr>
          <p:cNvSpPr txBox="1">
            <a:spLocks noChangeArrowheads="1"/>
          </p:cNvSpPr>
          <p:nvPr/>
        </p:nvSpPr>
        <p:spPr bwMode="auto">
          <a:xfrm>
            <a:off x="5495106" y="4464474"/>
            <a:ext cx="3636739" cy="738664"/>
          </a:xfrm>
          <a:prstGeom prst="rect">
            <a:avLst/>
          </a:prstGeom>
          <a:noFill/>
          <a:ln w="12700">
            <a:noFill/>
            <a:miter lim="800000"/>
            <a:headEnd/>
            <a:tailEnd/>
          </a:ln>
          <a:effectLst/>
        </p:spPr>
        <p:txBody>
          <a:bodyPr wrap="square">
            <a:spAutoFit/>
          </a:bodyPr>
          <a:lstStyle/>
          <a:p>
            <a:pPr algn="ctr">
              <a:spcBef>
                <a:spcPct val="50000"/>
              </a:spcBef>
            </a:pPr>
            <a:r>
              <a:rPr lang="es-ES" sz="1400" dirty="0">
                <a:latin typeface="Comic Sans MS" panose="030F0702030302020204" pitchFamily="66" charset="0"/>
              </a:rPr>
              <a:t>Inicialmente se pensaba que la astenosfera era la capa que permitía el deslizamiento de la litosfera.</a:t>
            </a:r>
          </a:p>
        </p:txBody>
      </p:sp>
      <p:sp>
        <p:nvSpPr>
          <p:cNvPr id="10" name="Text Box 103">
            <a:extLst>
              <a:ext uri="{FF2B5EF4-FFF2-40B4-BE49-F238E27FC236}">
                <a16:creationId xmlns:a16="http://schemas.microsoft.com/office/drawing/2014/main" id="{F5D249EB-F130-4CE4-B3A3-1CB7BFCF6CD8}"/>
              </a:ext>
            </a:extLst>
          </p:cNvPr>
          <p:cNvSpPr txBox="1">
            <a:spLocks noChangeArrowheads="1"/>
          </p:cNvSpPr>
          <p:nvPr/>
        </p:nvSpPr>
        <p:spPr bwMode="auto">
          <a:xfrm>
            <a:off x="7909520" y="1578323"/>
            <a:ext cx="1198847" cy="523220"/>
          </a:xfrm>
          <a:prstGeom prst="rect">
            <a:avLst/>
          </a:prstGeom>
          <a:noFill/>
          <a:ln w="12700">
            <a:noFill/>
            <a:miter lim="800000"/>
            <a:headEnd/>
            <a:tailEnd/>
          </a:ln>
          <a:effectLst/>
        </p:spPr>
        <p:txBody>
          <a:bodyPr wrap="square">
            <a:spAutoFit/>
          </a:bodyPr>
          <a:lstStyle/>
          <a:p>
            <a:pPr>
              <a:spcBef>
                <a:spcPct val="50000"/>
              </a:spcBef>
            </a:pPr>
            <a:r>
              <a:rPr lang="es-ES" sz="1400" dirty="0">
                <a:latin typeface="Comic Sans MS" panose="030F0702030302020204" pitchFamily="66" charset="0"/>
              </a:rPr>
              <a:t>Célula  de convección</a:t>
            </a:r>
          </a:p>
        </p:txBody>
      </p:sp>
      <p:sp>
        <p:nvSpPr>
          <p:cNvPr id="11" name="Line 102">
            <a:extLst>
              <a:ext uri="{FF2B5EF4-FFF2-40B4-BE49-F238E27FC236}">
                <a16:creationId xmlns:a16="http://schemas.microsoft.com/office/drawing/2014/main" id="{DBA26401-D7FF-4555-BCEF-D7FF567A7DC0}"/>
              </a:ext>
            </a:extLst>
          </p:cNvPr>
          <p:cNvSpPr>
            <a:spLocks noChangeShapeType="1"/>
          </p:cNvSpPr>
          <p:nvPr/>
        </p:nvSpPr>
        <p:spPr bwMode="auto">
          <a:xfrm flipV="1">
            <a:off x="6804248" y="1954883"/>
            <a:ext cx="1105272" cy="523219"/>
          </a:xfrm>
          <a:prstGeom prst="line">
            <a:avLst/>
          </a:prstGeom>
          <a:noFill/>
          <a:ln w="12700">
            <a:solidFill>
              <a:schemeClr val="tx1"/>
            </a:solidFill>
            <a:round/>
            <a:headEnd/>
            <a:tailEnd/>
          </a:ln>
          <a:effectLst/>
        </p:spPr>
        <p:txBody>
          <a:bodyPr/>
          <a:lstStyle/>
          <a:p>
            <a:endParaRPr lang="es-ES"/>
          </a:p>
        </p:txBody>
      </p:sp>
    </p:spTree>
    <p:extLst>
      <p:ext uri="{BB962C8B-B14F-4D97-AF65-F5344CB8AC3E}">
        <p14:creationId xmlns:p14="http://schemas.microsoft.com/office/powerpoint/2010/main" val="237528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5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2500"/>
                            </p:stCondLst>
                            <p:childTnLst>
                              <p:par>
                                <p:cTn id="12" presetID="1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lide(fromLeft)">
                                      <p:cBhvr>
                                        <p:cTn id="14" dur="20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par>
                          <p:cTn id="18" fill="hold">
                            <p:stCondLst>
                              <p:cond delay="4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000"/>
                                        <p:tgtEl>
                                          <p:spTgt spid="10"/>
                                        </p:tgtEl>
                                      </p:cBhvr>
                                    </p:animEffect>
                                  </p:childTnLst>
                                </p:cTn>
                              </p:par>
                            </p:childTnLst>
                          </p:cTn>
                        </p:par>
                        <p:par>
                          <p:cTn id="22" fill="hold">
                            <p:stCondLst>
                              <p:cond delay="5500"/>
                            </p:stCondLst>
                            <p:childTnLst>
                              <p:par>
                                <p:cTn id="23" presetID="2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1"/>
          <p:cNvGrpSpPr>
            <a:grpSpLocks/>
          </p:cNvGrpSpPr>
          <p:nvPr/>
        </p:nvGrpSpPr>
        <p:grpSpPr bwMode="auto">
          <a:xfrm>
            <a:off x="729208" y="908720"/>
            <a:ext cx="1106488" cy="431800"/>
            <a:chOff x="2925" y="2251"/>
            <a:chExt cx="697" cy="272"/>
          </a:xfrm>
        </p:grpSpPr>
        <p:sp>
          <p:nvSpPr>
            <p:cNvPr id="64584" name="AutoShape 72" descr="Ladrillos en horizontal"/>
            <p:cNvSpPr>
              <a:spLocks noChangeArrowheads="1"/>
            </p:cNvSpPr>
            <p:nvPr/>
          </p:nvSpPr>
          <p:spPr bwMode="auto">
            <a:xfrm>
              <a:off x="2925" y="2252"/>
              <a:ext cx="697" cy="271"/>
            </a:xfrm>
            <a:prstGeom prst="roundRect">
              <a:avLst>
                <a:gd name="adj" fmla="val 24574"/>
              </a:avLst>
            </a:prstGeom>
            <a:pattFill prst="horzBrick">
              <a:fgClr>
                <a:srgbClr val="FBD5D5"/>
              </a:fgClr>
              <a:bgClr>
                <a:srgbClr val="FFFFFF"/>
              </a:bgClr>
            </a:pattFill>
            <a:ln w="9525">
              <a:solidFill>
                <a:schemeClr val="tx1"/>
              </a:solidFill>
              <a:round/>
              <a:headEnd/>
              <a:tailEnd/>
            </a:ln>
            <a:effectLst/>
          </p:spPr>
          <p:txBody>
            <a:bodyPr wrap="none" anchor="ctr"/>
            <a:lstStyle/>
            <a:p>
              <a:endParaRPr lang="es-ES">
                <a:latin typeface="Comic Sans MS" panose="030F0702030302020204" pitchFamily="66" charset="0"/>
              </a:endParaRPr>
            </a:p>
          </p:txBody>
        </p:sp>
        <p:sp>
          <p:nvSpPr>
            <p:cNvPr id="64585" name="Rectangle 73"/>
            <p:cNvSpPr>
              <a:spLocks noChangeArrowheads="1"/>
            </p:cNvSpPr>
            <p:nvPr/>
          </p:nvSpPr>
          <p:spPr bwMode="auto">
            <a:xfrm>
              <a:off x="2942" y="2251"/>
              <a:ext cx="680" cy="231"/>
            </a:xfrm>
            <a:prstGeom prst="rect">
              <a:avLst/>
            </a:prstGeom>
            <a:noFill/>
            <a:ln w="9525">
              <a:noFill/>
              <a:miter lim="800000"/>
              <a:headEnd/>
              <a:tailEnd/>
            </a:ln>
            <a:effectLst/>
          </p:spPr>
          <p:txBody>
            <a:bodyPr>
              <a:spAutoFit/>
            </a:bodyPr>
            <a:lstStyle/>
            <a:p>
              <a:r>
                <a:rPr lang="es-ES_tradnl">
                  <a:latin typeface="Comic Sans MS" panose="030F0702030302020204" pitchFamily="66" charset="0"/>
                </a:rPr>
                <a:t>Ondas P</a:t>
              </a:r>
              <a:endParaRPr lang="es-ES">
                <a:latin typeface="Comic Sans MS" panose="030F0702030302020204" pitchFamily="66" charset="0"/>
              </a:endParaRPr>
            </a:p>
          </p:txBody>
        </p:sp>
      </p:grpSp>
      <p:grpSp>
        <p:nvGrpSpPr>
          <p:cNvPr id="5" name="Group 83"/>
          <p:cNvGrpSpPr>
            <a:grpSpLocks/>
          </p:cNvGrpSpPr>
          <p:nvPr/>
        </p:nvGrpSpPr>
        <p:grpSpPr bwMode="auto">
          <a:xfrm>
            <a:off x="2195736" y="836712"/>
            <a:ext cx="5650358" cy="548712"/>
            <a:chOff x="1337" y="1106"/>
            <a:chExt cx="1951" cy="328"/>
          </a:xfrm>
        </p:grpSpPr>
        <p:sp>
          <p:nvSpPr>
            <p:cNvPr id="64593" name="AutoShape 81"/>
            <p:cNvSpPr>
              <a:spLocks noChangeArrowheads="1"/>
            </p:cNvSpPr>
            <p:nvPr/>
          </p:nvSpPr>
          <p:spPr bwMode="auto">
            <a:xfrm>
              <a:off x="1337" y="1106"/>
              <a:ext cx="1906" cy="328"/>
            </a:xfrm>
            <a:prstGeom prst="foldedCorner">
              <a:avLst>
                <a:gd name="adj" fmla="val 12500"/>
              </a:avLst>
            </a:prstGeom>
            <a:gradFill rotWithShape="0">
              <a:gsLst>
                <a:gs pos="0">
                  <a:srgbClr val="99FF33"/>
                </a:gs>
                <a:gs pos="100000">
                  <a:srgbClr val="FFFFFF"/>
                </a:gs>
              </a:gsLst>
              <a:path path="rect">
                <a:fillToRect r="100000" b="100000"/>
              </a:path>
            </a:gradFill>
            <a:ln w="9525">
              <a:solidFill>
                <a:srgbClr val="000000"/>
              </a:solidFill>
              <a:round/>
              <a:headEnd/>
              <a:tailEnd/>
            </a:ln>
            <a:effectLst>
              <a:outerShdw dist="107763" dir="2700000" algn="ctr" rotWithShape="0">
                <a:srgbClr val="808080"/>
              </a:outerShdw>
            </a:effectLst>
          </p:spPr>
          <p:txBody>
            <a:bodyPr/>
            <a:lstStyle/>
            <a:p>
              <a:endParaRPr lang="es-ES"/>
            </a:p>
          </p:txBody>
        </p:sp>
        <p:sp>
          <p:nvSpPr>
            <p:cNvPr id="64594" name="Text Box 82"/>
            <p:cNvSpPr txBox="1">
              <a:spLocks noChangeArrowheads="1"/>
            </p:cNvSpPr>
            <p:nvPr/>
          </p:nvSpPr>
          <p:spPr bwMode="auto">
            <a:xfrm>
              <a:off x="1337" y="1106"/>
              <a:ext cx="1951" cy="313"/>
            </a:xfrm>
            <a:prstGeom prst="rect">
              <a:avLst/>
            </a:prstGeom>
            <a:noFill/>
            <a:ln w="9525">
              <a:noFill/>
              <a:miter lim="800000"/>
              <a:headEnd/>
              <a:tailEnd/>
            </a:ln>
            <a:effectLst/>
          </p:spPr>
          <p:txBody>
            <a:bodyPr>
              <a:spAutoFit/>
            </a:bodyPr>
            <a:lstStyle/>
            <a:p>
              <a:pPr>
                <a:spcBef>
                  <a:spcPct val="50000"/>
                </a:spcBef>
              </a:pPr>
              <a:r>
                <a:rPr lang="es-ES_tradnl" sz="1400" dirty="0">
                  <a:latin typeface="Comic Sans MS" pitchFamily="66" charset="0"/>
                </a:rPr>
                <a:t>Son las más veloces, longitudinales, y comprimen y dilatan las rocas. Su velocidad es mayor cuanto más compresible es un medio.</a:t>
              </a:r>
            </a:p>
          </p:txBody>
        </p:sp>
      </p:grpSp>
      <p:grpSp>
        <p:nvGrpSpPr>
          <p:cNvPr id="10" name="Group 98"/>
          <p:cNvGrpSpPr>
            <a:grpSpLocks/>
          </p:cNvGrpSpPr>
          <p:nvPr/>
        </p:nvGrpSpPr>
        <p:grpSpPr bwMode="auto">
          <a:xfrm>
            <a:off x="755576" y="1628800"/>
            <a:ext cx="1106487" cy="431800"/>
            <a:chOff x="2925" y="2251"/>
            <a:chExt cx="697" cy="272"/>
          </a:xfrm>
        </p:grpSpPr>
        <p:sp>
          <p:nvSpPr>
            <p:cNvPr id="64611" name="AutoShape 99" descr="Ladrillos en horizontal"/>
            <p:cNvSpPr>
              <a:spLocks noChangeArrowheads="1"/>
            </p:cNvSpPr>
            <p:nvPr/>
          </p:nvSpPr>
          <p:spPr bwMode="auto">
            <a:xfrm>
              <a:off x="2925" y="2252"/>
              <a:ext cx="697" cy="271"/>
            </a:xfrm>
            <a:prstGeom prst="roundRect">
              <a:avLst>
                <a:gd name="adj" fmla="val 24574"/>
              </a:avLst>
            </a:prstGeom>
            <a:pattFill prst="horzBrick">
              <a:fgClr>
                <a:srgbClr val="FBD5D5"/>
              </a:fgClr>
              <a:bgClr>
                <a:srgbClr val="FFFFFF"/>
              </a:bgClr>
            </a:pattFill>
            <a:ln w="9525">
              <a:solidFill>
                <a:schemeClr val="tx1"/>
              </a:solidFill>
              <a:round/>
              <a:headEnd/>
              <a:tailEnd/>
            </a:ln>
            <a:effectLst/>
          </p:spPr>
          <p:txBody>
            <a:bodyPr wrap="none" anchor="ctr"/>
            <a:lstStyle/>
            <a:p>
              <a:endParaRPr lang="es-ES">
                <a:latin typeface="Comic Sans MS" panose="030F0702030302020204" pitchFamily="66" charset="0"/>
              </a:endParaRPr>
            </a:p>
          </p:txBody>
        </p:sp>
        <p:sp>
          <p:nvSpPr>
            <p:cNvPr id="64612" name="Rectangle 100"/>
            <p:cNvSpPr>
              <a:spLocks noChangeArrowheads="1"/>
            </p:cNvSpPr>
            <p:nvPr/>
          </p:nvSpPr>
          <p:spPr bwMode="auto">
            <a:xfrm>
              <a:off x="2942" y="2251"/>
              <a:ext cx="680" cy="231"/>
            </a:xfrm>
            <a:prstGeom prst="rect">
              <a:avLst/>
            </a:prstGeom>
            <a:noFill/>
            <a:ln w="9525">
              <a:noFill/>
              <a:miter lim="800000"/>
              <a:headEnd/>
              <a:tailEnd/>
            </a:ln>
            <a:effectLst/>
          </p:spPr>
          <p:txBody>
            <a:bodyPr>
              <a:spAutoFit/>
            </a:bodyPr>
            <a:lstStyle/>
            <a:p>
              <a:r>
                <a:rPr lang="es-ES_tradnl">
                  <a:latin typeface="Comic Sans MS" panose="030F0702030302020204" pitchFamily="66" charset="0"/>
                </a:rPr>
                <a:t>Ondas S</a:t>
              </a:r>
              <a:endParaRPr lang="es-ES">
                <a:latin typeface="Comic Sans MS" panose="030F0702030302020204" pitchFamily="66" charset="0"/>
              </a:endParaRPr>
            </a:p>
          </p:txBody>
        </p:sp>
      </p:grpSp>
      <p:grpSp>
        <p:nvGrpSpPr>
          <p:cNvPr id="11" name="Group 101"/>
          <p:cNvGrpSpPr>
            <a:grpSpLocks/>
          </p:cNvGrpSpPr>
          <p:nvPr/>
        </p:nvGrpSpPr>
        <p:grpSpPr bwMode="auto">
          <a:xfrm>
            <a:off x="2051720" y="1608981"/>
            <a:ext cx="6688974" cy="523875"/>
            <a:chOff x="1112" y="1106"/>
            <a:chExt cx="2131" cy="330"/>
          </a:xfrm>
        </p:grpSpPr>
        <p:sp>
          <p:nvSpPr>
            <p:cNvPr id="64614" name="AutoShape 102"/>
            <p:cNvSpPr>
              <a:spLocks noChangeArrowheads="1"/>
            </p:cNvSpPr>
            <p:nvPr/>
          </p:nvSpPr>
          <p:spPr bwMode="auto">
            <a:xfrm>
              <a:off x="1112" y="1106"/>
              <a:ext cx="2131" cy="328"/>
            </a:xfrm>
            <a:prstGeom prst="foldedCorner">
              <a:avLst>
                <a:gd name="adj" fmla="val 12500"/>
              </a:avLst>
            </a:prstGeom>
            <a:gradFill rotWithShape="0">
              <a:gsLst>
                <a:gs pos="0">
                  <a:srgbClr val="99FF33"/>
                </a:gs>
                <a:gs pos="100000">
                  <a:srgbClr val="FFFFFF"/>
                </a:gs>
              </a:gsLst>
              <a:path path="rect">
                <a:fillToRect r="100000" b="100000"/>
              </a:path>
            </a:gradFill>
            <a:ln w="9525">
              <a:solidFill>
                <a:srgbClr val="000000"/>
              </a:solidFill>
              <a:round/>
              <a:headEnd/>
              <a:tailEnd/>
            </a:ln>
            <a:effectLst>
              <a:outerShdw dist="107763" dir="2700000" algn="ctr" rotWithShape="0">
                <a:srgbClr val="808080"/>
              </a:outerShdw>
            </a:effectLst>
          </p:spPr>
          <p:txBody>
            <a:bodyPr/>
            <a:lstStyle/>
            <a:p>
              <a:endParaRPr lang="es-ES"/>
            </a:p>
          </p:txBody>
        </p:sp>
        <p:sp>
          <p:nvSpPr>
            <p:cNvPr id="64615" name="Text Box 103"/>
            <p:cNvSpPr txBox="1">
              <a:spLocks noChangeArrowheads="1"/>
            </p:cNvSpPr>
            <p:nvPr/>
          </p:nvSpPr>
          <p:spPr bwMode="auto">
            <a:xfrm>
              <a:off x="1112" y="1106"/>
              <a:ext cx="2131" cy="330"/>
            </a:xfrm>
            <a:prstGeom prst="rect">
              <a:avLst/>
            </a:prstGeom>
            <a:noFill/>
            <a:ln w="9525">
              <a:noFill/>
              <a:miter lim="800000"/>
              <a:headEnd/>
              <a:tailEnd/>
            </a:ln>
            <a:effectLst/>
          </p:spPr>
          <p:txBody>
            <a:bodyPr wrap="square">
              <a:spAutoFit/>
            </a:bodyPr>
            <a:lstStyle/>
            <a:p>
              <a:pPr>
                <a:spcBef>
                  <a:spcPct val="50000"/>
                </a:spcBef>
              </a:pPr>
              <a:r>
                <a:rPr lang="es-ES_tradnl" sz="1400" dirty="0">
                  <a:latin typeface="Comic Sans MS" pitchFamily="66" charset="0"/>
                </a:rPr>
                <a:t>Tienen menor velocidad, son transversales, producen vibración perpendicular y no se desplazan en fluidos. Su velocidad aumenta con la rigidez del medio.</a:t>
              </a:r>
            </a:p>
          </p:txBody>
        </p:sp>
      </p:grpSp>
      <p:grpSp>
        <p:nvGrpSpPr>
          <p:cNvPr id="17" name="Group 132"/>
          <p:cNvGrpSpPr>
            <a:grpSpLocks/>
          </p:cNvGrpSpPr>
          <p:nvPr/>
        </p:nvGrpSpPr>
        <p:grpSpPr bwMode="auto">
          <a:xfrm>
            <a:off x="431891" y="4201406"/>
            <a:ext cx="2255986" cy="867197"/>
            <a:chOff x="35" y="1739"/>
            <a:chExt cx="2527" cy="666"/>
          </a:xfrm>
        </p:grpSpPr>
        <p:sp>
          <p:nvSpPr>
            <p:cNvPr id="64645" name="AutoShape 133"/>
            <p:cNvSpPr>
              <a:spLocks noChangeArrowheads="1"/>
            </p:cNvSpPr>
            <p:nvPr/>
          </p:nvSpPr>
          <p:spPr bwMode="auto">
            <a:xfrm>
              <a:off x="158" y="1739"/>
              <a:ext cx="2158" cy="626"/>
            </a:xfrm>
            <a:prstGeom prst="flowChartAlternateProcess">
              <a:avLst/>
            </a:prstGeom>
            <a:solidFill>
              <a:srgbClr val="FF9900"/>
            </a:solidFill>
            <a:ln w="9525">
              <a:solidFill>
                <a:schemeClr val="tx1"/>
              </a:solidFill>
              <a:miter lim="800000"/>
              <a:headEnd/>
              <a:tailEnd/>
            </a:ln>
            <a:effectLst/>
          </p:spPr>
          <p:txBody>
            <a:bodyPr wrap="none" anchor="ctr"/>
            <a:lstStyle/>
            <a:p>
              <a:endParaRPr lang="es-ES" sz="1600">
                <a:latin typeface="Comic Sans MS" panose="030F0702030302020204" pitchFamily="66" charset="0"/>
              </a:endParaRPr>
            </a:p>
          </p:txBody>
        </p:sp>
        <p:sp>
          <p:nvSpPr>
            <p:cNvPr id="64646" name="Rectangle 134"/>
            <p:cNvSpPr>
              <a:spLocks noChangeArrowheads="1"/>
            </p:cNvSpPr>
            <p:nvPr/>
          </p:nvSpPr>
          <p:spPr bwMode="auto">
            <a:xfrm>
              <a:off x="35" y="1767"/>
              <a:ext cx="2527" cy="638"/>
            </a:xfrm>
            <a:prstGeom prst="rect">
              <a:avLst/>
            </a:prstGeom>
            <a:noFill/>
            <a:ln w="9525">
              <a:noFill/>
              <a:miter lim="800000"/>
              <a:headEnd/>
              <a:tailEnd/>
            </a:ln>
            <a:effectLst/>
          </p:spPr>
          <p:txBody>
            <a:bodyPr wrap="square">
              <a:spAutoFit/>
            </a:bodyPr>
            <a:lstStyle/>
            <a:p>
              <a:pPr algn="ctr"/>
              <a:r>
                <a:rPr lang="es-ES_tradnl" sz="1600" dirty="0">
                  <a:latin typeface="Comic Sans MS" panose="030F0702030302020204" pitchFamily="66" charset="0"/>
                </a:rPr>
                <a:t>SISMÓGRAFOS</a:t>
              </a:r>
            </a:p>
            <a:p>
              <a:pPr algn="ctr"/>
              <a:r>
                <a:rPr lang="es-ES_tradnl" sz="1600" dirty="0">
                  <a:latin typeface="Comic Sans MS" panose="030F0702030302020204" pitchFamily="66" charset="0"/>
                </a:rPr>
                <a:t>Registran las ondas sísmicas</a:t>
              </a:r>
              <a:endParaRPr lang="es-ES" sz="1600" dirty="0">
                <a:latin typeface="Comic Sans MS" panose="030F0702030302020204" pitchFamily="66" charset="0"/>
              </a:endParaRPr>
            </a:p>
          </p:txBody>
        </p:sp>
      </p:grpSp>
      <p:grpSp>
        <p:nvGrpSpPr>
          <p:cNvPr id="18" name="Group 135"/>
          <p:cNvGrpSpPr>
            <a:grpSpLocks/>
          </p:cNvGrpSpPr>
          <p:nvPr/>
        </p:nvGrpSpPr>
        <p:grpSpPr bwMode="auto">
          <a:xfrm>
            <a:off x="4788024" y="4234377"/>
            <a:ext cx="1983785" cy="346751"/>
            <a:chOff x="158" y="1856"/>
            <a:chExt cx="2404" cy="213"/>
          </a:xfrm>
        </p:grpSpPr>
        <p:sp>
          <p:nvSpPr>
            <p:cNvPr id="64648" name="AutoShape 136"/>
            <p:cNvSpPr>
              <a:spLocks noChangeArrowheads="1"/>
            </p:cNvSpPr>
            <p:nvPr/>
          </p:nvSpPr>
          <p:spPr bwMode="auto">
            <a:xfrm>
              <a:off x="158" y="1880"/>
              <a:ext cx="2086" cy="189"/>
            </a:xfrm>
            <a:prstGeom prst="flowChartAlternateProcess">
              <a:avLst/>
            </a:prstGeom>
            <a:solidFill>
              <a:srgbClr val="FF9900"/>
            </a:solidFill>
            <a:ln w="9525">
              <a:solidFill>
                <a:schemeClr val="tx1"/>
              </a:solidFill>
              <a:miter lim="800000"/>
              <a:headEnd/>
              <a:tailEnd/>
            </a:ln>
            <a:effectLst/>
          </p:spPr>
          <p:txBody>
            <a:bodyPr wrap="none" anchor="ctr"/>
            <a:lstStyle/>
            <a:p>
              <a:endParaRPr lang="es-ES" sz="1600">
                <a:latin typeface="Comic Sans MS" panose="030F0702030302020204" pitchFamily="66" charset="0"/>
              </a:endParaRPr>
            </a:p>
          </p:txBody>
        </p:sp>
        <p:sp>
          <p:nvSpPr>
            <p:cNvPr id="64649" name="Rectangle 137"/>
            <p:cNvSpPr>
              <a:spLocks noChangeArrowheads="1"/>
            </p:cNvSpPr>
            <p:nvPr/>
          </p:nvSpPr>
          <p:spPr bwMode="auto">
            <a:xfrm>
              <a:off x="158" y="1856"/>
              <a:ext cx="2404" cy="213"/>
            </a:xfrm>
            <a:prstGeom prst="rect">
              <a:avLst/>
            </a:prstGeom>
            <a:noFill/>
            <a:ln w="9525">
              <a:noFill/>
              <a:miter lim="800000"/>
              <a:headEnd/>
              <a:tailEnd/>
            </a:ln>
            <a:effectLst/>
          </p:spPr>
          <p:txBody>
            <a:bodyPr>
              <a:spAutoFit/>
            </a:bodyPr>
            <a:lstStyle/>
            <a:p>
              <a:r>
                <a:rPr lang="es-ES_tradnl" sz="1600" dirty="0">
                  <a:latin typeface="Comic Sans MS" panose="030F0702030302020204" pitchFamily="66" charset="0"/>
                </a:rPr>
                <a:t>SISMOGRAMA</a:t>
              </a:r>
              <a:endParaRPr lang="es-ES" sz="1600" dirty="0">
                <a:latin typeface="Comic Sans MS" panose="030F0702030302020204" pitchFamily="66" charset="0"/>
              </a:endParaRPr>
            </a:p>
          </p:txBody>
        </p:sp>
      </p:grpSp>
      <p:pic>
        <p:nvPicPr>
          <p:cNvPr id="64651" name="Picture 139"/>
          <p:cNvPicPr>
            <a:picLocks noChangeAspect="1" noChangeArrowheads="1"/>
          </p:cNvPicPr>
          <p:nvPr/>
        </p:nvPicPr>
        <p:blipFill rotWithShape="1">
          <a:blip r:embed="rId2" cstate="print"/>
          <a:srcRect t="7683"/>
          <a:stretch/>
        </p:blipFill>
        <p:spPr bwMode="auto">
          <a:xfrm>
            <a:off x="265129" y="5085184"/>
            <a:ext cx="2589511" cy="1728192"/>
          </a:xfrm>
          <a:prstGeom prst="rect">
            <a:avLst/>
          </a:prstGeom>
          <a:noFill/>
          <a:ln w="9525">
            <a:noFill/>
            <a:miter lim="800000"/>
            <a:headEnd/>
            <a:tailEnd/>
          </a:ln>
          <a:effectLst/>
        </p:spPr>
      </p:pic>
      <p:pic>
        <p:nvPicPr>
          <p:cNvPr id="64652" name="Picture 140"/>
          <p:cNvPicPr>
            <a:picLocks noChangeAspect="1" noChangeArrowheads="1"/>
          </p:cNvPicPr>
          <p:nvPr/>
        </p:nvPicPr>
        <p:blipFill rotWithShape="1">
          <a:blip r:embed="rId3" cstate="print"/>
          <a:srcRect b="27569"/>
          <a:stretch/>
        </p:blipFill>
        <p:spPr bwMode="auto">
          <a:xfrm>
            <a:off x="3131195" y="4786561"/>
            <a:ext cx="5329237" cy="1666775"/>
          </a:xfrm>
          <a:prstGeom prst="rect">
            <a:avLst/>
          </a:prstGeom>
          <a:noFill/>
          <a:ln w="9525">
            <a:noFill/>
            <a:miter lim="800000"/>
            <a:headEnd/>
            <a:tailEnd/>
          </a:ln>
          <a:effectLst/>
        </p:spPr>
      </p:pic>
      <p:sp>
        <p:nvSpPr>
          <p:cNvPr id="29" name="Text Box 2">
            <a:extLst>
              <a:ext uri="{FF2B5EF4-FFF2-40B4-BE49-F238E27FC236}">
                <a16:creationId xmlns:a16="http://schemas.microsoft.com/office/drawing/2014/main" id="{2865F762-6C7C-48EB-AC9C-1ECB810979BB}"/>
              </a:ext>
            </a:extLst>
          </p:cNvPr>
          <p:cNvSpPr txBox="1">
            <a:spLocks noChangeArrowheads="1"/>
          </p:cNvSpPr>
          <p:nvPr/>
        </p:nvSpPr>
        <p:spPr bwMode="auto">
          <a:xfrm>
            <a:off x="251520" y="2420888"/>
            <a:ext cx="8784976" cy="1492716"/>
          </a:xfrm>
          <a:prstGeom prst="rect">
            <a:avLst/>
          </a:prstGeom>
          <a:noFill/>
          <a:ln w="9525">
            <a:noFill/>
            <a:miter lim="800000"/>
            <a:headEnd/>
            <a:tailEnd/>
          </a:ln>
          <a:effectLst/>
        </p:spPr>
        <p:txBody>
          <a:bodyPr wrap="square">
            <a:spAutoFit/>
          </a:bodyPr>
          <a:lstStyle/>
          <a:p>
            <a:pPr algn="ctr">
              <a:spcBef>
                <a:spcPct val="50000"/>
              </a:spcBef>
            </a:pPr>
            <a:r>
              <a:rPr lang="es-ES_tradnl" sz="1400" dirty="0">
                <a:latin typeface="Comic Sans MS" pitchFamily="66" charset="0"/>
              </a:rPr>
              <a:t> Para estudiar la estructura de la Tierra se analizan las </a:t>
            </a:r>
            <a:r>
              <a:rPr lang="es-ES_tradnl" sz="1400" u="sng" dirty="0">
                <a:latin typeface="Comic Sans MS" pitchFamily="66" charset="0"/>
              </a:rPr>
              <a:t>variaciones en la trayectoria y velocidad de las ondas internas P y S</a:t>
            </a:r>
            <a:r>
              <a:rPr lang="es-ES_tradnl" sz="1400" dirty="0">
                <a:latin typeface="Comic Sans MS" pitchFamily="66" charset="0"/>
              </a:rPr>
              <a:t>. Estas variaciones nos van a permitir realizar deducciones acerca de los materiales terrestres. Así:</a:t>
            </a:r>
          </a:p>
          <a:p>
            <a:pPr algn="ctr">
              <a:spcBef>
                <a:spcPct val="50000"/>
              </a:spcBef>
            </a:pPr>
            <a:r>
              <a:rPr lang="es-ES_tradnl" sz="1400" dirty="0">
                <a:latin typeface="Comic Sans MS" pitchFamily="66" charset="0"/>
              </a:rPr>
              <a:t>Cuando en una determinada capa la trayectoria y velocidad de las ondas no varíen podremos deducir que se trata de un medio HOMOGÉNEO. Cuando sí se produzcan variaciones, podremos afirmar que dicho medio es HETEROGÉNEO. Si dejan de propagarse las ondas S sabremos que el medio es </a:t>
            </a:r>
            <a:r>
              <a:rPr lang="es-ES_tradnl" sz="1200" dirty="0">
                <a:latin typeface="Comic Sans MS" pitchFamily="66" charset="0"/>
              </a:rPr>
              <a:t>LÍQUIDO</a:t>
            </a:r>
            <a:r>
              <a:rPr lang="es-ES_tradnl" sz="1400" dirty="0">
                <a:latin typeface="Comic Sans MS" pitchFamily="66" charset="0"/>
              </a:rPr>
              <a:t>.</a:t>
            </a:r>
            <a:endParaRPr lang="es-ES" sz="1400" dirty="0">
              <a:latin typeface="Comic Sans MS" pitchFamily="66" charset="0"/>
            </a:endParaRPr>
          </a:p>
        </p:txBody>
      </p:sp>
      <p:sp>
        <p:nvSpPr>
          <p:cNvPr id="2" name="Rectángulo 1"/>
          <p:cNvSpPr/>
          <p:nvPr/>
        </p:nvSpPr>
        <p:spPr>
          <a:xfrm>
            <a:off x="330332" y="2348880"/>
            <a:ext cx="8627351" cy="15768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Box 2">
            <a:extLst>
              <a:ext uri="{FF2B5EF4-FFF2-40B4-BE49-F238E27FC236}">
                <a16:creationId xmlns:a16="http://schemas.microsoft.com/office/drawing/2014/main" id="{2865F762-6C7C-48EB-AC9C-1ECB810979BB}"/>
              </a:ext>
            </a:extLst>
          </p:cNvPr>
          <p:cNvSpPr txBox="1">
            <a:spLocks noChangeArrowheads="1"/>
          </p:cNvSpPr>
          <p:nvPr/>
        </p:nvSpPr>
        <p:spPr bwMode="auto">
          <a:xfrm>
            <a:off x="403920" y="332656"/>
            <a:ext cx="8784976" cy="630942"/>
          </a:xfrm>
          <a:prstGeom prst="rect">
            <a:avLst/>
          </a:prstGeom>
          <a:noFill/>
          <a:ln w="9525">
            <a:noFill/>
            <a:miter lim="800000"/>
            <a:headEnd/>
            <a:tailEnd/>
          </a:ln>
          <a:effectLst/>
        </p:spPr>
        <p:txBody>
          <a:bodyPr wrap="square">
            <a:spAutoFit/>
          </a:bodyPr>
          <a:lstStyle/>
          <a:p>
            <a:pPr algn="ctr">
              <a:spcBef>
                <a:spcPct val="50000"/>
              </a:spcBef>
            </a:pPr>
            <a:r>
              <a:rPr lang="es-ES_tradnl" sz="1400" b="1" dirty="0">
                <a:solidFill>
                  <a:schemeClr val="accent4"/>
                </a:solidFill>
                <a:latin typeface="Comic Sans MS" pitchFamily="66" charset="0"/>
              </a:rPr>
              <a:t>LAS ONDAS SÍSMICAS</a:t>
            </a:r>
          </a:p>
          <a:p>
            <a:pPr algn="ctr">
              <a:spcBef>
                <a:spcPct val="50000"/>
              </a:spcBef>
            </a:pPr>
            <a:endParaRPr lang="es-ES_tradnl" sz="1400" b="1" dirty="0">
              <a:solidFill>
                <a:srgbClr val="669900"/>
              </a:solidFill>
              <a:latin typeface="Comic Sans MS"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692275" y="179929"/>
            <a:ext cx="5472113" cy="338554"/>
          </a:xfrm>
          <a:prstGeom prst="rect">
            <a:avLst/>
          </a:prstGeom>
          <a:solidFill>
            <a:srgbClr val="FFFF99"/>
          </a:solidFill>
          <a:ln w="25400">
            <a:solidFill>
              <a:schemeClr val="accent2"/>
            </a:solidFill>
            <a:miter lim="800000"/>
            <a:headEnd/>
            <a:tailEnd/>
          </a:ln>
          <a:effectLst/>
        </p:spPr>
        <p:txBody>
          <a:bodyPr>
            <a:spAutoFit/>
          </a:bodyPr>
          <a:lstStyle/>
          <a:p>
            <a:pPr algn="ctr" eaLnBrk="0" hangingPunct="0">
              <a:spcBef>
                <a:spcPct val="50000"/>
              </a:spcBef>
            </a:pPr>
            <a:r>
              <a:rPr lang="es-ES_tradnl" sz="1600" dirty="0">
                <a:solidFill>
                  <a:schemeClr val="accent2"/>
                </a:solidFill>
                <a:latin typeface="Comic Sans MS" panose="030F0702030302020204" pitchFamily="66" charset="0"/>
              </a:rPr>
              <a:t>3.  </a:t>
            </a:r>
            <a:r>
              <a:rPr lang="es-ES_tradnl" sz="1600" b="1" dirty="0">
                <a:solidFill>
                  <a:schemeClr val="accent2"/>
                </a:solidFill>
                <a:latin typeface="Comic Sans MS" panose="030F0702030302020204" pitchFamily="66" charset="0"/>
              </a:rPr>
              <a:t>DISCONTINUIDADES SÍSMICAS</a:t>
            </a:r>
            <a:endParaRPr lang="es-ES_tradnl" sz="1600" b="1" dirty="0">
              <a:latin typeface="Comic Sans MS" panose="030F0702030302020204" pitchFamily="66" charset="0"/>
            </a:endParaRPr>
          </a:p>
        </p:txBody>
      </p:sp>
      <p:grpSp>
        <p:nvGrpSpPr>
          <p:cNvPr id="4" name="Group 28"/>
          <p:cNvGrpSpPr>
            <a:grpSpLocks/>
          </p:cNvGrpSpPr>
          <p:nvPr/>
        </p:nvGrpSpPr>
        <p:grpSpPr bwMode="auto">
          <a:xfrm>
            <a:off x="684213" y="836712"/>
            <a:ext cx="8063616" cy="574675"/>
            <a:chOff x="431" y="663"/>
            <a:chExt cx="5084" cy="408"/>
          </a:xfrm>
          <a:solidFill>
            <a:schemeClr val="bg2"/>
          </a:solidFill>
        </p:grpSpPr>
        <p:sp>
          <p:nvSpPr>
            <p:cNvPr id="67611" name="Rectangle 27"/>
            <p:cNvSpPr>
              <a:spLocks noChangeArrowheads="1"/>
            </p:cNvSpPr>
            <p:nvPr/>
          </p:nvSpPr>
          <p:spPr bwMode="auto">
            <a:xfrm>
              <a:off x="431" y="663"/>
              <a:ext cx="5084" cy="408"/>
            </a:xfrm>
            <a:prstGeom prst="rect">
              <a:avLst/>
            </a:prstGeom>
            <a:grpFill/>
            <a:ln w="9525">
              <a:solidFill>
                <a:schemeClr val="tx1"/>
              </a:solidFill>
              <a:miter lim="800000"/>
              <a:headEnd/>
              <a:tailEnd/>
            </a:ln>
            <a:effectLst/>
          </p:spPr>
          <p:txBody>
            <a:bodyPr wrap="none" anchor="ctr"/>
            <a:lstStyle/>
            <a:p>
              <a:endParaRPr lang="es-ES">
                <a:latin typeface="Comic Sans MS" panose="030F0702030302020204" pitchFamily="66" charset="0"/>
              </a:endParaRPr>
            </a:p>
          </p:txBody>
        </p:sp>
        <p:sp>
          <p:nvSpPr>
            <p:cNvPr id="67610" name="Text Box 26"/>
            <p:cNvSpPr txBox="1">
              <a:spLocks noChangeArrowheads="1"/>
            </p:cNvSpPr>
            <p:nvPr/>
          </p:nvSpPr>
          <p:spPr bwMode="auto">
            <a:xfrm>
              <a:off x="447" y="669"/>
              <a:ext cx="5023" cy="370"/>
            </a:xfrm>
            <a:prstGeom prst="rect">
              <a:avLst/>
            </a:prstGeom>
            <a:grp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600">
                  <a:latin typeface="Comic Sans MS" panose="030F0702030302020204" pitchFamily="66" charset="0"/>
                </a:rPr>
                <a:t>La velocidad de propagación de las ondas sísmicas en el interior terrestre sufre variaciones graduales y, a veces, cambios bruscos denominados </a:t>
              </a:r>
              <a:r>
                <a:rPr lang="es-ES_tradnl" sz="1600" b="1">
                  <a:latin typeface="Comic Sans MS" panose="030F0702030302020204" pitchFamily="66" charset="0"/>
                </a:rPr>
                <a:t>discontinuidades</a:t>
              </a:r>
              <a:r>
                <a:rPr lang="es-ES_tradnl" sz="1600">
                  <a:latin typeface="Comic Sans MS" panose="030F0702030302020204" pitchFamily="66" charset="0"/>
                </a:rPr>
                <a:t>.</a:t>
              </a:r>
            </a:p>
          </p:txBody>
        </p:sp>
      </p:grpSp>
      <p:sp>
        <p:nvSpPr>
          <p:cNvPr id="67713" name="Rectangle 129"/>
          <p:cNvSpPr>
            <a:spLocks noChangeArrowheads="1"/>
          </p:cNvSpPr>
          <p:nvPr/>
        </p:nvSpPr>
        <p:spPr bwMode="auto">
          <a:xfrm>
            <a:off x="4449763" y="2309813"/>
            <a:ext cx="3505200" cy="3295650"/>
          </a:xfrm>
          <a:prstGeom prst="rect">
            <a:avLst/>
          </a:prstGeom>
          <a:solidFill>
            <a:srgbClr val="FEE69A"/>
          </a:solidFill>
          <a:ln w="19050">
            <a:noFill/>
            <a:miter lim="800000"/>
            <a:headEnd/>
            <a:tailEnd type="none" w="lg" len="med"/>
          </a:ln>
          <a:effectLst/>
        </p:spPr>
        <p:txBody>
          <a:bodyPr lIns="18000" tIns="46800" rIns="90000" bIns="46800" anchor="ctr">
            <a:spAutoFit/>
          </a:bodyPr>
          <a:lstStyle/>
          <a:p>
            <a:endParaRPr lang="es-ES"/>
          </a:p>
        </p:txBody>
      </p:sp>
      <p:sp>
        <p:nvSpPr>
          <p:cNvPr id="67714" name="Rectangle 130"/>
          <p:cNvSpPr>
            <a:spLocks noChangeArrowheads="1"/>
          </p:cNvSpPr>
          <p:nvPr/>
        </p:nvSpPr>
        <p:spPr bwMode="auto">
          <a:xfrm>
            <a:off x="1414463" y="2303463"/>
            <a:ext cx="3019425" cy="3295650"/>
          </a:xfrm>
          <a:prstGeom prst="rect">
            <a:avLst/>
          </a:prstGeom>
          <a:solidFill>
            <a:srgbClr val="E3A88B"/>
          </a:solidFill>
          <a:ln w="19050">
            <a:noFill/>
            <a:miter lim="800000"/>
            <a:headEnd/>
            <a:tailEnd type="none" w="lg" len="med"/>
          </a:ln>
          <a:effectLst/>
        </p:spPr>
        <p:txBody>
          <a:bodyPr wrap="none" lIns="18000" tIns="46800" rIns="90000" bIns="46800" anchor="ctr">
            <a:spAutoFit/>
          </a:bodyPr>
          <a:lstStyle/>
          <a:p>
            <a:endParaRPr lang="es-ES"/>
          </a:p>
        </p:txBody>
      </p:sp>
      <p:grpSp>
        <p:nvGrpSpPr>
          <p:cNvPr id="5" name="Group 131"/>
          <p:cNvGrpSpPr>
            <a:grpSpLocks/>
          </p:cNvGrpSpPr>
          <p:nvPr/>
        </p:nvGrpSpPr>
        <p:grpSpPr bwMode="auto">
          <a:xfrm>
            <a:off x="1055688" y="2244725"/>
            <a:ext cx="6919912" cy="3608388"/>
            <a:chOff x="440" y="1519"/>
            <a:chExt cx="4359" cy="2273"/>
          </a:xfrm>
        </p:grpSpPr>
        <p:sp>
          <p:nvSpPr>
            <p:cNvPr id="67716" name="Rectangle 132"/>
            <p:cNvSpPr>
              <a:spLocks noChangeArrowheads="1"/>
            </p:cNvSpPr>
            <p:nvPr/>
          </p:nvSpPr>
          <p:spPr bwMode="auto">
            <a:xfrm>
              <a:off x="497" y="3563"/>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2</a:t>
              </a:r>
              <a:endParaRPr lang="es-ES_tradnl" sz="1600"/>
            </a:p>
          </p:txBody>
        </p:sp>
        <p:sp>
          <p:nvSpPr>
            <p:cNvPr id="67717" name="Rectangle 133"/>
            <p:cNvSpPr>
              <a:spLocks noChangeArrowheads="1"/>
            </p:cNvSpPr>
            <p:nvPr/>
          </p:nvSpPr>
          <p:spPr bwMode="auto">
            <a:xfrm>
              <a:off x="497" y="3392"/>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3</a:t>
              </a:r>
              <a:endParaRPr lang="es-ES_tradnl" sz="1600"/>
            </a:p>
          </p:txBody>
        </p:sp>
        <p:sp>
          <p:nvSpPr>
            <p:cNvPr id="67718" name="Rectangle 134"/>
            <p:cNvSpPr>
              <a:spLocks noChangeArrowheads="1"/>
            </p:cNvSpPr>
            <p:nvPr/>
          </p:nvSpPr>
          <p:spPr bwMode="auto">
            <a:xfrm>
              <a:off x="497" y="3222"/>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4</a:t>
              </a:r>
              <a:endParaRPr lang="es-ES_tradnl" sz="1600"/>
            </a:p>
          </p:txBody>
        </p:sp>
        <p:sp>
          <p:nvSpPr>
            <p:cNvPr id="67719" name="Rectangle 135"/>
            <p:cNvSpPr>
              <a:spLocks noChangeArrowheads="1"/>
            </p:cNvSpPr>
            <p:nvPr/>
          </p:nvSpPr>
          <p:spPr bwMode="auto">
            <a:xfrm>
              <a:off x="497" y="3052"/>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5</a:t>
              </a:r>
              <a:endParaRPr lang="es-ES_tradnl" sz="1600"/>
            </a:p>
          </p:txBody>
        </p:sp>
        <p:sp>
          <p:nvSpPr>
            <p:cNvPr id="67720" name="Rectangle 136"/>
            <p:cNvSpPr>
              <a:spLocks noChangeArrowheads="1"/>
            </p:cNvSpPr>
            <p:nvPr/>
          </p:nvSpPr>
          <p:spPr bwMode="auto">
            <a:xfrm>
              <a:off x="497" y="2881"/>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6</a:t>
              </a:r>
              <a:endParaRPr lang="es-ES_tradnl" sz="1600"/>
            </a:p>
          </p:txBody>
        </p:sp>
        <p:sp>
          <p:nvSpPr>
            <p:cNvPr id="67721" name="Rectangle 137"/>
            <p:cNvSpPr>
              <a:spLocks noChangeArrowheads="1"/>
            </p:cNvSpPr>
            <p:nvPr/>
          </p:nvSpPr>
          <p:spPr bwMode="auto">
            <a:xfrm>
              <a:off x="497" y="2711"/>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7</a:t>
              </a:r>
              <a:endParaRPr lang="es-ES_tradnl" sz="1600"/>
            </a:p>
          </p:txBody>
        </p:sp>
        <p:sp>
          <p:nvSpPr>
            <p:cNvPr id="67722" name="Rectangle 138"/>
            <p:cNvSpPr>
              <a:spLocks noChangeArrowheads="1"/>
            </p:cNvSpPr>
            <p:nvPr/>
          </p:nvSpPr>
          <p:spPr bwMode="auto">
            <a:xfrm>
              <a:off x="497" y="2541"/>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8</a:t>
              </a:r>
              <a:endParaRPr lang="es-ES_tradnl" sz="1600"/>
            </a:p>
          </p:txBody>
        </p:sp>
        <p:sp>
          <p:nvSpPr>
            <p:cNvPr id="67723" name="Rectangle 139"/>
            <p:cNvSpPr>
              <a:spLocks noChangeArrowheads="1"/>
            </p:cNvSpPr>
            <p:nvPr/>
          </p:nvSpPr>
          <p:spPr bwMode="auto">
            <a:xfrm>
              <a:off x="497" y="2371"/>
              <a:ext cx="67"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9</a:t>
              </a:r>
              <a:endParaRPr lang="es-ES_tradnl" sz="1600"/>
            </a:p>
          </p:txBody>
        </p:sp>
        <p:sp>
          <p:nvSpPr>
            <p:cNvPr id="67724" name="Rectangle 140"/>
            <p:cNvSpPr>
              <a:spLocks noChangeArrowheads="1"/>
            </p:cNvSpPr>
            <p:nvPr/>
          </p:nvSpPr>
          <p:spPr bwMode="auto">
            <a:xfrm>
              <a:off x="440" y="2200"/>
              <a:ext cx="134"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10</a:t>
              </a:r>
              <a:endParaRPr lang="es-ES_tradnl" sz="1600"/>
            </a:p>
          </p:txBody>
        </p:sp>
        <p:sp>
          <p:nvSpPr>
            <p:cNvPr id="67725" name="Rectangle 141"/>
            <p:cNvSpPr>
              <a:spLocks noChangeArrowheads="1"/>
            </p:cNvSpPr>
            <p:nvPr/>
          </p:nvSpPr>
          <p:spPr bwMode="auto">
            <a:xfrm>
              <a:off x="440" y="2030"/>
              <a:ext cx="134"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11</a:t>
              </a:r>
              <a:endParaRPr lang="es-ES_tradnl" sz="1600"/>
            </a:p>
          </p:txBody>
        </p:sp>
        <p:sp>
          <p:nvSpPr>
            <p:cNvPr id="67726" name="Rectangle 142"/>
            <p:cNvSpPr>
              <a:spLocks noChangeArrowheads="1"/>
            </p:cNvSpPr>
            <p:nvPr/>
          </p:nvSpPr>
          <p:spPr bwMode="auto">
            <a:xfrm>
              <a:off x="440" y="1860"/>
              <a:ext cx="134"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12</a:t>
              </a:r>
              <a:endParaRPr lang="es-ES_tradnl" sz="1600"/>
            </a:p>
          </p:txBody>
        </p:sp>
        <p:sp>
          <p:nvSpPr>
            <p:cNvPr id="67727" name="Rectangle 143"/>
            <p:cNvSpPr>
              <a:spLocks noChangeArrowheads="1"/>
            </p:cNvSpPr>
            <p:nvPr/>
          </p:nvSpPr>
          <p:spPr bwMode="auto">
            <a:xfrm>
              <a:off x="440" y="1689"/>
              <a:ext cx="134"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13</a:t>
              </a:r>
              <a:endParaRPr lang="es-ES_tradnl" sz="1600"/>
            </a:p>
          </p:txBody>
        </p:sp>
        <p:sp>
          <p:nvSpPr>
            <p:cNvPr id="67728" name="Rectangle 144"/>
            <p:cNvSpPr>
              <a:spLocks noChangeArrowheads="1"/>
            </p:cNvSpPr>
            <p:nvPr/>
          </p:nvSpPr>
          <p:spPr bwMode="auto">
            <a:xfrm>
              <a:off x="440" y="1519"/>
              <a:ext cx="134"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14</a:t>
              </a:r>
              <a:endParaRPr lang="es-ES_tradnl" sz="1600"/>
            </a:p>
          </p:txBody>
        </p:sp>
        <p:sp>
          <p:nvSpPr>
            <p:cNvPr id="67729" name="Freeform 145"/>
            <p:cNvSpPr>
              <a:spLocks/>
            </p:cNvSpPr>
            <p:nvPr/>
          </p:nvSpPr>
          <p:spPr bwMode="auto">
            <a:xfrm>
              <a:off x="655" y="1542"/>
              <a:ext cx="4144" cy="2095"/>
            </a:xfrm>
            <a:custGeom>
              <a:avLst/>
              <a:gdLst/>
              <a:ahLst/>
              <a:cxnLst>
                <a:cxn ang="0">
                  <a:pos x="0" y="0"/>
                </a:cxn>
                <a:cxn ang="0">
                  <a:pos x="0" y="2095"/>
                </a:cxn>
                <a:cxn ang="0">
                  <a:pos x="4144" y="2095"/>
                </a:cxn>
              </a:cxnLst>
              <a:rect l="0" t="0" r="r" b="b"/>
              <a:pathLst>
                <a:path w="4144" h="2095">
                  <a:moveTo>
                    <a:pt x="0" y="0"/>
                  </a:moveTo>
                  <a:lnTo>
                    <a:pt x="0" y="2095"/>
                  </a:lnTo>
                  <a:lnTo>
                    <a:pt x="4144" y="2095"/>
                  </a:lnTo>
                </a:path>
              </a:pathLst>
            </a:custGeom>
            <a:noFill/>
            <a:ln w="26988">
              <a:solidFill>
                <a:srgbClr val="000000"/>
              </a:solidFill>
              <a:prstDash val="solid"/>
              <a:round/>
              <a:headEnd/>
              <a:tailEnd/>
            </a:ln>
          </p:spPr>
          <p:txBody>
            <a:bodyPr/>
            <a:lstStyle/>
            <a:p>
              <a:endParaRPr lang="es-ES"/>
            </a:p>
          </p:txBody>
        </p:sp>
        <p:sp>
          <p:nvSpPr>
            <p:cNvPr id="67730" name="Freeform 146"/>
            <p:cNvSpPr>
              <a:spLocks/>
            </p:cNvSpPr>
            <p:nvPr/>
          </p:nvSpPr>
          <p:spPr bwMode="auto">
            <a:xfrm>
              <a:off x="616" y="3637"/>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31" name="Line 147"/>
            <p:cNvSpPr>
              <a:spLocks noChangeShapeType="1"/>
            </p:cNvSpPr>
            <p:nvPr/>
          </p:nvSpPr>
          <p:spPr bwMode="auto">
            <a:xfrm>
              <a:off x="616" y="3637"/>
              <a:ext cx="39" cy="1"/>
            </a:xfrm>
            <a:prstGeom prst="line">
              <a:avLst/>
            </a:prstGeom>
            <a:noFill/>
            <a:ln w="26988">
              <a:solidFill>
                <a:srgbClr val="000000"/>
              </a:solidFill>
              <a:round/>
              <a:headEnd/>
              <a:tailEnd/>
            </a:ln>
          </p:spPr>
          <p:txBody>
            <a:bodyPr/>
            <a:lstStyle/>
            <a:p>
              <a:endParaRPr lang="es-ES"/>
            </a:p>
          </p:txBody>
        </p:sp>
        <p:sp>
          <p:nvSpPr>
            <p:cNvPr id="67732" name="Freeform 148"/>
            <p:cNvSpPr>
              <a:spLocks/>
            </p:cNvSpPr>
            <p:nvPr/>
          </p:nvSpPr>
          <p:spPr bwMode="auto">
            <a:xfrm>
              <a:off x="616" y="3467"/>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33" name="Line 149"/>
            <p:cNvSpPr>
              <a:spLocks noChangeShapeType="1"/>
            </p:cNvSpPr>
            <p:nvPr/>
          </p:nvSpPr>
          <p:spPr bwMode="auto">
            <a:xfrm>
              <a:off x="616" y="3467"/>
              <a:ext cx="39" cy="1"/>
            </a:xfrm>
            <a:prstGeom prst="line">
              <a:avLst/>
            </a:prstGeom>
            <a:noFill/>
            <a:ln w="26988">
              <a:solidFill>
                <a:srgbClr val="000000"/>
              </a:solidFill>
              <a:round/>
              <a:headEnd/>
              <a:tailEnd/>
            </a:ln>
          </p:spPr>
          <p:txBody>
            <a:bodyPr/>
            <a:lstStyle/>
            <a:p>
              <a:endParaRPr lang="es-ES"/>
            </a:p>
          </p:txBody>
        </p:sp>
        <p:sp>
          <p:nvSpPr>
            <p:cNvPr id="67734" name="Freeform 150"/>
            <p:cNvSpPr>
              <a:spLocks/>
            </p:cNvSpPr>
            <p:nvPr/>
          </p:nvSpPr>
          <p:spPr bwMode="auto">
            <a:xfrm>
              <a:off x="616" y="3296"/>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35" name="Line 151"/>
            <p:cNvSpPr>
              <a:spLocks noChangeShapeType="1"/>
            </p:cNvSpPr>
            <p:nvPr/>
          </p:nvSpPr>
          <p:spPr bwMode="auto">
            <a:xfrm>
              <a:off x="616" y="3296"/>
              <a:ext cx="39" cy="1"/>
            </a:xfrm>
            <a:prstGeom prst="line">
              <a:avLst/>
            </a:prstGeom>
            <a:noFill/>
            <a:ln w="26988">
              <a:solidFill>
                <a:srgbClr val="000000"/>
              </a:solidFill>
              <a:round/>
              <a:headEnd/>
              <a:tailEnd/>
            </a:ln>
          </p:spPr>
          <p:txBody>
            <a:bodyPr/>
            <a:lstStyle/>
            <a:p>
              <a:endParaRPr lang="es-ES"/>
            </a:p>
          </p:txBody>
        </p:sp>
        <p:sp>
          <p:nvSpPr>
            <p:cNvPr id="67736" name="Freeform 152"/>
            <p:cNvSpPr>
              <a:spLocks/>
            </p:cNvSpPr>
            <p:nvPr/>
          </p:nvSpPr>
          <p:spPr bwMode="auto">
            <a:xfrm>
              <a:off x="616" y="3126"/>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37" name="Line 153"/>
            <p:cNvSpPr>
              <a:spLocks noChangeShapeType="1"/>
            </p:cNvSpPr>
            <p:nvPr/>
          </p:nvSpPr>
          <p:spPr bwMode="auto">
            <a:xfrm>
              <a:off x="616" y="3126"/>
              <a:ext cx="39" cy="1"/>
            </a:xfrm>
            <a:prstGeom prst="line">
              <a:avLst/>
            </a:prstGeom>
            <a:noFill/>
            <a:ln w="26988">
              <a:solidFill>
                <a:srgbClr val="000000"/>
              </a:solidFill>
              <a:round/>
              <a:headEnd/>
              <a:tailEnd/>
            </a:ln>
          </p:spPr>
          <p:txBody>
            <a:bodyPr/>
            <a:lstStyle/>
            <a:p>
              <a:endParaRPr lang="es-ES"/>
            </a:p>
          </p:txBody>
        </p:sp>
        <p:sp>
          <p:nvSpPr>
            <p:cNvPr id="67738" name="Freeform 154"/>
            <p:cNvSpPr>
              <a:spLocks/>
            </p:cNvSpPr>
            <p:nvPr/>
          </p:nvSpPr>
          <p:spPr bwMode="auto">
            <a:xfrm>
              <a:off x="616" y="2961"/>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39" name="Line 155"/>
            <p:cNvSpPr>
              <a:spLocks noChangeShapeType="1"/>
            </p:cNvSpPr>
            <p:nvPr/>
          </p:nvSpPr>
          <p:spPr bwMode="auto">
            <a:xfrm>
              <a:off x="616" y="2961"/>
              <a:ext cx="39" cy="1"/>
            </a:xfrm>
            <a:prstGeom prst="line">
              <a:avLst/>
            </a:prstGeom>
            <a:noFill/>
            <a:ln w="26988">
              <a:solidFill>
                <a:srgbClr val="000000"/>
              </a:solidFill>
              <a:round/>
              <a:headEnd/>
              <a:tailEnd/>
            </a:ln>
          </p:spPr>
          <p:txBody>
            <a:bodyPr/>
            <a:lstStyle/>
            <a:p>
              <a:endParaRPr lang="es-ES"/>
            </a:p>
          </p:txBody>
        </p:sp>
        <p:sp>
          <p:nvSpPr>
            <p:cNvPr id="67740" name="Freeform 156"/>
            <p:cNvSpPr>
              <a:spLocks/>
            </p:cNvSpPr>
            <p:nvPr/>
          </p:nvSpPr>
          <p:spPr bwMode="auto">
            <a:xfrm>
              <a:off x="616" y="2791"/>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41" name="Line 157"/>
            <p:cNvSpPr>
              <a:spLocks noChangeShapeType="1"/>
            </p:cNvSpPr>
            <p:nvPr/>
          </p:nvSpPr>
          <p:spPr bwMode="auto">
            <a:xfrm>
              <a:off x="616" y="2791"/>
              <a:ext cx="39" cy="1"/>
            </a:xfrm>
            <a:prstGeom prst="line">
              <a:avLst/>
            </a:prstGeom>
            <a:noFill/>
            <a:ln w="26988">
              <a:solidFill>
                <a:srgbClr val="000000"/>
              </a:solidFill>
              <a:round/>
              <a:headEnd/>
              <a:tailEnd/>
            </a:ln>
          </p:spPr>
          <p:txBody>
            <a:bodyPr/>
            <a:lstStyle/>
            <a:p>
              <a:endParaRPr lang="es-ES"/>
            </a:p>
          </p:txBody>
        </p:sp>
        <p:sp>
          <p:nvSpPr>
            <p:cNvPr id="67742" name="Freeform 158"/>
            <p:cNvSpPr>
              <a:spLocks/>
            </p:cNvSpPr>
            <p:nvPr/>
          </p:nvSpPr>
          <p:spPr bwMode="auto">
            <a:xfrm>
              <a:off x="616" y="2621"/>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43" name="Line 159"/>
            <p:cNvSpPr>
              <a:spLocks noChangeShapeType="1"/>
            </p:cNvSpPr>
            <p:nvPr/>
          </p:nvSpPr>
          <p:spPr bwMode="auto">
            <a:xfrm>
              <a:off x="616" y="2621"/>
              <a:ext cx="39" cy="1"/>
            </a:xfrm>
            <a:prstGeom prst="line">
              <a:avLst/>
            </a:prstGeom>
            <a:noFill/>
            <a:ln w="26988">
              <a:solidFill>
                <a:srgbClr val="000000"/>
              </a:solidFill>
              <a:round/>
              <a:headEnd/>
              <a:tailEnd/>
            </a:ln>
          </p:spPr>
          <p:txBody>
            <a:bodyPr/>
            <a:lstStyle/>
            <a:p>
              <a:endParaRPr lang="es-ES"/>
            </a:p>
          </p:txBody>
        </p:sp>
        <p:sp>
          <p:nvSpPr>
            <p:cNvPr id="67744" name="Freeform 160"/>
            <p:cNvSpPr>
              <a:spLocks/>
            </p:cNvSpPr>
            <p:nvPr/>
          </p:nvSpPr>
          <p:spPr bwMode="auto">
            <a:xfrm>
              <a:off x="616" y="2450"/>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45" name="Line 161"/>
            <p:cNvSpPr>
              <a:spLocks noChangeShapeType="1"/>
            </p:cNvSpPr>
            <p:nvPr/>
          </p:nvSpPr>
          <p:spPr bwMode="auto">
            <a:xfrm>
              <a:off x="616" y="2450"/>
              <a:ext cx="39" cy="1"/>
            </a:xfrm>
            <a:prstGeom prst="line">
              <a:avLst/>
            </a:prstGeom>
            <a:noFill/>
            <a:ln w="26988">
              <a:solidFill>
                <a:srgbClr val="000000"/>
              </a:solidFill>
              <a:round/>
              <a:headEnd/>
              <a:tailEnd/>
            </a:ln>
          </p:spPr>
          <p:txBody>
            <a:bodyPr/>
            <a:lstStyle/>
            <a:p>
              <a:endParaRPr lang="es-ES"/>
            </a:p>
          </p:txBody>
        </p:sp>
        <p:sp>
          <p:nvSpPr>
            <p:cNvPr id="67746" name="Freeform 162"/>
            <p:cNvSpPr>
              <a:spLocks/>
            </p:cNvSpPr>
            <p:nvPr/>
          </p:nvSpPr>
          <p:spPr bwMode="auto">
            <a:xfrm>
              <a:off x="616" y="2280"/>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47" name="Line 163"/>
            <p:cNvSpPr>
              <a:spLocks noChangeShapeType="1"/>
            </p:cNvSpPr>
            <p:nvPr/>
          </p:nvSpPr>
          <p:spPr bwMode="auto">
            <a:xfrm>
              <a:off x="616" y="2280"/>
              <a:ext cx="39" cy="1"/>
            </a:xfrm>
            <a:prstGeom prst="line">
              <a:avLst/>
            </a:prstGeom>
            <a:noFill/>
            <a:ln w="26988">
              <a:solidFill>
                <a:srgbClr val="000000"/>
              </a:solidFill>
              <a:round/>
              <a:headEnd/>
              <a:tailEnd/>
            </a:ln>
          </p:spPr>
          <p:txBody>
            <a:bodyPr/>
            <a:lstStyle/>
            <a:p>
              <a:endParaRPr lang="es-ES"/>
            </a:p>
          </p:txBody>
        </p:sp>
        <p:sp>
          <p:nvSpPr>
            <p:cNvPr id="67748" name="Freeform 164"/>
            <p:cNvSpPr>
              <a:spLocks/>
            </p:cNvSpPr>
            <p:nvPr/>
          </p:nvSpPr>
          <p:spPr bwMode="auto">
            <a:xfrm>
              <a:off x="616" y="2110"/>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49" name="Line 165"/>
            <p:cNvSpPr>
              <a:spLocks noChangeShapeType="1"/>
            </p:cNvSpPr>
            <p:nvPr/>
          </p:nvSpPr>
          <p:spPr bwMode="auto">
            <a:xfrm>
              <a:off x="616" y="2110"/>
              <a:ext cx="39" cy="1"/>
            </a:xfrm>
            <a:prstGeom prst="line">
              <a:avLst/>
            </a:prstGeom>
            <a:noFill/>
            <a:ln w="26988">
              <a:solidFill>
                <a:srgbClr val="000000"/>
              </a:solidFill>
              <a:round/>
              <a:headEnd/>
              <a:tailEnd/>
            </a:ln>
          </p:spPr>
          <p:txBody>
            <a:bodyPr/>
            <a:lstStyle/>
            <a:p>
              <a:endParaRPr lang="es-ES"/>
            </a:p>
          </p:txBody>
        </p:sp>
        <p:sp>
          <p:nvSpPr>
            <p:cNvPr id="67750" name="Freeform 166"/>
            <p:cNvSpPr>
              <a:spLocks/>
            </p:cNvSpPr>
            <p:nvPr/>
          </p:nvSpPr>
          <p:spPr bwMode="auto">
            <a:xfrm>
              <a:off x="616" y="1940"/>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51" name="Line 167"/>
            <p:cNvSpPr>
              <a:spLocks noChangeShapeType="1"/>
            </p:cNvSpPr>
            <p:nvPr/>
          </p:nvSpPr>
          <p:spPr bwMode="auto">
            <a:xfrm>
              <a:off x="616" y="1940"/>
              <a:ext cx="39" cy="1"/>
            </a:xfrm>
            <a:prstGeom prst="line">
              <a:avLst/>
            </a:prstGeom>
            <a:noFill/>
            <a:ln w="26988">
              <a:solidFill>
                <a:srgbClr val="000000"/>
              </a:solidFill>
              <a:round/>
              <a:headEnd/>
              <a:tailEnd/>
            </a:ln>
          </p:spPr>
          <p:txBody>
            <a:bodyPr/>
            <a:lstStyle/>
            <a:p>
              <a:endParaRPr lang="es-ES"/>
            </a:p>
          </p:txBody>
        </p:sp>
        <p:sp>
          <p:nvSpPr>
            <p:cNvPr id="67752" name="Freeform 168"/>
            <p:cNvSpPr>
              <a:spLocks/>
            </p:cNvSpPr>
            <p:nvPr/>
          </p:nvSpPr>
          <p:spPr bwMode="auto">
            <a:xfrm>
              <a:off x="616" y="1769"/>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53" name="Line 169"/>
            <p:cNvSpPr>
              <a:spLocks noChangeShapeType="1"/>
            </p:cNvSpPr>
            <p:nvPr/>
          </p:nvSpPr>
          <p:spPr bwMode="auto">
            <a:xfrm>
              <a:off x="616" y="1769"/>
              <a:ext cx="39" cy="1"/>
            </a:xfrm>
            <a:prstGeom prst="line">
              <a:avLst/>
            </a:prstGeom>
            <a:noFill/>
            <a:ln w="26988">
              <a:solidFill>
                <a:srgbClr val="000000"/>
              </a:solidFill>
              <a:round/>
              <a:headEnd/>
              <a:tailEnd/>
            </a:ln>
          </p:spPr>
          <p:txBody>
            <a:bodyPr/>
            <a:lstStyle/>
            <a:p>
              <a:endParaRPr lang="es-ES"/>
            </a:p>
          </p:txBody>
        </p:sp>
        <p:sp>
          <p:nvSpPr>
            <p:cNvPr id="67754" name="Freeform 170"/>
            <p:cNvSpPr>
              <a:spLocks/>
            </p:cNvSpPr>
            <p:nvPr/>
          </p:nvSpPr>
          <p:spPr bwMode="auto">
            <a:xfrm>
              <a:off x="616" y="1599"/>
              <a:ext cx="39" cy="1"/>
            </a:xfrm>
            <a:custGeom>
              <a:avLst/>
              <a:gdLst/>
              <a:ahLst/>
              <a:cxnLst>
                <a:cxn ang="0">
                  <a:pos x="0" y="0"/>
                </a:cxn>
                <a:cxn ang="0">
                  <a:pos x="39" y="0"/>
                </a:cxn>
                <a:cxn ang="0">
                  <a:pos x="0" y="0"/>
                </a:cxn>
              </a:cxnLst>
              <a:rect l="0" t="0" r="r" b="b"/>
              <a:pathLst>
                <a:path w="39">
                  <a:moveTo>
                    <a:pt x="0" y="0"/>
                  </a:moveTo>
                  <a:lnTo>
                    <a:pt x="39" y="0"/>
                  </a:lnTo>
                  <a:lnTo>
                    <a:pt x="0" y="0"/>
                  </a:lnTo>
                  <a:close/>
                </a:path>
              </a:pathLst>
            </a:custGeom>
            <a:solidFill>
              <a:srgbClr val="000000"/>
            </a:solidFill>
            <a:ln w="9525">
              <a:noFill/>
              <a:round/>
              <a:headEnd/>
              <a:tailEnd/>
            </a:ln>
          </p:spPr>
          <p:txBody>
            <a:bodyPr/>
            <a:lstStyle/>
            <a:p>
              <a:endParaRPr lang="es-ES"/>
            </a:p>
          </p:txBody>
        </p:sp>
        <p:sp>
          <p:nvSpPr>
            <p:cNvPr id="67755" name="Line 171"/>
            <p:cNvSpPr>
              <a:spLocks noChangeShapeType="1"/>
            </p:cNvSpPr>
            <p:nvPr/>
          </p:nvSpPr>
          <p:spPr bwMode="auto">
            <a:xfrm>
              <a:off x="616" y="1599"/>
              <a:ext cx="39" cy="1"/>
            </a:xfrm>
            <a:prstGeom prst="line">
              <a:avLst/>
            </a:prstGeom>
            <a:noFill/>
            <a:ln w="26988">
              <a:solidFill>
                <a:srgbClr val="000000"/>
              </a:solidFill>
              <a:round/>
              <a:headEnd/>
              <a:tailEnd/>
            </a:ln>
          </p:spPr>
          <p:txBody>
            <a:bodyPr/>
            <a:lstStyle/>
            <a:p>
              <a:endParaRPr lang="es-ES"/>
            </a:p>
          </p:txBody>
        </p:sp>
        <p:sp>
          <p:nvSpPr>
            <p:cNvPr id="67756" name="Rectangle 172"/>
            <p:cNvSpPr>
              <a:spLocks noChangeArrowheads="1"/>
            </p:cNvSpPr>
            <p:nvPr/>
          </p:nvSpPr>
          <p:spPr bwMode="auto">
            <a:xfrm>
              <a:off x="1842" y="3648"/>
              <a:ext cx="301"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2 000</a:t>
              </a:r>
              <a:endParaRPr lang="es-ES_tradnl" sz="1600"/>
            </a:p>
          </p:txBody>
        </p:sp>
        <p:sp>
          <p:nvSpPr>
            <p:cNvPr id="67757" name="Rectangle 173"/>
            <p:cNvSpPr>
              <a:spLocks noChangeArrowheads="1"/>
            </p:cNvSpPr>
            <p:nvPr/>
          </p:nvSpPr>
          <p:spPr bwMode="auto">
            <a:xfrm>
              <a:off x="3153" y="3648"/>
              <a:ext cx="301"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4 000</a:t>
              </a:r>
              <a:endParaRPr lang="es-ES_tradnl" sz="1600"/>
            </a:p>
          </p:txBody>
        </p:sp>
        <p:sp>
          <p:nvSpPr>
            <p:cNvPr id="67758" name="Rectangle 174"/>
            <p:cNvSpPr>
              <a:spLocks noChangeArrowheads="1"/>
            </p:cNvSpPr>
            <p:nvPr/>
          </p:nvSpPr>
          <p:spPr bwMode="auto">
            <a:xfrm>
              <a:off x="4458" y="3648"/>
              <a:ext cx="301" cy="144"/>
            </a:xfrm>
            <a:prstGeom prst="rect">
              <a:avLst/>
            </a:prstGeom>
            <a:noFill/>
            <a:ln w="9525">
              <a:noFill/>
              <a:miter lim="800000"/>
              <a:headEnd/>
              <a:tailEnd/>
            </a:ln>
          </p:spPr>
          <p:txBody>
            <a:bodyPr wrap="none" lIns="0" tIns="0" rIns="0" bIns="0">
              <a:spAutoFit/>
            </a:bodyPr>
            <a:lstStyle/>
            <a:p>
              <a:pPr eaLnBrk="0" hangingPunct="0"/>
              <a:r>
                <a:rPr lang="es-ES_tradnl" sz="1500" b="1">
                  <a:solidFill>
                    <a:srgbClr val="000000"/>
                  </a:solidFill>
                  <a:latin typeface="Arial-MT"/>
                </a:rPr>
                <a:t>6 000</a:t>
              </a:r>
              <a:endParaRPr lang="es-ES_tradnl" sz="1600"/>
            </a:p>
          </p:txBody>
        </p:sp>
      </p:grpSp>
      <p:sp>
        <p:nvSpPr>
          <p:cNvPr id="67759" name="Text Box 175"/>
          <p:cNvSpPr txBox="1">
            <a:spLocks noChangeArrowheads="1"/>
          </p:cNvSpPr>
          <p:nvPr/>
        </p:nvSpPr>
        <p:spPr bwMode="auto">
          <a:xfrm>
            <a:off x="3814763" y="5890221"/>
            <a:ext cx="1851025" cy="309958"/>
          </a:xfrm>
          <a:prstGeom prst="rect">
            <a:avLst/>
          </a:prstGeom>
          <a:no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400">
                <a:solidFill>
                  <a:srgbClr val="0000FF"/>
                </a:solidFill>
                <a:latin typeface="Comic Sans MS" panose="030F0702030302020204" pitchFamily="66" charset="0"/>
              </a:rPr>
              <a:t>Profundidad (km)</a:t>
            </a:r>
          </a:p>
        </p:txBody>
      </p:sp>
      <p:grpSp>
        <p:nvGrpSpPr>
          <p:cNvPr id="6" name="Group 176"/>
          <p:cNvGrpSpPr>
            <a:grpSpLocks/>
          </p:cNvGrpSpPr>
          <p:nvPr/>
        </p:nvGrpSpPr>
        <p:grpSpPr bwMode="auto">
          <a:xfrm>
            <a:off x="1557338" y="2284413"/>
            <a:ext cx="969962" cy="3670300"/>
            <a:chOff x="756" y="1489"/>
            <a:chExt cx="611" cy="2312"/>
          </a:xfrm>
        </p:grpSpPr>
        <p:sp>
          <p:nvSpPr>
            <p:cNvPr id="67761" name="Line 177"/>
            <p:cNvSpPr>
              <a:spLocks noChangeShapeType="1"/>
            </p:cNvSpPr>
            <p:nvPr/>
          </p:nvSpPr>
          <p:spPr bwMode="auto">
            <a:xfrm>
              <a:off x="1044" y="1489"/>
              <a:ext cx="0" cy="2100"/>
            </a:xfrm>
            <a:prstGeom prst="line">
              <a:avLst/>
            </a:prstGeom>
            <a:noFill/>
            <a:ln w="28575">
              <a:solidFill>
                <a:srgbClr val="990000"/>
              </a:solidFill>
              <a:round/>
              <a:headEnd/>
              <a:tailEnd type="none" w="lg" len="med"/>
            </a:ln>
            <a:effectLst/>
          </p:spPr>
          <p:txBody>
            <a:bodyPr wrap="none" lIns="18000" tIns="46800" rIns="90000" bIns="46800" anchor="ctr">
              <a:spAutoFit/>
            </a:bodyPr>
            <a:lstStyle/>
            <a:p>
              <a:endParaRPr lang="es-ES"/>
            </a:p>
          </p:txBody>
        </p:sp>
        <p:sp>
          <p:nvSpPr>
            <p:cNvPr id="67762" name="Text Box 178"/>
            <p:cNvSpPr txBox="1">
              <a:spLocks noChangeArrowheads="1"/>
            </p:cNvSpPr>
            <p:nvPr/>
          </p:nvSpPr>
          <p:spPr bwMode="auto">
            <a:xfrm>
              <a:off x="756" y="3589"/>
              <a:ext cx="611" cy="212"/>
            </a:xfrm>
            <a:prstGeom prst="rect">
              <a:avLst/>
            </a:prstGeom>
            <a:no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600"/>
                <a:t>670</a:t>
              </a:r>
            </a:p>
          </p:txBody>
        </p:sp>
      </p:grpSp>
      <p:grpSp>
        <p:nvGrpSpPr>
          <p:cNvPr id="7" name="Group 179"/>
          <p:cNvGrpSpPr>
            <a:grpSpLocks/>
          </p:cNvGrpSpPr>
          <p:nvPr/>
        </p:nvGrpSpPr>
        <p:grpSpPr bwMode="auto">
          <a:xfrm>
            <a:off x="3960813" y="2287588"/>
            <a:ext cx="969962" cy="3652837"/>
            <a:chOff x="2278" y="1500"/>
            <a:chExt cx="611" cy="2301"/>
          </a:xfrm>
        </p:grpSpPr>
        <p:sp>
          <p:nvSpPr>
            <p:cNvPr id="67764" name="Line 180"/>
            <p:cNvSpPr>
              <a:spLocks noChangeShapeType="1"/>
            </p:cNvSpPr>
            <p:nvPr/>
          </p:nvSpPr>
          <p:spPr bwMode="auto">
            <a:xfrm>
              <a:off x="2577" y="1500"/>
              <a:ext cx="0" cy="2100"/>
            </a:xfrm>
            <a:prstGeom prst="line">
              <a:avLst/>
            </a:prstGeom>
            <a:noFill/>
            <a:ln w="28575">
              <a:solidFill>
                <a:srgbClr val="990000"/>
              </a:solidFill>
              <a:round/>
              <a:headEnd/>
              <a:tailEnd type="none" w="lg" len="med"/>
            </a:ln>
            <a:effectLst/>
          </p:spPr>
          <p:txBody>
            <a:bodyPr wrap="none" lIns="18000" tIns="46800" rIns="90000" bIns="46800" anchor="ctr">
              <a:spAutoFit/>
            </a:bodyPr>
            <a:lstStyle/>
            <a:p>
              <a:endParaRPr lang="es-ES"/>
            </a:p>
          </p:txBody>
        </p:sp>
        <p:sp>
          <p:nvSpPr>
            <p:cNvPr id="67765" name="Text Box 181"/>
            <p:cNvSpPr txBox="1">
              <a:spLocks noChangeArrowheads="1"/>
            </p:cNvSpPr>
            <p:nvPr/>
          </p:nvSpPr>
          <p:spPr bwMode="auto">
            <a:xfrm>
              <a:off x="2278" y="3589"/>
              <a:ext cx="611" cy="212"/>
            </a:xfrm>
            <a:prstGeom prst="rect">
              <a:avLst/>
            </a:prstGeom>
            <a:no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600"/>
                <a:t>2 900</a:t>
              </a:r>
            </a:p>
          </p:txBody>
        </p:sp>
      </p:grpSp>
      <p:grpSp>
        <p:nvGrpSpPr>
          <p:cNvPr id="8" name="Group 182"/>
          <p:cNvGrpSpPr>
            <a:grpSpLocks/>
          </p:cNvGrpSpPr>
          <p:nvPr/>
        </p:nvGrpSpPr>
        <p:grpSpPr bwMode="auto">
          <a:xfrm>
            <a:off x="6175375" y="2290763"/>
            <a:ext cx="969963" cy="3635375"/>
            <a:chOff x="3689" y="1511"/>
            <a:chExt cx="611" cy="2290"/>
          </a:xfrm>
        </p:grpSpPr>
        <p:sp>
          <p:nvSpPr>
            <p:cNvPr id="67767" name="Line 183"/>
            <p:cNvSpPr>
              <a:spLocks noChangeShapeType="1"/>
            </p:cNvSpPr>
            <p:nvPr/>
          </p:nvSpPr>
          <p:spPr bwMode="auto">
            <a:xfrm>
              <a:off x="3966" y="1511"/>
              <a:ext cx="0" cy="2100"/>
            </a:xfrm>
            <a:prstGeom prst="line">
              <a:avLst/>
            </a:prstGeom>
            <a:noFill/>
            <a:ln w="28575">
              <a:solidFill>
                <a:srgbClr val="990000"/>
              </a:solidFill>
              <a:round/>
              <a:headEnd/>
              <a:tailEnd type="none" w="lg" len="med"/>
            </a:ln>
            <a:effectLst/>
          </p:spPr>
          <p:txBody>
            <a:bodyPr wrap="none" lIns="18000" tIns="46800" rIns="90000" bIns="46800" anchor="ctr">
              <a:spAutoFit/>
            </a:bodyPr>
            <a:lstStyle/>
            <a:p>
              <a:endParaRPr lang="es-ES"/>
            </a:p>
          </p:txBody>
        </p:sp>
        <p:sp>
          <p:nvSpPr>
            <p:cNvPr id="67768" name="Text Box 184"/>
            <p:cNvSpPr txBox="1">
              <a:spLocks noChangeArrowheads="1"/>
            </p:cNvSpPr>
            <p:nvPr/>
          </p:nvSpPr>
          <p:spPr bwMode="auto">
            <a:xfrm>
              <a:off x="3689" y="3589"/>
              <a:ext cx="611" cy="212"/>
            </a:xfrm>
            <a:prstGeom prst="rect">
              <a:avLst/>
            </a:prstGeom>
            <a:no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600"/>
                <a:t>5 150</a:t>
              </a:r>
            </a:p>
          </p:txBody>
        </p:sp>
      </p:grpSp>
      <p:grpSp>
        <p:nvGrpSpPr>
          <p:cNvPr id="9" name="Group 185"/>
          <p:cNvGrpSpPr>
            <a:grpSpLocks/>
          </p:cNvGrpSpPr>
          <p:nvPr/>
        </p:nvGrpSpPr>
        <p:grpSpPr bwMode="auto">
          <a:xfrm>
            <a:off x="4446588" y="5245100"/>
            <a:ext cx="3503612" cy="249238"/>
            <a:chOff x="2600" y="3338"/>
            <a:chExt cx="2183" cy="157"/>
          </a:xfrm>
        </p:grpSpPr>
        <p:sp>
          <p:nvSpPr>
            <p:cNvPr id="67770" name="Line 186"/>
            <p:cNvSpPr>
              <a:spLocks noChangeShapeType="1"/>
            </p:cNvSpPr>
            <p:nvPr/>
          </p:nvSpPr>
          <p:spPr bwMode="auto">
            <a:xfrm>
              <a:off x="2600" y="3417"/>
              <a:ext cx="854" cy="0"/>
            </a:xfrm>
            <a:prstGeom prst="line">
              <a:avLst/>
            </a:prstGeom>
            <a:noFill/>
            <a:ln w="19050">
              <a:solidFill>
                <a:schemeClr val="tx1"/>
              </a:solidFill>
              <a:round/>
              <a:headEnd type="triangle" w="lg" len="med"/>
              <a:tailEnd type="none" w="lg" len="med"/>
            </a:ln>
            <a:effectLst/>
          </p:spPr>
          <p:txBody>
            <a:bodyPr lIns="18000" tIns="46800" rIns="90000" bIns="46800" anchor="ctr">
              <a:spAutoFit/>
            </a:bodyPr>
            <a:lstStyle/>
            <a:p>
              <a:endParaRPr lang="es-ES"/>
            </a:p>
          </p:txBody>
        </p:sp>
        <p:sp>
          <p:nvSpPr>
            <p:cNvPr id="67771" name="Text Box 187"/>
            <p:cNvSpPr txBox="1">
              <a:spLocks noChangeArrowheads="1"/>
            </p:cNvSpPr>
            <p:nvPr/>
          </p:nvSpPr>
          <p:spPr bwMode="auto">
            <a:xfrm>
              <a:off x="3439" y="3338"/>
              <a:ext cx="521" cy="157"/>
            </a:xfrm>
            <a:prstGeom prst="rect">
              <a:avLst/>
            </a:prstGeom>
            <a:noFill/>
            <a:ln w="9525">
              <a:noFill/>
              <a:miter lim="800000"/>
              <a:headEnd/>
              <a:tailEnd type="none" w="lg" len="med"/>
            </a:ln>
            <a:effectLst/>
          </p:spPr>
          <p:txBody>
            <a:bodyPr/>
            <a:lstStyle/>
            <a:p>
              <a:pPr algn="ctr" eaLnBrk="0" hangingPunct="0">
                <a:spcBef>
                  <a:spcPct val="50000"/>
                </a:spcBef>
              </a:pPr>
              <a:r>
                <a:rPr lang="es-ES_tradnl" sz="1600"/>
                <a:t>Núcleo</a:t>
              </a:r>
            </a:p>
          </p:txBody>
        </p:sp>
        <p:sp>
          <p:nvSpPr>
            <p:cNvPr id="67772" name="Line 188"/>
            <p:cNvSpPr>
              <a:spLocks noChangeShapeType="1"/>
            </p:cNvSpPr>
            <p:nvPr/>
          </p:nvSpPr>
          <p:spPr bwMode="auto">
            <a:xfrm flipH="1">
              <a:off x="3907" y="3417"/>
              <a:ext cx="876" cy="0"/>
            </a:xfrm>
            <a:prstGeom prst="line">
              <a:avLst/>
            </a:prstGeom>
            <a:noFill/>
            <a:ln w="19050">
              <a:solidFill>
                <a:schemeClr val="tx1"/>
              </a:solidFill>
              <a:round/>
              <a:headEnd type="triangle" w="lg" len="med"/>
              <a:tailEnd type="none" w="lg" len="med"/>
            </a:ln>
            <a:effectLst/>
          </p:spPr>
          <p:txBody>
            <a:bodyPr lIns="18000" tIns="46800" rIns="90000" bIns="46800" anchor="ctr">
              <a:spAutoFit/>
            </a:bodyPr>
            <a:lstStyle/>
            <a:p>
              <a:endParaRPr lang="es-ES"/>
            </a:p>
          </p:txBody>
        </p:sp>
      </p:grpSp>
      <p:grpSp>
        <p:nvGrpSpPr>
          <p:cNvPr id="10" name="Group 189"/>
          <p:cNvGrpSpPr>
            <a:grpSpLocks/>
          </p:cNvGrpSpPr>
          <p:nvPr/>
        </p:nvGrpSpPr>
        <p:grpSpPr bwMode="auto">
          <a:xfrm>
            <a:off x="1504950" y="5184775"/>
            <a:ext cx="2921000" cy="231775"/>
            <a:chOff x="1131" y="3407"/>
            <a:chExt cx="1840" cy="146"/>
          </a:xfrm>
        </p:grpSpPr>
        <p:sp>
          <p:nvSpPr>
            <p:cNvPr id="67774" name="Line 190"/>
            <p:cNvSpPr>
              <a:spLocks noChangeShapeType="1"/>
            </p:cNvSpPr>
            <p:nvPr/>
          </p:nvSpPr>
          <p:spPr bwMode="auto">
            <a:xfrm>
              <a:off x="1131" y="3522"/>
              <a:ext cx="689" cy="1"/>
            </a:xfrm>
            <a:prstGeom prst="line">
              <a:avLst/>
            </a:prstGeom>
            <a:noFill/>
            <a:ln w="19050">
              <a:solidFill>
                <a:schemeClr val="tx1"/>
              </a:solidFill>
              <a:round/>
              <a:headEnd type="triangle" w="lg" len="med"/>
              <a:tailEnd type="none" w="lg" len="med"/>
            </a:ln>
            <a:effectLst/>
          </p:spPr>
          <p:txBody>
            <a:bodyPr lIns="18000" tIns="46800" rIns="90000" bIns="46800" anchor="ctr">
              <a:spAutoFit/>
            </a:bodyPr>
            <a:lstStyle/>
            <a:p>
              <a:endParaRPr lang="es-ES"/>
            </a:p>
          </p:txBody>
        </p:sp>
        <p:sp>
          <p:nvSpPr>
            <p:cNvPr id="67775" name="Text Box 191"/>
            <p:cNvSpPr txBox="1">
              <a:spLocks noChangeArrowheads="1"/>
            </p:cNvSpPr>
            <p:nvPr/>
          </p:nvSpPr>
          <p:spPr bwMode="auto">
            <a:xfrm>
              <a:off x="1697" y="3407"/>
              <a:ext cx="677" cy="146"/>
            </a:xfrm>
            <a:prstGeom prst="rect">
              <a:avLst/>
            </a:prstGeom>
            <a:noFill/>
            <a:ln w="9525">
              <a:noFill/>
              <a:miter lim="800000"/>
              <a:headEnd/>
              <a:tailEnd type="none" w="lg" len="med"/>
            </a:ln>
            <a:effectLst/>
          </p:spPr>
          <p:txBody>
            <a:bodyPr/>
            <a:lstStyle/>
            <a:p>
              <a:pPr algn="ctr" eaLnBrk="0" hangingPunct="0">
                <a:spcBef>
                  <a:spcPct val="50000"/>
                </a:spcBef>
              </a:pPr>
              <a:r>
                <a:rPr lang="es-ES_tradnl" sz="1600"/>
                <a:t>Manto</a:t>
              </a:r>
            </a:p>
          </p:txBody>
        </p:sp>
        <p:sp>
          <p:nvSpPr>
            <p:cNvPr id="67776" name="Line 192"/>
            <p:cNvSpPr>
              <a:spLocks noChangeShapeType="1"/>
            </p:cNvSpPr>
            <p:nvPr/>
          </p:nvSpPr>
          <p:spPr bwMode="auto">
            <a:xfrm flipH="1">
              <a:off x="2251" y="3522"/>
              <a:ext cx="720" cy="1"/>
            </a:xfrm>
            <a:prstGeom prst="line">
              <a:avLst/>
            </a:prstGeom>
            <a:noFill/>
            <a:ln w="19050">
              <a:solidFill>
                <a:schemeClr val="tx1"/>
              </a:solidFill>
              <a:round/>
              <a:headEnd type="triangle" w="lg" len="med"/>
              <a:tailEnd type="none" w="lg" len="med"/>
            </a:ln>
            <a:effectLst/>
          </p:spPr>
          <p:txBody>
            <a:bodyPr lIns="18000" tIns="46800" rIns="90000" bIns="46800" anchor="ctr">
              <a:spAutoFit/>
            </a:bodyPr>
            <a:lstStyle/>
            <a:p>
              <a:endParaRPr lang="es-ES"/>
            </a:p>
          </p:txBody>
        </p:sp>
      </p:grpSp>
      <p:sp>
        <p:nvSpPr>
          <p:cNvPr id="67777" name="Text Box 193"/>
          <p:cNvSpPr txBox="1">
            <a:spLocks noChangeArrowheads="1"/>
          </p:cNvSpPr>
          <p:nvPr/>
        </p:nvSpPr>
        <p:spPr bwMode="auto">
          <a:xfrm>
            <a:off x="323528" y="6324708"/>
            <a:ext cx="8820472" cy="309958"/>
          </a:xfrm>
          <a:prstGeom prst="rect">
            <a:avLst/>
          </a:prstGeom>
          <a:noFill/>
          <a:ln w="19050">
            <a:noFill/>
            <a:miter lim="800000"/>
            <a:headEnd/>
            <a:tailEnd type="none" w="lg" len="med"/>
          </a:ln>
          <a:effectLst/>
        </p:spPr>
        <p:txBody>
          <a:bodyPr wrap="square" lIns="18000" tIns="46800" rIns="90000" bIns="46800" anchor="ctr" anchorCtr="1">
            <a:spAutoFit/>
          </a:bodyPr>
          <a:lstStyle/>
          <a:p>
            <a:pPr eaLnBrk="0" hangingPunct="0">
              <a:spcBef>
                <a:spcPct val="50000"/>
              </a:spcBef>
            </a:pPr>
            <a:r>
              <a:rPr lang="es-ES_tradnl" sz="1400" dirty="0">
                <a:latin typeface="Comic Sans MS" panose="030F0702030302020204" pitchFamily="66" charset="0"/>
              </a:rPr>
              <a:t>Las discontinuidades sísmicas se utilizan </a:t>
            </a:r>
            <a:r>
              <a:rPr lang="es-ES_tradnl" sz="1400" b="1" dirty="0">
                <a:latin typeface="Comic Sans MS" panose="030F0702030302020204" pitchFamily="66" charset="0"/>
              </a:rPr>
              <a:t>para diferenciar las capas</a:t>
            </a:r>
            <a:r>
              <a:rPr lang="es-ES_tradnl" sz="1400" dirty="0">
                <a:latin typeface="Comic Sans MS" panose="030F0702030302020204" pitchFamily="66" charset="0"/>
              </a:rPr>
              <a:t> del interior del planeta.</a:t>
            </a:r>
          </a:p>
        </p:txBody>
      </p:sp>
      <p:sp>
        <p:nvSpPr>
          <p:cNvPr id="67778" name="Text Box 194"/>
          <p:cNvSpPr txBox="1">
            <a:spLocks noChangeArrowheads="1"/>
          </p:cNvSpPr>
          <p:nvPr/>
        </p:nvSpPr>
        <p:spPr bwMode="auto">
          <a:xfrm>
            <a:off x="2720975" y="2690813"/>
            <a:ext cx="1058863" cy="336550"/>
          </a:xfrm>
          <a:prstGeom prst="rect">
            <a:avLst/>
          </a:prstGeom>
          <a:no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600"/>
              <a:t>Ondas P</a:t>
            </a:r>
          </a:p>
        </p:txBody>
      </p:sp>
      <p:sp>
        <p:nvSpPr>
          <p:cNvPr id="67779" name="Text Box 195"/>
          <p:cNvSpPr txBox="1">
            <a:spLocks noChangeArrowheads="1"/>
          </p:cNvSpPr>
          <p:nvPr/>
        </p:nvSpPr>
        <p:spPr bwMode="auto">
          <a:xfrm>
            <a:off x="2986088" y="4348163"/>
            <a:ext cx="1058862" cy="336550"/>
          </a:xfrm>
          <a:prstGeom prst="rect">
            <a:avLst/>
          </a:prstGeom>
          <a:no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600"/>
              <a:t>Ondas S</a:t>
            </a:r>
          </a:p>
        </p:txBody>
      </p:sp>
      <p:sp>
        <p:nvSpPr>
          <p:cNvPr id="67780" name="Rectangle 196"/>
          <p:cNvSpPr>
            <a:spLocks noChangeArrowheads="1"/>
          </p:cNvSpPr>
          <p:nvPr/>
        </p:nvSpPr>
        <p:spPr bwMode="auto">
          <a:xfrm>
            <a:off x="1398588" y="2297113"/>
            <a:ext cx="87312" cy="3289300"/>
          </a:xfrm>
          <a:prstGeom prst="rect">
            <a:avLst/>
          </a:prstGeom>
          <a:solidFill>
            <a:schemeClr val="bg2"/>
          </a:solidFill>
          <a:ln w="19050">
            <a:noFill/>
            <a:miter lim="800000"/>
            <a:headEnd/>
            <a:tailEnd type="none" w="lg" len="med"/>
          </a:ln>
          <a:effectLst/>
        </p:spPr>
        <p:txBody>
          <a:bodyPr lIns="18000" tIns="46800" rIns="90000" bIns="46800" anchor="ctr">
            <a:spAutoFit/>
          </a:bodyPr>
          <a:lstStyle/>
          <a:p>
            <a:endParaRPr lang="es-ES"/>
          </a:p>
        </p:txBody>
      </p:sp>
      <p:sp>
        <p:nvSpPr>
          <p:cNvPr id="67781" name="Text Box 197"/>
          <p:cNvSpPr txBox="1">
            <a:spLocks noChangeArrowheads="1"/>
          </p:cNvSpPr>
          <p:nvPr/>
        </p:nvSpPr>
        <p:spPr bwMode="auto">
          <a:xfrm rot="-5400000">
            <a:off x="-66675" y="3508972"/>
            <a:ext cx="1851025" cy="309958"/>
          </a:xfrm>
          <a:prstGeom prst="rect">
            <a:avLst/>
          </a:prstGeom>
          <a:noFill/>
          <a:ln w="19050">
            <a:noFill/>
            <a:miter lim="800000"/>
            <a:headEnd/>
            <a:tailEnd type="none" w="lg" len="med"/>
          </a:ln>
          <a:effectLst/>
        </p:spPr>
        <p:txBody>
          <a:bodyPr lIns="18000" tIns="46800" rIns="90000" bIns="46800" anchor="ctr" anchorCtr="1">
            <a:spAutoFit/>
          </a:bodyPr>
          <a:lstStyle/>
          <a:p>
            <a:pPr eaLnBrk="0" hangingPunct="0">
              <a:spcBef>
                <a:spcPct val="50000"/>
              </a:spcBef>
            </a:pPr>
            <a:r>
              <a:rPr lang="es-ES_tradnl" sz="1400">
                <a:solidFill>
                  <a:srgbClr val="0000FF"/>
                </a:solidFill>
                <a:latin typeface="Comic Sans MS" panose="030F0702030302020204" pitchFamily="66" charset="0"/>
              </a:rPr>
              <a:t>Velocidad (km/s)</a:t>
            </a:r>
          </a:p>
        </p:txBody>
      </p:sp>
      <p:sp>
        <p:nvSpPr>
          <p:cNvPr id="67782" name="Line 198"/>
          <p:cNvSpPr>
            <a:spLocks noChangeShapeType="1"/>
          </p:cNvSpPr>
          <p:nvPr/>
        </p:nvSpPr>
        <p:spPr bwMode="auto">
          <a:xfrm>
            <a:off x="1481138" y="2271713"/>
            <a:ext cx="0" cy="3333750"/>
          </a:xfrm>
          <a:prstGeom prst="line">
            <a:avLst/>
          </a:prstGeom>
          <a:noFill/>
          <a:ln w="28575">
            <a:solidFill>
              <a:srgbClr val="990000"/>
            </a:solidFill>
            <a:round/>
            <a:headEnd/>
            <a:tailEnd type="none" w="lg" len="med"/>
          </a:ln>
          <a:effectLst/>
        </p:spPr>
        <p:txBody>
          <a:bodyPr wrap="none" lIns="18000" tIns="46800" rIns="90000" bIns="46800" anchor="ctr">
            <a:spAutoFit/>
          </a:bodyPr>
          <a:lstStyle/>
          <a:p>
            <a:endParaRPr lang="es-ES"/>
          </a:p>
        </p:txBody>
      </p:sp>
      <p:grpSp>
        <p:nvGrpSpPr>
          <p:cNvPr id="11" name="Group 199"/>
          <p:cNvGrpSpPr>
            <a:grpSpLocks/>
          </p:cNvGrpSpPr>
          <p:nvPr/>
        </p:nvGrpSpPr>
        <p:grpSpPr bwMode="auto">
          <a:xfrm>
            <a:off x="766763" y="1754188"/>
            <a:ext cx="1409700" cy="590550"/>
            <a:chOff x="483" y="1023"/>
            <a:chExt cx="888" cy="372"/>
          </a:xfrm>
        </p:grpSpPr>
        <p:sp>
          <p:nvSpPr>
            <p:cNvPr id="67784" name="Text Box 200"/>
            <p:cNvSpPr txBox="1">
              <a:spLocks noChangeArrowheads="1"/>
            </p:cNvSpPr>
            <p:nvPr/>
          </p:nvSpPr>
          <p:spPr bwMode="auto">
            <a:xfrm>
              <a:off x="483" y="1023"/>
              <a:ext cx="888" cy="331"/>
            </a:xfrm>
            <a:prstGeom prst="rect">
              <a:avLst/>
            </a:prstGeom>
            <a:noFill/>
            <a:ln w="19050">
              <a:noFill/>
              <a:miter lim="800000"/>
              <a:headEnd/>
              <a:tailEnd type="none" w="lg" len="med"/>
            </a:ln>
            <a:effectLst/>
          </p:spPr>
          <p:txBody>
            <a:bodyPr lIns="18000" tIns="46800" rIns="90000" bIns="46800" anchor="ctr" anchorCtr="1">
              <a:spAutoFit/>
            </a:bodyPr>
            <a:lstStyle/>
            <a:p>
              <a:pPr algn="ctr" eaLnBrk="0" hangingPunct="0">
                <a:spcBef>
                  <a:spcPct val="50000"/>
                </a:spcBef>
              </a:pPr>
              <a:r>
                <a:rPr lang="es-ES_tradnl" sz="1400">
                  <a:solidFill>
                    <a:srgbClr val="990000"/>
                  </a:solidFill>
                  <a:latin typeface="Comic Sans MS" panose="030F0702030302020204" pitchFamily="66" charset="0"/>
                </a:rPr>
                <a:t>Discontinuidad de Mohorovicic</a:t>
              </a:r>
            </a:p>
          </p:txBody>
        </p:sp>
        <p:sp>
          <p:nvSpPr>
            <p:cNvPr id="67785" name="Line 201"/>
            <p:cNvSpPr>
              <a:spLocks noChangeShapeType="1"/>
            </p:cNvSpPr>
            <p:nvPr/>
          </p:nvSpPr>
          <p:spPr bwMode="auto">
            <a:xfrm>
              <a:off x="518" y="1311"/>
              <a:ext cx="783" cy="0"/>
            </a:xfrm>
            <a:prstGeom prst="line">
              <a:avLst/>
            </a:prstGeom>
            <a:noFill/>
            <a:ln w="19050">
              <a:solidFill>
                <a:srgbClr val="993300"/>
              </a:solidFill>
              <a:round/>
              <a:headEnd/>
              <a:tailEnd type="none" w="lg" len="med"/>
            </a:ln>
            <a:effectLst/>
          </p:spPr>
          <p:txBody>
            <a:bodyPr wrap="none" lIns="18000" tIns="46800" rIns="90000" bIns="46800" anchor="ctr">
              <a:spAutoFit/>
            </a:bodyPr>
            <a:lstStyle/>
            <a:p>
              <a:endParaRPr lang="es-ES">
                <a:latin typeface="Comic Sans MS" panose="030F0702030302020204" pitchFamily="66" charset="0"/>
              </a:endParaRPr>
            </a:p>
          </p:txBody>
        </p:sp>
        <p:sp>
          <p:nvSpPr>
            <p:cNvPr id="67786" name="Line 202"/>
            <p:cNvSpPr>
              <a:spLocks noChangeShapeType="1"/>
            </p:cNvSpPr>
            <p:nvPr/>
          </p:nvSpPr>
          <p:spPr bwMode="auto">
            <a:xfrm>
              <a:off x="932" y="1308"/>
              <a:ext cx="0" cy="87"/>
            </a:xfrm>
            <a:prstGeom prst="line">
              <a:avLst/>
            </a:prstGeom>
            <a:noFill/>
            <a:ln w="19050">
              <a:solidFill>
                <a:srgbClr val="993300"/>
              </a:solidFill>
              <a:round/>
              <a:headEnd/>
              <a:tailEnd type="triangle" w="sm" len="sm"/>
            </a:ln>
            <a:effectLst/>
          </p:spPr>
          <p:txBody>
            <a:bodyPr wrap="none" lIns="18000" tIns="46800" rIns="90000" bIns="46800" anchor="ctr">
              <a:spAutoFit/>
            </a:bodyPr>
            <a:lstStyle/>
            <a:p>
              <a:endParaRPr lang="es-ES">
                <a:latin typeface="Comic Sans MS" panose="030F0702030302020204" pitchFamily="66" charset="0"/>
              </a:endParaRPr>
            </a:p>
          </p:txBody>
        </p:sp>
      </p:grpSp>
      <p:grpSp>
        <p:nvGrpSpPr>
          <p:cNvPr id="12" name="Group 203"/>
          <p:cNvGrpSpPr>
            <a:grpSpLocks/>
          </p:cNvGrpSpPr>
          <p:nvPr/>
        </p:nvGrpSpPr>
        <p:grpSpPr bwMode="auto">
          <a:xfrm>
            <a:off x="3832225" y="1730375"/>
            <a:ext cx="1338263" cy="619125"/>
            <a:chOff x="2414" y="1008"/>
            <a:chExt cx="843" cy="390"/>
          </a:xfrm>
        </p:grpSpPr>
        <p:sp>
          <p:nvSpPr>
            <p:cNvPr id="67788" name="Text Box 204"/>
            <p:cNvSpPr txBox="1">
              <a:spLocks noChangeArrowheads="1"/>
            </p:cNvSpPr>
            <p:nvPr/>
          </p:nvSpPr>
          <p:spPr bwMode="auto">
            <a:xfrm>
              <a:off x="2414" y="1008"/>
              <a:ext cx="843" cy="331"/>
            </a:xfrm>
            <a:prstGeom prst="rect">
              <a:avLst/>
            </a:prstGeom>
            <a:noFill/>
            <a:ln w="19050">
              <a:noFill/>
              <a:miter lim="800000"/>
              <a:headEnd/>
              <a:tailEnd type="none" w="lg" len="med"/>
            </a:ln>
            <a:effectLst/>
          </p:spPr>
          <p:txBody>
            <a:bodyPr lIns="18000" tIns="46800" rIns="90000" bIns="46800" anchor="ctr" anchorCtr="1">
              <a:spAutoFit/>
            </a:bodyPr>
            <a:lstStyle/>
            <a:p>
              <a:pPr algn="ctr" eaLnBrk="0" hangingPunct="0">
                <a:spcBef>
                  <a:spcPct val="50000"/>
                </a:spcBef>
              </a:pPr>
              <a:r>
                <a:rPr lang="es-ES_tradnl" sz="1400" dirty="0">
                  <a:solidFill>
                    <a:srgbClr val="990000"/>
                  </a:solidFill>
                  <a:latin typeface="Comic Sans MS" panose="030F0702030302020204" pitchFamily="66" charset="0"/>
                </a:rPr>
                <a:t>Discontinuidad de Gutenberg</a:t>
              </a:r>
            </a:p>
          </p:txBody>
        </p:sp>
        <p:grpSp>
          <p:nvGrpSpPr>
            <p:cNvPr id="13" name="Group 205"/>
            <p:cNvGrpSpPr>
              <a:grpSpLocks/>
            </p:cNvGrpSpPr>
            <p:nvPr/>
          </p:nvGrpSpPr>
          <p:grpSpPr bwMode="auto">
            <a:xfrm>
              <a:off x="2455" y="1311"/>
              <a:ext cx="783" cy="87"/>
              <a:chOff x="2670" y="1503"/>
              <a:chExt cx="783" cy="87"/>
            </a:xfrm>
          </p:grpSpPr>
          <p:sp>
            <p:nvSpPr>
              <p:cNvPr id="67790" name="Line 206"/>
              <p:cNvSpPr>
                <a:spLocks noChangeShapeType="1"/>
              </p:cNvSpPr>
              <p:nvPr/>
            </p:nvSpPr>
            <p:spPr bwMode="auto">
              <a:xfrm>
                <a:off x="2670" y="1506"/>
                <a:ext cx="783" cy="0"/>
              </a:xfrm>
              <a:prstGeom prst="line">
                <a:avLst/>
              </a:prstGeom>
              <a:noFill/>
              <a:ln w="19050">
                <a:solidFill>
                  <a:srgbClr val="993300"/>
                </a:solidFill>
                <a:round/>
                <a:headEnd/>
                <a:tailEnd type="none" w="lg" len="med"/>
              </a:ln>
              <a:effectLst/>
            </p:spPr>
            <p:txBody>
              <a:bodyPr wrap="none" lIns="18000" tIns="46800" rIns="90000" bIns="46800" anchor="ctr">
                <a:spAutoFit/>
              </a:bodyPr>
              <a:lstStyle/>
              <a:p>
                <a:endParaRPr lang="es-ES">
                  <a:latin typeface="Comic Sans MS" panose="030F0702030302020204" pitchFamily="66" charset="0"/>
                </a:endParaRPr>
              </a:p>
            </p:txBody>
          </p:sp>
          <p:sp>
            <p:nvSpPr>
              <p:cNvPr id="67791" name="Line 207"/>
              <p:cNvSpPr>
                <a:spLocks noChangeShapeType="1"/>
              </p:cNvSpPr>
              <p:nvPr/>
            </p:nvSpPr>
            <p:spPr bwMode="auto">
              <a:xfrm>
                <a:off x="3009" y="1503"/>
                <a:ext cx="0" cy="87"/>
              </a:xfrm>
              <a:prstGeom prst="line">
                <a:avLst/>
              </a:prstGeom>
              <a:noFill/>
              <a:ln w="19050">
                <a:solidFill>
                  <a:srgbClr val="993300"/>
                </a:solidFill>
                <a:round/>
                <a:headEnd/>
                <a:tailEnd type="triangle" w="sm" len="sm"/>
              </a:ln>
              <a:effectLst/>
            </p:spPr>
            <p:txBody>
              <a:bodyPr wrap="none" lIns="18000" tIns="46800" rIns="90000" bIns="46800" anchor="ctr">
                <a:spAutoFit/>
              </a:bodyPr>
              <a:lstStyle/>
              <a:p>
                <a:endParaRPr lang="es-ES">
                  <a:latin typeface="Comic Sans MS" panose="030F0702030302020204" pitchFamily="66" charset="0"/>
                </a:endParaRPr>
              </a:p>
            </p:txBody>
          </p:sp>
        </p:grpSp>
      </p:grpSp>
      <p:grpSp>
        <p:nvGrpSpPr>
          <p:cNvPr id="14" name="Group 208"/>
          <p:cNvGrpSpPr>
            <a:grpSpLocks/>
          </p:cNvGrpSpPr>
          <p:nvPr/>
        </p:nvGrpSpPr>
        <p:grpSpPr bwMode="auto">
          <a:xfrm>
            <a:off x="5940425" y="1739900"/>
            <a:ext cx="1322388" cy="600075"/>
            <a:chOff x="3742" y="1014"/>
            <a:chExt cx="833" cy="378"/>
          </a:xfrm>
        </p:grpSpPr>
        <p:sp>
          <p:nvSpPr>
            <p:cNvPr id="67793" name="Text Box 209"/>
            <p:cNvSpPr txBox="1">
              <a:spLocks noChangeArrowheads="1"/>
            </p:cNvSpPr>
            <p:nvPr/>
          </p:nvSpPr>
          <p:spPr bwMode="auto">
            <a:xfrm>
              <a:off x="3742" y="1014"/>
              <a:ext cx="833" cy="331"/>
            </a:xfrm>
            <a:prstGeom prst="rect">
              <a:avLst/>
            </a:prstGeom>
            <a:noFill/>
            <a:ln w="19050">
              <a:noFill/>
              <a:miter lim="800000"/>
              <a:headEnd/>
              <a:tailEnd type="none" w="lg" len="med"/>
            </a:ln>
            <a:effectLst/>
          </p:spPr>
          <p:txBody>
            <a:bodyPr lIns="18000" tIns="46800" rIns="90000" bIns="46800" anchor="ctr" anchorCtr="1">
              <a:spAutoFit/>
            </a:bodyPr>
            <a:lstStyle/>
            <a:p>
              <a:pPr algn="ctr" eaLnBrk="0" hangingPunct="0">
                <a:spcBef>
                  <a:spcPct val="50000"/>
                </a:spcBef>
              </a:pPr>
              <a:r>
                <a:rPr lang="es-ES_tradnl" sz="1400">
                  <a:solidFill>
                    <a:srgbClr val="990000"/>
                  </a:solidFill>
                  <a:latin typeface="Comic Sans MS" panose="030F0702030302020204" pitchFamily="66" charset="0"/>
                </a:rPr>
                <a:t>Discontinuidad de Lehman</a:t>
              </a:r>
            </a:p>
          </p:txBody>
        </p:sp>
        <p:grpSp>
          <p:nvGrpSpPr>
            <p:cNvPr id="15" name="Group 210"/>
            <p:cNvGrpSpPr>
              <a:grpSpLocks/>
            </p:cNvGrpSpPr>
            <p:nvPr/>
          </p:nvGrpSpPr>
          <p:grpSpPr bwMode="auto">
            <a:xfrm>
              <a:off x="3766" y="1305"/>
              <a:ext cx="783" cy="87"/>
              <a:chOff x="3987" y="1497"/>
              <a:chExt cx="783" cy="87"/>
            </a:xfrm>
          </p:grpSpPr>
          <p:sp>
            <p:nvSpPr>
              <p:cNvPr id="67795" name="Line 211"/>
              <p:cNvSpPr>
                <a:spLocks noChangeShapeType="1"/>
              </p:cNvSpPr>
              <p:nvPr/>
            </p:nvSpPr>
            <p:spPr bwMode="auto">
              <a:xfrm>
                <a:off x="3987" y="1500"/>
                <a:ext cx="783" cy="0"/>
              </a:xfrm>
              <a:prstGeom prst="line">
                <a:avLst/>
              </a:prstGeom>
              <a:noFill/>
              <a:ln w="19050">
                <a:solidFill>
                  <a:srgbClr val="993300"/>
                </a:solidFill>
                <a:round/>
                <a:headEnd/>
                <a:tailEnd type="none" w="lg" len="med"/>
              </a:ln>
              <a:effectLst/>
            </p:spPr>
            <p:txBody>
              <a:bodyPr wrap="none" lIns="18000" tIns="46800" rIns="90000" bIns="46800" anchor="ctr">
                <a:spAutoFit/>
              </a:bodyPr>
              <a:lstStyle/>
              <a:p>
                <a:endParaRPr lang="es-ES">
                  <a:latin typeface="Comic Sans MS" panose="030F0702030302020204" pitchFamily="66" charset="0"/>
                </a:endParaRPr>
              </a:p>
            </p:txBody>
          </p:sp>
          <p:sp>
            <p:nvSpPr>
              <p:cNvPr id="67796" name="Line 212"/>
              <p:cNvSpPr>
                <a:spLocks noChangeShapeType="1"/>
              </p:cNvSpPr>
              <p:nvPr/>
            </p:nvSpPr>
            <p:spPr bwMode="auto">
              <a:xfrm>
                <a:off x="4398" y="1497"/>
                <a:ext cx="0" cy="87"/>
              </a:xfrm>
              <a:prstGeom prst="line">
                <a:avLst/>
              </a:prstGeom>
              <a:noFill/>
              <a:ln w="19050">
                <a:solidFill>
                  <a:srgbClr val="993300"/>
                </a:solidFill>
                <a:round/>
                <a:headEnd/>
                <a:tailEnd type="triangle" w="sm" len="sm"/>
              </a:ln>
              <a:effectLst/>
            </p:spPr>
            <p:txBody>
              <a:bodyPr wrap="none" lIns="18000" tIns="46800" rIns="90000" bIns="46800" anchor="ctr">
                <a:spAutoFit/>
              </a:bodyPr>
              <a:lstStyle/>
              <a:p>
                <a:endParaRPr lang="es-ES">
                  <a:latin typeface="Comic Sans MS" panose="030F0702030302020204" pitchFamily="66" charset="0"/>
                </a:endParaRPr>
              </a:p>
            </p:txBody>
          </p:sp>
        </p:grpSp>
      </p:grpSp>
      <p:grpSp>
        <p:nvGrpSpPr>
          <p:cNvPr id="16" name="Group 213"/>
          <p:cNvGrpSpPr>
            <a:grpSpLocks/>
          </p:cNvGrpSpPr>
          <p:nvPr/>
        </p:nvGrpSpPr>
        <p:grpSpPr bwMode="auto">
          <a:xfrm>
            <a:off x="1398588" y="2314575"/>
            <a:ext cx="6515100" cy="2433638"/>
            <a:chOff x="1088" y="1599"/>
            <a:chExt cx="4104" cy="1533"/>
          </a:xfrm>
        </p:grpSpPr>
        <p:sp>
          <p:nvSpPr>
            <p:cNvPr id="67798" name="Freeform 214"/>
            <p:cNvSpPr>
              <a:spLocks/>
            </p:cNvSpPr>
            <p:nvPr/>
          </p:nvSpPr>
          <p:spPr bwMode="auto">
            <a:xfrm>
              <a:off x="1088" y="2865"/>
              <a:ext cx="34" cy="267"/>
            </a:xfrm>
            <a:custGeom>
              <a:avLst/>
              <a:gdLst/>
              <a:ahLst/>
              <a:cxnLst>
                <a:cxn ang="0">
                  <a:pos x="0" y="267"/>
                </a:cxn>
                <a:cxn ang="0">
                  <a:pos x="6" y="267"/>
                </a:cxn>
                <a:cxn ang="0">
                  <a:pos x="11" y="262"/>
                </a:cxn>
                <a:cxn ang="0">
                  <a:pos x="17" y="256"/>
                </a:cxn>
                <a:cxn ang="0">
                  <a:pos x="23" y="239"/>
                </a:cxn>
                <a:cxn ang="0">
                  <a:pos x="23" y="227"/>
                </a:cxn>
                <a:cxn ang="0">
                  <a:pos x="28" y="210"/>
                </a:cxn>
                <a:cxn ang="0">
                  <a:pos x="28" y="193"/>
                </a:cxn>
                <a:cxn ang="0">
                  <a:pos x="28" y="176"/>
                </a:cxn>
                <a:cxn ang="0">
                  <a:pos x="28" y="154"/>
                </a:cxn>
                <a:cxn ang="0">
                  <a:pos x="28" y="137"/>
                </a:cxn>
                <a:cxn ang="0">
                  <a:pos x="28" y="114"/>
                </a:cxn>
                <a:cxn ang="0">
                  <a:pos x="28" y="91"/>
                </a:cxn>
                <a:cxn ang="0">
                  <a:pos x="28" y="74"/>
                </a:cxn>
                <a:cxn ang="0">
                  <a:pos x="28" y="57"/>
                </a:cxn>
                <a:cxn ang="0">
                  <a:pos x="28" y="40"/>
                </a:cxn>
                <a:cxn ang="0">
                  <a:pos x="28" y="29"/>
                </a:cxn>
                <a:cxn ang="0">
                  <a:pos x="28" y="17"/>
                </a:cxn>
                <a:cxn ang="0">
                  <a:pos x="34" y="6"/>
                </a:cxn>
                <a:cxn ang="0">
                  <a:pos x="34" y="0"/>
                </a:cxn>
                <a:cxn ang="0">
                  <a:pos x="34" y="0"/>
                </a:cxn>
              </a:cxnLst>
              <a:rect l="0" t="0" r="r" b="b"/>
              <a:pathLst>
                <a:path w="34" h="267">
                  <a:moveTo>
                    <a:pt x="0" y="267"/>
                  </a:moveTo>
                  <a:lnTo>
                    <a:pt x="6" y="267"/>
                  </a:lnTo>
                  <a:lnTo>
                    <a:pt x="11" y="262"/>
                  </a:lnTo>
                  <a:lnTo>
                    <a:pt x="17" y="256"/>
                  </a:lnTo>
                  <a:lnTo>
                    <a:pt x="23" y="239"/>
                  </a:lnTo>
                  <a:lnTo>
                    <a:pt x="23" y="227"/>
                  </a:lnTo>
                  <a:lnTo>
                    <a:pt x="28" y="210"/>
                  </a:lnTo>
                  <a:lnTo>
                    <a:pt x="28" y="193"/>
                  </a:lnTo>
                  <a:lnTo>
                    <a:pt x="28" y="176"/>
                  </a:lnTo>
                  <a:lnTo>
                    <a:pt x="28" y="154"/>
                  </a:lnTo>
                  <a:lnTo>
                    <a:pt x="28" y="137"/>
                  </a:lnTo>
                  <a:lnTo>
                    <a:pt x="28" y="114"/>
                  </a:lnTo>
                  <a:lnTo>
                    <a:pt x="28" y="91"/>
                  </a:lnTo>
                  <a:lnTo>
                    <a:pt x="28" y="74"/>
                  </a:lnTo>
                  <a:lnTo>
                    <a:pt x="28" y="57"/>
                  </a:lnTo>
                  <a:lnTo>
                    <a:pt x="28" y="40"/>
                  </a:lnTo>
                  <a:lnTo>
                    <a:pt x="28" y="29"/>
                  </a:lnTo>
                  <a:lnTo>
                    <a:pt x="28" y="17"/>
                  </a:lnTo>
                  <a:lnTo>
                    <a:pt x="34" y="6"/>
                  </a:lnTo>
                  <a:lnTo>
                    <a:pt x="34" y="0"/>
                  </a:lnTo>
                  <a:lnTo>
                    <a:pt x="34" y="0"/>
                  </a:lnTo>
                </a:path>
              </a:pathLst>
            </a:custGeom>
            <a:noFill/>
            <a:ln w="34925">
              <a:solidFill>
                <a:srgbClr val="DF1506"/>
              </a:solidFill>
              <a:prstDash val="solid"/>
              <a:round/>
              <a:headEnd/>
              <a:tailEnd/>
            </a:ln>
          </p:spPr>
          <p:txBody>
            <a:bodyPr/>
            <a:lstStyle/>
            <a:p>
              <a:endParaRPr lang="es-ES"/>
            </a:p>
          </p:txBody>
        </p:sp>
        <p:sp>
          <p:nvSpPr>
            <p:cNvPr id="67799" name="Freeform 215"/>
            <p:cNvSpPr>
              <a:spLocks/>
            </p:cNvSpPr>
            <p:nvPr/>
          </p:nvSpPr>
          <p:spPr bwMode="auto">
            <a:xfrm>
              <a:off x="1122" y="2604"/>
              <a:ext cx="28" cy="261"/>
            </a:xfrm>
            <a:custGeom>
              <a:avLst/>
              <a:gdLst/>
              <a:ahLst/>
              <a:cxnLst>
                <a:cxn ang="0">
                  <a:pos x="0" y="261"/>
                </a:cxn>
                <a:cxn ang="0">
                  <a:pos x="0" y="261"/>
                </a:cxn>
                <a:cxn ang="0">
                  <a:pos x="5" y="261"/>
                </a:cxn>
                <a:cxn ang="0">
                  <a:pos x="5" y="261"/>
                </a:cxn>
                <a:cxn ang="0">
                  <a:pos x="5" y="261"/>
                </a:cxn>
                <a:cxn ang="0">
                  <a:pos x="11" y="261"/>
                </a:cxn>
                <a:cxn ang="0">
                  <a:pos x="11" y="256"/>
                </a:cxn>
                <a:cxn ang="0">
                  <a:pos x="11" y="256"/>
                </a:cxn>
                <a:cxn ang="0">
                  <a:pos x="17" y="250"/>
                </a:cxn>
                <a:cxn ang="0">
                  <a:pos x="17" y="244"/>
                </a:cxn>
                <a:cxn ang="0">
                  <a:pos x="17" y="239"/>
                </a:cxn>
                <a:cxn ang="0">
                  <a:pos x="22" y="227"/>
                </a:cxn>
                <a:cxn ang="0">
                  <a:pos x="22" y="216"/>
                </a:cxn>
                <a:cxn ang="0">
                  <a:pos x="22" y="199"/>
                </a:cxn>
                <a:cxn ang="0">
                  <a:pos x="22" y="182"/>
                </a:cxn>
                <a:cxn ang="0">
                  <a:pos x="22" y="159"/>
                </a:cxn>
                <a:cxn ang="0">
                  <a:pos x="28" y="136"/>
                </a:cxn>
                <a:cxn ang="0">
                  <a:pos x="28" y="108"/>
                </a:cxn>
                <a:cxn ang="0">
                  <a:pos x="28" y="80"/>
                </a:cxn>
                <a:cxn ang="0">
                  <a:pos x="28" y="40"/>
                </a:cxn>
                <a:cxn ang="0">
                  <a:pos x="28" y="0"/>
                </a:cxn>
              </a:cxnLst>
              <a:rect l="0" t="0" r="r" b="b"/>
              <a:pathLst>
                <a:path w="28" h="261">
                  <a:moveTo>
                    <a:pt x="0" y="261"/>
                  </a:moveTo>
                  <a:lnTo>
                    <a:pt x="0" y="261"/>
                  </a:lnTo>
                  <a:lnTo>
                    <a:pt x="5" y="261"/>
                  </a:lnTo>
                  <a:lnTo>
                    <a:pt x="5" y="261"/>
                  </a:lnTo>
                  <a:lnTo>
                    <a:pt x="5" y="261"/>
                  </a:lnTo>
                  <a:lnTo>
                    <a:pt x="11" y="261"/>
                  </a:lnTo>
                  <a:lnTo>
                    <a:pt x="11" y="256"/>
                  </a:lnTo>
                  <a:lnTo>
                    <a:pt x="11" y="256"/>
                  </a:lnTo>
                  <a:lnTo>
                    <a:pt x="17" y="250"/>
                  </a:lnTo>
                  <a:lnTo>
                    <a:pt x="17" y="244"/>
                  </a:lnTo>
                  <a:lnTo>
                    <a:pt x="17" y="239"/>
                  </a:lnTo>
                  <a:lnTo>
                    <a:pt x="22" y="227"/>
                  </a:lnTo>
                  <a:lnTo>
                    <a:pt x="22" y="216"/>
                  </a:lnTo>
                  <a:lnTo>
                    <a:pt x="22" y="199"/>
                  </a:lnTo>
                  <a:lnTo>
                    <a:pt x="22" y="182"/>
                  </a:lnTo>
                  <a:lnTo>
                    <a:pt x="22" y="159"/>
                  </a:lnTo>
                  <a:lnTo>
                    <a:pt x="28" y="136"/>
                  </a:lnTo>
                  <a:lnTo>
                    <a:pt x="28" y="108"/>
                  </a:lnTo>
                  <a:lnTo>
                    <a:pt x="28" y="80"/>
                  </a:lnTo>
                  <a:lnTo>
                    <a:pt x="28" y="40"/>
                  </a:lnTo>
                  <a:lnTo>
                    <a:pt x="28" y="0"/>
                  </a:lnTo>
                </a:path>
              </a:pathLst>
            </a:custGeom>
            <a:noFill/>
            <a:ln w="34925">
              <a:solidFill>
                <a:srgbClr val="DF1506"/>
              </a:solidFill>
              <a:prstDash val="solid"/>
              <a:round/>
              <a:headEnd/>
              <a:tailEnd/>
            </a:ln>
          </p:spPr>
          <p:txBody>
            <a:bodyPr/>
            <a:lstStyle/>
            <a:p>
              <a:endParaRPr lang="es-ES"/>
            </a:p>
          </p:txBody>
        </p:sp>
        <p:sp>
          <p:nvSpPr>
            <p:cNvPr id="67800" name="Freeform 216"/>
            <p:cNvSpPr>
              <a:spLocks/>
            </p:cNvSpPr>
            <p:nvPr/>
          </p:nvSpPr>
          <p:spPr bwMode="auto">
            <a:xfrm>
              <a:off x="1150" y="2581"/>
              <a:ext cx="22" cy="23"/>
            </a:xfrm>
            <a:custGeom>
              <a:avLst/>
              <a:gdLst/>
              <a:ahLst/>
              <a:cxnLst>
                <a:cxn ang="0">
                  <a:pos x="0" y="23"/>
                </a:cxn>
                <a:cxn ang="0">
                  <a:pos x="5" y="6"/>
                </a:cxn>
                <a:cxn ang="0">
                  <a:pos x="11" y="0"/>
                </a:cxn>
                <a:cxn ang="0">
                  <a:pos x="22" y="6"/>
                </a:cxn>
                <a:cxn ang="0">
                  <a:pos x="22" y="23"/>
                </a:cxn>
              </a:cxnLst>
              <a:rect l="0" t="0" r="r" b="b"/>
              <a:pathLst>
                <a:path w="22" h="23">
                  <a:moveTo>
                    <a:pt x="0" y="23"/>
                  </a:moveTo>
                  <a:lnTo>
                    <a:pt x="5" y="6"/>
                  </a:lnTo>
                  <a:lnTo>
                    <a:pt x="11" y="0"/>
                  </a:lnTo>
                  <a:lnTo>
                    <a:pt x="22" y="6"/>
                  </a:lnTo>
                  <a:lnTo>
                    <a:pt x="22" y="23"/>
                  </a:lnTo>
                </a:path>
              </a:pathLst>
            </a:custGeom>
            <a:noFill/>
            <a:ln w="34925">
              <a:solidFill>
                <a:srgbClr val="DF1506"/>
              </a:solidFill>
              <a:prstDash val="solid"/>
              <a:round/>
              <a:headEnd/>
              <a:tailEnd/>
            </a:ln>
          </p:spPr>
          <p:txBody>
            <a:bodyPr/>
            <a:lstStyle/>
            <a:p>
              <a:endParaRPr lang="es-ES"/>
            </a:p>
          </p:txBody>
        </p:sp>
        <p:sp>
          <p:nvSpPr>
            <p:cNvPr id="67801" name="Freeform 217"/>
            <p:cNvSpPr>
              <a:spLocks/>
            </p:cNvSpPr>
            <p:nvPr/>
          </p:nvSpPr>
          <p:spPr bwMode="auto">
            <a:xfrm>
              <a:off x="1172" y="2604"/>
              <a:ext cx="40" cy="108"/>
            </a:xfrm>
            <a:custGeom>
              <a:avLst/>
              <a:gdLst/>
              <a:ahLst/>
              <a:cxnLst>
                <a:cxn ang="0">
                  <a:pos x="0" y="0"/>
                </a:cxn>
                <a:cxn ang="0">
                  <a:pos x="0" y="11"/>
                </a:cxn>
                <a:cxn ang="0">
                  <a:pos x="0" y="23"/>
                </a:cxn>
                <a:cxn ang="0">
                  <a:pos x="6" y="34"/>
                </a:cxn>
                <a:cxn ang="0">
                  <a:pos x="6" y="40"/>
                </a:cxn>
                <a:cxn ang="0">
                  <a:pos x="6" y="51"/>
                </a:cxn>
                <a:cxn ang="0">
                  <a:pos x="6" y="63"/>
                </a:cxn>
                <a:cxn ang="0">
                  <a:pos x="12" y="68"/>
                </a:cxn>
                <a:cxn ang="0">
                  <a:pos x="12" y="80"/>
                </a:cxn>
                <a:cxn ang="0">
                  <a:pos x="12" y="85"/>
                </a:cxn>
                <a:cxn ang="0">
                  <a:pos x="17" y="97"/>
                </a:cxn>
                <a:cxn ang="0">
                  <a:pos x="17" y="102"/>
                </a:cxn>
                <a:cxn ang="0">
                  <a:pos x="23" y="102"/>
                </a:cxn>
                <a:cxn ang="0">
                  <a:pos x="23" y="108"/>
                </a:cxn>
                <a:cxn ang="0">
                  <a:pos x="23" y="108"/>
                </a:cxn>
                <a:cxn ang="0">
                  <a:pos x="28" y="108"/>
                </a:cxn>
                <a:cxn ang="0">
                  <a:pos x="28" y="108"/>
                </a:cxn>
                <a:cxn ang="0">
                  <a:pos x="34" y="108"/>
                </a:cxn>
                <a:cxn ang="0">
                  <a:pos x="34" y="102"/>
                </a:cxn>
                <a:cxn ang="0">
                  <a:pos x="34" y="91"/>
                </a:cxn>
                <a:cxn ang="0">
                  <a:pos x="40" y="85"/>
                </a:cxn>
                <a:cxn ang="0">
                  <a:pos x="40" y="74"/>
                </a:cxn>
                <a:cxn ang="0">
                  <a:pos x="40" y="57"/>
                </a:cxn>
                <a:cxn ang="0">
                  <a:pos x="40" y="40"/>
                </a:cxn>
                <a:cxn ang="0">
                  <a:pos x="40" y="23"/>
                </a:cxn>
                <a:cxn ang="0">
                  <a:pos x="40" y="0"/>
                </a:cxn>
              </a:cxnLst>
              <a:rect l="0" t="0" r="r" b="b"/>
              <a:pathLst>
                <a:path w="40" h="108">
                  <a:moveTo>
                    <a:pt x="0" y="0"/>
                  </a:moveTo>
                  <a:lnTo>
                    <a:pt x="0" y="11"/>
                  </a:lnTo>
                  <a:lnTo>
                    <a:pt x="0" y="23"/>
                  </a:lnTo>
                  <a:lnTo>
                    <a:pt x="6" y="34"/>
                  </a:lnTo>
                  <a:lnTo>
                    <a:pt x="6" y="40"/>
                  </a:lnTo>
                  <a:lnTo>
                    <a:pt x="6" y="51"/>
                  </a:lnTo>
                  <a:lnTo>
                    <a:pt x="6" y="63"/>
                  </a:lnTo>
                  <a:lnTo>
                    <a:pt x="12" y="68"/>
                  </a:lnTo>
                  <a:lnTo>
                    <a:pt x="12" y="80"/>
                  </a:lnTo>
                  <a:lnTo>
                    <a:pt x="12" y="85"/>
                  </a:lnTo>
                  <a:lnTo>
                    <a:pt x="17" y="97"/>
                  </a:lnTo>
                  <a:lnTo>
                    <a:pt x="17" y="102"/>
                  </a:lnTo>
                  <a:lnTo>
                    <a:pt x="23" y="102"/>
                  </a:lnTo>
                  <a:lnTo>
                    <a:pt x="23" y="108"/>
                  </a:lnTo>
                  <a:lnTo>
                    <a:pt x="23" y="108"/>
                  </a:lnTo>
                  <a:lnTo>
                    <a:pt x="28" y="108"/>
                  </a:lnTo>
                  <a:lnTo>
                    <a:pt x="28" y="108"/>
                  </a:lnTo>
                  <a:lnTo>
                    <a:pt x="34" y="108"/>
                  </a:lnTo>
                  <a:lnTo>
                    <a:pt x="34" y="102"/>
                  </a:lnTo>
                  <a:lnTo>
                    <a:pt x="34" y="91"/>
                  </a:lnTo>
                  <a:lnTo>
                    <a:pt x="40" y="85"/>
                  </a:lnTo>
                  <a:lnTo>
                    <a:pt x="40" y="74"/>
                  </a:lnTo>
                  <a:lnTo>
                    <a:pt x="40" y="57"/>
                  </a:lnTo>
                  <a:lnTo>
                    <a:pt x="40" y="40"/>
                  </a:lnTo>
                  <a:lnTo>
                    <a:pt x="40" y="23"/>
                  </a:lnTo>
                  <a:lnTo>
                    <a:pt x="40" y="0"/>
                  </a:lnTo>
                </a:path>
              </a:pathLst>
            </a:custGeom>
            <a:noFill/>
            <a:ln w="34925">
              <a:solidFill>
                <a:srgbClr val="DF1506"/>
              </a:solidFill>
              <a:prstDash val="solid"/>
              <a:round/>
              <a:headEnd/>
              <a:tailEnd/>
            </a:ln>
          </p:spPr>
          <p:txBody>
            <a:bodyPr/>
            <a:lstStyle/>
            <a:p>
              <a:endParaRPr lang="es-ES"/>
            </a:p>
          </p:txBody>
        </p:sp>
        <p:sp>
          <p:nvSpPr>
            <p:cNvPr id="67802" name="Freeform 218"/>
            <p:cNvSpPr>
              <a:spLocks/>
            </p:cNvSpPr>
            <p:nvPr/>
          </p:nvSpPr>
          <p:spPr bwMode="auto">
            <a:xfrm>
              <a:off x="1212" y="2581"/>
              <a:ext cx="39" cy="23"/>
            </a:xfrm>
            <a:custGeom>
              <a:avLst/>
              <a:gdLst/>
              <a:ahLst/>
              <a:cxnLst>
                <a:cxn ang="0">
                  <a:pos x="0" y="23"/>
                </a:cxn>
                <a:cxn ang="0">
                  <a:pos x="5" y="6"/>
                </a:cxn>
                <a:cxn ang="0">
                  <a:pos x="22" y="0"/>
                </a:cxn>
                <a:cxn ang="0">
                  <a:pos x="39" y="0"/>
                </a:cxn>
              </a:cxnLst>
              <a:rect l="0" t="0" r="r" b="b"/>
              <a:pathLst>
                <a:path w="39" h="23">
                  <a:moveTo>
                    <a:pt x="0" y="23"/>
                  </a:moveTo>
                  <a:lnTo>
                    <a:pt x="5" y="6"/>
                  </a:lnTo>
                  <a:lnTo>
                    <a:pt x="22" y="0"/>
                  </a:lnTo>
                  <a:lnTo>
                    <a:pt x="39" y="0"/>
                  </a:lnTo>
                </a:path>
              </a:pathLst>
            </a:custGeom>
            <a:noFill/>
            <a:ln w="34925">
              <a:solidFill>
                <a:srgbClr val="DF1506"/>
              </a:solidFill>
              <a:prstDash val="solid"/>
              <a:round/>
              <a:headEnd/>
              <a:tailEnd/>
            </a:ln>
          </p:spPr>
          <p:txBody>
            <a:bodyPr/>
            <a:lstStyle/>
            <a:p>
              <a:endParaRPr lang="es-ES"/>
            </a:p>
          </p:txBody>
        </p:sp>
        <p:sp>
          <p:nvSpPr>
            <p:cNvPr id="67803" name="Freeform 219"/>
            <p:cNvSpPr>
              <a:spLocks/>
            </p:cNvSpPr>
            <p:nvPr/>
          </p:nvSpPr>
          <p:spPr bwMode="auto">
            <a:xfrm>
              <a:off x="1251" y="2343"/>
              <a:ext cx="224" cy="238"/>
            </a:xfrm>
            <a:custGeom>
              <a:avLst/>
              <a:gdLst/>
              <a:ahLst/>
              <a:cxnLst>
                <a:cxn ang="0">
                  <a:pos x="0" y="238"/>
                </a:cxn>
                <a:cxn ang="0">
                  <a:pos x="0" y="238"/>
                </a:cxn>
                <a:cxn ang="0">
                  <a:pos x="0" y="238"/>
                </a:cxn>
                <a:cxn ang="0">
                  <a:pos x="5" y="238"/>
                </a:cxn>
                <a:cxn ang="0">
                  <a:pos x="5" y="238"/>
                </a:cxn>
                <a:cxn ang="0">
                  <a:pos x="11" y="238"/>
                </a:cxn>
                <a:cxn ang="0">
                  <a:pos x="17" y="238"/>
                </a:cxn>
                <a:cxn ang="0">
                  <a:pos x="22" y="238"/>
                </a:cxn>
                <a:cxn ang="0">
                  <a:pos x="34" y="238"/>
                </a:cxn>
                <a:cxn ang="0">
                  <a:pos x="39" y="233"/>
                </a:cxn>
                <a:cxn ang="0">
                  <a:pos x="50" y="233"/>
                </a:cxn>
                <a:cxn ang="0">
                  <a:pos x="62" y="227"/>
                </a:cxn>
                <a:cxn ang="0">
                  <a:pos x="67" y="227"/>
                </a:cxn>
                <a:cxn ang="0">
                  <a:pos x="78" y="221"/>
                </a:cxn>
                <a:cxn ang="0">
                  <a:pos x="90" y="216"/>
                </a:cxn>
                <a:cxn ang="0">
                  <a:pos x="101" y="210"/>
                </a:cxn>
                <a:cxn ang="0">
                  <a:pos x="112" y="204"/>
                </a:cxn>
                <a:cxn ang="0">
                  <a:pos x="123" y="199"/>
                </a:cxn>
                <a:cxn ang="0">
                  <a:pos x="135" y="193"/>
                </a:cxn>
                <a:cxn ang="0">
                  <a:pos x="146" y="182"/>
                </a:cxn>
                <a:cxn ang="0">
                  <a:pos x="157" y="176"/>
                </a:cxn>
                <a:cxn ang="0">
                  <a:pos x="168" y="165"/>
                </a:cxn>
                <a:cxn ang="0">
                  <a:pos x="174" y="153"/>
                </a:cxn>
                <a:cxn ang="0">
                  <a:pos x="185" y="142"/>
                </a:cxn>
                <a:cxn ang="0">
                  <a:pos x="196" y="131"/>
                </a:cxn>
                <a:cxn ang="0">
                  <a:pos x="202" y="114"/>
                </a:cxn>
                <a:cxn ang="0">
                  <a:pos x="207" y="96"/>
                </a:cxn>
                <a:cxn ang="0">
                  <a:pos x="213" y="79"/>
                </a:cxn>
                <a:cxn ang="0">
                  <a:pos x="219" y="62"/>
                </a:cxn>
                <a:cxn ang="0">
                  <a:pos x="219" y="45"/>
                </a:cxn>
                <a:cxn ang="0">
                  <a:pos x="224" y="23"/>
                </a:cxn>
                <a:cxn ang="0">
                  <a:pos x="224" y="0"/>
                </a:cxn>
              </a:cxnLst>
              <a:rect l="0" t="0" r="r" b="b"/>
              <a:pathLst>
                <a:path w="224" h="238">
                  <a:moveTo>
                    <a:pt x="0" y="238"/>
                  </a:moveTo>
                  <a:lnTo>
                    <a:pt x="0" y="238"/>
                  </a:lnTo>
                  <a:lnTo>
                    <a:pt x="0" y="238"/>
                  </a:lnTo>
                  <a:lnTo>
                    <a:pt x="5" y="238"/>
                  </a:lnTo>
                  <a:lnTo>
                    <a:pt x="5" y="238"/>
                  </a:lnTo>
                  <a:lnTo>
                    <a:pt x="11" y="238"/>
                  </a:lnTo>
                  <a:lnTo>
                    <a:pt x="17" y="238"/>
                  </a:lnTo>
                  <a:lnTo>
                    <a:pt x="22" y="238"/>
                  </a:lnTo>
                  <a:lnTo>
                    <a:pt x="34" y="238"/>
                  </a:lnTo>
                  <a:lnTo>
                    <a:pt x="39" y="233"/>
                  </a:lnTo>
                  <a:lnTo>
                    <a:pt x="50" y="233"/>
                  </a:lnTo>
                  <a:lnTo>
                    <a:pt x="62" y="227"/>
                  </a:lnTo>
                  <a:lnTo>
                    <a:pt x="67" y="227"/>
                  </a:lnTo>
                  <a:lnTo>
                    <a:pt x="78" y="221"/>
                  </a:lnTo>
                  <a:lnTo>
                    <a:pt x="90" y="216"/>
                  </a:lnTo>
                  <a:lnTo>
                    <a:pt x="101" y="210"/>
                  </a:lnTo>
                  <a:lnTo>
                    <a:pt x="112" y="204"/>
                  </a:lnTo>
                  <a:lnTo>
                    <a:pt x="123" y="199"/>
                  </a:lnTo>
                  <a:lnTo>
                    <a:pt x="135" y="193"/>
                  </a:lnTo>
                  <a:lnTo>
                    <a:pt x="146" y="182"/>
                  </a:lnTo>
                  <a:lnTo>
                    <a:pt x="157" y="176"/>
                  </a:lnTo>
                  <a:lnTo>
                    <a:pt x="168" y="165"/>
                  </a:lnTo>
                  <a:lnTo>
                    <a:pt x="174" y="153"/>
                  </a:lnTo>
                  <a:lnTo>
                    <a:pt x="185" y="142"/>
                  </a:lnTo>
                  <a:lnTo>
                    <a:pt x="196" y="131"/>
                  </a:lnTo>
                  <a:lnTo>
                    <a:pt x="202" y="114"/>
                  </a:lnTo>
                  <a:lnTo>
                    <a:pt x="207" y="96"/>
                  </a:lnTo>
                  <a:lnTo>
                    <a:pt x="213" y="79"/>
                  </a:lnTo>
                  <a:lnTo>
                    <a:pt x="219" y="62"/>
                  </a:lnTo>
                  <a:lnTo>
                    <a:pt x="219" y="45"/>
                  </a:lnTo>
                  <a:lnTo>
                    <a:pt x="224" y="23"/>
                  </a:lnTo>
                  <a:lnTo>
                    <a:pt x="224" y="0"/>
                  </a:lnTo>
                </a:path>
              </a:pathLst>
            </a:custGeom>
            <a:noFill/>
            <a:ln w="34925">
              <a:solidFill>
                <a:srgbClr val="DF1506"/>
              </a:solidFill>
              <a:prstDash val="solid"/>
              <a:round/>
              <a:headEnd/>
              <a:tailEnd/>
            </a:ln>
          </p:spPr>
          <p:txBody>
            <a:bodyPr/>
            <a:lstStyle/>
            <a:p>
              <a:endParaRPr lang="es-ES"/>
            </a:p>
          </p:txBody>
        </p:sp>
        <p:sp>
          <p:nvSpPr>
            <p:cNvPr id="67804" name="Freeform 220"/>
            <p:cNvSpPr>
              <a:spLocks/>
            </p:cNvSpPr>
            <p:nvPr/>
          </p:nvSpPr>
          <p:spPr bwMode="auto">
            <a:xfrm>
              <a:off x="1483" y="2099"/>
              <a:ext cx="124" cy="244"/>
            </a:xfrm>
            <a:custGeom>
              <a:avLst/>
              <a:gdLst/>
              <a:ahLst/>
              <a:cxnLst>
                <a:cxn ang="0">
                  <a:pos x="0" y="244"/>
                </a:cxn>
                <a:cxn ang="0">
                  <a:pos x="0" y="227"/>
                </a:cxn>
                <a:cxn ang="0">
                  <a:pos x="0" y="210"/>
                </a:cxn>
                <a:cxn ang="0">
                  <a:pos x="6" y="199"/>
                </a:cxn>
                <a:cxn ang="0">
                  <a:pos x="12" y="181"/>
                </a:cxn>
                <a:cxn ang="0">
                  <a:pos x="12" y="170"/>
                </a:cxn>
                <a:cxn ang="0">
                  <a:pos x="17" y="159"/>
                </a:cxn>
                <a:cxn ang="0">
                  <a:pos x="28" y="153"/>
                </a:cxn>
                <a:cxn ang="0">
                  <a:pos x="34" y="142"/>
                </a:cxn>
                <a:cxn ang="0">
                  <a:pos x="40" y="136"/>
                </a:cxn>
                <a:cxn ang="0">
                  <a:pos x="45" y="125"/>
                </a:cxn>
                <a:cxn ang="0">
                  <a:pos x="56" y="119"/>
                </a:cxn>
                <a:cxn ang="0">
                  <a:pos x="62" y="113"/>
                </a:cxn>
                <a:cxn ang="0">
                  <a:pos x="68" y="102"/>
                </a:cxn>
                <a:cxn ang="0">
                  <a:pos x="79" y="96"/>
                </a:cxn>
                <a:cxn ang="0">
                  <a:pos x="84" y="91"/>
                </a:cxn>
                <a:cxn ang="0">
                  <a:pos x="90" y="85"/>
                </a:cxn>
                <a:cxn ang="0">
                  <a:pos x="101" y="74"/>
                </a:cxn>
                <a:cxn ang="0">
                  <a:pos x="107" y="68"/>
                </a:cxn>
                <a:cxn ang="0">
                  <a:pos x="113" y="57"/>
                </a:cxn>
                <a:cxn ang="0">
                  <a:pos x="118" y="51"/>
                </a:cxn>
                <a:cxn ang="0">
                  <a:pos x="118" y="40"/>
                </a:cxn>
                <a:cxn ang="0">
                  <a:pos x="124" y="28"/>
                </a:cxn>
                <a:cxn ang="0">
                  <a:pos x="124" y="17"/>
                </a:cxn>
                <a:cxn ang="0">
                  <a:pos x="124" y="0"/>
                </a:cxn>
              </a:cxnLst>
              <a:rect l="0" t="0" r="r" b="b"/>
              <a:pathLst>
                <a:path w="124" h="244">
                  <a:moveTo>
                    <a:pt x="0" y="244"/>
                  </a:moveTo>
                  <a:lnTo>
                    <a:pt x="0" y="227"/>
                  </a:lnTo>
                  <a:lnTo>
                    <a:pt x="0" y="210"/>
                  </a:lnTo>
                  <a:lnTo>
                    <a:pt x="6" y="199"/>
                  </a:lnTo>
                  <a:lnTo>
                    <a:pt x="12" y="181"/>
                  </a:lnTo>
                  <a:lnTo>
                    <a:pt x="12" y="170"/>
                  </a:lnTo>
                  <a:lnTo>
                    <a:pt x="17" y="159"/>
                  </a:lnTo>
                  <a:lnTo>
                    <a:pt x="28" y="153"/>
                  </a:lnTo>
                  <a:lnTo>
                    <a:pt x="34" y="142"/>
                  </a:lnTo>
                  <a:lnTo>
                    <a:pt x="40" y="136"/>
                  </a:lnTo>
                  <a:lnTo>
                    <a:pt x="45" y="125"/>
                  </a:lnTo>
                  <a:lnTo>
                    <a:pt x="56" y="119"/>
                  </a:lnTo>
                  <a:lnTo>
                    <a:pt x="62" y="113"/>
                  </a:lnTo>
                  <a:lnTo>
                    <a:pt x="68" y="102"/>
                  </a:lnTo>
                  <a:lnTo>
                    <a:pt x="79" y="96"/>
                  </a:lnTo>
                  <a:lnTo>
                    <a:pt x="84" y="91"/>
                  </a:lnTo>
                  <a:lnTo>
                    <a:pt x="90" y="85"/>
                  </a:lnTo>
                  <a:lnTo>
                    <a:pt x="101" y="74"/>
                  </a:lnTo>
                  <a:lnTo>
                    <a:pt x="107" y="68"/>
                  </a:lnTo>
                  <a:lnTo>
                    <a:pt x="113" y="57"/>
                  </a:lnTo>
                  <a:lnTo>
                    <a:pt x="118" y="51"/>
                  </a:lnTo>
                  <a:lnTo>
                    <a:pt x="118" y="40"/>
                  </a:lnTo>
                  <a:lnTo>
                    <a:pt x="124" y="28"/>
                  </a:lnTo>
                  <a:lnTo>
                    <a:pt x="124" y="17"/>
                  </a:lnTo>
                  <a:lnTo>
                    <a:pt x="124" y="0"/>
                  </a:lnTo>
                </a:path>
              </a:pathLst>
            </a:custGeom>
            <a:noFill/>
            <a:ln w="34925">
              <a:solidFill>
                <a:srgbClr val="DF1506"/>
              </a:solidFill>
              <a:prstDash val="solid"/>
              <a:round/>
              <a:headEnd/>
              <a:tailEnd/>
            </a:ln>
          </p:spPr>
          <p:txBody>
            <a:bodyPr/>
            <a:lstStyle/>
            <a:p>
              <a:endParaRPr lang="es-ES"/>
            </a:p>
          </p:txBody>
        </p:sp>
        <p:sp>
          <p:nvSpPr>
            <p:cNvPr id="67805" name="Freeform 221"/>
            <p:cNvSpPr>
              <a:spLocks/>
            </p:cNvSpPr>
            <p:nvPr/>
          </p:nvSpPr>
          <p:spPr bwMode="auto">
            <a:xfrm>
              <a:off x="1607" y="1599"/>
              <a:ext cx="1380" cy="500"/>
            </a:xfrm>
            <a:custGeom>
              <a:avLst/>
              <a:gdLst/>
              <a:ahLst/>
              <a:cxnLst>
                <a:cxn ang="0">
                  <a:pos x="0" y="500"/>
                </a:cxn>
                <a:cxn ang="0">
                  <a:pos x="0" y="488"/>
                </a:cxn>
                <a:cxn ang="0">
                  <a:pos x="5" y="483"/>
                </a:cxn>
                <a:cxn ang="0">
                  <a:pos x="11" y="477"/>
                </a:cxn>
                <a:cxn ang="0">
                  <a:pos x="17" y="466"/>
                </a:cxn>
                <a:cxn ang="0">
                  <a:pos x="22" y="460"/>
                </a:cxn>
                <a:cxn ang="0">
                  <a:pos x="28" y="449"/>
                </a:cxn>
                <a:cxn ang="0">
                  <a:pos x="39" y="437"/>
                </a:cxn>
                <a:cxn ang="0">
                  <a:pos x="50" y="432"/>
                </a:cxn>
                <a:cxn ang="0">
                  <a:pos x="61" y="420"/>
                </a:cxn>
                <a:cxn ang="0">
                  <a:pos x="78" y="409"/>
                </a:cxn>
                <a:cxn ang="0">
                  <a:pos x="90" y="398"/>
                </a:cxn>
                <a:cxn ang="0">
                  <a:pos x="106" y="386"/>
                </a:cxn>
                <a:cxn ang="0">
                  <a:pos x="123" y="375"/>
                </a:cxn>
                <a:cxn ang="0">
                  <a:pos x="140" y="364"/>
                </a:cxn>
                <a:cxn ang="0">
                  <a:pos x="162" y="352"/>
                </a:cxn>
                <a:cxn ang="0">
                  <a:pos x="179" y="341"/>
                </a:cxn>
                <a:cxn ang="0">
                  <a:pos x="202" y="329"/>
                </a:cxn>
                <a:cxn ang="0">
                  <a:pos x="224" y="318"/>
                </a:cxn>
                <a:cxn ang="0">
                  <a:pos x="247" y="301"/>
                </a:cxn>
                <a:cxn ang="0">
                  <a:pos x="269" y="290"/>
                </a:cxn>
                <a:cxn ang="0">
                  <a:pos x="297" y="278"/>
                </a:cxn>
                <a:cxn ang="0">
                  <a:pos x="320" y="267"/>
                </a:cxn>
                <a:cxn ang="0">
                  <a:pos x="348" y="256"/>
                </a:cxn>
                <a:cxn ang="0">
                  <a:pos x="376" y="244"/>
                </a:cxn>
                <a:cxn ang="0">
                  <a:pos x="404" y="227"/>
                </a:cxn>
                <a:cxn ang="0">
                  <a:pos x="437" y="216"/>
                </a:cxn>
                <a:cxn ang="0">
                  <a:pos x="465" y="205"/>
                </a:cxn>
                <a:cxn ang="0">
                  <a:pos x="499" y="193"/>
                </a:cxn>
                <a:cxn ang="0">
                  <a:pos x="527" y="182"/>
                </a:cxn>
                <a:cxn ang="0">
                  <a:pos x="561" y="170"/>
                </a:cxn>
                <a:cxn ang="0">
                  <a:pos x="595" y="159"/>
                </a:cxn>
                <a:cxn ang="0">
                  <a:pos x="628" y="148"/>
                </a:cxn>
                <a:cxn ang="0">
                  <a:pos x="662" y="136"/>
                </a:cxn>
                <a:cxn ang="0">
                  <a:pos x="701" y="125"/>
                </a:cxn>
                <a:cxn ang="0">
                  <a:pos x="735" y="114"/>
                </a:cxn>
                <a:cxn ang="0">
                  <a:pos x="774" y="102"/>
                </a:cxn>
                <a:cxn ang="0">
                  <a:pos x="808" y="97"/>
                </a:cxn>
                <a:cxn ang="0">
                  <a:pos x="847" y="85"/>
                </a:cxn>
                <a:cxn ang="0">
                  <a:pos x="886" y="74"/>
                </a:cxn>
                <a:cxn ang="0">
                  <a:pos x="926" y="68"/>
                </a:cxn>
                <a:cxn ang="0">
                  <a:pos x="965" y="57"/>
                </a:cxn>
                <a:cxn ang="0">
                  <a:pos x="1004" y="51"/>
                </a:cxn>
                <a:cxn ang="0">
                  <a:pos x="1043" y="46"/>
                </a:cxn>
                <a:cxn ang="0">
                  <a:pos x="1083" y="34"/>
                </a:cxn>
                <a:cxn ang="0">
                  <a:pos x="1128" y="29"/>
                </a:cxn>
                <a:cxn ang="0">
                  <a:pos x="1167" y="23"/>
                </a:cxn>
                <a:cxn ang="0">
                  <a:pos x="1212" y="17"/>
                </a:cxn>
                <a:cxn ang="0">
                  <a:pos x="1251" y="11"/>
                </a:cxn>
                <a:cxn ang="0">
                  <a:pos x="1296" y="11"/>
                </a:cxn>
                <a:cxn ang="0">
                  <a:pos x="1335" y="6"/>
                </a:cxn>
                <a:cxn ang="0">
                  <a:pos x="1380" y="0"/>
                </a:cxn>
              </a:cxnLst>
              <a:rect l="0" t="0" r="r" b="b"/>
              <a:pathLst>
                <a:path w="1380" h="500">
                  <a:moveTo>
                    <a:pt x="0" y="500"/>
                  </a:moveTo>
                  <a:lnTo>
                    <a:pt x="0" y="500"/>
                  </a:lnTo>
                  <a:lnTo>
                    <a:pt x="0" y="494"/>
                  </a:lnTo>
                  <a:lnTo>
                    <a:pt x="0" y="488"/>
                  </a:lnTo>
                  <a:lnTo>
                    <a:pt x="5" y="488"/>
                  </a:lnTo>
                  <a:lnTo>
                    <a:pt x="5" y="483"/>
                  </a:lnTo>
                  <a:lnTo>
                    <a:pt x="5" y="477"/>
                  </a:lnTo>
                  <a:lnTo>
                    <a:pt x="11" y="477"/>
                  </a:lnTo>
                  <a:lnTo>
                    <a:pt x="11" y="471"/>
                  </a:lnTo>
                  <a:lnTo>
                    <a:pt x="17" y="466"/>
                  </a:lnTo>
                  <a:lnTo>
                    <a:pt x="17" y="460"/>
                  </a:lnTo>
                  <a:lnTo>
                    <a:pt x="22" y="460"/>
                  </a:lnTo>
                  <a:lnTo>
                    <a:pt x="28" y="454"/>
                  </a:lnTo>
                  <a:lnTo>
                    <a:pt x="28" y="449"/>
                  </a:lnTo>
                  <a:lnTo>
                    <a:pt x="33" y="443"/>
                  </a:lnTo>
                  <a:lnTo>
                    <a:pt x="39" y="437"/>
                  </a:lnTo>
                  <a:lnTo>
                    <a:pt x="45" y="432"/>
                  </a:lnTo>
                  <a:lnTo>
                    <a:pt x="50" y="432"/>
                  </a:lnTo>
                  <a:lnTo>
                    <a:pt x="56" y="426"/>
                  </a:lnTo>
                  <a:lnTo>
                    <a:pt x="61" y="420"/>
                  </a:lnTo>
                  <a:lnTo>
                    <a:pt x="67" y="415"/>
                  </a:lnTo>
                  <a:lnTo>
                    <a:pt x="78" y="409"/>
                  </a:lnTo>
                  <a:lnTo>
                    <a:pt x="84" y="403"/>
                  </a:lnTo>
                  <a:lnTo>
                    <a:pt x="90" y="398"/>
                  </a:lnTo>
                  <a:lnTo>
                    <a:pt x="101" y="392"/>
                  </a:lnTo>
                  <a:lnTo>
                    <a:pt x="106" y="386"/>
                  </a:lnTo>
                  <a:lnTo>
                    <a:pt x="112" y="381"/>
                  </a:lnTo>
                  <a:lnTo>
                    <a:pt x="123" y="375"/>
                  </a:lnTo>
                  <a:lnTo>
                    <a:pt x="129" y="369"/>
                  </a:lnTo>
                  <a:lnTo>
                    <a:pt x="140" y="364"/>
                  </a:lnTo>
                  <a:lnTo>
                    <a:pt x="151" y="358"/>
                  </a:lnTo>
                  <a:lnTo>
                    <a:pt x="162" y="352"/>
                  </a:lnTo>
                  <a:lnTo>
                    <a:pt x="168" y="346"/>
                  </a:lnTo>
                  <a:lnTo>
                    <a:pt x="179" y="341"/>
                  </a:lnTo>
                  <a:lnTo>
                    <a:pt x="191" y="335"/>
                  </a:lnTo>
                  <a:lnTo>
                    <a:pt x="202" y="329"/>
                  </a:lnTo>
                  <a:lnTo>
                    <a:pt x="213" y="324"/>
                  </a:lnTo>
                  <a:lnTo>
                    <a:pt x="224" y="318"/>
                  </a:lnTo>
                  <a:lnTo>
                    <a:pt x="235" y="312"/>
                  </a:lnTo>
                  <a:lnTo>
                    <a:pt x="247" y="301"/>
                  </a:lnTo>
                  <a:lnTo>
                    <a:pt x="258" y="295"/>
                  </a:lnTo>
                  <a:lnTo>
                    <a:pt x="269" y="290"/>
                  </a:lnTo>
                  <a:lnTo>
                    <a:pt x="280" y="284"/>
                  </a:lnTo>
                  <a:lnTo>
                    <a:pt x="297" y="278"/>
                  </a:lnTo>
                  <a:lnTo>
                    <a:pt x="308" y="273"/>
                  </a:lnTo>
                  <a:lnTo>
                    <a:pt x="320" y="267"/>
                  </a:lnTo>
                  <a:lnTo>
                    <a:pt x="336" y="261"/>
                  </a:lnTo>
                  <a:lnTo>
                    <a:pt x="348" y="256"/>
                  </a:lnTo>
                  <a:lnTo>
                    <a:pt x="364" y="250"/>
                  </a:lnTo>
                  <a:lnTo>
                    <a:pt x="376" y="244"/>
                  </a:lnTo>
                  <a:lnTo>
                    <a:pt x="393" y="239"/>
                  </a:lnTo>
                  <a:lnTo>
                    <a:pt x="404" y="227"/>
                  </a:lnTo>
                  <a:lnTo>
                    <a:pt x="421" y="222"/>
                  </a:lnTo>
                  <a:lnTo>
                    <a:pt x="437" y="216"/>
                  </a:lnTo>
                  <a:lnTo>
                    <a:pt x="449" y="210"/>
                  </a:lnTo>
                  <a:lnTo>
                    <a:pt x="465" y="205"/>
                  </a:lnTo>
                  <a:lnTo>
                    <a:pt x="482" y="199"/>
                  </a:lnTo>
                  <a:lnTo>
                    <a:pt x="499" y="193"/>
                  </a:lnTo>
                  <a:lnTo>
                    <a:pt x="510" y="188"/>
                  </a:lnTo>
                  <a:lnTo>
                    <a:pt x="527" y="182"/>
                  </a:lnTo>
                  <a:lnTo>
                    <a:pt x="544" y="176"/>
                  </a:lnTo>
                  <a:lnTo>
                    <a:pt x="561" y="170"/>
                  </a:lnTo>
                  <a:lnTo>
                    <a:pt x="578" y="165"/>
                  </a:lnTo>
                  <a:lnTo>
                    <a:pt x="595" y="159"/>
                  </a:lnTo>
                  <a:lnTo>
                    <a:pt x="611" y="153"/>
                  </a:lnTo>
                  <a:lnTo>
                    <a:pt x="628" y="148"/>
                  </a:lnTo>
                  <a:lnTo>
                    <a:pt x="645" y="142"/>
                  </a:lnTo>
                  <a:lnTo>
                    <a:pt x="662" y="136"/>
                  </a:lnTo>
                  <a:lnTo>
                    <a:pt x="679" y="131"/>
                  </a:lnTo>
                  <a:lnTo>
                    <a:pt x="701" y="125"/>
                  </a:lnTo>
                  <a:lnTo>
                    <a:pt x="718" y="119"/>
                  </a:lnTo>
                  <a:lnTo>
                    <a:pt x="735" y="114"/>
                  </a:lnTo>
                  <a:lnTo>
                    <a:pt x="752" y="108"/>
                  </a:lnTo>
                  <a:lnTo>
                    <a:pt x="774" y="102"/>
                  </a:lnTo>
                  <a:lnTo>
                    <a:pt x="791" y="102"/>
                  </a:lnTo>
                  <a:lnTo>
                    <a:pt x="808" y="97"/>
                  </a:lnTo>
                  <a:lnTo>
                    <a:pt x="830" y="91"/>
                  </a:lnTo>
                  <a:lnTo>
                    <a:pt x="847" y="85"/>
                  </a:lnTo>
                  <a:lnTo>
                    <a:pt x="864" y="80"/>
                  </a:lnTo>
                  <a:lnTo>
                    <a:pt x="886" y="74"/>
                  </a:lnTo>
                  <a:lnTo>
                    <a:pt x="903" y="74"/>
                  </a:lnTo>
                  <a:lnTo>
                    <a:pt x="926" y="68"/>
                  </a:lnTo>
                  <a:lnTo>
                    <a:pt x="942" y="63"/>
                  </a:lnTo>
                  <a:lnTo>
                    <a:pt x="965" y="57"/>
                  </a:lnTo>
                  <a:lnTo>
                    <a:pt x="982" y="57"/>
                  </a:lnTo>
                  <a:lnTo>
                    <a:pt x="1004" y="51"/>
                  </a:lnTo>
                  <a:lnTo>
                    <a:pt x="1027" y="46"/>
                  </a:lnTo>
                  <a:lnTo>
                    <a:pt x="1043" y="46"/>
                  </a:lnTo>
                  <a:lnTo>
                    <a:pt x="1066" y="40"/>
                  </a:lnTo>
                  <a:lnTo>
                    <a:pt x="1083" y="34"/>
                  </a:lnTo>
                  <a:lnTo>
                    <a:pt x="1105" y="34"/>
                  </a:lnTo>
                  <a:lnTo>
                    <a:pt x="1128" y="29"/>
                  </a:lnTo>
                  <a:lnTo>
                    <a:pt x="1144" y="29"/>
                  </a:lnTo>
                  <a:lnTo>
                    <a:pt x="1167" y="23"/>
                  </a:lnTo>
                  <a:lnTo>
                    <a:pt x="1189" y="23"/>
                  </a:lnTo>
                  <a:lnTo>
                    <a:pt x="1212" y="17"/>
                  </a:lnTo>
                  <a:lnTo>
                    <a:pt x="1229" y="17"/>
                  </a:lnTo>
                  <a:lnTo>
                    <a:pt x="1251" y="11"/>
                  </a:lnTo>
                  <a:lnTo>
                    <a:pt x="1273" y="11"/>
                  </a:lnTo>
                  <a:lnTo>
                    <a:pt x="1296" y="11"/>
                  </a:lnTo>
                  <a:lnTo>
                    <a:pt x="1318" y="6"/>
                  </a:lnTo>
                  <a:lnTo>
                    <a:pt x="1335" y="6"/>
                  </a:lnTo>
                  <a:lnTo>
                    <a:pt x="1358" y="6"/>
                  </a:lnTo>
                  <a:lnTo>
                    <a:pt x="1380" y="0"/>
                  </a:lnTo>
                </a:path>
              </a:pathLst>
            </a:custGeom>
            <a:noFill/>
            <a:ln w="34925">
              <a:solidFill>
                <a:srgbClr val="DF1506"/>
              </a:solidFill>
              <a:prstDash val="solid"/>
              <a:round/>
              <a:headEnd/>
              <a:tailEnd/>
            </a:ln>
          </p:spPr>
          <p:txBody>
            <a:bodyPr/>
            <a:lstStyle/>
            <a:p>
              <a:endParaRPr lang="es-ES"/>
            </a:p>
          </p:txBody>
        </p:sp>
        <p:sp>
          <p:nvSpPr>
            <p:cNvPr id="67806" name="Freeform 222"/>
            <p:cNvSpPr>
              <a:spLocks/>
            </p:cNvSpPr>
            <p:nvPr/>
          </p:nvSpPr>
          <p:spPr bwMode="auto">
            <a:xfrm>
              <a:off x="2987" y="1599"/>
              <a:ext cx="1" cy="1005"/>
            </a:xfrm>
            <a:custGeom>
              <a:avLst/>
              <a:gdLst/>
              <a:ahLst/>
              <a:cxnLst>
                <a:cxn ang="0">
                  <a:pos x="0" y="6"/>
                </a:cxn>
                <a:cxn ang="0">
                  <a:pos x="0" y="23"/>
                </a:cxn>
                <a:cxn ang="0">
                  <a:pos x="0" y="46"/>
                </a:cxn>
                <a:cxn ang="0">
                  <a:pos x="0" y="68"/>
                </a:cxn>
                <a:cxn ang="0">
                  <a:pos x="0" y="91"/>
                </a:cxn>
                <a:cxn ang="0">
                  <a:pos x="0" y="119"/>
                </a:cxn>
                <a:cxn ang="0">
                  <a:pos x="0" y="153"/>
                </a:cxn>
                <a:cxn ang="0">
                  <a:pos x="0" y="188"/>
                </a:cxn>
                <a:cxn ang="0">
                  <a:pos x="0" y="222"/>
                </a:cxn>
                <a:cxn ang="0">
                  <a:pos x="0" y="256"/>
                </a:cxn>
                <a:cxn ang="0">
                  <a:pos x="0" y="295"/>
                </a:cxn>
                <a:cxn ang="0">
                  <a:pos x="0" y="335"/>
                </a:cxn>
                <a:cxn ang="0">
                  <a:pos x="0" y="381"/>
                </a:cxn>
                <a:cxn ang="0">
                  <a:pos x="0" y="420"/>
                </a:cxn>
                <a:cxn ang="0">
                  <a:pos x="0" y="460"/>
                </a:cxn>
                <a:cxn ang="0">
                  <a:pos x="0" y="505"/>
                </a:cxn>
                <a:cxn ang="0">
                  <a:pos x="0" y="545"/>
                </a:cxn>
                <a:cxn ang="0">
                  <a:pos x="0" y="591"/>
                </a:cxn>
                <a:cxn ang="0">
                  <a:pos x="0" y="630"/>
                </a:cxn>
                <a:cxn ang="0">
                  <a:pos x="0" y="670"/>
                </a:cxn>
                <a:cxn ang="0">
                  <a:pos x="0" y="710"/>
                </a:cxn>
                <a:cxn ang="0">
                  <a:pos x="0" y="750"/>
                </a:cxn>
                <a:cxn ang="0">
                  <a:pos x="0" y="784"/>
                </a:cxn>
                <a:cxn ang="0">
                  <a:pos x="0" y="823"/>
                </a:cxn>
                <a:cxn ang="0">
                  <a:pos x="0" y="852"/>
                </a:cxn>
                <a:cxn ang="0">
                  <a:pos x="0" y="886"/>
                </a:cxn>
                <a:cxn ang="0">
                  <a:pos x="0" y="914"/>
                </a:cxn>
                <a:cxn ang="0">
                  <a:pos x="0" y="937"/>
                </a:cxn>
                <a:cxn ang="0">
                  <a:pos x="0" y="960"/>
                </a:cxn>
                <a:cxn ang="0">
                  <a:pos x="0" y="977"/>
                </a:cxn>
                <a:cxn ang="0">
                  <a:pos x="0" y="988"/>
                </a:cxn>
                <a:cxn ang="0">
                  <a:pos x="0" y="999"/>
                </a:cxn>
              </a:cxnLst>
              <a:rect l="0" t="0" r="r" b="b"/>
              <a:pathLst>
                <a:path h="1005">
                  <a:moveTo>
                    <a:pt x="0" y="0"/>
                  </a:moveTo>
                  <a:lnTo>
                    <a:pt x="0" y="6"/>
                  </a:lnTo>
                  <a:lnTo>
                    <a:pt x="0" y="17"/>
                  </a:lnTo>
                  <a:lnTo>
                    <a:pt x="0" y="23"/>
                  </a:lnTo>
                  <a:lnTo>
                    <a:pt x="0" y="34"/>
                  </a:lnTo>
                  <a:lnTo>
                    <a:pt x="0" y="46"/>
                  </a:lnTo>
                  <a:lnTo>
                    <a:pt x="0" y="57"/>
                  </a:lnTo>
                  <a:lnTo>
                    <a:pt x="0" y="68"/>
                  </a:lnTo>
                  <a:lnTo>
                    <a:pt x="0" y="80"/>
                  </a:lnTo>
                  <a:lnTo>
                    <a:pt x="0" y="91"/>
                  </a:lnTo>
                  <a:lnTo>
                    <a:pt x="0" y="108"/>
                  </a:lnTo>
                  <a:lnTo>
                    <a:pt x="0" y="119"/>
                  </a:lnTo>
                  <a:lnTo>
                    <a:pt x="0" y="136"/>
                  </a:lnTo>
                  <a:lnTo>
                    <a:pt x="0" y="153"/>
                  </a:lnTo>
                  <a:lnTo>
                    <a:pt x="0" y="170"/>
                  </a:lnTo>
                  <a:lnTo>
                    <a:pt x="0" y="188"/>
                  </a:lnTo>
                  <a:lnTo>
                    <a:pt x="0" y="205"/>
                  </a:lnTo>
                  <a:lnTo>
                    <a:pt x="0" y="222"/>
                  </a:lnTo>
                  <a:lnTo>
                    <a:pt x="0" y="239"/>
                  </a:lnTo>
                  <a:lnTo>
                    <a:pt x="0" y="256"/>
                  </a:lnTo>
                  <a:lnTo>
                    <a:pt x="0" y="278"/>
                  </a:lnTo>
                  <a:lnTo>
                    <a:pt x="0" y="295"/>
                  </a:lnTo>
                  <a:lnTo>
                    <a:pt x="0" y="318"/>
                  </a:lnTo>
                  <a:lnTo>
                    <a:pt x="0" y="335"/>
                  </a:lnTo>
                  <a:lnTo>
                    <a:pt x="0" y="358"/>
                  </a:lnTo>
                  <a:lnTo>
                    <a:pt x="0" y="381"/>
                  </a:lnTo>
                  <a:lnTo>
                    <a:pt x="0" y="398"/>
                  </a:lnTo>
                  <a:lnTo>
                    <a:pt x="0" y="420"/>
                  </a:lnTo>
                  <a:lnTo>
                    <a:pt x="0" y="443"/>
                  </a:lnTo>
                  <a:lnTo>
                    <a:pt x="0" y="460"/>
                  </a:lnTo>
                  <a:lnTo>
                    <a:pt x="0" y="483"/>
                  </a:lnTo>
                  <a:lnTo>
                    <a:pt x="0" y="505"/>
                  </a:lnTo>
                  <a:lnTo>
                    <a:pt x="0" y="528"/>
                  </a:lnTo>
                  <a:lnTo>
                    <a:pt x="0" y="545"/>
                  </a:lnTo>
                  <a:lnTo>
                    <a:pt x="0" y="568"/>
                  </a:lnTo>
                  <a:lnTo>
                    <a:pt x="0" y="591"/>
                  </a:lnTo>
                  <a:lnTo>
                    <a:pt x="0" y="608"/>
                  </a:lnTo>
                  <a:lnTo>
                    <a:pt x="0" y="630"/>
                  </a:lnTo>
                  <a:lnTo>
                    <a:pt x="0" y="653"/>
                  </a:lnTo>
                  <a:lnTo>
                    <a:pt x="0" y="670"/>
                  </a:lnTo>
                  <a:lnTo>
                    <a:pt x="0" y="693"/>
                  </a:lnTo>
                  <a:lnTo>
                    <a:pt x="0" y="710"/>
                  </a:lnTo>
                  <a:lnTo>
                    <a:pt x="0" y="733"/>
                  </a:lnTo>
                  <a:lnTo>
                    <a:pt x="0" y="750"/>
                  </a:lnTo>
                  <a:lnTo>
                    <a:pt x="0" y="767"/>
                  </a:lnTo>
                  <a:lnTo>
                    <a:pt x="0" y="784"/>
                  </a:lnTo>
                  <a:lnTo>
                    <a:pt x="0" y="806"/>
                  </a:lnTo>
                  <a:lnTo>
                    <a:pt x="0" y="823"/>
                  </a:lnTo>
                  <a:lnTo>
                    <a:pt x="0" y="835"/>
                  </a:lnTo>
                  <a:lnTo>
                    <a:pt x="0" y="852"/>
                  </a:lnTo>
                  <a:lnTo>
                    <a:pt x="0" y="869"/>
                  </a:lnTo>
                  <a:lnTo>
                    <a:pt x="0" y="886"/>
                  </a:lnTo>
                  <a:lnTo>
                    <a:pt x="0" y="897"/>
                  </a:lnTo>
                  <a:lnTo>
                    <a:pt x="0" y="914"/>
                  </a:lnTo>
                  <a:lnTo>
                    <a:pt x="0" y="926"/>
                  </a:lnTo>
                  <a:lnTo>
                    <a:pt x="0" y="937"/>
                  </a:lnTo>
                  <a:lnTo>
                    <a:pt x="0" y="948"/>
                  </a:lnTo>
                  <a:lnTo>
                    <a:pt x="0" y="960"/>
                  </a:lnTo>
                  <a:lnTo>
                    <a:pt x="0" y="965"/>
                  </a:lnTo>
                  <a:lnTo>
                    <a:pt x="0" y="977"/>
                  </a:lnTo>
                  <a:lnTo>
                    <a:pt x="0" y="982"/>
                  </a:lnTo>
                  <a:lnTo>
                    <a:pt x="0" y="988"/>
                  </a:lnTo>
                  <a:lnTo>
                    <a:pt x="0" y="994"/>
                  </a:lnTo>
                  <a:lnTo>
                    <a:pt x="0" y="999"/>
                  </a:lnTo>
                  <a:lnTo>
                    <a:pt x="0" y="1005"/>
                  </a:lnTo>
                </a:path>
              </a:pathLst>
            </a:custGeom>
            <a:noFill/>
            <a:ln w="34925">
              <a:solidFill>
                <a:srgbClr val="DF1506"/>
              </a:solidFill>
              <a:prstDash val="solid"/>
              <a:round/>
              <a:headEnd/>
              <a:tailEnd/>
            </a:ln>
          </p:spPr>
          <p:txBody>
            <a:bodyPr/>
            <a:lstStyle/>
            <a:p>
              <a:endParaRPr lang="es-ES"/>
            </a:p>
          </p:txBody>
        </p:sp>
        <p:sp>
          <p:nvSpPr>
            <p:cNvPr id="67807" name="Freeform 223"/>
            <p:cNvSpPr>
              <a:spLocks/>
            </p:cNvSpPr>
            <p:nvPr/>
          </p:nvSpPr>
          <p:spPr bwMode="auto">
            <a:xfrm>
              <a:off x="2987" y="2263"/>
              <a:ext cx="1033" cy="341"/>
            </a:xfrm>
            <a:custGeom>
              <a:avLst/>
              <a:gdLst/>
              <a:ahLst/>
              <a:cxnLst>
                <a:cxn ang="0">
                  <a:pos x="6" y="341"/>
                </a:cxn>
                <a:cxn ang="0">
                  <a:pos x="17" y="341"/>
                </a:cxn>
                <a:cxn ang="0">
                  <a:pos x="34" y="335"/>
                </a:cxn>
                <a:cxn ang="0">
                  <a:pos x="51" y="330"/>
                </a:cxn>
                <a:cxn ang="0">
                  <a:pos x="67" y="324"/>
                </a:cxn>
                <a:cxn ang="0">
                  <a:pos x="90" y="318"/>
                </a:cxn>
                <a:cxn ang="0">
                  <a:pos x="112" y="313"/>
                </a:cxn>
                <a:cxn ang="0">
                  <a:pos x="135" y="301"/>
                </a:cxn>
                <a:cxn ang="0">
                  <a:pos x="163" y="296"/>
                </a:cxn>
                <a:cxn ang="0">
                  <a:pos x="191" y="284"/>
                </a:cxn>
                <a:cxn ang="0">
                  <a:pos x="219" y="273"/>
                </a:cxn>
                <a:cxn ang="0">
                  <a:pos x="247" y="262"/>
                </a:cxn>
                <a:cxn ang="0">
                  <a:pos x="281" y="245"/>
                </a:cxn>
                <a:cxn ang="0">
                  <a:pos x="309" y="233"/>
                </a:cxn>
                <a:cxn ang="0">
                  <a:pos x="342" y="222"/>
                </a:cxn>
                <a:cxn ang="0">
                  <a:pos x="376" y="205"/>
                </a:cxn>
                <a:cxn ang="0">
                  <a:pos x="410" y="194"/>
                </a:cxn>
                <a:cxn ang="0">
                  <a:pos x="443" y="176"/>
                </a:cxn>
                <a:cxn ang="0">
                  <a:pos x="477" y="165"/>
                </a:cxn>
                <a:cxn ang="0">
                  <a:pos x="516" y="148"/>
                </a:cxn>
                <a:cxn ang="0">
                  <a:pos x="550" y="137"/>
                </a:cxn>
                <a:cxn ang="0">
                  <a:pos x="584" y="125"/>
                </a:cxn>
                <a:cxn ang="0">
                  <a:pos x="617" y="108"/>
                </a:cxn>
                <a:cxn ang="0">
                  <a:pos x="657" y="97"/>
                </a:cxn>
                <a:cxn ang="0">
                  <a:pos x="690" y="86"/>
                </a:cxn>
                <a:cxn ang="0">
                  <a:pos x="724" y="74"/>
                </a:cxn>
                <a:cxn ang="0">
                  <a:pos x="758" y="63"/>
                </a:cxn>
                <a:cxn ang="0">
                  <a:pos x="791" y="52"/>
                </a:cxn>
                <a:cxn ang="0">
                  <a:pos x="825" y="40"/>
                </a:cxn>
                <a:cxn ang="0">
                  <a:pos x="853" y="35"/>
                </a:cxn>
                <a:cxn ang="0">
                  <a:pos x="887" y="23"/>
                </a:cxn>
                <a:cxn ang="0">
                  <a:pos x="915" y="17"/>
                </a:cxn>
                <a:cxn ang="0">
                  <a:pos x="943" y="12"/>
                </a:cxn>
                <a:cxn ang="0">
                  <a:pos x="971" y="6"/>
                </a:cxn>
                <a:cxn ang="0">
                  <a:pos x="993" y="6"/>
                </a:cxn>
                <a:cxn ang="0">
                  <a:pos x="1021" y="0"/>
                </a:cxn>
              </a:cxnLst>
              <a:rect l="0" t="0" r="r" b="b"/>
              <a:pathLst>
                <a:path w="1033" h="341">
                  <a:moveTo>
                    <a:pt x="0" y="341"/>
                  </a:moveTo>
                  <a:lnTo>
                    <a:pt x="6" y="341"/>
                  </a:lnTo>
                  <a:lnTo>
                    <a:pt x="11" y="341"/>
                  </a:lnTo>
                  <a:lnTo>
                    <a:pt x="17" y="341"/>
                  </a:lnTo>
                  <a:lnTo>
                    <a:pt x="28" y="335"/>
                  </a:lnTo>
                  <a:lnTo>
                    <a:pt x="34" y="335"/>
                  </a:lnTo>
                  <a:lnTo>
                    <a:pt x="39" y="335"/>
                  </a:lnTo>
                  <a:lnTo>
                    <a:pt x="51" y="330"/>
                  </a:lnTo>
                  <a:lnTo>
                    <a:pt x="62" y="330"/>
                  </a:lnTo>
                  <a:lnTo>
                    <a:pt x="67" y="324"/>
                  </a:lnTo>
                  <a:lnTo>
                    <a:pt x="79" y="324"/>
                  </a:lnTo>
                  <a:lnTo>
                    <a:pt x="90" y="318"/>
                  </a:lnTo>
                  <a:lnTo>
                    <a:pt x="101" y="318"/>
                  </a:lnTo>
                  <a:lnTo>
                    <a:pt x="112" y="313"/>
                  </a:lnTo>
                  <a:lnTo>
                    <a:pt x="124" y="307"/>
                  </a:lnTo>
                  <a:lnTo>
                    <a:pt x="135" y="301"/>
                  </a:lnTo>
                  <a:lnTo>
                    <a:pt x="152" y="296"/>
                  </a:lnTo>
                  <a:lnTo>
                    <a:pt x="163" y="296"/>
                  </a:lnTo>
                  <a:lnTo>
                    <a:pt x="174" y="290"/>
                  </a:lnTo>
                  <a:lnTo>
                    <a:pt x="191" y="284"/>
                  </a:lnTo>
                  <a:lnTo>
                    <a:pt x="202" y="279"/>
                  </a:lnTo>
                  <a:lnTo>
                    <a:pt x="219" y="273"/>
                  </a:lnTo>
                  <a:lnTo>
                    <a:pt x="236" y="267"/>
                  </a:lnTo>
                  <a:lnTo>
                    <a:pt x="247" y="262"/>
                  </a:lnTo>
                  <a:lnTo>
                    <a:pt x="264" y="256"/>
                  </a:lnTo>
                  <a:lnTo>
                    <a:pt x="281" y="245"/>
                  </a:lnTo>
                  <a:lnTo>
                    <a:pt x="292" y="239"/>
                  </a:lnTo>
                  <a:lnTo>
                    <a:pt x="309" y="233"/>
                  </a:lnTo>
                  <a:lnTo>
                    <a:pt x="326" y="228"/>
                  </a:lnTo>
                  <a:lnTo>
                    <a:pt x="342" y="222"/>
                  </a:lnTo>
                  <a:lnTo>
                    <a:pt x="359" y="216"/>
                  </a:lnTo>
                  <a:lnTo>
                    <a:pt x="376" y="205"/>
                  </a:lnTo>
                  <a:lnTo>
                    <a:pt x="393" y="199"/>
                  </a:lnTo>
                  <a:lnTo>
                    <a:pt x="410" y="194"/>
                  </a:lnTo>
                  <a:lnTo>
                    <a:pt x="427" y="188"/>
                  </a:lnTo>
                  <a:lnTo>
                    <a:pt x="443" y="176"/>
                  </a:lnTo>
                  <a:lnTo>
                    <a:pt x="460" y="171"/>
                  </a:lnTo>
                  <a:lnTo>
                    <a:pt x="477" y="165"/>
                  </a:lnTo>
                  <a:lnTo>
                    <a:pt x="499" y="159"/>
                  </a:lnTo>
                  <a:lnTo>
                    <a:pt x="516" y="148"/>
                  </a:lnTo>
                  <a:lnTo>
                    <a:pt x="533" y="142"/>
                  </a:lnTo>
                  <a:lnTo>
                    <a:pt x="550" y="137"/>
                  </a:lnTo>
                  <a:lnTo>
                    <a:pt x="567" y="131"/>
                  </a:lnTo>
                  <a:lnTo>
                    <a:pt x="584" y="125"/>
                  </a:lnTo>
                  <a:lnTo>
                    <a:pt x="600" y="114"/>
                  </a:lnTo>
                  <a:lnTo>
                    <a:pt x="617" y="108"/>
                  </a:lnTo>
                  <a:lnTo>
                    <a:pt x="640" y="103"/>
                  </a:lnTo>
                  <a:lnTo>
                    <a:pt x="657" y="97"/>
                  </a:lnTo>
                  <a:lnTo>
                    <a:pt x="673" y="91"/>
                  </a:lnTo>
                  <a:lnTo>
                    <a:pt x="690" y="86"/>
                  </a:lnTo>
                  <a:lnTo>
                    <a:pt x="707" y="80"/>
                  </a:lnTo>
                  <a:lnTo>
                    <a:pt x="724" y="74"/>
                  </a:lnTo>
                  <a:lnTo>
                    <a:pt x="741" y="69"/>
                  </a:lnTo>
                  <a:lnTo>
                    <a:pt x="758" y="63"/>
                  </a:lnTo>
                  <a:lnTo>
                    <a:pt x="774" y="57"/>
                  </a:lnTo>
                  <a:lnTo>
                    <a:pt x="791" y="52"/>
                  </a:lnTo>
                  <a:lnTo>
                    <a:pt x="808" y="46"/>
                  </a:lnTo>
                  <a:lnTo>
                    <a:pt x="825" y="40"/>
                  </a:lnTo>
                  <a:lnTo>
                    <a:pt x="836" y="35"/>
                  </a:lnTo>
                  <a:lnTo>
                    <a:pt x="853" y="35"/>
                  </a:lnTo>
                  <a:lnTo>
                    <a:pt x="870" y="29"/>
                  </a:lnTo>
                  <a:lnTo>
                    <a:pt x="887" y="23"/>
                  </a:lnTo>
                  <a:lnTo>
                    <a:pt x="898" y="23"/>
                  </a:lnTo>
                  <a:lnTo>
                    <a:pt x="915" y="17"/>
                  </a:lnTo>
                  <a:lnTo>
                    <a:pt x="932" y="12"/>
                  </a:lnTo>
                  <a:lnTo>
                    <a:pt x="943" y="12"/>
                  </a:lnTo>
                  <a:lnTo>
                    <a:pt x="954" y="12"/>
                  </a:lnTo>
                  <a:lnTo>
                    <a:pt x="971" y="6"/>
                  </a:lnTo>
                  <a:lnTo>
                    <a:pt x="982" y="6"/>
                  </a:lnTo>
                  <a:lnTo>
                    <a:pt x="993" y="6"/>
                  </a:lnTo>
                  <a:lnTo>
                    <a:pt x="1010" y="6"/>
                  </a:lnTo>
                  <a:lnTo>
                    <a:pt x="1021" y="0"/>
                  </a:lnTo>
                  <a:lnTo>
                    <a:pt x="1033" y="0"/>
                  </a:lnTo>
                </a:path>
              </a:pathLst>
            </a:custGeom>
            <a:noFill/>
            <a:ln w="34925">
              <a:solidFill>
                <a:srgbClr val="DF1506"/>
              </a:solidFill>
              <a:prstDash val="solid"/>
              <a:round/>
              <a:headEnd/>
              <a:tailEnd/>
            </a:ln>
          </p:spPr>
          <p:txBody>
            <a:bodyPr/>
            <a:lstStyle/>
            <a:p>
              <a:endParaRPr lang="es-ES"/>
            </a:p>
          </p:txBody>
        </p:sp>
        <p:sp>
          <p:nvSpPr>
            <p:cNvPr id="67808" name="Freeform 224"/>
            <p:cNvSpPr>
              <a:spLocks/>
            </p:cNvSpPr>
            <p:nvPr/>
          </p:nvSpPr>
          <p:spPr bwMode="auto">
            <a:xfrm>
              <a:off x="4020" y="2235"/>
              <a:ext cx="50" cy="28"/>
            </a:xfrm>
            <a:custGeom>
              <a:avLst/>
              <a:gdLst/>
              <a:ahLst/>
              <a:cxnLst>
                <a:cxn ang="0">
                  <a:pos x="0" y="28"/>
                </a:cxn>
                <a:cxn ang="0">
                  <a:pos x="16" y="23"/>
                </a:cxn>
                <a:cxn ang="0">
                  <a:pos x="33" y="6"/>
                </a:cxn>
                <a:cxn ang="0">
                  <a:pos x="50" y="0"/>
                </a:cxn>
              </a:cxnLst>
              <a:rect l="0" t="0" r="r" b="b"/>
              <a:pathLst>
                <a:path w="50" h="28">
                  <a:moveTo>
                    <a:pt x="0" y="28"/>
                  </a:moveTo>
                  <a:lnTo>
                    <a:pt x="16" y="23"/>
                  </a:lnTo>
                  <a:lnTo>
                    <a:pt x="33" y="6"/>
                  </a:lnTo>
                  <a:lnTo>
                    <a:pt x="50" y="0"/>
                  </a:lnTo>
                </a:path>
              </a:pathLst>
            </a:custGeom>
            <a:noFill/>
            <a:ln w="34925">
              <a:solidFill>
                <a:srgbClr val="DF1506"/>
              </a:solidFill>
              <a:prstDash val="solid"/>
              <a:round/>
              <a:headEnd/>
              <a:tailEnd/>
            </a:ln>
          </p:spPr>
          <p:txBody>
            <a:bodyPr/>
            <a:lstStyle/>
            <a:p>
              <a:endParaRPr lang="es-ES"/>
            </a:p>
          </p:txBody>
        </p:sp>
        <p:sp>
          <p:nvSpPr>
            <p:cNvPr id="67809" name="Freeform 225"/>
            <p:cNvSpPr>
              <a:spLocks/>
            </p:cNvSpPr>
            <p:nvPr/>
          </p:nvSpPr>
          <p:spPr bwMode="auto">
            <a:xfrm>
              <a:off x="4070" y="2212"/>
              <a:ext cx="247" cy="23"/>
            </a:xfrm>
            <a:custGeom>
              <a:avLst/>
              <a:gdLst/>
              <a:ahLst/>
              <a:cxnLst>
                <a:cxn ang="0">
                  <a:pos x="0" y="23"/>
                </a:cxn>
                <a:cxn ang="0">
                  <a:pos x="17" y="23"/>
                </a:cxn>
                <a:cxn ang="0">
                  <a:pos x="34" y="17"/>
                </a:cxn>
                <a:cxn ang="0">
                  <a:pos x="45" y="17"/>
                </a:cxn>
                <a:cxn ang="0">
                  <a:pos x="62" y="17"/>
                </a:cxn>
                <a:cxn ang="0">
                  <a:pos x="79" y="17"/>
                </a:cxn>
                <a:cxn ang="0">
                  <a:pos x="95" y="12"/>
                </a:cxn>
                <a:cxn ang="0">
                  <a:pos x="112" y="12"/>
                </a:cxn>
                <a:cxn ang="0">
                  <a:pos x="129" y="12"/>
                </a:cxn>
                <a:cxn ang="0">
                  <a:pos x="146" y="6"/>
                </a:cxn>
                <a:cxn ang="0">
                  <a:pos x="163" y="6"/>
                </a:cxn>
                <a:cxn ang="0">
                  <a:pos x="180" y="6"/>
                </a:cxn>
                <a:cxn ang="0">
                  <a:pos x="196" y="0"/>
                </a:cxn>
                <a:cxn ang="0">
                  <a:pos x="213" y="0"/>
                </a:cxn>
                <a:cxn ang="0">
                  <a:pos x="230" y="0"/>
                </a:cxn>
                <a:cxn ang="0">
                  <a:pos x="247" y="0"/>
                </a:cxn>
              </a:cxnLst>
              <a:rect l="0" t="0" r="r" b="b"/>
              <a:pathLst>
                <a:path w="247" h="23">
                  <a:moveTo>
                    <a:pt x="0" y="23"/>
                  </a:moveTo>
                  <a:lnTo>
                    <a:pt x="17" y="23"/>
                  </a:lnTo>
                  <a:lnTo>
                    <a:pt x="34" y="17"/>
                  </a:lnTo>
                  <a:lnTo>
                    <a:pt x="45" y="17"/>
                  </a:lnTo>
                  <a:lnTo>
                    <a:pt x="62" y="17"/>
                  </a:lnTo>
                  <a:lnTo>
                    <a:pt x="79" y="17"/>
                  </a:lnTo>
                  <a:lnTo>
                    <a:pt x="95" y="12"/>
                  </a:lnTo>
                  <a:lnTo>
                    <a:pt x="112" y="12"/>
                  </a:lnTo>
                  <a:lnTo>
                    <a:pt x="129" y="12"/>
                  </a:lnTo>
                  <a:lnTo>
                    <a:pt x="146" y="6"/>
                  </a:lnTo>
                  <a:lnTo>
                    <a:pt x="163" y="6"/>
                  </a:lnTo>
                  <a:lnTo>
                    <a:pt x="180" y="6"/>
                  </a:lnTo>
                  <a:lnTo>
                    <a:pt x="196" y="0"/>
                  </a:lnTo>
                  <a:lnTo>
                    <a:pt x="213" y="0"/>
                  </a:lnTo>
                  <a:lnTo>
                    <a:pt x="230" y="0"/>
                  </a:lnTo>
                  <a:lnTo>
                    <a:pt x="247" y="0"/>
                  </a:lnTo>
                </a:path>
              </a:pathLst>
            </a:custGeom>
            <a:noFill/>
            <a:ln w="34925">
              <a:solidFill>
                <a:srgbClr val="DF1506"/>
              </a:solidFill>
              <a:prstDash val="solid"/>
              <a:round/>
              <a:headEnd/>
              <a:tailEnd/>
            </a:ln>
          </p:spPr>
          <p:txBody>
            <a:bodyPr/>
            <a:lstStyle/>
            <a:p>
              <a:endParaRPr lang="es-ES"/>
            </a:p>
          </p:txBody>
        </p:sp>
        <p:sp>
          <p:nvSpPr>
            <p:cNvPr id="67810" name="Freeform 226"/>
            <p:cNvSpPr>
              <a:spLocks/>
            </p:cNvSpPr>
            <p:nvPr/>
          </p:nvSpPr>
          <p:spPr bwMode="auto">
            <a:xfrm>
              <a:off x="4317" y="2059"/>
              <a:ext cx="84" cy="153"/>
            </a:xfrm>
            <a:custGeom>
              <a:avLst/>
              <a:gdLst/>
              <a:ahLst/>
              <a:cxnLst>
                <a:cxn ang="0">
                  <a:pos x="0" y="153"/>
                </a:cxn>
                <a:cxn ang="0">
                  <a:pos x="11" y="153"/>
                </a:cxn>
                <a:cxn ang="0">
                  <a:pos x="22" y="148"/>
                </a:cxn>
                <a:cxn ang="0">
                  <a:pos x="28" y="142"/>
                </a:cxn>
                <a:cxn ang="0">
                  <a:pos x="34" y="136"/>
                </a:cxn>
                <a:cxn ang="0">
                  <a:pos x="39" y="131"/>
                </a:cxn>
                <a:cxn ang="0">
                  <a:pos x="45" y="119"/>
                </a:cxn>
                <a:cxn ang="0">
                  <a:pos x="45" y="108"/>
                </a:cxn>
                <a:cxn ang="0">
                  <a:pos x="45" y="97"/>
                </a:cxn>
                <a:cxn ang="0">
                  <a:pos x="50" y="85"/>
                </a:cxn>
                <a:cxn ang="0">
                  <a:pos x="50" y="74"/>
                </a:cxn>
                <a:cxn ang="0">
                  <a:pos x="50" y="63"/>
                </a:cxn>
                <a:cxn ang="0">
                  <a:pos x="50" y="51"/>
                </a:cxn>
                <a:cxn ang="0">
                  <a:pos x="50" y="45"/>
                </a:cxn>
                <a:cxn ang="0">
                  <a:pos x="50" y="34"/>
                </a:cxn>
                <a:cxn ang="0">
                  <a:pos x="56" y="23"/>
                </a:cxn>
                <a:cxn ang="0">
                  <a:pos x="56" y="17"/>
                </a:cxn>
                <a:cxn ang="0">
                  <a:pos x="62" y="6"/>
                </a:cxn>
                <a:cxn ang="0">
                  <a:pos x="67" y="6"/>
                </a:cxn>
                <a:cxn ang="0">
                  <a:pos x="78" y="0"/>
                </a:cxn>
                <a:cxn ang="0">
                  <a:pos x="84" y="0"/>
                </a:cxn>
              </a:cxnLst>
              <a:rect l="0" t="0" r="r" b="b"/>
              <a:pathLst>
                <a:path w="84" h="153">
                  <a:moveTo>
                    <a:pt x="0" y="153"/>
                  </a:moveTo>
                  <a:lnTo>
                    <a:pt x="11" y="153"/>
                  </a:lnTo>
                  <a:lnTo>
                    <a:pt x="22" y="148"/>
                  </a:lnTo>
                  <a:lnTo>
                    <a:pt x="28" y="142"/>
                  </a:lnTo>
                  <a:lnTo>
                    <a:pt x="34" y="136"/>
                  </a:lnTo>
                  <a:lnTo>
                    <a:pt x="39" y="131"/>
                  </a:lnTo>
                  <a:lnTo>
                    <a:pt x="45" y="119"/>
                  </a:lnTo>
                  <a:lnTo>
                    <a:pt x="45" y="108"/>
                  </a:lnTo>
                  <a:lnTo>
                    <a:pt x="45" y="97"/>
                  </a:lnTo>
                  <a:lnTo>
                    <a:pt x="50" y="85"/>
                  </a:lnTo>
                  <a:lnTo>
                    <a:pt x="50" y="74"/>
                  </a:lnTo>
                  <a:lnTo>
                    <a:pt x="50" y="63"/>
                  </a:lnTo>
                  <a:lnTo>
                    <a:pt x="50" y="51"/>
                  </a:lnTo>
                  <a:lnTo>
                    <a:pt x="50" y="45"/>
                  </a:lnTo>
                  <a:lnTo>
                    <a:pt x="50" y="34"/>
                  </a:lnTo>
                  <a:lnTo>
                    <a:pt x="56" y="23"/>
                  </a:lnTo>
                  <a:lnTo>
                    <a:pt x="56" y="17"/>
                  </a:lnTo>
                  <a:lnTo>
                    <a:pt x="62" y="6"/>
                  </a:lnTo>
                  <a:lnTo>
                    <a:pt x="67" y="6"/>
                  </a:lnTo>
                  <a:lnTo>
                    <a:pt x="78" y="0"/>
                  </a:lnTo>
                  <a:lnTo>
                    <a:pt x="84" y="0"/>
                  </a:lnTo>
                </a:path>
              </a:pathLst>
            </a:custGeom>
            <a:noFill/>
            <a:ln w="34925">
              <a:solidFill>
                <a:srgbClr val="DF1506"/>
              </a:solidFill>
              <a:prstDash val="solid"/>
              <a:round/>
              <a:headEnd/>
              <a:tailEnd/>
            </a:ln>
          </p:spPr>
          <p:txBody>
            <a:bodyPr/>
            <a:lstStyle/>
            <a:p>
              <a:endParaRPr lang="es-ES"/>
            </a:p>
          </p:txBody>
        </p:sp>
        <p:sp>
          <p:nvSpPr>
            <p:cNvPr id="67811" name="Freeform 227"/>
            <p:cNvSpPr>
              <a:spLocks/>
            </p:cNvSpPr>
            <p:nvPr/>
          </p:nvSpPr>
          <p:spPr bwMode="auto">
            <a:xfrm>
              <a:off x="4401" y="2042"/>
              <a:ext cx="791" cy="17"/>
            </a:xfrm>
            <a:custGeom>
              <a:avLst/>
              <a:gdLst/>
              <a:ahLst/>
              <a:cxnLst>
                <a:cxn ang="0">
                  <a:pos x="0" y="17"/>
                </a:cxn>
                <a:cxn ang="0">
                  <a:pos x="6" y="17"/>
                </a:cxn>
                <a:cxn ang="0">
                  <a:pos x="11" y="17"/>
                </a:cxn>
                <a:cxn ang="0">
                  <a:pos x="17" y="11"/>
                </a:cxn>
                <a:cxn ang="0">
                  <a:pos x="28" y="11"/>
                </a:cxn>
                <a:cxn ang="0">
                  <a:pos x="34" y="11"/>
                </a:cxn>
                <a:cxn ang="0">
                  <a:pos x="45" y="11"/>
                </a:cxn>
                <a:cxn ang="0">
                  <a:pos x="56" y="11"/>
                </a:cxn>
                <a:cxn ang="0">
                  <a:pos x="67" y="11"/>
                </a:cxn>
                <a:cxn ang="0">
                  <a:pos x="79" y="11"/>
                </a:cxn>
                <a:cxn ang="0">
                  <a:pos x="95" y="11"/>
                </a:cxn>
                <a:cxn ang="0">
                  <a:pos x="107" y="11"/>
                </a:cxn>
                <a:cxn ang="0">
                  <a:pos x="124" y="11"/>
                </a:cxn>
                <a:cxn ang="0">
                  <a:pos x="140" y="11"/>
                </a:cxn>
                <a:cxn ang="0">
                  <a:pos x="157" y="11"/>
                </a:cxn>
                <a:cxn ang="0">
                  <a:pos x="174" y="11"/>
                </a:cxn>
                <a:cxn ang="0">
                  <a:pos x="191" y="11"/>
                </a:cxn>
                <a:cxn ang="0">
                  <a:pos x="208" y="11"/>
                </a:cxn>
                <a:cxn ang="0">
                  <a:pos x="225" y="11"/>
                </a:cxn>
                <a:cxn ang="0">
                  <a:pos x="247" y="11"/>
                </a:cxn>
                <a:cxn ang="0">
                  <a:pos x="264" y="6"/>
                </a:cxn>
                <a:cxn ang="0">
                  <a:pos x="286" y="6"/>
                </a:cxn>
                <a:cxn ang="0">
                  <a:pos x="303" y="6"/>
                </a:cxn>
                <a:cxn ang="0">
                  <a:pos x="326" y="6"/>
                </a:cxn>
                <a:cxn ang="0">
                  <a:pos x="342" y="6"/>
                </a:cxn>
                <a:cxn ang="0">
                  <a:pos x="365" y="6"/>
                </a:cxn>
                <a:cxn ang="0">
                  <a:pos x="387" y="6"/>
                </a:cxn>
                <a:cxn ang="0">
                  <a:pos x="404" y="6"/>
                </a:cxn>
                <a:cxn ang="0">
                  <a:pos x="427" y="6"/>
                </a:cxn>
                <a:cxn ang="0">
                  <a:pos x="443" y="6"/>
                </a:cxn>
                <a:cxn ang="0">
                  <a:pos x="466" y="6"/>
                </a:cxn>
                <a:cxn ang="0">
                  <a:pos x="488" y="6"/>
                </a:cxn>
                <a:cxn ang="0">
                  <a:pos x="505" y="6"/>
                </a:cxn>
                <a:cxn ang="0">
                  <a:pos x="528" y="6"/>
                </a:cxn>
                <a:cxn ang="0">
                  <a:pos x="544" y="6"/>
                </a:cxn>
                <a:cxn ang="0">
                  <a:pos x="567" y="6"/>
                </a:cxn>
                <a:cxn ang="0">
                  <a:pos x="584" y="0"/>
                </a:cxn>
                <a:cxn ang="0">
                  <a:pos x="600" y="0"/>
                </a:cxn>
                <a:cxn ang="0">
                  <a:pos x="617" y="0"/>
                </a:cxn>
                <a:cxn ang="0">
                  <a:pos x="640" y="0"/>
                </a:cxn>
                <a:cxn ang="0">
                  <a:pos x="657" y="0"/>
                </a:cxn>
                <a:cxn ang="0">
                  <a:pos x="673" y="0"/>
                </a:cxn>
                <a:cxn ang="0">
                  <a:pos x="685" y="0"/>
                </a:cxn>
                <a:cxn ang="0">
                  <a:pos x="701" y="0"/>
                </a:cxn>
                <a:cxn ang="0">
                  <a:pos x="718" y="0"/>
                </a:cxn>
                <a:cxn ang="0">
                  <a:pos x="730" y="0"/>
                </a:cxn>
                <a:cxn ang="0">
                  <a:pos x="741" y="0"/>
                </a:cxn>
                <a:cxn ang="0">
                  <a:pos x="752" y="0"/>
                </a:cxn>
                <a:cxn ang="0">
                  <a:pos x="763" y="0"/>
                </a:cxn>
                <a:cxn ang="0">
                  <a:pos x="774" y="0"/>
                </a:cxn>
                <a:cxn ang="0">
                  <a:pos x="786" y="0"/>
                </a:cxn>
                <a:cxn ang="0">
                  <a:pos x="791" y="0"/>
                </a:cxn>
              </a:cxnLst>
              <a:rect l="0" t="0" r="r" b="b"/>
              <a:pathLst>
                <a:path w="791" h="17">
                  <a:moveTo>
                    <a:pt x="0" y="17"/>
                  </a:moveTo>
                  <a:lnTo>
                    <a:pt x="6" y="17"/>
                  </a:lnTo>
                  <a:lnTo>
                    <a:pt x="11" y="17"/>
                  </a:lnTo>
                  <a:lnTo>
                    <a:pt x="17" y="11"/>
                  </a:lnTo>
                  <a:lnTo>
                    <a:pt x="28" y="11"/>
                  </a:lnTo>
                  <a:lnTo>
                    <a:pt x="34" y="11"/>
                  </a:lnTo>
                  <a:lnTo>
                    <a:pt x="45" y="11"/>
                  </a:lnTo>
                  <a:lnTo>
                    <a:pt x="56" y="11"/>
                  </a:lnTo>
                  <a:lnTo>
                    <a:pt x="67" y="11"/>
                  </a:lnTo>
                  <a:lnTo>
                    <a:pt x="79" y="11"/>
                  </a:lnTo>
                  <a:lnTo>
                    <a:pt x="95" y="11"/>
                  </a:lnTo>
                  <a:lnTo>
                    <a:pt x="107" y="11"/>
                  </a:lnTo>
                  <a:lnTo>
                    <a:pt x="124" y="11"/>
                  </a:lnTo>
                  <a:lnTo>
                    <a:pt x="140" y="11"/>
                  </a:lnTo>
                  <a:lnTo>
                    <a:pt x="157" y="11"/>
                  </a:lnTo>
                  <a:lnTo>
                    <a:pt x="174" y="11"/>
                  </a:lnTo>
                  <a:lnTo>
                    <a:pt x="191" y="11"/>
                  </a:lnTo>
                  <a:lnTo>
                    <a:pt x="208" y="11"/>
                  </a:lnTo>
                  <a:lnTo>
                    <a:pt x="225" y="11"/>
                  </a:lnTo>
                  <a:lnTo>
                    <a:pt x="247" y="11"/>
                  </a:lnTo>
                  <a:lnTo>
                    <a:pt x="264" y="6"/>
                  </a:lnTo>
                  <a:lnTo>
                    <a:pt x="286" y="6"/>
                  </a:lnTo>
                  <a:lnTo>
                    <a:pt x="303" y="6"/>
                  </a:lnTo>
                  <a:lnTo>
                    <a:pt x="326" y="6"/>
                  </a:lnTo>
                  <a:lnTo>
                    <a:pt x="342" y="6"/>
                  </a:lnTo>
                  <a:lnTo>
                    <a:pt x="365" y="6"/>
                  </a:lnTo>
                  <a:lnTo>
                    <a:pt x="387" y="6"/>
                  </a:lnTo>
                  <a:lnTo>
                    <a:pt x="404" y="6"/>
                  </a:lnTo>
                  <a:lnTo>
                    <a:pt x="427" y="6"/>
                  </a:lnTo>
                  <a:lnTo>
                    <a:pt x="443" y="6"/>
                  </a:lnTo>
                  <a:lnTo>
                    <a:pt x="466" y="6"/>
                  </a:lnTo>
                  <a:lnTo>
                    <a:pt x="488" y="6"/>
                  </a:lnTo>
                  <a:lnTo>
                    <a:pt x="505" y="6"/>
                  </a:lnTo>
                  <a:lnTo>
                    <a:pt x="528" y="6"/>
                  </a:lnTo>
                  <a:lnTo>
                    <a:pt x="544" y="6"/>
                  </a:lnTo>
                  <a:lnTo>
                    <a:pt x="567" y="6"/>
                  </a:lnTo>
                  <a:lnTo>
                    <a:pt x="584" y="0"/>
                  </a:lnTo>
                  <a:lnTo>
                    <a:pt x="600" y="0"/>
                  </a:lnTo>
                  <a:lnTo>
                    <a:pt x="617" y="0"/>
                  </a:lnTo>
                  <a:lnTo>
                    <a:pt x="640" y="0"/>
                  </a:lnTo>
                  <a:lnTo>
                    <a:pt x="657" y="0"/>
                  </a:lnTo>
                  <a:lnTo>
                    <a:pt x="673" y="0"/>
                  </a:lnTo>
                  <a:lnTo>
                    <a:pt x="685" y="0"/>
                  </a:lnTo>
                  <a:lnTo>
                    <a:pt x="701" y="0"/>
                  </a:lnTo>
                  <a:lnTo>
                    <a:pt x="718" y="0"/>
                  </a:lnTo>
                  <a:lnTo>
                    <a:pt x="730" y="0"/>
                  </a:lnTo>
                  <a:lnTo>
                    <a:pt x="741" y="0"/>
                  </a:lnTo>
                  <a:lnTo>
                    <a:pt x="752" y="0"/>
                  </a:lnTo>
                  <a:lnTo>
                    <a:pt x="763" y="0"/>
                  </a:lnTo>
                  <a:lnTo>
                    <a:pt x="774" y="0"/>
                  </a:lnTo>
                  <a:lnTo>
                    <a:pt x="786" y="0"/>
                  </a:lnTo>
                  <a:lnTo>
                    <a:pt x="791" y="0"/>
                  </a:lnTo>
                </a:path>
              </a:pathLst>
            </a:custGeom>
            <a:noFill/>
            <a:ln w="34925">
              <a:solidFill>
                <a:srgbClr val="DF1506"/>
              </a:solidFill>
              <a:prstDash val="solid"/>
              <a:round/>
              <a:headEnd/>
              <a:tailEnd/>
            </a:ln>
          </p:spPr>
          <p:txBody>
            <a:bodyPr/>
            <a:lstStyle/>
            <a:p>
              <a:endParaRPr lang="es-ES"/>
            </a:p>
          </p:txBody>
        </p:sp>
      </p:grpSp>
      <p:pic>
        <p:nvPicPr>
          <p:cNvPr id="67812" name="Picture 228" descr="t15-5aS"/>
          <p:cNvPicPr>
            <a:picLocks noChangeAspect="1" noChangeArrowheads="1"/>
          </p:cNvPicPr>
          <p:nvPr/>
        </p:nvPicPr>
        <p:blipFill>
          <a:blip r:embed="rId2" cstate="print"/>
          <a:srcRect/>
          <a:stretch>
            <a:fillRect/>
          </a:stretch>
        </p:blipFill>
        <p:spPr bwMode="auto">
          <a:xfrm>
            <a:off x="1309688" y="4111625"/>
            <a:ext cx="3184525" cy="1377950"/>
          </a:xfrm>
          <a:prstGeom prst="rect">
            <a:avLst/>
          </a:prstGeom>
          <a:noFill/>
        </p:spPr>
      </p:pic>
      <p:grpSp>
        <p:nvGrpSpPr>
          <p:cNvPr id="106" name="Group 203"/>
          <p:cNvGrpSpPr>
            <a:grpSpLocks/>
          </p:cNvGrpSpPr>
          <p:nvPr/>
        </p:nvGrpSpPr>
        <p:grpSpPr bwMode="auto">
          <a:xfrm>
            <a:off x="2001045" y="1757363"/>
            <a:ext cx="1557338" cy="742950"/>
            <a:chOff x="2276" y="1008"/>
            <a:chExt cx="981" cy="468"/>
          </a:xfrm>
        </p:grpSpPr>
        <p:sp>
          <p:nvSpPr>
            <p:cNvPr id="107" name="Text Box 204"/>
            <p:cNvSpPr txBox="1">
              <a:spLocks noChangeArrowheads="1"/>
            </p:cNvSpPr>
            <p:nvPr/>
          </p:nvSpPr>
          <p:spPr bwMode="auto">
            <a:xfrm>
              <a:off x="2414" y="1008"/>
              <a:ext cx="843" cy="331"/>
            </a:xfrm>
            <a:prstGeom prst="rect">
              <a:avLst/>
            </a:prstGeom>
            <a:noFill/>
            <a:ln w="19050">
              <a:noFill/>
              <a:miter lim="800000"/>
              <a:headEnd/>
              <a:tailEnd type="none" w="lg" len="med"/>
            </a:ln>
            <a:effectLst/>
          </p:spPr>
          <p:txBody>
            <a:bodyPr lIns="18000" tIns="46800" rIns="90000" bIns="46800" anchor="ctr" anchorCtr="1">
              <a:spAutoFit/>
            </a:bodyPr>
            <a:lstStyle/>
            <a:p>
              <a:pPr algn="ctr" eaLnBrk="0" hangingPunct="0">
                <a:spcBef>
                  <a:spcPct val="50000"/>
                </a:spcBef>
              </a:pPr>
              <a:r>
                <a:rPr lang="es-ES_tradnl" sz="1400" dirty="0">
                  <a:solidFill>
                    <a:srgbClr val="990000"/>
                  </a:solidFill>
                  <a:latin typeface="Comic Sans MS" panose="030F0702030302020204" pitchFamily="66" charset="0"/>
                </a:rPr>
                <a:t>Discontinuidad de </a:t>
              </a:r>
              <a:r>
                <a:rPr lang="es-ES_tradnl" sz="1400" dirty="0" err="1">
                  <a:solidFill>
                    <a:srgbClr val="990000"/>
                  </a:solidFill>
                  <a:latin typeface="Comic Sans MS" panose="030F0702030302020204" pitchFamily="66" charset="0"/>
                </a:rPr>
                <a:t>Repetti</a:t>
              </a:r>
              <a:endParaRPr lang="es-ES_tradnl" sz="1400" dirty="0">
                <a:solidFill>
                  <a:srgbClr val="990000"/>
                </a:solidFill>
                <a:latin typeface="Comic Sans MS" panose="030F0702030302020204" pitchFamily="66" charset="0"/>
              </a:endParaRPr>
            </a:p>
          </p:txBody>
        </p:sp>
        <p:grpSp>
          <p:nvGrpSpPr>
            <p:cNvPr id="108" name="Group 205"/>
            <p:cNvGrpSpPr>
              <a:grpSpLocks/>
            </p:cNvGrpSpPr>
            <p:nvPr/>
          </p:nvGrpSpPr>
          <p:grpSpPr bwMode="auto">
            <a:xfrm>
              <a:off x="2276" y="1311"/>
              <a:ext cx="962" cy="165"/>
              <a:chOff x="2491" y="1503"/>
              <a:chExt cx="962" cy="165"/>
            </a:xfrm>
          </p:grpSpPr>
          <p:sp>
            <p:nvSpPr>
              <p:cNvPr id="109" name="Line 206"/>
              <p:cNvSpPr>
                <a:spLocks noChangeShapeType="1"/>
              </p:cNvSpPr>
              <p:nvPr/>
            </p:nvSpPr>
            <p:spPr bwMode="auto">
              <a:xfrm>
                <a:off x="2670" y="1506"/>
                <a:ext cx="783" cy="0"/>
              </a:xfrm>
              <a:prstGeom prst="line">
                <a:avLst/>
              </a:prstGeom>
              <a:noFill/>
              <a:ln w="19050">
                <a:solidFill>
                  <a:srgbClr val="993300"/>
                </a:solidFill>
                <a:round/>
                <a:headEnd/>
                <a:tailEnd type="none" w="lg" len="med"/>
              </a:ln>
              <a:effectLst/>
            </p:spPr>
            <p:txBody>
              <a:bodyPr wrap="none" lIns="18000" tIns="46800" rIns="90000" bIns="46800" anchor="ctr">
                <a:spAutoFit/>
              </a:bodyPr>
              <a:lstStyle/>
              <a:p>
                <a:endParaRPr lang="es-ES">
                  <a:latin typeface="Comic Sans MS" panose="030F0702030302020204" pitchFamily="66" charset="0"/>
                </a:endParaRPr>
              </a:p>
            </p:txBody>
          </p:sp>
          <p:sp>
            <p:nvSpPr>
              <p:cNvPr id="110" name="Line 207"/>
              <p:cNvSpPr>
                <a:spLocks noChangeShapeType="1"/>
              </p:cNvSpPr>
              <p:nvPr/>
            </p:nvSpPr>
            <p:spPr bwMode="auto">
              <a:xfrm flipH="1">
                <a:off x="2491" y="1503"/>
                <a:ext cx="518" cy="165"/>
              </a:xfrm>
              <a:prstGeom prst="line">
                <a:avLst/>
              </a:prstGeom>
              <a:noFill/>
              <a:ln w="19050">
                <a:solidFill>
                  <a:srgbClr val="993300"/>
                </a:solidFill>
                <a:round/>
                <a:headEnd/>
                <a:tailEnd type="triangle" w="sm" len="sm"/>
              </a:ln>
              <a:effectLst/>
            </p:spPr>
            <p:txBody>
              <a:bodyPr wrap="square" lIns="18000" tIns="46800" rIns="90000" bIns="46800" anchor="ctr">
                <a:spAutoFit/>
              </a:bodyPr>
              <a:lstStyle/>
              <a:p>
                <a:endParaRPr lang="es-ES">
                  <a:latin typeface="Comic Sans MS" panose="030F0702030302020204" pitchFamily="66" charset="0"/>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0" name="Rectangle 96"/>
          <p:cNvSpPr>
            <a:spLocks noChangeArrowheads="1"/>
          </p:cNvSpPr>
          <p:nvPr/>
        </p:nvSpPr>
        <p:spPr bwMode="auto">
          <a:xfrm>
            <a:off x="3527425" y="4941888"/>
            <a:ext cx="4248150" cy="1150937"/>
          </a:xfrm>
          <a:prstGeom prst="rect">
            <a:avLst/>
          </a:prstGeom>
          <a:gradFill rotWithShape="1">
            <a:gsLst>
              <a:gs pos="0">
                <a:srgbClr val="FF9900">
                  <a:alpha val="80000"/>
                </a:srgbClr>
              </a:gs>
              <a:gs pos="100000">
                <a:srgbClr val="FFFF00">
                  <a:alpha val="89999"/>
                </a:srgbClr>
              </a:gs>
            </a:gsLst>
            <a:lin ang="5400000" scaled="1"/>
          </a:gradFill>
          <a:ln w="12700">
            <a:noFill/>
            <a:miter lim="800000"/>
            <a:headEnd/>
            <a:tailEnd/>
          </a:ln>
          <a:effectLst/>
        </p:spPr>
        <p:txBody>
          <a:bodyPr wrap="none" anchor="ctr"/>
          <a:lstStyle/>
          <a:p>
            <a:endParaRPr lang="es-ES"/>
          </a:p>
        </p:txBody>
      </p:sp>
      <p:sp>
        <p:nvSpPr>
          <p:cNvPr id="26719" name="Rectangle 95"/>
          <p:cNvSpPr>
            <a:spLocks noChangeArrowheads="1"/>
          </p:cNvSpPr>
          <p:nvPr/>
        </p:nvSpPr>
        <p:spPr bwMode="auto">
          <a:xfrm>
            <a:off x="3492500" y="2781300"/>
            <a:ext cx="4283075" cy="2195513"/>
          </a:xfrm>
          <a:prstGeom prst="rect">
            <a:avLst/>
          </a:prstGeom>
          <a:gradFill rotWithShape="1">
            <a:gsLst>
              <a:gs pos="0">
                <a:srgbClr val="CC9900">
                  <a:alpha val="75999"/>
                </a:srgbClr>
              </a:gs>
              <a:gs pos="100000">
                <a:srgbClr val="FFCC00">
                  <a:alpha val="75000"/>
                </a:srgbClr>
              </a:gs>
            </a:gsLst>
            <a:lin ang="5400000" scaled="1"/>
          </a:gradFill>
          <a:ln w="12700">
            <a:noFill/>
            <a:miter lim="800000"/>
            <a:headEnd/>
            <a:tailEnd/>
          </a:ln>
          <a:effectLst/>
        </p:spPr>
        <p:txBody>
          <a:bodyPr wrap="none" anchor="ctr"/>
          <a:lstStyle/>
          <a:p>
            <a:endParaRPr lang="es-ES"/>
          </a:p>
        </p:txBody>
      </p:sp>
      <p:sp>
        <p:nvSpPr>
          <p:cNvPr id="26713" name="Rectangle 89"/>
          <p:cNvSpPr>
            <a:spLocks noChangeArrowheads="1"/>
          </p:cNvSpPr>
          <p:nvPr/>
        </p:nvSpPr>
        <p:spPr bwMode="auto">
          <a:xfrm>
            <a:off x="2808288" y="2205038"/>
            <a:ext cx="4967287" cy="576262"/>
          </a:xfrm>
          <a:prstGeom prst="rect">
            <a:avLst/>
          </a:prstGeom>
          <a:solidFill>
            <a:srgbClr val="996633">
              <a:alpha val="70000"/>
            </a:srgbClr>
          </a:solidFill>
          <a:ln w="12700">
            <a:noFill/>
            <a:miter lim="800000"/>
            <a:headEnd/>
            <a:tailEnd/>
          </a:ln>
          <a:effectLst/>
        </p:spPr>
        <p:txBody>
          <a:bodyPr wrap="none" anchor="ctr"/>
          <a:lstStyle/>
          <a:p>
            <a:endParaRPr lang="es-ES"/>
          </a:p>
        </p:txBody>
      </p:sp>
      <p:sp>
        <p:nvSpPr>
          <p:cNvPr id="26649" name="Text Box 25"/>
          <p:cNvSpPr txBox="1">
            <a:spLocks noChangeArrowheads="1"/>
          </p:cNvSpPr>
          <p:nvPr/>
        </p:nvSpPr>
        <p:spPr bwMode="auto">
          <a:xfrm>
            <a:off x="827584" y="188640"/>
            <a:ext cx="7596187" cy="1615827"/>
          </a:xfrm>
          <a:prstGeom prst="rect">
            <a:avLst/>
          </a:prstGeom>
          <a:noFill/>
          <a:ln w="9525">
            <a:noFill/>
            <a:miter lim="800000"/>
            <a:headEnd/>
            <a:tailEnd/>
          </a:ln>
          <a:effectLst/>
        </p:spPr>
        <p:txBody>
          <a:bodyPr wrap="square">
            <a:spAutoFit/>
          </a:bodyPr>
          <a:lstStyle/>
          <a:p>
            <a:pPr>
              <a:spcBef>
                <a:spcPct val="50000"/>
              </a:spcBef>
            </a:pPr>
            <a:r>
              <a:rPr lang="es-ES" b="1" dirty="0">
                <a:solidFill>
                  <a:srgbClr val="339933"/>
                </a:solidFill>
                <a:latin typeface="Comic Sans MS" panose="030F0702030302020204" pitchFamily="66" charset="0"/>
              </a:rPr>
              <a:t>4. ESTRUCTURA DE LA TIERRA: </a:t>
            </a:r>
            <a:r>
              <a:rPr lang="es-ES" b="1" u="sng" dirty="0">
                <a:solidFill>
                  <a:srgbClr val="339933"/>
                </a:solidFill>
                <a:latin typeface="Comic Sans MS" panose="030F0702030302020204" pitchFamily="66" charset="0"/>
              </a:rPr>
              <a:t>MODELO GEOQUÍMICO O ESTRUCTURAL</a:t>
            </a:r>
          </a:p>
          <a:p>
            <a:pPr algn="ctr">
              <a:spcBef>
                <a:spcPct val="50000"/>
              </a:spcBef>
            </a:pPr>
            <a:r>
              <a:rPr lang="es-ES" b="1" dirty="0">
                <a:solidFill>
                  <a:srgbClr val="339933"/>
                </a:solidFill>
                <a:latin typeface="Comic Sans MS" panose="030F0702030302020204" pitchFamily="66" charset="0"/>
              </a:rPr>
              <a:t>	Este modelo es el más antiguo y emplea las 	discontinuidades sísmicas como criterio para dividir a la 	Tierra en capas.</a:t>
            </a:r>
          </a:p>
        </p:txBody>
      </p:sp>
      <p:pic>
        <p:nvPicPr>
          <p:cNvPr id="26704" name="Picture 80" descr="829835_Página_160_Imagen_000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0750" y="651256"/>
            <a:ext cx="1337111" cy="1343755"/>
          </a:xfrm>
          <a:prstGeom prst="rect">
            <a:avLst/>
          </a:prstGeom>
          <a:noFill/>
        </p:spPr>
      </p:pic>
      <p:pic>
        <p:nvPicPr>
          <p:cNvPr id="26705" name="Picture 81" descr="829835_Página_160_Imagen_000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55763" y="2239963"/>
            <a:ext cx="3657600" cy="4068762"/>
          </a:xfrm>
          <a:prstGeom prst="rect">
            <a:avLst/>
          </a:prstGeom>
          <a:noFill/>
        </p:spPr>
      </p:pic>
      <p:sp>
        <p:nvSpPr>
          <p:cNvPr id="26708" name="Text Box 84"/>
          <p:cNvSpPr txBox="1">
            <a:spLocks noChangeArrowheads="1"/>
          </p:cNvSpPr>
          <p:nvPr/>
        </p:nvSpPr>
        <p:spPr bwMode="auto">
          <a:xfrm>
            <a:off x="5543550" y="2457450"/>
            <a:ext cx="2339975" cy="338554"/>
          </a:xfrm>
          <a:prstGeom prst="rect">
            <a:avLst/>
          </a:prstGeom>
          <a:noFill/>
          <a:ln w="12700">
            <a:noFill/>
            <a:miter lim="800000"/>
            <a:headEnd/>
            <a:tailEnd/>
          </a:ln>
          <a:effectLst/>
        </p:spPr>
        <p:txBody>
          <a:bodyPr>
            <a:spAutoFit/>
          </a:bodyPr>
          <a:lstStyle/>
          <a:p>
            <a:pPr>
              <a:spcBef>
                <a:spcPct val="50000"/>
              </a:spcBef>
            </a:pPr>
            <a:r>
              <a:rPr lang="es-ES" sz="1600" dirty="0">
                <a:latin typeface="Comic Sans MS" panose="030F0702030302020204" pitchFamily="66" charset="0"/>
              </a:rPr>
              <a:t>Corteza inferior</a:t>
            </a:r>
          </a:p>
        </p:txBody>
      </p:sp>
      <p:sp>
        <p:nvSpPr>
          <p:cNvPr id="26709" name="Text Box 85"/>
          <p:cNvSpPr txBox="1">
            <a:spLocks noChangeArrowheads="1"/>
          </p:cNvSpPr>
          <p:nvPr/>
        </p:nvSpPr>
        <p:spPr bwMode="auto">
          <a:xfrm>
            <a:off x="5545138" y="2138363"/>
            <a:ext cx="2663825" cy="338554"/>
          </a:xfrm>
          <a:prstGeom prst="rect">
            <a:avLst/>
          </a:prstGeom>
          <a:noFill/>
          <a:ln w="12700">
            <a:noFill/>
            <a:miter lim="800000"/>
            <a:headEnd/>
            <a:tailEnd/>
          </a:ln>
          <a:effectLst/>
        </p:spPr>
        <p:txBody>
          <a:bodyPr>
            <a:spAutoFit/>
          </a:bodyPr>
          <a:lstStyle/>
          <a:p>
            <a:pPr>
              <a:spcBef>
                <a:spcPct val="50000"/>
              </a:spcBef>
            </a:pPr>
            <a:r>
              <a:rPr lang="es-ES" sz="1600" dirty="0">
                <a:latin typeface="Comic Sans MS" panose="030F0702030302020204" pitchFamily="66" charset="0"/>
              </a:rPr>
              <a:t>Corteza superior</a:t>
            </a:r>
          </a:p>
        </p:txBody>
      </p:sp>
      <p:sp>
        <p:nvSpPr>
          <p:cNvPr id="26711" name="Text Box 87"/>
          <p:cNvSpPr txBox="1">
            <a:spLocks noChangeArrowheads="1"/>
          </p:cNvSpPr>
          <p:nvPr/>
        </p:nvSpPr>
        <p:spPr bwMode="auto">
          <a:xfrm>
            <a:off x="5761038" y="3062288"/>
            <a:ext cx="2663825" cy="338554"/>
          </a:xfrm>
          <a:prstGeom prst="rect">
            <a:avLst/>
          </a:prstGeom>
          <a:noFill/>
          <a:ln w="12700">
            <a:noFill/>
            <a:miter lim="800000"/>
            <a:headEnd/>
            <a:tailEnd/>
          </a:ln>
          <a:effectLst/>
        </p:spPr>
        <p:txBody>
          <a:bodyPr>
            <a:spAutoFit/>
          </a:bodyPr>
          <a:lstStyle/>
          <a:p>
            <a:pPr>
              <a:spcBef>
                <a:spcPct val="50000"/>
              </a:spcBef>
            </a:pPr>
            <a:r>
              <a:rPr lang="es-ES" sz="1600">
                <a:latin typeface="Comic Sans MS" panose="030F0702030302020204" pitchFamily="66" charset="0"/>
              </a:rPr>
              <a:t>Manto superior</a:t>
            </a:r>
          </a:p>
        </p:txBody>
      </p:sp>
      <p:sp>
        <p:nvSpPr>
          <p:cNvPr id="26712" name="Text Box 88"/>
          <p:cNvSpPr txBox="1">
            <a:spLocks noChangeArrowheads="1"/>
          </p:cNvSpPr>
          <p:nvPr/>
        </p:nvSpPr>
        <p:spPr bwMode="auto">
          <a:xfrm>
            <a:off x="5761038" y="4041775"/>
            <a:ext cx="2663825" cy="338554"/>
          </a:xfrm>
          <a:prstGeom prst="rect">
            <a:avLst/>
          </a:prstGeom>
          <a:noFill/>
          <a:ln w="12700">
            <a:noFill/>
            <a:miter lim="800000"/>
            <a:headEnd/>
            <a:tailEnd/>
          </a:ln>
          <a:effectLst/>
        </p:spPr>
        <p:txBody>
          <a:bodyPr>
            <a:spAutoFit/>
          </a:bodyPr>
          <a:lstStyle/>
          <a:p>
            <a:pPr>
              <a:spcBef>
                <a:spcPct val="50000"/>
              </a:spcBef>
            </a:pPr>
            <a:r>
              <a:rPr lang="es-ES" sz="1600">
                <a:latin typeface="Comic Sans MS" panose="030F0702030302020204" pitchFamily="66" charset="0"/>
              </a:rPr>
              <a:t>Manto inferior</a:t>
            </a:r>
          </a:p>
        </p:txBody>
      </p:sp>
      <p:sp>
        <p:nvSpPr>
          <p:cNvPr id="26714" name="Text Box 90"/>
          <p:cNvSpPr txBox="1">
            <a:spLocks noChangeArrowheads="1"/>
          </p:cNvSpPr>
          <p:nvPr/>
        </p:nvSpPr>
        <p:spPr bwMode="auto">
          <a:xfrm>
            <a:off x="3851920" y="2179712"/>
            <a:ext cx="1619250" cy="457200"/>
          </a:xfrm>
          <a:prstGeom prst="rect">
            <a:avLst/>
          </a:prstGeom>
          <a:noFill/>
          <a:ln w="12700">
            <a:noFill/>
            <a:miter lim="800000"/>
            <a:headEnd/>
            <a:tailEnd/>
          </a:ln>
          <a:effectLst/>
        </p:spPr>
        <p:txBody>
          <a:bodyPr>
            <a:spAutoFit/>
          </a:bodyPr>
          <a:lstStyle/>
          <a:p>
            <a:pPr>
              <a:spcBef>
                <a:spcPct val="50000"/>
              </a:spcBef>
            </a:pPr>
            <a:r>
              <a:rPr lang="es-ES" sz="2400" dirty="0">
                <a:latin typeface="Comic Sans MS" panose="030F0702030302020204" pitchFamily="66" charset="0"/>
              </a:rPr>
              <a:t>Corteza</a:t>
            </a:r>
          </a:p>
        </p:txBody>
      </p:sp>
      <p:sp>
        <p:nvSpPr>
          <p:cNvPr id="26715" name="Line 91"/>
          <p:cNvSpPr>
            <a:spLocks noChangeShapeType="1"/>
          </p:cNvSpPr>
          <p:nvPr/>
        </p:nvSpPr>
        <p:spPr bwMode="auto">
          <a:xfrm>
            <a:off x="7775575" y="2205038"/>
            <a:ext cx="0" cy="3887787"/>
          </a:xfrm>
          <a:prstGeom prst="line">
            <a:avLst/>
          </a:prstGeom>
          <a:noFill/>
          <a:ln w="25400">
            <a:solidFill>
              <a:schemeClr val="tx1"/>
            </a:solidFill>
            <a:round/>
            <a:headEnd/>
            <a:tailEnd/>
          </a:ln>
          <a:effectLst/>
        </p:spPr>
        <p:txBody>
          <a:bodyPr/>
          <a:lstStyle/>
          <a:p>
            <a:endParaRPr lang="es-ES"/>
          </a:p>
        </p:txBody>
      </p:sp>
      <p:sp>
        <p:nvSpPr>
          <p:cNvPr id="26716" name="Line 92"/>
          <p:cNvSpPr>
            <a:spLocks noChangeShapeType="1"/>
          </p:cNvSpPr>
          <p:nvPr/>
        </p:nvSpPr>
        <p:spPr bwMode="auto">
          <a:xfrm>
            <a:off x="7678738" y="2220913"/>
            <a:ext cx="180975" cy="0"/>
          </a:xfrm>
          <a:prstGeom prst="line">
            <a:avLst/>
          </a:prstGeom>
          <a:noFill/>
          <a:ln w="19050">
            <a:solidFill>
              <a:schemeClr val="tx1"/>
            </a:solidFill>
            <a:round/>
            <a:headEnd/>
            <a:tailEnd/>
          </a:ln>
          <a:effectLst/>
        </p:spPr>
        <p:txBody>
          <a:bodyPr/>
          <a:lstStyle/>
          <a:p>
            <a:endParaRPr lang="es-ES"/>
          </a:p>
        </p:txBody>
      </p:sp>
      <p:sp>
        <p:nvSpPr>
          <p:cNvPr id="26717" name="Line 93"/>
          <p:cNvSpPr>
            <a:spLocks noChangeShapeType="1"/>
          </p:cNvSpPr>
          <p:nvPr/>
        </p:nvSpPr>
        <p:spPr bwMode="auto">
          <a:xfrm>
            <a:off x="7691438" y="2433638"/>
            <a:ext cx="180975" cy="0"/>
          </a:xfrm>
          <a:prstGeom prst="line">
            <a:avLst/>
          </a:prstGeom>
          <a:noFill/>
          <a:ln w="19050">
            <a:solidFill>
              <a:schemeClr val="tx1"/>
            </a:solidFill>
            <a:round/>
            <a:headEnd/>
            <a:tailEnd/>
          </a:ln>
          <a:effectLst/>
        </p:spPr>
        <p:txBody>
          <a:bodyPr/>
          <a:lstStyle/>
          <a:p>
            <a:endParaRPr lang="es-ES"/>
          </a:p>
        </p:txBody>
      </p:sp>
      <p:sp>
        <p:nvSpPr>
          <p:cNvPr id="26718" name="Line 94"/>
          <p:cNvSpPr>
            <a:spLocks noChangeShapeType="1"/>
          </p:cNvSpPr>
          <p:nvPr/>
        </p:nvSpPr>
        <p:spPr bwMode="auto">
          <a:xfrm>
            <a:off x="7691438" y="2768600"/>
            <a:ext cx="180975" cy="0"/>
          </a:xfrm>
          <a:prstGeom prst="line">
            <a:avLst/>
          </a:prstGeom>
          <a:noFill/>
          <a:ln w="19050">
            <a:solidFill>
              <a:schemeClr val="tx1"/>
            </a:solidFill>
            <a:round/>
            <a:headEnd/>
            <a:tailEnd/>
          </a:ln>
          <a:effectLst/>
        </p:spPr>
        <p:txBody>
          <a:bodyPr/>
          <a:lstStyle/>
          <a:p>
            <a:endParaRPr lang="es-ES"/>
          </a:p>
        </p:txBody>
      </p:sp>
      <p:sp>
        <p:nvSpPr>
          <p:cNvPr id="26721" name="Text Box 97"/>
          <p:cNvSpPr txBox="1">
            <a:spLocks noChangeArrowheads="1"/>
          </p:cNvSpPr>
          <p:nvPr/>
        </p:nvSpPr>
        <p:spPr bwMode="auto">
          <a:xfrm>
            <a:off x="7847781" y="1694135"/>
            <a:ext cx="828675" cy="366713"/>
          </a:xfrm>
          <a:prstGeom prst="rect">
            <a:avLst/>
          </a:prstGeom>
          <a:noFill/>
          <a:ln w="12700">
            <a:noFill/>
            <a:miter lim="800000"/>
            <a:headEnd/>
            <a:tailEnd/>
          </a:ln>
          <a:effectLst/>
        </p:spPr>
        <p:txBody>
          <a:bodyPr>
            <a:spAutoFit/>
          </a:bodyPr>
          <a:lstStyle/>
          <a:p>
            <a:pPr>
              <a:spcBef>
                <a:spcPct val="50000"/>
              </a:spcBef>
            </a:pPr>
            <a:r>
              <a:rPr lang="es-ES" dirty="0">
                <a:latin typeface="Comic Sans MS" panose="030F0702030302020204" pitchFamily="66" charset="0"/>
              </a:rPr>
              <a:t>Km.</a:t>
            </a:r>
          </a:p>
        </p:txBody>
      </p:sp>
      <p:sp>
        <p:nvSpPr>
          <p:cNvPr id="26722" name="Text Box 98"/>
          <p:cNvSpPr txBox="1">
            <a:spLocks noChangeArrowheads="1"/>
          </p:cNvSpPr>
          <p:nvPr/>
        </p:nvSpPr>
        <p:spPr bwMode="auto">
          <a:xfrm>
            <a:off x="7920038" y="2024063"/>
            <a:ext cx="287337" cy="366712"/>
          </a:xfrm>
          <a:prstGeom prst="rect">
            <a:avLst/>
          </a:prstGeom>
          <a:noFill/>
          <a:ln w="12700">
            <a:noFill/>
            <a:miter lim="800000"/>
            <a:headEnd/>
            <a:tailEnd/>
          </a:ln>
          <a:effectLst/>
        </p:spPr>
        <p:txBody>
          <a:bodyPr>
            <a:spAutoFit/>
          </a:bodyPr>
          <a:lstStyle/>
          <a:p>
            <a:pPr>
              <a:spcBef>
                <a:spcPct val="50000"/>
              </a:spcBef>
            </a:pPr>
            <a:r>
              <a:rPr lang="es-ES"/>
              <a:t>0</a:t>
            </a:r>
          </a:p>
        </p:txBody>
      </p:sp>
      <p:sp>
        <p:nvSpPr>
          <p:cNvPr id="26723" name="Text Box 99"/>
          <p:cNvSpPr txBox="1">
            <a:spLocks noChangeArrowheads="1"/>
          </p:cNvSpPr>
          <p:nvPr/>
        </p:nvSpPr>
        <p:spPr bwMode="auto">
          <a:xfrm>
            <a:off x="7920038" y="2270125"/>
            <a:ext cx="468312" cy="366713"/>
          </a:xfrm>
          <a:prstGeom prst="rect">
            <a:avLst/>
          </a:prstGeom>
          <a:noFill/>
          <a:ln w="12700">
            <a:noFill/>
            <a:miter lim="800000"/>
            <a:headEnd/>
            <a:tailEnd/>
          </a:ln>
          <a:effectLst/>
        </p:spPr>
        <p:txBody>
          <a:bodyPr>
            <a:spAutoFit/>
          </a:bodyPr>
          <a:lstStyle/>
          <a:p>
            <a:pPr>
              <a:spcBef>
                <a:spcPct val="50000"/>
              </a:spcBef>
            </a:pPr>
            <a:r>
              <a:rPr lang="es-ES" dirty="0"/>
              <a:t>15</a:t>
            </a:r>
          </a:p>
        </p:txBody>
      </p:sp>
      <p:sp>
        <p:nvSpPr>
          <p:cNvPr id="26724" name="Text Box 100"/>
          <p:cNvSpPr txBox="1">
            <a:spLocks noChangeArrowheads="1"/>
          </p:cNvSpPr>
          <p:nvPr/>
        </p:nvSpPr>
        <p:spPr bwMode="auto">
          <a:xfrm>
            <a:off x="7920038" y="2557463"/>
            <a:ext cx="468312" cy="366712"/>
          </a:xfrm>
          <a:prstGeom prst="rect">
            <a:avLst/>
          </a:prstGeom>
          <a:noFill/>
          <a:ln w="12700">
            <a:noFill/>
            <a:miter lim="800000"/>
            <a:headEnd/>
            <a:tailEnd/>
          </a:ln>
          <a:effectLst/>
        </p:spPr>
        <p:txBody>
          <a:bodyPr>
            <a:spAutoFit/>
          </a:bodyPr>
          <a:lstStyle/>
          <a:p>
            <a:pPr>
              <a:spcBef>
                <a:spcPct val="50000"/>
              </a:spcBef>
            </a:pPr>
            <a:r>
              <a:rPr lang="es-ES"/>
              <a:t>70</a:t>
            </a:r>
          </a:p>
        </p:txBody>
      </p:sp>
      <p:sp>
        <p:nvSpPr>
          <p:cNvPr id="26725" name="Text Box 101"/>
          <p:cNvSpPr txBox="1">
            <a:spLocks noChangeArrowheads="1"/>
          </p:cNvSpPr>
          <p:nvPr/>
        </p:nvSpPr>
        <p:spPr bwMode="auto">
          <a:xfrm>
            <a:off x="4105275" y="3716338"/>
            <a:ext cx="1619250" cy="457200"/>
          </a:xfrm>
          <a:prstGeom prst="rect">
            <a:avLst/>
          </a:prstGeom>
          <a:noFill/>
          <a:ln w="12700">
            <a:noFill/>
            <a:miter lim="800000"/>
            <a:headEnd/>
            <a:tailEnd/>
          </a:ln>
          <a:effectLst/>
        </p:spPr>
        <p:txBody>
          <a:bodyPr>
            <a:spAutoFit/>
          </a:bodyPr>
          <a:lstStyle/>
          <a:p>
            <a:pPr>
              <a:spcBef>
                <a:spcPct val="50000"/>
              </a:spcBef>
            </a:pPr>
            <a:r>
              <a:rPr lang="es-ES" sz="2400">
                <a:latin typeface="Comic Sans MS" panose="030F0702030302020204" pitchFamily="66" charset="0"/>
              </a:rPr>
              <a:t>Manto</a:t>
            </a:r>
          </a:p>
        </p:txBody>
      </p:sp>
      <p:sp>
        <p:nvSpPr>
          <p:cNvPr id="26726" name="Line 102"/>
          <p:cNvSpPr>
            <a:spLocks noChangeShapeType="1"/>
          </p:cNvSpPr>
          <p:nvPr/>
        </p:nvSpPr>
        <p:spPr bwMode="auto">
          <a:xfrm>
            <a:off x="7667625" y="3460750"/>
            <a:ext cx="180975" cy="0"/>
          </a:xfrm>
          <a:prstGeom prst="line">
            <a:avLst/>
          </a:prstGeom>
          <a:noFill/>
          <a:ln w="19050">
            <a:solidFill>
              <a:schemeClr val="tx1"/>
            </a:solidFill>
            <a:round/>
            <a:headEnd/>
            <a:tailEnd/>
          </a:ln>
          <a:effectLst/>
        </p:spPr>
        <p:txBody>
          <a:bodyPr/>
          <a:lstStyle/>
          <a:p>
            <a:endParaRPr lang="es-ES"/>
          </a:p>
        </p:txBody>
      </p:sp>
      <p:sp>
        <p:nvSpPr>
          <p:cNvPr id="26727" name="Text Box 103"/>
          <p:cNvSpPr txBox="1">
            <a:spLocks noChangeArrowheads="1"/>
          </p:cNvSpPr>
          <p:nvPr/>
        </p:nvSpPr>
        <p:spPr bwMode="auto">
          <a:xfrm>
            <a:off x="7932738" y="3249613"/>
            <a:ext cx="671512" cy="366712"/>
          </a:xfrm>
          <a:prstGeom prst="rect">
            <a:avLst/>
          </a:prstGeom>
          <a:noFill/>
          <a:ln w="12700">
            <a:noFill/>
            <a:miter lim="800000"/>
            <a:headEnd/>
            <a:tailEnd/>
          </a:ln>
          <a:effectLst/>
        </p:spPr>
        <p:txBody>
          <a:bodyPr>
            <a:spAutoFit/>
          </a:bodyPr>
          <a:lstStyle/>
          <a:p>
            <a:pPr>
              <a:spcBef>
                <a:spcPct val="50000"/>
              </a:spcBef>
            </a:pPr>
            <a:r>
              <a:rPr lang="es-ES" dirty="0"/>
              <a:t>700</a:t>
            </a:r>
          </a:p>
        </p:txBody>
      </p:sp>
      <p:sp>
        <p:nvSpPr>
          <p:cNvPr id="26728" name="Line 104"/>
          <p:cNvSpPr>
            <a:spLocks noChangeShapeType="1"/>
          </p:cNvSpPr>
          <p:nvPr/>
        </p:nvSpPr>
        <p:spPr bwMode="auto">
          <a:xfrm>
            <a:off x="7667625" y="4948238"/>
            <a:ext cx="180975" cy="0"/>
          </a:xfrm>
          <a:prstGeom prst="line">
            <a:avLst/>
          </a:prstGeom>
          <a:noFill/>
          <a:ln w="19050">
            <a:solidFill>
              <a:schemeClr val="tx1"/>
            </a:solidFill>
            <a:round/>
            <a:headEnd/>
            <a:tailEnd/>
          </a:ln>
          <a:effectLst/>
        </p:spPr>
        <p:txBody>
          <a:bodyPr/>
          <a:lstStyle/>
          <a:p>
            <a:endParaRPr lang="es-ES"/>
          </a:p>
        </p:txBody>
      </p:sp>
      <p:sp>
        <p:nvSpPr>
          <p:cNvPr id="26729" name="Text Box 105"/>
          <p:cNvSpPr txBox="1">
            <a:spLocks noChangeArrowheads="1"/>
          </p:cNvSpPr>
          <p:nvPr/>
        </p:nvSpPr>
        <p:spPr bwMode="auto">
          <a:xfrm>
            <a:off x="7932738" y="4737100"/>
            <a:ext cx="852487" cy="366713"/>
          </a:xfrm>
          <a:prstGeom prst="rect">
            <a:avLst/>
          </a:prstGeom>
          <a:noFill/>
          <a:ln w="12700">
            <a:noFill/>
            <a:miter lim="800000"/>
            <a:headEnd/>
            <a:tailEnd/>
          </a:ln>
          <a:effectLst/>
        </p:spPr>
        <p:txBody>
          <a:bodyPr>
            <a:spAutoFit/>
          </a:bodyPr>
          <a:lstStyle/>
          <a:p>
            <a:pPr>
              <a:spcBef>
                <a:spcPct val="50000"/>
              </a:spcBef>
            </a:pPr>
            <a:r>
              <a:rPr lang="es-ES"/>
              <a:t>2 900</a:t>
            </a:r>
          </a:p>
        </p:txBody>
      </p:sp>
      <p:sp>
        <p:nvSpPr>
          <p:cNvPr id="26730" name="Text Box 106"/>
          <p:cNvSpPr txBox="1">
            <a:spLocks noChangeArrowheads="1"/>
          </p:cNvSpPr>
          <p:nvPr/>
        </p:nvSpPr>
        <p:spPr bwMode="auto">
          <a:xfrm>
            <a:off x="4068763" y="5300663"/>
            <a:ext cx="1619250" cy="457200"/>
          </a:xfrm>
          <a:prstGeom prst="rect">
            <a:avLst/>
          </a:prstGeom>
          <a:noFill/>
          <a:ln w="12700">
            <a:noFill/>
            <a:miter lim="800000"/>
            <a:headEnd/>
            <a:tailEnd/>
          </a:ln>
          <a:effectLst/>
        </p:spPr>
        <p:txBody>
          <a:bodyPr>
            <a:spAutoFit/>
          </a:bodyPr>
          <a:lstStyle/>
          <a:p>
            <a:pPr>
              <a:spcBef>
                <a:spcPct val="50000"/>
              </a:spcBef>
            </a:pPr>
            <a:r>
              <a:rPr lang="es-ES" sz="2400">
                <a:latin typeface="Comic Sans MS" panose="030F0702030302020204" pitchFamily="66" charset="0"/>
              </a:rPr>
              <a:t>Núcleo</a:t>
            </a:r>
          </a:p>
        </p:txBody>
      </p:sp>
      <p:sp>
        <p:nvSpPr>
          <p:cNvPr id="26731" name="Text Box 107"/>
          <p:cNvSpPr txBox="1">
            <a:spLocks noChangeArrowheads="1"/>
          </p:cNvSpPr>
          <p:nvPr/>
        </p:nvSpPr>
        <p:spPr bwMode="auto">
          <a:xfrm>
            <a:off x="5759450" y="5078413"/>
            <a:ext cx="2663825" cy="338554"/>
          </a:xfrm>
          <a:prstGeom prst="rect">
            <a:avLst/>
          </a:prstGeom>
          <a:noFill/>
          <a:ln w="12700">
            <a:noFill/>
            <a:miter lim="800000"/>
            <a:headEnd/>
            <a:tailEnd/>
          </a:ln>
          <a:effectLst/>
        </p:spPr>
        <p:txBody>
          <a:bodyPr>
            <a:spAutoFit/>
          </a:bodyPr>
          <a:lstStyle/>
          <a:p>
            <a:pPr>
              <a:spcBef>
                <a:spcPct val="50000"/>
              </a:spcBef>
            </a:pPr>
            <a:r>
              <a:rPr lang="es-ES" sz="1600">
                <a:latin typeface="Comic Sans MS" panose="030F0702030302020204" pitchFamily="66" charset="0"/>
              </a:rPr>
              <a:t>Núcleo superior</a:t>
            </a:r>
          </a:p>
        </p:txBody>
      </p:sp>
      <p:sp>
        <p:nvSpPr>
          <p:cNvPr id="26732" name="Text Box 108"/>
          <p:cNvSpPr txBox="1">
            <a:spLocks noChangeArrowheads="1"/>
          </p:cNvSpPr>
          <p:nvPr/>
        </p:nvSpPr>
        <p:spPr bwMode="auto">
          <a:xfrm>
            <a:off x="5759450" y="5624513"/>
            <a:ext cx="2663825" cy="338554"/>
          </a:xfrm>
          <a:prstGeom prst="rect">
            <a:avLst/>
          </a:prstGeom>
          <a:noFill/>
          <a:ln w="12700">
            <a:noFill/>
            <a:miter lim="800000"/>
            <a:headEnd/>
            <a:tailEnd/>
          </a:ln>
          <a:effectLst/>
        </p:spPr>
        <p:txBody>
          <a:bodyPr>
            <a:spAutoFit/>
          </a:bodyPr>
          <a:lstStyle/>
          <a:p>
            <a:pPr>
              <a:spcBef>
                <a:spcPct val="50000"/>
              </a:spcBef>
            </a:pPr>
            <a:r>
              <a:rPr lang="es-ES" sz="1600">
                <a:latin typeface="Comic Sans MS" panose="030F0702030302020204" pitchFamily="66" charset="0"/>
              </a:rPr>
              <a:t>Núcleo inferior</a:t>
            </a:r>
          </a:p>
        </p:txBody>
      </p:sp>
      <p:sp>
        <p:nvSpPr>
          <p:cNvPr id="26733" name="Line 109"/>
          <p:cNvSpPr>
            <a:spLocks noChangeShapeType="1"/>
          </p:cNvSpPr>
          <p:nvPr/>
        </p:nvSpPr>
        <p:spPr bwMode="auto">
          <a:xfrm>
            <a:off x="7667625" y="5584825"/>
            <a:ext cx="180975" cy="0"/>
          </a:xfrm>
          <a:prstGeom prst="line">
            <a:avLst/>
          </a:prstGeom>
          <a:noFill/>
          <a:ln w="19050">
            <a:solidFill>
              <a:schemeClr val="tx1"/>
            </a:solidFill>
            <a:round/>
            <a:headEnd/>
            <a:tailEnd/>
          </a:ln>
          <a:effectLst/>
        </p:spPr>
        <p:txBody>
          <a:bodyPr/>
          <a:lstStyle/>
          <a:p>
            <a:endParaRPr lang="es-ES"/>
          </a:p>
        </p:txBody>
      </p:sp>
      <p:sp>
        <p:nvSpPr>
          <p:cNvPr id="26734" name="Text Box 110"/>
          <p:cNvSpPr txBox="1">
            <a:spLocks noChangeArrowheads="1"/>
          </p:cNvSpPr>
          <p:nvPr/>
        </p:nvSpPr>
        <p:spPr bwMode="auto">
          <a:xfrm>
            <a:off x="7932738" y="5373688"/>
            <a:ext cx="852487" cy="366712"/>
          </a:xfrm>
          <a:prstGeom prst="rect">
            <a:avLst/>
          </a:prstGeom>
          <a:noFill/>
          <a:ln w="12700">
            <a:noFill/>
            <a:miter lim="800000"/>
            <a:headEnd/>
            <a:tailEnd/>
          </a:ln>
          <a:effectLst/>
        </p:spPr>
        <p:txBody>
          <a:bodyPr>
            <a:spAutoFit/>
          </a:bodyPr>
          <a:lstStyle/>
          <a:p>
            <a:pPr>
              <a:spcBef>
                <a:spcPct val="50000"/>
              </a:spcBef>
            </a:pPr>
            <a:r>
              <a:rPr lang="es-ES"/>
              <a:t>5 150</a:t>
            </a:r>
          </a:p>
        </p:txBody>
      </p:sp>
      <p:sp>
        <p:nvSpPr>
          <p:cNvPr id="26735" name="Line 111"/>
          <p:cNvSpPr>
            <a:spLocks noChangeShapeType="1"/>
          </p:cNvSpPr>
          <p:nvPr/>
        </p:nvSpPr>
        <p:spPr bwMode="auto">
          <a:xfrm>
            <a:off x="7667625" y="6081713"/>
            <a:ext cx="180975" cy="0"/>
          </a:xfrm>
          <a:prstGeom prst="line">
            <a:avLst/>
          </a:prstGeom>
          <a:noFill/>
          <a:ln w="19050">
            <a:solidFill>
              <a:schemeClr val="tx1"/>
            </a:solidFill>
            <a:round/>
            <a:headEnd/>
            <a:tailEnd/>
          </a:ln>
          <a:effectLst/>
        </p:spPr>
        <p:txBody>
          <a:bodyPr/>
          <a:lstStyle/>
          <a:p>
            <a:endParaRPr lang="es-ES"/>
          </a:p>
        </p:txBody>
      </p:sp>
      <p:sp>
        <p:nvSpPr>
          <p:cNvPr id="26736" name="Text Box 112"/>
          <p:cNvSpPr txBox="1">
            <a:spLocks noChangeArrowheads="1"/>
          </p:cNvSpPr>
          <p:nvPr/>
        </p:nvSpPr>
        <p:spPr bwMode="auto">
          <a:xfrm>
            <a:off x="7932738" y="5870575"/>
            <a:ext cx="852487" cy="366713"/>
          </a:xfrm>
          <a:prstGeom prst="rect">
            <a:avLst/>
          </a:prstGeom>
          <a:noFill/>
          <a:ln w="12700">
            <a:noFill/>
            <a:miter lim="800000"/>
            <a:headEnd/>
            <a:tailEnd/>
          </a:ln>
          <a:effectLst/>
        </p:spPr>
        <p:txBody>
          <a:bodyPr>
            <a:spAutoFit/>
          </a:bodyPr>
          <a:lstStyle/>
          <a:p>
            <a:pPr>
              <a:spcBef>
                <a:spcPct val="50000"/>
              </a:spcBef>
            </a:pPr>
            <a:r>
              <a:rPr lang="es-ES"/>
              <a:t>6 370</a:t>
            </a:r>
          </a:p>
        </p:txBody>
      </p:sp>
      <p:sp>
        <p:nvSpPr>
          <p:cNvPr id="33" name="Text Box 123">
            <a:extLst>
              <a:ext uri="{FF2B5EF4-FFF2-40B4-BE49-F238E27FC236}">
                <a16:creationId xmlns:a16="http://schemas.microsoft.com/office/drawing/2014/main" id="{E4A1EF33-E62E-47C4-AD14-8A618BB3BE24}"/>
              </a:ext>
            </a:extLst>
          </p:cNvPr>
          <p:cNvSpPr txBox="1">
            <a:spLocks noChangeArrowheads="1"/>
          </p:cNvSpPr>
          <p:nvPr/>
        </p:nvSpPr>
        <p:spPr bwMode="auto">
          <a:xfrm>
            <a:off x="323528" y="5419309"/>
            <a:ext cx="3348037" cy="307777"/>
          </a:xfrm>
          <a:prstGeom prst="rect">
            <a:avLst/>
          </a:prstGeom>
          <a:noFill/>
          <a:ln w="12700">
            <a:noFill/>
            <a:miter lim="800000"/>
            <a:headEnd/>
            <a:tailEnd/>
          </a:ln>
          <a:effectLst/>
        </p:spPr>
        <p:txBody>
          <a:bodyPr>
            <a:spAutoFit/>
          </a:bodyPr>
          <a:lstStyle/>
          <a:p>
            <a:pPr>
              <a:spcBef>
                <a:spcPct val="50000"/>
              </a:spcBef>
            </a:pPr>
            <a:r>
              <a:rPr lang="es-ES" sz="1400" b="1" dirty="0">
                <a:latin typeface="Comic Sans MS" panose="030F0702030302020204" pitchFamily="66" charset="0"/>
              </a:rPr>
              <a:t>Discontinuidad de Lehman    </a:t>
            </a:r>
          </a:p>
        </p:txBody>
      </p:sp>
      <p:sp>
        <p:nvSpPr>
          <p:cNvPr id="34" name="Text Box 122">
            <a:extLst>
              <a:ext uri="{FF2B5EF4-FFF2-40B4-BE49-F238E27FC236}">
                <a16:creationId xmlns:a16="http://schemas.microsoft.com/office/drawing/2014/main" id="{4AAA358A-1EBB-47E8-9117-09BF9136AE97}"/>
              </a:ext>
            </a:extLst>
          </p:cNvPr>
          <p:cNvSpPr txBox="1">
            <a:spLocks noChangeArrowheads="1"/>
          </p:cNvSpPr>
          <p:nvPr/>
        </p:nvSpPr>
        <p:spPr bwMode="auto">
          <a:xfrm>
            <a:off x="143843" y="4725144"/>
            <a:ext cx="3348037" cy="307777"/>
          </a:xfrm>
          <a:prstGeom prst="rect">
            <a:avLst/>
          </a:prstGeom>
          <a:noFill/>
          <a:ln w="12700">
            <a:noFill/>
            <a:miter lim="800000"/>
            <a:headEnd/>
            <a:tailEnd/>
          </a:ln>
          <a:effectLst/>
        </p:spPr>
        <p:txBody>
          <a:bodyPr>
            <a:spAutoFit/>
          </a:bodyPr>
          <a:lstStyle/>
          <a:p>
            <a:pPr>
              <a:spcBef>
                <a:spcPct val="50000"/>
              </a:spcBef>
            </a:pPr>
            <a:r>
              <a:rPr lang="es-ES" sz="1400" b="1" dirty="0">
                <a:latin typeface="Comic Sans MS" panose="030F0702030302020204" pitchFamily="66" charset="0"/>
              </a:rPr>
              <a:t>Discontinuidad de Gutenberg   </a:t>
            </a:r>
          </a:p>
        </p:txBody>
      </p:sp>
      <p:sp>
        <p:nvSpPr>
          <p:cNvPr id="35" name="Text Box 118">
            <a:extLst>
              <a:ext uri="{FF2B5EF4-FFF2-40B4-BE49-F238E27FC236}">
                <a16:creationId xmlns:a16="http://schemas.microsoft.com/office/drawing/2014/main" id="{0C01F5CE-84FC-4FD6-9AEB-9B41F31AF5C3}"/>
              </a:ext>
            </a:extLst>
          </p:cNvPr>
          <p:cNvSpPr txBox="1">
            <a:spLocks noChangeArrowheads="1"/>
          </p:cNvSpPr>
          <p:nvPr/>
        </p:nvSpPr>
        <p:spPr bwMode="auto">
          <a:xfrm>
            <a:off x="35496" y="3284984"/>
            <a:ext cx="2664296" cy="307777"/>
          </a:xfrm>
          <a:prstGeom prst="rect">
            <a:avLst/>
          </a:prstGeom>
          <a:noFill/>
          <a:ln w="12700">
            <a:noFill/>
            <a:miter lim="800000"/>
            <a:headEnd/>
            <a:tailEnd/>
          </a:ln>
          <a:effectLst/>
        </p:spPr>
        <p:txBody>
          <a:bodyPr wrap="square">
            <a:spAutoFit/>
          </a:bodyPr>
          <a:lstStyle/>
          <a:p>
            <a:pPr>
              <a:spcBef>
                <a:spcPct val="50000"/>
              </a:spcBef>
            </a:pPr>
            <a:r>
              <a:rPr lang="es-ES" sz="1400" b="1" dirty="0">
                <a:latin typeface="Comic Sans MS" panose="030F0702030302020204" pitchFamily="66" charset="0"/>
              </a:rPr>
              <a:t>Discontinuidad de </a:t>
            </a:r>
            <a:r>
              <a:rPr lang="es-ES" sz="1400" b="1" dirty="0" err="1">
                <a:latin typeface="Comic Sans MS" panose="030F0702030302020204" pitchFamily="66" charset="0"/>
              </a:rPr>
              <a:t>Repetti</a:t>
            </a:r>
            <a:r>
              <a:rPr lang="es-ES" sz="1400" b="1" dirty="0">
                <a:latin typeface="Comic Sans MS" panose="030F0702030302020204" pitchFamily="66" charset="0"/>
              </a:rPr>
              <a:t>  </a:t>
            </a:r>
          </a:p>
        </p:txBody>
      </p:sp>
      <p:sp>
        <p:nvSpPr>
          <p:cNvPr id="36" name="Text Box 117">
            <a:extLst>
              <a:ext uri="{FF2B5EF4-FFF2-40B4-BE49-F238E27FC236}">
                <a16:creationId xmlns:a16="http://schemas.microsoft.com/office/drawing/2014/main" id="{D4DF1B54-0E4C-4DF1-B19C-BFAA07FCEEA6}"/>
              </a:ext>
            </a:extLst>
          </p:cNvPr>
          <p:cNvSpPr txBox="1">
            <a:spLocks noChangeArrowheads="1"/>
          </p:cNvSpPr>
          <p:nvPr/>
        </p:nvSpPr>
        <p:spPr bwMode="auto">
          <a:xfrm>
            <a:off x="35496" y="2636912"/>
            <a:ext cx="2915989" cy="307777"/>
          </a:xfrm>
          <a:prstGeom prst="rect">
            <a:avLst/>
          </a:prstGeom>
          <a:noFill/>
          <a:ln w="12700">
            <a:noFill/>
            <a:miter lim="800000"/>
            <a:headEnd/>
            <a:tailEnd/>
          </a:ln>
          <a:effectLst/>
        </p:spPr>
        <p:txBody>
          <a:bodyPr wrap="square">
            <a:spAutoFit/>
          </a:bodyPr>
          <a:lstStyle/>
          <a:p>
            <a:pPr>
              <a:spcBef>
                <a:spcPct val="50000"/>
              </a:spcBef>
            </a:pPr>
            <a:r>
              <a:rPr lang="es-ES" sz="1400" b="1" dirty="0">
                <a:latin typeface="Comic Sans MS" panose="030F0702030302020204" pitchFamily="66" charset="0"/>
              </a:rPr>
              <a:t>Discontinuidad de </a:t>
            </a:r>
            <a:r>
              <a:rPr lang="es-ES" sz="1400" b="1" dirty="0" err="1">
                <a:latin typeface="Comic Sans MS" panose="030F0702030302020204" pitchFamily="66" charset="0"/>
              </a:rPr>
              <a:t>Mohorovicic</a:t>
            </a:r>
            <a:r>
              <a:rPr lang="es-ES" sz="1400" b="1" dirty="0">
                <a:latin typeface="Comic Sans MS" panose="030F0702030302020204" pitchFamily="66" charset="0"/>
              </a:rPr>
              <a:t> </a:t>
            </a:r>
          </a:p>
        </p:txBody>
      </p:sp>
      <p:sp>
        <p:nvSpPr>
          <p:cNvPr id="37" name="Text Box 118">
            <a:extLst>
              <a:ext uri="{FF2B5EF4-FFF2-40B4-BE49-F238E27FC236}">
                <a16:creationId xmlns:a16="http://schemas.microsoft.com/office/drawing/2014/main" id="{8AD1CCE5-FCEA-4A07-BCDA-F6D12FC114A1}"/>
              </a:ext>
            </a:extLst>
          </p:cNvPr>
          <p:cNvSpPr txBox="1">
            <a:spLocks noChangeArrowheads="1"/>
          </p:cNvSpPr>
          <p:nvPr/>
        </p:nvSpPr>
        <p:spPr bwMode="auto">
          <a:xfrm>
            <a:off x="287859" y="2234081"/>
            <a:ext cx="3348037" cy="307777"/>
          </a:xfrm>
          <a:prstGeom prst="rect">
            <a:avLst/>
          </a:prstGeom>
          <a:noFill/>
          <a:ln w="12700">
            <a:noFill/>
            <a:miter lim="800000"/>
            <a:headEnd/>
            <a:tailEnd/>
          </a:ln>
          <a:effectLst/>
        </p:spPr>
        <p:txBody>
          <a:bodyPr>
            <a:spAutoFit/>
          </a:bodyPr>
          <a:lstStyle/>
          <a:p>
            <a:pPr>
              <a:spcBef>
                <a:spcPct val="50000"/>
              </a:spcBef>
            </a:pPr>
            <a:r>
              <a:rPr lang="es-ES" sz="1400" b="1" dirty="0">
                <a:latin typeface="Comic Sans MS" panose="030F0702030302020204" pitchFamily="66" charset="0"/>
              </a:rPr>
              <a:t>Discontinuidad de </a:t>
            </a:r>
            <a:r>
              <a:rPr lang="es-ES" sz="1400" b="1" dirty="0" err="1">
                <a:latin typeface="Comic Sans MS" panose="030F0702030302020204" pitchFamily="66" charset="0"/>
              </a:rPr>
              <a:t>Conrad</a:t>
            </a:r>
            <a:r>
              <a:rPr lang="es-ES" sz="1400" b="1" dirty="0">
                <a:latin typeface="Comic Sans MS" panose="030F0702030302020204" pitchFamily="66" charset="0"/>
              </a:rPr>
              <a:t>  </a:t>
            </a:r>
          </a:p>
        </p:txBody>
      </p:sp>
      <p:sp>
        <p:nvSpPr>
          <p:cNvPr id="38" name="Line 121">
            <a:extLst>
              <a:ext uri="{FF2B5EF4-FFF2-40B4-BE49-F238E27FC236}">
                <a16:creationId xmlns:a16="http://schemas.microsoft.com/office/drawing/2014/main" id="{D05AF63A-26B2-4CE1-938F-2DF2783F2032}"/>
              </a:ext>
            </a:extLst>
          </p:cNvPr>
          <p:cNvSpPr>
            <a:spLocks noChangeShapeType="1"/>
          </p:cNvSpPr>
          <p:nvPr/>
        </p:nvSpPr>
        <p:spPr bwMode="auto">
          <a:xfrm>
            <a:off x="2808288" y="5589240"/>
            <a:ext cx="4967287" cy="0"/>
          </a:xfrm>
          <a:prstGeom prst="line">
            <a:avLst/>
          </a:prstGeom>
          <a:noFill/>
          <a:ln w="19050">
            <a:solidFill>
              <a:srgbClr val="996633"/>
            </a:solidFill>
            <a:prstDash val="dashDot"/>
            <a:round/>
            <a:headEnd/>
            <a:tailEnd/>
          </a:ln>
          <a:effectLst/>
        </p:spPr>
        <p:txBody>
          <a:bodyPr/>
          <a:lstStyle/>
          <a:p>
            <a:endParaRPr lang="es-ES" dirty="0"/>
          </a:p>
        </p:txBody>
      </p:sp>
      <p:sp>
        <p:nvSpPr>
          <p:cNvPr id="39" name="Line 121">
            <a:extLst>
              <a:ext uri="{FF2B5EF4-FFF2-40B4-BE49-F238E27FC236}">
                <a16:creationId xmlns:a16="http://schemas.microsoft.com/office/drawing/2014/main" id="{28BB01DC-ED79-4BE0-8C53-6D6CEA5F6465}"/>
              </a:ext>
            </a:extLst>
          </p:cNvPr>
          <p:cNvSpPr>
            <a:spLocks noChangeShapeType="1"/>
          </p:cNvSpPr>
          <p:nvPr/>
        </p:nvSpPr>
        <p:spPr bwMode="auto">
          <a:xfrm>
            <a:off x="2808288" y="4941168"/>
            <a:ext cx="4967287" cy="0"/>
          </a:xfrm>
          <a:prstGeom prst="line">
            <a:avLst/>
          </a:prstGeom>
          <a:noFill/>
          <a:ln w="19050">
            <a:solidFill>
              <a:srgbClr val="996633"/>
            </a:solidFill>
            <a:prstDash val="dashDot"/>
            <a:round/>
            <a:headEnd/>
            <a:tailEnd/>
          </a:ln>
          <a:effectLst/>
        </p:spPr>
        <p:txBody>
          <a:bodyPr/>
          <a:lstStyle/>
          <a:p>
            <a:endParaRPr lang="es-ES" b="1" dirty="0"/>
          </a:p>
        </p:txBody>
      </p:sp>
      <p:sp>
        <p:nvSpPr>
          <p:cNvPr id="40" name="Line 121">
            <a:extLst>
              <a:ext uri="{FF2B5EF4-FFF2-40B4-BE49-F238E27FC236}">
                <a16:creationId xmlns:a16="http://schemas.microsoft.com/office/drawing/2014/main" id="{5A10AB98-1C37-4E7E-8DCD-EA296157A560}"/>
              </a:ext>
            </a:extLst>
          </p:cNvPr>
          <p:cNvSpPr>
            <a:spLocks noChangeShapeType="1"/>
          </p:cNvSpPr>
          <p:nvPr/>
        </p:nvSpPr>
        <p:spPr bwMode="auto">
          <a:xfrm>
            <a:off x="2808288" y="3501008"/>
            <a:ext cx="4967287" cy="0"/>
          </a:xfrm>
          <a:prstGeom prst="line">
            <a:avLst/>
          </a:prstGeom>
          <a:noFill/>
          <a:ln w="19050">
            <a:solidFill>
              <a:srgbClr val="996633"/>
            </a:solidFill>
            <a:prstDash val="dashDot"/>
            <a:round/>
            <a:headEnd/>
            <a:tailEnd/>
          </a:ln>
          <a:effectLst/>
        </p:spPr>
        <p:txBody>
          <a:bodyPr/>
          <a:lstStyle/>
          <a:p>
            <a:endParaRPr lang="es-ES"/>
          </a:p>
        </p:txBody>
      </p:sp>
      <p:sp>
        <p:nvSpPr>
          <p:cNvPr id="41" name="Line 121">
            <a:extLst>
              <a:ext uri="{FF2B5EF4-FFF2-40B4-BE49-F238E27FC236}">
                <a16:creationId xmlns:a16="http://schemas.microsoft.com/office/drawing/2014/main" id="{854795D3-5D55-459F-B4E8-68B593805C23}"/>
              </a:ext>
            </a:extLst>
          </p:cNvPr>
          <p:cNvSpPr>
            <a:spLocks noChangeShapeType="1"/>
          </p:cNvSpPr>
          <p:nvPr/>
        </p:nvSpPr>
        <p:spPr bwMode="auto">
          <a:xfrm>
            <a:off x="2808288" y="2780928"/>
            <a:ext cx="4967287" cy="0"/>
          </a:xfrm>
          <a:prstGeom prst="line">
            <a:avLst/>
          </a:prstGeom>
          <a:noFill/>
          <a:ln w="19050">
            <a:solidFill>
              <a:srgbClr val="996633"/>
            </a:solidFill>
            <a:prstDash val="dashDot"/>
            <a:round/>
            <a:headEnd/>
            <a:tailEnd/>
          </a:ln>
          <a:effectLst/>
        </p:spPr>
        <p:txBody>
          <a:bodyPr/>
          <a:lstStyle/>
          <a:p>
            <a:endParaRPr lang="es-ES"/>
          </a:p>
        </p:txBody>
      </p:sp>
      <p:sp>
        <p:nvSpPr>
          <p:cNvPr id="42" name="Line 121">
            <a:extLst>
              <a:ext uri="{FF2B5EF4-FFF2-40B4-BE49-F238E27FC236}">
                <a16:creationId xmlns:a16="http://schemas.microsoft.com/office/drawing/2014/main" id="{ABBF8DCC-4DC6-42AA-A5EB-3AE2D463D123}"/>
              </a:ext>
            </a:extLst>
          </p:cNvPr>
          <p:cNvSpPr>
            <a:spLocks noChangeShapeType="1"/>
          </p:cNvSpPr>
          <p:nvPr/>
        </p:nvSpPr>
        <p:spPr bwMode="auto">
          <a:xfrm>
            <a:off x="2808288" y="2420888"/>
            <a:ext cx="4967287" cy="0"/>
          </a:xfrm>
          <a:prstGeom prst="line">
            <a:avLst/>
          </a:prstGeom>
          <a:noFill/>
          <a:ln w="19050">
            <a:solidFill>
              <a:srgbClr val="996633"/>
            </a:solidFill>
            <a:prstDash val="dashDot"/>
            <a:round/>
            <a:headEnd/>
            <a:tailEnd/>
          </a:ln>
          <a:effectLst/>
        </p:spPr>
        <p:txBody>
          <a:bodyPr/>
          <a:lstStyle/>
          <a:p>
            <a:endParaRPr lang="es-E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713"/>
                                        </p:tgtEl>
                                        <p:attrNameLst>
                                          <p:attrName>style.visibility</p:attrName>
                                        </p:attrNameLst>
                                      </p:cBhvr>
                                      <p:to>
                                        <p:strVal val="visible"/>
                                      </p:to>
                                    </p:set>
                                    <p:animEffect transition="in" filter="slide(fromLeft)">
                                      <p:cBhvr>
                                        <p:cTn id="7" dur="2000"/>
                                        <p:tgtEl>
                                          <p:spTgt spid="26713"/>
                                        </p:tgtEl>
                                      </p:cBhvr>
                                    </p:animEffect>
                                  </p:childTnLst>
                                </p:cTn>
                              </p:par>
                            </p:childTnLst>
                          </p:cTn>
                        </p:par>
                        <p:par>
                          <p:cTn id="8" fill="hold">
                            <p:stCondLst>
                              <p:cond delay="2000"/>
                            </p:stCondLst>
                            <p:childTnLst>
                              <p:par>
                                <p:cTn id="9" presetID="12" presetClass="entr" presetSubtype="8" fill="hold" grpId="0" nodeType="afterEffect">
                                  <p:stCondLst>
                                    <p:cond delay="0"/>
                                  </p:stCondLst>
                                  <p:childTnLst>
                                    <p:set>
                                      <p:cBhvr>
                                        <p:cTn id="10" dur="1" fill="hold">
                                          <p:stCondLst>
                                            <p:cond delay="0"/>
                                          </p:stCondLst>
                                        </p:cTn>
                                        <p:tgtEl>
                                          <p:spTgt spid="26714"/>
                                        </p:tgtEl>
                                        <p:attrNameLst>
                                          <p:attrName>style.visibility</p:attrName>
                                        </p:attrNameLst>
                                      </p:cBhvr>
                                      <p:to>
                                        <p:strVal val="visible"/>
                                      </p:to>
                                    </p:set>
                                    <p:animEffect transition="in" filter="slide(fromLeft)">
                                      <p:cBhvr>
                                        <p:cTn id="11" dur="1000"/>
                                        <p:tgtEl>
                                          <p:spTgt spid="26714"/>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26709"/>
                                        </p:tgtEl>
                                        <p:attrNameLst>
                                          <p:attrName>style.visibility</p:attrName>
                                        </p:attrNameLst>
                                      </p:cBhvr>
                                      <p:to>
                                        <p:strVal val="visible"/>
                                      </p:to>
                                    </p:set>
                                    <p:animEffect transition="in" filter="slide(fromLeft)">
                                      <p:cBhvr>
                                        <p:cTn id="14" dur="1000"/>
                                        <p:tgtEl>
                                          <p:spTgt spid="26709"/>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26708"/>
                                        </p:tgtEl>
                                        <p:attrNameLst>
                                          <p:attrName>style.visibility</p:attrName>
                                        </p:attrNameLst>
                                      </p:cBhvr>
                                      <p:to>
                                        <p:strVal val="visible"/>
                                      </p:to>
                                    </p:set>
                                    <p:animEffect transition="in" filter="slide(fromLeft)">
                                      <p:cBhvr>
                                        <p:cTn id="17" dur="1000"/>
                                        <p:tgtEl>
                                          <p:spTgt spid="2670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2" presetClass="entr" presetSubtype="8" fill="hold" grpId="0" nodeType="afterEffect">
                                  <p:stCondLst>
                                    <p:cond delay="500"/>
                                  </p:stCondLst>
                                  <p:childTnLst>
                                    <p:set>
                                      <p:cBhvr>
                                        <p:cTn id="25" dur="1" fill="hold">
                                          <p:stCondLst>
                                            <p:cond delay="0"/>
                                          </p:stCondLst>
                                        </p:cTn>
                                        <p:tgtEl>
                                          <p:spTgt spid="26719"/>
                                        </p:tgtEl>
                                        <p:attrNameLst>
                                          <p:attrName>style.visibility</p:attrName>
                                        </p:attrNameLst>
                                      </p:cBhvr>
                                      <p:to>
                                        <p:strVal val="visible"/>
                                      </p:to>
                                    </p:set>
                                    <p:animEffect transition="in" filter="slide(fromLeft)">
                                      <p:cBhvr>
                                        <p:cTn id="26" dur="2000"/>
                                        <p:tgtEl>
                                          <p:spTgt spid="26719"/>
                                        </p:tgtEl>
                                      </p:cBhvr>
                                    </p:animEffect>
                                  </p:childTnLst>
                                </p:cTn>
                              </p:par>
                            </p:childTnLst>
                          </p:cTn>
                        </p:par>
                        <p:par>
                          <p:cTn id="27" fill="hold">
                            <p:stCondLst>
                              <p:cond delay="5500"/>
                            </p:stCondLst>
                            <p:childTnLst>
                              <p:par>
                                <p:cTn id="28" presetID="12" presetClass="entr" presetSubtype="8" fill="hold" grpId="0" nodeType="afterEffect">
                                  <p:stCondLst>
                                    <p:cond delay="0"/>
                                  </p:stCondLst>
                                  <p:childTnLst>
                                    <p:set>
                                      <p:cBhvr>
                                        <p:cTn id="29" dur="1" fill="hold">
                                          <p:stCondLst>
                                            <p:cond delay="0"/>
                                          </p:stCondLst>
                                        </p:cTn>
                                        <p:tgtEl>
                                          <p:spTgt spid="26725"/>
                                        </p:tgtEl>
                                        <p:attrNameLst>
                                          <p:attrName>style.visibility</p:attrName>
                                        </p:attrNameLst>
                                      </p:cBhvr>
                                      <p:to>
                                        <p:strVal val="visible"/>
                                      </p:to>
                                    </p:set>
                                    <p:animEffect transition="in" filter="slide(fromLeft)">
                                      <p:cBhvr>
                                        <p:cTn id="30" dur="1000"/>
                                        <p:tgtEl>
                                          <p:spTgt spid="26725"/>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26711"/>
                                        </p:tgtEl>
                                        <p:attrNameLst>
                                          <p:attrName>style.visibility</p:attrName>
                                        </p:attrNameLst>
                                      </p:cBhvr>
                                      <p:to>
                                        <p:strVal val="visible"/>
                                      </p:to>
                                    </p:set>
                                    <p:animEffect transition="in" filter="slide(fromLeft)">
                                      <p:cBhvr>
                                        <p:cTn id="33" dur="1000"/>
                                        <p:tgtEl>
                                          <p:spTgt spid="26711"/>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26712"/>
                                        </p:tgtEl>
                                        <p:attrNameLst>
                                          <p:attrName>style.visibility</p:attrName>
                                        </p:attrNameLst>
                                      </p:cBhvr>
                                      <p:to>
                                        <p:strVal val="visible"/>
                                      </p:to>
                                    </p:set>
                                    <p:animEffect transition="in" filter="slide(fromLeft)">
                                      <p:cBhvr>
                                        <p:cTn id="36" dur="1000"/>
                                        <p:tgtEl>
                                          <p:spTgt spid="26712"/>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6500"/>
                            </p:stCondLst>
                            <p:childTnLst>
                              <p:par>
                                <p:cTn id="48" presetID="12" presetClass="entr" presetSubtype="8" fill="hold" grpId="0" nodeType="afterEffect">
                                  <p:stCondLst>
                                    <p:cond delay="500"/>
                                  </p:stCondLst>
                                  <p:childTnLst>
                                    <p:set>
                                      <p:cBhvr>
                                        <p:cTn id="49" dur="1" fill="hold">
                                          <p:stCondLst>
                                            <p:cond delay="0"/>
                                          </p:stCondLst>
                                        </p:cTn>
                                        <p:tgtEl>
                                          <p:spTgt spid="26720"/>
                                        </p:tgtEl>
                                        <p:attrNameLst>
                                          <p:attrName>style.visibility</p:attrName>
                                        </p:attrNameLst>
                                      </p:cBhvr>
                                      <p:to>
                                        <p:strVal val="visible"/>
                                      </p:to>
                                    </p:set>
                                    <p:animEffect transition="in" filter="slide(fromLeft)">
                                      <p:cBhvr>
                                        <p:cTn id="50" dur="2000"/>
                                        <p:tgtEl>
                                          <p:spTgt spid="26720"/>
                                        </p:tgtEl>
                                      </p:cBhvr>
                                    </p:animEffect>
                                  </p:childTnLst>
                                </p:cTn>
                              </p:par>
                              <p:par>
                                <p:cTn id="51" presetID="42" presetClass="entr" presetSubtype="0" fill="hold" grpId="0" nodeType="withEffect">
                                  <p:stCondLst>
                                    <p:cond delay="50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par>
                          <p:cTn id="56" fill="hold">
                            <p:stCondLst>
                              <p:cond delay="9000"/>
                            </p:stCondLst>
                            <p:childTnLst>
                              <p:par>
                                <p:cTn id="57" presetID="12" presetClass="entr" presetSubtype="8" fill="hold" grpId="0" nodeType="afterEffect">
                                  <p:stCondLst>
                                    <p:cond delay="0"/>
                                  </p:stCondLst>
                                  <p:childTnLst>
                                    <p:set>
                                      <p:cBhvr>
                                        <p:cTn id="58" dur="1" fill="hold">
                                          <p:stCondLst>
                                            <p:cond delay="0"/>
                                          </p:stCondLst>
                                        </p:cTn>
                                        <p:tgtEl>
                                          <p:spTgt spid="26730"/>
                                        </p:tgtEl>
                                        <p:attrNameLst>
                                          <p:attrName>style.visibility</p:attrName>
                                        </p:attrNameLst>
                                      </p:cBhvr>
                                      <p:to>
                                        <p:strVal val="visible"/>
                                      </p:to>
                                    </p:set>
                                    <p:animEffect transition="in" filter="slide(fromLeft)">
                                      <p:cBhvr>
                                        <p:cTn id="59" dur="1000"/>
                                        <p:tgtEl>
                                          <p:spTgt spid="26730"/>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26731"/>
                                        </p:tgtEl>
                                        <p:attrNameLst>
                                          <p:attrName>style.visibility</p:attrName>
                                        </p:attrNameLst>
                                      </p:cBhvr>
                                      <p:to>
                                        <p:strVal val="visible"/>
                                      </p:to>
                                    </p:set>
                                    <p:animEffect transition="in" filter="slide(fromLeft)">
                                      <p:cBhvr>
                                        <p:cTn id="62" dur="1000"/>
                                        <p:tgtEl>
                                          <p:spTgt spid="26731"/>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26732"/>
                                        </p:tgtEl>
                                        <p:attrNameLst>
                                          <p:attrName>style.visibility</p:attrName>
                                        </p:attrNameLst>
                                      </p:cBhvr>
                                      <p:to>
                                        <p:strVal val="visible"/>
                                      </p:to>
                                    </p:set>
                                    <p:animEffect transition="in" filter="slide(fromLeft)">
                                      <p:cBhvr>
                                        <p:cTn id="65" dur="1000"/>
                                        <p:tgtEl>
                                          <p:spTgt spid="26732"/>
                                        </p:tgtEl>
                                      </p:cBhvr>
                                    </p:animEffect>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0" grpId="0" animBg="1"/>
      <p:bldP spid="26719" grpId="0" animBg="1"/>
      <p:bldP spid="26713" grpId="0" animBg="1"/>
      <p:bldP spid="26708" grpId="0"/>
      <p:bldP spid="26709" grpId="0"/>
      <p:bldP spid="26711" grpId="0"/>
      <p:bldP spid="26712" grpId="0"/>
      <p:bldP spid="26714" grpId="0"/>
      <p:bldP spid="26725" grpId="0"/>
      <p:bldP spid="26730" grpId="0"/>
      <p:bldP spid="26731" grpId="0"/>
      <p:bldP spid="26732" grpId="0"/>
      <p:bldP spid="33"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323528" y="332656"/>
            <a:ext cx="5794375" cy="1323439"/>
          </a:xfrm>
          <a:prstGeom prst="rect">
            <a:avLst/>
          </a:prstGeom>
          <a:noFill/>
          <a:ln w="9525">
            <a:noFill/>
            <a:miter lim="800000"/>
            <a:headEnd/>
            <a:tailEnd/>
          </a:ln>
          <a:effectLst/>
        </p:spPr>
        <p:txBody>
          <a:bodyPr wrap="square">
            <a:spAutoFit/>
          </a:bodyPr>
          <a:lstStyle/>
          <a:p>
            <a:pPr algn="l">
              <a:spcBef>
                <a:spcPct val="50000"/>
              </a:spcBef>
            </a:pPr>
            <a:r>
              <a:rPr lang="es-ES_tradnl" sz="2000" b="1" u="sng" dirty="0">
                <a:solidFill>
                  <a:srgbClr val="669900"/>
                </a:solidFill>
                <a:latin typeface="Comic Sans MS" panose="030F0702030302020204" pitchFamily="66" charset="0"/>
              </a:rPr>
              <a:t>LA CORTEZA</a:t>
            </a:r>
          </a:p>
          <a:p>
            <a:pPr algn="l">
              <a:spcBef>
                <a:spcPct val="50000"/>
              </a:spcBef>
            </a:pPr>
            <a:r>
              <a:rPr lang="es-ES_tradnl" sz="2000" b="1" dirty="0">
                <a:solidFill>
                  <a:srgbClr val="669900"/>
                </a:solidFill>
                <a:latin typeface="Comic Sans MS" panose="030F0702030302020204" pitchFamily="66" charset="0"/>
              </a:rPr>
              <a:t>CORTEZA: SUPERIOR E INFERIOR</a:t>
            </a:r>
          </a:p>
          <a:p>
            <a:pPr algn="l">
              <a:spcBef>
                <a:spcPct val="50000"/>
              </a:spcBef>
            </a:pPr>
            <a:r>
              <a:rPr lang="es-ES_tradnl" sz="2000" dirty="0">
                <a:solidFill>
                  <a:srgbClr val="669900"/>
                </a:solidFill>
                <a:latin typeface="Comic Sans MS" panose="030F0702030302020204" pitchFamily="66" charset="0"/>
              </a:rPr>
              <a:t>(Separadas por la discontinuidad de Conrad)</a:t>
            </a:r>
            <a:endParaRPr lang="es-ES" sz="2000" dirty="0">
              <a:solidFill>
                <a:srgbClr val="669900"/>
              </a:solidFill>
              <a:latin typeface="Comic Sans MS" panose="030F0702030302020204" pitchFamily="66" charset="0"/>
            </a:endParaRPr>
          </a:p>
        </p:txBody>
      </p:sp>
      <p:sp>
        <p:nvSpPr>
          <p:cNvPr id="223257" name="Text Box 25"/>
          <p:cNvSpPr txBox="1">
            <a:spLocks noChangeArrowheads="1"/>
          </p:cNvSpPr>
          <p:nvPr/>
        </p:nvSpPr>
        <p:spPr bwMode="auto">
          <a:xfrm>
            <a:off x="4821238" y="3984625"/>
            <a:ext cx="1765300" cy="274638"/>
          </a:xfrm>
          <a:prstGeom prst="rect">
            <a:avLst/>
          </a:prstGeom>
          <a:noFill/>
          <a:ln w="38100">
            <a:noFill/>
            <a:miter lim="800000"/>
            <a:headEnd/>
            <a:tailEnd/>
          </a:ln>
          <a:effectLst/>
        </p:spPr>
        <p:txBody>
          <a:bodyPr>
            <a:spAutoFit/>
          </a:bodyPr>
          <a:lstStyle/>
          <a:p>
            <a:pPr algn="l">
              <a:spcBef>
                <a:spcPct val="50000"/>
              </a:spcBef>
            </a:pPr>
            <a:r>
              <a:rPr lang="es-ES_tradnl" sz="1200">
                <a:solidFill>
                  <a:schemeClr val="bg1"/>
                </a:solidFill>
              </a:rPr>
              <a:t>Corteza oceánica</a:t>
            </a:r>
            <a:endParaRPr lang="es-ES" sz="1200">
              <a:solidFill>
                <a:schemeClr val="bg1"/>
              </a:solidFill>
            </a:endParaRPr>
          </a:p>
        </p:txBody>
      </p:sp>
      <p:sp>
        <p:nvSpPr>
          <p:cNvPr id="223263" name="Text Box 31"/>
          <p:cNvSpPr txBox="1">
            <a:spLocks noChangeArrowheads="1"/>
          </p:cNvSpPr>
          <p:nvPr/>
        </p:nvSpPr>
        <p:spPr bwMode="auto">
          <a:xfrm>
            <a:off x="1522413" y="3355975"/>
            <a:ext cx="1765300" cy="274638"/>
          </a:xfrm>
          <a:prstGeom prst="rect">
            <a:avLst/>
          </a:prstGeom>
          <a:noFill/>
          <a:ln w="38100">
            <a:noFill/>
            <a:miter lim="800000"/>
            <a:headEnd/>
            <a:tailEnd/>
          </a:ln>
          <a:effectLst/>
        </p:spPr>
        <p:txBody>
          <a:bodyPr>
            <a:spAutoFit/>
          </a:bodyPr>
          <a:lstStyle/>
          <a:p>
            <a:pPr algn="l">
              <a:spcBef>
                <a:spcPct val="50000"/>
              </a:spcBef>
            </a:pPr>
            <a:r>
              <a:rPr lang="es-ES_tradnl" sz="1200">
                <a:solidFill>
                  <a:schemeClr val="bg1"/>
                </a:solidFill>
              </a:rPr>
              <a:t>Corteza continental</a:t>
            </a:r>
            <a:endParaRPr lang="es-ES" sz="1200">
              <a:solidFill>
                <a:schemeClr val="bg1"/>
              </a:solidFill>
            </a:endParaRPr>
          </a:p>
        </p:txBody>
      </p:sp>
      <p:sp>
        <p:nvSpPr>
          <p:cNvPr id="2" name="Rectángulo 1"/>
          <p:cNvSpPr/>
          <p:nvPr/>
        </p:nvSpPr>
        <p:spPr>
          <a:xfrm>
            <a:off x="3419872" y="2286088"/>
            <a:ext cx="3312368" cy="99889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latin typeface="Comic Sans MS" panose="030F0702030302020204" pitchFamily="66" charset="0"/>
              </a:rPr>
              <a:t>CORTEZA</a:t>
            </a:r>
          </a:p>
          <a:p>
            <a:pPr algn="ctr"/>
            <a:r>
              <a:rPr lang="es-ES" sz="1400" b="1" dirty="0">
                <a:latin typeface="Comic Sans MS" panose="030F0702030302020204" pitchFamily="66" charset="0"/>
              </a:rPr>
              <a:t>CONTINENTAL</a:t>
            </a:r>
          </a:p>
          <a:p>
            <a:pPr algn="ctr"/>
            <a:r>
              <a:rPr lang="es-ES" sz="1400" dirty="0">
                <a:latin typeface="Comic Sans MS" panose="030F0702030302020204" pitchFamily="66" charset="0"/>
              </a:rPr>
              <a:t>Más gruesa</a:t>
            </a:r>
          </a:p>
          <a:p>
            <a:pPr algn="ctr"/>
            <a:r>
              <a:rPr lang="es-ES" sz="1400" dirty="0">
                <a:latin typeface="Comic Sans MS" panose="030F0702030302020204" pitchFamily="66" charset="0"/>
              </a:rPr>
              <a:t>Más antigua</a:t>
            </a:r>
          </a:p>
        </p:txBody>
      </p:sp>
      <p:sp>
        <p:nvSpPr>
          <p:cNvPr id="3" name="Rectángulo 2"/>
          <p:cNvSpPr/>
          <p:nvPr/>
        </p:nvSpPr>
        <p:spPr>
          <a:xfrm>
            <a:off x="6804248" y="2298576"/>
            <a:ext cx="2160240" cy="98640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latin typeface="Comic Sans MS" panose="030F0702030302020204" pitchFamily="66" charset="0"/>
              </a:rPr>
              <a:t>CORTEZA OCEÁNICA</a:t>
            </a:r>
          </a:p>
          <a:p>
            <a:pPr algn="ctr"/>
            <a:r>
              <a:rPr lang="es-ES" sz="1400" dirty="0">
                <a:latin typeface="Comic Sans MS" panose="030F0702030302020204" pitchFamily="66" charset="0"/>
              </a:rPr>
              <a:t>Más delgada</a:t>
            </a:r>
          </a:p>
          <a:p>
            <a:pPr algn="ctr"/>
            <a:r>
              <a:rPr lang="es-ES" sz="1400" dirty="0">
                <a:latin typeface="Comic Sans MS" panose="030F0702030302020204" pitchFamily="66" charset="0"/>
              </a:rPr>
              <a:t>Más moderna</a:t>
            </a:r>
          </a:p>
          <a:p>
            <a:pPr algn="ctr"/>
            <a:r>
              <a:rPr lang="es-ES" sz="1400" dirty="0">
                <a:latin typeface="Comic Sans MS" panose="030F0702030302020204" pitchFamily="66" charset="0"/>
              </a:rPr>
              <a:t>Sin capa de granito</a:t>
            </a:r>
          </a:p>
        </p:txBody>
      </p:sp>
      <p:sp>
        <p:nvSpPr>
          <p:cNvPr id="9" name="Rectángulo 8"/>
          <p:cNvSpPr/>
          <p:nvPr/>
        </p:nvSpPr>
        <p:spPr>
          <a:xfrm>
            <a:off x="107504" y="3860031"/>
            <a:ext cx="2736304" cy="10811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latin typeface="Comic Sans MS" panose="030F0702030302020204" pitchFamily="66" charset="0"/>
              </a:rPr>
              <a:t>CORTEZA SUPERIOR</a:t>
            </a:r>
          </a:p>
          <a:p>
            <a:pPr marL="285750" indent="-285750">
              <a:buFontTx/>
              <a:buChar char="-"/>
            </a:pPr>
            <a:r>
              <a:rPr lang="es-ES" sz="1400" dirty="0">
                <a:latin typeface="Comic Sans MS" panose="030F0702030302020204" pitchFamily="66" charset="0"/>
              </a:rPr>
              <a:t>Sedimentos y rocas sedimentarias</a:t>
            </a:r>
          </a:p>
          <a:p>
            <a:pPr marL="285750" indent="-285750">
              <a:buFontTx/>
              <a:buChar char="-"/>
            </a:pPr>
            <a:r>
              <a:rPr lang="es-ES" sz="1400" dirty="0">
                <a:latin typeface="Comic Sans MS" panose="030F0702030302020204" pitchFamily="66" charset="0"/>
              </a:rPr>
              <a:t>Granito y similares (SIAL)</a:t>
            </a:r>
          </a:p>
        </p:txBody>
      </p:sp>
      <p:sp>
        <p:nvSpPr>
          <p:cNvPr id="10" name="Rectángulo 9"/>
          <p:cNvSpPr/>
          <p:nvPr/>
        </p:nvSpPr>
        <p:spPr>
          <a:xfrm>
            <a:off x="107504" y="5054882"/>
            <a:ext cx="2736304" cy="89439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Comic Sans MS" panose="030F0702030302020204" pitchFamily="66" charset="0"/>
            </a:endParaRPr>
          </a:p>
          <a:p>
            <a:pPr algn="ctr"/>
            <a:r>
              <a:rPr lang="es-ES" sz="1400" b="1" dirty="0">
                <a:latin typeface="Comic Sans MS" panose="030F0702030302020204" pitchFamily="66" charset="0"/>
              </a:rPr>
              <a:t>CORTEZA INFERIOR</a:t>
            </a:r>
          </a:p>
          <a:p>
            <a:endParaRPr lang="es-ES" sz="1400" dirty="0">
              <a:latin typeface="Comic Sans MS" panose="030F0702030302020204" pitchFamily="66" charset="0"/>
            </a:endParaRPr>
          </a:p>
          <a:p>
            <a:pPr marL="285750" indent="-285750">
              <a:buFontTx/>
              <a:buChar char="-"/>
            </a:pPr>
            <a:r>
              <a:rPr lang="es-ES" sz="1400" dirty="0">
                <a:latin typeface="Comic Sans MS" panose="030F0702030302020204" pitchFamily="66" charset="0"/>
              </a:rPr>
              <a:t>Basalto y similares (SIMA)</a:t>
            </a:r>
          </a:p>
          <a:p>
            <a:endParaRPr lang="es-ES" sz="1400" dirty="0">
              <a:latin typeface="Comic Sans MS" panose="030F0702030302020204" pitchFamily="66" charset="0"/>
            </a:endParaRPr>
          </a:p>
        </p:txBody>
      </p:sp>
      <p:pic>
        <p:nvPicPr>
          <p:cNvPr id="4" name="Imagen 3">
            <a:extLst>
              <a:ext uri="{FF2B5EF4-FFF2-40B4-BE49-F238E27FC236}">
                <a16:creationId xmlns:a16="http://schemas.microsoft.com/office/drawing/2014/main" id="{A94CB533-CEC2-411C-8C80-AC20B27421D2}"/>
              </a:ext>
            </a:extLst>
          </p:cNvPr>
          <p:cNvPicPr>
            <a:picLocks noChangeAspect="1"/>
          </p:cNvPicPr>
          <p:nvPr/>
        </p:nvPicPr>
        <p:blipFill rotWithShape="1">
          <a:blip r:embed="rId2"/>
          <a:srcRect l="1963" t="25398" r="2750" b="14300"/>
          <a:stretch/>
        </p:blipFill>
        <p:spPr>
          <a:xfrm>
            <a:off x="2915816" y="3387382"/>
            <a:ext cx="6156176" cy="2921938"/>
          </a:xfrm>
          <a:prstGeom prst="rect">
            <a:avLst/>
          </a:prstGeom>
        </p:spPr>
      </p:pic>
      <p:pic>
        <p:nvPicPr>
          <p:cNvPr id="5" name="Imagen 4">
            <a:extLst>
              <a:ext uri="{FF2B5EF4-FFF2-40B4-BE49-F238E27FC236}">
                <a16:creationId xmlns:a16="http://schemas.microsoft.com/office/drawing/2014/main" id="{E9BA317E-C222-42A9-A597-8ECBEA75ED73}"/>
              </a:ext>
            </a:extLst>
          </p:cNvPr>
          <p:cNvPicPr>
            <a:picLocks noChangeAspect="1"/>
          </p:cNvPicPr>
          <p:nvPr/>
        </p:nvPicPr>
        <p:blipFill rotWithShape="1">
          <a:blip r:embed="rId3"/>
          <a:srcRect l="861" r="2000" b="13122"/>
          <a:stretch/>
        </p:blipFill>
        <p:spPr>
          <a:xfrm>
            <a:off x="5677002" y="248519"/>
            <a:ext cx="3358635" cy="1539463"/>
          </a:xfrm>
          <a:prstGeom prst="rect">
            <a:avLst/>
          </a:prstGeom>
        </p:spPr>
      </p:pic>
      <p:cxnSp>
        <p:nvCxnSpPr>
          <p:cNvPr id="6" name="Conector recto de flecha 5">
            <a:extLst>
              <a:ext uri="{FF2B5EF4-FFF2-40B4-BE49-F238E27FC236}">
                <a16:creationId xmlns:a16="http://schemas.microsoft.com/office/drawing/2014/main" id="{C34B1970-3CD1-4CD8-B045-BC28A54B925A}"/>
              </a:ext>
            </a:extLst>
          </p:cNvPr>
          <p:cNvCxnSpPr>
            <a:cxnSpLocks/>
          </p:cNvCxnSpPr>
          <p:nvPr/>
        </p:nvCxnSpPr>
        <p:spPr>
          <a:xfrm>
            <a:off x="2843808" y="3860031"/>
            <a:ext cx="720080" cy="7302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D675AB1-9F26-43B8-A348-3505F086040B}"/>
              </a:ext>
            </a:extLst>
          </p:cNvPr>
          <p:cNvCxnSpPr>
            <a:cxnSpLocks/>
          </p:cNvCxnSpPr>
          <p:nvPr/>
        </p:nvCxnSpPr>
        <p:spPr>
          <a:xfrm flipV="1">
            <a:off x="2843808" y="4703440"/>
            <a:ext cx="698376" cy="237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DDD47774-010F-49F0-A84F-988AA62A7163}"/>
              </a:ext>
            </a:extLst>
          </p:cNvPr>
          <p:cNvCxnSpPr>
            <a:cxnSpLocks/>
          </p:cNvCxnSpPr>
          <p:nvPr/>
        </p:nvCxnSpPr>
        <p:spPr>
          <a:xfrm flipV="1">
            <a:off x="2843808" y="4683067"/>
            <a:ext cx="720080" cy="371815"/>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C8F0FA3B-B46B-417E-AF17-3481E63C572C}"/>
              </a:ext>
            </a:extLst>
          </p:cNvPr>
          <p:cNvCxnSpPr>
            <a:cxnSpLocks/>
          </p:cNvCxnSpPr>
          <p:nvPr/>
        </p:nvCxnSpPr>
        <p:spPr>
          <a:xfrm flipV="1">
            <a:off x="2843808" y="5401816"/>
            <a:ext cx="604664" cy="547464"/>
          </a:xfrm>
          <a:prstGeom prst="straightConnector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63703"/>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2914650" y="330746"/>
            <a:ext cx="3313113" cy="338554"/>
          </a:xfrm>
          <a:prstGeom prst="rect">
            <a:avLst/>
          </a:prstGeom>
          <a:solidFill>
            <a:srgbClr val="FFFF99"/>
          </a:solidFill>
          <a:ln w="25400">
            <a:solidFill>
              <a:schemeClr val="accent2"/>
            </a:solidFill>
            <a:miter lim="800000"/>
            <a:headEnd/>
            <a:tailEnd/>
          </a:ln>
          <a:effectLst/>
        </p:spPr>
        <p:txBody>
          <a:bodyPr>
            <a:spAutoFit/>
          </a:bodyPr>
          <a:lstStyle/>
          <a:p>
            <a:pPr algn="ctr" eaLnBrk="0" hangingPunct="0">
              <a:spcBef>
                <a:spcPct val="50000"/>
              </a:spcBef>
            </a:pPr>
            <a:r>
              <a:rPr lang="es-ES_tradnl" sz="1600" dirty="0">
                <a:solidFill>
                  <a:schemeClr val="accent2"/>
                </a:solidFill>
                <a:latin typeface="Comic Sans MS" panose="030F0702030302020204" pitchFamily="66" charset="0"/>
              </a:rPr>
              <a:t>MODELO GEOQUÍMICO</a:t>
            </a:r>
            <a:endParaRPr lang="es-ES_tradnl" sz="1600" dirty="0">
              <a:latin typeface="Comic Sans MS" panose="030F0702030302020204" pitchFamily="66" charset="0"/>
            </a:endParaRPr>
          </a:p>
        </p:txBody>
      </p:sp>
      <p:grpSp>
        <p:nvGrpSpPr>
          <p:cNvPr id="2" name="Group 18"/>
          <p:cNvGrpSpPr>
            <a:grpSpLocks/>
          </p:cNvGrpSpPr>
          <p:nvPr/>
        </p:nvGrpSpPr>
        <p:grpSpPr bwMode="auto">
          <a:xfrm>
            <a:off x="274547" y="2461940"/>
            <a:ext cx="2065362" cy="3055292"/>
            <a:chOff x="237" y="2717"/>
            <a:chExt cx="1306" cy="1225"/>
          </a:xfrm>
        </p:grpSpPr>
        <p:sp>
          <p:nvSpPr>
            <p:cNvPr id="75795" name="Rectangle 19"/>
            <p:cNvSpPr>
              <a:spLocks noChangeArrowheads="1"/>
            </p:cNvSpPr>
            <p:nvPr/>
          </p:nvSpPr>
          <p:spPr bwMode="auto">
            <a:xfrm>
              <a:off x="237" y="2717"/>
              <a:ext cx="1209" cy="913"/>
            </a:xfrm>
            <a:prstGeom prst="rect">
              <a:avLst/>
            </a:prstGeom>
            <a:solidFill>
              <a:srgbClr val="FEDFCA"/>
            </a:solidFill>
            <a:ln w="19050">
              <a:solidFill>
                <a:schemeClr val="tx1"/>
              </a:solidFill>
              <a:miter lim="800000"/>
              <a:headEnd/>
              <a:tailEnd type="none" w="lg" len="med"/>
            </a:ln>
            <a:effectLst/>
          </p:spPr>
          <p:txBody>
            <a:bodyPr wrap="square" lIns="18000" tIns="46800" rIns="54000" bIns="46800" anchor="ctr">
              <a:spAutoFit/>
            </a:bodyPr>
            <a:lstStyle/>
            <a:p>
              <a:endParaRPr lang="es-ES" sz="1400">
                <a:latin typeface="Comic Sans MS" panose="030F0702030302020204" pitchFamily="66" charset="0"/>
              </a:endParaRPr>
            </a:p>
          </p:txBody>
        </p:sp>
        <p:sp>
          <p:nvSpPr>
            <p:cNvPr id="75796" name="Text Box 20"/>
            <p:cNvSpPr txBox="1">
              <a:spLocks noChangeArrowheads="1"/>
            </p:cNvSpPr>
            <p:nvPr/>
          </p:nvSpPr>
          <p:spPr bwMode="auto">
            <a:xfrm>
              <a:off x="310" y="2717"/>
              <a:ext cx="1233" cy="1225"/>
            </a:xfrm>
            <a:prstGeom prst="rect">
              <a:avLst/>
            </a:prstGeom>
            <a:noFill/>
            <a:ln w="19050">
              <a:noFill/>
              <a:miter lim="800000"/>
              <a:headEnd/>
              <a:tailEnd type="none" w="lg" len="med"/>
            </a:ln>
            <a:effectLst/>
          </p:spPr>
          <p:txBody>
            <a:bodyPr lIns="18000" tIns="46800" rIns="54000" bIns="46800" anchor="ctr">
              <a:spAutoFit/>
            </a:bodyPr>
            <a:lstStyle/>
            <a:p>
              <a:pPr eaLnBrk="0" hangingPunct="0">
                <a:spcBef>
                  <a:spcPct val="50000"/>
                </a:spcBef>
              </a:pPr>
              <a:r>
                <a:rPr lang="es-ES_tradnl" sz="1400" dirty="0">
                  <a:latin typeface="Comic Sans MS" panose="030F0702030302020204" pitchFamily="66" charset="0"/>
                </a:rPr>
                <a:t>- Entre 25 y 70 km.</a:t>
              </a:r>
              <a:br>
                <a:rPr lang="es-ES_tradnl" sz="1400" dirty="0">
                  <a:latin typeface="Comic Sans MS" panose="030F0702030302020204" pitchFamily="66" charset="0"/>
                </a:rPr>
              </a:br>
              <a:r>
                <a:rPr lang="es-ES_tradnl" sz="1400" dirty="0">
                  <a:latin typeface="Comic Sans MS" panose="030F0702030302020204" pitchFamily="66" charset="0"/>
                </a:rPr>
                <a:t>- Muy heterogénea.</a:t>
              </a:r>
              <a:br>
                <a:rPr lang="es-ES_tradnl" sz="1400" dirty="0">
                  <a:latin typeface="Comic Sans MS" panose="030F0702030302020204" pitchFamily="66" charset="0"/>
                </a:rPr>
              </a:br>
              <a:r>
                <a:rPr lang="es-ES_tradnl" sz="1400" dirty="0">
                  <a:latin typeface="Comic Sans MS" panose="030F0702030302020204" pitchFamily="66" charset="0"/>
                </a:rPr>
                <a:t>- Rocas </a:t>
              </a:r>
              <a:r>
                <a:rPr lang="es-ES_tradnl" sz="1400" u="sng" dirty="0">
                  <a:latin typeface="Comic Sans MS" panose="030F0702030302020204" pitchFamily="66" charset="0"/>
                </a:rPr>
                <a:t>poco densas</a:t>
              </a:r>
              <a:r>
                <a:rPr lang="es-ES_tradnl" sz="1400" dirty="0">
                  <a:latin typeface="Comic Sans MS" panose="030F0702030302020204" pitchFamily="66" charset="0"/>
                </a:rPr>
                <a:t> (2,7 g/cm</a:t>
              </a:r>
              <a:r>
                <a:rPr lang="es-ES_tradnl" sz="1400" baseline="30000" dirty="0">
                  <a:latin typeface="Comic Sans MS" panose="030F0702030302020204" pitchFamily="66" charset="0"/>
                </a:rPr>
                <a:t>3</a:t>
              </a:r>
              <a:r>
                <a:rPr lang="es-ES_tradnl" sz="1400" dirty="0">
                  <a:latin typeface="Comic Sans MS" panose="030F0702030302020204" pitchFamily="66" charset="0"/>
                </a:rPr>
                <a:t>).</a:t>
              </a:r>
              <a:br>
                <a:rPr lang="es-ES_tradnl" sz="1400" dirty="0">
                  <a:latin typeface="Comic Sans MS" panose="030F0702030302020204" pitchFamily="66" charset="0"/>
                </a:rPr>
              </a:br>
              <a:r>
                <a:rPr lang="es-ES_tradnl" sz="1400" dirty="0">
                  <a:latin typeface="Comic Sans MS" panose="030F0702030302020204" pitchFamily="66" charset="0"/>
                </a:rPr>
                <a:t>- Edad de las rocas entre 0 y 4000 M. a.</a:t>
              </a:r>
            </a:p>
            <a:p>
              <a:pPr eaLnBrk="0" hangingPunct="0">
                <a:spcBef>
                  <a:spcPct val="50000"/>
                </a:spcBef>
              </a:pPr>
              <a:r>
                <a:rPr lang="es-ES_tradnl" sz="1400" dirty="0">
                  <a:latin typeface="Comic Sans MS" panose="030F0702030302020204" pitchFamily="66" charset="0"/>
                </a:rPr>
                <a:t>- Sedimentos + Sial + Sima</a:t>
              </a:r>
            </a:p>
            <a:p>
              <a:pPr marL="285750" indent="-285750" eaLnBrk="0" hangingPunct="0">
                <a:spcBef>
                  <a:spcPct val="50000"/>
                </a:spcBef>
                <a:buFontTx/>
                <a:buChar char="-"/>
              </a:pPr>
              <a:endParaRPr lang="es-ES_tradnl" sz="1400" dirty="0">
                <a:latin typeface="Comic Sans MS" panose="030F0702030302020204" pitchFamily="66" charset="0"/>
              </a:endParaRPr>
            </a:p>
            <a:p>
              <a:pPr eaLnBrk="0" hangingPunct="0">
                <a:spcBef>
                  <a:spcPct val="50000"/>
                </a:spcBef>
              </a:pPr>
              <a:endParaRPr lang="es-ES_tradnl" sz="1400" dirty="0">
                <a:latin typeface="Comic Sans MS" panose="030F0702030302020204" pitchFamily="66" charset="0"/>
              </a:endParaRPr>
            </a:p>
          </p:txBody>
        </p:sp>
      </p:grpSp>
      <p:grpSp>
        <p:nvGrpSpPr>
          <p:cNvPr id="3" name="Group 21"/>
          <p:cNvGrpSpPr>
            <a:grpSpLocks/>
          </p:cNvGrpSpPr>
          <p:nvPr/>
        </p:nvGrpSpPr>
        <p:grpSpPr bwMode="auto">
          <a:xfrm>
            <a:off x="2301876" y="2420888"/>
            <a:ext cx="2019875" cy="2308607"/>
            <a:chOff x="1544" y="2378"/>
            <a:chExt cx="1315" cy="1421"/>
          </a:xfrm>
        </p:grpSpPr>
        <p:sp>
          <p:nvSpPr>
            <p:cNvPr id="75798" name="Rectangle 22"/>
            <p:cNvSpPr>
              <a:spLocks noChangeArrowheads="1"/>
            </p:cNvSpPr>
            <p:nvPr/>
          </p:nvSpPr>
          <p:spPr bwMode="auto">
            <a:xfrm>
              <a:off x="1544" y="2378"/>
              <a:ext cx="1242" cy="1421"/>
            </a:xfrm>
            <a:prstGeom prst="rect">
              <a:avLst/>
            </a:prstGeom>
            <a:solidFill>
              <a:srgbClr val="FEDFCA"/>
            </a:solidFill>
            <a:ln w="19050">
              <a:solidFill>
                <a:schemeClr val="tx1"/>
              </a:solidFill>
              <a:miter lim="800000"/>
              <a:headEnd/>
              <a:tailEnd type="none" w="lg" len="med"/>
            </a:ln>
            <a:effectLst/>
          </p:spPr>
          <p:txBody>
            <a:bodyPr lIns="18000" tIns="46800" rIns="90000" bIns="46800" anchor="ctr">
              <a:spAutoFit/>
            </a:bodyPr>
            <a:lstStyle/>
            <a:p>
              <a:endParaRPr lang="es-ES"/>
            </a:p>
          </p:txBody>
        </p:sp>
        <p:sp>
          <p:nvSpPr>
            <p:cNvPr id="75799" name="Text Box 23"/>
            <p:cNvSpPr txBox="1">
              <a:spLocks noChangeArrowheads="1"/>
            </p:cNvSpPr>
            <p:nvPr/>
          </p:nvSpPr>
          <p:spPr bwMode="auto">
            <a:xfrm>
              <a:off x="1569" y="2716"/>
              <a:ext cx="1290" cy="846"/>
            </a:xfrm>
            <a:prstGeom prst="rect">
              <a:avLst/>
            </a:prstGeom>
            <a:noFill/>
            <a:ln w="19050">
              <a:noFill/>
              <a:miter lim="800000"/>
              <a:headEnd/>
              <a:tailEnd type="none" w="lg" len="med"/>
            </a:ln>
            <a:effectLst/>
          </p:spPr>
          <p:txBody>
            <a:bodyPr lIns="18000" tIns="46800" rIns="90000" bIns="46800" anchor="ctr">
              <a:spAutoFit/>
            </a:bodyPr>
            <a:lstStyle/>
            <a:p>
              <a:pPr eaLnBrk="0" hangingPunct="0">
                <a:spcBef>
                  <a:spcPct val="50000"/>
                </a:spcBef>
              </a:pPr>
              <a:r>
                <a:rPr lang="es-ES_tradnl" sz="1400" dirty="0">
                  <a:latin typeface="Comic Sans MS" panose="030F0702030302020204" pitchFamily="66" charset="0"/>
                </a:rPr>
                <a:t>- Entre 5 y 10 km.</a:t>
              </a:r>
              <a:br>
                <a:rPr lang="es-ES_tradnl" sz="1400" dirty="0">
                  <a:latin typeface="Comic Sans MS" panose="030F0702030302020204" pitchFamily="66" charset="0"/>
                </a:rPr>
              </a:br>
              <a:r>
                <a:rPr lang="es-ES_tradnl" sz="1400" dirty="0">
                  <a:latin typeface="Comic Sans MS" panose="030F0702030302020204" pitchFamily="66" charset="0"/>
                </a:rPr>
                <a:t>- Más delgada.</a:t>
              </a:r>
              <a:br>
                <a:rPr lang="es-ES_tradnl" sz="1400" dirty="0">
                  <a:latin typeface="Comic Sans MS" panose="030F0702030302020204" pitchFamily="66" charset="0"/>
                </a:rPr>
              </a:br>
              <a:r>
                <a:rPr lang="es-ES_tradnl" sz="1400" dirty="0">
                  <a:latin typeface="Comic Sans MS" panose="030F0702030302020204" pitchFamily="66" charset="0"/>
                </a:rPr>
                <a:t>- Rocas de </a:t>
              </a:r>
              <a:r>
                <a:rPr lang="es-ES_tradnl" sz="1400" u="sng" dirty="0">
                  <a:latin typeface="Comic Sans MS" panose="030F0702030302020204" pitchFamily="66" charset="0"/>
                </a:rPr>
                <a:t>densidad</a:t>
              </a:r>
              <a:r>
                <a:rPr lang="es-ES_tradnl" sz="1400" dirty="0">
                  <a:latin typeface="Comic Sans MS" panose="030F0702030302020204" pitchFamily="66" charset="0"/>
                </a:rPr>
                <a:t> </a:t>
              </a:r>
              <a:r>
                <a:rPr lang="es-ES_tradnl" sz="1400" u="sng" dirty="0">
                  <a:latin typeface="Comic Sans MS" panose="030F0702030302020204" pitchFamily="66" charset="0"/>
                </a:rPr>
                <a:t>media</a:t>
              </a:r>
              <a:r>
                <a:rPr lang="es-ES_tradnl" sz="1400" dirty="0">
                  <a:latin typeface="Comic Sans MS" panose="030F0702030302020204" pitchFamily="66" charset="0"/>
                </a:rPr>
                <a:t>  (3 g/cm</a:t>
              </a:r>
              <a:r>
                <a:rPr lang="es-ES_tradnl" sz="1400" baseline="30000" dirty="0">
                  <a:latin typeface="Comic Sans MS" panose="030F0702030302020204" pitchFamily="66" charset="0"/>
                </a:rPr>
                <a:t>3</a:t>
              </a:r>
              <a:r>
                <a:rPr lang="es-ES_tradnl" sz="1400" dirty="0">
                  <a:latin typeface="Comic Sans MS" panose="030F0702030302020204" pitchFamily="66" charset="0"/>
                </a:rPr>
                <a:t>).</a:t>
              </a:r>
              <a:br>
                <a:rPr lang="es-ES_tradnl" sz="1400" dirty="0">
                  <a:latin typeface="Comic Sans MS" panose="030F0702030302020204" pitchFamily="66" charset="0"/>
                </a:rPr>
              </a:br>
              <a:r>
                <a:rPr lang="es-ES_tradnl" sz="1400" dirty="0">
                  <a:latin typeface="Comic Sans MS" panose="030F0702030302020204" pitchFamily="66" charset="0"/>
                </a:rPr>
                <a:t>- Edad de las rocas entre 0 y 180 M. a.</a:t>
              </a:r>
            </a:p>
            <a:p>
              <a:pPr eaLnBrk="0" hangingPunct="0">
                <a:spcBef>
                  <a:spcPct val="50000"/>
                </a:spcBef>
              </a:pPr>
              <a:r>
                <a:rPr lang="es-ES_tradnl" sz="1400" dirty="0">
                  <a:latin typeface="Comic Sans MS" panose="030F0702030302020204" pitchFamily="66" charset="0"/>
                </a:rPr>
                <a:t>- Sedimentos + Sima</a:t>
              </a:r>
            </a:p>
          </p:txBody>
        </p:sp>
      </p:grpSp>
      <p:grpSp>
        <p:nvGrpSpPr>
          <p:cNvPr id="4" name="Group 24"/>
          <p:cNvGrpSpPr>
            <a:grpSpLocks/>
          </p:cNvGrpSpPr>
          <p:nvPr/>
        </p:nvGrpSpPr>
        <p:grpSpPr bwMode="auto">
          <a:xfrm>
            <a:off x="4469458" y="2060848"/>
            <a:ext cx="2126173" cy="4342029"/>
            <a:chOff x="2955" y="1779"/>
            <a:chExt cx="1481" cy="2032"/>
          </a:xfrm>
        </p:grpSpPr>
        <p:sp>
          <p:nvSpPr>
            <p:cNvPr id="75801" name="Rectangle 25"/>
            <p:cNvSpPr>
              <a:spLocks noChangeArrowheads="1"/>
            </p:cNvSpPr>
            <p:nvPr/>
          </p:nvSpPr>
          <p:spPr bwMode="auto">
            <a:xfrm>
              <a:off x="2955" y="1779"/>
              <a:ext cx="1453" cy="2032"/>
            </a:xfrm>
            <a:prstGeom prst="rect">
              <a:avLst/>
            </a:prstGeom>
            <a:solidFill>
              <a:srgbClr val="FEDFCA"/>
            </a:solidFill>
            <a:ln w="19050">
              <a:solidFill>
                <a:schemeClr val="tx1"/>
              </a:solidFill>
              <a:miter lim="800000"/>
              <a:headEnd/>
              <a:tailEnd type="none" w="lg" len="med"/>
            </a:ln>
            <a:effectLst/>
          </p:spPr>
          <p:txBody>
            <a:bodyPr lIns="18000" tIns="46800" rIns="90000" bIns="46800" anchor="ctr">
              <a:spAutoFit/>
            </a:bodyPr>
            <a:lstStyle/>
            <a:p>
              <a:endParaRPr lang="es-ES"/>
            </a:p>
          </p:txBody>
        </p:sp>
        <p:sp>
          <p:nvSpPr>
            <p:cNvPr id="75802" name="Text Box 26"/>
            <p:cNvSpPr txBox="1">
              <a:spLocks noChangeArrowheads="1"/>
            </p:cNvSpPr>
            <p:nvPr/>
          </p:nvSpPr>
          <p:spPr bwMode="auto">
            <a:xfrm>
              <a:off x="2983" y="1891"/>
              <a:ext cx="1453" cy="1775"/>
            </a:xfrm>
            <a:prstGeom prst="rect">
              <a:avLst/>
            </a:prstGeom>
            <a:noFill/>
            <a:ln w="19050">
              <a:noFill/>
              <a:miter lim="800000"/>
              <a:headEnd/>
              <a:tailEnd type="none" w="lg" len="med"/>
            </a:ln>
            <a:effectLst/>
          </p:spPr>
          <p:txBody>
            <a:bodyPr lIns="18000" tIns="46800" rIns="90000" bIns="46800" anchor="ctr"/>
            <a:lstStyle/>
            <a:p>
              <a:pPr eaLnBrk="0" hangingPunct="0">
                <a:spcBef>
                  <a:spcPct val="50000"/>
                </a:spcBef>
              </a:pPr>
              <a:endParaRPr lang="es-ES_tradnl" sz="1400" dirty="0">
                <a:latin typeface="Comic Sans MS" panose="030F0702030302020204" pitchFamily="66" charset="0"/>
              </a:endParaRPr>
            </a:p>
            <a:p>
              <a:pPr marL="285750" indent="-285750" eaLnBrk="0" hangingPunct="0">
                <a:spcBef>
                  <a:spcPct val="50000"/>
                </a:spcBef>
                <a:buFontTx/>
                <a:buChar char="-"/>
              </a:pPr>
              <a:r>
                <a:rPr lang="es-ES_tradnl" sz="1400" dirty="0">
                  <a:latin typeface="Comic Sans MS" panose="030F0702030302020204" pitchFamily="66" charset="0"/>
                </a:rPr>
                <a:t>Desde la base de la corteza hasta 2900 km.</a:t>
              </a:r>
            </a:p>
            <a:p>
              <a:pPr marL="285750" indent="-285750" eaLnBrk="0" hangingPunct="0">
                <a:spcBef>
                  <a:spcPct val="50000"/>
                </a:spcBef>
                <a:buFontTx/>
                <a:buChar char="-"/>
              </a:pPr>
              <a:r>
                <a:rPr lang="es-ES_tradnl" sz="1400" dirty="0">
                  <a:latin typeface="Comic Sans MS" panose="030F0702030302020204" pitchFamily="66" charset="0"/>
                </a:rPr>
                <a:t>Silicatos de Fe, Mg y Ca.</a:t>
              </a:r>
            </a:p>
            <a:p>
              <a:pPr eaLnBrk="0" hangingPunct="0">
                <a:spcBef>
                  <a:spcPct val="50000"/>
                </a:spcBef>
              </a:pPr>
              <a:endParaRPr lang="es-ES_tradnl" sz="1400" dirty="0">
                <a:latin typeface="Comic Sans MS" panose="030F0702030302020204" pitchFamily="66" charset="0"/>
              </a:endParaRPr>
            </a:p>
            <a:p>
              <a:pPr marL="285750" indent="-285750" eaLnBrk="0" hangingPunct="0">
                <a:spcBef>
                  <a:spcPct val="50000"/>
                </a:spcBef>
                <a:buFontTx/>
                <a:buChar char="-"/>
              </a:pPr>
              <a:endParaRPr lang="es-ES_tradnl" sz="1400" dirty="0">
                <a:latin typeface="Comic Sans MS" panose="030F0702030302020204" pitchFamily="66" charset="0"/>
              </a:endParaRPr>
            </a:p>
            <a:p>
              <a:pPr eaLnBrk="0" hangingPunct="0">
                <a:spcBef>
                  <a:spcPct val="50000"/>
                </a:spcBef>
              </a:pPr>
              <a:r>
                <a:rPr lang="es-ES_tradnl" sz="1400" dirty="0">
                  <a:latin typeface="Comic Sans MS" panose="030F0702030302020204" pitchFamily="66" charset="0"/>
                </a:rPr>
                <a:t>-    </a:t>
              </a:r>
              <a:r>
                <a:rPr lang="es-ES_tradnl" sz="1400" u="sng" dirty="0">
                  <a:latin typeface="Comic Sans MS" panose="030F0702030302020204" pitchFamily="66" charset="0"/>
                </a:rPr>
                <a:t>Densidad </a:t>
              </a:r>
              <a:r>
                <a:rPr lang="es-ES_tradnl" sz="1400" dirty="0">
                  <a:latin typeface="Comic Sans MS" panose="030F0702030302020204" pitchFamily="66" charset="0"/>
                </a:rPr>
                <a:t> 3,3 g/cm</a:t>
              </a:r>
              <a:r>
                <a:rPr lang="es-ES_tradnl" sz="1400" baseline="30000" dirty="0">
                  <a:latin typeface="Comic Sans MS" panose="030F0702030302020204" pitchFamily="66" charset="0"/>
                </a:rPr>
                <a:t>3</a:t>
              </a:r>
              <a:endParaRPr lang="es-ES_tradnl" sz="1400" dirty="0">
                <a:latin typeface="Comic Sans MS" panose="030F0702030302020204" pitchFamily="66" charset="0"/>
              </a:endParaRPr>
            </a:p>
            <a:p>
              <a:pPr marL="285750" indent="-285750" eaLnBrk="0" hangingPunct="0">
                <a:spcBef>
                  <a:spcPct val="50000"/>
                </a:spcBef>
                <a:buFontTx/>
                <a:buChar char="-"/>
              </a:pPr>
              <a:r>
                <a:rPr lang="es-ES_tradnl" sz="1400" dirty="0">
                  <a:latin typeface="Comic Sans MS" panose="030F0702030302020204" pitchFamily="66" charset="0"/>
                </a:rPr>
                <a:t>Zona de baja velocidad.</a:t>
              </a:r>
            </a:p>
            <a:p>
              <a:pPr marL="285750" indent="-285750" eaLnBrk="0" hangingPunct="0">
                <a:spcBef>
                  <a:spcPct val="50000"/>
                </a:spcBef>
                <a:buFontTx/>
                <a:buChar char="-"/>
              </a:pPr>
              <a:r>
                <a:rPr lang="es-ES_tradnl" sz="1400" dirty="0">
                  <a:latin typeface="Comic Sans MS" panose="030F0702030302020204" pitchFamily="66" charset="0"/>
                </a:rPr>
                <a:t>Hasta el km 700.</a:t>
              </a:r>
            </a:p>
            <a:p>
              <a:pPr eaLnBrk="0" hangingPunct="0">
                <a:spcBef>
                  <a:spcPct val="50000"/>
                </a:spcBef>
              </a:pPr>
              <a:endParaRPr lang="es-ES_tradnl" sz="1400" dirty="0">
                <a:latin typeface="Comic Sans MS" panose="030F0702030302020204" pitchFamily="66" charset="0"/>
              </a:endParaRPr>
            </a:p>
            <a:p>
              <a:pPr marL="285750" indent="-285750" eaLnBrk="0" hangingPunct="0">
                <a:spcBef>
                  <a:spcPct val="50000"/>
                </a:spcBef>
                <a:buFontTx/>
                <a:buChar char="-"/>
              </a:pPr>
              <a:endParaRPr lang="es-ES_tradnl" sz="1400" dirty="0">
                <a:latin typeface="Comic Sans MS" panose="030F0702030302020204" pitchFamily="66" charset="0"/>
              </a:endParaRPr>
            </a:p>
            <a:p>
              <a:pPr eaLnBrk="0" hangingPunct="0">
                <a:spcBef>
                  <a:spcPct val="50000"/>
                </a:spcBef>
              </a:pPr>
              <a:r>
                <a:rPr lang="es-ES_tradnl" sz="1400" dirty="0">
                  <a:latin typeface="Comic Sans MS" panose="030F0702030302020204" pitchFamily="66" charset="0"/>
                </a:rPr>
                <a:t>-  </a:t>
              </a:r>
              <a:r>
                <a:rPr lang="es-ES_tradnl" sz="1400" u="sng" dirty="0">
                  <a:latin typeface="Comic Sans MS" panose="030F0702030302020204" pitchFamily="66" charset="0"/>
                </a:rPr>
                <a:t>Densidad </a:t>
              </a:r>
              <a:r>
                <a:rPr lang="es-ES_tradnl" sz="1400" dirty="0">
                  <a:latin typeface="Comic Sans MS" panose="030F0702030302020204" pitchFamily="66" charset="0"/>
                </a:rPr>
                <a:t> 5,5 g/cm</a:t>
              </a:r>
              <a:r>
                <a:rPr lang="es-ES_tradnl" sz="1400" baseline="30000" dirty="0">
                  <a:latin typeface="Comic Sans MS" panose="030F0702030302020204" pitchFamily="66" charset="0"/>
                </a:rPr>
                <a:t>3</a:t>
              </a:r>
              <a:endParaRPr lang="es-ES_tradnl" sz="1400" dirty="0">
                <a:latin typeface="Comic Sans MS" panose="030F0702030302020204" pitchFamily="66" charset="0"/>
              </a:endParaRPr>
            </a:p>
            <a:p>
              <a:pPr eaLnBrk="0" hangingPunct="0">
                <a:spcBef>
                  <a:spcPct val="50000"/>
                </a:spcBef>
              </a:pPr>
              <a:endParaRPr lang="es-ES_tradnl" sz="1400" dirty="0">
                <a:latin typeface="Comic Sans MS" panose="030F0702030302020204" pitchFamily="66" charset="0"/>
              </a:endParaRPr>
            </a:p>
          </p:txBody>
        </p:sp>
      </p:grpSp>
      <p:grpSp>
        <p:nvGrpSpPr>
          <p:cNvPr id="5" name="Group 27"/>
          <p:cNvGrpSpPr>
            <a:grpSpLocks/>
          </p:cNvGrpSpPr>
          <p:nvPr/>
        </p:nvGrpSpPr>
        <p:grpSpPr bwMode="auto">
          <a:xfrm>
            <a:off x="6757621" y="1863760"/>
            <a:ext cx="2124442" cy="5083965"/>
            <a:chOff x="4511" y="1944"/>
            <a:chExt cx="1490" cy="2297"/>
          </a:xfrm>
        </p:grpSpPr>
        <p:sp>
          <p:nvSpPr>
            <p:cNvPr id="75804" name="Rectangle 28"/>
            <p:cNvSpPr>
              <a:spLocks noChangeArrowheads="1"/>
            </p:cNvSpPr>
            <p:nvPr/>
          </p:nvSpPr>
          <p:spPr bwMode="auto">
            <a:xfrm>
              <a:off x="4511" y="1944"/>
              <a:ext cx="1453" cy="2032"/>
            </a:xfrm>
            <a:prstGeom prst="rect">
              <a:avLst/>
            </a:prstGeom>
            <a:solidFill>
              <a:srgbClr val="FEDFCA"/>
            </a:solidFill>
            <a:ln w="19050">
              <a:solidFill>
                <a:schemeClr val="tx1"/>
              </a:solidFill>
              <a:miter lim="800000"/>
              <a:headEnd/>
              <a:tailEnd type="none" w="lg" len="med"/>
            </a:ln>
            <a:effectLst/>
          </p:spPr>
          <p:txBody>
            <a:bodyPr lIns="18000" tIns="46800" rIns="90000" bIns="46800" anchor="ctr">
              <a:spAutoFit/>
            </a:bodyPr>
            <a:lstStyle/>
            <a:p>
              <a:endParaRPr lang="es-ES"/>
            </a:p>
          </p:txBody>
        </p:sp>
        <p:sp>
          <p:nvSpPr>
            <p:cNvPr id="75805" name="Text Box 29"/>
            <p:cNvSpPr txBox="1">
              <a:spLocks noChangeArrowheads="1"/>
            </p:cNvSpPr>
            <p:nvPr/>
          </p:nvSpPr>
          <p:spPr bwMode="auto">
            <a:xfrm>
              <a:off x="4576" y="2013"/>
              <a:ext cx="1425" cy="2228"/>
            </a:xfrm>
            <a:prstGeom prst="rect">
              <a:avLst/>
            </a:prstGeom>
            <a:noFill/>
            <a:ln w="19050">
              <a:noFill/>
              <a:miter lim="800000"/>
              <a:headEnd/>
              <a:tailEnd type="none" w="lg" len="med"/>
            </a:ln>
            <a:effectLst/>
          </p:spPr>
          <p:txBody>
            <a:bodyPr lIns="18000" tIns="46800" rIns="90000" bIns="46800" anchor="ctr"/>
            <a:lstStyle/>
            <a:p>
              <a:pPr eaLnBrk="0" hangingPunct="0">
                <a:spcBef>
                  <a:spcPct val="50000"/>
                </a:spcBef>
              </a:pPr>
              <a:r>
                <a:rPr lang="es-ES_tradnl" sz="1400" dirty="0">
                  <a:latin typeface="Comic Sans MS" panose="030F0702030302020204" pitchFamily="66" charset="0"/>
                </a:rPr>
                <a:t>-Desde los 2900 km al centro del planeta.</a:t>
              </a:r>
            </a:p>
            <a:p>
              <a:pPr eaLnBrk="0" hangingPunct="0">
                <a:spcBef>
                  <a:spcPct val="50000"/>
                </a:spcBef>
              </a:pPr>
              <a:r>
                <a:rPr lang="es-ES_tradnl" sz="1400" dirty="0">
                  <a:latin typeface="Comic Sans MS" panose="030F0702030302020204" pitchFamily="66" charset="0"/>
                </a:rPr>
                <a:t>-</a:t>
              </a:r>
              <a:r>
                <a:rPr lang="es-ES_tradnl" sz="1400" u="sng" dirty="0">
                  <a:latin typeface="Comic Sans MS" panose="030F0702030302020204" pitchFamily="66" charset="0"/>
                </a:rPr>
                <a:t>Densidad alta</a:t>
              </a:r>
              <a:r>
                <a:rPr lang="es-ES_tradnl" sz="1400" dirty="0">
                  <a:latin typeface="Comic Sans MS" panose="030F0702030302020204" pitchFamily="66" charset="0"/>
                </a:rPr>
                <a:t>  (10 a 14 g/cm</a:t>
              </a:r>
              <a:r>
                <a:rPr lang="es-ES_tradnl" sz="1400" baseline="30000" dirty="0">
                  <a:latin typeface="Comic Sans MS" panose="030F0702030302020204" pitchFamily="66" charset="0"/>
                </a:rPr>
                <a:t>3</a:t>
              </a:r>
              <a:r>
                <a:rPr lang="es-ES_tradnl" sz="1400" dirty="0">
                  <a:latin typeface="Comic Sans MS" panose="030F0702030302020204" pitchFamily="66" charset="0"/>
                </a:rPr>
                <a:t>).</a:t>
              </a:r>
            </a:p>
            <a:p>
              <a:pPr eaLnBrk="0" hangingPunct="0">
                <a:spcBef>
                  <a:spcPct val="50000"/>
                </a:spcBef>
              </a:pPr>
              <a:r>
                <a:rPr lang="es-ES_tradnl" sz="1400" dirty="0">
                  <a:latin typeface="Comic Sans MS" panose="030F0702030302020204" pitchFamily="66" charset="0"/>
                </a:rPr>
                <a:t>- Compuesto principalmente por hierro y níquel.</a:t>
              </a:r>
            </a:p>
            <a:p>
              <a:pPr eaLnBrk="0" hangingPunct="0">
                <a:spcBef>
                  <a:spcPct val="50000"/>
                </a:spcBef>
              </a:pPr>
              <a:endParaRPr lang="es-ES_tradnl" sz="1400" dirty="0">
                <a:latin typeface="Comic Sans MS" panose="030F0702030302020204" pitchFamily="66" charset="0"/>
              </a:endParaRPr>
            </a:p>
            <a:p>
              <a:pPr eaLnBrk="0" hangingPunct="0">
                <a:spcBef>
                  <a:spcPct val="50000"/>
                </a:spcBef>
              </a:pPr>
              <a:endParaRPr lang="es-ES_tradnl" sz="1400" dirty="0">
                <a:latin typeface="Comic Sans MS" panose="030F0702030302020204" pitchFamily="66" charset="0"/>
              </a:endParaRPr>
            </a:p>
            <a:p>
              <a:pPr marL="285750" indent="-285750" eaLnBrk="0" hangingPunct="0">
                <a:spcBef>
                  <a:spcPct val="50000"/>
                </a:spcBef>
                <a:buFontTx/>
                <a:buChar char="-"/>
              </a:pPr>
              <a:r>
                <a:rPr lang="es-ES_tradnl" sz="1400" dirty="0">
                  <a:latin typeface="Comic Sans MS" panose="030F0702030302020204" pitchFamily="66" charset="0"/>
                </a:rPr>
                <a:t>Líquido</a:t>
              </a:r>
            </a:p>
            <a:p>
              <a:pPr marL="285750" indent="-285750" eaLnBrk="0" hangingPunct="0">
                <a:spcBef>
                  <a:spcPct val="50000"/>
                </a:spcBef>
                <a:buFontTx/>
                <a:buChar char="-"/>
              </a:pPr>
              <a:r>
                <a:rPr lang="es-ES_tradnl" sz="1400" dirty="0">
                  <a:latin typeface="Comic Sans MS" panose="030F0702030302020204" pitchFamily="66" charset="0"/>
                </a:rPr>
                <a:t>Hasta el km 5150</a:t>
              </a:r>
            </a:p>
            <a:p>
              <a:pPr eaLnBrk="0" hangingPunct="0">
                <a:spcBef>
                  <a:spcPct val="50000"/>
                </a:spcBef>
              </a:pPr>
              <a:endParaRPr lang="es-ES_tradnl" sz="1400" dirty="0">
                <a:latin typeface="Comic Sans MS" panose="030F0702030302020204" pitchFamily="66" charset="0"/>
              </a:endParaRPr>
            </a:p>
            <a:p>
              <a:pPr eaLnBrk="0" hangingPunct="0">
                <a:spcBef>
                  <a:spcPct val="50000"/>
                </a:spcBef>
              </a:pPr>
              <a:endParaRPr lang="es-ES_tradnl" sz="1400" dirty="0">
                <a:latin typeface="Comic Sans MS" panose="030F0702030302020204" pitchFamily="66" charset="0"/>
              </a:endParaRPr>
            </a:p>
            <a:p>
              <a:pPr eaLnBrk="0" hangingPunct="0">
                <a:spcBef>
                  <a:spcPct val="50000"/>
                </a:spcBef>
              </a:pPr>
              <a:r>
                <a:rPr lang="es-ES_tradnl" sz="1400" dirty="0">
                  <a:latin typeface="Comic Sans MS" panose="030F0702030302020204" pitchFamily="66" charset="0"/>
                </a:rPr>
                <a:t>-   Sólido</a:t>
              </a:r>
            </a:p>
            <a:p>
              <a:pPr eaLnBrk="0" hangingPunct="0">
                <a:spcBef>
                  <a:spcPct val="50000"/>
                </a:spcBef>
              </a:pPr>
              <a:endParaRPr lang="es-ES_tradnl" sz="1400" dirty="0">
                <a:latin typeface="Comic Sans MS" panose="030F0702030302020204" pitchFamily="66" charset="0"/>
              </a:endParaRPr>
            </a:p>
            <a:p>
              <a:pPr eaLnBrk="0" hangingPunct="0">
                <a:spcBef>
                  <a:spcPct val="50000"/>
                </a:spcBef>
              </a:pPr>
              <a:endParaRPr lang="es-ES_tradnl" sz="1400" dirty="0">
                <a:latin typeface="Comic Sans MS" panose="030F0702030302020204" pitchFamily="66" charset="0"/>
              </a:endParaRPr>
            </a:p>
          </p:txBody>
        </p:sp>
      </p:grpSp>
      <p:sp>
        <p:nvSpPr>
          <p:cNvPr id="75806" name="Line 30"/>
          <p:cNvSpPr>
            <a:spLocks noChangeShapeType="1"/>
          </p:cNvSpPr>
          <p:nvPr/>
        </p:nvSpPr>
        <p:spPr bwMode="auto">
          <a:xfrm>
            <a:off x="5480050" y="1233488"/>
            <a:ext cx="0" cy="369887"/>
          </a:xfrm>
          <a:prstGeom prst="line">
            <a:avLst/>
          </a:prstGeom>
          <a:noFill/>
          <a:ln w="19050">
            <a:solidFill>
              <a:schemeClr val="tx1"/>
            </a:solidFill>
            <a:round/>
            <a:headEnd/>
            <a:tailEnd type="triangle" w="lg" len="med"/>
          </a:ln>
          <a:effectLst/>
        </p:spPr>
        <p:txBody>
          <a:bodyPr lIns="18000" tIns="46800" rIns="90000" bIns="46800" anchor="ctr">
            <a:spAutoFit/>
          </a:bodyPr>
          <a:lstStyle/>
          <a:p>
            <a:endParaRPr lang="es-ES"/>
          </a:p>
        </p:txBody>
      </p:sp>
      <p:sp>
        <p:nvSpPr>
          <p:cNvPr id="75807" name="Text Box 31"/>
          <p:cNvSpPr txBox="1">
            <a:spLocks noChangeArrowheads="1"/>
          </p:cNvSpPr>
          <p:nvPr/>
        </p:nvSpPr>
        <p:spPr bwMode="auto">
          <a:xfrm>
            <a:off x="4738688" y="1424555"/>
            <a:ext cx="1498600" cy="710067"/>
          </a:xfrm>
          <a:prstGeom prst="rect">
            <a:avLst/>
          </a:prstGeom>
          <a:solidFill>
            <a:srgbClr val="FAF478"/>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600" b="1" dirty="0">
                <a:solidFill>
                  <a:srgbClr val="990000"/>
                </a:solidFill>
                <a:latin typeface="Comic Sans MS" panose="030F0702030302020204" pitchFamily="66" charset="0"/>
              </a:rPr>
              <a:t>MANTO</a:t>
            </a:r>
          </a:p>
          <a:p>
            <a:pPr algn="ctr" eaLnBrk="0" hangingPunct="0">
              <a:spcBef>
                <a:spcPct val="50000"/>
              </a:spcBef>
            </a:pPr>
            <a:r>
              <a:rPr lang="es-ES_tradnl" sz="1600" b="1" dirty="0">
                <a:solidFill>
                  <a:srgbClr val="990000"/>
                </a:solidFill>
                <a:latin typeface="Comic Sans MS" panose="030F0702030302020204" pitchFamily="66" charset="0"/>
              </a:rPr>
              <a:t>82 %</a:t>
            </a:r>
          </a:p>
        </p:txBody>
      </p:sp>
      <p:sp>
        <p:nvSpPr>
          <p:cNvPr id="75808" name="Text Box 32"/>
          <p:cNvSpPr txBox="1">
            <a:spLocks noChangeArrowheads="1"/>
          </p:cNvSpPr>
          <p:nvPr/>
        </p:nvSpPr>
        <p:spPr bwMode="auto">
          <a:xfrm>
            <a:off x="7023100" y="1407092"/>
            <a:ext cx="1498600" cy="710067"/>
          </a:xfrm>
          <a:prstGeom prst="rect">
            <a:avLst/>
          </a:prstGeom>
          <a:solidFill>
            <a:srgbClr val="FAF478"/>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600" b="1" dirty="0">
                <a:solidFill>
                  <a:srgbClr val="990000"/>
                </a:solidFill>
                <a:latin typeface="Comic Sans MS" panose="030F0702030302020204" pitchFamily="66" charset="0"/>
              </a:rPr>
              <a:t>NÚCLEO</a:t>
            </a:r>
          </a:p>
          <a:p>
            <a:pPr algn="ctr" eaLnBrk="0" hangingPunct="0">
              <a:spcBef>
                <a:spcPct val="50000"/>
              </a:spcBef>
            </a:pPr>
            <a:r>
              <a:rPr lang="es-ES_tradnl" sz="1600" b="1" dirty="0">
                <a:solidFill>
                  <a:srgbClr val="990000"/>
                </a:solidFill>
                <a:latin typeface="Comic Sans MS" panose="030F0702030302020204" pitchFamily="66" charset="0"/>
              </a:rPr>
              <a:t>16,4 %</a:t>
            </a:r>
          </a:p>
        </p:txBody>
      </p:sp>
      <p:sp>
        <p:nvSpPr>
          <p:cNvPr id="75809" name="Freeform 33"/>
          <p:cNvSpPr>
            <a:spLocks/>
          </p:cNvSpPr>
          <p:nvPr/>
        </p:nvSpPr>
        <p:spPr bwMode="auto">
          <a:xfrm>
            <a:off x="1974850" y="1093788"/>
            <a:ext cx="1236663" cy="458787"/>
          </a:xfrm>
          <a:custGeom>
            <a:avLst/>
            <a:gdLst/>
            <a:ahLst/>
            <a:cxnLst>
              <a:cxn ang="0">
                <a:pos x="844" y="0"/>
              </a:cxn>
              <a:cxn ang="0">
                <a:pos x="0" y="0"/>
              </a:cxn>
              <a:cxn ang="0">
                <a:pos x="0" y="289"/>
              </a:cxn>
            </a:cxnLst>
            <a:rect l="0" t="0" r="r" b="b"/>
            <a:pathLst>
              <a:path w="844" h="289">
                <a:moveTo>
                  <a:pt x="844" y="0"/>
                </a:moveTo>
                <a:lnTo>
                  <a:pt x="0" y="0"/>
                </a:lnTo>
                <a:lnTo>
                  <a:pt x="0" y="289"/>
                </a:lnTo>
              </a:path>
            </a:pathLst>
          </a:custGeom>
          <a:noFill/>
          <a:ln w="19050" cap="flat" cmpd="sng">
            <a:solidFill>
              <a:schemeClr val="tx1"/>
            </a:solidFill>
            <a:prstDash val="solid"/>
            <a:round/>
            <a:headEnd type="none" w="med" len="med"/>
            <a:tailEnd type="triangle" w="lg" len="med"/>
          </a:ln>
          <a:effectLst/>
        </p:spPr>
        <p:txBody>
          <a:bodyPr wrap="none" lIns="18000" tIns="46800" rIns="90000" bIns="46800" anchor="ctr">
            <a:spAutoFit/>
          </a:bodyPr>
          <a:lstStyle/>
          <a:p>
            <a:endParaRPr lang="es-ES"/>
          </a:p>
        </p:txBody>
      </p:sp>
      <p:sp>
        <p:nvSpPr>
          <p:cNvPr id="75810" name="Freeform 34"/>
          <p:cNvSpPr>
            <a:spLocks/>
          </p:cNvSpPr>
          <p:nvPr/>
        </p:nvSpPr>
        <p:spPr bwMode="auto">
          <a:xfrm>
            <a:off x="5751513" y="1092200"/>
            <a:ext cx="2017712" cy="476250"/>
          </a:xfrm>
          <a:custGeom>
            <a:avLst/>
            <a:gdLst/>
            <a:ahLst/>
            <a:cxnLst>
              <a:cxn ang="0">
                <a:pos x="0" y="0"/>
              </a:cxn>
              <a:cxn ang="0">
                <a:pos x="1377" y="0"/>
              </a:cxn>
              <a:cxn ang="0">
                <a:pos x="1377" y="300"/>
              </a:cxn>
            </a:cxnLst>
            <a:rect l="0" t="0" r="r" b="b"/>
            <a:pathLst>
              <a:path w="1377" h="300">
                <a:moveTo>
                  <a:pt x="0" y="0"/>
                </a:moveTo>
                <a:lnTo>
                  <a:pt x="1377" y="0"/>
                </a:lnTo>
                <a:lnTo>
                  <a:pt x="1377" y="300"/>
                </a:lnTo>
              </a:path>
            </a:pathLst>
          </a:custGeom>
          <a:noFill/>
          <a:ln w="19050" cap="flat" cmpd="sng">
            <a:solidFill>
              <a:schemeClr val="tx1"/>
            </a:solidFill>
            <a:prstDash val="solid"/>
            <a:round/>
            <a:headEnd type="none" w="med" len="med"/>
            <a:tailEnd type="triangle" w="lg" len="med"/>
          </a:ln>
          <a:effectLst/>
        </p:spPr>
        <p:txBody>
          <a:bodyPr wrap="none" lIns="18000" tIns="46800" rIns="90000" bIns="46800" anchor="ctr">
            <a:spAutoFit/>
          </a:bodyPr>
          <a:lstStyle/>
          <a:p>
            <a:endParaRPr lang="es-ES"/>
          </a:p>
        </p:txBody>
      </p:sp>
      <p:sp>
        <p:nvSpPr>
          <p:cNvPr id="75811" name="Text Box 35"/>
          <p:cNvSpPr txBox="1">
            <a:spLocks noChangeArrowheads="1"/>
          </p:cNvSpPr>
          <p:nvPr/>
        </p:nvSpPr>
        <p:spPr bwMode="auto">
          <a:xfrm>
            <a:off x="455613" y="2185225"/>
            <a:ext cx="1577975" cy="525401"/>
          </a:xfrm>
          <a:prstGeom prst="rect">
            <a:avLst/>
          </a:prstGeom>
          <a:solidFill>
            <a:srgbClr val="FFD41F"/>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400" b="1" dirty="0">
                <a:solidFill>
                  <a:srgbClr val="FF0000"/>
                </a:solidFill>
                <a:latin typeface="Comic Sans MS" panose="030F0702030302020204" pitchFamily="66" charset="0"/>
              </a:rPr>
              <a:t>CORTEZA</a:t>
            </a:r>
            <a:br>
              <a:rPr lang="es-ES_tradnl" sz="1400" b="1" dirty="0">
                <a:solidFill>
                  <a:srgbClr val="FF0000"/>
                </a:solidFill>
                <a:latin typeface="Comic Sans MS" panose="030F0702030302020204" pitchFamily="66" charset="0"/>
              </a:rPr>
            </a:br>
            <a:r>
              <a:rPr lang="es-ES_tradnl" sz="1400" b="1" dirty="0">
                <a:solidFill>
                  <a:srgbClr val="FF0000"/>
                </a:solidFill>
                <a:latin typeface="Comic Sans MS" panose="030F0702030302020204" pitchFamily="66" charset="0"/>
              </a:rPr>
              <a:t>CONTINENTAL</a:t>
            </a:r>
          </a:p>
        </p:txBody>
      </p:sp>
      <p:sp>
        <p:nvSpPr>
          <p:cNvPr id="75812" name="Text Box 36"/>
          <p:cNvSpPr txBox="1">
            <a:spLocks noChangeArrowheads="1"/>
          </p:cNvSpPr>
          <p:nvPr/>
        </p:nvSpPr>
        <p:spPr bwMode="auto">
          <a:xfrm>
            <a:off x="2479675" y="2166175"/>
            <a:ext cx="1589088" cy="525401"/>
          </a:xfrm>
          <a:prstGeom prst="rect">
            <a:avLst/>
          </a:prstGeom>
          <a:solidFill>
            <a:srgbClr val="FFD41F"/>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400" b="1" dirty="0">
                <a:solidFill>
                  <a:srgbClr val="FF0000"/>
                </a:solidFill>
                <a:latin typeface="Comic Sans MS" panose="030F0702030302020204" pitchFamily="66" charset="0"/>
              </a:rPr>
              <a:t>CORTEZA</a:t>
            </a:r>
            <a:br>
              <a:rPr lang="es-ES_tradnl" sz="1400" b="1" dirty="0">
                <a:solidFill>
                  <a:srgbClr val="FF0000"/>
                </a:solidFill>
                <a:latin typeface="Comic Sans MS" panose="030F0702030302020204" pitchFamily="66" charset="0"/>
              </a:rPr>
            </a:br>
            <a:r>
              <a:rPr lang="es-ES_tradnl" sz="1400" b="1" dirty="0">
                <a:solidFill>
                  <a:srgbClr val="FF0000"/>
                </a:solidFill>
                <a:latin typeface="Comic Sans MS" panose="030F0702030302020204" pitchFamily="66" charset="0"/>
              </a:rPr>
              <a:t>OCEÁNICA</a:t>
            </a:r>
          </a:p>
        </p:txBody>
      </p:sp>
      <p:sp>
        <p:nvSpPr>
          <p:cNvPr id="75813" name="Freeform 37"/>
          <p:cNvSpPr>
            <a:spLocks/>
          </p:cNvSpPr>
          <p:nvPr/>
        </p:nvSpPr>
        <p:spPr bwMode="auto">
          <a:xfrm>
            <a:off x="1001713" y="1743075"/>
            <a:ext cx="261937" cy="387350"/>
          </a:xfrm>
          <a:custGeom>
            <a:avLst/>
            <a:gdLst/>
            <a:ahLst/>
            <a:cxnLst>
              <a:cxn ang="0">
                <a:pos x="167" y="0"/>
              </a:cxn>
              <a:cxn ang="0">
                <a:pos x="0" y="0"/>
              </a:cxn>
              <a:cxn ang="0">
                <a:pos x="0" y="322"/>
              </a:cxn>
            </a:cxnLst>
            <a:rect l="0" t="0" r="r" b="b"/>
            <a:pathLst>
              <a:path w="167" h="322">
                <a:moveTo>
                  <a:pt x="167" y="0"/>
                </a:moveTo>
                <a:lnTo>
                  <a:pt x="0" y="0"/>
                </a:lnTo>
                <a:lnTo>
                  <a:pt x="0" y="322"/>
                </a:lnTo>
              </a:path>
            </a:pathLst>
          </a:custGeom>
          <a:noFill/>
          <a:ln w="19050" cap="flat" cmpd="sng">
            <a:solidFill>
              <a:schemeClr val="tx1"/>
            </a:solidFill>
            <a:prstDash val="solid"/>
            <a:round/>
            <a:headEnd type="none" w="med" len="med"/>
            <a:tailEnd type="triangle" w="lg" len="med"/>
          </a:ln>
          <a:effectLst/>
        </p:spPr>
        <p:txBody>
          <a:bodyPr lIns="18000" tIns="46800" rIns="90000" bIns="46800" anchor="ctr">
            <a:spAutoFit/>
          </a:bodyPr>
          <a:lstStyle/>
          <a:p>
            <a:endParaRPr lang="es-ES"/>
          </a:p>
        </p:txBody>
      </p:sp>
      <p:sp>
        <p:nvSpPr>
          <p:cNvPr id="75814" name="Freeform 38"/>
          <p:cNvSpPr>
            <a:spLocks/>
          </p:cNvSpPr>
          <p:nvPr/>
        </p:nvSpPr>
        <p:spPr bwMode="auto">
          <a:xfrm flipH="1">
            <a:off x="2781300" y="1725613"/>
            <a:ext cx="261938" cy="387350"/>
          </a:xfrm>
          <a:custGeom>
            <a:avLst/>
            <a:gdLst/>
            <a:ahLst/>
            <a:cxnLst>
              <a:cxn ang="0">
                <a:pos x="167" y="0"/>
              </a:cxn>
              <a:cxn ang="0">
                <a:pos x="0" y="0"/>
              </a:cxn>
              <a:cxn ang="0">
                <a:pos x="0" y="322"/>
              </a:cxn>
            </a:cxnLst>
            <a:rect l="0" t="0" r="r" b="b"/>
            <a:pathLst>
              <a:path w="167" h="322">
                <a:moveTo>
                  <a:pt x="167" y="0"/>
                </a:moveTo>
                <a:lnTo>
                  <a:pt x="0" y="0"/>
                </a:lnTo>
                <a:lnTo>
                  <a:pt x="0" y="322"/>
                </a:lnTo>
              </a:path>
            </a:pathLst>
          </a:custGeom>
          <a:noFill/>
          <a:ln w="19050" cap="flat" cmpd="sng">
            <a:solidFill>
              <a:schemeClr val="tx1"/>
            </a:solidFill>
            <a:prstDash val="solid"/>
            <a:round/>
            <a:headEnd type="none" w="med" len="med"/>
            <a:tailEnd type="triangle" w="lg" len="med"/>
          </a:ln>
          <a:effectLst/>
        </p:spPr>
        <p:txBody>
          <a:bodyPr lIns="18000" tIns="46800" rIns="90000" bIns="46800" anchor="ctr">
            <a:spAutoFit/>
          </a:bodyPr>
          <a:lstStyle/>
          <a:p>
            <a:endParaRPr lang="es-ES"/>
          </a:p>
        </p:txBody>
      </p:sp>
      <p:sp>
        <p:nvSpPr>
          <p:cNvPr id="75815" name="Text Box 39"/>
          <p:cNvSpPr txBox="1">
            <a:spLocks noChangeArrowheads="1"/>
          </p:cNvSpPr>
          <p:nvPr/>
        </p:nvSpPr>
        <p:spPr bwMode="auto">
          <a:xfrm>
            <a:off x="1265238" y="1388042"/>
            <a:ext cx="1497012" cy="710067"/>
          </a:xfrm>
          <a:prstGeom prst="rect">
            <a:avLst/>
          </a:prstGeom>
          <a:solidFill>
            <a:srgbClr val="FAF478"/>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600" b="1" dirty="0">
                <a:solidFill>
                  <a:srgbClr val="990000"/>
                </a:solidFill>
                <a:latin typeface="Comic Sans MS" panose="030F0702030302020204" pitchFamily="66" charset="0"/>
              </a:rPr>
              <a:t>CORTEZA</a:t>
            </a:r>
          </a:p>
          <a:p>
            <a:pPr algn="ctr" eaLnBrk="0" hangingPunct="0">
              <a:spcBef>
                <a:spcPct val="50000"/>
              </a:spcBef>
            </a:pPr>
            <a:r>
              <a:rPr lang="es-ES_tradnl" sz="1600" b="1" dirty="0">
                <a:solidFill>
                  <a:srgbClr val="990000"/>
                </a:solidFill>
                <a:latin typeface="Comic Sans MS" panose="030F0702030302020204" pitchFamily="66" charset="0"/>
              </a:rPr>
              <a:t>1,6 %</a:t>
            </a:r>
          </a:p>
        </p:txBody>
      </p:sp>
      <p:sp>
        <p:nvSpPr>
          <p:cNvPr id="75816" name="Text Box 40"/>
          <p:cNvSpPr txBox="1">
            <a:spLocks noChangeArrowheads="1"/>
          </p:cNvSpPr>
          <p:nvPr/>
        </p:nvSpPr>
        <p:spPr bwMode="auto">
          <a:xfrm>
            <a:off x="3097213" y="921039"/>
            <a:ext cx="3048000" cy="340735"/>
          </a:xfrm>
          <a:prstGeom prst="rect">
            <a:avLst/>
          </a:prstGeom>
          <a:solidFill>
            <a:srgbClr val="EBE3FD"/>
          </a:solidFill>
          <a:ln w="19050">
            <a:noFill/>
            <a:miter lim="800000"/>
            <a:headEnd/>
            <a:tailEnd/>
          </a:ln>
          <a:effectLst/>
        </p:spPr>
        <p:txBody>
          <a:bodyPr lIns="54000" tIns="46800" rIns="54000" bIns="46800" anchor="ctr">
            <a:spAutoFit/>
          </a:bodyPr>
          <a:lstStyle/>
          <a:p>
            <a:pPr algn="ctr" eaLnBrk="0" hangingPunct="0">
              <a:spcBef>
                <a:spcPct val="50000"/>
              </a:spcBef>
            </a:pPr>
            <a:r>
              <a:rPr lang="es-ES_tradnl" sz="1600" b="1">
                <a:solidFill>
                  <a:srgbClr val="006600"/>
                </a:solidFill>
                <a:latin typeface="Comic Sans MS" panose="030F0702030302020204" pitchFamily="66" charset="0"/>
              </a:rPr>
              <a:t>UNIDADES GEOQUÍMICAS</a:t>
            </a:r>
          </a:p>
        </p:txBody>
      </p:sp>
      <p:sp>
        <p:nvSpPr>
          <p:cNvPr id="26" name="Text Box 35">
            <a:extLst>
              <a:ext uri="{FF2B5EF4-FFF2-40B4-BE49-F238E27FC236}">
                <a16:creationId xmlns:a16="http://schemas.microsoft.com/office/drawing/2014/main" id="{D31A065E-E309-4286-951A-0586B72F21F5}"/>
              </a:ext>
            </a:extLst>
          </p:cNvPr>
          <p:cNvSpPr txBox="1">
            <a:spLocks noChangeArrowheads="1"/>
          </p:cNvSpPr>
          <p:nvPr/>
        </p:nvSpPr>
        <p:spPr bwMode="auto">
          <a:xfrm>
            <a:off x="4644814" y="5373216"/>
            <a:ext cx="1577975" cy="525401"/>
          </a:xfrm>
          <a:prstGeom prst="rect">
            <a:avLst/>
          </a:prstGeom>
          <a:solidFill>
            <a:srgbClr val="FFD41F"/>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400" b="1" dirty="0">
                <a:solidFill>
                  <a:srgbClr val="FF0000"/>
                </a:solidFill>
                <a:latin typeface="Comic Sans MS" panose="030F0702030302020204" pitchFamily="66" charset="0"/>
              </a:rPr>
              <a:t>MANTO INFERIOR</a:t>
            </a:r>
          </a:p>
        </p:txBody>
      </p:sp>
      <p:sp>
        <p:nvSpPr>
          <p:cNvPr id="27" name="Text Box 35">
            <a:extLst>
              <a:ext uri="{FF2B5EF4-FFF2-40B4-BE49-F238E27FC236}">
                <a16:creationId xmlns:a16="http://schemas.microsoft.com/office/drawing/2014/main" id="{4323D9F9-75E6-4C65-8BAF-96AB948C6A19}"/>
              </a:ext>
            </a:extLst>
          </p:cNvPr>
          <p:cNvSpPr txBox="1">
            <a:spLocks noChangeArrowheads="1"/>
          </p:cNvSpPr>
          <p:nvPr/>
        </p:nvSpPr>
        <p:spPr bwMode="auto">
          <a:xfrm>
            <a:off x="4765813" y="3429000"/>
            <a:ext cx="1577975" cy="525401"/>
          </a:xfrm>
          <a:prstGeom prst="rect">
            <a:avLst/>
          </a:prstGeom>
          <a:solidFill>
            <a:srgbClr val="FFD41F"/>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400" b="1" dirty="0">
                <a:solidFill>
                  <a:srgbClr val="FF0000"/>
                </a:solidFill>
                <a:latin typeface="Comic Sans MS" panose="030F0702030302020204" pitchFamily="66" charset="0"/>
              </a:rPr>
              <a:t>MANTO SUPERIOR</a:t>
            </a:r>
          </a:p>
        </p:txBody>
      </p:sp>
      <p:sp>
        <p:nvSpPr>
          <p:cNvPr id="28" name="Text Box 35">
            <a:extLst>
              <a:ext uri="{FF2B5EF4-FFF2-40B4-BE49-F238E27FC236}">
                <a16:creationId xmlns:a16="http://schemas.microsoft.com/office/drawing/2014/main" id="{291C51FB-7A67-4542-8346-A5DB92629C6C}"/>
              </a:ext>
            </a:extLst>
          </p:cNvPr>
          <p:cNvSpPr txBox="1">
            <a:spLocks noChangeArrowheads="1"/>
          </p:cNvSpPr>
          <p:nvPr/>
        </p:nvSpPr>
        <p:spPr bwMode="auto">
          <a:xfrm>
            <a:off x="6943725" y="5267530"/>
            <a:ext cx="1577975" cy="525401"/>
          </a:xfrm>
          <a:prstGeom prst="rect">
            <a:avLst/>
          </a:prstGeom>
          <a:solidFill>
            <a:srgbClr val="FFD41F"/>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400" b="1" dirty="0">
                <a:solidFill>
                  <a:srgbClr val="FF0000"/>
                </a:solidFill>
                <a:latin typeface="Comic Sans MS" panose="030F0702030302020204" pitchFamily="66" charset="0"/>
              </a:rPr>
              <a:t>NÚCLEO INTERNO</a:t>
            </a:r>
          </a:p>
        </p:txBody>
      </p:sp>
      <p:sp>
        <p:nvSpPr>
          <p:cNvPr id="29" name="Text Box 35">
            <a:extLst>
              <a:ext uri="{FF2B5EF4-FFF2-40B4-BE49-F238E27FC236}">
                <a16:creationId xmlns:a16="http://schemas.microsoft.com/office/drawing/2014/main" id="{46D86585-14D8-4938-AA43-7540A16E5083}"/>
              </a:ext>
            </a:extLst>
          </p:cNvPr>
          <p:cNvSpPr txBox="1">
            <a:spLocks noChangeArrowheads="1"/>
          </p:cNvSpPr>
          <p:nvPr/>
        </p:nvSpPr>
        <p:spPr bwMode="auto">
          <a:xfrm>
            <a:off x="6913819" y="4003252"/>
            <a:ext cx="1577975" cy="525401"/>
          </a:xfrm>
          <a:prstGeom prst="rect">
            <a:avLst/>
          </a:prstGeom>
          <a:solidFill>
            <a:srgbClr val="FFD41F"/>
          </a:solidFill>
          <a:ln w="19050">
            <a:noFill/>
            <a:miter lim="800000"/>
            <a:headEnd/>
            <a:tailEnd/>
          </a:ln>
          <a:effectLst/>
        </p:spPr>
        <p:txBody>
          <a:bodyPr lIns="18000" tIns="46800" rIns="90000" bIns="46800" anchor="ctr">
            <a:spAutoFit/>
          </a:bodyPr>
          <a:lstStyle/>
          <a:p>
            <a:pPr algn="ctr" eaLnBrk="0" hangingPunct="0">
              <a:spcBef>
                <a:spcPct val="50000"/>
              </a:spcBef>
            </a:pPr>
            <a:r>
              <a:rPr lang="es-ES_tradnl" sz="1400" b="1" dirty="0">
                <a:solidFill>
                  <a:srgbClr val="FF0000"/>
                </a:solidFill>
                <a:latin typeface="Comic Sans MS" panose="030F0702030302020204" pitchFamily="66" charset="0"/>
              </a:rPr>
              <a:t>NÚCLEO EXTERNO</a:t>
            </a:r>
          </a:p>
        </p:txBody>
      </p:sp>
    </p:spTree>
  </p:cSld>
  <p:clrMapOvr>
    <a:masterClrMapping/>
  </p:clrMapOvr>
</p:sld>
</file>

<file path=ppt/theme/theme1.xml><?xml version="1.0" encoding="utf-8"?>
<a:theme xmlns:a="http://schemas.openxmlformats.org/drawingml/2006/main" name="Tema de Office">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TotalTime>
  <Words>2982</Words>
  <Application>Microsoft Office PowerPoint</Application>
  <PresentationFormat>Presentación en pantalla (4:3)</PresentationFormat>
  <Paragraphs>401</Paragraphs>
  <Slides>45</Slides>
  <Notes>5</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45</vt:i4>
      </vt:variant>
    </vt:vector>
  </HeadingPairs>
  <TitlesOfParts>
    <vt:vector size="51" baseType="lpstr">
      <vt:lpstr>Arial</vt:lpstr>
      <vt:lpstr>Arial-MT</vt:lpstr>
      <vt:lpstr>Calibri</vt:lpstr>
      <vt:lpstr>Comic Sans MS</vt:lpstr>
      <vt:lpstr>Tema de Office</vt:lpstr>
      <vt:lpstr>1_Tema de Office</vt:lpstr>
      <vt:lpstr>  COMPOSICIÓN Y DINÁMICA TERRESTRE. DERIVA CONTINENTAL Y TECTÓNICA DE PLACAS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MODELO DINÁMICO DE LA TIERRA: 4 CAPAS Más moderno, basado en la dinámica de los materiales</vt:lpstr>
      <vt:lpstr>LOS 2 MODELOS DE ESTRUCTURA DE LA TIERRA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Alineación de cadenas montañosas muy separadas en la actualidad (Apalaches en Norteamérica y cadenas montañosas de Escocia y Escandinavia). </vt:lpstr>
      <vt:lpstr>Presentación de PowerPoint</vt:lpstr>
      <vt:lpstr>Presentación de PowerPoint</vt:lpstr>
      <vt:lpstr>Presentación de PowerPoint</vt:lpstr>
      <vt:lpstr>Presentación de PowerPoint</vt:lpstr>
      <vt:lpstr>Presentación de PowerPoint</vt:lpstr>
      <vt:lpstr>EVIDENCIAS DE LA DINÁMICA DE PLACAS  4. EL Paleomagnetismo (Matthews, 1962)  Los minerales magnéticos de las rocas volcánicas cristalizan orientados según el campo magnético terrestre reinante, en el momento en que se solidifican las rocas. Matthews observó que las bandas magnéticas presentes en las rocas son simétricas respecto del eje de la dorsal. Única explicación para este hecho: el fondo marino se expande a partir del eje de la dorsal.</vt:lpstr>
      <vt:lpstr>Presentación de PowerPoint</vt:lpstr>
      <vt:lpstr>Presentación de PowerPoint</vt:lpstr>
      <vt:lpstr>Presentación de PowerPoint</vt:lpstr>
      <vt:lpstr>Presentación de PowerPoint</vt:lpstr>
      <vt:lpstr>LAS DORSALES OCEÁNICAS: ATLÁNTICA, PACÍFICA E ÍNDICA</vt:lpstr>
      <vt:lpstr>Presentación de PowerPoint</vt:lpstr>
      <vt:lpstr>EVOLUCIÓN DE LOS LÍMITES DIVERGENTES  ETAPAS INICIALES: 1ª RIFT VALLEY Y 2ª MAR ROJO</vt:lpstr>
      <vt:lpstr>Presentación de PowerPoint</vt:lpstr>
      <vt:lpstr>Presentación de PowerPoint</vt:lpstr>
      <vt:lpstr>Presentación de PowerPoint</vt:lpstr>
      <vt:lpstr>Presentación de PowerPoint</vt:lpstr>
      <vt:lpstr>EJ.: EL HIMALAYA</vt:lpstr>
      <vt:lpstr>Presentación de PowerPoint</vt:lpstr>
      <vt:lpstr>Presentación de PowerPoint</vt:lpstr>
      <vt:lpstr>PUNTOS CALIENTES INTRAPLACA:  Hawaii (placa Pacífica), Canarias (placa Africana)</vt:lpstr>
      <vt:lpstr>Presentación de PowerPoint</vt:lpstr>
      <vt:lpstr>5. EL MOTOR DEL MOVIMIENTO:   LAS CORRIENTES DE CONVECCIÓN (CÉLULAS CÍCLICAS: ascendentes bajo las dorsales y descendentes bajo las zonas de subducción).</vt:lpstr>
    </vt:vector>
  </TitlesOfParts>
  <Company>eMachines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Valued eMachines Customer</dc:creator>
  <cp:lastModifiedBy>CATA</cp:lastModifiedBy>
  <cp:revision>113</cp:revision>
  <dcterms:created xsi:type="dcterms:W3CDTF">2011-12-20T21:25:17Z</dcterms:created>
  <dcterms:modified xsi:type="dcterms:W3CDTF">2023-05-01T19:15:31Z</dcterms:modified>
</cp:coreProperties>
</file>