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75" r:id="rId2"/>
    <p:sldId id="450" r:id="rId3"/>
    <p:sldId id="451" r:id="rId4"/>
    <p:sldId id="452" r:id="rId5"/>
    <p:sldId id="453" r:id="rId6"/>
    <p:sldId id="454" r:id="rId7"/>
    <p:sldId id="360" r:id="rId8"/>
    <p:sldId id="346" r:id="rId9"/>
    <p:sldId id="448" r:id="rId10"/>
    <p:sldId id="444" r:id="rId11"/>
    <p:sldId id="363" r:id="rId12"/>
    <p:sldId id="367" r:id="rId13"/>
    <p:sldId id="368" r:id="rId14"/>
    <p:sldId id="449" r:id="rId15"/>
    <p:sldId id="379" r:id="rId16"/>
    <p:sldId id="364" r:id="rId17"/>
    <p:sldId id="365" r:id="rId18"/>
    <p:sldId id="366" r:id="rId19"/>
    <p:sldId id="369" r:id="rId20"/>
    <p:sldId id="370" r:id="rId21"/>
    <p:sldId id="377" r:id="rId22"/>
    <p:sldId id="447" r:id="rId23"/>
    <p:sldId id="446" r:id="rId24"/>
    <p:sldId id="348" r:id="rId25"/>
    <p:sldId id="378" r:id="rId2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73">
          <p15:clr>
            <a:srgbClr val="A4A3A4"/>
          </p15:clr>
        </p15:guide>
        <p15:guide id="2" orient="horz" pos="368">
          <p15:clr>
            <a:srgbClr val="A4A3A4"/>
          </p15:clr>
        </p15:guide>
        <p15:guide id="3" orient="horz" pos="1131">
          <p15:clr>
            <a:srgbClr val="A4A3A4"/>
          </p15:clr>
        </p15:guide>
        <p15:guide id="4" pos="408">
          <p15:clr>
            <a:srgbClr val="A4A3A4"/>
          </p15:clr>
        </p15:guide>
        <p15:guide id="5" pos="5375">
          <p15:clr>
            <a:srgbClr val="A4A3A4"/>
          </p15:clr>
        </p15:guide>
        <p15:guide id="6" pos="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FF4F"/>
    <a:srgbClr val="006600"/>
    <a:srgbClr val="ABE800"/>
    <a:srgbClr val="FFE269"/>
    <a:srgbClr val="FF66CC"/>
    <a:srgbClr val="6699FF"/>
    <a:srgbClr val="CC9900"/>
    <a:srgbClr val="E9E400"/>
    <a:srgbClr val="E8F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4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04" y="66"/>
      </p:cViewPr>
      <p:guideLst>
        <p:guide orient="horz" pos="3873"/>
        <p:guide orient="horz" pos="368"/>
        <p:guide orient="horz" pos="1131"/>
        <p:guide pos="408"/>
        <p:guide pos="5375"/>
        <p:guide pos="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356B2-0079-4DBC-824E-94BAE72AE056}" type="datetimeFigureOut">
              <a:rPr lang="es-ES" smtClean="0"/>
              <a:pPr/>
              <a:t>22/02/2023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1376D-6ADE-4EFC-89B1-990371D5678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455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51AB9-478E-4A40-B2AE-C667F50181D4}" type="slidenum">
              <a:rPr lang="es-ES"/>
              <a:pPr/>
              <a:t>7</a:t>
            </a:fld>
            <a:endParaRPr lang="es-E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4114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57943-0349-4DAC-81C5-4F316340799E}" type="slidenum">
              <a:rPr lang="es-ES"/>
              <a:pPr/>
              <a:t>10</a:t>
            </a:fld>
            <a:endParaRPr lang="es-E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164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26488-737A-4074-B025-F13AD854266C}" type="slidenum">
              <a:rPr lang="es-ES"/>
              <a:pPr/>
              <a:t>11</a:t>
            </a:fld>
            <a:endParaRPr lang="es-E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244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C652F4-6A4D-4C5B-8F7E-EFB7ABF7CB63}" type="slidenum">
              <a:rPr lang="es-ES"/>
              <a:pPr/>
              <a:t>16</a:t>
            </a:fld>
            <a:endParaRPr lang="es-E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3958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172630-BB26-4FB5-93E5-7C621DF79CD9}" type="slidenum">
              <a:rPr lang="es-ES"/>
              <a:pPr/>
              <a:t>18</a:t>
            </a:fld>
            <a:endParaRPr lang="es-E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544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DCA3CF-1C05-4B0C-B147-4355D0131640}" type="slidenum">
              <a:rPr lang="es-ES"/>
              <a:pPr/>
              <a:t>20</a:t>
            </a:fld>
            <a:endParaRPr lang="es-E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70541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25132F-B15E-4E34-9E84-AF39B05329A9}" type="slidenum">
              <a:rPr lang="es-ES"/>
              <a:pPr/>
              <a:t>23</a:t>
            </a:fld>
            <a:endParaRPr lang="es-E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719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6035675" y="0"/>
            <a:ext cx="3103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s-ES_tradnl" sz="1200" b="1">
                <a:solidFill>
                  <a:schemeClr val="bg1"/>
                </a:solidFill>
              </a:rPr>
              <a:t>BIOLOGÍA Y GEOLOGÍA Bachillerato</a:t>
            </a:r>
            <a:br>
              <a:rPr lang="es-ES_tradnl" sz="1200" b="1">
                <a:solidFill>
                  <a:schemeClr val="bg1"/>
                </a:solidFill>
              </a:rPr>
            </a:br>
            <a:r>
              <a:rPr lang="es-ES_tradnl" sz="1200">
                <a:solidFill>
                  <a:schemeClr val="bg1"/>
                </a:solidFill>
              </a:rPr>
              <a:t>La relación y la reproducción de las plantas</a:t>
            </a:r>
            <a:endParaRPr lang="es-ES" sz="12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" Target="slide19.xml"/><Relationship Id="rId7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slide" Target="slide20.xml"/><Relationship Id="rId9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23292" y="1008062"/>
            <a:ext cx="3493474" cy="1470025"/>
          </a:xfrm>
        </p:spPr>
        <p:txBody>
          <a:bodyPr/>
          <a:lstStyle/>
          <a:p>
            <a:r>
              <a:rPr lang="es-ES" sz="1800" dirty="0">
                <a:solidFill>
                  <a:srgbClr val="7030A0"/>
                </a:solidFill>
                <a:latin typeface="Comic Sans MS" panose="030F0702030302020204" pitchFamily="66" charset="0"/>
              </a:rPr>
              <a:t>TEMA 15</a:t>
            </a:r>
            <a:br>
              <a:rPr lang="es-ES" sz="18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br>
              <a:rPr lang="es-ES" sz="18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s-ES" sz="1800" dirty="0">
                <a:solidFill>
                  <a:srgbClr val="7030A0"/>
                </a:solidFill>
                <a:latin typeface="Comic Sans MS" panose="030F0702030302020204" pitchFamily="66" charset="0"/>
              </a:rPr>
              <a:t>REPRODUCCIÓN VEGETAL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09801" y="2645159"/>
            <a:ext cx="5906025" cy="3992667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CICLO BIOLÓGICO</a:t>
            </a:r>
          </a:p>
          <a:p>
            <a:pPr marL="457200" indent="-457200" algn="l">
              <a:buAutoNum type="arabicPeriod"/>
            </a:pPr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BRIOFITAS</a:t>
            </a:r>
          </a:p>
          <a:p>
            <a:pPr marL="457200" indent="-457200" algn="l">
              <a:buAutoNum type="arabicPeriod"/>
            </a:pPr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PTERIDOFITAS</a:t>
            </a:r>
          </a:p>
          <a:p>
            <a:pPr marL="457200" indent="-457200" algn="l">
              <a:buAutoNum type="arabicPeriod"/>
            </a:pPr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ESPERMAFITAS</a:t>
            </a:r>
          </a:p>
          <a:p>
            <a:pPr algn="l"/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      - Los verticilos florales</a:t>
            </a:r>
          </a:p>
          <a:p>
            <a:pPr algn="l"/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      - Formación de gametofitos y gametos</a:t>
            </a:r>
          </a:p>
          <a:p>
            <a:pPr algn="l"/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      - Fases de la reproducción </a:t>
            </a:r>
          </a:p>
          <a:p>
            <a:pPr algn="l"/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      - Diferencias Angiospermas - Gimnospermas</a:t>
            </a:r>
          </a:p>
          <a:p>
            <a:pPr algn="l"/>
            <a:endParaRPr lang="es-ES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l"/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     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615860" y="726509"/>
            <a:ext cx="5937335" cy="174705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615860" y="2629499"/>
            <a:ext cx="5937336" cy="30312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DA95E39-68FF-4C5E-B9F6-174765661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493" y="913432"/>
            <a:ext cx="2236555" cy="149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86699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040394" y="354142"/>
            <a:ext cx="4459766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1.  CICLO BIOLÓGICO DE LAS PLANTAS</a:t>
            </a:r>
            <a:endParaRPr lang="es-ES_tradnl" sz="1600" dirty="0">
              <a:latin typeface="Comic Sans MS" panose="030F0702030302020204" pitchFamily="66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036100" y="410505"/>
            <a:ext cx="2647176" cy="3161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itchFamily="66" charset="0"/>
              </a:rPr>
              <a:t>CICLO DIPLOHAPLONTE</a:t>
            </a:r>
          </a:p>
        </p:txBody>
      </p:sp>
      <p:sp>
        <p:nvSpPr>
          <p:cNvPr id="65" name="Text Box 109"/>
          <p:cNvSpPr txBox="1">
            <a:spLocks noChangeArrowheads="1"/>
          </p:cNvSpPr>
          <p:nvPr/>
        </p:nvSpPr>
        <p:spPr bwMode="auto">
          <a:xfrm>
            <a:off x="5912915" y="826816"/>
            <a:ext cx="2879725" cy="316113"/>
          </a:xfrm>
          <a:prstGeom prst="rect">
            <a:avLst/>
          </a:prstGeom>
          <a:solidFill>
            <a:srgbClr val="99FF33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itchFamily="66" charset="0"/>
              </a:rPr>
              <a:t>MEIOSIS ESPOROGÉNICA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5B976F3-8CC8-4EB7-9481-9CA11E2EC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8" t="9533" r="4149" b="-371"/>
          <a:stretch/>
        </p:blipFill>
        <p:spPr>
          <a:xfrm>
            <a:off x="274628" y="903960"/>
            <a:ext cx="4459766" cy="4360755"/>
          </a:xfrm>
          <a:prstGeom prst="rect">
            <a:avLst/>
          </a:prstGeom>
        </p:spPr>
      </p:pic>
      <p:sp>
        <p:nvSpPr>
          <p:cNvPr id="67" name="Text Box 32">
            <a:extLst>
              <a:ext uri="{FF2B5EF4-FFF2-40B4-BE49-F238E27FC236}">
                <a16:creationId xmlns:a16="http://schemas.microsoft.com/office/drawing/2014/main" id="{925CC775-E019-42AE-8F7C-1D2426701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28" y="2567093"/>
            <a:ext cx="864642" cy="27918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200" dirty="0">
                <a:latin typeface="Comic Sans MS" pitchFamily="66" charset="0"/>
              </a:rPr>
              <a:t>Esporas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541E1FD-E8A6-41F4-8CBA-9E70EC3753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321"/>
          <a:stretch/>
        </p:blipFill>
        <p:spPr>
          <a:xfrm>
            <a:off x="5056785" y="1355578"/>
            <a:ext cx="2295993" cy="14906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790644D-0759-4B29-8DB4-5A796518A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968" y="2968955"/>
            <a:ext cx="2462250" cy="14093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5549362-EFCB-4D12-BC87-F3AB7FA373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989"/>
          <a:stretch/>
        </p:blipFill>
        <p:spPr>
          <a:xfrm>
            <a:off x="4489305" y="4556012"/>
            <a:ext cx="2462250" cy="15986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75F207C-D706-4030-95F4-6798054D3B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042"/>
          <a:stretch/>
        </p:blipFill>
        <p:spPr>
          <a:xfrm>
            <a:off x="6976998" y="4549811"/>
            <a:ext cx="2023838" cy="1615980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66671" y="5475979"/>
            <a:ext cx="3464416" cy="830997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ALTERNANCIA DE GENERACIONES:</a:t>
            </a:r>
          </a:p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- ESPOROFITO 2n productor de esporas n</a:t>
            </a:r>
          </a:p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- GAMETOFITO n productor de gametos n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09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971550" y="114300"/>
            <a:ext cx="7129463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4. LA REPRODUCCIÓN SEXUAL EN LAS PLANTAS ESPERMATOFITAS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5123" name="Text Box 69"/>
          <p:cNvSpPr txBox="1">
            <a:spLocks noChangeArrowheads="1"/>
          </p:cNvSpPr>
          <p:nvPr/>
        </p:nvSpPr>
        <p:spPr bwMode="auto">
          <a:xfrm>
            <a:off x="7667342" y="3242711"/>
            <a:ext cx="1091179" cy="391628"/>
          </a:xfrm>
          <a:prstGeom prst="rect">
            <a:avLst/>
          </a:prstGeom>
          <a:solidFill>
            <a:srgbClr val="F7BAFC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PÉTALOS</a:t>
            </a:r>
          </a:p>
        </p:txBody>
      </p:sp>
      <p:sp>
        <p:nvSpPr>
          <p:cNvPr id="5124" name="Text Box 70"/>
          <p:cNvSpPr txBox="1">
            <a:spLocks noChangeArrowheads="1"/>
          </p:cNvSpPr>
          <p:nvPr/>
        </p:nvSpPr>
        <p:spPr bwMode="auto">
          <a:xfrm>
            <a:off x="6028234" y="3242711"/>
            <a:ext cx="1094384" cy="391628"/>
          </a:xfrm>
          <a:prstGeom prst="rect">
            <a:avLst/>
          </a:prstGeom>
          <a:solidFill>
            <a:srgbClr val="F7BAFC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SÉPALOS</a:t>
            </a:r>
          </a:p>
        </p:txBody>
      </p:sp>
      <p:sp>
        <p:nvSpPr>
          <p:cNvPr id="5125" name="Text Box 71"/>
          <p:cNvSpPr txBox="1">
            <a:spLocks noChangeArrowheads="1"/>
          </p:cNvSpPr>
          <p:nvPr/>
        </p:nvSpPr>
        <p:spPr bwMode="auto">
          <a:xfrm>
            <a:off x="811440" y="2279969"/>
            <a:ext cx="1313996" cy="391628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anose="030F0702030302020204" pitchFamily="66" charset="0"/>
              </a:rPr>
              <a:t>ANDROCEO</a:t>
            </a:r>
          </a:p>
        </p:txBody>
      </p:sp>
      <p:sp>
        <p:nvSpPr>
          <p:cNvPr id="5126" name="Text Box 72"/>
          <p:cNvSpPr txBox="1">
            <a:spLocks noChangeArrowheads="1"/>
          </p:cNvSpPr>
          <p:nvPr/>
        </p:nvSpPr>
        <p:spPr bwMode="auto">
          <a:xfrm>
            <a:off x="3567112" y="2306609"/>
            <a:ext cx="1322939" cy="391628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anose="030F0702030302020204" pitchFamily="66" charset="0"/>
              </a:rPr>
              <a:t>GINECEO</a:t>
            </a:r>
          </a:p>
        </p:txBody>
      </p:sp>
      <p:sp>
        <p:nvSpPr>
          <p:cNvPr id="5127" name="Text Box 73"/>
          <p:cNvSpPr txBox="1">
            <a:spLocks noChangeArrowheads="1"/>
          </p:cNvSpPr>
          <p:nvPr/>
        </p:nvSpPr>
        <p:spPr bwMode="auto">
          <a:xfrm>
            <a:off x="3480562" y="3250649"/>
            <a:ext cx="1203388" cy="391628"/>
          </a:xfrm>
          <a:prstGeom prst="rect">
            <a:avLst/>
          </a:prstGeom>
          <a:solidFill>
            <a:srgbClr val="F7BAFC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CARPELOS</a:t>
            </a:r>
          </a:p>
        </p:txBody>
      </p:sp>
      <p:sp>
        <p:nvSpPr>
          <p:cNvPr id="5128" name="Text Box 74"/>
          <p:cNvSpPr txBox="1">
            <a:spLocks noChangeArrowheads="1"/>
          </p:cNvSpPr>
          <p:nvPr/>
        </p:nvSpPr>
        <p:spPr bwMode="auto">
          <a:xfrm>
            <a:off x="305837" y="5052461"/>
            <a:ext cx="2131527" cy="391628"/>
          </a:xfrm>
          <a:prstGeom prst="rect">
            <a:avLst/>
          </a:prstGeom>
          <a:solidFill>
            <a:srgbClr val="F8F8A4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SACOS POLÍNICOS</a:t>
            </a:r>
          </a:p>
        </p:txBody>
      </p:sp>
      <p:sp>
        <p:nvSpPr>
          <p:cNvPr id="5129" name="Text Box 75"/>
          <p:cNvSpPr txBox="1">
            <a:spLocks noChangeArrowheads="1"/>
          </p:cNvSpPr>
          <p:nvPr/>
        </p:nvSpPr>
        <p:spPr bwMode="auto">
          <a:xfrm>
            <a:off x="2093913" y="5763661"/>
            <a:ext cx="2047875" cy="391628"/>
          </a:xfrm>
          <a:prstGeom prst="rect">
            <a:avLst/>
          </a:prstGeom>
          <a:solidFill>
            <a:srgbClr val="F9E99B"/>
          </a:solidFill>
          <a:ln w="12700">
            <a:noFill/>
            <a:miter lim="800000"/>
            <a:headEnd/>
            <a:tailEnd type="none" w="lg" len="med"/>
          </a:ln>
        </p:spPr>
        <p:txBody>
          <a:bodyPr lIns="0" tIns="72000" rIns="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GRANOS DE POLEN</a:t>
            </a:r>
          </a:p>
        </p:txBody>
      </p:sp>
      <p:sp>
        <p:nvSpPr>
          <p:cNvPr id="5130" name="Text Box 76"/>
          <p:cNvSpPr txBox="1">
            <a:spLocks noChangeArrowheads="1"/>
          </p:cNvSpPr>
          <p:nvPr/>
        </p:nvSpPr>
        <p:spPr bwMode="auto">
          <a:xfrm>
            <a:off x="5880970" y="5918235"/>
            <a:ext cx="1012631" cy="391628"/>
          </a:xfrm>
          <a:prstGeom prst="rect">
            <a:avLst/>
          </a:prstGeom>
          <a:solidFill>
            <a:srgbClr val="F9E99B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ÓVULOS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1408113" y="941388"/>
            <a:ext cx="1554162" cy="438150"/>
            <a:chOff x="1167" y="822"/>
            <a:chExt cx="1208" cy="276"/>
          </a:xfrm>
        </p:grpSpPr>
        <p:sp>
          <p:nvSpPr>
            <p:cNvPr id="5201" name="Line 78"/>
            <p:cNvSpPr>
              <a:spLocks noChangeShapeType="1"/>
            </p:cNvSpPr>
            <p:nvPr/>
          </p:nvSpPr>
          <p:spPr bwMode="auto">
            <a:xfrm>
              <a:off x="1167" y="958"/>
              <a:ext cx="1208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202" name="Text Box 79"/>
            <p:cNvSpPr txBox="1">
              <a:spLocks noChangeArrowheads="1"/>
            </p:cNvSpPr>
            <p:nvPr/>
          </p:nvSpPr>
          <p:spPr bwMode="auto">
            <a:xfrm>
              <a:off x="1345" y="822"/>
              <a:ext cx="770" cy="27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está formada por</a:t>
              </a:r>
            </a:p>
          </p:txBody>
        </p:sp>
      </p:grp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3317875" y="1363663"/>
            <a:ext cx="3376613" cy="549275"/>
            <a:chOff x="2264" y="1088"/>
            <a:chExt cx="2304" cy="346"/>
          </a:xfrm>
        </p:grpSpPr>
        <p:sp>
          <p:nvSpPr>
            <p:cNvPr id="5197" name="Line 81"/>
            <p:cNvSpPr>
              <a:spLocks noChangeShapeType="1"/>
            </p:cNvSpPr>
            <p:nvPr/>
          </p:nvSpPr>
          <p:spPr bwMode="auto">
            <a:xfrm>
              <a:off x="3152" y="1088"/>
              <a:ext cx="0" cy="21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98" name="Line 82"/>
            <p:cNvSpPr>
              <a:spLocks noChangeShapeType="1"/>
            </p:cNvSpPr>
            <p:nvPr/>
          </p:nvSpPr>
          <p:spPr bwMode="auto">
            <a:xfrm flipH="1">
              <a:off x="2264" y="1304"/>
              <a:ext cx="888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99" name="Line 83"/>
            <p:cNvSpPr>
              <a:spLocks noChangeShapeType="1"/>
            </p:cNvSpPr>
            <p:nvPr/>
          </p:nvSpPr>
          <p:spPr bwMode="auto">
            <a:xfrm>
              <a:off x="3152" y="1304"/>
              <a:ext cx="141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200" name="Text Box 84"/>
            <p:cNvSpPr txBox="1">
              <a:spLocks noChangeArrowheads="1"/>
            </p:cNvSpPr>
            <p:nvPr/>
          </p:nvSpPr>
          <p:spPr bwMode="auto">
            <a:xfrm>
              <a:off x="2900" y="1158"/>
              <a:ext cx="524" cy="27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pueden ser</a:t>
              </a:r>
            </a:p>
          </p:txBody>
        </p:sp>
      </p:grpSp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1476375" y="1849438"/>
            <a:ext cx="2670175" cy="492125"/>
            <a:chOff x="930" y="1394"/>
            <a:chExt cx="1682" cy="310"/>
          </a:xfrm>
        </p:grpSpPr>
        <p:sp>
          <p:nvSpPr>
            <p:cNvPr id="5192" name="Line 86"/>
            <p:cNvSpPr>
              <a:spLocks noChangeShapeType="1"/>
            </p:cNvSpPr>
            <p:nvPr/>
          </p:nvSpPr>
          <p:spPr bwMode="auto">
            <a:xfrm>
              <a:off x="1771" y="1394"/>
              <a:ext cx="0" cy="179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5193" name="Line 87"/>
            <p:cNvSpPr>
              <a:spLocks noChangeShapeType="1"/>
            </p:cNvSpPr>
            <p:nvPr/>
          </p:nvSpPr>
          <p:spPr bwMode="auto">
            <a:xfrm>
              <a:off x="930" y="1573"/>
              <a:ext cx="1682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5194" name="Line 88"/>
            <p:cNvSpPr>
              <a:spLocks noChangeShapeType="1"/>
            </p:cNvSpPr>
            <p:nvPr/>
          </p:nvSpPr>
          <p:spPr bwMode="auto">
            <a:xfrm>
              <a:off x="930" y="1569"/>
              <a:ext cx="0" cy="135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5195" name="Line 89"/>
            <p:cNvSpPr>
              <a:spLocks noChangeShapeType="1"/>
            </p:cNvSpPr>
            <p:nvPr/>
          </p:nvSpPr>
          <p:spPr bwMode="auto">
            <a:xfrm>
              <a:off x="2604" y="1569"/>
              <a:ext cx="0" cy="127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5196" name="Text Box 90"/>
            <p:cNvSpPr txBox="1">
              <a:spLocks noChangeArrowheads="1"/>
            </p:cNvSpPr>
            <p:nvPr/>
          </p:nvSpPr>
          <p:spPr bwMode="auto">
            <a:xfrm>
              <a:off x="1598" y="1479"/>
              <a:ext cx="291" cy="16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/>
                <a:t>como</a:t>
              </a:r>
            </a:p>
          </p:txBody>
        </p:sp>
      </p:grp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831850" y="3568700"/>
            <a:ext cx="1931988" cy="508000"/>
            <a:chOff x="568" y="2504"/>
            <a:chExt cx="1200" cy="320"/>
          </a:xfrm>
        </p:grpSpPr>
        <p:sp>
          <p:nvSpPr>
            <p:cNvPr id="5187" name="Line 92"/>
            <p:cNvSpPr>
              <a:spLocks noChangeShapeType="1"/>
            </p:cNvSpPr>
            <p:nvPr/>
          </p:nvSpPr>
          <p:spPr bwMode="auto">
            <a:xfrm>
              <a:off x="944" y="2504"/>
              <a:ext cx="0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8" name="Line 93"/>
            <p:cNvSpPr>
              <a:spLocks noChangeShapeType="1"/>
            </p:cNvSpPr>
            <p:nvPr/>
          </p:nvSpPr>
          <p:spPr bwMode="auto">
            <a:xfrm>
              <a:off x="568" y="2696"/>
              <a:ext cx="120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9" name="Line 94"/>
            <p:cNvSpPr>
              <a:spLocks noChangeShapeType="1"/>
            </p:cNvSpPr>
            <p:nvPr/>
          </p:nvSpPr>
          <p:spPr bwMode="auto">
            <a:xfrm>
              <a:off x="568" y="2696"/>
              <a:ext cx="0" cy="1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90" name="Line 95"/>
            <p:cNvSpPr>
              <a:spLocks noChangeShapeType="1"/>
            </p:cNvSpPr>
            <p:nvPr/>
          </p:nvSpPr>
          <p:spPr bwMode="auto">
            <a:xfrm>
              <a:off x="1760" y="2688"/>
              <a:ext cx="0" cy="1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91" name="Text Box 96"/>
            <p:cNvSpPr txBox="1">
              <a:spLocks noChangeArrowheads="1"/>
            </p:cNvSpPr>
            <p:nvPr/>
          </p:nvSpPr>
          <p:spPr bwMode="auto">
            <a:xfrm>
              <a:off x="688" y="2587"/>
              <a:ext cx="700" cy="16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que constan de</a:t>
              </a:r>
            </a:p>
          </p:txBody>
        </p:sp>
      </p:grpSp>
      <p:grpSp>
        <p:nvGrpSpPr>
          <p:cNvPr id="6" name="Group 97"/>
          <p:cNvGrpSpPr>
            <a:grpSpLocks/>
          </p:cNvGrpSpPr>
          <p:nvPr/>
        </p:nvGrpSpPr>
        <p:grpSpPr bwMode="auto">
          <a:xfrm>
            <a:off x="266700" y="4457700"/>
            <a:ext cx="2197100" cy="571500"/>
            <a:chOff x="168" y="3064"/>
            <a:chExt cx="1384" cy="360"/>
          </a:xfrm>
        </p:grpSpPr>
        <p:sp>
          <p:nvSpPr>
            <p:cNvPr id="5185" name="Line 98"/>
            <p:cNvSpPr>
              <a:spLocks noChangeShapeType="1"/>
            </p:cNvSpPr>
            <p:nvPr/>
          </p:nvSpPr>
          <p:spPr bwMode="auto">
            <a:xfrm>
              <a:off x="517" y="3064"/>
              <a:ext cx="0" cy="36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6" name="Text Box 99"/>
            <p:cNvSpPr txBox="1">
              <a:spLocks noChangeArrowheads="1"/>
            </p:cNvSpPr>
            <p:nvPr/>
          </p:nvSpPr>
          <p:spPr bwMode="auto">
            <a:xfrm>
              <a:off x="168" y="3068"/>
              <a:ext cx="1384" cy="27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en su interior se encuentran los</a:t>
              </a:r>
            </a:p>
          </p:txBody>
        </p:sp>
      </p:grpSp>
      <p:grpSp>
        <p:nvGrpSpPr>
          <p:cNvPr id="7" name="Group 100"/>
          <p:cNvGrpSpPr>
            <a:grpSpLocks/>
          </p:cNvGrpSpPr>
          <p:nvPr/>
        </p:nvGrpSpPr>
        <p:grpSpPr bwMode="auto">
          <a:xfrm>
            <a:off x="320675" y="5516570"/>
            <a:ext cx="1755775" cy="893763"/>
            <a:chOff x="202" y="3731"/>
            <a:chExt cx="1106" cy="563"/>
          </a:xfrm>
        </p:grpSpPr>
        <p:sp>
          <p:nvSpPr>
            <p:cNvPr id="5183" name="Freeform 101"/>
            <p:cNvSpPr>
              <a:spLocks/>
            </p:cNvSpPr>
            <p:nvPr/>
          </p:nvSpPr>
          <p:spPr bwMode="auto">
            <a:xfrm>
              <a:off x="524" y="3731"/>
              <a:ext cx="784" cy="234"/>
            </a:xfrm>
            <a:custGeom>
              <a:avLst/>
              <a:gdLst>
                <a:gd name="T0" fmla="*/ 0 w 952"/>
                <a:gd name="T1" fmla="*/ 0 h 320"/>
                <a:gd name="T2" fmla="*/ 0 w 952"/>
                <a:gd name="T3" fmla="*/ 320 h 320"/>
                <a:gd name="T4" fmla="*/ 952 w 952"/>
                <a:gd name="T5" fmla="*/ 320 h 320"/>
                <a:gd name="T6" fmla="*/ 0 60000 65536"/>
                <a:gd name="T7" fmla="*/ 0 60000 65536"/>
                <a:gd name="T8" fmla="*/ 0 60000 65536"/>
                <a:gd name="T9" fmla="*/ 0 w 952"/>
                <a:gd name="T10" fmla="*/ 0 h 320"/>
                <a:gd name="T11" fmla="*/ 952 w 952"/>
                <a:gd name="T12" fmla="*/ 320 h 3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2" h="320">
                  <a:moveTo>
                    <a:pt x="0" y="0"/>
                  </a:moveTo>
                  <a:lnTo>
                    <a:pt x="0" y="320"/>
                  </a:lnTo>
                  <a:lnTo>
                    <a:pt x="952" y="320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4" name="Text Box 102"/>
            <p:cNvSpPr txBox="1">
              <a:spLocks noChangeArrowheads="1"/>
            </p:cNvSpPr>
            <p:nvPr/>
          </p:nvSpPr>
          <p:spPr bwMode="auto">
            <a:xfrm>
              <a:off x="202" y="4016"/>
              <a:ext cx="925" cy="27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 dirty="0">
                  <a:latin typeface="Comic Sans MS" panose="030F0702030302020204" pitchFamily="66" charset="0"/>
                </a:rPr>
                <a:t>donde se forman los</a:t>
              </a:r>
            </a:p>
          </p:txBody>
        </p:sp>
      </p:grpSp>
      <p:grpSp>
        <p:nvGrpSpPr>
          <p:cNvPr id="8" name="Group 103"/>
          <p:cNvGrpSpPr>
            <a:grpSpLocks/>
          </p:cNvGrpSpPr>
          <p:nvPr/>
        </p:nvGrpSpPr>
        <p:grpSpPr bwMode="auto">
          <a:xfrm>
            <a:off x="3509963" y="3711576"/>
            <a:ext cx="1206500" cy="1444625"/>
            <a:chOff x="2440" y="2567"/>
            <a:chExt cx="700" cy="910"/>
          </a:xfrm>
        </p:grpSpPr>
        <p:sp>
          <p:nvSpPr>
            <p:cNvPr id="5179" name="Freeform 104"/>
            <p:cNvSpPr>
              <a:spLocks/>
            </p:cNvSpPr>
            <p:nvPr/>
          </p:nvSpPr>
          <p:spPr bwMode="auto">
            <a:xfrm>
              <a:off x="2784" y="2587"/>
              <a:ext cx="105" cy="234"/>
            </a:xfrm>
            <a:custGeom>
              <a:avLst/>
              <a:gdLst>
                <a:gd name="T0" fmla="*/ 0 w 312"/>
                <a:gd name="T1" fmla="*/ 0 h 368"/>
                <a:gd name="T2" fmla="*/ 0 w 312"/>
                <a:gd name="T3" fmla="*/ 368 h 368"/>
                <a:gd name="T4" fmla="*/ 312 w 312"/>
                <a:gd name="T5" fmla="*/ 368 h 368"/>
                <a:gd name="T6" fmla="*/ 0 60000 65536"/>
                <a:gd name="T7" fmla="*/ 0 60000 65536"/>
                <a:gd name="T8" fmla="*/ 0 60000 65536"/>
                <a:gd name="T9" fmla="*/ 0 w 312"/>
                <a:gd name="T10" fmla="*/ 0 h 368"/>
                <a:gd name="T11" fmla="*/ 312 w 312"/>
                <a:gd name="T12" fmla="*/ 368 h 3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2" h="368">
                  <a:moveTo>
                    <a:pt x="0" y="0"/>
                  </a:moveTo>
                  <a:lnTo>
                    <a:pt x="0" y="368"/>
                  </a:lnTo>
                  <a:lnTo>
                    <a:pt x="312" y="368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0" name="Freeform 105"/>
            <p:cNvSpPr>
              <a:spLocks/>
            </p:cNvSpPr>
            <p:nvPr/>
          </p:nvSpPr>
          <p:spPr bwMode="auto">
            <a:xfrm>
              <a:off x="2784" y="2915"/>
              <a:ext cx="105" cy="234"/>
            </a:xfrm>
            <a:custGeom>
              <a:avLst/>
              <a:gdLst>
                <a:gd name="T0" fmla="*/ 0 w 312"/>
                <a:gd name="T1" fmla="*/ 0 h 368"/>
                <a:gd name="T2" fmla="*/ 0 w 312"/>
                <a:gd name="T3" fmla="*/ 368 h 368"/>
                <a:gd name="T4" fmla="*/ 312 w 312"/>
                <a:gd name="T5" fmla="*/ 368 h 368"/>
                <a:gd name="T6" fmla="*/ 0 60000 65536"/>
                <a:gd name="T7" fmla="*/ 0 60000 65536"/>
                <a:gd name="T8" fmla="*/ 0 60000 65536"/>
                <a:gd name="T9" fmla="*/ 0 w 312"/>
                <a:gd name="T10" fmla="*/ 0 h 368"/>
                <a:gd name="T11" fmla="*/ 312 w 312"/>
                <a:gd name="T12" fmla="*/ 368 h 3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2" h="368">
                  <a:moveTo>
                    <a:pt x="0" y="0"/>
                  </a:moveTo>
                  <a:lnTo>
                    <a:pt x="0" y="368"/>
                  </a:lnTo>
                  <a:lnTo>
                    <a:pt x="312" y="368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1" name="Freeform 106"/>
            <p:cNvSpPr>
              <a:spLocks/>
            </p:cNvSpPr>
            <p:nvPr/>
          </p:nvSpPr>
          <p:spPr bwMode="auto">
            <a:xfrm>
              <a:off x="2784" y="3243"/>
              <a:ext cx="105" cy="234"/>
            </a:xfrm>
            <a:custGeom>
              <a:avLst/>
              <a:gdLst>
                <a:gd name="T0" fmla="*/ 0 w 312"/>
                <a:gd name="T1" fmla="*/ 0 h 368"/>
                <a:gd name="T2" fmla="*/ 0 w 312"/>
                <a:gd name="T3" fmla="*/ 368 h 368"/>
                <a:gd name="T4" fmla="*/ 312 w 312"/>
                <a:gd name="T5" fmla="*/ 368 h 368"/>
                <a:gd name="T6" fmla="*/ 0 60000 65536"/>
                <a:gd name="T7" fmla="*/ 0 60000 65536"/>
                <a:gd name="T8" fmla="*/ 0 60000 65536"/>
                <a:gd name="T9" fmla="*/ 0 w 312"/>
                <a:gd name="T10" fmla="*/ 0 h 368"/>
                <a:gd name="T11" fmla="*/ 312 w 312"/>
                <a:gd name="T12" fmla="*/ 368 h 3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2" h="368">
                  <a:moveTo>
                    <a:pt x="0" y="0"/>
                  </a:moveTo>
                  <a:lnTo>
                    <a:pt x="0" y="368"/>
                  </a:lnTo>
                  <a:lnTo>
                    <a:pt x="312" y="368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2" name="Text Box 107"/>
            <p:cNvSpPr txBox="1">
              <a:spLocks noChangeArrowheads="1"/>
            </p:cNvSpPr>
            <p:nvPr/>
          </p:nvSpPr>
          <p:spPr bwMode="auto">
            <a:xfrm>
              <a:off x="2440" y="2567"/>
              <a:ext cx="700" cy="16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que constan de</a:t>
              </a:r>
            </a:p>
          </p:txBody>
        </p:sp>
      </p:grpSp>
      <p:sp>
        <p:nvSpPr>
          <p:cNvPr id="5138" name="Text Box 108"/>
          <p:cNvSpPr txBox="1">
            <a:spLocks noChangeArrowheads="1"/>
          </p:cNvSpPr>
          <p:nvPr/>
        </p:nvSpPr>
        <p:spPr bwMode="auto">
          <a:xfrm>
            <a:off x="6684052" y="5293325"/>
            <a:ext cx="1123950" cy="391628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 type="none" w="lg" len="med"/>
          </a:ln>
        </p:spPr>
        <p:txBody>
          <a:bodyPr lIns="36000" tIns="72000" rIns="36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anose="030F0702030302020204" pitchFamily="66" charset="0"/>
              </a:rPr>
              <a:t>OOSFERA</a:t>
            </a:r>
          </a:p>
        </p:txBody>
      </p:sp>
      <p:grpSp>
        <p:nvGrpSpPr>
          <p:cNvPr id="9" name="Group 109"/>
          <p:cNvGrpSpPr>
            <a:grpSpLocks/>
          </p:cNvGrpSpPr>
          <p:nvPr/>
        </p:nvGrpSpPr>
        <p:grpSpPr bwMode="auto">
          <a:xfrm>
            <a:off x="4565540" y="5411783"/>
            <a:ext cx="1158636" cy="1139825"/>
            <a:chOff x="3168" y="3683"/>
            <a:chExt cx="749" cy="718"/>
          </a:xfrm>
        </p:grpSpPr>
        <p:sp>
          <p:nvSpPr>
            <p:cNvPr id="5177" name="Freeform 110"/>
            <p:cNvSpPr>
              <a:spLocks/>
            </p:cNvSpPr>
            <p:nvPr/>
          </p:nvSpPr>
          <p:spPr bwMode="auto">
            <a:xfrm>
              <a:off x="3376" y="3683"/>
              <a:ext cx="118" cy="234"/>
            </a:xfrm>
            <a:custGeom>
              <a:avLst/>
              <a:gdLst>
                <a:gd name="T0" fmla="*/ 0 w 728"/>
                <a:gd name="T1" fmla="*/ 0 h 304"/>
                <a:gd name="T2" fmla="*/ 0 w 728"/>
                <a:gd name="T3" fmla="*/ 304 h 304"/>
                <a:gd name="T4" fmla="*/ 728 w 728"/>
                <a:gd name="T5" fmla="*/ 304 h 304"/>
                <a:gd name="T6" fmla="*/ 0 60000 65536"/>
                <a:gd name="T7" fmla="*/ 0 60000 65536"/>
                <a:gd name="T8" fmla="*/ 0 60000 65536"/>
                <a:gd name="T9" fmla="*/ 0 w 728"/>
                <a:gd name="T10" fmla="*/ 0 h 304"/>
                <a:gd name="T11" fmla="*/ 728 w 728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8" h="304">
                  <a:moveTo>
                    <a:pt x="0" y="0"/>
                  </a:moveTo>
                  <a:lnTo>
                    <a:pt x="0" y="304"/>
                  </a:lnTo>
                  <a:lnTo>
                    <a:pt x="728" y="304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78" name="Text Box 111"/>
            <p:cNvSpPr txBox="1">
              <a:spLocks noChangeArrowheads="1"/>
            </p:cNvSpPr>
            <p:nvPr/>
          </p:nvSpPr>
          <p:spPr bwMode="auto">
            <a:xfrm>
              <a:off x="3168" y="4006"/>
              <a:ext cx="749" cy="395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 dirty="0">
                  <a:latin typeface="Comic Sans MS" panose="030F0702030302020204" pitchFamily="66" charset="0"/>
                </a:rPr>
                <a:t>en su interior se encuentran los</a:t>
              </a:r>
            </a:p>
          </p:txBody>
        </p:sp>
      </p:grpSp>
      <p:grpSp>
        <p:nvGrpSpPr>
          <p:cNvPr id="10" name="Group 112"/>
          <p:cNvGrpSpPr>
            <a:grpSpLocks/>
          </p:cNvGrpSpPr>
          <p:nvPr/>
        </p:nvGrpSpPr>
        <p:grpSpPr bwMode="auto">
          <a:xfrm>
            <a:off x="7007542" y="5767394"/>
            <a:ext cx="1330324" cy="531813"/>
            <a:chOff x="4017" y="3907"/>
            <a:chExt cx="783" cy="335"/>
          </a:xfrm>
        </p:grpSpPr>
        <p:sp>
          <p:nvSpPr>
            <p:cNvPr id="5175" name="Freeform 113"/>
            <p:cNvSpPr>
              <a:spLocks/>
            </p:cNvSpPr>
            <p:nvPr/>
          </p:nvSpPr>
          <p:spPr bwMode="auto">
            <a:xfrm>
              <a:off x="4017" y="3907"/>
              <a:ext cx="107" cy="234"/>
            </a:xfrm>
            <a:custGeom>
              <a:avLst/>
              <a:gdLst>
                <a:gd name="T0" fmla="*/ 0 w 848"/>
                <a:gd name="T1" fmla="*/ 384 h 384"/>
                <a:gd name="T2" fmla="*/ 848 w 848"/>
                <a:gd name="T3" fmla="*/ 384 h 384"/>
                <a:gd name="T4" fmla="*/ 848 w 848"/>
                <a:gd name="T5" fmla="*/ 0 h 384"/>
                <a:gd name="T6" fmla="*/ 0 60000 65536"/>
                <a:gd name="T7" fmla="*/ 0 60000 65536"/>
                <a:gd name="T8" fmla="*/ 0 60000 65536"/>
                <a:gd name="T9" fmla="*/ 0 w 848"/>
                <a:gd name="T10" fmla="*/ 0 h 384"/>
                <a:gd name="T11" fmla="*/ 848 w 848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8" h="384">
                  <a:moveTo>
                    <a:pt x="0" y="384"/>
                  </a:moveTo>
                  <a:lnTo>
                    <a:pt x="848" y="384"/>
                  </a:lnTo>
                  <a:lnTo>
                    <a:pt x="848" y="0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76" name="Text Box 114"/>
            <p:cNvSpPr txBox="1">
              <a:spLocks noChangeArrowheads="1"/>
            </p:cNvSpPr>
            <p:nvPr/>
          </p:nvSpPr>
          <p:spPr bwMode="auto">
            <a:xfrm>
              <a:off x="4235" y="3966"/>
              <a:ext cx="565" cy="27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0" tIns="36000" rIns="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 dirty="0">
                  <a:latin typeface="Comic Sans MS" panose="030F0702030302020204" pitchFamily="66" charset="0"/>
                </a:rPr>
                <a:t>cada uno contiene una</a:t>
              </a:r>
            </a:p>
          </p:txBody>
        </p:sp>
      </p:grpSp>
      <p:grpSp>
        <p:nvGrpSpPr>
          <p:cNvPr id="11" name="Group 115"/>
          <p:cNvGrpSpPr>
            <a:grpSpLocks/>
          </p:cNvGrpSpPr>
          <p:nvPr/>
        </p:nvGrpSpPr>
        <p:grpSpPr bwMode="auto">
          <a:xfrm>
            <a:off x="6542088" y="1806575"/>
            <a:ext cx="1652587" cy="520700"/>
            <a:chOff x="4464" y="1376"/>
            <a:chExt cx="1040" cy="328"/>
          </a:xfrm>
        </p:grpSpPr>
        <p:sp>
          <p:nvSpPr>
            <p:cNvPr id="5170" name="Line 116"/>
            <p:cNvSpPr>
              <a:spLocks noChangeShapeType="1"/>
            </p:cNvSpPr>
            <p:nvPr/>
          </p:nvSpPr>
          <p:spPr bwMode="auto">
            <a:xfrm>
              <a:off x="4984" y="1376"/>
              <a:ext cx="0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71" name="Line 117"/>
            <p:cNvSpPr>
              <a:spLocks noChangeShapeType="1"/>
            </p:cNvSpPr>
            <p:nvPr/>
          </p:nvSpPr>
          <p:spPr bwMode="auto">
            <a:xfrm>
              <a:off x="4464" y="1568"/>
              <a:ext cx="104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72" name="Line 118"/>
            <p:cNvSpPr>
              <a:spLocks noChangeShapeType="1"/>
            </p:cNvSpPr>
            <p:nvPr/>
          </p:nvSpPr>
          <p:spPr bwMode="auto">
            <a:xfrm>
              <a:off x="4464" y="1568"/>
              <a:ext cx="0" cy="1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73" name="Line 119"/>
            <p:cNvSpPr>
              <a:spLocks noChangeShapeType="1"/>
            </p:cNvSpPr>
            <p:nvPr/>
          </p:nvSpPr>
          <p:spPr bwMode="auto">
            <a:xfrm>
              <a:off x="5496" y="1568"/>
              <a:ext cx="0" cy="1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74" name="Text Box 120"/>
            <p:cNvSpPr txBox="1">
              <a:spLocks noChangeArrowheads="1"/>
            </p:cNvSpPr>
            <p:nvPr/>
          </p:nvSpPr>
          <p:spPr bwMode="auto">
            <a:xfrm>
              <a:off x="4835" y="1491"/>
              <a:ext cx="279" cy="16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como</a:t>
              </a:r>
            </a:p>
          </p:txBody>
        </p:sp>
      </p:grpSp>
      <p:grpSp>
        <p:nvGrpSpPr>
          <p:cNvPr id="12" name="Group 121"/>
          <p:cNvGrpSpPr>
            <a:grpSpLocks/>
          </p:cNvGrpSpPr>
          <p:nvPr/>
        </p:nvGrpSpPr>
        <p:grpSpPr bwMode="auto">
          <a:xfrm>
            <a:off x="6121400" y="2659063"/>
            <a:ext cx="938213" cy="568325"/>
            <a:chOff x="4177" y="1960"/>
            <a:chExt cx="562" cy="376"/>
          </a:xfrm>
        </p:grpSpPr>
        <p:sp>
          <p:nvSpPr>
            <p:cNvPr id="5168" name="Line 122"/>
            <p:cNvSpPr>
              <a:spLocks noChangeShapeType="1"/>
            </p:cNvSpPr>
            <p:nvPr/>
          </p:nvSpPr>
          <p:spPr bwMode="auto">
            <a:xfrm>
              <a:off x="4458" y="1960"/>
              <a:ext cx="0" cy="37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69" name="Text Box 123"/>
            <p:cNvSpPr txBox="1">
              <a:spLocks noChangeArrowheads="1"/>
            </p:cNvSpPr>
            <p:nvPr/>
          </p:nvSpPr>
          <p:spPr bwMode="auto">
            <a:xfrm>
              <a:off x="4177" y="1977"/>
              <a:ext cx="562" cy="29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formado por</a:t>
              </a:r>
            </a:p>
          </p:txBody>
        </p:sp>
      </p:grpSp>
      <p:grpSp>
        <p:nvGrpSpPr>
          <p:cNvPr id="13" name="Group 124"/>
          <p:cNvGrpSpPr>
            <a:grpSpLocks/>
          </p:cNvGrpSpPr>
          <p:nvPr/>
        </p:nvGrpSpPr>
        <p:grpSpPr bwMode="auto">
          <a:xfrm>
            <a:off x="7775575" y="2659063"/>
            <a:ext cx="895350" cy="568325"/>
            <a:chOff x="5209" y="1992"/>
            <a:chExt cx="562" cy="376"/>
          </a:xfrm>
        </p:grpSpPr>
        <p:sp>
          <p:nvSpPr>
            <p:cNvPr id="5166" name="Line 125"/>
            <p:cNvSpPr>
              <a:spLocks noChangeShapeType="1"/>
            </p:cNvSpPr>
            <p:nvPr/>
          </p:nvSpPr>
          <p:spPr bwMode="auto">
            <a:xfrm>
              <a:off x="5490" y="1992"/>
              <a:ext cx="0" cy="37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67" name="Text Box 126"/>
            <p:cNvSpPr txBox="1">
              <a:spLocks noChangeArrowheads="1"/>
            </p:cNvSpPr>
            <p:nvPr/>
          </p:nvSpPr>
          <p:spPr bwMode="auto">
            <a:xfrm>
              <a:off x="5209" y="2009"/>
              <a:ext cx="562" cy="29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formado por</a:t>
              </a:r>
            </a:p>
          </p:txBody>
        </p:sp>
      </p:grpSp>
      <p:sp>
        <p:nvSpPr>
          <p:cNvPr id="5144" name="Text Box 127"/>
          <p:cNvSpPr txBox="1">
            <a:spLocks noChangeArrowheads="1"/>
          </p:cNvSpPr>
          <p:nvPr/>
        </p:nvSpPr>
        <p:spPr bwMode="auto">
          <a:xfrm>
            <a:off x="6678070" y="1491699"/>
            <a:ext cx="1309186" cy="391628"/>
          </a:xfrm>
          <a:prstGeom prst="rect">
            <a:avLst/>
          </a:prstGeom>
          <a:solidFill>
            <a:srgbClr val="8AF6D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ESTÉRILES</a:t>
            </a:r>
          </a:p>
        </p:txBody>
      </p:sp>
      <p:sp>
        <p:nvSpPr>
          <p:cNvPr id="5145" name="Text Box 128"/>
          <p:cNvSpPr txBox="1">
            <a:spLocks noChangeArrowheads="1"/>
          </p:cNvSpPr>
          <p:nvPr/>
        </p:nvSpPr>
        <p:spPr bwMode="auto">
          <a:xfrm>
            <a:off x="2180593" y="1491699"/>
            <a:ext cx="1163314" cy="391628"/>
          </a:xfrm>
          <a:prstGeom prst="rect">
            <a:avLst/>
          </a:prstGeom>
          <a:solidFill>
            <a:srgbClr val="8AF6D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FÉRTILES</a:t>
            </a:r>
          </a:p>
        </p:txBody>
      </p:sp>
      <p:sp>
        <p:nvSpPr>
          <p:cNvPr id="5146" name="Text Box 129"/>
          <p:cNvSpPr txBox="1">
            <a:spLocks noChangeArrowheads="1"/>
          </p:cNvSpPr>
          <p:nvPr/>
        </p:nvSpPr>
        <p:spPr bwMode="auto">
          <a:xfrm>
            <a:off x="1796060" y="4076149"/>
            <a:ext cx="1565668" cy="39162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FILAMENTOS</a:t>
            </a:r>
          </a:p>
        </p:txBody>
      </p:sp>
      <p:sp>
        <p:nvSpPr>
          <p:cNvPr id="5147" name="Text Box 130"/>
          <p:cNvSpPr txBox="1">
            <a:spLocks noChangeArrowheads="1"/>
          </p:cNvSpPr>
          <p:nvPr/>
        </p:nvSpPr>
        <p:spPr bwMode="auto">
          <a:xfrm>
            <a:off x="247882" y="4092024"/>
            <a:ext cx="1148886" cy="39162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ANTERAS</a:t>
            </a:r>
          </a:p>
        </p:txBody>
      </p:sp>
      <p:sp>
        <p:nvSpPr>
          <p:cNvPr id="5148" name="Text Box 131"/>
          <p:cNvSpPr txBox="1">
            <a:spLocks noChangeArrowheads="1"/>
          </p:cNvSpPr>
          <p:nvPr/>
        </p:nvSpPr>
        <p:spPr bwMode="auto">
          <a:xfrm>
            <a:off x="4602442" y="4025349"/>
            <a:ext cx="1139268" cy="39162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ESTIGMA</a:t>
            </a:r>
          </a:p>
        </p:txBody>
      </p:sp>
      <p:sp>
        <p:nvSpPr>
          <p:cNvPr id="5149" name="Text Box 132"/>
          <p:cNvSpPr txBox="1">
            <a:spLocks noChangeArrowheads="1"/>
          </p:cNvSpPr>
          <p:nvPr/>
        </p:nvSpPr>
        <p:spPr bwMode="auto">
          <a:xfrm>
            <a:off x="4622429" y="4539699"/>
            <a:ext cx="945305" cy="39162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ESTILO</a:t>
            </a:r>
          </a:p>
        </p:txBody>
      </p:sp>
      <p:sp>
        <p:nvSpPr>
          <p:cNvPr id="5150" name="Text Box 133"/>
          <p:cNvSpPr txBox="1">
            <a:spLocks noChangeArrowheads="1"/>
          </p:cNvSpPr>
          <p:nvPr/>
        </p:nvSpPr>
        <p:spPr bwMode="auto">
          <a:xfrm>
            <a:off x="4615038" y="5041349"/>
            <a:ext cx="996601" cy="39162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OVARIO</a:t>
            </a:r>
          </a:p>
        </p:txBody>
      </p:sp>
      <p:sp>
        <p:nvSpPr>
          <p:cNvPr id="5151" name="Text Box 134"/>
          <p:cNvSpPr txBox="1">
            <a:spLocks noChangeArrowheads="1"/>
          </p:cNvSpPr>
          <p:nvPr/>
        </p:nvSpPr>
        <p:spPr bwMode="auto">
          <a:xfrm>
            <a:off x="6133695" y="2329899"/>
            <a:ext cx="788211" cy="391628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CÁLIZ</a:t>
            </a:r>
          </a:p>
        </p:txBody>
      </p:sp>
      <p:sp>
        <p:nvSpPr>
          <p:cNvPr id="5152" name="Text Box 135"/>
          <p:cNvSpPr txBox="1">
            <a:spLocks noChangeArrowheads="1"/>
          </p:cNvSpPr>
          <p:nvPr/>
        </p:nvSpPr>
        <p:spPr bwMode="auto">
          <a:xfrm>
            <a:off x="7687682" y="2329899"/>
            <a:ext cx="988586" cy="391628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COROLA</a:t>
            </a:r>
          </a:p>
        </p:txBody>
      </p:sp>
      <p:grpSp>
        <p:nvGrpSpPr>
          <p:cNvPr id="14" name="Group 136"/>
          <p:cNvGrpSpPr>
            <a:grpSpLocks/>
          </p:cNvGrpSpPr>
          <p:nvPr/>
        </p:nvGrpSpPr>
        <p:grpSpPr bwMode="auto">
          <a:xfrm>
            <a:off x="1009650" y="2690813"/>
            <a:ext cx="896938" cy="539750"/>
            <a:chOff x="689" y="1924"/>
            <a:chExt cx="562" cy="340"/>
          </a:xfrm>
        </p:grpSpPr>
        <p:sp>
          <p:nvSpPr>
            <p:cNvPr id="5164" name="Line 137"/>
            <p:cNvSpPr>
              <a:spLocks noChangeShapeType="1"/>
            </p:cNvSpPr>
            <p:nvPr/>
          </p:nvSpPr>
          <p:spPr bwMode="auto">
            <a:xfrm>
              <a:off x="968" y="1944"/>
              <a:ext cx="0" cy="32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65" name="Text Box 138"/>
            <p:cNvSpPr txBox="1">
              <a:spLocks noChangeArrowheads="1"/>
            </p:cNvSpPr>
            <p:nvPr/>
          </p:nvSpPr>
          <p:spPr bwMode="auto">
            <a:xfrm>
              <a:off x="689" y="1924"/>
              <a:ext cx="562" cy="27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formado por</a:t>
              </a:r>
            </a:p>
          </p:txBody>
        </p:sp>
      </p:grpSp>
      <p:grpSp>
        <p:nvGrpSpPr>
          <p:cNvPr id="15" name="Group 139"/>
          <p:cNvGrpSpPr>
            <a:grpSpLocks/>
          </p:cNvGrpSpPr>
          <p:nvPr/>
        </p:nvGrpSpPr>
        <p:grpSpPr bwMode="auto">
          <a:xfrm>
            <a:off x="3670300" y="2684463"/>
            <a:ext cx="911225" cy="558800"/>
            <a:chOff x="2505" y="1920"/>
            <a:chExt cx="562" cy="352"/>
          </a:xfrm>
        </p:grpSpPr>
        <p:sp>
          <p:nvSpPr>
            <p:cNvPr id="5162" name="Line 140"/>
            <p:cNvSpPr>
              <a:spLocks noChangeShapeType="1"/>
            </p:cNvSpPr>
            <p:nvPr/>
          </p:nvSpPr>
          <p:spPr bwMode="auto">
            <a:xfrm>
              <a:off x="2792" y="1952"/>
              <a:ext cx="0" cy="32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63" name="Text Box 141"/>
            <p:cNvSpPr txBox="1">
              <a:spLocks noChangeArrowheads="1"/>
            </p:cNvSpPr>
            <p:nvPr/>
          </p:nvSpPr>
          <p:spPr bwMode="auto">
            <a:xfrm>
              <a:off x="2505" y="1920"/>
              <a:ext cx="562" cy="27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formado por</a:t>
              </a:r>
            </a:p>
          </p:txBody>
        </p:sp>
      </p:grpSp>
      <p:sp>
        <p:nvSpPr>
          <p:cNvPr id="5155" name="Text Box 142"/>
          <p:cNvSpPr txBox="1">
            <a:spLocks noChangeArrowheads="1"/>
          </p:cNvSpPr>
          <p:nvPr/>
        </p:nvSpPr>
        <p:spPr bwMode="auto">
          <a:xfrm>
            <a:off x="695850" y="3237949"/>
            <a:ext cx="1416588" cy="391628"/>
          </a:xfrm>
          <a:prstGeom prst="rect">
            <a:avLst/>
          </a:prstGeom>
          <a:solidFill>
            <a:srgbClr val="F7BAFC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ESTAMBRES</a:t>
            </a:r>
          </a:p>
        </p:txBody>
      </p:sp>
      <p:sp>
        <p:nvSpPr>
          <p:cNvPr id="5156" name="Text Box 143"/>
          <p:cNvSpPr txBox="1">
            <a:spLocks noChangeArrowheads="1"/>
          </p:cNvSpPr>
          <p:nvPr/>
        </p:nvSpPr>
        <p:spPr bwMode="auto">
          <a:xfrm>
            <a:off x="7461250" y="765175"/>
            <a:ext cx="1412875" cy="631825"/>
          </a:xfrm>
          <a:prstGeom prst="rect">
            <a:avLst/>
          </a:prstGeom>
          <a:solidFill>
            <a:srgbClr val="8AF6D2"/>
          </a:solidFill>
          <a:ln w="12700">
            <a:noFill/>
            <a:miter lim="800000"/>
            <a:headEnd/>
            <a:tailEnd type="none" w="lg" len="med"/>
          </a:ln>
        </p:spPr>
        <p:txBody>
          <a:bodyPr lIns="0" tIns="72000" rIns="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PEDÚNCULO FLORAL</a:t>
            </a:r>
          </a:p>
        </p:txBody>
      </p:sp>
      <p:grpSp>
        <p:nvGrpSpPr>
          <p:cNvPr id="16" name="Group 144"/>
          <p:cNvGrpSpPr>
            <a:grpSpLocks/>
          </p:cNvGrpSpPr>
          <p:nvPr/>
        </p:nvGrpSpPr>
        <p:grpSpPr bwMode="auto">
          <a:xfrm>
            <a:off x="5702300" y="800101"/>
            <a:ext cx="1744663" cy="649288"/>
            <a:chOff x="3891" y="733"/>
            <a:chExt cx="1191" cy="409"/>
          </a:xfrm>
        </p:grpSpPr>
        <p:sp>
          <p:nvSpPr>
            <p:cNvPr id="5160" name="Line 145"/>
            <p:cNvSpPr>
              <a:spLocks noChangeShapeType="1"/>
            </p:cNvSpPr>
            <p:nvPr/>
          </p:nvSpPr>
          <p:spPr bwMode="auto">
            <a:xfrm>
              <a:off x="3891" y="927"/>
              <a:ext cx="1191" cy="0"/>
            </a:xfrm>
            <a:prstGeom prst="line">
              <a:avLst/>
            </a:prstGeom>
            <a:noFill/>
            <a:ln w="22225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61" name="Text Box 146"/>
            <p:cNvSpPr txBox="1">
              <a:spLocks noChangeArrowheads="1"/>
            </p:cNvSpPr>
            <p:nvPr/>
          </p:nvSpPr>
          <p:spPr bwMode="auto">
            <a:xfrm>
              <a:off x="4064" y="733"/>
              <a:ext cx="809" cy="40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que se unen a la planta por el</a:t>
              </a:r>
            </a:p>
          </p:txBody>
        </p:sp>
      </p:grpSp>
      <p:sp>
        <p:nvSpPr>
          <p:cNvPr id="5158" name="Text Box 147"/>
          <p:cNvSpPr txBox="1">
            <a:spLocks noChangeArrowheads="1"/>
          </p:cNvSpPr>
          <p:nvPr/>
        </p:nvSpPr>
        <p:spPr bwMode="auto">
          <a:xfrm>
            <a:off x="297943" y="940529"/>
            <a:ext cx="1137666" cy="422405"/>
          </a:xfrm>
          <a:prstGeom prst="rect">
            <a:avLst/>
          </a:prstGeom>
          <a:gradFill rotWithShape="0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b="1" dirty="0">
                <a:latin typeface="Comic Sans MS" panose="030F0702030302020204" pitchFamily="66" charset="0"/>
              </a:rPr>
              <a:t>LA FLOR</a:t>
            </a:r>
          </a:p>
        </p:txBody>
      </p:sp>
      <p:sp>
        <p:nvSpPr>
          <p:cNvPr id="5159" name="Text Box 148"/>
          <p:cNvSpPr txBox="1">
            <a:spLocks noChangeArrowheads="1"/>
          </p:cNvSpPr>
          <p:nvPr/>
        </p:nvSpPr>
        <p:spPr bwMode="auto">
          <a:xfrm>
            <a:off x="2921646" y="934179"/>
            <a:ext cx="2868909" cy="422405"/>
          </a:xfrm>
          <a:prstGeom prst="rect">
            <a:avLst/>
          </a:prstGeom>
          <a:solidFill>
            <a:srgbClr val="8BF57D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>
                <a:latin typeface="Comic Sans MS" panose="030F0702030302020204" pitchFamily="66" charset="0"/>
              </a:rPr>
              <a:t>VERTICILOS FLORALES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CB179DE-FEB5-4091-AAF8-09971B198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4"/>
          <a:stretch/>
        </p:blipFill>
        <p:spPr>
          <a:xfrm>
            <a:off x="6286434" y="3651355"/>
            <a:ext cx="2057429" cy="16065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77" name="Picture 65" descr="e020974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9750" y="973138"/>
            <a:ext cx="4221163" cy="5476875"/>
          </a:xfrm>
          <a:prstGeom prst="rect">
            <a:avLst/>
          </a:prstGeom>
          <a:noFill/>
        </p:spPr>
      </p:pic>
      <p:sp>
        <p:nvSpPr>
          <p:cNvPr id="422914" name="Text Box 2"/>
          <p:cNvSpPr txBox="1">
            <a:spLocks noChangeArrowheads="1"/>
          </p:cNvSpPr>
          <p:nvPr/>
        </p:nvSpPr>
        <p:spPr bwMode="auto">
          <a:xfrm>
            <a:off x="931704" y="429267"/>
            <a:ext cx="76842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600" b="1" dirty="0">
                <a:solidFill>
                  <a:srgbClr val="006600"/>
                </a:solidFill>
                <a:latin typeface="Comic Sans MS" pitchFamily="66" charset="0"/>
              </a:rPr>
              <a:t>FLOR DE LAS ANGIOSPERMAS: ÓRGANOS REPRODUCTORES.    VERTICILOS FÉRTILES. </a:t>
            </a:r>
            <a:r>
              <a:rPr lang="es-ES_tradnl" sz="1600" dirty="0">
                <a:solidFill>
                  <a:srgbClr val="006600"/>
                </a:solidFill>
                <a:latin typeface="Comic Sans MS" pitchFamily="66" charset="0"/>
              </a:rPr>
              <a:t>Las flores pueden ser hermafroditas o unisexuales</a:t>
            </a:r>
            <a:endParaRPr lang="es-ES" sz="1600" dirty="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422957" name="Text Box 45"/>
          <p:cNvSpPr txBox="1">
            <a:spLocks noChangeArrowheads="1"/>
          </p:cNvSpPr>
          <p:nvPr/>
        </p:nvSpPr>
        <p:spPr bwMode="auto">
          <a:xfrm>
            <a:off x="3315985" y="4211638"/>
            <a:ext cx="686406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Antera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58" name="Text Box 46"/>
          <p:cNvSpPr txBox="1">
            <a:spLocks noChangeArrowheads="1"/>
          </p:cNvSpPr>
          <p:nvPr/>
        </p:nvSpPr>
        <p:spPr bwMode="auto">
          <a:xfrm>
            <a:off x="3067405" y="5114925"/>
            <a:ext cx="878767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Filamento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62" name="Text Box 50"/>
          <p:cNvSpPr txBox="1">
            <a:spLocks noChangeArrowheads="1"/>
          </p:cNvSpPr>
          <p:nvPr/>
        </p:nvSpPr>
        <p:spPr bwMode="auto">
          <a:xfrm>
            <a:off x="2150631" y="4618038"/>
            <a:ext cx="877164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Estambre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63" name="Text Box 51"/>
          <p:cNvSpPr txBox="1">
            <a:spLocks noChangeArrowheads="1"/>
          </p:cNvSpPr>
          <p:nvPr/>
        </p:nvSpPr>
        <p:spPr bwMode="auto">
          <a:xfrm>
            <a:off x="5248275" y="3333750"/>
            <a:ext cx="879475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Cáliz (sépalos)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65" name="Text Box 53"/>
          <p:cNvSpPr txBox="1">
            <a:spLocks noChangeArrowheads="1"/>
          </p:cNvSpPr>
          <p:nvPr/>
        </p:nvSpPr>
        <p:spPr bwMode="auto">
          <a:xfrm>
            <a:off x="6524798" y="3354388"/>
            <a:ext cx="752129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Estigma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67" name="Text Box 55"/>
          <p:cNvSpPr txBox="1">
            <a:spLocks noChangeArrowheads="1"/>
          </p:cNvSpPr>
          <p:nvPr/>
        </p:nvSpPr>
        <p:spPr bwMode="auto">
          <a:xfrm>
            <a:off x="6456510" y="3929063"/>
            <a:ext cx="59343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Estilo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69" name="Text Box 57"/>
          <p:cNvSpPr txBox="1">
            <a:spLocks noChangeArrowheads="1"/>
          </p:cNvSpPr>
          <p:nvPr/>
        </p:nvSpPr>
        <p:spPr bwMode="auto">
          <a:xfrm>
            <a:off x="6576048" y="4830763"/>
            <a:ext cx="659156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Ovario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71" name="Text Box 59"/>
          <p:cNvSpPr txBox="1">
            <a:spLocks noChangeArrowheads="1"/>
          </p:cNvSpPr>
          <p:nvPr/>
        </p:nvSpPr>
        <p:spPr bwMode="auto">
          <a:xfrm>
            <a:off x="6640513" y="5383213"/>
            <a:ext cx="581025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Óvulo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75" name="Text Box 63"/>
          <p:cNvSpPr txBox="1">
            <a:spLocks noChangeArrowheads="1"/>
          </p:cNvSpPr>
          <p:nvPr/>
        </p:nvSpPr>
        <p:spPr bwMode="auto">
          <a:xfrm>
            <a:off x="2201518" y="2303463"/>
            <a:ext cx="135165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Corola  (pétalos)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78" name="Line 66"/>
          <p:cNvSpPr>
            <a:spLocks noChangeShapeType="1"/>
          </p:cNvSpPr>
          <p:nvPr/>
        </p:nvSpPr>
        <p:spPr bwMode="auto">
          <a:xfrm>
            <a:off x="3248025" y="2568575"/>
            <a:ext cx="338138" cy="3254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79" name="Line 67"/>
          <p:cNvSpPr>
            <a:spLocks noChangeShapeType="1"/>
          </p:cNvSpPr>
          <p:nvPr/>
        </p:nvSpPr>
        <p:spPr bwMode="auto">
          <a:xfrm flipV="1">
            <a:off x="3635375" y="3870325"/>
            <a:ext cx="476250" cy="3508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80" name="Line 68"/>
          <p:cNvSpPr>
            <a:spLocks noChangeShapeType="1"/>
          </p:cNvSpPr>
          <p:nvPr/>
        </p:nvSpPr>
        <p:spPr bwMode="auto">
          <a:xfrm>
            <a:off x="3935413" y="5273675"/>
            <a:ext cx="42703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81" name="AutoShape 69"/>
          <p:cNvSpPr>
            <a:spLocks/>
          </p:cNvSpPr>
          <p:nvPr/>
        </p:nvSpPr>
        <p:spPr bwMode="auto">
          <a:xfrm>
            <a:off x="2970213" y="3332163"/>
            <a:ext cx="263525" cy="2855912"/>
          </a:xfrm>
          <a:prstGeom prst="leftBrace">
            <a:avLst>
              <a:gd name="adj1" fmla="val 90311"/>
              <a:gd name="adj2" fmla="val 50000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22982" name="Line 70"/>
          <p:cNvSpPr>
            <a:spLocks noChangeShapeType="1"/>
          </p:cNvSpPr>
          <p:nvPr/>
        </p:nvSpPr>
        <p:spPr bwMode="auto">
          <a:xfrm flipH="1" flipV="1">
            <a:off x="5489575" y="3119438"/>
            <a:ext cx="174625" cy="2381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83" name="Line 71"/>
          <p:cNvSpPr>
            <a:spLocks noChangeShapeType="1"/>
          </p:cNvSpPr>
          <p:nvPr/>
        </p:nvSpPr>
        <p:spPr bwMode="auto">
          <a:xfrm flipH="1">
            <a:off x="6253163" y="4948238"/>
            <a:ext cx="376237" cy="127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84" name="Freeform 72"/>
          <p:cNvSpPr>
            <a:spLocks/>
          </p:cNvSpPr>
          <p:nvPr/>
        </p:nvSpPr>
        <p:spPr bwMode="auto">
          <a:xfrm>
            <a:off x="6265863" y="5313363"/>
            <a:ext cx="400050" cy="487362"/>
          </a:xfrm>
          <a:custGeom>
            <a:avLst/>
            <a:gdLst/>
            <a:ahLst/>
            <a:cxnLst>
              <a:cxn ang="0">
                <a:pos x="0" y="307"/>
              </a:cxn>
              <a:cxn ang="0">
                <a:pos x="252" y="125"/>
              </a:cxn>
              <a:cxn ang="0">
                <a:pos x="8" y="0"/>
              </a:cxn>
            </a:cxnLst>
            <a:rect l="0" t="0" r="r" b="b"/>
            <a:pathLst>
              <a:path w="252" h="307">
                <a:moveTo>
                  <a:pt x="0" y="307"/>
                </a:moveTo>
                <a:lnTo>
                  <a:pt x="252" y="125"/>
                </a:lnTo>
                <a:lnTo>
                  <a:pt x="8" y="0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90" name="Line 78"/>
          <p:cNvSpPr>
            <a:spLocks noChangeShapeType="1"/>
          </p:cNvSpPr>
          <p:nvPr/>
        </p:nvSpPr>
        <p:spPr bwMode="auto">
          <a:xfrm flipH="1">
            <a:off x="6253163" y="4057650"/>
            <a:ext cx="276225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91" name="Line 79"/>
          <p:cNvSpPr>
            <a:spLocks noChangeShapeType="1"/>
          </p:cNvSpPr>
          <p:nvPr/>
        </p:nvSpPr>
        <p:spPr bwMode="auto">
          <a:xfrm flipH="1" flipV="1">
            <a:off x="6315075" y="3081338"/>
            <a:ext cx="250825" cy="3254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graphicFrame>
        <p:nvGraphicFramePr>
          <p:cNvPr id="422992" name="Object 80"/>
          <p:cNvGraphicFramePr>
            <a:graphicFrameLocks noChangeAspect="1"/>
          </p:cNvGraphicFramePr>
          <p:nvPr/>
        </p:nvGraphicFramePr>
        <p:xfrm>
          <a:off x="376238" y="2771775"/>
          <a:ext cx="2184400" cy="182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3" imgW="1733333" imgH="1448002" progId="PBrush">
                  <p:embed/>
                </p:oleObj>
              </mc:Choice>
              <mc:Fallback>
                <p:oleObj name="Imagen de mapa de bits" r:id="rId3" imgW="1733333" imgH="1448002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8" y="2771775"/>
                        <a:ext cx="2184400" cy="182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993" name="Oval 81"/>
          <p:cNvSpPr>
            <a:spLocks noChangeArrowheads="1"/>
          </p:cNvSpPr>
          <p:nvPr/>
        </p:nvSpPr>
        <p:spPr bwMode="auto">
          <a:xfrm>
            <a:off x="396875" y="2562225"/>
            <a:ext cx="2100263" cy="2100263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22994" name="Oval 82"/>
          <p:cNvSpPr>
            <a:spLocks noChangeArrowheads="1"/>
          </p:cNvSpPr>
          <p:nvPr/>
        </p:nvSpPr>
        <p:spPr bwMode="auto">
          <a:xfrm>
            <a:off x="4030663" y="3232150"/>
            <a:ext cx="438150" cy="438150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22995" name="Freeform 83"/>
          <p:cNvSpPr>
            <a:spLocks/>
          </p:cNvSpPr>
          <p:nvPr/>
        </p:nvSpPr>
        <p:spPr bwMode="auto">
          <a:xfrm>
            <a:off x="1695450" y="2595563"/>
            <a:ext cx="2590800" cy="642937"/>
          </a:xfrm>
          <a:custGeom>
            <a:avLst/>
            <a:gdLst/>
            <a:ahLst/>
            <a:cxnLst>
              <a:cxn ang="0">
                <a:pos x="1632" y="405"/>
              </a:cxn>
              <a:cxn ang="0">
                <a:pos x="0" y="0"/>
              </a:cxn>
            </a:cxnLst>
            <a:rect l="0" t="0" r="r" b="b"/>
            <a:pathLst>
              <a:path w="1632" h="405">
                <a:moveTo>
                  <a:pt x="1632" y="405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008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96" name="Freeform 84"/>
          <p:cNvSpPr>
            <a:spLocks/>
          </p:cNvSpPr>
          <p:nvPr/>
        </p:nvSpPr>
        <p:spPr bwMode="auto">
          <a:xfrm>
            <a:off x="1743075" y="3667125"/>
            <a:ext cx="2547938" cy="952500"/>
          </a:xfrm>
          <a:custGeom>
            <a:avLst/>
            <a:gdLst/>
            <a:ahLst/>
            <a:cxnLst>
              <a:cxn ang="0">
                <a:pos x="1605" y="0"/>
              </a:cxn>
              <a:cxn ang="0">
                <a:pos x="0" y="600"/>
              </a:cxn>
            </a:cxnLst>
            <a:rect l="0" t="0" r="r" b="b"/>
            <a:pathLst>
              <a:path w="1605" h="600">
                <a:moveTo>
                  <a:pt x="1605" y="0"/>
                </a:moveTo>
                <a:lnTo>
                  <a:pt x="0" y="600"/>
                </a:lnTo>
              </a:path>
            </a:pathLst>
          </a:custGeom>
          <a:noFill/>
          <a:ln w="9525">
            <a:solidFill>
              <a:srgbClr val="008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528638" y="4919663"/>
            <a:ext cx="1306512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Granos de polen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98" name="Freeform 86"/>
          <p:cNvSpPr>
            <a:spLocks/>
          </p:cNvSpPr>
          <p:nvPr/>
        </p:nvSpPr>
        <p:spPr bwMode="auto">
          <a:xfrm>
            <a:off x="1558925" y="4043363"/>
            <a:ext cx="642938" cy="889000"/>
          </a:xfrm>
          <a:custGeom>
            <a:avLst/>
            <a:gdLst/>
            <a:ahLst/>
            <a:cxnLst>
              <a:cxn ang="0">
                <a:pos x="97" y="138"/>
              </a:cxn>
              <a:cxn ang="0">
                <a:pos x="0" y="560"/>
              </a:cxn>
              <a:cxn ang="0">
                <a:pos x="405" y="0"/>
              </a:cxn>
            </a:cxnLst>
            <a:rect l="0" t="0" r="r" b="b"/>
            <a:pathLst>
              <a:path w="405" h="560">
                <a:moveTo>
                  <a:pt x="97" y="138"/>
                </a:moveTo>
                <a:lnTo>
                  <a:pt x="0" y="560"/>
                </a:lnTo>
                <a:lnTo>
                  <a:pt x="405" y="0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9" name="AutoShape 69"/>
          <p:cNvSpPr>
            <a:spLocks/>
          </p:cNvSpPr>
          <p:nvPr/>
        </p:nvSpPr>
        <p:spPr bwMode="auto">
          <a:xfrm flipH="1">
            <a:off x="7318822" y="2983523"/>
            <a:ext cx="291031" cy="3204552"/>
          </a:xfrm>
          <a:prstGeom prst="leftBrace">
            <a:avLst>
              <a:gd name="adj1" fmla="val 90311"/>
              <a:gd name="adj2" fmla="val 50000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0" name="Text Box 50"/>
          <p:cNvSpPr txBox="1">
            <a:spLocks noChangeArrowheads="1"/>
          </p:cNvSpPr>
          <p:nvPr/>
        </p:nvSpPr>
        <p:spPr bwMode="auto">
          <a:xfrm>
            <a:off x="7530564" y="4231820"/>
            <a:ext cx="718466" cy="8309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Carpelo</a:t>
            </a:r>
          </a:p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o</a:t>
            </a:r>
          </a:p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pistilo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371677" y="1357799"/>
            <a:ext cx="1528914" cy="830997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ANDROCEO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: Formado por estambres en nº variable.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327099" y="1858265"/>
            <a:ext cx="1528914" cy="80021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GINECEO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: F</a:t>
            </a:r>
            <a:r>
              <a:rPr lang="es-ES" sz="1100" dirty="0">
                <a:solidFill>
                  <a:srgbClr val="006600"/>
                </a:solidFill>
                <a:latin typeface="Comic Sans MS" panose="030F0702030302020204" pitchFamily="66" charset="0"/>
              </a:rPr>
              <a:t>ormado por carpelos o pistilos en nº variable.</a:t>
            </a:r>
          </a:p>
        </p:txBody>
      </p:sp>
    </p:spTree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6" name="Picture 6" descr="833571ALMT12P237H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973" b="11479"/>
          <a:stretch>
            <a:fillRect/>
          </a:stretch>
        </p:blipFill>
        <p:spPr bwMode="auto">
          <a:xfrm>
            <a:off x="1055688" y="1046163"/>
            <a:ext cx="6567487" cy="5092700"/>
          </a:xfrm>
          <a:prstGeom prst="rect">
            <a:avLst/>
          </a:prstGeom>
          <a:noFill/>
        </p:spPr>
      </p:pic>
      <p:sp>
        <p:nvSpPr>
          <p:cNvPr id="414727" name="Text Box 7"/>
          <p:cNvSpPr txBox="1">
            <a:spLocks noChangeArrowheads="1"/>
          </p:cNvSpPr>
          <p:nvPr/>
        </p:nvSpPr>
        <p:spPr bwMode="auto">
          <a:xfrm>
            <a:off x="1689907" y="1136650"/>
            <a:ext cx="1935145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Óvulo (</a:t>
            </a:r>
            <a:r>
              <a:rPr lang="es-ES_tradnl" sz="1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macrosporangio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28" name="Text Box 8"/>
          <p:cNvSpPr txBox="1">
            <a:spLocks noChangeArrowheads="1"/>
          </p:cNvSpPr>
          <p:nvPr/>
        </p:nvSpPr>
        <p:spPr bwMode="auto">
          <a:xfrm>
            <a:off x="2563081" y="2563813"/>
            <a:ext cx="143180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Célula madre (2n)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29" name="Text Box 9"/>
          <p:cNvSpPr txBox="1">
            <a:spLocks noChangeArrowheads="1"/>
          </p:cNvSpPr>
          <p:nvPr/>
        </p:nvSpPr>
        <p:spPr bwMode="auto">
          <a:xfrm>
            <a:off x="2343463" y="3405188"/>
            <a:ext cx="723275" cy="27699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0" name="Text Box 10"/>
          <p:cNvSpPr txBox="1">
            <a:spLocks noChangeArrowheads="1"/>
          </p:cNvSpPr>
          <p:nvPr/>
        </p:nvSpPr>
        <p:spPr bwMode="auto">
          <a:xfrm>
            <a:off x="2714661" y="4206875"/>
            <a:ext cx="1273104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Macrospora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(n)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2" name="Text Box 12"/>
          <p:cNvSpPr txBox="1">
            <a:spLocks noChangeArrowheads="1"/>
          </p:cNvSpPr>
          <p:nvPr/>
        </p:nvSpPr>
        <p:spPr bwMode="auto">
          <a:xfrm>
            <a:off x="2576295" y="5923680"/>
            <a:ext cx="148470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Núcleo secundario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3" name="Text Box 13"/>
          <p:cNvSpPr txBox="1">
            <a:spLocks noChangeArrowheads="1"/>
          </p:cNvSpPr>
          <p:nvPr/>
        </p:nvSpPr>
        <p:spPr bwMode="auto">
          <a:xfrm>
            <a:off x="4297404" y="6086475"/>
            <a:ext cx="779381" cy="5539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Oosfera</a:t>
            </a:r>
          </a:p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4" name="Text Box 14"/>
          <p:cNvSpPr txBox="1">
            <a:spLocks noChangeArrowheads="1"/>
          </p:cNvSpPr>
          <p:nvPr/>
        </p:nvSpPr>
        <p:spPr bwMode="auto">
          <a:xfrm>
            <a:off x="4547438" y="5495925"/>
            <a:ext cx="942887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Sinérgidas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5" name="Text Box 15"/>
          <p:cNvSpPr txBox="1">
            <a:spLocks noChangeArrowheads="1"/>
          </p:cNvSpPr>
          <p:nvPr/>
        </p:nvSpPr>
        <p:spPr bwMode="auto">
          <a:xfrm>
            <a:off x="3811055" y="4659313"/>
            <a:ext cx="89800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Antípodas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6" name="Text Box 16"/>
          <p:cNvSpPr txBox="1">
            <a:spLocks noChangeArrowheads="1"/>
          </p:cNvSpPr>
          <p:nvPr/>
        </p:nvSpPr>
        <p:spPr bwMode="auto">
          <a:xfrm>
            <a:off x="4481144" y="3771671"/>
            <a:ext cx="723275" cy="27699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7" name="Text Box 17"/>
          <p:cNvSpPr txBox="1">
            <a:spLocks noChangeArrowheads="1"/>
          </p:cNvSpPr>
          <p:nvPr/>
        </p:nvSpPr>
        <p:spPr bwMode="auto">
          <a:xfrm>
            <a:off x="3990243" y="3027363"/>
            <a:ext cx="143180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Célula madre (2n)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8" name="Text Box 18"/>
          <p:cNvSpPr txBox="1">
            <a:spLocks noChangeArrowheads="1"/>
          </p:cNvSpPr>
          <p:nvPr/>
        </p:nvSpPr>
        <p:spPr bwMode="auto">
          <a:xfrm>
            <a:off x="6023113" y="4675869"/>
            <a:ext cx="1744387" cy="5539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Núcleos espermáticos</a:t>
            </a:r>
          </a:p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 gametos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9" name="Text Box 19"/>
          <p:cNvSpPr txBox="1">
            <a:spLocks noChangeArrowheads="1"/>
          </p:cNvSpPr>
          <p:nvPr/>
        </p:nvSpPr>
        <p:spPr bwMode="auto">
          <a:xfrm>
            <a:off x="6139539" y="5899150"/>
            <a:ext cx="146867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Núcleo vegetativo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40" name="Line 20"/>
          <p:cNvSpPr>
            <a:spLocks noChangeShapeType="1"/>
          </p:cNvSpPr>
          <p:nvPr/>
        </p:nvSpPr>
        <p:spPr bwMode="auto">
          <a:xfrm flipH="1" flipV="1">
            <a:off x="5988050" y="5597525"/>
            <a:ext cx="625475" cy="3254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1" name="Freeform 21"/>
          <p:cNvSpPr>
            <a:spLocks/>
          </p:cNvSpPr>
          <p:nvPr/>
        </p:nvSpPr>
        <p:spPr bwMode="auto">
          <a:xfrm>
            <a:off x="6059259" y="4924880"/>
            <a:ext cx="450850" cy="414338"/>
          </a:xfrm>
          <a:custGeom>
            <a:avLst/>
            <a:gdLst/>
            <a:ahLst/>
            <a:cxnLst>
              <a:cxn ang="0">
                <a:pos x="56" y="261"/>
              </a:cxn>
              <a:cxn ang="0">
                <a:pos x="284" y="0"/>
              </a:cxn>
              <a:cxn ang="0">
                <a:pos x="0" y="198"/>
              </a:cxn>
            </a:cxnLst>
            <a:rect l="0" t="0" r="r" b="b"/>
            <a:pathLst>
              <a:path w="284" h="261">
                <a:moveTo>
                  <a:pt x="56" y="261"/>
                </a:moveTo>
                <a:lnTo>
                  <a:pt x="284" y="0"/>
                </a:lnTo>
                <a:lnTo>
                  <a:pt x="0" y="198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2" name="Line 22"/>
          <p:cNvSpPr>
            <a:spLocks noChangeShapeType="1"/>
          </p:cNvSpPr>
          <p:nvPr/>
        </p:nvSpPr>
        <p:spPr bwMode="auto">
          <a:xfrm>
            <a:off x="4772025" y="3267075"/>
            <a:ext cx="314325" cy="2127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3" name="Line 23"/>
          <p:cNvSpPr>
            <a:spLocks noChangeShapeType="1"/>
          </p:cNvSpPr>
          <p:nvPr/>
        </p:nvSpPr>
        <p:spPr bwMode="auto">
          <a:xfrm>
            <a:off x="2668588" y="1389063"/>
            <a:ext cx="74612" cy="53816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4" name="Line 24"/>
          <p:cNvSpPr>
            <a:spLocks noChangeShapeType="1"/>
          </p:cNvSpPr>
          <p:nvPr/>
        </p:nvSpPr>
        <p:spPr bwMode="auto">
          <a:xfrm flipH="1">
            <a:off x="2343150" y="2803525"/>
            <a:ext cx="438150" cy="3016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5" name="Line 25"/>
          <p:cNvSpPr>
            <a:spLocks noChangeShapeType="1"/>
          </p:cNvSpPr>
          <p:nvPr/>
        </p:nvSpPr>
        <p:spPr bwMode="auto">
          <a:xfrm flipH="1">
            <a:off x="2817813" y="4470400"/>
            <a:ext cx="288925" cy="3508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6" name="Line 26"/>
          <p:cNvSpPr>
            <a:spLocks noChangeShapeType="1"/>
          </p:cNvSpPr>
          <p:nvPr/>
        </p:nvSpPr>
        <p:spPr bwMode="auto">
          <a:xfrm flipV="1">
            <a:off x="2705100" y="5434013"/>
            <a:ext cx="627063" cy="1381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7" name="Line 27"/>
          <p:cNvSpPr>
            <a:spLocks noChangeShapeType="1"/>
          </p:cNvSpPr>
          <p:nvPr/>
        </p:nvSpPr>
        <p:spPr bwMode="auto">
          <a:xfrm flipH="1" flipV="1">
            <a:off x="4295775" y="5975350"/>
            <a:ext cx="88900" cy="2000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8" name="Line 28"/>
          <p:cNvSpPr>
            <a:spLocks noChangeShapeType="1"/>
          </p:cNvSpPr>
          <p:nvPr/>
        </p:nvSpPr>
        <p:spPr bwMode="auto">
          <a:xfrm flipV="1">
            <a:off x="3520552" y="5674247"/>
            <a:ext cx="625476" cy="27699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9" name="Freeform 29"/>
          <p:cNvSpPr>
            <a:spLocks/>
          </p:cNvSpPr>
          <p:nvPr/>
        </p:nvSpPr>
        <p:spPr bwMode="auto">
          <a:xfrm>
            <a:off x="4184650" y="5661025"/>
            <a:ext cx="425450" cy="238125"/>
          </a:xfrm>
          <a:custGeom>
            <a:avLst/>
            <a:gdLst/>
            <a:ahLst/>
            <a:cxnLst>
              <a:cxn ang="0">
                <a:pos x="134" y="150"/>
              </a:cxn>
              <a:cxn ang="0">
                <a:pos x="268" y="0"/>
              </a:cxn>
              <a:cxn ang="0">
                <a:pos x="0" y="135"/>
              </a:cxn>
            </a:cxnLst>
            <a:rect l="0" t="0" r="r" b="b"/>
            <a:pathLst>
              <a:path w="268" h="150">
                <a:moveTo>
                  <a:pt x="134" y="150"/>
                </a:moveTo>
                <a:lnTo>
                  <a:pt x="268" y="0"/>
                </a:lnTo>
                <a:lnTo>
                  <a:pt x="0" y="135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195763" y="4895850"/>
            <a:ext cx="188912" cy="415925"/>
            <a:chOff x="2643" y="3084"/>
            <a:chExt cx="119" cy="262"/>
          </a:xfrm>
        </p:grpSpPr>
        <p:sp>
          <p:nvSpPr>
            <p:cNvPr id="414750" name="Freeform 30"/>
            <p:cNvSpPr>
              <a:spLocks/>
            </p:cNvSpPr>
            <p:nvPr/>
          </p:nvSpPr>
          <p:spPr bwMode="auto">
            <a:xfrm>
              <a:off x="2643" y="3085"/>
              <a:ext cx="119" cy="261"/>
            </a:xfrm>
            <a:custGeom>
              <a:avLst/>
              <a:gdLst/>
              <a:ahLst/>
              <a:cxnLst>
                <a:cxn ang="0">
                  <a:pos x="119" y="253"/>
                </a:cxn>
                <a:cxn ang="0">
                  <a:pos x="32" y="0"/>
                </a:cxn>
                <a:cxn ang="0">
                  <a:pos x="0" y="261"/>
                </a:cxn>
              </a:cxnLst>
              <a:rect l="0" t="0" r="r" b="b"/>
              <a:pathLst>
                <a:path w="119" h="261">
                  <a:moveTo>
                    <a:pt x="119" y="253"/>
                  </a:moveTo>
                  <a:lnTo>
                    <a:pt x="32" y="0"/>
                  </a:lnTo>
                  <a:lnTo>
                    <a:pt x="0" y="261"/>
                  </a:lnTo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414751" name="Line 31"/>
            <p:cNvSpPr>
              <a:spLocks noChangeShapeType="1"/>
            </p:cNvSpPr>
            <p:nvPr/>
          </p:nvSpPr>
          <p:spPr bwMode="auto">
            <a:xfrm>
              <a:off x="2676" y="3084"/>
              <a:ext cx="24" cy="258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14763" name="Rectangle 4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695700" y="-665170"/>
            <a:ext cx="2692400" cy="163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35" name="Text Box 71"/>
          <p:cNvSpPr txBox="1">
            <a:spLocks noChangeArrowheads="1"/>
          </p:cNvSpPr>
          <p:nvPr/>
        </p:nvSpPr>
        <p:spPr bwMode="auto">
          <a:xfrm>
            <a:off x="6173971" y="4084104"/>
            <a:ext cx="2882348" cy="525401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Grano de polen </a:t>
            </a:r>
            <a:r>
              <a:rPr lang="es-ES_tradnl" sz="1400" dirty="0" err="1">
                <a:solidFill>
                  <a:srgbClr val="006600"/>
                </a:solidFill>
                <a:latin typeface="Comic Sans MS" panose="030F0702030302020204" pitchFamily="66" charset="0"/>
              </a:rPr>
              <a:t>plurinucleado</a:t>
            </a:r>
            <a:r>
              <a:rPr lang="es-ES_tradnl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: </a:t>
            </a:r>
            <a:r>
              <a:rPr lang="es-ES_tradnl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Gametofito masculino</a:t>
            </a:r>
          </a:p>
        </p:txBody>
      </p:sp>
      <p:sp>
        <p:nvSpPr>
          <p:cNvPr id="36" name="Text Box 72"/>
          <p:cNvSpPr txBox="1">
            <a:spLocks noChangeArrowheads="1"/>
          </p:cNvSpPr>
          <p:nvPr/>
        </p:nvSpPr>
        <p:spPr bwMode="auto">
          <a:xfrm>
            <a:off x="37578" y="5216497"/>
            <a:ext cx="2763797" cy="740845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Saco embrionario </a:t>
            </a:r>
            <a:r>
              <a:rPr lang="es-ES_tradnl" sz="1400" dirty="0" err="1">
                <a:solidFill>
                  <a:srgbClr val="006600"/>
                </a:solidFill>
                <a:latin typeface="Comic Sans MS" panose="030F0702030302020204" pitchFamily="66" charset="0"/>
              </a:rPr>
              <a:t>plurinucleado</a:t>
            </a:r>
            <a:r>
              <a:rPr lang="es-ES_tradnl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: </a:t>
            </a:r>
            <a:r>
              <a:rPr lang="es-ES_tradnl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Gametofito femenino</a:t>
            </a:r>
          </a:p>
        </p:txBody>
      </p:sp>
      <p:sp>
        <p:nvSpPr>
          <p:cNvPr id="32" name="Text Box 17">
            <a:extLst>
              <a:ext uri="{FF2B5EF4-FFF2-40B4-BE49-F238E27FC236}">
                <a16:creationId xmlns:a16="http://schemas.microsoft.com/office/drawing/2014/main" id="{E9665F23-A28F-4DC0-915D-825BE356B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001" y="2158597"/>
            <a:ext cx="2653290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Sacos polínicos (</a:t>
            </a:r>
            <a:r>
              <a:rPr lang="es-ES_tradnl" sz="1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microsporangios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Line 24">
            <a:extLst>
              <a:ext uri="{FF2B5EF4-FFF2-40B4-BE49-F238E27FC236}">
                <a16:creationId xmlns:a16="http://schemas.microsoft.com/office/drawing/2014/main" id="{34F04E54-12FA-48A7-80B9-3CCE5A9C7F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23112" y="2405852"/>
            <a:ext cx="816447" cy="493341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3CDB8D8-13B3-46C5-BD62-D82A0BD5605A}"/>
              </a:ext>
            </a:extLst>
          </p:cNvPr>
          <p:cNvSpPr/>
          <p:nvPr/>
        </p:nvSpPr>
        <p:spPr>
          <a:xfrm>
            <a:off x="7101878" y="4934253"/>
            <a:ext cx="52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latin typeface="Comic Sans MS" pitchFamily="66" charset="0"/>
              </a:rPr>
              <a:t>♂</a:t>
            </a:r>
            <a:r>
              <a:rPr lang="es-ES_tradnl" dirty="0">
                <a:latin typeface="Comic Sans MS" pitchFamily="66" charset="0"/>
              </a:rPr>
              <a:t> 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815DCA4-06F9-4748-85AF-2E72F4B43E52}"/>
              </a:ext>
            </a:extLst>
          </p:cNvPr>
          <p:cNvSpPr/>
          <p:nvPr/>
        </p:nvSpPr>
        <p:spPr>
          <a:xfrm>
            <a:off x="4843685" y="6332537"/>
            <a:ext cx="404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omic Sans MS" pitchFamily="66" charset="0"/>
              </a:rPr>
              <a:t>♀</a:t>
            </a:r>
            <a:endParaRPr lang="es-ES" dirty="0"/>
          </a:p>
        </p:txBody>
      </p:sp>
      <p:sp>
        <p:nvSpPr>
          <p:cNvPr id="37" name="Line 24">
            <a:extLst>
              <a:ext uri="{FF2B5EF4-FFF2-40B4-BE49-F238E27FC236}">
                <a16:creationId xmlns:a16="http://schemas.microsoft.com/office/drawing/2014/main" id="{D34BE554-23EB-4053-9F59-C86CCCF9BF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00963" y="3679785"/>
            <a:ext cx="816447" cy="37414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8" name="Text Box 17">
            <a:extLst>
              <a:ext uri="{FF2B5EF4-FFF2-40B4-BE49-F238E27FC236}">
                <a16:creationId xmlns:a16="http://schemas.microsoft.com/office/drawing/2014/main" id="{D1A27D6F-753C-4468-AFD4-4A0F5B356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9641" y="3442113"/>
            <a:ext cx="2613216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Granos de polen n (</a:t>
            </a:r>
            <a:r>
              <a:rPr lang="es-ES_tradnl" sz="1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microsporas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 n)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270565" y="225976"/>
            <a:ext cx="5207207" cy="584775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3. CICLO BIOLÓGICO DE LAS ESPERMAFITAS: formación de gametos.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6191300" y="205182"/>
            <a:ext cx="2795917" cy="1384995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El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esporofito 2n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 la planta adulta tal como la conocemos, En ella se encuentran los </a:t>
            </a:r>
            <a:r>
              <a:rPr lang="es-ES_tradnl" sz="1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macrosporangios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(óvulos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) y </a:t>
            </a:r>
            <a:r>
              <a:rPr lang="es-ES_tradnl" sz="1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microsporangios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(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sacos polínicos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), que formarán por meiosis </a:t>
            </a:r>
            <a:r>
              <a:rPr lang="es-ES_tradnl" sz="1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macrosporas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y </a:t>
            </a:r>
            <a:r>
              <a:rPr lang="es-ES_tradnl" sz="1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microsporas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n. Estos formarán por mitosis los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200959" y="1590177"/>
            <a:ext cx="1633136" cy="1384995"/>
          </a:xfrm>
          <a:prstGeom prst="rect">
            <a:avLst/>
          </a:prstGeom>
          <a:solidFill>
            <a:srgbClr val="FFFF00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La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flor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es el órgano sexual encargado de producir gametos. Las flores pueden ser masculinas, femeninas o hermafroditas.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 descr="Resultado de imagen de ovulo de espermafita con 8 nucle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" t="520" r="573" b="4516"/>
          <a:stretch/>
        </p:blipFill>
        <p:spPr bwMode="auto">
          <a:xfrm>
            <a:off x="5499281" y="2817893"/>
            <a:ext cx="2912880" cy="31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0564" y="225976"/>
            <a:ext cx="6104477" cy="276999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b="1" dirty="0">
                <a:solidFill>
                  <a:schemeClr val="accent2"/>
                </a:solidFill>
                <a:latin typeface="Comic Sans MS" pitchFamily="66" charset="0"/>
              </a:rPr>
              <a:t>FORMACIÓN DEL GRANO DE POLEN CON LOS GAMETOS MASCULINOS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168309" y="2522686"/>
            <a:ext cx="3206732" cy="276999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b="1" dirty="0">
                <a:solidFill>
                  <a:schemeClr val="accent2"/>
                </a:solidFill>
                <a:latin typeface="Comic Sans MS" pitchFamily="66" charset="0"/>
              </a:rPr>
              <a:t>FORMACIÓN DE LA OOSFERA</a:t>
            </a:r>
            <a:endParaRPr lang="es-ES_tradnl" sz="1200" b="1" dirty="0">
              <a:latin typeface="Comic Sans MS" pitchFamily="66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014902" y="787973"/>
            <a:ext cx="3026067" cy="1477328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u="sng" dirty="0">
                <a:solidFill>
                  <a:srgbClr val="006600"/>
                </a:solidFill>
                <a:latin typeface="Comic Sans MS" panose="030F0702030302020204" pitchFamily="66" charset="0"/>
              </a:rPr>
              <a:t>Cada grano de polen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finalmente estará formado por:</a:t>
            </a:r>
          </a:p>
          <a:p>
            <a:pPr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-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CUBIERTAS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(exina e intina)               -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3 NÚCLEOS n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(1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 vegetativo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o del tubo y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2 espermáticos o microgametos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, resultado de la mitosis del núcleo generativo).         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67169" y="4665543"/>
            <a:ext cx="3911647" cy="1754326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Cada óvulo está protegido por 2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tegumentos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que dejan una abertura denominada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micrópilo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 En el interior del óvulo, la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célula madre del saco embrionario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(</a:t>
            </a:r>
            <a:r>
              <a:rPr lang="es-ES" sz="1200" dirty="0" err="1">
                <a:solidFill>
                  <a:srgbClr val="006600"/>
                </a:solidFill>
                <a:latin typeface="Comic Sans MS" panose="030F0702030302020204" pitchFamily="66" charset="0"/>
              </a:rPr>
              <a:t>macrosporangio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) sufre una </a:t>
            </a:r>
            <a:r>
              <a:rPr lang="es-ES" sz="1200" u="sng" dirty="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 De las 4 células obtenidas sólo permanece una que experimentará </a:t>
            </a:r>
            <a:r>
              <a:rPr lang="es-ES" sz="1200" u="sng" dirty="0">
                <a:solidFill>
                  <a:srgbClr val="006600"/>
                </a:solidFill>
                <a:latin typeface="Comic Sans MS" panose="030F0702030302020204" pitchFamily="66" charset="0"/>
              </a:rPr>
              <a:t>3 mitosis sucesivas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 Contendrá finalmente 8 núcleos n:                                            3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antípodas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, 2 </a:t>
            </a:r>
            <a:r>
              <a:rPr lang="es-ES" sz="1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sinérgidas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una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oosfera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u ovocélula y 2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núcleos secundarios 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o centrales.</a:t>
            </a:r>
          </a:p>
        </p:txBody>
      </p:sp>
      <p:pic>
        <p:nvPicPr>
          <p:cNvPr id="472068" name="Picture 4" descr="http://iespoetaclaudio.centros.educa.jcyl.es/sitio/upload/img/mitosis_sucesiv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0" y="2934134"/>
            <a:ext cx="4774730" cy="159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070" name="Picture 6" descr="http://e-ducativa.catedu.es/44700165/aula/archivos/repositorio/750/965/html/grano_polen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" y="639852"/>
            <a:ext cx="3023211" cy="18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072" name="Picture 8" descr="Resultado de imagen de grano de polen angiospermas y tubo poli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902" y="966290"/>
            <a:ext cx="2175501" cy="111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55"/>
          <p:cNvSpPr txBox="1">
            <a:spLocks noChangeArrowheads="1"/>
          </p:cNvSpPr>
          <p:nvPr/>
        </p:nvSpPr>
        <p:spPr bwMode="auto">
          <a:xfrm>
            <a:off x="6349284" y="6014114"/>
            <a:ext cx="729688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ÓVULO</a:t>
            </a:r>
            <a:endParaRPr lang="es-ES" sz="12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566533" y="1475875"/>
            <a:ext cx="971741" cy="43858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71450" indent="-171450" algn="ctr">
              <a:spcBef>
                <a:spcPct val="50000"/>
              </a:spcBef>
              <a:buFontTx/>
              <a:buChar char="-"/>
            </a:pPr>
            <a:r>
              <a:rPr lang="es-ES_tradnl" sz="900" dirty="0">
                <a:latin typeface="Comic Sans MS" panose="030F0702030302020204" pitchFamily="66" charset="0"/>
              </a:rPr>
              <a:t>Vegetativo </a:t>
            </a:r>
          </a:p>
          <a:p>
            <a:pPr algn="ctr">
              <a:spcBef>
                <a:spcPct val="50000"/>
              </a:spcBef>
            </a:pPr>
            <a:r>
              <a:rPr lang="es-ES_tradnl" sz="900" dirty="0">
                <a:latin typeface="Comic Sans MS" panose="030F0702030302020204" pitchFamily="66" charset="0"/>
              </a:rPr>
              <a:t>-  Generativo</a:t>
            </a:r>
            <a:endParaRPr lang="es-ES" sz="900" dirty="0">
              <a:latin typeface="Comic Sans MS" panose="030F0702030302020204" pitchFamily="66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66534" y="1480719"/>
            <a:ext cx="971740" cy="4337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6724695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33681" y="853207"/>
            <a:ext cx="78946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 b="1" dirty="0">
                <a:solidFill>
                  <a:srgbClr val="006600"/>
                </a:solidFill>
                <a:latin typeface="Comic Sans MS" pitchFamily="66" charset="0"/>
              </a:rPr>
              <a:t>FORMACIÓN DE GAMETOFITOS Y GAMETOS EN ANGIOSPERMAS</a:t>
            </a:r>
            <a:endParaRPr lang="es-ES" sz="1600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703808"/>
              </p:ext>
            </p:extLst>
          </p:nvPr>
        </p:nvGraphicFramePr>
        <p:xfrm>
          <a:off x="438411" y="1995785"/>
          <a:ext cx="4083484" cy="3174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742">
                  <a:extLst>
                    <a:ext uri="{9D8B030D-6E8A-4147-A177-3AD203B41FA5}">
                      <a16:colId xmlns:a16="http://schemas.microsoft.com/office/drawing/2014/main" val="4229893382"/>
                    </a:ext>
                  </a:extLst>
                </a:gridCol>
                <a:gridCol w="2041742">
                  <a:extLst>
                    <a:ext uri="{9D8B030D-6E8A-4147-A177-3AD203B41FA5}">
                      <a16:colId xmlns:a16="http://schemas.microsoft.com/office/drawing/2014/main" val="4109955442"/>
                    </a:ext>
                  </a:extLst>
                </a:gridCol>
              </a:tblGrid>
              <a:tr h="700431">
                <a:tc>
                  <a:txBody>
                    <a:bodyPr/>
                    <a:lstStyle/>
                    <a:p>
                      <a:pPr algn="ctr"/>
                      <a:endParaRPr lang="es-ES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SACO POLÍNICO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MICROSPORANGIO</a:t>
                      </a: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29520"/>
                  </a:ext>
                </a:extLst>
              </a:tr>
              <a:tr h="700431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GRANO DE POLEN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MICROSPORA</a:t>
                      </a: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360324"/>
                  </a:ext>
                </a:extLst>
              </a:tr>
              <a:tr h="850723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GRANO DE POLEN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Con 2 núcleos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GAMETOFITO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masculino</a:t>
                      </a: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370735"/>
                  </a:ext>
                </a:extLst>
              </a:tr>
              <a:tr h="922507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NÚCLEOS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ESPERMÁTICOS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GAMETOS 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masculinos</a:t>
                      </a: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34206"/>
                  </a:ext>
                </a:extLst>
              </a:tr>
            </a:tbl>
          </a:graphicData>
        </a:graphic>
      </p:graphicFrame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96434"/>
              </p:ext>
            </p:extLst>
          </p:nvPr>
        </p:nvGraphicFramePr>
        <p:xfrm>
          <a:off x="4820424" y="1995785"/>
          <a:ext cx="4160738" cy="3183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369">
                  <a:extLst>
                    <a:ext uri="{9D8B030D-6E8A-4147-A177-3AD203B41FA5}">
                      <a16:colId xmlns:a16="http://schemas.microsoft.com/office/drawing/2014/main" val="4229893382"/>
                    </a:ext>
                  </a:extLst>
                </a:gridCol>
                <a:gridCol w="2080369">
                  <a:extLst>
                    <a:ext uri="{9D8B030D-6E8A-4147-A177-3AD203B41FA5}">
                      <a16:colId xmlns:a16="http://schemas.microsoft.com/office/drawing/2014/main" val="4109955442"/>
                    </a:ext>
                  </a:extLst>
                </a:gridCol>
              </a:tblGrid>
              <a:tr h="688800">
                <a:tc>
                  <a:txBody>
                    <a:bodyPr/>
                    <a:lstStyle/>
                    <a:p>
                      <a:pPr algn="ctr"/>
                      <a:endParaRPr lang="es-ES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ÓVULO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MACROSPORANGIO</a:t>
                      </a: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29520"/>
                  </a:ext>
                </a:extLst>
              </a:tr>
              <a:tr h="1028389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CÉLULA n DEL SACO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EMBRIONARIO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UNINUCLEADO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MACROSPORA</a:t>
                      </a: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360324"/>
                  </a:ext>
                </a:extLst>
              </a:tr>
              <a:tr h="734564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SACO EMBRIONARIO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PLURINUCLEADO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GAMETOFITO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femenino</a:t>
                      </a: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370735"/>
                  </a:ext>
                </a:extLst>
              </a:tr>
              <a:tr h="652000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OOSFERA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GAMETO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Femenino</a:t>
                      </a: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34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574173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26"/>
          <p:cNvSpPr txBox="1">
            <a:spLocks noChangeArrowheads="1"/>
          </p:cNvSpPr>
          <p:nvPr/>
        </p:nvSpPr>
        <p:spPr bwMode="auto">
          <a:xfrm>
            <a:off x="3492500" y="654259"/>
            <a:ext cx="4608513" cy="586957"/>
          </a:xfrm>
          <a:prstGeom prst="rect">
            <a:avLst/>
          </a:prstGeom>
          <a:solidFill>
            <a:srgbClr val="FFDA3D"/>
          </a:solidFill>
          <a:ln w="254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anose="030F0702030302020204" pitchFamily="66" charset="0"/>
              </a:rPr>
              <a:t>Son las plantas con </a:t>
            </a:r>
            <a:r>
              <a:rPr lang="es-ES_tradnl" sz="1600" b="1" dirty="0">
                <a:latin typeface="Comic Sans MS" panose="030F0702030302020204" pitchFamily="66" charset="0"/>
              </a:rPr>
              <a:t>semillas</a:t>
            </a:r>
            <a:r>
              <a:rPr lang="es-ES_tradnl" sz="1600" dirty="0">
                <a:latin typeface="Comic Sans MS" panose="030F0702030302020204" pitchFamily="66" charset="0"/>
              </a:rPr>
              <a:t> y sus órganos reproductores son las </a:t>
            </a:r>
            <a:r>
              <a:rPr lang="es-ES_tradnl" sz="1600" b="1" dirty="0">
                <a:latin typeface="Comic Sans MS" panose="030F0702030302020204" pitchFamily="66" charset="0"/>
              </a:rPr>
              <a:t>flores.</a:t>
            </a:r>
          </a:p>
        </p:txBody>
      </p:sp>
      <p:sp>
        <p:nvSpPr>
          <p:cNvPr id="3075" name="Text Box 42"/>
          <p:cNvSpPr txBox="1">
            <a:spLocks noChangeArrowheads="1"/>
          </p:cNvSpPr>
          <p:nvPr/>
        </p:nvSpPr>
        <p:spPr bwMode="auto">
          <a:xfrm>
            <a:off x="516835" y="193814"/>
            <a:ext cx="8229599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FASES DE LA REPRODUCCIÓN SEXUAL EN LAS PLANTAS ESPERMATOFITAS</a:t>
            </a:r>
            <a:endParaRPr lang="es-ES_tradnl" sz="1600" dirty="0">
              <a:latin typeface="Comic Sans MS" pitchFamily="66" charset="0"/>
            </a:endParaRPr>
          </a:p>
        </p:txBody>
      </p:sp>
      <p:grpSp>
        <p:nvGrpSpPr>
          <p:cNvPr id="2" name="Group 202"/>
          <p:cNvGrpSpPr>
            <a:grpSpLocks/>
          </p:cNvGrpSpPr>
          <p:nvPr/>
        </p:nvGrpSpPr>
        <p:grpSpPr bwMode="auto">
          <a:xfrm>
            <a:off x="891815" y="3132885"/>
            <a:ext cx="2144486" cy="590000"/>
            <a:chOff x="576" y="1296"/>
            <a:chExt cx="1536" cy="768"/>
          </a:xfrm>
        </p:grpSpPr>
        <p:sp>
          <p:nvSpPr>
            <p:cNvPr id="3098" name="AutoShape 203"/>
            <p:cNvSpPr>
              <a:spLocks noChangeArrowheads="1"/>
            </p:cNvSpPr>
            <p:nvPr/>
          </p:nvSpPr>
          <p:spPr bwMode="auto">
            <a:xfrm>
              <a:off x="576" y="1296"/>
              <a:ext cx="1536" cy="768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600"/>
            </a:p>
          </p:txBody>
        </p:sp>
        <p:sp>
          <p:nvSpPr>
            <p:cNvPr id="3099" name="Text Box 204"/>
            <p:cNvSpPr txBox="1">
              <a:spLocks noChangeArrowheads="1"/>
            </p:cNvSpPr>
            <p:nvPr/>
          </p:nvSpPr>
          <p:spPr bwMode="auto">
            <a:xfrm>
              <a:off x="600" y="1347"/>
              <a:ext cx="1344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b="1" dirty="0">
                  <a:latin typeface="Comic Sans MS" pitchFamily="66" charset="0"/>
                </a:rPr>
                <a:t>1ª POLINIZACIÓN</a:t>
              </a:r>
              <a:endParaRPr lang="es-ES" sz="1400" b="1" dirty="0">
                <a:latin typeface="Comic Sans MS" pitchFamily="66" charset="0"/>
              </a:endParaRPr>
            </a:p>
          </p:txBody>
        </p:sp>
      </p:grpSp>
      <p:grpSp>
        <p:nvGrpSpPr>
          <p:cNvPr id="3" name="Group 205"/>
          <p:cNvGrpSpPr>
            <a:grpSpLocks/>
          </p:cNvGrpSpPr>
          <p:nvPr/>
        </p:nvGrpSpPr>
        <p:grpSpPr bwMode="auto">
          <a:xfrm>
            <a:off x="3304044" y="3117491"/>
            <a:ext cx="2144486" cy="590000"/>
            <a:chOff x="2304" y="1296"/>
            <a:chExt cx="1536" cy="768"/>
          </a:xfrm>
        </p:grpSpPr>
        <p:sp>
          <p:nvSpPr>
            <p:cNvPr id="3096" name="AutoShape 206"/>
            <p:cNvSpPr>
              <a:spLocks noChangeArrowheads="1"/>
            </p:cNvSpPr>
            <p:nvPr/>
          </p:nvSpPr>
          <p:spPr bwMode="auto">
            <a:xfrm>
              <a:off x="2304" y="1296"/>
              <a:ext cx="1536" cy="768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400"/>
            </a:p>
          </p:txBody>
        </p:sp>
        <p:sp>
          <p:nvSpPr>
            <p:cNvPr id="3097" name="Text Box 207"/>
            <p:cNvSpPr txBox="1">
              <a:spLocks noChangeArrowheads="1"/>
            </p:cNvSpPr>
            <p:nvPr/>
          </p:nvSpPr>
          <p:spPr bwMode="auto">
            <a:xfrm>
              <a:off x="2352" y="1476"/>
              <a:ext cx="1344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b="1" dirty="0">
                  <a:latin typeface="Comic Sans MS" pitchFamily="66" charset="0"/>
                </a:rPr>
                <a:t>2ª FECUNDACIÓN</a:t>
              </a:r>
              <a:endParaRPr lang="es-ES" sz="1400" b="1" dirty="0">
                <a:latin typeface="Comic Sans MS" pitchFamily="66" charset="0"/>
              </a:endParaRPr>
            </a:p>
          </p:txBody>
        </p:sp>
      </p:grpSp>
      <p:grpSp>
        <p:nvGrpSpPr>
          <p:cNvPr id="4" name="Group 208"/>
          <p:cNvGrpSpPr>
            <a:grpSpLocks/>
          </p:cNvGrpSpPr>
          <p:nvPr/>
        </p:nvGrpSpPr>
        <p:grpSpPr bwMode="auto">
          <a:xfrm rot="20151140">
            <a:off x="5577115" y="3075308"/>
            <a:ext cx="2181226" cy="679450"/>
            <a:chOff x="4048" y="1452"/>
            <a:chExt cx="1374" cy="428"/>
          </a:xfrm>
        </p:grpSpPr>
        <p:sp>
          <p:nvSpPr>
            <p:cNvPr id="3094" name="AutoShape 209"/>
            <p:cNvSpPr>
              <a:spLocks noChangeArrowheads="1"/>
            </p:cNvSpPr>
            <p:nvPr/>
          </p:nvSpPr>
          <p:spPr bwMode="auto">
            <a:xfrm rot="1403914">
              <a:off x="4061" y="1452"/>
              <a:ext cx="1361" cy="428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600"/>
            </a:p>
          </p:txBody>
        </p:sp>
        <p:sp>
          <p:nvSpPr>
            <p:cNvPr id="3095" name="Text Box 210"/>
            <p:cNvSpPr txBox="1">
              <a:spLocks noChangeArrowheads="1"/>
            </p:cNvSpPr>
            <p:nvPr/>
          </p:nvSpPr>
          <p:spPr bwMode="auto">
            <a:xfrm rot="1501917">
              <a:off x="4048" y="1480"/>
              <a:ext cx="134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b="1" dirty="0">
                  <a:latin typeface="Comic Sans MS" pitchFamily="66" charset="0"/>
                </a:rPr>
                <a:t>3ª FORMACIÓN DE LA SEMILLA</a:t>
              </a:r>
              <a:endParaRPr lang="es-ES" sz="1400" b="1" dirty="0">
                <a:latin typeface="Comic Sans MS" pitchFamily="66" charset="0"/>
              </a:endParaRPr>
            </a:p>
          </p:txBody>
        </p:sp>
      </p:grpSp>
      <p:grpSp>
        <p:nvGrpSpPr>
          <p:cNvPr id="5" name="Group 211"/>
          <p:cNvGrpSpPr>
            <a:grpSpLocks/>
          </p:cNvGrpSpPr>
          <p:nvPr/>
        </p:nvGrpSpPr>
        <p:grpSpPr bwMode="auto">
          <a:xfrm rot="18092849">
            <a:off x="7147073" y="4046486"/>
            <a:ext cx="2273221" cy="791920"/>
            <a:chOff x="4291" y="2947"/>
            <a:chExt cx="1438" cy="538"/>
          </a:xfrm>
        </p:grpSpPr>
        <p:sp>
          <p:nvSpPr>
            <p:cNvPr id="3092" name="AutoShape 212"/>
            <p:cNvSpPr>
              <a:spLocks noChangeArrowheads="1"/>
            </p:cNvSpPr>
            <p:nvPr/>
          </p:nvSpPr>
          <p:spPr bwMode="auto">
            <a:xfrm rot="8879801">
              <a:off x="4291" y="2947"/>
              <a:ext cx="1438" cy="538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400" dirty="0"/>
            </a:p>
          </p:txBody>
        </p:sp>
        <p:sp>
          <p:nvSpPr>
            <p:cNvPr id="3093" name="Text Box 213"/>
            <p:cNvSpPr txBox="1">
              <a:spLocks noChangeArrowheads="1"/>
            </p:cNvSpPr>
            <p:nvPr/>
          </p:nvSpPr>
          <p:spPr bwMode="auto">
            <a:xfrm rot="19761341">
              <a:off x="4368" y="3028"/>
              <a:ext cx="134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b="1" dirty="0">
                  <a:latin typeface="Comic Sans MS" pitchFamily="66" charset="0"/>
                </a:rPr>
                <a:t>4ª FORMACIÓN DEL FRUTO</a:t>
              </a:r>
              <a:endParaRPr lang="es-ES" sz="1400" b="1" dirty="0">
                <a:latin typeface="Comic Sans MS" pitchFamily="66" charset="0"/>
              </a:endParaRPr>
            </a:p>
          </p:txBody>
        </p:sp>
      </p:grpSp>
      <p:grpSp>
        <p:nvGrpSpPr>
          <p:cNvPr id="6" name="Group 214"/>
          <p:cNvGrpSpPr>
            <a:grpSpLocks/>
          </p:cNvGrpSpPr>
          <p:nvPr/>
        </p:nvGrpSpPr>
        <p:grpSpPr bwMode="auto">
          <a:xfrm>
            <a:off x="317820" y="4091437"/>
            <a:ext cx="1676400" cy="2424111"/>
            <a:chOff x="384" y="2496"/>
            <a:chExt cx="1056" cy="1527"/>
          </a:xfrm>
        </p:grpSpPr>
        <p:sp>
          <p:nvSpPr>
            <p:cNvPr id="3090" name="Text Box 216"/>
            <p:cNvSpPr txBox="1">
              <a:spLocks noChangeArrowheads="1"/>
            </p:cNvSpPr>
            <p:nvPr/>
          </p:nvSpPr>
          <p:spPr bwMode="auto">
            <a:xfrm>
              <a:off x="384" y="3792"/>
              <a:ext cx="10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>
                  <a:latin typeface="Comic Sans MS" pitchFamily="66" charset="0"/>
                </a:rPr>
                <a:t>Nueva planta</a:t>
              </a:r>
              <a:endParaRPr lang="es-ES">
                <a:latin typeface="Comic Sans MS" pitchFamily="66" charset="0"/>
              </a:endParaRPr>
            </a:p>
          </p:txBody>
        </p:sp>
        <p:pic>
          <p:nvPicPr>
            <p:cNvPr id="3091" name="Picture 2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2496"/>
              <a:ext cx="1037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18"/>
          <p:cNvGrpSpPr>
            <a:grpSpLocks/>
          </p:cNvGrpSpPr>
          <p:nvPr/>
        </p:nvGrpSpPr>
        <p:grpSpPr bwMode="auto">
          <a:xfrm>
            <a:off x="5126196" y="4820753"/>
            <a:ext cx="2252739" cy="648512"/>
            <a:chOff x="2880" y="2928"/>
            <a:chExt cx="1536" cy="768"/>
          </a:xfrm>
        </p:grpSpPr>
        <p:sp>
          <p:nvSpPr>
            <p:cNvPr id="3087" name="AutoShape 219"/>
            <p:cNvSpPr>
              <a:spLocks noChangeArrowheads="1"/>
            </p:cNvSpPr>
            <p:nvPr/>
          </p:nvSpPr>
          <p:spPr bwMode="auto">
            <a:xfrm rot="10800000">
              <a:off x="2880" y="2928"/>
              <a:ext cx="1536" cy="768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400"/>
            </a:p>
          </p:txBody>
        </p:sp>
        <p:sp>
          <p:nvSpPr>
            <p:cNvPr id="3088" name="Text Box 220"/>
            <p:cNvSpPr txBox="1">
              <a:spLocks noChangeArrowheads="1"/>
            </p:cNvSpPr>
            <p:nvPr/>
          </p:nvSpPr>
          <p:spPr bwMode="auto">
            <a:xfrm>
              <a:off x="3040" y="3099"/>
              <a:ext cx="1344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b="1" dirty="0">
                  <a:latin typeface="Comic Sans MS" pitchFamily="66" charset="0"/>
                </a:rPr>
                <a:t>5ª DISEMINACIÓN</a:t>
              </a:r>
              <a:endParaRPr lang="es-ES" sz="1400" b="1" dirty="0">
                <a:latin typeface="Comic Sans MS" pitchFamily="66" charset="0"/>
              </a:endParaRPr>
            </a:p>
          </p:txBody>
        </p:sp>
      </p:grpSp>
      <p:grpSp>
        <p:nvGrpSpPr>
          <p:cNvPr id="8" name="Group 221"/>
          <p:cNvGrpSpPr>
            <a:grpSpLocks/>
          </p:cNvGrpSpPr>
          <p:nvPr/>
        </p:nvGrpSpPr>
        <p:grpSpPr bwMode="auto">
          <a:xfrm>
            <a:off x="2177674" y="4811006"/>
            <a:ext cx="2252740" cy="648513"/>
            <a:chOff x="1344" y="2976"/>
            <a:chExt cx="1632" cy="768"/>
          </a:xfrm>
        </p:grpSpPr>
        <p:sp>
          <p:nvSpPr>
            <p:cNvPr id="3085" name="AutoShape 222"/>
            <p:cNvSpPr>
              <a:spLocks noChangeArrowheads="1"/>
            </p:cNvSpPr>
            <p:nvPr/>
          </p:nvSpPr>
          <p:spPr bwMode="auto">
            <a:xfrm rot="10800000">
              <a:off x="1344" y="2976"/>
              <a:ext cx="1632" cy="768"/>
            </a:xfrm>
            <a:prstGeom prst="homePlate">
              <a:avLst>
                <a:gd name="adj" fmla="val 53125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400"/>
            </a:p>
          </p:txBody>
        </p:sp>
        <p:sp>
          <p:nvSpPr>
            <p:cNvPr id="3086" name="Text Box 223"/>
            <p:cNvSpPr txBox="1">
              <a:spLocks noChangeArrowheads="1"/>
            </p:cNvSpPr>
            <p:nvPr/>
          </p:nvSpPr>
          <p:spPr bwMode="auto">
            <a:xfrm>
              <a:off x="1568" y="3136"/>
              <a:ext cx="1344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b="1" dirty="0">
                  <a:latin typeface="Comic Sans MS" pitchFamily="66" charset="0"/>
                </a:rPr>
                <a:t>6ª GERMINACIÓN</a:t>
              </a:r>
              <a:endParaRPr lang="es-ES" sz="1400" b="1" dirty="0">
                <a:latin typeface="Comic Sans MS" pitchFamily="66" charset="0"/>
              </a:endParaRPr>
            </a:p>
          </p:txBody>
        </p:sp>
      </p:grpSp>
      <p:sp>
        <p:nvSpPr>
          <p:cNvPr id="3083" name="Text Box 224"/>
          <p:cNvSpPr txBox="1">
            <a:spLocks noChangeArrowheads="1"/>
          </p:cNvSpPr>
          <p:nvPr/>
        </p:nvSpPr>
        <p:spPr bwMode="auto">
          <a:xfrm>
            <a:off x="971550" y="826096"/>
            <a:ext cx="1728788" cy="309958"/>
          </a:xfrm>
          <a:prstGeom prst="rect">
            <a:avLst/>
          </a:prstGeom>
          <a:gradFill rotWithShape="0">
            <a:gsLst>
              <a:gs pos="0">
                <a:srgbClr val="D1C39F"/>
              </a:gs>
              <a:gs pos="17500">
                <a:srgbClr val="F0EBD5"/>
              </a:gs>
              <a:gs pos="50000">
                <a:srgbClr val="FFEFD1"/>
              </a:gs>
              <a:gs pos="82500">
                <a:srgbClr val="F0EBD5"/>
              </a:gs>
              <a:gs pos="100000">
                <a:srgbClr val="D1C39F"/>
              </a:gs>
            </a:gsLst>
            <a:lin ang="5400000" scaled="1"/>
          </a:gradFill>
          <a:ln w="12700">
            <a:noFill/>
            <a:miter lim="800000"/>
            <a:headEnd/>
            <a:tailEnd type="none" w="lg" len="med"/>
          </a:ln>
        </p:spPr>
        <p:txBody>
          <a:bodyPr lIns="18000" tIns="46800" rIns="18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400" dirty="0">
                <a:latin typeface="Comic Sans MS" panose="030F0702030302020204" pitchFamily="66" charset="0"/>
              </a:rPr>
              <a:t>ESPERMATOFITAS</a:t>
            </a:r>
          </a:p>
        </p:txBody>
      </p:sp>
      <p:sp>
        <p:nvSpPr>
          <p:cNvPr id="3084" name="AutoShape 225"/>
          <p:cNvSpPr>
            <a:spLocks noChangeArrowheads="1"/>
          </p:cNvSpPr>
          <p:nvPr/>
        </p:nvSpPr>
        <p:spPr bwMode="auto">
          <a:xfrm>
            <a:off x="2824837" y="820738"/>
            <a:ext cx="592138" cy="287337"/>
          </a:xfrm>
          <a:prstGeom prst="rightArrow">
            <a:avLst>
              <a:gd name="adj1" fmla="val 50000"/>
              <a:gd name="adj2" fmla="val 51519"/>
            </a:avLst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 scaled="1"/>
          </a:gra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56A6BEA-AAB4-4C35-8348-62BE1BEC4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72" y="1956892"/>
            <a:ext cx="1780725" cy="10030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160C607-71EE-49DD-9FF7-C2CAF803E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307" y="1247622"/>
            <a:ext cx="1243395" cy="182574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1803EE6-D368-439E-91CE-304A74462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573" y="1842423"/>
            <a:ext cx="1445962" cy="108447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4D4CE95-3468-468F-B2D1-841F8087EB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3543" y="2093940"/>
            <a:ext cx="1414500" cy="104966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C105B6B-C3F9-43B1-894A-CE6095353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7091" y="5597154"/>
            <a:ext cx="1501317" cy="112598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A9AD716-2E1B-44D5-B6C1-1432662649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6703" y="5601996"/>
            <a:ext cx="1708526" cy="109060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7C5004A-5E11-47BA-942F-95396285B0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4658" y="5551083"/>
            <a:ext cx="1646238" cy="11770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52" name="Picture 8" descr="Nueva imagen (14)"/>
          <p:cNvPicPr>
            <a:picLocks noChangeAspect="1" noChangeArrowheads="1"/>
          </p:cNvPicPr>
          <p:nvPr/>
        </p:nvPicPr>
        <p:blipFill>
          <a:blip r:embed="rId2" cstate="print"/>
          <a:srcRect l="13745"/>
          <a:stretch>
            <a:fillRect/>
          </a:stretch>
        </p:blipFill>
        <p:spPr bwMode="auto">
          <a:xfrm>
            <a:off x="6616700" y="2487613"/>
            <a:ext cx="2451100" cy="1893887"/>
          </a:xfrm>
          <a:prstGeom prst="rect">
            <a:avLst/>
          </a:prstGeom>
          <a:noFill/>
        </p:spPr>
      </p:pic>
      <p:sp>
        <p:nvSpPr>
          <p:cNvPr id="415753" name="AutoShape 9"/>
          <p:cNvSpPr>
            <a:spLocks noChangeArrowheads="1"/>
          </p:cNvSpPr>
          <p:nvPr/>
        </p:nvSpPr>
        <p:spPr bwMode="auto">
          <a:xfrm flipH="1">
            <a:off x="2474913" y="1412875"/>
            <a:ext cx="323850" cy="287338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99CC00">
              <a:alpha val="84000"/>
            </a:srgbClr>
          </a:solidFill>
          <a:ln w="31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415754" name="Picture 10" descr="829835_Página_075_Imagen_0001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891" r="15239" b="10239"/>
          <a:stretch>
            <a:fillRect/>
          </a:stretch>
        </p:blipFill>
        <p:spPr bwMode="auto">
          <a:xfrm>
            <a:off x="1349375" y="1196975"/>
            <a:ext cx="2628900" cy="1920875"/>
          </a:xfrm>
          <a:prstGeom prst="rect">
            <a:avLst/>
          </a:prstGeom>
          <a:noFill/>
        </p:spPr>
      </p:pic>
      <p:pic>
        <p:nvPicPr>
          <p:cNvPr id="415755" name="Picture 11" descr="829835_Página_075_Imagen_0001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891" r="15239" b="10239"/>
          <a:stretch>
            <a:fillRect/>
          </a:stretch>
        </p:blipFill>
        <p:spPr bwMode="auto">
          <a:xfrm>
            <a:off x="1797050" y="3228975"/>
            <a:ext cx="2308225" cy="1685925"/>
          </a:xfrm>
          <a:prstGeom prst="rect">
            <a:avLst/>
          </a:prstGeom>
          <a:noFill/>
        </p:spPr>
      </p:pic>
      <p:pic>
        <p:nvPicPr>
          <p:cNvPr id="415756" name="Picture 12" descr="829835_Página_075_Imagen_0001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891" r="15239" b="10239"/>
          <a:stretch>
            <a:fillRect/>
          </a:stretch>
        </p:blipFill>
        <p:spPr bwMode="auto">
          <a:xfrm>
            <a:off x="233363" y="4545013"/>
            <a:ext cx="2254250" cy="1646237"/>
          </a:xfrm>
          <a:prstGeom prst="rect">
            <a:avLst/>
          </a:prstGeom>
          <a:noFill/>
        </p:spPr>
      </p:pic>
      <p:sp>
        <p:nvSpPr>
          <p:cNvPr id="415757" name="Rectangle 13"/>
          <p:cNvSpPr>
            <a:spLocks noChangeArrowheads="1"/>
          </p:cNvSpPr>
          <p:nvPr/>
        </p:nvSpPr>
        <p:spPr bwMode="auto">
          <a:xfrm>
            <a:off x="142875" y="1233488"/>
            <a:ext cx="4011613" cy="1908175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5758" name="Rectangle 14"/>
          <p:cNvSpPr>
            <a:spLocks noChangeArrowheads="1"/>
          </p:cNvSpPr>
          <p:nvPr/>
        </p:nvSpPr>
        <p:spPr bwMode="auto">
          <a:xfrm>
            <a:off x="142875" y="3343275"/>
            <a:ext cx="4013200" cy="2930525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5759" name="Text Box 15"/>
          <p:cNvSpPr txBox="1">
            <a:spLocks noChangeArrowheads="1"/>
          </p:cNvSpPr>
          <p:nvPr/>
        </p:nvSpPr>
        <p:spPr bwMode="auto">
          <a:xfrm>
            <a:off x="273538" y="1370013"/>
            <a:ext cx="1343638" cy="276999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Autopolinización</a:t>
            </a:r>
            <a:endParaRPr lang="es-ES" sz="12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5760" name="Text Box 16"/>
          <p:cNvSpPr txBox="1">
            <a:spLocks noChangeArrowheads="1"/>
          </p:cNvSpPr>
          <p:nvPr/>
        </p:nvSpPr>
        <p:spPr bwMode="auto">
          <a:xfrm>
            <a:off x="2200275" y="5461000"/>
            <a:ext cx="1111250" cy="469900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Polinización cruzada</a:t>
            </a:r>
            <a:endParaRPr lang="es-ES" sz="12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5761" name="Text Box 17"/>
          <p:cNvSpPr txBox="1">
            <a:spLocks noChangeArrowheads="1"/>
          </p:cNvSpPr>
          <p:nvPr/>
        </p:nvSpPr>
        <p:spPr bwMode="auto">
          <a:xfrm>
            <a:off x="1952625" y="1268413"/>
            <a:ext cx="554038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polen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5762" name="AutoShape 18"/>
          <p:cNvSpPr>
            <a:spLocks noChangeArrowheads="1"/>
          </p:cNvSpPr>
          <p:nvPr/>
        </p:nvSpPr>
        <p:spPr bwMode="auto">
          <a:xfrm rot="19954284" flipH="1">
            <a:off x="896938" y="3502025"/>
            <a:ext cx="1763712" cy="1295400"/>
          </a:xfrm>
          <a:custGeom>
            <a:avLst/>
            <a:gdLst>
              <a:gd name="G0" fmla="+- -204597 0 0"/>
              <a:gd name="G1" fmla="+- -10986333 0 0"/>
              <a:gd name="G2" fmla="+- -204597 0 -10986333"/>
              <a:gd name="G3" fmla="+- 10800 0 0"/>
              <a:gd name="G4" fmla="+- 0 0 -20459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11 0 0"/>
              <a:gd name="G9" fmla="+- 0 0 -10986333"/>
              <a:gd name="G10" fmla="+- 8611 0 2700"/>
              <a:gd name="G11" fmla="cos G10 -204597"/>
              <a:gd name="G12" fmla="sin G10 -204597"/>
              <a:gd name="G13" fmla="cos 13500 -204597"/>
              <a:gd name="G14" fmla="sin 13500 -204597"/>
              <a:gd name="G15" fmla="+- G11 10800 0"/>
              <a:gd name="G16" fmla="+- G12 10800 0"/>
              <a:gd name="G17" fmla="+- G13 10800 0"/>
              <a:gd name="G18" fmla="+- G14 10800 0"/>
              <a:gd name="G19" fmla="*/ 8611 1 2"/>
              <a:gd name="G20" fmla="+- G19 5400 0"/>
              <a:gd name="G21" fmla="cos G20 -204597"/>
              <a:gd name="G22" fmla="sin G20 -204597"/>
              <a:gd name="G23" fmla="+- G21 10800 0"/>
              <a:gd name="G24" fmla="+- G12 G23 G22"/>
              <a:gd name="G25" fmla="+- G22 G23 G11"/>
              <a:gd name="G26" fmla="cos 10800 -204597"/>
              <a:gd name="G27" fmla="sin 10800 -204597"/>
              <a:gd name="G28" fmla="cos 8611 -204597"/>
              <a:gd name="G29" fmla="sin 8611 -20459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0986333"/>
              <a:gd name="G36" fmla="sin G34 -10986333"/>
              <a:gd name="G37" fmla="+/ -10986333 -20459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11 G39"/>
              <a:gd name="G43" fmla="sin 861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1669 w 21600"/>
              <a:gd name="T5" fmla="*/ 35 h 21600"/>
              <a:gd name="T6" fmla="*/ 1319 w 21600"/>
              <a:gd name="T7" fmla="*/ 8722 h 21600"/>
              <a:gd name="T8" fmla="*/ 11493 w 21600"/>
              <a:gd name="T9" fmla="*/ 2216 h 21600"/>
              <a:gd name="T10" fmla="*/ 24279 w 21600"/>
              <a:gd name="T11" fmla="*/ 10064 h 21600"/>
              <a:gd name="T12" fmla="*/ 20698 w 21600"/>
              <a:gd name="T13" fmla="*/ 14060 h 21600"/>
              <a:gd name="T14" fmla="*/ 16702 w 21600"/>
              <a:gd name="T15" fmla="*/ 1047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398" y="10331"/>
                </a:moveTo>
                <a:cubicBezTo>
                  <a:pt x="19149" y="5764"/>
                  <a:pt x="15373" y="2189"/>
                  <a:pt x="10800" y="2189"/>
                </a:cubicBezTo>
                <a:cubicBezTo>
                  <a:pt x="6754" y="2188"/>
                  <a:pt x="3254" y="5004"/>
                  <a:pt x="2388" y="8956"/>
                </a:cubicBezTo>
                <a:lnTo>
                  <a:pt x="250" y="8487"/>
                </a:lnTo>
                <a:cubicBezTo>
                  <a:pt x="1336" y="3531"/>
                  <a:pt x="5726" y="-1"/>
                  <a:pt x="10800" y="0"/>
                </a:cubicBezTo>
                <a:cubicBezTo>
                  <a:pt x="16536" y="0"/>
                  <a:pt x="21271" y="4484"/>
                  <a:pt x="21583" y="10211"/>
                </a:cubicBezTo>
                <a:lnTo>
                  <a:pt x="24279" y="10064"/>
                </a:lnTo>
                <a:lnTo>
                  <a:pt x="20698" y="14060"/>
                </a:lnTo>
                <a:lnTo>
                  <a:pt x="16702" y="10478"/>
                </a:lnTo>
                <a:lnTo>
                  <a:pt x="19398" y="10331"/>
                </a:lnTo>
                <a:close/>
              </a:path>
            </a:pathLst>
          </a:custGeom>
          <a:solidFill>
            <a:srgbClr val="99CC00">
              <a:alpha val="84000"/>
            </a:srgbClr>
          </a:solidFill>
          <a:ln w="31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5763" name="Text Box 19"/>
          <p:cNvSpPr txBox="1">
            <a:spLocks noChangeArrowheads="1"/>
          </p:cNvSpPr>
          <p:nvPr/>
        </p:nvSpPr>
        <p:spPr bwMode="auto">
          <a:xfrm>
            <a:off x="577850" y="4676775"/>
            <a:ext cx="554038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polen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5764" name="Picture 20" descr="829835_Página_079_Imagen_0003"/>
          <p:cNvPicPr>
            <a:picLocks noChangeAspect="1" noChangeArrowheads="1"/>
          </p:cNvPicPr>
          <p:nvPr/>
        </p:nvPicPr>
        <p:blipFill>
          <a:blip r:embed="rId4" cstate="print"/>
          <a:srcRect b="5449"/>
          <a:stretch>
            <a:fillRect/>
          </a:stretch>
        </p:blipFill>
        <p:spPr bwMode="auto">
          <a:xfrm>
            <a:off x="4286250" y="1209675"/>
            <a:ext cx="2217738" cy="1955800"/>
          </a:xfrm>
          <a:prstGeom prst="rect">
            <a:avLst/>
          </a:prstGeom>
          <a:noFill/>
        </p:spPr>
      </p:pic>
      <p:sp>
        <p:nvSpPr>
          <p:cNvPr id="415766" name="Rectangle 22"/>
          <p:cNvSpPr>
            <a:spLocks noChangeArrowheads="1"/>
          </p:cNvSpPr>
          <p:nvPr/>
        </p:nvSpPr>
        <p:spPr bwMode="auto">
          <a:xfrm>
            <a:off x="6495541" y="1228891"/>
            <a:ext cx="1874837" cy="646331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Anemófila</a:t>
            </a:r>
            <a:b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Polinización por el viento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5767" name="Rectangle 23"/>
          <p:cNvSpPr>
            <a:spLocks noChangeArrowheads="1"/>
          </p:cNvSpPr>
          <p:nvPr/>
        </p:nvSpPr>
        <p:spPr bwMode="auto">
          <a:xfrm>
            <a:off x="6941917" y="5775325"/>
            <a:ext cx="1962397" cy="461665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Entomófila</a:t>
            </a:r>
            <a:b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Polinización por insectos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5751" name="Picture 7" descr="Nueva imagen (13)"/>
          <p:cNvPicPr>
            <a:picLocks noChangeAspect="1" noChangeArrowheads="1"/>
          </p:cNvPicPr>
          <p:nvPr/>
        </p:nvPicPr>
        <p:blipFill>
          <a:blip r:embed="rId5" cstate="print"/>
          <a:srcRect l="3336" t="2100" r="1906" b="4900"/>
          <a:stretch>
            <a:fillRect/>
          </a:stretch>
        </p:blipFill>
        <p:spPr bwMode="auto">
          <a:xfrm>
            <a:off x="4303713" y="4487863"/>
            <a:ext cx="2630487" cy="1757362"/>
          </a:xfrm>
          <a:prstGeom prst="rect">
            <a:avLst/>
          </a:prstGeom>
          <a:noFill/>
        </p:spPr>
      </p:pic>
      <p:sp>
        <p:nvSpPr>
          <p:cNvPr id="415768" name="Rectangle 24"/>
          <p:cNvSpPr>
            <a:spLocks noChangeArrowheads="1"/>
          </p:cNvSpPr>
          <p:nvPr/>
        </p:nvSpPr>
        <p:spPr bwMode="auto">
          <a:xfrm>
            <a:off x="7211202" y="4385915"/>
            <a:ext cx="1856598" cy="461665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Ornitófila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b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Polinización por pájaros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619250" y="306678"/>
            <a:ext cx="5616575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1ª LA POLINIZACIÓN: MODALIDADES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21" name="Text Box 226">
            <a:extLst>
              <a:ext uri="{FF2B5EF4-FFF2-40B4-BE49-F238E27FC236}">
                <a16:creationId xmlns:a16="http://schemas.microsoft.com/office/drawing/2014/main" id="{098F50F6-244D-4678-BEAB-715FC43BF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77" y="749214"/>
            <a:ext cx="7458320" cy="309958"/>
          </a:xfrm>
          <a:prstGeom prst="rect">
            <a:avLst/>
          </a:prstGeom>
          <a:solidFill>
            <a:srgbClr val="FFDA3D"/>
          </a:solidFill>
          <a:ln w="254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POLINIZACIÓN: Proceso de transporte del grano de polen de un estambre a un pistilo.</a:t>
            </a:r>
          </a:p>
        </p:txBody>
      </p:sp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49136" y="164196"/>
            <a:ext cx="7109253" cy="307777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solidFill>
                  <a:schemeClr val="accent2"/>
                </a:solidFill>
                <a:latin typeface="Comic Sans MS" pitchFamily="66" charset="0"/>
              </a:rPr>
              <a:t>2ª LA FECUNDACIÓN Y LA FORMACIÓN DE LA SEMILLA EN ANGIOSPERMAS</a:t>
            </a:r>
            <a:endParaRPr lang="es-ES_tradnl" sz="1400" dirty="0">
              <a:latin typeface="Comic Sans MS" pitchFamily="66" charset="0"/>
            </a:endParaRPr>
          </a:p>
        </p:txBody>
      </p:sp>
      <p:pic>
        <p:nvPicPr>
          <p:cNvPr id="8195" name="Picture 54" descr="t5-7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38" y="935038"/>
            <a:ext cx="2135187" cy="49164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-107950" y="2744788"/>
            <a:ext cx="1916113" cy="1774825"/>
            <a:chOff x="224" y="2178"/>
            <a:chExt cx="1152" cy="1118"/>
          </a:xfrm>
        </p:grpSpPr>
        <p:sp>
          <p:nvSpPr>
            <p:cNvPr id="8260" name="Text Box 56"/>
            <p:cNvSpPr txBox="1">
              <a:spLocks noChangeArrowheads="1"/>
            </p:cNvSpPr>
            <p:nvPr/>
          </p:nvSpPr>
          <p:spPr bwMode="auto">
            <a:xfrm>
              <a:off x="224" y="2178"/>
              <a:ext cx="679" cy="2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Núcleos secundarios</a:t>
              </a:r>
            </a:p>
          </p:txBody>
        </p:sp>
        <p:sp>
          <p:nvSpPr>
            <p:cNvPr id="8261" name="Line 57"/>
            <p:cNvSpPr>
              <a:spLocks noChangeShapeType="1"/>
            </p:cNvSpPr>
            <p:nvPr/>
          </p:nvSpPr>
          <p:spPr bwMode="auto">
            <a:xfrm>
              <a:off x="848" y="2400"/>
              <a:ext cx="448" cy="89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8262" name="Line 58"/>
            <p:cNvSpPr>
              <a:spLocks noChangeShapeType="1"/>
            </p:cNvSpPr>
            <p:nvPr/>
          </p:nvSpPr>
          <p:spPr bwMode="auto">
            <a:xfrm>
              <a:off x="848" y="2400"/>
              <a:ext cx="528" cy="87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107950" y="4684715"/>
            <a:ext cx="1392721" cy="1308097"/>
            <a:chOff x="216" y="3400"/>
            <a:chExt cx="864" cy="649"/>
          </a:xfrm>
        </p:grpSpPr>
        <p:sp>
          <p:nvSpPr>
            <p:cNvPr id="8258" name="Text Box 60"/>
            <p:cNvSpPr txBox="1">
              <a:spLocks noChangeArrowheads="1"/>
            </p:cNvSpPr>
            <p:nvPr/>
          </p:nvSpPr>
          <p:spPr bwMode="auto">
            <a:xfrm>
              <a:off x="216" y="3640"/>
              <a:ext cx="680" cy="4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Saco embrionario</a:t>
              </a:r>
            </a:p>
          </p:txBody>
        </p:sp>
        <p:sp>
          <p:nvSpPr>
            <p:cNvPr id="8259" name="Line 61"/>
            <p:cNvSpPr>
              <a:spLocks noChangeShapeType="1"/>
            </p:cNvSpPr>
            <p:nvPr/>
          </p:nvSpPr>
          <p:spPr bwMode="auto">
            <a:xfrm flipH="1">
              <a:off x="496" y="3400"/>
              <a:ext cx="584" cy="39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1808163" y="4926013"/>
            <a:ext cx="1524785" cy="603250"/>
            <a:chOff x="1376" y="3552"/>
            <a:chExt cx="1040" cy="380"/>
          </a:xfrm>
        </p:grpSpPr>
        <p:sp>
          <p:nvSpPr>
            <p:cNvPr id="8256" name="Text Box 63"/>
            <p:cNvSpPr txBox="1">
              <a:spLocks noChangeArrowheads="1"/>
            </p:cNvSpPr>
            <p:nvPr/>
          </p:nvSpPr>
          <p:spPr bwMode="auto">
            <a:xfrm>
              <a:off x="1736" y="3756"/>
              <a:ext cx="680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Oosfera</a:t>
              </a:r>
            </a:p>
          </p:txBody>
        </p:sp>
        <p:sp>
          <p:nvSpPr>
            <p:cNvPr id="8257" name="Line 64"/>
            <p:cNvSpPr>
              <a:spLocks noChangeShapeType="1"/>
            </p:cNvSpPr>
            <p:nvPr/>
          </p:nvSpPr>
          <p:spPr bwMode="auto">
            <a:xfrm flipH="1" flipV="1">
              <a:off x="1376" y="3552"/>
              <a:ext cx="552" cy="28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3192463" y="1471613"/>
            <a:ext cx="2062162" cy="2235200"/>
            <a:chOff x="2320" y="1376"/>
            <a:chExt cx="1408" cy="1408"/>
          </a:xfrm>
        </p:grpSpPr>
        <p:pic>
          <p:nvPicPr>
            <p:cNvPr id="8254" name="Picture 66" descr="t5-7a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24" y="1442"/>
              <a:ext cx="912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55" name="Oval 67"/>
            <p:cNvSpPr>
              <a:spLocks noChangeArrowheads="1"/>
            </p:cNvSpPr>
            <p:nvPr/>
          </p:nvSpPr>
          <p:spPr bwMode="auto">
            <a:xfrm>
              <a:off x="2320" y="1376"/>
              <a:ext cx="1408" cy="140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469525" y="2807670"/>
            <a:ext cx="1578184" cy="1053543"/>
            <a:chOff x="1960" y="2224"/>
            <a:chExt cx="936" cy="559"/>
          </a:xfrm>
        </p:grpSpPr>
        <p:sp>
          <p:nvSpPr>
            <p:cNvPr id="8251" name="Line 69"/>
            <p:cNvSpPr>
              <a:spLocks noChangeShapeType="1"/>
            </p:cNvSpPr>
            <p:nvPr/>
          </p:nvSpPr>
          <p:spPr bwMode="auto">
            <a:xfrm flipV="1">
              <a:off x="2656" y="2224"/>
              <a:ext cx="224" cy="36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 sz="1200">
                <a:latin typeface="Comic Sans MS" panose="030F0702030302020204" pitchFamily="66" charset="0"/>
              </a:endParaRPr>
            </a:p>
          </p:txBody>
        </p:sp>
        <p:sp>
          <p:nvSpPr>
            <p:cNvPr id="8252" name="Line 70"/>
            <p:cNvSpPr>
              <a:spLocks noChangeShapeType="1"/>
            </p:cNvSpPr>
            <p:nvPr/>
          </p:nvSpPr>
          <p:spPr bwMode="auto">
            <a:xfrm flipV="1">
              <a:off x="2632" y="2320"/>
              <a:ext cx="264" cy="28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 sz="1200">
                <a:latin typeface="Comic Sans MS" panose="030F0702030302020204" pitchFamily="66" charset="0"/>
              </a:endParaRPr>
            </a:p>
          </p:txBody>
        </p:sp>
        <p:sp>
          <p:nvSpPr>
            <p:cNvPr id="8253" name="Text Box 71"/>
            <p:cNvSpPr txBox="1">
              <a:spLocks noChangeArrowheads="1"/>
            </p:cNvSpPr>
            <p:nvPr/>
          </p:nvSpPr>
          <p:spPr bwMode="auto">
            <a:xfrm>
              <a:off x="1960" y="2537"/>
              <a:ext cx="720" cy="24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Núcleos espermáticos</a:t>
              </a:r>
            </a:p>
          </p:txBody>
        </p:sp>
      </p:grpSp>
      <p:sp>
        <p:nvSpPr>
          <p:cNvPr id="8201" name="Oval 72"/>
          <p:cNvSpPr>
            <a:spLocks noChangeArrowheads="1"/>
          </p:cNvSpPr>
          <p:nvPr/>
        </p:nvSpPr>
        <p:spPr bwMode="auto">
          <a:xfrm>
            <a:off x="1350963" y="836613"/>
            <a:ext cx="692150" cy="749300"/>
          </a:xfrm>
          <a:prstGeom prst="ellipse">
            <a:avLst/>
          </a:prstGeom>
          <a:noFill/>
          <a:ln w="12700">
            <a:solidFill>
              <a:schemeClr val="tx2"/>
            </a:solidFill>
            <a:round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endParaRPr lang="es-ES"/>
          </a:p>
        </p:txBody>
      </p:sp>
      <p:sp>
        <p:nvSpPr>
          <p:cNvPr id="8202" name="AutoShape 73"/>
          <p:cNvSpPr>
            <a:spLocks noChangeArrowheads="1"/>
          </p:cNvSpPr>
          <p:nvPr/>
        </p:nvSpPr>
        <p:spPr bwMode="auto">
          <a:xfrm rot="2287191">
            <a:off x="1993900" y="1712913"/>
            <a:ext cx="1219200" cy="393700"/>
          </a:xfrm>
          <a:prstGeom prst="notchedRightArrow">
            <a:avLst>
              <a:gd name="adj1" fmla="val 50000"/>
              <a:gd name="adj2" fmla="val 77419"/>
            </a:avLst>
          </a:prstGeom>
          <a:gradFill rotWithShape="0">
            <a:gsLst>
              <a:gs pos="0">
                <a:srgbClr val="0ED47A"/>
              </a:gs>
              <a:gs pos="100000">
                <a:srgbClr val="066238"/>
              </a:gs>
            </a:gsLst>
            <a:lin ang="2700000" scaled="1"/>
          </a:gra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endParaRPr lang="es-ES"/>
          </a:p>
        </p:txBody>
      </p: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1619251" y="2347915"/>
            <a:ext cx="2205038" cy="1034414"/>
            <a:chOff x="1384" y="1928"/>
            <a:chExt cx="1368" cy="545"/>
          </a:xfrm>
        </p:grpSpPr>
        <p:grpSp>
          <p:nvGrpSpPr>
            <p:cNvPr id="8" name="Group 75"/>
            <p:cNvGrpSpPr>
              <a:grpSpLocks/>
            </p:cNvGrpSpPr>
            <p:nvPr/>
          </p:nvGrpSpPr>
          <p:grpSpPr bwMode="auto">
            <a:xfrm>
              <a:off x="1384" y="2064"/>
              <a:ext cx="896" cy="409"/>
              <a:chOff x="1384" y="2064"/>
              <a:chExt cx="896" cy="409"/>
            </a:xfrm>
          </p:grpSpPr>
          <p:sp>
            <p:nvSpPr>
              <p:cNvPr id="8249" name="Text Box 76"/>
              <p:cNvSpPr txBox="1">
                <a:spLocks noChangeArrowheads="1"/>
              </p:cNvSpPr>
              <p:nvPr/>
            </p:nvSpPr>
            <p:spPr bwMode="auto">
              <a:xfrm>
                <a:off x="1800" y="2064"/>
                <a:ext cx="480" cy="40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s-ES_tradnl" sz="1200">
                    <a:latin typeface="Comic Sans MS" panose="030F0702030302020204" pitchFamily="66" charset="0"/>
                  </a:rPr>
                  <a:t>Tubo polínico</a:t>
                </a:r>
              </a:p>
            </p:txBody>
          </p:sp>
          <p:sp>
            <p:nvSpPr>
              <p:cNvPr id="8250" name="Line 77"/>
              <p:cNvSpPr>
                <a:spLocks noChangeShapeType="1"/>
              </p:cNvSpPr>
              <p:nvPr/>
            </p:nvSpPr>
            <p:spPr bwMode="auto">
              <a:xfrm flipH="1">
                <a:off x="1384" y="2216"/>
                <a:ext cx="472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s-ES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248" name="Line 78"/>
            <p:cNvSpPr>
              <a:spLocks noChangeShapeType="1"/>
            </p:cNvSpPr>
            <p:nvPr/>
          </p:nvSpPr>
          <p:spPr bwMode="auto">
            <a:xfrm flipV="1">
              <a:off x="2096" y="1928"/>
              <a:ext cx="656" cy="28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79"/>
          <p:cNvGrpSpPr>
            <a:grpSpLocks/>
          </p:cNvGrpSpPr>
          <p:nvPr/>
        </p:nvGrpSpPr>
        <p:grpSpPr bwMode="auto">
          <a:xfrm>
            <a:off x="2757488" y="1457325"/>
            <a:ext cx="1044575" cy="571500"/>
            <a:chOff x="2024" y="1367"/>
            <a:chExt cx="712" cy="360"/>
          </a:xfrm>
        </p:grpSpPr>
        <p:sp>
          <p:nvSpPr>
            <p:cNvPr id="8245" name="Text Box 80"/>
            <p:cNvSpPr txBox="1">
              <a:spLocks noChangeArrowheads="1"/>
            </p:cNvSpPr>
            <p:nvPr/>
          </p:nvSpPr>
          <p:spPr bwMode="auto">
            <a:xfrm>
              <a:off x="2024" y="1367"/>
              <a:ext cx="712" cy="2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Grano de polen</a:t>
              </a:r>
            </a:p>
          </p:txBody>
        </p:sp>
        <p:sp>
          <p:nvSpPr>
            <p:cNvPr id="8246" name="Line 81"/>
            <p:cNvSpPr>
              <a:spLocks noChangeShapeType="1"/>
            </p:cNvSpPr>
            <p:nvPr/>
          </p:nvSpPr>
          <p:spPr bwMode="auto">
            <a:xfrm>
              <a:off x="2359" y="1587"/>
              <a:ext cx="270" cy="1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sp>
        <p:nvSpPr>
          <p:cNvPr id="8206" name="Text Box 85"/>
          <p:cNvSpPr txBox="1">
            <a:spLocks noChangeArrowheads="1"/>
          </p:cNvSpPr>
          <p:nvPr/>
        </p:nvSpPr>
        <p:spPr bwMode="auto">
          <a:xfrm>
            <a:off x="4610940" y="651642"/>
            <a:ext cx="4432851" cy="738664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Una vez que llega el grano de polen al estigma se desarrolla el </a:t>
            </a:r>
            <a:r>
              <a:rPr lang="es-ES_tradnl" sz="1400" b="1" dirty="0">
                <a:latin typeface="Comic Sans MS" panose="030F0702030302020204" pitchFamily="66" charset="0"/>
              </a:rPr>
              <a:t>tubo polínico</a:t>
            </a:r>
            <a:r>
              <a:rPr lang="es-ES_tradnl" sz="1400" dirty="0">
                <a:latin typeface="Comic Sans MS" panose="030F0702030302020204" pitchFamily="66" charset="0"/>
              </a:rPr>
              <a:t> que desciende por el estilo y el ovario hasta llegar al óvulo.</a:t>
            </a:r>
            <a:endParaRPr lang="es-ES_tradnl" sz="1400" b="1" dirty="0">
              <a:latin typeface="Comic Sans MS" panose="030F0702030302020204" pitchFamily="66" charset="0"/>
            </a:endParaRPr>
          </a:p>
        </p:txBody>
      </p:sp>
      <p:grpSp>
        <p:nvGrpSpPr>
          <p:cNvPr id="11" name="Group 86"/>
          <p:cNvGrpSpPr>
            <a:grpSpLocks/>
          </p:cNvGrpSpPr>
          <p:nvPr/>
        </p:nvGrpSpPr>
        <p:grpSpPr bwMode="auto">
          <a:xfrm>
            <a:off x="3977999" y="683694"/>
            <a:ext cx="474663" cy="433388"/>
            <a:chOff x="801" y="1163"/>
            <a:chExt cx="290" cy="273"/>
          </a:xfrm>
        </p:grpSpPr>
        <p:sp>
          <p:nvSpPr>
            <p:cNvPr id="8241" name="AutoShape 87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242" name="Text Box 88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 dirty="0">
                  <a:solidFill>
                    <a:srgbClr val="3508DA"/>
                  </a:solidFill>
                </a:rPr>
                <a:t>1</a:t>
              </a:r>
            </a:p>
          </p:txBody>
        </p:sp>
      </p:grpSp>
      <p:grpSp>
        <p:nvGrpSpPr>
          <p:cNvPr id="12" name="Group 89"/>
          <p:cNvGrpSpPr>
            <a:grpSpLocks/>
          </p:cNvGrpSpPr>
          <p:nvPr/>
        </p:nvGrpSpPr>
        <p:grpSpPr bwMode="auto">
          <a:xfrm>
            <a:off x="827088" y="4149725"/>
            <a:ext cx="474662" cy="433388"/>
            <a:chOff x="801" y="1163"/>
            <a:chExt cx="290" cy="273"/>
          </a:xfrm>
        </p:grpSpPr>
        <p:sp>
          <p:nvSpPr>
            <p:cNvPr id="8239" name="AutoShape 90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240" name="Text Box 91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2</a:t>
              </a:r>
            </a:p>
          </p:txBody>
        </p:sp>
      </p:grpSp>
      <p:grpSp>
        <p:nvGrpSpPr>
          <p:cNvPr id="13" name="Group 93"/>
          <p:cNvGrpSpPr>
            <a:grpSpLocks/>
          </p:cNvGrpSpPr>
          <p:nvPr/>
        </p:nvGrpSpPr>
        <p:grpSpPr bwMode="auto">
          <a:xfrm>
            <a:off x="5071303" y="3221144"/>
            <a:ext cx="474663" cy="433388"/>
            <a:chOff x="801" y="1163"/>
            <a:chExt cx="290" cy="273"/>
          </a:xfrm>
        </p:grpSpPr>
        <p:sp>
          <p:nvSpPr>
            <p:cNvPr id="8237" name="AutoShape 94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238" name="Text Box 95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 dirty="0">
                  <a:solidFill>
                    <a:srgbClr val="3508DA"/>
                  </a:solidFill>
                </a:rPr>
                <a:t>2</a:t>
              </a:r>
            </a:p>
          </p:txBody>
        </p:sp>
      </p:grpSp>
      <p:sp>
        <p:nvSpPr>
          <p:cNvPr id="640099" name="Text Box 99"/>
          <p:cNvSpPr txBox="1">
            <a:spLocks noChangeArrowheads="1"/>
          </p:cNvSpPr>
          <p:nvPr/>
        </p:nvSpPr>
        <p:spPr bwMode="auto">
          <a:xfrm>
            <a:off x="5644245" y="2987399"/>
            <a:ext cx="3384550" cy="738664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Por el tubo polínico bajan los dos </a:t>
            </a:r>
            <a:r>
              <a:rPr lang="es-ES_tradnl" sz="1400" b="1" dirty="0">
                <a:latin typeface="Comic Sans MS" panose="030F0702030302020204" pitchFamily="66" charset="0"/>
              </a:rPr>
              <a:t>núcleos espermáticos</a:t>
            </a:r>
            <a:r>
              <a:rPr lang="es-ES_tradnl" sz="1400" dirty="0">
                <a:latin typeface="Comic Sans MS" panose="030F0702030302020204" pitchFamily="66" charset="0"/>
              </a:rPr>
              <a:t> y producen una doble fecundación. </a:t>
            </a:r>
            <a:endParaRPr lang="es-ES_tradnl" sz="1400" b="1" dirty="0">
              <a:latin typeface="Comic Sans MS" panose="030F0702030302020204" pitchFamily="66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5508625" y="4506913"/>
            <a:ext cx="474663" cy="433387"/>
            <a:chOff x="801" y="1163"/>
            <a:chExt cx="290" cy="273"/>
          </a:xfrm>
        </p:grpSpPr>
        <p:sp>
          <p:nvSpPr>
            <p:cNvPr id="8233" name="AutoShape 101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234" name="Text Box 102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3</a:t>
              </a:r>
            </a:p>
          </p:txBody>
        </p:sp>
      </p:grpSp>
      <p:sp>
        <p:nvSpPr>
          <p:cNvPr id="640103" name="Text Box 103"/>
          <p:cNvSpPr txBox="1">
            <a:spLocks noChangeArrowheads="1"/>
          </p:cNvSpPr>
          <p:nvPr/>
        </p:nvSpPr>
        <p:spPr bwMode="auto">
          <a:xfrm>
            <a:off x="3517899" y="4002684"/>
            <a:ext cx="4310063" cy="30995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DOBLE FECUNDACIÓN EN ANGIOSPERMAS</a:t>
            </a:r>
          </a:p>
        </p:txBody>
      </p:sp>
      <p:sp>
        <p:nvSpPr>
          <p:cNvPr id="640104" name="Text Box 104"/>
          <p:cNvSpPr txBox="1">
            <a:spLocks noChangeArrowheads="1"/>
          </p:cNvSpPr>
          <p:nvPr/>
        </p:nvSpPr>
        <p:spPr bwMode="auto">
          <a:xfrm>
            <a:off x="5389562" y="4442650"/>
            <a:ext cx="1237513" cy="525401"/>
          </a:xfrm>
          <a:prstGeom prst="rect">
            <a:avLst/>
          </a:prstGeom>
          <a:solidFill>
            <a:srgbClr val="F9E99B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2</a:t>
            </a:r>
            <a:r>
              <a:rPr lang="es-ES_tradnl" sz="1400" baseline="30000" dirty="0">
                <a:latin typeface="Comic Sans MS" panose="030F0702030302020204" pitchFamily="66" charset="0"/>
              </a:rPr>
              <a:t>o</a:t>
            </a:r>
            <a:r>
              <a:rPr lang="es-ES_tradnl" sz="1400" dirty="0">
                <a:latin typeface="Comic Sans MS" panose="030F0702030302020204" pitchFamily="66" charset="0"/>
              </a:rPr>
              <a:t> núcleo espermático</a:t>
            </a:r>
          </a:p>
        </p:txBody>
      </p:sp>
      <p:sp>
        <p:nvSpPr>
          <p:cNvPr id="640105" name="Text Box 105"/>
          <p:cNvSpPr txBox="1">
            <a:spLocks noChangeArrowheads="1"/>
          </p:cNvSpPr>
          <p:nvPr/>
        </p:nvSpPr>
        <p:spPr bwMode="auto">
          <a:xfrm>
            <a:off x="4398963" y="4536084"/>
            <a:ext cx="930557" cy="309958"/>
          </a:xfrm>
          <a:prstGeom prst="rect">
            <a:avLst/>
          </a:prstGeom>
          <a:solidFill>
            <a:srgbClr val="8AF6D2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oosfera</a:t>
            </a:r>
          </a:p>
        </p:txBody>
      </p:sp>
      <p:grpSp>
        <p:nvGrpSpPr>
          <p:cNvPr id="16" name="Group 106"/>
          <p:cNvGrpSpPr>
            <a:grpSpLocks/>
          </p:cNvGrpSpPr>
          <p:nvPr/>
        </p:nvGrpSpPr>
        <p:grpSpPr bwMode="auto">
          <a:xfrm>
            <a:off x="3681413" y="4830760"/>
            <a:ext cx="1177925" cy="879474"/>
            <a:chOff x="3264" y="3328"/>
            <a:chExt cx="768" cy="554"/>
          </a:xfrm>
        </p:grpSpPr>
        <p:sp>
          <p:nvSpPr>
            <p:cNvPr id="8230" name="Text Box 107"/>
            <p:cNvSpPr txBox="1">
              <a:spLocks noChangeArrowheads="1"/>
            </p:cNvSpPr>
            <p:nvPr/>
          </p:nvSpPr>
          <p:spPr bwMode="auto">
            <a:xfrm>
              <a:off x="3396" y="3551"/>
              <a:ext cx="513" cy="331"/>
            </a:xfrm>
            <a:prstGeom prst="rect">
              <a:avLst/>
            </a:prstGeom>
            <a:solidFill>
              <a:srgbClr val="8AF6D2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Cigoto (2n)</a:t>
              </a:r>
            </a:p>
          </p:txBody>
        </p:sp>
        <p:sp>
          <p:nvSpPr>
            <p:cNvPr id="8231" name="Freeform 108"/>
            <p:cNvSpPr>
              <a:spLocks/>
            </p:cNvSpPr>
            <p:nvPr/>
          </p:nvSpPr>
          <p:spPr bwMode="auto">
            <a:xfrm>
              <a:off x="3264" y="3328"/>
              <a:ext cx="768" cy="144"/>
            </a:xfrm>
            <a:custGeom>
              <a:avLst/>
              <a:gdLst>
                <a:gd name="T0" fmla="*/ 0 w 768"/>
                <a:gd name="T1" fmla="*/ 48 h 144"/>
                <a:gd name="T2" fmla="*/ 0 w 768"/>
                <a:gd name="T3" fmla="*/ 144 h 144"/>
                <a:gd name="T4" fmla="*/ 768 w 768"/>
                <a:gd name="T5" fmla="*/ 144 h 144"/>
                <a:gd name="T6" fmla="*/ 768 w 768"/>
                <a:gd name="T7" fmla="*/ 0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8"/>
                <a:gd name="T13" fmla="*/ 0 h 144"/>
                <a:gd name="T14" fmla="*/ 768 w 768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8" h="144">
                  <a:moveTo>
                    <a:pt x="0" y="48"/>
                  </a:moveTo>
                  <a:lnTo>
                    <a:pt x="0" y="144"/>
                  </a:lnTo>
                  <a:lnTo>
                    <a:pt x="768" y="144"/>
                  </a:lnTo>
                  <a:lnTo>
                    <a:pt x="768" y="0"/>
                  </a:lnTo>
                </a:path>
              </a:pathLst>
            </a:custGeom>
            <a:noFill/>
            <a:ln w="127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232" name="Line 109"/>
            <p:cNvSpPr>
              <a:spLocks noChangeShapeType="1"/>
            </p:cNvSpPr>
            <p:nvPr/>
          </p:nvSpPr>
          <p:spPr bwMode="auto">
            <a:xfrm>
              <a:off x="3640" y="3472"/>
              <a:ext cx="0" cy="1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17" name="Group 110"/>
          <p:cNvGrpSpPr>
            <a:grpSpLocks/>
          </p:cNvGrpSpPr>
          <p:nvPr/>
        </p:nvGrpSpPr>
        <p:grpSpPr bwMode="auto">
          <a:xfrm>
            <a:off x="3317875" y="5756275"/>
            <a:ext cx="1863725" cy="663575"/>
            <a:chOff x="3016" y="3808"/>
            <a:chExt cx="1272" cy="418"/>
          </a:xfrm>
        </p:grpSpPr>
        <p:sp>
          <p:nvSpPr>
            <p:cNvPr id="8228" name="Text Box 111"/>
            <p:cNvSpPr txBox="1">
              <a:spLocks noChangeArrowheads="1"/>
            </p:cNvSpPr>
            <p:nvPr/>
          </p:nvSpPr>
          <p:spPr bwMode="auto">
            <a:xfrm>
              <a:off x="3016" y="3895"/>
              <a:ext cx="1272" cy="331"/>
            </a:xfrm>
            <a:prstGeom prst="rect">
              <a:avLst/>
            </a:prstGeom>
            <a:solidFill>
              <a:srgbClr val="8AF6D2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embrión de la semilla</a:t>
              </a:r>
            </a:p>
          </p:txBody>
        </p:sp>
        <p:sp>
          <p:nvSpPr>
            <p:cNvPr id="8229" name="Line 112"/>
            <p:cNvSpPr>
              <a:spLocks noChangeShapeType="1"/>
            </p:cNvSpPr>
            <p:nvPr/>
          </p:nvSpPr>
          <p:spPr bwMode="auto">
            <a:xfrm>
              <a:off x="3648" y="3808"/>
              <a:ext cx="0" cy="1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18" name="Group 113"/>
          <p:cNvGrpSpPr>
            <a:grpSpLocks/>
          </p:cNvGrpSpPr>
          <p:nvPr/>
        </p:nvGrpSpPr>
        <p:grpSpPr bwMode="auto">
          <a:xfrm>
            <a:off x="5956300" y="4902203"/>
            <a:ext cx="1330325" cy="879476"/>
            <a:chOff x="4816" y="3328"/>
            <a:chExt cx="856" cy="554"/>
          </a:xfrm>
        </p:grpSpPr>
        <p:sp>
          <p:nvSpPr>
            <p:cNvPr id="8225" name="Text Box 114"/>
            <p:cNvSpPr txBox="1">
              <a:spLocks noChangeArrowheads="1"/>
            </p:cNvSpPr>
            <p:nvPr/>
          </p:nvSpPr>
          <p:spPr bwMode="auto">
            <a:xfrm>
              <a:off x="4816" y="3551"/>
              <a:ext cx="856" cy="331"/>
            </a:xfrm>
            <a:prstGeom prst="rect">
              <a:avLst/>
            </a:prstGeom>
            <a:solidFill>
              <a:srgbClr val="F9E99B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célula </a:t>
              </a:r>
              <a:r>
                <a:rPr lang="es-ES_tradnl" sz="1400" dirty="0" err="1">
                  <a:latin typeface="Comic Sans MS" panose="030F0702030302020204" pitchFamily="66" charset="0"/>
                </a:rPr>
                <a:t>triploide</a:t>
              </a:r>
              <a:r>
                <a:rPr lang="es-ES_tradnl" sz="1400" dirty="0">
                  <a:latin typeface="Comic Sans MS" panose="030F0702030302020204" pitchFamily="66" charset="0"/>
                </a:rPr>
                <a:t> (3n)</a:t>
              </a:r>
            </a:p>
          </p:txBody>
        </p:sp>
        <p:sp>
          <p:nvSpPr>
            <p:cNvPr id="8226" name="Freeform 115"/>
            <p:cNvSpPr>
              <a:spLocks/>
            </p:cNvSpPr>
            <p:nvPr/>
          </p:nvSpPr>
          <p:spPr bwMode="auto">
            <a:xfrm>
              <a:off x="4872" y="3328"/>
              <a:ext cx="768" cy="144"/>
            </a:xfrm>
            <a:custGeom>
              <a:avLst/>
              <a:gdLst>
                <a:gd name="T0" fmla="*/ 0 w 768"/>
                <a:gd name="T1" fmla="*/ 48 h 144"/>
                <a:gd name="T2" fmla="*/ 0 w 768"/>
                <a:gd name="T3" fmla="*/ 144 h 144"/>
                <a:gd name="T4" fmla="*/ 768 w 768"/>
                <a:gd name="T5" fmla="*/ 144 h 144"/>
                <a:gd name="T6" fmla="*/ 768 w 768"/>
                <a:gd name="T7" fmla="*/ 0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8"/>
                <a:gd name="T13" fmla="*/ 0 h 144"/>
                <a:gd name="T14" fmla="*/ 768 w 768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8" h="144">
                  <a:moveTo>
                    <a:pt x="0" y="48"/>
                  </a:moveTo>
                  <a:lnTo>
                    <a:pt x="0" y="144"/>
                  </a:lnTo>
                  <a:lnTo>
                    <a:pt x="768" y="144"/>
                  </a:lnTo>
                  <a:lnTo>
                    <a:pt x="768" y="0"/>
                  </a:lnTo>
                </a:path>
              </a:pathLst>
            </a:custGeom>
            <a:noFill/>
            <a:ln w="127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227" name="Line 116"/>
            <p:cNvSpPr>
              <a:spLocks noChangeShapeType="1"/>
            </p:cNvSpPr>
            <p:nvPr/>
          </p:nvSpPr>
          <p:spPr bwMode="auto">
            <a:xfrm>
              <a:off x="5248" y="3472"/>
              <a:ext cx="0" cy="1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19" name="Group 117"/>
          <p:cNvGrpSpPr>
            <a:grpSpLocks/>
          </p:cNvGrpSpPr>
          <p:nvPr/>
        </p:nvGrpSpPr>
        <p:grpSpPr bwMode="auto">
          <a:xfrm>
            <a:off x="6172200" y="5756280"/>
            <a:ext cx="896938" cy="554038"/>
            <a:chOff x="4964" y="3808"/>
            <a:chExt cx="560" cy="349"/>
          </a:xfrm>
        </p:grpSpPr>
        <p:sp>
          <p:nvSpPr>
            <p:cNvPr id="8223" name="Text Box 118"/>
            <p:cNvSpPr txBox="1">
              <a:spLocks noChangeArrowheads="1"/>
            </p:cNvSpPr>
            <p:nvPr/>
          </p:nvSpPr>
          <p:spPr bwMode="auto">
            <a:xfrm>
              <a:off x="4964" y="3962"/>
              <a:ext cx="560" cy="195"/>
            </a:xfrm>
            <a:prstGeom prst="rect">
              <a:avLst/>
            </a:prstGeom>
            <a:solidFill>
              <a:srgbClr val="F9E99B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albumen</a:t>
              </a:r>
            </a:p>
          </p:txBody>
        </p:sp>
        <p:sp>
          <p:nvSpPr>
            <p:cNvPr id="8224" name="Line 119"/>
            <p:cNvSpPr>
              <a:spLocks noChangeShapeType="1"/>
            </p:cNvSpPr>
            <p:nvPr/>
          </p:nvSpPr>
          <p:spPr bwMode="auto">
            <a:xfrm>
              <a:off x="5248" y="3808"/>
              <a:ext cx="0" cy="1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sp>
        <p:nvSpPr>
          <p:cNvPr id="640120" name="Text Box 120"/>
          <p:cNvSpPr txBox="1">
            <a:spLocks noChangeArrowheads="1"/>
          </p:cNvSpPr>
          <p:nvPr/>
        </p:nvSpPr>
        <p:spPr bwMode="auto">
          <a:xfrm>
            <a:off x="2992156" y="4415662"/>
            <a:ext cx="1229007" cy="525401"/>
          </a:xfrm>
          <a:prstGeom prst="rect">
            <a:avLst/>
          </a:prstGeom>
          <a:solidFill>
            <a:srgbClr val="8AF6D2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1</a:t>
            </a:r>
            <a:r>
              <a:rPr lang="es-ES_tradnl" sz="1400" baseline="30000" dirty="0">
                <a:latin typeface="Comic Sans MS" panose="030F0702030302020204" pitchFamily="66" charset="0"/>
              </a:rPr>
              <a:t>er</a:t>
            </a:r>
            <a:r>
              <a:rPr lang="es-ES_tradnl" sz="1400" dirty="0">
                <a:latin typeface="Comic Sans MS" panose="030F0702030302020204" pitchFamily="66" charset="0"/>
              </a:rPr>
              <a:t> núcleo espermático</a:t>
            </a:r>
          </a:p>
        </p:txBody>
      </p:sp>
      <p:sp>
        <p:nvSpPr>
          <p:cNvPr id="640121" name="Text Box 121"/>
          <p:cNvSpPr txBox="1">
            <a:spLocks noChangeArrowheads="1"/>
          </p:cNvSpPr>
          <p:nvPr/>
        </p:nvSpPr>
        <p:spPr bwMode="auto">
          <a:xfrm>
            <a:off x="6982238" y="4442650"/>
            <a:ext cx="1158875" cy="525401"/>
          </a:xfrm>
          <a:prstGeom prst="rect">
            <a:avLst/>
          </a:prstGeom>
          <a:solidFill>
            <a:srgbClr val="F9E99B"/>
          </a:soli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núcleos secundarios</a:t>
            </a:r>
          </a:p>
        </p:txBody>
      </p:sp>
      <p:sp>
        <p:nvSpPr>
          <p:cNvPr id="64" name="Text Box 99"/>
          <p:cNvSpPr txBox="1">
            <a:spLocks noChangeArrowheads="1"/>
          </p:cNvSpPr>
          <p:nvPr/>
        </p:nvSpPr>
        <p:spPr bwMode="auto">
          <a:xfrm>
            <a:off x="272587" y="5949950"/>
            <a:ext cx="2693327" cy="830997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El gametofito femenino contiene 8 núcleos n, los dos centrales se llaman </a:t>
            </a:r>
            <a:r>
              <a:rPr lang="es-ES_tradnl" sz="1200" b="1" dirty="0">
                <a:latin typeface="Comic Sans MS" panose="030F0702030302020204" pitchFamily="66" charset="0"/>
              </a:rPr>
              <a:t>núcleos secundarios</a:t>
            </a:r>
            <a:r>
              <a:rPr lang="es-ES_tradnl" sz="1200" dirty="0">
                <a:latin typeface="Comic Sans MS" panose="030F0702030302020204" pitchFamily="66" charset="0"/>
              </a:rPr>
              <a:t>, otro de ellos es la </a:t>
            </a:r>
            <a:r>
              <a:rPr lang="es-ES_tradnl" sz="1200" b="1" dirty="0">
                <a:latin typeface="Comic Sans MS" panose="030F0702030302020204" pitchFamily="66" charset="0"/>
              </a:rPr>
              <a:t>oosfera.</a:t>
            </a:r>
            <a:r>
              <a:rPr lang="es-ES_tradnl" sz="1200" dirty="0">
                <a:latin typeface="Comic Sans MS" panose="030F0702030302020204" pitchFamily="66" charset="0"/>
              </a:rPr>
              <a:t> </a:t>
            </a:r>
            <a:endParaRPr lang="es-ES_tradnl" sz="12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Text Box 2"/>
          <p:cNvSpPr txBox="1">
            <a:spLocks noChangeArrowheads="1"/>
          </p:cNvSpPr>
          <p:nvPr/>
        </p:nvSpPr>
        <p:spPr bwMode="auto">
          <a:xfrm>
            <a:off x="248327" y="826826"/>
            <a:ext cx="58734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 b="1" dirty="0">
                <a:solidFill>
                  <a:srgbClr val="006600"/>
                </a:solidFill>
                <a:latin typeface="Comic Sans MS" pitchFamily="66" charset="0"/>
              </a:rPr>
              <a:t>DOBLE FECUNDACIÓN EN ANGIOSPERMAS</a:t>
            </a:r>
            <a:endParaRPr lang="es-ES" sz="1600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416774" name="Picture 6" descr="833571ALMT12P238H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71" r="4579"/>
          <a:stretch>
            <a:fillRect/>
          </a:stretch>
        </p:blipFill>
        <p:spPr bwMode="auto">
          <a:xfrm>
            <a:off x="228600" y="1828800"/>
            <a:ext cx="8743950" cy="3621088"/>
          </a:xfrm>
          <a:prstGeom prst="rect">
            <a:avLst/>
          </a:prstGeom>
          <a:noFill/>
        </p:spPr>
      </p:pic>
      <p:sp>
        <p:nvSpPr>
          <p:cNvPr id="416775" name="Text Box 7"/>
          <p:cNvSpPr txBox="1">
            <a:spLocks noChangeArrowheads="1"/>
          </p:cNvSpPr>
          <p:nvPr/>
        </p:nvSpPr>
        <p:spPr bwMode="auto">
          <a:xfrm>
            <a:off x="8074907" y="5349875"/>
            <a:ext cx="76976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Embrión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76" name="Text Box 8"/>
          <p:cNvSpPr txBox="1">
            <a:spLocks noChangeArrowheads="1"/>
          </p:cNvSpPr>
          <p:nvPr/>
        </p:nvSpPr>
        <p:spPr bwMode="auto">
          <a:xfrm>
            <a:off x="6251575" y="2370138"/>
            <a:ext cx="1044575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Endospermo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77" name="Line 9"/>
          <p:cNvSpPr>
            <a:spLocks noChangeShapeType="1"/>
          </p:cNvSpPr>
          <p:nvPr/>
        </p:nvSpPr>
        <p:spPr bwMode="auto">
          <a:xfrm>
            <a:off x="6989763" y="2630488"/>
            <a:ext cx="714375" cy="9017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78" name="Line 10"/>
          <p:cNvSpPr>
            <a:spLocks noChangeShapeType="1"/>
          </p:cNvSpPr>
          <p:nvPr/>
        </p:nvSpPr>
        <p:spPr bwMode="auto">
          <a:xfrm flipH="1" flipV="1">
            <a:off x="7778750" y="4057650"/>
            <a:ext cx="614363" cy="12906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79" name="Text Box 11"/>
          <p:cNvSpPr txBox="1">
            <a:spLocks noChangeArrowheads="1"/>
          </p:cNvSpPr>
          <p:nvPr/>
        </p:nvSpPr>
        <p:spPr bwMode="auto">
          <a:xfrm>
            <a:off x="4920529" y="1968500"/>
            <a:ext cx="1593706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Núcleo espermático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80" name="Text Box 12"/>
          <p:cNvSpPr txBox="1">
            <a:spLocks noChangeArrowheads="1"/>
          </p:cNvSpPr>
          <p:nvPr/>
        </p:nvSpPr>
        <p:spPr bwMode="auto">
          <a:xfrm>
            <a:off x="2574004" y="2332038"/>
            <a:ext cx="1635384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Núcleos secundarios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81" name="Line 13"/>
          <p:cNvSpPr>
            <a:spLocks noChangeShapeType="1"/>
          </p:cNvSpPr>
          <p:nvPr/>
        </p:nvSpPr>
        <p:spPr bwMode="auto">
          <a:xfrm flipH="1">
            <a:off x="4610100" y="2217738"/>
            <a:ext cx="600075" cy="145256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82" name="Text Box 14"/>
          <p:cNvSpPr txBox="1">
            <a:spLocks noChangeArrowheads="1"/>
          </p:cNvSpPr>
          <p:nvPr/>
        </p:nvSpPr>
        <p:spPr bwMode="auto">
          <a:xfrm>
            <a:off x="2518028" y="4996324"/>
            <a:ext cx="1593706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Núcleo espermático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83" name="Line 15"/>
          <p:cNvSpPr>
            <a:spLocks noChangeShapeType="1"/>
          </p:cNvSpPr>
          <p:nvPr/>
        </p:nvSpPr>
        <p:spPr bwMode="auto">
          <a:xfrm flipV="1">
            <a:off x="3768684" y="4195763"/>
            <a:ext cx="790615" cy="839014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84" name="Freeform 16"/>
          <p:cNvSpPr>
            <a:spLocks/>
          </p:cNvSpPr>
          <p:nvPr/>
        </p:nvSpPr>
        <p:spPr bwMode="auto">
          <a:xfrm>
            <a:off x="3432175" y="2617788"/>
            <a:ext cx="1001713" cy="1165225"/>
          </a:xfrm>
          <a:custGeom>
            <a:avLst/>
            <a:gdLst/>
            <a:ahLst/>
            <a:cxnLst>
              <a:cxn ang="0">
                <a:pos x="623" y="734"/>
              </a:cxn>
              <a:cxn ang="0">
                <a:pos x="0" y="0"/>
              </a:cxn>
              <a:cxn ang="0">
                <a:pos x="631" y="616"/>
              </a:cxn>
            </a:cxnLst>
            <a:rect l="0" t="0" r="r" b="b"/>
            <a:pathLst>
              <a:path w="631" h="734">
                <a:moveTo>
                  <a:pt x="623" y="734"/>
                </a:moveTo>
                <a:lnTo>
                  <a:pt x="0" y="0"/>
                </a:lnTo>
                <a:lnTo>
                  <a:pt x="631" y="616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86" name="Text Box 18"/>
          <p:cNvSpPr txBox="1">
            <a:spLocks noChangeArrowheads="1"/>
          </p:cNvSpPr>
          <p:nvPr/>
        </p:nvSpPr>
        <p:spPr bwMode="auto">
          <a:xfrm>
            <a:off x="2989304" y="4648200"/>
            <a:ext cx="77938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Oosfera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87" name="Line 19"/>
          <p:cNvSpPr>
            <a:spLocks noChangeShapeType="1"/>
          </p:cNvSpPr>
          <p:nvPr/>
        </p:nvSpPr>
        <p:spPr bwMode="auto">
          <a:xfrm flipV="1">
            <a:off x="3557588" y="4057650"/>
            <a:ext cx="963612" cy="6397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88" name="Text Box 20"/>
          <p:cNvSpPr txBox="1">
            <a:spLocks noChangeArrowheads="1"/>
          </p:cNvSpPr>
          <p:nvPr/>
        </p:nvSpPr>
        <p:spPr bwMode="auto">
          <a:xfrm>
            <a:off x="248327" y="5337175"/>
            <a:ext cx="1468672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Núcleo vegetativo</a:t>
            </a:r>
            <a:b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 (degenera)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89" name="Text Box 21"/>
          <p:cNvSpPr txBox="1">
            <a:spLocks noChangeArrowheads="1"/>
          </p:cNvSpPr>
          <p:nvPr/>
        </p:nvSpPr>
        <p:spPr bwMode="auto">
          <a:xfrm>
            <a:off x="323988" y="1781175"/>
            <a:ext cx="1744388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Núcleos espermáticos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90" name="Line 22"/>
          <p:cNvSpPr>
            <a:spLocks noChangeShapeType="1"/>
          </p:cNvSpPr>
          <p:nvPr/>
        </p:nvSpPr>
        <p:spPr bwMode="auto">
          <a:xfrm flipV="1">
            <a:off x="550863" y="3921125"/>
            <a:ext cx="100012" cy="14144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91" name="Freeform 23"/>
          <p:cNvSpPr>
            <a:spLocks/>
          </p:cNvSpPr>
          <p:nvPr/>
        </p:nvSpPr>
        <p:spPr bwMode="auto">
          <a:xfrm>
            <a:off x="852488" y="2041525"/>
            <a:ext cx="360362" cy="1000125"/>
          </a:xfrm>
          <a:custGeom>
            <a:avLst/>
            <a:gdLst/>
            <a:ahLst/>
            <a:cxnLst>
              <a:cxn ang="0">
                <a:pos x="71" y="630"/>
              </a:cxn>
              <a:cxn ang="0">
                <a:pos x="0" y="0"/>
              </a:cxn>
              <a:cxn ang="0">
                <a:pos x="227" y="242"/>
              </a:cxn>
            </a:cxnLst>
            <a:rect l="0" t="0" r="r" b="b"/>
            <a:pathLst>
              <a:path w="227" h="630">
                <a:moveTo>
                  <a:pt x="71" y="630"/>
                </a:moveTo>
                <a:lnTo>
                  <a:pt x="0" y="0"/>
                </a:lnTo>
                <a:lnTo>
                  <a:pt x="227" y="242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0" name="Text Box 99"/>
          <p:cNvSpPr txBox="1">
            <a:spLocks noChangeArrowheads="1"/>
          </p:cNvSpPr>
          <p:nvPr/>
        </p:nvSpPr>
        <p:spPr bwMode="auto">
          <a:xfrm>
            <a:off x="2133548" y="5518820"/>
            <a:ext cx="5606653" cy="1015663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Tras la doble fecundación:                                                                                  - el </a:t>
            </a:r>
            <a:r>
              <a:rPr lang="es-ES_tradnl" sz="1200" b="1" dirty="0">
                <a:latin typeface="Comic Sans MS" panose="030F0702030302020204" pitchFamily="66" charset="0"/>
              </a:rPr>
              <a:t>cigoto</a:t>
            </a:r>
            <a:r>
              <a:rPr lang="es-ES_tradnl" sz="1200" dirty="0">
                <a:latin typeface="Comic Sans MS" panose="030F0702030302020204" pitchFamily="66" charset="0"/>
              </a:rPr>
              <a:t>, por mitosis dará lugar al </a:t>
            </a:r>
            <a:r>
              <a:rPr lang="es-ES_tradnl" sz="1200" b="1" dirty="0">
                <a:latin typeface="Comic Sans MS" panose="030F0702030302020204" pitchFamily="66" charset="0"/>
              </a:rPr>
              <a:t>embrión</a:t>
            </a:r>
            <a:r>
              <a:rPr lang="es-ES_tradnl" sz="1200" dirty="0">
                <a:latin typeface="Comic Sans MS" panose="030F0702030302020204" pitchFamily="66" charset="0"/>
              </a:rPr>
              <a:t>.                                                      - </a:t>
            </a:r>
            <a:r>
              <a:rPr lang="es-ES_tradnl" sz="1200" b="1" dirty="0">
                <a:latin typeface="Comic Sans MS" panose="030F0702030302020204" pitchFamily="66" charset="0"/>
              </a:rPr>
              <a:t>el núcleo 3n </a:t>
            </a:r>
            <a:r>
              <a:rPr lang="es-ES_tradnl" sz="1200" dirty="0">
                <a:latin typeface="Comic Sans MS" panose="030F0702030302020204" pitchFamily="66" charset="0"/>
              </a:rPr>
              <a:t>originado en el centro del saco embrionario dará lugar por mitosis al </a:t>
            </a:r>
            <a:r>
              <a:rPr lang="es-ES_tradnl" sz="1200" b="1" dirty="0">
                <a:latin typeface="Comic Sans MS" panose="030F0702030302020204" pitchFamily="66" charset="0"/>
              </a:rPr>
              <a:t>endospermo</a:t>
            </a:r>
            <a:r>
              <a:rPr lang="es-ES_tradnl" sz="1200" dirty="0">
                <a:latin typeface="Comic Sans MS" panose="030F0702030302020204" pitchFamily="66" charset="0"/>
              </a:rPr>
              <a:t> (material nutritivo de reserva).                                     Así se constituirá </a:t>
            </a:r>
            <a:r>
              <a:rPr lang="es-ES_tradnl" sz="1200" b="1" dirty="0">
                <a:latin typeface="Comic Sans MS" panose="030F0702030302020204" pitchFamily="66" charset="0"/>
              </a:rPr>
              <a:t>la semilla</a:t>
            </a:r>
            <a:r>
              <a:rPr lang="es-ES_tradnl" sz="1200" dirty="0">
                <a:latin typeface="Comic Sans MS" panose="030F0702030302020204" pitchFamily="66" charset="0"/>
              </a:rPr>
              <a:t>, conteniendo al embrión 2n y al endospermo 3n.</a:t>
            </a:r>
            <a:endParaRPr lang="es-ES_tradnl" sz="1200" b="1" dirty="0">
              <a:latin typeface="Comic Sans MS" panose="030F0702030302020204" pitchFamily="66" charset="0"/>
            </a:endParaRPr>
          </a:p>
        </p:txBody>
      </p:sp>
      <p:pic>
        <p:nvPicPr>
          <p:cNvPr id="21" name="Picture 10" descr="Resultado de imagen de ovulo angiospermas fecundacion dobñ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4" b="2254"/>
          <a:stretch/>
        </p:blipFill>
        <p:spPr bwMode="auto">
          <a:xfrm>
            <a:off x="5863214" y="109948"/>
            <a:ext cx="3103109" cy="169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769735" y="63422"/>
            <a:ext cx="3202814" cy="17975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 descr="Reproducción asexual o vegetativa de las plantas - Los Informativos">
            <a:extLst>
              <a:ext uri="{FF2B5EF4-FFF2-40B4-BE49-F238E27FC236}">
                <a16:creationId xmlns:a16="http://schemas.microsoft.com/office/drawing/2014/main" id="{96973388-DF03-1F53-E406-CC9F7A98B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8" y="292333"/>
            <a:ext cx="7702644" cy="64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384140"/>
      </p:ext>
    </p:extLst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608804" y="256488"/>
            <a:ext cx="3795713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 LA SEMILLA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9219" name="Text Box 71"/>
          <p:cNvSpPr txBox="1">
            <a:spLocks noChangeArrowheads="1"/>
          </p:cNvSpPr>
          <p:nvPr/>
        </p:nvSpPr>
        <p:spPr bwMode="auto">
          <a:xfrm>
            <a:off x="2490788" y="857846"/>
            <a:ext cx="1689100" cy="30995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SEMILLA</a:t>
            </a:r>
          </a:p>
        </p:txBody>
      </p:sp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1893888" y="1006476"/>
            <a:ext cx="1911350" cy="947738"/>
            <a:chOff x="368" y="1448"/>
            <a:chExt cx="1204" cy="597"/>
          </a:xfrm>
        </p:grpSpPr>
        <p:sp>
          <p:nvSpPr>
            <p:cNvPr id="9243" name="Text Box 73"/>
            <p:cNvSpPr txBox="1">
              <a:spLocks noChangeArrowheads="1"/>
            </p:cNvSpPr>
            <p:nvPr/>
          </p:nvSpPr>
          <p:spPr bwMode="auto">
            <a:xfrm>
              <a:off x="588" y="1850"/>
              <a:ext cx="984" cy="195"/>
            </a:xfrm>
            <a:prstGeom prst="rect">
              <a:avLst/>
            </a:prstGeom>
            <a:solidFill>
              <a:srgbClr val="8BF57D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EMBRIÓN</a:t>
              </a:r>
            </a:p>
          </p:txBody>
        </p:sp>
        <p:sp>
          <p:nvSpPr>
            <p:cNvPr id="9244" name="Freeform 74"/>
            <p:cNvSpPr>
              <a:spLocks/>
            </p:cNvSpPr>
            <p:nvPr/>
          </p:nvSpPr>
          <p:spPr bwMode="auto">
            <a:xfrm>
              <a:off x="368" y="1448"/>
              <a:ext cx="376" cy="496"/>
            </a:xfrm>
            <a:custGeom>
              <a:avLst/>
              <a:gdLst>
                <a:gd name="T0" fmla="*/ 376 w 376"/>
                <a:gd name="T1" fmla="*/ 0 h 496"/>
                <a:gd name="T2" fmla="*/ 0 w 376"/>
                <a:gd name="T3" fmla="*/ 0 h 496"/>
                <a:gd name="T4" fmla="*/ 0 w 376"/>
                <a:gd name="T5" fmla="*/ 496 h 496"/>
                <a:gd name="T6" fmla="*/ 176 w 376"/>
                <a:gd name="T7" fmla="*/ 496 h 4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6"/>
                <a:gd name="T13" fmla="*/ 0 h 496"/>
                <a:gd name="T14" fmla="*/ 376 w 376"/>
                <a:gd name="T15" fmla="*/ 496 h 4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6" h="496">
                  <a:moveTo>
                    <a:pt x="376" y="0"/>
                  </a:moveTo>
                  <a:lnTo>
                    <a:pt x="0" y="0"/>
                  </a:lnTo>
                  <a:lnTo>
                    <a:pt x="0" y="496"/>
                  </a:lnTo>
                  <a:lnTo>
                    <a:pt x="176" y="496"/>
                  </a:ln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1893888" y="1793877"/>
            <a:ext cx="1911350" cy="709613"/>
            <a:chOff x="368" y="1944"/>
            <a:chExt cx="1204" cy="447"/>
          </a:xfrm>
        </p:grpSpPr>
        <p:sp>
          <p:nvSpPr>
            <p:cNvPr id="9241" name="Text Box 76"/>
            <p:cNvSpPr txBox="1">
              <a:spLocks noChangeArrowheads="1"/>
            </p:cNvSpPr>
            <p:nvPr/>
          </p:nvSpPr>
          <p:spPr bwMode="auto">
            <a:xfrm>
              <a:off x="588" y="2196"/>
              <a:ext cx="984" cy="195"/>
            </a:xfrm>
            <a:prstGeom prst="rect">
              <a:avLst/>
            </a:prstGeom>
            <a:solidFill>
              <a:srgbClr val="8BF57D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ALBUMEN</a:t>
              </a:r>
            </a:p>
          </p:txBody>
        </p:sp>
        <p:sp>
          <p:nvSpPr>
            <p:cNvPr id="9242" name="Freeform 77"/>
            <p:cNvSpPr>
              <a:spLocks/>
            </p:cNvSpPr>
            <p:nvPr/>
          </p:nvSpPr>
          <p:spPr bwMode="auto">
            <a:xfrm>
              <a:off x="368" y="1944"/>
              <a:ext cx="208" cy="352"/>
            </a:xfrm>
            <a:custGeom>
              <a:avLst/>
              <a:gdLst>
                <a:gd name="T0" fmla="*/ 0 w 208"/>
                <a:gd name="T1" fmla="*/ 0 h 352"/>
                <a:gd name="T2" fmla="*/ 0 w 208"/>
                <a:gd name="T3" fmla="*/ 352 h 352"/>
                <a:gd name="T4" fmla="*/ 208 w 208"/>
                <a:gd name="T5" fmla="*/ 352 h 352"/>
                <a:gd name="T6" fmla="*/ 0 60000 65536"/>
                <a:gd name="T7" fmla="*/ 0 60000 65536"/>
                <a:gd name="T8" fmla="*/ 0 60000 65536"/>
                <a:gd name="T9" fmla="*/ 0 w 208"/>
                <a:gd name="T10" fmla="*/ 0 h 352"/>
                <a:gd name="T11" fmla="*/ 208 w 208"/>
                <a:gd name="T12" fmla="*/ 352 h 3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" h="352">
                  <a:moveTo>
                    <a:pt x="0" y="0"/>
                  </a:moveTo>
                  <a:lnTo>
                    <a:pt x="0" y="352"/>
                  </a:lnTo>
                  <a:lnTo>
                    <a:pt x="208" y="352"/>
                  </a:ln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4" name="Group 78"/>
          <p:cNvGrpSpPr>
            <a:grpSpLocks/>
          </p:cNvGrpSpPr>
          <p:nvPr/>
        </p:nvGrpSpPr>
        <p:grpSpPr bwMode="auto">
          <a:xfrm>
            <a:off x="1893888" y="2352677"/>
            <a:ext cx="1911350" cy="917576"/>
            <a:chOff x="368" y="2296"/>
            <a:chExt cx="1204" cy="578"/>
          </a:xfrm>
        </p:grpSpPr>
        <p:sp>
          <p:nvSpPr>
            <p:cNvPr id="9239" name="Text Box 79"/>
            <p:cNvSpPr txBox="1">
              <a:spLocks noChangeArrowheads="1"/>
            </p:cNvSpPr>
            <p:nvPr/>
          </p:nvSpPr>
          <p:spPr bwMode="auto">
            <a:xfrm>
              <a:off x="588" y="2543"/>
              <a:ext cx="984" cy="331"/>
            </a:xfrm>
            <a:prstGeom prst="rect">
              <a:avLst/>
            </a:prstGeom>
            <a:solidFill>
              <a:srgbClr val="8BF57D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MEMBRANAS PROTECTORAS</a:t>
              </a:r>
            </a:p>
          </p:txBody>
        </p:sp>
        <p:sp>
          <p:nvSpPr>
            <p:cNvPr id="9240" name="Freeform 80"/>
            <p:cNvSpPr>
              <a:spLocks/>
            </p:cNvSpPr>
            <p:nvPr/>
          </p:nvSpPr>
          <p:spPr bwMode="auto">
            <a:xfrm>
              <a:off x="368" y="2296"/>
              <a:ext cx="208" cy="400"/>
            </a:xfrm>
            <a:custGeom>
              <a:avLst/>
              <a:gdLst>
                <a:gd name="T0" fmla="*/ 0 w 208"/>
                <a:gd name="T1" fmla="*/ 0 h 352"/>
                <a:gd name="T2" fmla="*/ 0 w 208"/>
                <a:gd name="T3" fmla="*/ 352 h 352"/>
                <a:gd name="T4" fmla="*/ 208 w 208"/>
                <a:gd name="T5" fmla="*/ 352 h 352"/>
                <a:gd name="T6" fmla="*/ 0 60000 65536"/>
                <a:gd name="T7" fmla="*/ 0 60000 65536"/>
                <a:gd name="T8" fmla="*/ 0 60000 65536"/>
                <a:gd name="T9" fmla="*/ 0 w 208"/>
                <a:gd name="T10" fmla="*/ 0 h 352"/>
                <a:gd name="T11" fmla="*/ 208 w 208"/>
                <a:gd name="T12" fmla="*/ 352 h 3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" h="352">
                  <a:moveTo>
                    <a:pt x="0" y="0"/>
                  </a:moveTo>
                  <a:lnTo>
                    <a:pt x="0" y="352"/>
                  </a:lnTo>
                  <a:lnTo>
                    <a:pt x="208" y="352"/>
                  </a:ln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5" name="Group 81"/>
          <p:cNvGrpSpPr>
            <a:grpSpLocks/>
          </p:cNvGrpSpPr>
          <p:nvPr/>
        </p:nvGrpSpPr>
        <p:grpSpPr bwMode="auto">
          <a:xfrm>
            <a:off x="3798888" y="1316040"/>
            <a:ext cx="1924050" cy="915989"/>
            <a:chOff x="1400" y="1643"/>
            <a:chExt cx="1212" cy="577"/>
          </a:xfrm>
        </p:grpSpPr>
        <p:sp>
          <p:nvSpPr>
            <p:cNvPr id="9233" name="Text Box 82"/>
            <p:cNvSpPr txBox="1">
              <a:spLocks noChangeArrowheads="1"/>
            </p:cNvSpPr>
            <p:nvPr/>
          </p:nvSpPr>
          <p:spPr bwMode="auto">
            <a:xfrm>
              <a:off x="1732" y="1643"/>
              <a:ext cx="808" cy="176"/>
            </a:xfrm>
            <a:prstGeom prst="rect">
              <a:avLst/>
            </a:prstGeom>
            <a:solidFill>
              <a:srgbClr val="FFCC00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RADÍCULA</a:t>
              </a:r>
            </a:p>
          </p:txBody>
        </p:sp>
        <p:sp>
          <p:nvSpPr>
            <p:cNvPr id="9234" name="Text Box 83"/>
            <p:cNvSpPr txBox="1">
              <a:spLocks noChangeArrowheads="1"/>
            </p:cNvSpPr>
            <p:nvPr/>
          </p:nvSpPr>
          <p:spPr bwMode="auto">
            <a:xfrm>
              <a:off x="1732" y="1842"/>
              <a:ext cx="808" cy="176"/>
            </a:xfrm>
            <a:prstGeom prst="rect">
              <a:avLst/>
            </a:prstGeom>
            <a:solidFill>
              <a:srgbClr val="FFCC00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PLÚMULA</a:t>
              </a:r>
            </a:p>
          </p:txBody>
        </p:sp>
        <p:sp>
          <p:nvSpPr>
            <p:cNvPr id="9235" name="Text Box 84"/>
            <p:cNvSpPr txBox="1">
              <a:spLocks noChangeArrowheads="1"/>
            </p:cNvSpPr>
            <p:nvPr/>
          </p:nvSpPr>
          <p:spPr bwMode="auto">
            <a:xfrm>
              <a:off x="1732" y="2044"/>
              <a:ext cx="880" cy="176"/>
            </a:xfrm>
            <a:prstGeom prst="rect">
              <a:avLst/>
            </a:prstGeom>
            <a:solidFill>
              <a:srgbClr val="FFCC00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COTILEDONES</a:t>
              </a:r>
            </a:p>
          </p:txBody>
        </p:sp>
        <p:sp>
          <p:nvSpPr>
            <p:cNvPr id="9236" name="Freeform 85"/>
            <p:cNvSpPr>
              <a:spLocks/>
            </p:cNvSpPr>
            <p:nvPr/>
          </p:nvSpPr>
          <p:spPr bwMode="auto">
            <a:xfrm>
              <a:off x="1400" y="1768"/>
              <a:ext cx="320" cy="176"/>
            </a:xfrm>
            <a:custGeom>
              <a:avLst/>
              <a:gdLst>
                <a:gd name="T0" fmla="*/ 0 w 320"/>
                <a:gd name="T1" fmla="*/ 176 h 176"/>
                <a:gd name="T2" fmla="*/ 128 w 320"/>
                <a:gd name="T3" fmla="*/ 176 h 176"/>
                <a:gd name="T4" fmla="*/ 128 w 320"/>
                <a:gd name="T5" fmla="*/ 0 h 176"/>
                <a:gd name="T6" fmla="*/ 320 w 320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0"/>
                <a:gd name="T13" fmla="*/ 0 h 176"/>
                <a:gd name="T14" fmla="*/ 320 w 320"/>
                <a:gd name="T15" fmla="*/ 176 h 1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0" h="176">
                  <a:moveTo>
                    <a:pt x="0" y="176"/>
                  </a:moveTo>
                  <a:lnTo>
                    <a:pt x="128" y="176"/>
                  </a:lnTo>
                  <a:lnTo>
                    <a:pt x="128" y="0"/>
                  </a:lnTo>
                  <a:lnTo>
                    <a:pt x="320" y="0"/>
                  </a:ln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9237" name="Line 86"/>
            <p:cNvSpPr>
              <a:spLocks noChangeShapeType="1"/>
            </p:cNvSpPr>
            <p:nvPr/>
          </p:nvSpPr>
          <p:spPr bwMode="auto">
            <a:xfrm>
              <a:off x="1480" y="1944"/>
              <a:ext cx="24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9238" name="Freeform 87"/>
            <p:cNvSpPr>
              <a:spLocks/>
            </p:cNvSpPr>
            <p:nvPr/>
          </p:nvSpPr>
          <p:spPr bwMode="auto">
            <a:xfrm>
              <a:off x="1528" y="1944"/>
              <a:ext cx="192" cy="168"/>
            </a:xfrm>
            <a:custGeom>
              <a:avLst/>
              <a:gdLst>
                <a:gd name="T0" fmla="*/ 0 w 192"/>
                <a:gd name="T1" fmla="*/ 0 h 168"/>
                <a:gd name="T2" fmla="*/ 0 w 192"/>
                <a:gd name="T3" fmla="*/ 168 h 168"/>
                <a:gd name="T4" fmla="*/ 192 w 192"/>
                <a:gd name="T5" fmla="*/ 168 h 168"/>
                <a:gd name="T6" fmla="*/ 0 60000 65536"/>
                <a:gd name="T7" fmla="*/ 0 60000 65536"/>
                <a:gd name="T8" fmla="*/ 0 60000 65536"/>
                <a:gd name="T9" fmla="*/ 0 w 192"/>
                <a:gd name="T10" fmla="*/ 0 h 168"/>
                <a:gd name="T11" fmla="*/ 192 w 192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68">
                  <a:moveTo>
                    <a:pt x="0" y="0"/>
                  </a:moveTo>
                  <a:lnTo>
                    <a:pt x="0" y="168"/>
                  </a:lnTo>
                  <a:lnTo>
                    <a:pt x="192" y="168"/>
                  </a:ln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sp>
        <p:nvSpPr>
          <p:cNvPr id="9224" name="Text Box 88"/>
          <p:cNvSpPr txBox="1">
            <a:spLocks noChangeArrowheads="1"/>
          </p:cNvSpPr>
          <p:nvPr/>
        </p:nvSpPr>
        <p:spPr bwMode="auto">
          <a:xfrm>
            <a:off x="1403896" y="4709162"/>
            <a:ext cx="1901825" cy="30995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DICOTILEDÓNEAS</a:t>
            </a:r>
          </a:p>
        </p:txBody>
      </p:sp>
      <p:sp>
        <p:nvSpPr>
          <p:cNvPr id="9225" name="Text Box 89"/>
          <p:cNvSpPr txBox="1">
            <a:spLocks noChangeArrowheads="1"/>
          </p:cNvSpPr>
          <p:nvPr/>
        </p:nvSpPr>
        <p:spPr bwMode="auto">
          <a:xfrm>
            <a:off x="6438439" y="4646532"/>
            <a:ext cx="2429984" cy="30995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MONOCOTILEDÓNEAS</a:t>
            </a:r>
          </a:p>
        </p:txBody>
      </p:sp>
      <p:sp>
        <p:nvSpPr>
          <p:cNvPr id="9226" name="Text Box 90"/>
          <p:cNvSpPr txBox="1">
            <a:spLocks noChangeArrowheads="1"/>
          </p:cNvSpPr>
          <p:nvPr/>
        </p:nvSpPr>
        <p:spPr bwMode="auto">
          <a:xfrm>
            <a:off x="1795117" y="5095714"/>
            <a:ext cx="1003300" cy="27918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>
                <a:latin typeface="Comic Sans MS" panose="030F0702030302020204" pitchFamily="66" charset="0"/>
              </a:rPr>
              <a:t>Judía</a:t>
            </a:r>
          </a:p>
        </p:txBody>
      </p:sp>
      <p:sp>
        <p:nvSpPr>
          <p:cNvPr id="9227" name="Text Box 91"/>
          <p:cNvSpPr txBox="1">
            <a:spLocks noChangeArrowheads="1"/>
          </p:cNvSpPr>
          <p:nvPr/>
        </p:nvSpPr>
        <p:spPr bwMode="auto">
          <a:xfrm>
            <a:off x="7265679" y="5489848"/>
            <a:ext cx="1257300" cy="27918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>
                <a:latin typeface="Comic Sans MS" panose="030F0702030302020204" pitchFamily="66" charset="0"/>
              </a:rPr>
              <a:t>Maíz</a:t>
            </a:r>
          </a:p>
        </p:txBody>
      </p:sp>
      <p:sp>
        <p:nvSpPr>
          <p:cNvPr id="9228" name="Text Box 92"/>
          <p:cNvSpPr txBox="1">
            <a:spLocks noChangeArrowheads="1"/>
          </p:cNvSpPr>
          <p:nvPr/>
        </p:nvSpPr>
        <p:spPr bwMode="auto">
          <a:xfrm>
            <a:off x="7264111" y="5151298"/>
            <a:ext cx="1257300" cy="27918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>
                <a:latin typeface="Comic Sans MS" panose="030F0702030302020204" pitchFamily="66" charset="0"/>
              </a:rPr>
              <a:t>Grano de trigo</a:t>
            </a:r>
          </a:p>
        </p:txBody>
      </p:sp>
      <p:pic>
        <p:nvPicPr>
          <p:cNvPr id="9229" name="Picture 94" descr="T5-7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7121" y="5881761"/>
            <a:ext cx="2591917" cy="88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0" name="Text Box 95"/>
          <p:cNvSpPr txBox="1">
            <a:spLocks noChangeArrowheads="1"/>
          </p:cNvSpPr>
          <p:nvPr/>
        </p:nvSpPr>
        <p:spPr bwMode="auto">
          <a:xfrm>
            <a:off x="5722938" y="1268413"/>
            <a:ext cx="1152525" cy="276999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Pequeña raíz</a:t>
            </a:r>
          </a:p>
        </p:txBody>
      </p:sp>
      <p:sp>
        <p:nvSpPr>
          <p:cNvPr id="9231" name="Text Box 96"/>
          <p:cNvSpPr txBox="1">
            <a:spLocks noChangeArrowheads="1"/>
          </p:cNvSpPr>
          <p:nvPr/>
        </p:nvSpPr>
        <p:spPr bwMode="auto">
          <a:xfrm>
            <a:off x="5722938" y="1622425"/>
            <a:ext cx="1152525" cy="276999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Pequeño tallo</a:t>
            </a:r>
          </a:p>
        </p:txBody>
      </p:sp>
      <p:sp>
        <p:nvSpPr>
          <p:cNvPr id="9232" name="Text Box 97"/>
          <p:cNvSpPr txBox="1">
            <a:spLocks noChangeArrowheads="1"/>
          </p:cNvSpPr>
          <p:nvPr/>
        </p:nvSpPr>
        <p:spPr bwMode="auto">
          <a:xfrm>
            <a:off x="5798094" y="1970262"/>
            <a:ext cx="1755100" cy="276999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Hojas embrionarias</a:t>
            </a:r>
          </a:p>
        </p:txBody>
      </p:sp>
      <p:pic>
        <p:nvPicPr>
          <p:cNvPr id="473090" name="Picture 2" descr="Resultado de imagen de embrión de la semilla part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 bwMode="auto">
          <a:xfrm>
            <a:off x="3294345" y="3359753"/>
            <a:ext cx="3344459" cy="238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092" name="Picture 4" descr="Resultado de imagen de embrión de la semilla par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953" y="135428"/>
            <a:ext cx="2168047" cy="162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5"/>
          <p:cNvSpPr txBox="1">
            <a:spLocks noChangeArrowheads="1"/>
          </p:cNvSpPr>
          <p:nvPr/>
        </p:nvSpPr>
        <p:spPr bwMode="auto">
          <a:xfrm>
            <a:off x="3796024" y="2784783"/>
            <a:ext cx="1796006" cy="461665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Se forman a partir de las paredes del óvulo.</a:t>
            </a:r>
          </a:p>
        </p:txBody>
      </p:sp>
      <p:sp>
        <p:nvSpPr>
          <p:cNvPr id="35" name="Text Box 97"/>
          <p:cNvSpPr txBox="1">
            <a:spLocks noChangeArrowheads="1"/>
          </p:cNvSpPr>
          <p:nvPr/>
        </p:nvSpPr>
        <p:spPr bwMode="auto">
          <a:xfrm>
            <a:off x="7015211" y="2477400"/>
            <a:ext cx="1755100" cy="1938992"/>
          </a:xfrm>
          <a:prstGeom prst="rect">
            <a:avLst/>
          </a:prstGeom>
          <a:solidFill>
            <a:srgbClr val="D1FF4F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La semilla, en </a:t>
            </a:r>
            <a:r>
              <a:rPr lang="es-ES_tradnl" sz="1200" b="1" dirty="0">
                <a:latin typeface="Comic Sans MS" panose="030F0702030302020204" pitchFamily="66" charset="0"/>
              </a:rPr>
              <a:t>Angiospermas</a:t>
            </a:r>
            <a:r>
              <a:rPr lang="es-ES_tradnl" sz="1200" dirty="0">
                <a:latin typeface="Comic Sans MS" panose="030F0702030302020204" pitchFamily="66" charset="0"/>
              </a:rPr>
              <a:t> está contenida dentro de un </a:t>
            </a:r>
            <a:r>
              <a:rPr lang="es-ES_tradnl" sz="1200" b="1" dirty="0">
                <a:latin typeface="Comic Sans MS" panose="030F0702030302020204" pitchFamily="66" charset="0"/>
              </a:rPr>
              <a:t>fruto</a:t>
            </a:r>
            <a:r>
              <a:rPr lang="es-ES_tradnl" sz="1200" dirty="0">
                <a:latin typeface="Comic Sans MS" panose="030F0702030302020204" pitchFamily="66" charset="0"/>
              </a:rPr>
              <a:t>, cuyas cubiertas se forman a partir de las paredes del </a:t>
            </a:r>
            <a:r>
              <a:rPr lang="es-ES_tradnl" sz="1200" b="1" dirty="0">
                <a:latin typeface="Comic Sans MS" panose="030F0702030302020204" pitchFamily="66" charset="0"/>
              </a:rPr>
              <a:t>ovario</a:t>
            </a:r>
            <a:r>
              <a:rPr lang="es-ES_tradnl" sz="1200" dirty="0">
                <a:latin typeface="Comic Sans MS" panose="030F0702030302020204" pitchFamily="66" charset="0"/>
              </a:rPr>
              <a:t> del pistilo. Un fruto puede contener un nº variable de semillas.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839" name="Rectangle 47"/>
          <p:cNvSpPr>
            <a:spLocks noChangeArrowheads="1"/>
          </p:cNvSpPr>
          <p:nvPr/>
        </p:nvSpPr>
        <p:spPr bwMode="auto">
          <a:xfrm>
            <a:off x="3719513" y="1190625"/>
            <a:ext cx="5260975" cy="5097463"/>
          </a:xfrm>
          <a:prstGeom prst="rect">
            <a:avLst/>
          </a:prstGeom>
          <a:solidFill>
            <a:schemeClr val="bg1"/>
          </a:solidFill>
          <a:ln w="381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7838" name="Rectangle 46"/>
          <p:cNvSpPr>
            <a:spLocks noChangeArrowheads="1"/>
          </p:cNvSpPr>
          <p:nvPr/>
        </p:nvSpPr>
        <p:spPr bwMode="auto">
          <a:xfrm>
            <a:off x="225425" y="1190625"/>
            <a:ext cx="3344863" cy="5108575"/>
          </a:xfrm>
          <a:prstGeom prst="rect">
            <a:avLst/>
          </a:prstGeom>
          <a:solidFill>
            <a:schemeClr val="bg1"/>
          </a:solidFill>
          <a:ln w="381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417794" name="Text Box 2"/>
          <p:cNvSpPr txBox="1">
            <a:spLocks noChangeArrowheads="1"/>
          </p:cNvSpPr>
          <p:nvPr/>
        </p:nvSpPr>
        <p:spPr bwMode="auto">
          <a:xfrm>
            <a:off x="2466975" y="617707"/>
            <a:ext cx="5184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 b="1" dirty="0">
                <a:solidFill>
                  <a:srgbClr val="006600"/>
                </a:solidFill>
                <a:latin typeface="Comic Sans MS" pitchFamily="66" charset="0"/>
              </a:rPr>
              <a:t>SEMILLA Y FRUTO EN ANGIOSPERMAS</a:t>
            </a:r>
            <a:endParaRPr lang="es-ES" sz="1600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417799" name="Picture 7" descr="833571ALMT12P239H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610" t="8449" b="12421"/>
          <a:stretch>
            <a:fillRect/>
          </a:stretch>
        </p:blipFill>
        <p:spPr bwMode="auto">
          <a:xfrm>
            <a:off x="485775" y="4105275"/>
            <a:ext cx="1833563" cy="2124075"/>
          </a:xfrm>
          <a:prstGeom prst="rect">
            <a:avLst/>
          </a:prstGeom>
          <a:noFill/>
        </p:spPr>
      </p:pic>
      <p:sp>
        <p:nvSpPr>
          <p:cNvPr id="417801" name="Rectangle 9"/>
          <p:cNvSpPr>
            <a:spLocks noChangeArrowheads="1"/>
          </p:cNvSpPr>
          <p:nvPr/>
        </p:nvSpPr>
        <p:spPr bwMode="auto">
          <a:xfrm>
            <a:off x="3948826" y="3968750"/>
            <a:ext cx="1297150" cy="276999"/>
          </a:xfrm>
          <a:prstGeom prst="rect">
            <a:avLst/>
          </a:prstGeom>
          <a:solidFill>
            <a:srgbClr val="EFFFC1"/>
          </a:solidFill>
          <a:ln w="38100" cmpd="dbl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Tipos de frutos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0" name="Text Box 18"/>
          <p:cNvSpPr txBox="1">
            <a:spLocks noChangeArrowheads="1"/>
          </p:cNvSpPr>
          <p:nvPr/>
        </p:nvSpPr>
        <p:spPr bwMode="auto">
          <a:xfrm>
            <a:off x="1452863" y="1362075"/>
            <a:ext cx="889988" cy="276999"/>
          </a:xfrm>
          <a:prstGeom prst="rect">
            <a:avLst/>
          </a:prstGeom>
          <a:solidFill>
            <a:srgbClr val="ABE800"/>
          </a:solidFill>
          <a:ln w="38100" cmpd="dbl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3300"/>
                </a:solidFill>
                <a:latin typeface="Comic Sans MS" panose="030F0702030302020204" pitchFamily="66" charset="0"/>
              </a:rPr>
              <a:t>SEMILLA</a:t>
            </a:r>
            <a:endParaRPr lang="es-ES" sz="120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1" name="Text Box 19"/>
          <p:cNvSpPr txBox="1">
            <a:spLocks noChangeArrowheads="1"/>
          </p:cNvSpPr>
          <p:nvPr/>
        </p:nvSpPr>
        <p:spPr bwMode="auto">
          <a:xfrm>
            <a:off x="2446270" y="2514600"/>
            <a:ext cx="80182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Cubierta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2" name="Text Box 20"/>
          <p:cNvSpPr txBox="1">
            <a:spLocks noChangeArrowheads="1"/>
          </p:cNvSpPr>
          <p:nvPr/>
        </p:nvSpPr>
        <p:spPr bwMode="auto">
          <a:xfrm>
            <a:off x="2468563" y="1901825"/>
            <a:ext cx="1044575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Endospermo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3" name="Text Box 21"/>
          <p:cNvSpPr txBox="1">
            <a:spLocks noChangeArrowheads="1"/>
          </p:cNvSpPr>
          <p:nvPr/>
        </p:nvSpPr>
        <p:spPr bwMode="auto">
          <a:xfrm>
            <a:off x="2455582" y="3128963"/>
            <a:ext cx="101021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Cotiledones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4" name="Text Box 22"/>
          <p:cNvSpPr txBox="1">
            <a:spLocks noChangeArrowheads="1"/>
          </p:cNvSpPr>
          <p:nvPr/>
        </p:nvSpPr>
        <p:spPr bwMode="auto">
          <a:xfrm>
            <a:off x="2230138" y="5392738"/>
            <a:ext cx="84991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Cotiledón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5" name="Text Box 23"/>
          <p:cNvSpPr txBox="1">
            <a:spLocks noChangeArrowheads="1"/>
          </p:cNvSpPr>
          <p:nvPr/>
        </p:nvSpPr>
        <p:spPr bwMode="auto">
          <a:xfrm>
            <a:off x="2458332" y="3743325"/>
            <a:ext cx="76976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Embrión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7817" name="Picture 25" descr="833571ALMT12P239H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5192"/>
          <a:stretch>
            <a:fillRect/>
          </a:stretch>
        </p:blipFill>
        <p:spPr bwMode="auto">
          <a:xfrm>
            <a:off x="258763" y="1747838"/>
            <a:ext cx="2171700" cy="2517775"/>
          </a:xfrm>
          <a:prstGeom prst="rect">
            <a:avLst/>
          </a:prstGeom>
          <a:noFill/>
        </p:spPr>
      </p:pic>
      <p:sp>
        <p:nvSpPr>
          <p:cNvPr id="417818" name="Text Box 26"/>
          <p:cNvSpPr txBox="1">
            <a:spLocks noChangeArrowheads="1"/>
          </p:cNvSpPr>
          <p:nvPr/>
        </p:nvSpPr>
        <p:spPr bwMode="auto">
          <a:xfrm>
            <a:off x="2232907" y="5873750"/>
            <a:ext cx="76976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Embrión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9" name="Text Box 27"/>
          <p:cNvSpPr txBox="1">
            <a:spLocks noChangeArrowheads="1"/>
          </p:cNvSpPr>
          <p:nvPr/>
        </p:nvSpPr>
        <p:spPr bwMode="auto">
          <a:xfrm>
            <a:off x="2243138" y="4430713"/>
            <a:ext cx="1044575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Endospermo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20" name="Text Box 28"/>
          <p:cNvSpPr txBox="1">
            <a:spLocks noChangeArrowheads="1"/>
          </p:cNvSpPr>
          <p:nvPr/>
        </p:nvSpPr>
        <p:spPr bwMode="auto">
          <a:xfrm>
            <a:off x="2220845" y="4911725"/>
            <a:ext cx="80182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Cubierta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21" name="Line 29"/>
          <p:cNvSpPr>
            <a:spLocks noChangeShapeType="1"/>
          </p:cNvSpPr>
          <p:nvPr/>
        </p:nvSpPr>
        <p:spPr bwMode="auto">
          <a:xfrm flipH="1">
            <a:off x="1816100" y="2054225"/>
            <a:ext cx="663575" cy="4508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2" name="Line 30"/>
          <p:cNvSpPr>
            <a:spLocks noChangeShapeType="1"/>
          </p:cNvSpPr>
          <p:nvPr/>
        </p:nvSpPr>
        <p:spPr bwMode="auto">
          <a:xfrm flipH="1">
            <a:off x="2292350" y="2655888"/>
            <a:ext cx="212725" cy="746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3" name="Line 31"/>
          <p:cNvSpPr>
            <a:spLocks noChangeShapeType="1"/>
          </p:cNvSpPr>
          <p:nvPr/>
        </p:nvSpPr>
        <p:spPr bwMode="auto">
          <a:xfrm flipH="1" flipV="1">
            <a:off x="1077913" y="2768600"/>
            <a:ext cx="1414462" cy="5000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4" name="Line 32"/>
          <p:cNvSpPr>
            <a:spLocks noChangeShapeType="1"/>
          </p:cNvSpPr>
          <p:nvPr/>
        </p:nvSpPr>
        <p:spPr bwMode="auto">
          <a:xfrm flipH="1" flipV="1">
            <a:off x="827088" y="3244850"/>
            <a:ext cx="1652587" cy="365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5" name="Line 33"/>
          <p:cNvSpPr>
            <a:spLocks noChangeShapeType="1"/>
          </p:cNvSpPr>
          <p:nvPr/>
        </p:nvSpPr>
        <p:spPr bwMode="auto">
          <a:xfrm flipH="1" flipV="1">
            <a:off x="1239838" y="3844925"/>
            <a:ext cx="1227137" cy="381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6" name="Line 34"/>
          <p:cNvSpPr>
            <a:spLocks noChangeShapeType="1"/>
          </p:cNvSpPr>
          <p:nvPr/>
        </p:nvSpPr>
        <p:spPr bwMode="auto">
          <a:xfrm flipH="1">
            <a:off x="1214438" y="4570413"/>
            <a:ext cx="1030287" cy="1381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7" name="Line 35"/>
          <p:cNvSpPr>
            <a:spLocks noChangeShapeType="1"/>
          </p:cNvSpPr>
          <p:nvPr/>
        </p:nvSpPr>
        <p:spPr bwMode="auto">
          <a:xfrm flipH="1" flipV="1">
            <a:off x="1966913" y="4946650"/>
            <a:ext cx="349250" cy="746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8" name="Line 36"/>
          <p:cNvSpPr>
            <a:spLocks noChangeShapeType="1"/>
          </p:cNvSpPr>
          <p:nvPr/>
        </p:nvSpPr>
        <p:spPr bwMode="auto">
          <a:xfrm flipH="1" flipV="1">
            <a:off x="1403350" y="5334000"/>
            <a:ext cx="889000" cy="1889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9" name="Line 37"/>
          <p:cNvSpPr>
            <a:spLocks noChangeShapeType="1"/>
          </p:cNvSpPr>
          <p:nvPr/>
        </p:nvSpPr>
        <p:spPr bwMode="auto">
          <a:xfrm flipH="1" flipV="1">
            <a:off x="1490663" y="5822950"/>
            <a:ext cx="727075" cy="1873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40" name="Text Box 48"/>
          <p:cNvSpPr txBox="1">
            <a:spLocks noChangeArrowheads="1"/>
          </p:cNvSpPr>
          <p:nvPr/>
        </p:nvSpPr>
        <p:spPr bwMode="auto">
          <a:xfrm>
            <a:off x="4017963" y="4397375"/>
            <a:ext cx="739305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Simples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41" name="Text Box 49"/>
          <p:cNvSpPr txBox="1">
            <a:spLocks noChangeArrowheads="1"/>
          </p:cNvSpPr>
          <p:nvPr/>
        </p:nvSpPr>
        <p:spPr bwMode="auto">
          <a:xfrm>
            <a:off x="4017963" y="5481638"/>
            <a:ext cx="841897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Múltiples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42" name="Text Box 50"/>
          <p:cNvSpPr txBox="1">
            <a:spLocks noChangeArrowheads="1"/>
          </p:cNvSpPr>
          <p:nvPr/>
        </p:nvSpPr>
        <p:spPr bwMode="auto">
          <a:xfrm>
            <a:off x="4017963" y="5857875"/>
            <a:ext cx="900112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Complejos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43" name="Oval 51"/>
          <p:cNvSpPr>
            <a:spLocks noChangeArrowheads="1"/>
          </p:cNvSpPr>
          <p:nvPr/>
        </p:nvSpPr>
        <p:spPr bwMode="auto">
          <a:xfrm>
            <a:off x="3957638" y="4489450"/>
            <a:ext cx="88900" cy="88900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7844" name="Oval 52"/>
          <p:cNvSpPr>
            <a:spLocks noChangeArrowheads="1"/>
          </p:cNvSpPr>
          <p:nvPr/>
        </p:nvSpPr>
        <p:spPr bwMode="auto">
          <a:xfrm>
            <a:off x="3962400" y="5573713"/>
            <a:ext cx="88900" cy="88900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7845" name="Oval 53"/>
          <p:cNvSpPr>
            <a:spLocks noChangeArrowheads="1"/>
          </p:cNvSpPr>
          <p:nvPr/>
        </p:nvSpPr>
        <p:spPr bwMode="auto">
          <a:xfrm>
            <a:off x="3952875" y="5951538"/>
            <a:ext cx="88900" cy="88900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7846" name="Text Box 5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443413" y="4699001"/>
            <a:ext cx="846138" cy="287338"/>
          </a:xfrm>
          <a:prstGeom prst="rect">
            <a:avLst/>
          </a:prstGeom>
          <a:noFill/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Carnosos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47" name="Text Box 5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443413" y="5113338"/>
            <a:ext cx="619125" cy="287337"/>
          </a:xfrm>
          <a:prstGeom prst="rect">
            <a:avLst/>
          </a:prstGeom>
          <a:noFill/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Secos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7856" name="Picture 64" descr="833571ALMT12P239H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0988" y="1587500"/>
            <a:ext cx="3675062" cy="2335213"/>
          </a:xfrm>
          <a:prstGeom prst="rect">
            <a:avLst/>
          </a:prstGeom>
          <a:noFill/>
        </p:spPr>
      </p:pic>
      <p:sp>
        <p:nvSpPr>
          <p:cNvPr id="417857" name="Text Box 65"/>
          <p:cNvSpPr txBox="1">
            <a:spLocks noChangeArrowheads="1"/>
          </p:cNvSpPr>
          <p:nvPr/>
        </p:nvSpPr>
        <p:spPr bwMode="auto">
          <a:xfrm>
            <a:off x="6900863" y="3246438"/>
            <a:ext cx="917575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Endocarpo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58" name="Text Box 66"/>
          <p:cNvSpPr txBox="1">
            <a:spLocks noChangeArrowheads="1"/>
          </p:cNvSpPr>
          <p:nvPr/>
        </p:nvSpPr>
        <p:spPr bwMode="auto">
          <a:xfrm>
            <a:off x="6892873" y="1905000"/>
            <a:ext cx="798617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Epicarpo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59" name="Text Box 67"/>
          <p:cNvSpPr txBox="1">
            <a:spLocks noChangeArrowheads="1"/>
          </p:cNvSpPr>
          <p:nvPr/>
        </p:nvSpPr>
        <p:spPr bwMode="auto">
          <a:xfrm>
            <a:off x="6891328" y="2574925"/>
            <a:ext cx="954108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Mesocarpo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60" name="Text Box 68"/>
          <p:cNvSpPr txBox="1">
            <a:spLocks noChangeArrowheads="1"/>
          </p:cNvSpPr>
          <p:nvPr/>
        </p:nvSpPr>
        <p:spPr bwMode="auto">
          <a:xfrm>
            <a:off x="8078441" y="2605088"/>
            <a:ext cx="85953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Pericarpo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61" name="AutoShape 69"/>
          <p:cNvSpPr>
            <a:spLocks/>
          </p:cNvSpPr>
          <p:nvPr/>
        </p:nvSpPr>
        <p:spPr bwMode="auto">
          <a:xfrm>
            <a:off x="7916863" y="1766888"/>
            <a:ext cx="88900" cy="1865312"/>
          </a:xfrm>
          <a:prstGeom prst="rightBrace">
            <a:avLst>
              <a:gd name="adj1" fmla="val 174851"/>
              <a:gd name="adj2" fmla="val 50000"/>
            </a:avLst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7862" name="Line 70"/>
          <p:cNvSpPr>
            <a:spLocks noChangeShapeType="1"/>
          </p:cNvSpPr>
          <p:nvPr/>
        </p:nvSpPr>
        <p:spPr bwMode="auto">
          <a:xfrm flipH="1">
            <a:off x="6738938" y="2054225"/>
            <a:ext cx="187325" cy="635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63" name="Line 71"/>
          <p:cNvSpPr>
            <a:spLocks noChangeShapeType="1"/>
          </p:cNvSpPr>
          <p:nvPr/>
        </p:nvSpPr>
        <p:spPr bwMode="auto">
          <a:xfrm flipH="1">
            <a:off x="6462713" y="2692400"/>
            <a:ext cx="501650" cy="381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64" name="Line 72"/>
          <p:cNvSpPr>
            <a:spLocks noChangeShapeType="1"/>
          </p:cNvSpPr>
          <p:nvPr/>
        </p:nvSpPr>
        <p:spPr bwMode="auto">
          <a:xfrm flipH="1" flipV="1">
            <a:off x="5924550" y="3055938"/>
            <a:ext cx="977900" cy="3381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30" name="Text Box 38"/>
          <p:cNvSpPr txBox="1">
            <a:spLocks noChangeArrowheads="1"/>
          </p:cNvSpPr>
          <p:nvPr/>
        </p:nvSpPr>
        <p:spPr bwMode="auto">
          <a:xfrm>
            <a:off x="5991576" y="1338263"/>
            <a:ext cx="715260" cy="276999"/>
          </a:xfrm>
          <a:prstGeom prst="rect">
            <a:avLst/>
          </a:prstGeom>
          <a:solidFill>
            <a:srgbClr val="ABE800"/>
          </a:solidFill>
          <a:ln w="38100" cmpd="dbl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3300"/>
                </a:solidFill>
                <a:latin typeface="Comic Sans MS" panose="030F0702030302020204" pitchFamily="66" charset="0"/>
              </a:rPr>
              <a:t>FRUTO</a:t>
            </a:r>
            <a:endParaRPr lang="es-ES" sz="120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4" name="Picture 53" descr="tomate">
            <a:extLst>
              <a:ext uri="{FF2B5EF4-FFF2-40B4-BE49-F238E27FC236}">
                <a16:creationId xmlns:a16="http://schemas.microsoft.com/office/drawing/2014/main" id="{D32E32AB-E4C4-4B18-8210-56977512B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331939">
            <a:off x="5543497" y="4030497"/>
            <a:ext cx="1113116" cy="870984"/>
          </a:xfrm>
          <a:prstGeom prst="rect">
            <a:avLst/>
          </a:prstGeom>
          <a:noFill/>
        </p:spPr>
      </p:pic>
      <p:pic>
        <p:nvPicPr>
          <p:cNvPr id="45" name="Picture 51" descr="ed024816">
            <a:extLst>
              <a:ext uri="{FF2B5EF4-FFF2-40B4-BE49-F238E27FC236}">
                <a16:creationId xmlns:a16="http://schemas.microsoft.com/office/drawing/2014/main" id="{30EC7CA4-986D-498E-88EE-DB010339C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5437" y="3884549"/>
            <a:ext cx="1025307" cy="1258888"/>
          </a:xfrm>
          <a:prstGeom prst="rect">
            <a:avLst/>
          </a:prstGeom>
          <a:noFill/>
        </p:spPr>
      </p:pic>
      <p:pic>
        <p:nvPicPr>
          <p:cNvPr id="46" name="Picture 52" descr="ed013625">
            <a:extLst>
              <a:ext uri="{FF2B5EF4-FFF2-40B4-BE49-F238E27FC236}">
                <a16:creationId xmlns:a16="http://schemas.microsoft.com/office/drawing/2014/main" id="{34BDC17A-89D9-4D91-8A5D-C51E31CB2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9084"/>
          <a:stretch>
            <a:fillRect/>
          </a:stretch>
        </p:blipFill>
        <p:spPr bwMode="auto">
          <a:xfrm>
            <a:off x="6983956" y="3699614"/>
            <a:ext cx="1842443" cy="1492250"/>
          </a:xfrm>
          <a:prstGeom prst="rect">
            <a:avLst/>
          </a:prstGeom>
          <a:noFill/>
        </p:spPr>
      </p:pic>
      <p:pic>
        <p:nvPicPr>
          <p:cNvPr id="47" name="Picture 56" descr="ed023778">
            <a:extLst>
              <a:ext uri="{FF2B5EF4-FFF2-40B4-BE49-F238E27FC236}">
                <a16:creationId xmlns:a16="http://schemas.microsoft.com/office/drawing/2014/main" id="{4CC52E69-26E3-4CCE-9BFB-FA420C656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4421" y="5376798"/>
            <a:ext cx="1334822" cy="871623"/>
          </a:xfrm>
          <a:prstGeom prst="rect">
            <a:avLst/>
          </a:prstGeom>
          <a:noFill/>
        </p:spPr>
      </p:pic>
      <p:pic>
        <p:nvPicPr>
          <p:cNvPr id="48" name="Picture 55" descr="ed031981">
            <a:extLst>
              <a:ext uri="{FF2B5EF4-FFF2-40B4-BE49-F238E27FC236}">
                <a16:creationId xmlns:a16="http://schemas.microsoft.com/office/drawing/2014/main" id="{46636952-D813-4DCB-BA6C-2BC678C37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9FBF8"/>
              </a:clrFrom>
              <a:clrTo>
                <a:srgbClr val="F9FB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53078" y="5054540"/>
            <a:ext cx="1405690" cy="1225669"/>
          </a:xfrm>
          <a:prstGeom prst="rect">
            <a:avLst/>
          </a:prstGeom>
          <a:noFill/>
        </p:spPr>
      </p:pic>
      <p:pic>
        <p:nvPicPr>
          <p:cNvPr id="49" name="Picture 54" descr="ec084669">
            <a:extLst>
              <a:ext uri="{FF2B5EF4-FFF2-40B4-BE49-F238E27FC236}">
                <a16:creationId xmlns:a16="http://schemas.microsoft.com/office/drawing/2014/main" id="{6A78E692-F6BD-4743-A3CB-809655878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9E9E7"/>
              </a:clrFrom>
              <a:clrTo>
                <a:srgbClr val="E9E9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50930">
            <a:off x="7579326" y="4941716"/>
            <a:ext cx="1570865" cy="1158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9240061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8" name="Rectangle 12"/>
          <p:cNvSpPr>
            <a:spLocks noChangeArrowheads="1"/>
          </p:cNvSpPr>
          <p:nvPr/>
        </p:nvSpPr>
        <p:spPr bwMode="auto">
          <a:xfrm>
            <a:off x="1219809" y="785611"/>
            <a:ext cx="7234361" cy="5924282"/>
          </a:xfrm>
          <a:prstGeom prst="rect">
            <a:avLst/>
          </a:prstGeom>
          <a:solidFill>
            <a:srgbClr val="FFFF99"/>
          </a:solidFill>
          <a:ln w="381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418824" name="Picture 8" descr="Nueva imagen (15)"/>
          <p:cNvPicPr>
            <a:picLocks noChangeAspect="1" noChangeArrowheads="1"/>
          </p:cNvPicPr>
          <p:nvPr/>
        </p:nvPicPr>
        <p:blipFill rotWithShape="1">
          <a:blip r:embed="rId2" cstate="print"/>
          <a:srcRect t="1866" b="18618"/>
          <a:stretch/>
        </p:blipFill>
        <p:spPr bwMode="auto">
          <a:xfrm>
            <a:off x="3274633" y="942777"/>
            <a:ext cx="1562357" cy="1864817"/>
          </a:xfrm>
          <a:prstGeom prst="rect">
            <a:avLst/>
          </a:prstGeom>
          <a:noFill/>
        </p:spPr>
      </p:pic>
      <p:pic>
        <p:nvPicPr>
          <p:cNvPr id="418825" name="Picture 9" descr="Nueva imagen (16)"/>
          <p:cNvPicPr>
            <a:picLocks noChangeAspect="1" noChangeArrowheads="1"/>
          </p:cNvPicPr>
          <p:nvPr/>
        </p:nvPicPr>
        <p:blipFill rotWithShape="1">
          <a:blip r:embed="rId3" cstate="print"/>
          <a:srcRect l="5006" t="7165" r="8731" b="29446"/>
          <a:stretch/>
        </p:blipFill>
        <p:spPr bwMode="auto">
          <a:xfrm>
            <a:off x="5115027" y="942778"/>
            <a:ext cx="1631449" cy="1851938"/>
          </a:xfrm>
          <a:prstGeom prst="rect">
            <a:avLst/>
          </a:prstGeom>
          <a:noFill/>
        </p:spPr>
      </p:pic>
      <p:pic>
        <p:nvPicPr>
          <p:cNvPr id="418826" name="Picture 10" descr="Nueva imagen (17)"/>
          <p:cNvPicPr>
            <a:picLocks noChangeAspect="1" noChangeArrowheads="1"/>
          </p:cNvPicPr>
          <p:nvPr/>
        </p:nvPicPr>
        <p:blipFill>
          <a:blip r:embed="rId4" cstate="print"/>
          <a:srcRect l="31833" r="6001"/>
          <a:stretch>
            <a:fillRect/>
          </a:stretch>
        </p:blipFill>
        <p:spPr bwMode="auto">
          <a:xfrm>
            <a:off x="1597391" y="2905183"/>
            <a:ext cx="1627441" cy="2026416"/>
          </a:xfrm>
          <a:prstGeom prst="rect">
            <a:avLst/>
          </a:prstGeom>
          <a:noFill/>
        </p:spPr>
      </p:pic>
      <p:pic>
        <p:nvPicPr>
          <p:cNvPr id="418823" name="Picture 7" descr="Nueva imagen (18)"/>
          <p:cNvPicPr>
            <a:picLocks noChangeAspect="1" noChangeArrowheads="1"/>
          </p:cNvPicPr>
          <p:nvPr/>
        </p:nvPicPr>
        <p:blipFill rotWithShape="1">
          <a:blip r:embed="rId5" cstate="print"/>
          <a:srcRect b="4376"/>
          <a:stretch/>
        </p:blipFill>
        <p:spPr bwMode="auto">
          <a:xfrm>
            <a:off x="4117474" y="2909381"/>
            <a:ext cx="1631449" cy="1933076"/>
          </a:xfrm>
          <a:prstGeom prst="rect">
            <a:avLst/>
          </a:prstGeom>
          <a:noFill/>
        </p:spPr>
      </p:pic>
      <p:sp>
        <p:nvSpPr>
          <p:cNvPr id="418831" name="Text Box 15"/>
          <p:cNvSpPr txBox="1">
            <a:spLocks noChangeArrowheads="1"/>
          </p:cNvSpPr>
          <p:nvPr/>
        </p:nvSpPr>
        <p:spPr bwMode="auto">
          <a:xfrm>
            <a:off x="1447735" y="1208569"/>
            <a:ext cx="1721378" cy="1200329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Planta </a:t>
            </a:r>
            <a:r>
              <a:rPr lang="es-ES_tradnl" sz="1200" b="1" dirty="0" err="1">
                <a:solidFill>
                  <a:srgbClr val="003300"/>
                </a:solidFill>
                <a:latin typeface="Comic Sans MS" panose="030F0702030302020204" pitchFamily="66" charset="0"/>
              </a:rPr>
              <a:t>bolócora</a:t>
            </a:r>
            <a:r>
              <a:rPr lang="es-ES_tradnl" sz="1200" dirty="0">
                <a:solidFill>
                  <a:srgbClr val="003300"/>
                </a:solidFill>
                <a:latin typeface="Comic Sans MS" panose="030F0702030302020204" pitchFamily="66" charset="0"/>
              </a:rPr>
              <a:t>: al variar la humedad el fruto se seca, explota y lanza las semillas a cierta distancia.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8832" name="Text Box 16"/>
          <p:cNvSpPr txBox="1">
            <a:spLocks noChangeArrowheads="1"/>
          </p:cNvSpPr>
          <p:nvPr/>
        </p:nvSpPr>
        <p:spPr bwMode="auto">
          <a:xfrm>
            <a:off x="6902345" y="990686"/>
            <a:ext cx="1421666" cy="1754326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Planta</a:t>
            </a:r>
            <a:r>
              <a:rPr lang="es-ES_tradnl" sz="1200" dirty="0">
                <a:solidFill>
                  <a:srgbClr val="0033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anemócora</a:t>
            </a:r>
            <a:r>
              <a:rPr lang="es-ES_tradnl" sz="1200" dirty="0">
                <a:solidFill>
                  <a:srgbClr val="003300"/>
                </a:solidFill>
                <a:latin typeface="Comic Sans MS" panose="030F0702030302020204" pitchFamily="66" charset="0"/>
              </a:rPr>
              <a:t>: los frutos se dispersan por el aire, tendrán alas, pelos o estructuras ligeras para flotar.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8833" name="Text Box 17"/>
          <p:cNvSpPr txBox="1">
            <a:spLocks noChangeArrowheads="1"/>
          </p:cNvSpPr>
          <p:nvPr/>
        </p:nvSpPr>
        <p:spPr bwMode="auto">
          <a:xfrm>
            <a:off x="4055811" y="4997571"/>
            <a:ext cx="1698167" cy="101566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Planta </a:t>
            </a:r>
            <a:r>
              <a:rPr lang="es-ES_tradnl" sz="1200" b="1" dirty="0" err="1">
                <a:solidFill>
                  <a:srgbClr val="003300"/>
                </a:solidFill>
                <a:latin typeface="Comic Sans MS" panose="030F0702030302020204" pitchFamily="66" charset="0"/>
              </a:rPr>
              <a:t>endozoócora</a:t>
            </a:r>
            <a:r>
              <a:rPr lang="es-ES_tradnl" sz="1200" dirty="0">
                <a:solidFill>
                  <a:srgbClr val="003300"/>
                </a:solidFill>
                <a:latin typeface="Comic Sans MS" panose="030F0702030302020204" pitchFamily="66" charset="0"/>
              </a:rPr>
              <a:t>: el animal come el fruto, las semillas saldrán con las deyecciones.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8834" name="Text Box 18"/>
          <p:cNvSpPr txBox="1">
            <a:spLocks noChangeArrowheads="1"/>
          </p:cNvSpPr>
          <p:nvPr/>
        </p:nvSpPr>
        <p:spPr bwMode="auto">
          <a:xfrm>
            <a:off x="1286433" y="4984447"/>
            <a:ext cx="2249356" cy="101566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Planta </a:t>
            </a:r>
            <a:r>
              <a:rPr lang="es-ES_tradnl" sz="1200" b="1" dirty="0" err="1">
                <a:solidFill>
                  <a:srgbClr val="003300"/>
                </a:solidFill>
                <a:latin typeface="Comic Sans MS" panose="030F0702030302020204" pitchFamily="66" charset="0"/>
              </a:rPr>
              <a:t>epizoócora</a:t>
            </a:r>
            <a:r>
              <a:rPr lang="es-ES_tradnl" sz="1200" dirty="0">
                <a:solidFill>
                  <a:srgbClr val="003300"/>
                </a:solidFill>
                <a:latin typeface="Comic Sans MS" panose="030F0702030302020204" pitchFamily="66" charset="0"/>
              </a:rPr>
              <a:t>: transporte de forma externa por un animal, el fruto será pegajoso o presentará pinchos o espinas.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857244" y="347084"/>
            <a:ext cx="6309726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3º DISEMINACIÓN DE FRUTO Y SEMILLA: MODALIDADES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716011" y="6100083"/>
            <a:ext cx="4377765" cy="461665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3300"/>
                </a:solidFill>
                <a:latin typeface="Comic Sans MS" panose="030F0702030302020204" pitchFamily="66" charset="0"/>
              </a:rPr>
              <a:t>Además hay</a:t>
            </a:r>
            <a:r>
              <a:rPr lang="es-ES_tradnl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 plantas </a:t>
            </a:r>
            <a:r>
              <a:rPr lang="es-ES_tradnl" sz="1200" b="1" dirty="0" err="1">
                <a:solidFill>
                  <a:srgbClr val="003300"/>
                </a:solidFill>
                <a:latin typeface="Comic Sans MS" panose="030F0702030302020204" pitchFamily="66" charset="0"/>
              </a:rPr>
              <a:t>barócoras</a:t>
            </a:r>
            <a:r>
              <a:rPr lang="es-ES_tradnl" sz="1200" dirty="0">
                <a:solidFill>
                  <a:srgbClr val="003300"/>
                </a:solidFill>
                <a:latin typeface="Comic Sans MS" panose="030F0702030302020204" pitchFamily="66" charset="0"/>
              </a:rPr>
              <a:t>: sus frutos, al llegar la madurez, se desprenden y caen al suelo por su propio peso.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6449065" y="4955248"/>
            <a:ext cx="1790823" cy="101566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Planta </a:t>
            </a:r>
            <a:r>
              <a:rPr lang="es-ES_tradnl" sz="1200" b="1" dirty="0" err="1">
                <a:solidFill>
                  <a:srgbClr val="003300"/>
                </a:solidFill>
                <a:latin typeface="Comic Sans MS" panose="030F0702030302020204" pitchFamily="66" charset="0"/>
              </a:rPr>
              <a:t>hidrócora</a:t>
            </a:r>
            <a:r>
              <a:rPr lang="es-ES_tradnl" sz="1200" dirty="0">
                <a:solidFill>
                  <a:srgbClr val="003300"/>
                </a:solidFill>
                <a:latin typeface="Comic Sans MS" panose="030F0702030302020204" pitchFamily="66" charset="0"/>
              </a:rPr>
              <a:t>: el agua dispersa el fruto, que puede presentar estructuras para flotar.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72068" name="Picture 4" descr="Resultado de imagen de cocoter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" t="9557" r="15168" b="14887"/>
          <a:stretch/>
        </p:blipFill>
        <p:spPr bwMode="auto">
          <a:xfrm>
            <a:off x="6552828" y="2965751"/>
            <a:ext cx="1440902" cy="191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960973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619250" y="143840"/>
            <a:ext cx="5616575" cy="307777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solidFill>
                  <a:schemeClr val="accent2"/>
                </a:solidFill>
                <a:latin typeface="Comic Sans MS" pitchFamily="66" charset="0"/>
              </a:rPr>
              <a:t>4º LA GERMINACIÓN</a:t>
            </a:r>
            <a:endParaRPr lang="es-ES_tradnl" sz="1400" dirty="0">
              <a:latin typeface="Comic Sans MS" pitchFamily="66" charset="0"/>
            </a:endParaRPr>
          </a:p>
        </p:txBody>
      </p:sp>
      <p:sp>
        <p:nvSpPr>
          <p:cNvPr id="11267" name="Text Box 16"/>
          <p:cNvSpPr txBox="1">
            <a:spLocks noChangeArrowheads="1"/>
          </p:cNvSpPr>
          <p:nvPr/>
        </p:nvSpPr>
        <p:spPr bwMode="auto">
          <a:xfrm>
            <a:off x="217718" y="523108"/>
            <a:ext cx="8809264" cy="30995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La semilla puede permanecer largos años en latencia, germinando cuando las condiciones son favorables.</a:t>
            </a:r>
          </a:p>
        </p:txBody>
      </p:sp>
      <p:pic>
        <p:nvPicPr>
          <p:cNvPr id="11268" name="Picture 17" descr="T5-7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2496" y="1047801"/>
            <a:ext cx="1230295" cy="224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8" descr="T5-7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7122" y="1724922"/>
            <a:ext cx="1082676" cy="126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9" descr="T5-7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9013" y="931809"/>
            <a:ext cx="1765299" cy="202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 Box 20"/>
          <p:cNvSpPr txBox="1">
            <a:spLocks noChangeArrowheads="1"/>
          </p:cNvSpPr>
          <p:nvPr/>
        </p:nvSpPr>
        <p:spPr bwMode="auto">
          <a:xfrm>
            <a:off x="424656" y="950917"/>
            <a:ext cx="2540000" cy="648512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La entrada masiva de agua provoca la ruptura de los tegumentos.</a:t>
            </a:r>
          </a:p>
        </p:txBody>
      </p:sp>
      <p:sp>
        <p:nvSpPr>
          <p:cNvPr id="11272" name="Text Box 21"/>
          <p:cNvSpPr txBox="1">
            <a:spLocks noChangeArrowheads="1"/>
          </p:cNvSpPr>
          <p:nvPr/>
        </p:nvSpPr>
        <p:spPr bwMode="auto">
          <a:xfrm>
            <a:off x="-7628" y="3112306"/>
            <a:ext cx="2349500" cy="463846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La radícula es la parte que primero se abre paso.</a:t>
            </a:r>
          </a:p>
        </p:txBody>
      </p:sp>
      <p:sp>
        <p:nvSpPr>
          <p:cNvPr id="11273" name="Text Box 22"/>
          <p:cNvSpPr txBox="1">
            <a:spLocks noChangeArrowheads="1"/>
          </p:cNvSpPr>
          <p:nvPr/>
        </p:nvSpPr>
        <p:spPr bwMode="auto">
          <a:xfrm>
            <a:off x="3780902" y="3017432"/>
            <a:ext cx="1993900" cy="648512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El crecimiento primario se inicia al dividirse las células del ápice.</a:t>
            </a:r>
          </a:p>
        </p:txBody>
      </p:sp>
      <p:sp>
        <p:nvSpPr>
          <p:cNvPr id="11274" name="Text Box 23"/>
          <p:cNvSpPr txBox="1">
            <a:spLocks noChangeArrowheads="1"/>
          </p:cNvSpPr>
          <p:nvPr/>
        </p:nvSpPr>
        <p:spPr bwMode="auto">
          <a:xfrm>
            <a:off x="6467319" y="2953169"/>
            <a:ext cx="2349501" cy="83317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A medida que crece se produce la diferenciación celular y  la formación de tejidos especializados.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6086481" y="1611316"/>
            <a:ext cx="1263651" cy="287338"/>
            <a:chOff x="4026" y="1409"/>
            <a:chExt cx="796" cy="181"/>
          </a:xfrm>
        </p:grpSpPr>
        <p:sp>
          <p:nvSpPr>
            <p:cNvPr id="11295" name="Text Box 25"/>
            <p:cNvSpPr txBox="1">
              <a:spLocks noChangeArrowheads="1"/>
            </p:cNvSpPr>
            <p:nvPr/>
          </p:nvSpPr>
          <p:spPr bwMode="auto">
            <a:xfrm>
              <a:off x="4026" y="1409"/>
              <a:ext cx="656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Cotiledones</a:t>
              </a:r>
            </a:p>
          </p:txBody>
        </p:sp>
        <p:sp>
          <p:nvSpPr>
            <p:cNvPr id="11296" name="Line 26"/>
            <p:cNvSpPr>
              <a:spLocks noChangeShapeType="1"/>
            </p:cNvSpPr>
            <p:nvPr/>
          </p:nvSpPr>
          <p:spPr bwMode="auto">
            <a:xfrm flipV="1">
              <a:off x="4609" y="1426"/>
              <a:ext cx="213" cy="33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11297" name="Line 27"/>
            <p:cNvSpPr>
              <a:spLocks noChangeShapeType="1"/>
            </p:cNvSpPr>
            <p:nvPr/>
          </p:nvSpPr>
          <p:spPr bwMode="auto">
            <a:xfrm>
              <a:off x="4597" y="1534"/>
              <a:ext cx="192" cy="5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7029450" y="1143002"/>
            <a:ext cx="2089150" cy="649288"/>
            <a:chOff x="4620" y="1114"/>
            <a:chExt cx="1316" cy="409"/>
          </a:xfrm>
        </p:grpSpPr>
        <p:sp>
          <p:nvSpPr>
            <p:cNvPr id="11292" name="Text Box 29"/>
            <p:cNvSpPr txBox="1">
              <a:spLocks noChangeArrowheads="1"/>
            </p:cNvSpPr>
            <p:nvPr/>
          </p:nvSpPr>
          <p:spPr bwMode="auto">
            <a:xfrm>
              <a:off x="5304" y="1231"/>
              <a:ext cx="632" cy="2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Primeras hojas</a:t>
              </a:r>
            </a:p>
          </p:txBody>
        </p:sp>
        <p:sp>
          <p:nvSpPr>
            <p:cNvPr id="11293" name="Line 30"/>
            <p:cNvSpPr>
              <a:spLocks noChangeShapeType="1"/>
            </p:cNvSpPr>
            <p:nvPr/>
          </p:nvSpPr>
          <p:spPr bwMode="auto">
            <a:xfrm flipH="1" flipV="1">
              <a:off x="5195" y="1114"/>
              <a:ext cx="88" cy="31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11294" name="Line 31"/>
            <p:cNvSpPr>
              <a:spLocks noChangeShapeType="1"/>
            </p:cNvSpPr>
            <p:nvPr/>
          </p:nvSpPr>
          <p:spPr bwMode="auto">
            <a:xfrm flipH="1" flipV="1">
              <a:off x="4620" y="1209"/>
              <a:ext cx="744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3408362" y="1969950"/>
            <a:ext cx="1003300" cy="1006475"/>
            <a:chOff x="2368" y="2640"/>
            <a:chExt cx="632" cy="634"/>
          </a:xfrm>
        </p:grpSpPr>
        <p:sp>
          <p:nvSpPr>
            <p:cNvPr id="11290" name="Text Box 33"/>
            <p:cNvSpPr txBox="1">
              <a:spLocks noChangeArrowheads="1"/>
            </p:cNvSpPr>
            <p:nvPr/>
          </p:nvSpPr>
          <p:spPr bwMode="auto">
            <a:xfrm>
              <a:off x="2368" y="2982"/>
              <a:ext cx="632" cy="2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Restos del tegumento</a:t>
              </a:r>
            </a:p>
          </p:txBody>
        </p:sp>
        <p:sp>
          <p:nvSpPr>
            <p:cNvPr id="11291" name="Line 34"/>
            <p:cNvSpPr>
              <a:spLocks noChangeShapeType="1"/>
            </p:cNvSpPr>
            <p:nvPr/>
          </p:nvSpPr>
          <p:spPr bwMode="auto">
            <a:xfrm flipV="1">
              <a:off x="2568" y="2640"/>
              <a:ext cx="48" cy="37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2112963" y="2032014"/>
            <a:ext cx="1193800" cy="279399"/>
            <a:chOff x="1448" y="2728"/>
            <a:chExt cx="752" cy="176"/>
          </a:xfrm>
        </p:grpSpPr>
        <p:sp>
          <p:nvSpPr>
            <p:cNvPr id="11288" name="Text Box 36"/>
            <p:cNvSpPr txBox="1">
              <a:spLocks noChangeArrowheads="1"/>
            </p:cNvSpPr>
            <p:nvPr/>
          </p:nvSpPr>
          <p:spPr bwMode="auto">
            <a:xfrm>
              <a:off x="1568" y="2728"/>
              <a:ext cx="632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Radícula</a:t>
              </a:r>
            </a:p>
          </p:txBody>
        </p:sp>
        <p:sp>
          <p:nvSpPr>
            <p:cNvPr id="11289" name="Line 37"/>
            <p:cNvSpPr>
              <a:spLocks noChangeShapeType="1"/>
            </p:cNvSpPr>
            <p:nvPr/>
          </p:nvSpPr>
          <p:spPr bwMode="auto">
            <a:xfrm flipH="1">
              <a:off x="1448" y="2824"/>
              <a:ext cx="232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1619250" y="2553738"/>
            <a:ext cx="1003300" cy="558800"/>
            <a:chOff x="1128" y="3088"/>
            <a:chExt cx="632" cy="352"/>
          </a:xfrm>
        </p:grpSpPr>
        <p:sp>
          <p:nvSpPr>
            <p:cNvPr id="11286" name="Text Box 39"/>
            <p:cNvSpPr txBox="1">
              <a:spLocks noChangeArrowheads="1"/>
            </p:cNvSpPr>
            <p:nvPr/>
          </p:nvSpPr>
          <p:spPr bwMode="auto">
            <a:xfrm>
              <a:off x="1128" y="3264"/>
              <a:ext cx="632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Ápice</a:t>
              </a:r>
            </a:p>
          </p:txBody>
        </p:sp>
        <p:sp>
          <p:nvSpPr>
            <p:cNvPr id="11287" name="Line 40"/>
            <p:cNvSpPr>
              <a:spLocks noChangeShapeType="1"/>
            </p:cNvSpPr>
            <p:nvPr/>
          </p:nvSpPr>
          <p:spPr bwMode="auto">
            <a:xfrm flipV="1">
              <a:off x="1432" y="3088"/>
              <a:ext cx="0" cy="21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470056" y="1638082"/>
            <a:ext cx="1003300" cy="952499"/>
            <a:chOff x="272" y="2040"/>
            <a:chExt cx="632" cy="600"/>
          </a:xfrm>
        </p:grpSpPr>
        <p:sp>
          <p:nvSpPr>
            <p:cNvPr id="11284" name="Text Box 42"/>
            <p:cNvSpPr txBox="1">
              <a:spLocks noChangeArrowheads="1"/>
            </p:cNvSpPr>
            <p:nvPr/>
          </p:nvSpPr>
          <p:spPr bwMode="auto">
            <a:xfrm>
              <a:off x="272" y="2040"/>
              <a:ext cx="632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Tegumento</a:t>
              </a:r>
            </a:p>
          </p:txBody>
        </p:sp>
        <p:sp>
          <p:nvSpPr>
            <p:cNvPr id="11285" name="Line 43"/>
            <p:cNvSpPr>
              <a:spLocks noChangeShapeType="1"/>
            </p:cNvSpPr>
            <p:nvPr/>
          </p:nvSpPr>
          <p:spPr bwMode="auto">
            <a:xfrm>
              <a:off x="544" y="2184"/>
              <a:ext cx="344" cy="45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6778848" y="848975"/>
            <a:ext cx="1431925" cy="381320"/>
            <a:chOff x="4472" y="946"/>
            <a:chExt cx="856" cy="267"/>
          </a:xfrm>
        </p:grpSpPr>
        <p:sp>
          <p:nvSpPr>
            <p:cNvPr id="11282" name="Text Box 45"/>
            <p:cNvSpPr txBox="1">
              <a:spLocks noChangeArrowheads="1"/>
            </p:cNvSpPr>
            <p:nvPr/>
          </p:nvSpPr>
          <p:spPr bwMode="auto">
            <a:xfrm>
              <a:off x="4472" y="946"/>
              <a:ext cx="856" cy="1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Meristemo apical</a:t>
              </a:r>
            </a:p>
          </p:txBody>
        </p:sp>
        <p:sp>
          <p:nvSpPr>
            <p:cNvPr id="11283" name="Line 46"/>
            <p:cNvSpPr>
              <a:spLocks noChangeShapeType="1"/>
            </p:cNvSpPr>
            <p:nvPr/>
          </p:nvSpPr>
          <p:spPr bwMode="auto">
            <a:xfrm flipH="1" flipV="1">
              <a:off x="4894" y="1037"/>
              <a:ext cx="6" cy="17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5FB3AC30-010B-44FE-9741-573A4BA9B6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83" t="25560" r="3831" b="15993"/>
          <a:stretch/>
        </p:blipFill>
        <p:spPr>
          <a:xfrm>
            <a:off x="1827215" y="4080647"/>
            <a:ext cx="5503188" cy="2741800"/>
          </a:xfrm>
          <a:prstGeom prst="rect">
            <a:avLst/>
          </a:prstGeom>
        </p:spPr>
      </p:pic>
      <p:sp>
        <p:nvSpPr>
          <p:cNvPr id="36" name="Text Box 18">
            <a:extLst>
              <a:ext uri="{FF2B5EF4-FFF2-40B4-BE49-F238E27FC236}">
                <a16:creationId xmlns:a16="http://schemas.microsoft.com/office/drawing/2014/main" id="{0525C7E1-88C1-4028-B583-188AA721A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25" y="5855392"/>
            <a:ext cx="1554162" cy="287338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3300"/>
                </a:solidFill>
                <a:latin typeface="Comic Sans MS" panose="030F0702030302020204" pitchFamily="66" charset="0"/>
              </a:rPr>
              <a:t>Germinación epigea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 Box 19">
            <a:extLst>
              <a:ext uri="{FF2B5EF4-FFF2-40B4-BE49-F238E27FC236}">
                <a16:creationId xmlns:a16="http://schemas.microsoft.com/office/drawing/2014/main" id="{FD3A13FF-A816-490D-BBFB-C22429074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2" y="5895677"/>
            <a:ext cx="1638300" cy="287337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3300"/>
                </a:solidFill>
                <a:latin typeface="Comic Sans MS" panose="030F0702030302020204" pitchFamily="66" charset="0"/>
              </a:rPr>
              <a:t>Germinación hipogea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 Box 82">
            <a:extLst>
              <a:ext uri="{FF2B5EF4-FFF2-40B4-BE49-F238E27FC236}">
                <a16:creationId xmlns:a16="http://schemas.microsoft.com/office/drawing/2014/main" id="{899FA67C-841B-4A12-882F-6729A6905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656" y="3803354"/>
            <a:ext cx="2961139" cy="279180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b="1" dirty="0">
                <a:latin typeface="Comic Sans MS" panose="030F0702030302020204" pitchFamily="66" charset="0"/>
              </a:rPr>
              <a:t>TIPOS DE GERMINACIÓN</a:t>
            </a:r>
          </a:p>
        </p:txBody>
      </p:sp>
    </p:spTree>
    <p:extLst>
      <p:ext uri="{BB962C8B-B14F-4D97-AF65-F5344CB8AC3E}">
        <p14:creationId xmlns:p14="http://schemas.microsoft.com/office/powerpoint/2010/main" val="396657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Text Box 2"/>
          <p:cNvSpPr txBox="1">
            <a:spLocks noChangeArrowheads="1"/>
          </p:cNvSpPr>
          <p:nvPr/>
        </p:nvSpPr>
        <p:spPr bwMode="auto">
          <a:xfrm>
            <a:off x="2269588" y="413924"/>
            <a:ext cx="5184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 b="1" dirty="0">
                <a:solidFill>
                  <a:srgbClr val="006600"/>
                </a:solidFill>
                <a:latin typeface="Comic Sans MS" pitchFamily="66" charset="0"/>
              </a:rPr>
              <a:t>CICLO BIOLÓGICO DE GIMNOSPERMAS</a:t>
            </a:r>
            <a:endParaRPr lang="es-ES" sz="1600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402437" name="Picture 5" descr="833571ALMT12P236H01_bi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0" y="1092200"/>
            <a:ext cx="5064125" cy="5219700"/>
          </a:xfrm>
          <a:prstGeom prst="rect">
            <a:avLst/>
          </a:prstGeom>
          <a:noFill/>
        </p:spPr>
      </p:pic>
      <p:sp>
        <p:nvSpPr>
          <p:cNvPr id="402438" name="Text Box 6"/>
          <p:cNvSpPr txBox="1">
            <a:spLocks noChangeArrowheads="1"/>
          </p:cNvSpPr>
          <p:nvPr/>
        </p:nvSpPr>
        <p:spPr bwMode="auto">
          <a:xfrm>
            <a:off x="7056438" y="1476375"/>
            <a:ext cx="1212850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Cono femenino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39" name="Text Box 7"/>
          <p:cNvSpPr txBox="1">
            <a:spLocks noChangeArrowheads="1"/>
          </p:cNvSpPr>
          <p:nvPr/>
        </p:nvSpPr>
        <p:spPr bwMode="auto">
          <a:xfrm>
            <a:off x="6907328" y="2605243"/>
            <a:ext cx="139493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Escama </a:t>
            </a:r>
            <a:r>
              <a:rPr lang="es-ES_tradnl" sz="1200" dirty="0" err="1">
                <a:solidFill>
                  <a:srgbClr val="006600"/>
                </a:solidFill>
                <a:latin typeface="Comic Sans MS" panose="030F0702030302020204" pitchFamily="66" charset="0"/>
              </a:rPr>
              <a:t>ovulífera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40" name="Text Box 8"/>
          <p:cNvSpPr txBox="1">
            <a:spLocks noChangeArrowheads="1"/>
          </p:cNvSpPr>
          <p:nvPr/>
        </p:nvSpPr>
        <p:spPr bwMode="auto">
          <a:xfrm>
            <a:off x="6586851" y="4595813"/>
            <a:ext cx="723275" cy="27699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41" name="Text Box 9"/>
          <p:cNvSpPr txBox="1">
            <a:spLocks noChangeArrowheads="1"/>
          </p:cNvSpPr>
          <p:nvPr/>
        </p:nvSpPr>
        <p:spPr bwMode="auto">
          <a:xfrm>
            <a:off x="6277075" y="5656263"/>
            <a:ext cx="126028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 err="1">
                <a:solidFill>
                  <a:srgbClr val="006600"/>
                </a:solidFill>
                <a:latin typeface="Comic Sans MS" panose="030F0702030302020204" pitchFamily="66" charset="0"/>
              </a:rPr>
              <a:t>Macrospora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(n)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42" name="Text Box 10"/>
          <p:cNvSpPr txBox="1">
            <a:spLocks noChangeArrowheads="1"/>
          </p:cNvSpPr>
          <p:nvPr/>
        </p:nvSpPr>
        <p:spPr bwMode="auto">
          <a:xfrm>
            <a:off x="3451225" y="3117850"/>
            <a:ext cx="1095375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Saco polínico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43" name="Text Box 11"/>
          <p:cNvSpPr txBox="1">
            <a:spLocks noChangeArrowheads="1"/>
          </p:cNvSpPr>
          <p:nvPr/>
        </p:nvSpPr>
        <p:spPr bwMode="auto">
          <a:xfrm>
            <a:off x="4299263" y="3848100"/>
            <a:ext cx="723275" cy="27699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44" name="Text Box 12"/>
          <p:cNvSpPr txBox="1">
            <a:spLocks noChangeArrowheads="1"/>
          </p:cNvSpPr>
          <p:nvPr/>
        </p:nvSpPr>
        <p:spPr bwMode="auto">
          <a:xfrm>
            <a:off x="3747562" y="4287838"/>
            <a:ext cx="1225015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Microspora (n)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45" name="Line 13"/>
          <p:cNvSpPr>
            <a:spLocks noChangeShapeType="1"/>
          </p:cNvSpPr>
          <p:nvPr/>
        </p:nvSpPr>
        <p:spPr bwMode="auto">
          <a:xfrm>
            <a:off x="4510088" y="4510088"/>
            <a:ext cx="249237" cy="2619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46" name="Line 14"/>
          <p:cNvSpPr>
            <a:spLocks noChangeShapeType="1"/>
          </p:cNvSpPr>
          <p:nvPr/>
        </p:nvSpPr>
        <p:spPr bwMode="auto">
          <a:xfrm flipH="1">
            <a:off x="6526213" y="2843605"/>
            <a:ext cx="563562" cy="19963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47" name="Line 15"/>
          <p:cNvSpPr>
            <a:spLocks noChangeShapeType="1"/>
          </p:cNvSpPr>
          <p:nvPr/>
        </p:nvSpPr>
        <p:spPr bwMode="auto">
          <a:xfrm flipH="1">
            <a:off x="6851650" y="1641475"/>
            <a:ext cx="238125" cy="1619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48" name="Line 16"/>
          <p:cNvSpPr>
            <a:spLocks noChangeShapeType="1"/>
          </p:cNvSpPr>
          <p:nvPr/>
        </p:nvSpPr>
        <p:spPr bwMode="auto">
          <a:xfrm flipH="1" flipV="1">
            <a:off x="5949950" y="5711825"/>
            <a:ext cx="363538" cy="873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49" name="Line 17"/>
          <p:cNvSpPr>
            <a:spLocks noChangeShapeType="1"/>
          </p:cNvSpPr>
          <p:nvPr/>
        </p:nvSpPr>
        <p:spPr bwMode="auto">
          <a:xfrm>
            <a:off x="4510088" y="3257550"/>
            <a:ext cx="374650" cy="111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50" name="Text Box 18"/>
          <p:cNvSpPr txBox="1">
            <a:spLocks noChangeArrowheads="1"/>
          </p:cNvSpPr>
          <p:nvPr/>
        </p:nvSpPr>
        <p:spPr bwMode="auto">
          <a:xfrm>
            <a:off x="5102225" y="1677988"/>
            <a:ext cx="1271588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Cono masculino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52" name="Text Box 20"/>
          <p:cNvSpPr txBox="1">
            <a:spLocks noChangeArrowheads="1"/>
          </p:cNvSpPr>
          <p:nvPr/>
        </p:nvSpPr>
        <p:spPr bwMode="auto">
          <a:xfrm>
            <a:off x="4395792" y="1114425"/>
            <a:ext cx="1279517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Esporofito (2n)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53" name="Line 21"/>
          <p:cNvSpPr>
            <a:spLocks noChangeShapeType="1"/>
          </p:cNvSpPr>
          <p:nvPr/>
        </p:nvSpPr>
        <p:spPr bwMode="auto">
          <a:xfrm flipH="1">
            <a:off x="5862638" y="1903413"/>
            <a:ext cx="200025" cy="2635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54" name="Text Box 22"/>
          <p:cNvSpPr txBox="1">
            <a:spLocks noChangeArrowheads="1"/>
          </p:cNvSpPr>
          <p:nvPr/>
        </p:nvSpPr>
        <p:spPr bwMode="auto">
          <a:xfrm>
            <a:off x="2093913" y="1477963"/>
            <a:ext cx="731837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Plántula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55" name="Line 23"/>
          <p:cNvSpPr>
            <a:spLocks noChangeShapeType="1"/>
          </p:cNvSpPr>
          <p:nvPr/>
        </p:nvSpPr>
        <p:spPr bwMode="auto">
          <a:xfrm>
            <a:off x="2555875" y="1728788"/>
            <a:ext cx="238125" cy="1873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56" name="Text Box 24"/>
          <p:cNvSpPr txBox="1">
            <a:spLocks noChangeArrowheads="1"/>
          </p:cNvSpPr>
          <p:nvPr/>
        </p:nvSpPr>
        <p:spPr bwMode="auto">
          <a:xfrm>
            <a:off x="1494408" y="3286686"/>
            <a:ext cx="76976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Embrión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57" name="Line 25"/>
          <p:cNvSpPr>
            <a:spLocks noChangeShapeType="1"/>
          </p:cNvSpPr>
          <p:nvPr/>
        </p:nvSpPr>
        <p:spPr bwMode="auto">
          <a:xfrm flipV="1">
            <a:off x="2212114" y="3313112"/>
            <a:ext cx="196123" cy="79376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58" name="Text Box 26"/>
          <p:cNvSpPr txBox="1">
            <a:spLocks noChangeArrowheads="1"/>
          </p:cNvSpPr>
          <p:nvPr/>
        </p:nvSpPr>
        <p:spPr bwMode="auto">
          <a:xfrm>
            <a:off x="1353335" y="3792693"/>
            <a:ext cx="968535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Cigoto (2n)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59" name="Line 27"/>
          <p:cNvSpPr>
            <a:spLocks noChangeShapeType="1"/>
          </p:cNvSpPr>
          <p:nvPr/>
        </p:nvSpPr>
        <p:spPr bwMode="auto">
          <a:xfrm>
            <a:off x="1928813" y="4033838"/>
            <a:ext cx="538162" cy="1619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60" name="Text Box 28"/>
          <p:cNvSpPr txBox="1">
            <a:spLocks noChangeArrowheads="1"/>
          </p:cNvSpPr>
          <p:nvPr/>
        </p:nvSpPr>
        <p:spPr bwMode="auto">
          <a:xfrm>
            <a:off x="1389063" y="4997450"/>
            <a:ext cx="882650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Gameto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  <a:cs typeface="Times New Roman" pitchFamily="18" charset="0"/>
              </a:rPr>
              <a:t>♀</a:t>
            </a:r>
          </a:p>
        </p:txBody>
      </p:sp>
      <p:sp>
        <p:nvSpPr>
          <p:cNvPr id="402461" name="Text Box 29"/>
          <p:cNvSpPr txBox="1">
            <a:spLocks noChangeArrowheads="1"/>
          </p:cNvSpPr>
          <p:nvPr/>
        </p:nvSpPr>
        <p:spPr bwMode="auto">
          <a:xfrm>
            <a:off x="1821805" y="5675671"/>
            <a:ext cx="882650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Gameto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  <a:cs typeface="Times New Roman" pitchFamily="18" charset="0"/>
              </a:rPr>
              <a:t>♂</a:t>
            </a:r>
          </a:p>
        </p:txBody>
      </p:sp>
      <p:sp>
        <p:nvSpPr>
          <p:cNvPr id="402462" name="Line 30"/>
          <p:cNvSpPr>
            <a:spLocks noChangeShapeType="1"/>
          </p:cNvSpPr>
          <p:nvPr/>
        </p:nvSpPr>
        <p:spPr bwMode="auto">
          <a:xfrm flipV="1">
            <a:off x="2343150" y="5348288"/>
            <a:ext cx="538163" cy="4016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63" name="Line 31"/>
          <p:cNvSpPr>
            <a:spLocks noChangeShapeType="1"/>
          </p:cNvSpPr>
          <p:nvPr/>
        </p:nvSpPr>
        <p:spPr bwMode="auto">
          <a:xfrm>
            <a:off x="2217738" y="5133975"/>
            <a:ext cx="850900" cy="3968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64" name="Text Box 32"/>
          <p:cNvSpPr txBox="1">
            <a:spLocks noChangeArrowheads="1"/>
          </p:cNvSpPr>
          <p:nvPr/>
        </p:nvSpPr>
        <p:spPr bwMode="auto">
          <a:xfrm>
            <a:off x="4181475" y="5121275"/>
            <a:ext cx="1230313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Grano de polen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65" name="Line 33"/>
          <p:cNvSpPr>
            <a:spLocks noChangeShapeType="1"/>
          </p:cNvSpPr>
          <p:nvPr/>
        </p:nvSpPr>
        <p:spPr bwMode="auto">
          <a:xfrm flipH="1" flipV="1">
            <a:off x="3908425" y="5210175"/>
            <a:ext cx="363538" cy="635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66" name="Text Box 34"/>
          <p:cNvSpPr txBox="1">
            <a:spLocks noChangeArrowheads="1"/>
          </p:cNvSpPr>
          <p:nvPr/>
        </p:nvSpPr>
        <p:spPr bwMode="auto">
          <a:xfrm>
            <a:off x="2271136" y="6026150"/>
            <a:ext cx="139974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Gametofito </a:t>
            </a: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  <a:cs typeface="Times New Roman" pitchFamily="18" charset="0"/>
              </a:rPr>
              <a:t>♀ (n)</a:t>
            </a:r>
          </a:p>
        </p:txBody>
      </p:sp>
      <p:sp>
        <p:nvSpPr>
          <p:cNvPr id="402467" name="Line 35"/>
          <p:cNvSpPr>
            <a:spLocks noChangeShapeType="1"/>
          </p:cNvSpPr>
          <p:nvPr/>
        </p:nvSpPr>
        <p:spPr bwMode="auto">
          <a:xfrm flipV="1">
            <a:off x="3582988" y="5937250"/>
            <a:ext cx="763587" cy="2127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68" name="Text Box 36"/>
          <p:cNvSpPr txBox="1">
            <a:spLocks noChangeArrowheads="1"/>
          </p:cNvSpPr>
          <p:nvPr/>
        </p:nvSpPr>
        <p:spPr bwMode="auto">
          <a:xfrm>
            <a:off x="2937886" y="4622800"/>
            <a:ext cx="139974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Gametofito </a:t>
            </a: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  <a:cs typeface="Times New Roman" pitchFamily="18" charset="0"/>
              </a:rPr>
              <a:t>♂ (n)</a:t>
            </a:r>
          </a:p>
        </p:txBody>
      </p:sp>
      <p:sp>
        <p:nvSpPr>
          <p:cNvPr id="402469" name="Line 37"/>
          <p:cNvSpPr>
            <a:spLocks noChangeShapeType="1"/>
          </p:cNvSpPr>
          <p:nvPr/>
        </p:nvSpPr>
        <p:spPr bwMode="auto">
          <a:xfrm>
            <a:off x="3683000" y="4848225"/>
            <a:ext cx="161925" cy="1746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5" name="Text Box 97"/>
          <p:cNvSpPr txBox="1">
            <a:spLocks noChangeArrowheads="1"/>
          </p:cNvSpPr>
          <p:nvPr/>
        </p:nvSpPr>
        <p:spPr bwMode="auto">
          <a:xfrm>
            <a:off x="7190601" y="208135"/>
            <a:ext cx="1755100" cy="1015663"/>
          </a:xfrm>
          <a:prstGeom prst="rect">
            <a:avLst/>
          </a:prstGeom>
          <a:solidFill>
            <a:srgbClr val="D1FF4F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Las </a:t>
            </a:r>
            <a:r>
              <a:rPr lang="es-ES_tradnl" sz="1200" b="1" dirty="0">
                <a:latin typeface="Comic Sans MS" panose="030F0702030302020204" pitchFamily="66" charset="0"/>
              </a:rPr>
              <a:t>flores</a:t>
            </a:r>
            <a:r>
              <a:rPr lang="es-ES_tradnl" sz="1200" dirty="0">
                <a:latin typeface="Comic Sans MS" panose="030F0702030302020204" pitchFamily="66" charset="0"/>
              </a:rPr>
              <a:t> son unisexuales, no tienen cáliz ni corola, son </a:t>
            </a:r>
            <a:r>
              <a:rPr lang="es-ES_tradnl" sz="1200" b="1" dirty="0">
                <a:latin typeface="Comic Sans MS" panose="030F0702030302020204" pitchFamily="66" charset="0"/>
              </a:rPr>
              <a:t>conos masculinos y femeninos</a:t>
            </a:r>
            <a:r>
              <a:rPr lang="es-ES_tradnl" sz="1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 Box 97"/>
          <p:cNvSpPr txBox="1">
            <a:spLocks noChangeArrowheads="1"/>
          </p:cNvSpPr>
          <p:nvPr/>
        </p:nvSpPr>
        <p:spPr bwMode="auto">
          <a:xfrm>
            <a:off x="314641" y="1063409"/>
            <a:ext cx="1461195" cy="1938992"/>
          </a:xfrm>
          <a:prstGeom prst="rect">
            <a:avLst/>
          </a:prstGeom>
          <a:solidFill>
            <a:srgbClr val="D1FF4F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Los </a:t>
            </a:r>
            <a:r>
              <a:rPr lang="es-ES_tradnl" sz="1200" b="1" dirty="0">
                <a:latin typeface="Comic Sans MS" panose="030F0702030302020204" pitchFamily="66" charset="0"/>
              </a:rPr>
              <a:t>conos  masculinos</a:t>
            </a:r>
            <a:r>
              <a:rPr lang="es-ES_tradnl" sz="1200" dirty="0">
                <a:latin typeface="Comic Sans MS" panose="030F0702030302020204" pitchFamily="66" charset="0"/>
              </a:rPr>
              <a:t> están formados por escamas seminíferas, en ellas están los </a:t>
            </a:r>
            <a:r>
              <a:rPr lang="es-ES_tradnl" sz="1200" dirty="0" err="1">
                <a:latin typeface="Comic Sans MS" panose="030F0702030302020204" pitchFamily="66" charset="0"/>
              </a:rPr>
              <a:t>microsporangios</a:t>
            </a:r>
            <a:r>
              <a:rPr lang="es-ES_tradnl" sz="1200" dirty="0">
                <a:latin typeface="Comic Sans MS" panose="030F0702030302020204" pitchFamily="66" charset="0"/>
              </a:rPr>
              <a:t> que generarán por meiosis los </a:t>
            </a:r>
            <a:r>
              <a:rPr lang="es-ES_tradnl" sz="1200" b="1" dirty="0">
                <a:latin typeface="Comic Sans MS" panose="030F0702030302020204" pitchFamily="66" charset="0"/>
              </a:rPr>
              <a:t>granos de polen</a:t>
            </a:r>
            <a:r>
              <a:rPr lang="es-ES_tradnl" sz="1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7" name="Text Box 97"/>
          <p:cNvSpPr txBox="1">
            <a:spLocks noChangeArrowheads="1"/>
          </p:cNvSpPr>
          <p:nvPr/>
        </p:nvSpPr>
        <p:spPr bwMode="auto">
          <a:xfrm>
            <a:off x="7418915" y="2976971"/>
            <a:ext cx="1526786" cy="1938992"/>
          </a:xfrm>
          <a:prstGeom prst="rect">
            <a:avLst/>
          </a:prstGeom>
          <a:solidFill>
            <a:srgbClr val="D1FF4F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Los </a:t>
            </a:r>
            <a:r>
              <a:rPr lang="es-ES_tradnl" sz="1200" b="1" dirty="0">
                <a:latin typeface="Comic Sans MS" panose="030F0702030302020204" pitchFamily="66" charset="0"/>
              </a:rPr>
              <a:t>conos femeninos</a:t>
            </a:r>
            <a:r>
              <a:rPr lang="es-ES_tradnl" sz="1200" dirty="0">
                <a:latin typeface="Comic Sans MS" panose="030F0702030302020204" pitchFamily="66" charset="0"/>
              </a:rPr>
              <a:t>, más grandes, contienen escamas </a:t>
            </a:r>
            <a:r>
              <a:rPr lang="es-ES_tradnl" sz="1200" dirty="0" err="1">
                <a:latin typeface="Comic Sans MS" panose="030F0702030302020204" pitchFamily="66" charset="0"/>
              </a:rPr>
              <a:t>ovulíferas</a:t>
            </a:r>
            <a:r>
              <a:rPr lang="es-ES_tradnl" sz="1200" dirty="0">
                <a:latin typeface="Comic Sans MS" panose="030F0702030302020204" pitchFamily="66" charset="0"/>
              </a:rPr>
              <a:t>, allí se formará por meiosis  la </a:t>
            </a:r>
            <a:r>
              <a:rPr lang="es-ES_tradnl" sz="1200" dirty="0" err="1">
                <a:latin typeface="Comic Sans MS" panose="030F0702030302020204" pitchFamily="66" charset="0"/>
              </a:rPr>
              <a:t>macrospora</a:t>
            </a:r>
            <a:r>
              <a:rPr lang="es-ES_tradnl" sz="1200" dirty="0">
                <a:latin typeface="Comic Sans MS" panose="030F0702030302020204" pitchFamily="66" charset="0"/>
              </a:rPr>
              <a:t> n, que a su vez generará la </a:t>
            </a:r>
            <a:r>
              <a:rPr lang="es-ES_tradnl" sz="1200" b="1" dirty="0">
                <a:latin typeface="Comic Sans MS" panose="030F0702030302020204" pitchFamily="66" charset="0"/>
              </a:rPr>
              <a:t>oosfera</a:t>
            </a:r>
            <a:r>
              <a:rPr lang="es-ES_tradnl" sz="1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231727" y="3369340"/>
            <a:ext cx="1126522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b="1" dirty="0">
                <a:latin typeface="Comic Sans MS" panose="030F0702030302020204" pitchFamily="66" charset="0"/>
              </a:rPr>
              <a:t>La fecundación</a:t>
            </a:r>
            <a:r>
              <a:rPr lang="es-ES_tradnl" sz="1200" dirty="0">
                <a:latin typeface="Comic Sans MS" panose="030F0702030302020204" pitchFamily="66" charset="0"/>
              </a:rPr>
              <a:t> es </a:t>
            </a:r>
            <a:r>
              <a:rPr lang="es-ES_tradnl" sz="1200" b="1" dirty="0">
                <a:latin typeface="Comic Sans MS" panose="030F0702030302020204" pitchFamily="66" charset="0"/>
              </a:rPr>
              <a:t>simple</a:t>
            </a:r>
            <a:r>
              <a:rPr lang="es-ES_tradnl" sz="1200" dirty="0">
                <a:latin typeface="Comic Sans MS" panose="030F0702030302020204" pitchFamily="66" charset="0"/>
              </a:rPr>
              <a:t>, se forma el cigoto 2n. El albumen se generará a partir de núcleos haploides.</a:t>
            </a:r>
          </a:p>
        </p:txBody>
      </p:sp>
      <p:sp>
        <p:nvSpPr>
          <p:cNvPr id="39" name="Text Box 97"/>
          <p:cNvSpPr txBox="1">
            <a:spLocks noChangeArrowheads="1"/>
          </p:cNvSpPr>
          <p:nvPr/>
        </p:nvSpPr>
        <p:spPr bwMode="auto">
          <a:xfrm>
            <a:off x="7541636" y="5199689"/>
            <a:ext cx="1411864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Los óvulos, por tanto, no están contenidos en ningún pistilo, por eso </a:t>
            </a:r>
            <a:r>
              <a:rPr lang="es-ES_tradnl" sz="1200" b="1" dirty="0">
                <a:latin typeface="Comic Sans MS" panose="030F0702030302020204" pitchFamily="66" charset="0"/>
              </a:rPr>
              <a:t>no hay frutos verdaderos</a:t>
            </a:r>
            <a:r>
              <a:rPr lang="es-ES_tradnl" sz="1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0" name="Text Box 97"/>
          <p:cNvSpPr txBox="1">
            <a:spLocks noChangeArrowheads="1"/>
          </p:cNvSpPr>
          <p:nvPr/>
        </p:nvSpPr>
        <p:spPr bwMode="auto">
          <a:xfrm>
            <a:off x="215180" y="5461452"/>
            <a:ext cx="149920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A partir del cigoto se formará la </a:t>
            </a:r>
            <a:r>
              <a:rPr lang="es-ES_tradnl" sz="1200" b="1" dirty="0">
                <a:latin typeface="Comic Sans MS" panose="030F0702030302020204" pitchFamily="66" charset="0"/>
              </a:rPr>
              <a:t>semilla o piñón</a:t>
            </a:r>
            <a:r>
              <a:rPr lang="es-ES_tradnl" sz="1200" dirty="0">
                <a:latin typeface="Comic Sans MS" panose="030F0702030302020204" pitchFamily="66" charset="0"/>
              </a:rPr>
              <a:t>. El cono fecundado con las semillas es la </a:t>
            </a:r>
            <a:r>
              <a:rPr lang="es-ES_tradnl" sz="1200" b="1" dirty="0">
                <a:latin typeface="Comic Sans MS" panose="030F0702030302020204" pitchFamily="66" charset="0"/>
              </a:rPr>
              <a:t>piña</a:t>
            </a:r>
            <a:r>
              <a:rPr lang="es-ES_tradnl" sz="1200" dirty="0"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59217" y="601681"/>
            <a:ext cx="5616575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DIFERENCIAS ANGIOSPERMAS - GIMNOSPERMAS</a:t>
            </a:r>
            <a:endParaRPr lang="es-ES_tradnl" sz="1600" dirty="0">
              <a:latin typeface="Comic Sans MS" pitchFamily="66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11140"/>
              </p:ext>
            </p:extLst>
          </p:nvPr>
        </p:nvGraphicFramePr>
        <p:xfrm>
          <a:off x="1171980" y="1396999"/>
          <a:ext cx="6832153" cy="4915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828">
                  <a:extLst>
                    <a:ext uri="{9D8B030D-6E8A-4147-A177-3AD203B41FA5}">
                      <a16:colId xmlns:a16="http://schemas.microsoft.com/office/drawing/2014/main" val="130082131"/>
                    </a:ext>
                  </a:extLst>
                </a:gridCol>
                <a:gridCol w="2331607">
                  <a:extLst>
                    <a:ext uri="{9D8B030D-6E8A-4147-A177-3AD203B41FA5}">
                      <a16:colId xmlns:a16="http://schemas.microsoft.com/office/drawing/2014/main" val="2475133868"/>
                    </a:ext>
                  </a:extLst>
                </a:gridCol>
                <a:gridCol w="2236718">
                  <a:extLst>
                    <a:ext uri="{9D8B030D-6E8A-4147-A177-3AD203B41FA5}">
                      <a16:colId xmlns:a16="http://schemas.microsoft.com/office/drawing/2014/main" val="2051653685"/>
                    </a:ext>
                  </a:extLst>
                </a:gridCol>
              </a:tblGrid>
              <a:tr h="449381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ANGIOSPERMAS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GIMNOSPERMAS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653852"/>
                  </a:ext>
                </a:extLst>
              </a:tr>
              <a:tr h="449381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b="1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FLORES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Hermafroditas o unisexuales. </a:t>
                      </a: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Con periantio.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Unisexuales.</a:t>
                      </a: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 Conos. </a:t>
                      </a: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Sin periantio.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937367"/>
                  </a:ext>
                </a:extLst>
              </a:tr>
              <a:tr h="449381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FRUTO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SI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NO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376627"/>
                  </a:ext>
                </a:extLst>
              </a:tr>
              <a:tr h="775643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b="1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POLINIZACIÓN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Variada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Anemófila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980757"/>
                  </a:ext>
                </a:extLst>
              </a:tr>
              <a:tr h="775643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b="1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FECUNDACIÓN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Doble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Simple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524779"/>
                  </a:ext>
                </a:extLst>
              </a:tr>
              <a:tr h="775643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b="1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ALBUMEN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3n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160615"/>
                  </a:ext>
                </a:extLst>
              </a:tr>
              <a:tr h="775643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b="1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COTILEDONES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1 o 2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Muchos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430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950184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0" name="Picture 2" descr="Slideshow: REPRODUCCIÓN EN SERES VIVOS (biología - esporulación - asexual -  rizomas)">
            <a:extLst>
              <a:ext uri="{FF2B5EF4-FFF2-40B4-BE49-F238E27FC236}">
                <a16:creationId xmlns:a16="http://schemas.microsoft.com/office/drawing/2014/main" id="{B7997F15-3689-92E2-C9A7-1DE743D2F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8" y="578906"/>
            <a:ext cx="3983935" cy="303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092" name="Picture 4" descr="Qué son las ESPORAS: Definición, Función y Tipos">
            <a:extLst>
              <a:ext uri="{FF2B5EF4-FFF2-40B4-BE49-F238E27FC236}">
                <a16:creationId xmlns:a16="http://schemas.microsoft.com/office/drawing/2014/main" id="{887CC9CC-5CE1-E84B-5EAD-7B557BE37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09" y="3752483"/>
            <a:ext cx="5053221" cy="252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9832F8D-5A22-5662-EC2F-F630216710A4}"/>
              </a:ext>
            </a:extLst>
          </p:cNvPr>
          <p:cNvSpPr txBox="1"/>
          <p:nvPr/>
        </p:nvSpPr>
        <p:spPr>
          <a:xfrm>
            <a:off x="5300870" y="861391"/>
            <a:ext cx="349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ESPORULACIÓN ASEXUAL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E0A919B-3649-31B4-48FB-DBEAEEB3FF42}"/>
              </a:ext>
            </a:extLst>
          </p:cNvPr>
          <p:cNvSpPr txBox="1"/>
          <p:nvPr/>
        </p:nvSpPr>
        <p:spPr>
          <a:xfrm>
            <a:off x="834888" y="4969565"/>
            <a:ext cx="165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Esporas del musgo</a:t>
            </a:r>
          </a:p>
        </p:txBody>
      </p:sp>
    </p:spTree>
    <p:extLst>
      <p:ext uri="{BB962C8B-B14F-4D97-AF65-F5344CB8AC3E}">
        <p14:creationId xmlns:p14="http://schemas.microsoft.com/office/powerpoint/2010/main" val="1264188944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6" name="Picture 4" descr="Meiosis – ding! Microbiología">
            <a:extLst>
              <a:ext uri="{FF2B5EF4-FFF2-40B4-BE49-F238E27FC236}">
                <a16:creationId xmlns:a16="http://schemas.microsoft.com/office/drawing/2014/main" id="{A3CFA9A0-7EFA-7770-CD7E-91288B80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525"/>
            <a:ext cx="8587409" cy="451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DE23D27-F5E6-8A1A-4E0E-C5F06B364C50}"/>
              </a:ext>
            </a:extLst>
          </p:cNvPr>
          <p:cNvSpPr txBox="1"/>
          <p:nvPr/>
        </p:nvSpPr>
        <p:spPr>
          <a:xfrm>
            <a:off x="675861" y="490330"/>
            <a:ext cx="644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REPRODUCCIÓN SEXUAL: ISOGAMIA Y ANISOGAMIA</a:t>
            </a:r>
          </a:p>
        </p:txBody>
      </p:sp>
    </p:spTree>
    <p:extLst>
      <p:ext uri="{BB962C8B-B14F-4D97-AF65-F5344CB8AC3E}">
        <p14:creationId xmlns:p14="http://schemas.microsoft.com/office/powerpoint/2010/main" val="1756507116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8" name="Picture 2" descr="Plantas Monoicas y Dioicas 🌱👨🏻‍🌾 - Video educativo. - YouTube">
            <a:extLst>
              <a:ext uri="{FF2B5EF4-FFF2-40B4-BE49-F238E27FC236}">
                <a16:creationId xmlns:a16="http://schemas.microsoft.com/office/drawing/2014/main" id="{25F2AED5-3557-E3D4-A1F6-06443F1E8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49"/>
            <a:ext cx="9144000" cy="533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A91F1A8-68CE-3D0D-F279-886E04CB284F}"/>
              </a:ext>
            </a:extLst>
          </p:cNvPr>
          <p:cNvSpPr txBox="1"/>
          <p:nvPr/>
        </p:nvSpPr>
        <p:spPr>
          <a:xfrm>
            <a:off x="1444488" y="484570"/>
            <a:ext cx="7580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TIPOS DE PLANTAS SEGÚN SU SEXUALIDAD</a:t>
            </a:r>
          </a:p>
        </p:txBody>
      </p:sp>
    </p:spTree>
    <p:extLst>
      <p:ext uri="{BB962C8B-B14F-4D97-AF65-F5344CB8AC3E}">
        <p14:creationId xmlns:p14="http://schemas.microsoft.com/office/powerpoint/2010/main" val="2569393702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2" name="Picture 2" descr="LOS CICLOS BIOLÓGICOS. - ppt descargar">
            <a:extLst>
              <a:ext uri="{FF2B5EF4-FFF2-40B4-BE49-F238E27FC236}">
                <a16:creationId xmlns:a16="http://schemas.microsoft.com/office/drawing/2014/main" id="{B279499A-E90C-BD4A-0571-99180F914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2" y="428209"/>
            <a:ext cx="8799443" cy="49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017400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951809" y="282990"/>
            <a:ext cx="5434011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CICLO BIOLÓGICO DE LAS PLANTAS: EVOLUCIÓN</a:t>
            </a:r>
            <a:endParaRPr lang="es-ES_tradnl" sz="1600" dirty="0">
              <a:latin typeface="Comic Sans MS" pitchFamily="66" charset="0"/>
            </a:endParaRPr>
          </a:p>
        </p:txBody>
      </p:sp>
      <p:pic>
        <p:nvPicPr>
          <p:cNvPr id="17411" name="Picture 71" descr="T5-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" y="981075"/>
            <a:ext cx="54340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72"/>
          <p:cNvSpPr txBox="1">
            <a:spLocks noChangeArrowheads="1"/>
          </p:cNvSpPr>
          <p:nvPr/>
        </p:nvSpPr>
        <p:spPr bwMode="auto">
          <a:xfrm>
            <a:off x="760413" y="5161559"/>
            <a:ext cx="1227137" cy="30995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>
                <a:latin typeface="Comic Sans MS" panose="030F0702030302020204" pitchFamily="66" charset="0"/>
              </a:rPr>
              <a:t>Musgos</a:t>
            </a:r>
          </a:p>
        </p:txBody>
      </p:sp>
      <p:sp>
        <p:nvSpPr>
          <p:cNvPr id="17413" name="Text Box 73"/>
          <p:cNvSpPr txBox="1">
            <a:spLocks noChangeArrowheads="1"/>
          </p:cNvSpPr>
          <p:nvPr/>
        </p:nvSpPr>
        <p:spPr bwMode="auto">
          <a:xfrm>
            <a:off x="2270125" y="5161559"/>
            <a:ext cx="1227138" cy="30995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>
                <a:latin typeface="Comic Sans MS" panose="030F0702030302020204" pitchFamily="66" charset="0"/>
              </a:rPr>
              <a:t>Helechos</a:t>
            </a:r>
          </a:p>
        </p:txBody>
      </p:sp>
      <p:sp>
        <p:nvSpPr>
          <p:cNvPr id="17414" name="Text Box 74"/>
          <p:cNvSpPr txBox="1">
            <a:spLocks noChangeArrowheads="1"/>
          </p:cNvSpPr>
          <p:nvPr/>
        </p:nvSpPr>
        <p:spPr bwMode="auto">
          <a:xfrm>
            <a:off x="4181475" y="5140964"/>
            <a:ext cx="1431925" cy="30995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Espermafitas</a:t>
            </a:r>
          </a:p>
        </p:txBody>
      </p:sp>
      <p:sp>
        <p:nvSpPr>
          <p:cNvPr id="17415" name="Text Box 75"/>
          <p:cNvSpPr txBox="1">
            <a:spLocks noChangeArrowheads="1"/>
          </p:cNvSpPr>
          <p:nvPr/>
        </p:nvSpPr>
        <p:spPr bwMode="auto">
          <a:xfrm>
            <a:off x="6173788" y="1884057"/>
            <a:ext cx="2727325" cy="95628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itchFamily="66" charset="0"/>
              </a:rPr>
              <a:t>La evolución de las plantas guarda una estrecha relación con la evolución de sus ciclos </a:t>
            </a:r>
            <a:r>
              <a:rPr lang="es-ES_tradnl" sz="1400" dirty="0" err="1">
                <a:latin typeface="Comic Sans MS" pitchFamily="66" charset="0"/>
              </a:rPr>
              <a:t>diplohaplontes</a:t>
            </a:r>
            <a:r>
              <a:rPr lang="es-ES_tradnl" sz="1400" dirty="0"/>
              <a:t>.</a:t>
            </a:r>
          </a:p>
        </p:txBody>
      </p:sp>
      <p:sp>
        <p:nvSpPr>
          <p:cNvPr id="17416" name="Text Box 76"/>
          <p:cNvSpPr txBox="1">
            <a:spLocks noChangeArrowheads="1"/>
          </p:cNvSpPr>
          <p:nvPr/>
        </p:nvSpPr>
        <p:spPr bwMode="auto">
          <a:xfrm>
            <a:off x="6188075" y="2977392"/>
            <a:ext cx="2727325" cy="1279454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itchFamily="66" charset="0"/>
              </a:rPr>
              <a:t>En estos ciclos se observa una </a:t>
            </a:r>
            <a:r>
              <a:rPr lang="es-ES_tradnl" sz="1400" b="1" u="sng" dirty="0">
                <a:latin typeface="Comic Sans MS" pitchFamily="66" charset="0"/>
              </a:rPr>
              <a:t>regresión de la fase </a:t>
            </a:r>
            <a:r>
              <a:rPr lang="es-ES_tradnl" sz="1400" b="1" u="sng" dirty="0" err="1">
                <a:latin typeface="Comic Sans MS" pitchFamily="66" charset="0"/>
              </a:rPr>
              <a:t>gametofítica</a:t>
            </a:r>
            <a:r>
              <a:rPr lang="es-ES_tradnl" sz="1400" dirty="0">
                <a:latin typeface="Comic Sans MS" pitchFamily="66" charset="0"/>
              </a:rPr>
              <a:t> a medida que los grupos vegetales evolucionan</a:t>
            </a:r>
            <a:r>
              <a:rPr lang="es-ES_tradnl" sz="1400" dirty="0"/>
              <a:t>.</a:t>
            </a:r>
          </a:p>
          <a:p>
            <a:pPr algn="ctr" eaLnBrk="0" hangingPunct="0">
              <a:spcBef>
                <a:spcPct val="50000"/>
              </a:spcBef>
            </a:pPr>
            <a:endParaRPr lang="es-ES_tradnl" sz="1400" dirty="0"/>
          </a:p>
        </p:txBody>
      </p:sp>
      <p:sp>
        <p:nvSpPr>
          <p:cNvPr id="17417" name="Text Box 77"/>
          <p:cNvSpPr txBox="1">
            <a:spLocks noChangeArrowheads="1"/>
          </p:cNvSpPr>
          <p:nvPr/>
        </p:nvSpPr>
        <p:spPr bwMode="auto">
          <a:xfrm>
            <a:off x="5984875" y="4846939"/>
            <a:ext cx="2821195" cy="340735"/>
          </a:xfrm>
          <a:prstGeom prst="rect">
            <a:avLst/>
          </a:prstGeom>
          <a:solidFill>
            <a:srgbClr val="FFF0E1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itchFamily="66" charset="0"/>
              </a:rPr>
              <a:t>FASE GAMETOFÍTICA</a:t>
            </a:r>
          </a:p>
        </p:txBody>
      </p:sp>
      <p:sp>
        <p:nvSpPr>
          <p:cNvPr id="17418" name="Text Box 78"/>
          <p:cNvSpPr txBox="1">
            <a:spLocks noChangeArrowheads="1"/>
          </p:cNvSpPr>
          <p:nvPr/>
        </p:nvSpPr>
        <p:spPr bwMode="auto">
          <a:xfrm>
            <a:off x="5984875" y="978983"/>
            <a:ext cx="2366963" cy="340735"/>
          </a:xfrm>
          <a:prstGeom prst="rect">
            <a:avLst/>
          </a:prstGeom>
          <a:solidFill>
            <a:srgbClr val="EBF0FF"/>
          </a:soli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itchFamily="66" charset="0"/>
              </a:rPr>
              <a:t>FASE ESPOROFÍTICA</a:t>
            </a:r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515938" y="5465763"/>
            <a:ext cx="5657850" cy="346075"/>
            <a:chOff x="718" y="3973"/>
            <a:chExt cx="3255" cy="218"/>
          </a:xfrm>
        </p:grpSpPr>
        <p:sp>
          <p:nvSpPr>
            <p:cNvPr id="17420" name="AutoShape 80"/>
            <p:cNvSpPr>
              <a:spLocks noChangeArrowheads="1"/>
            </p:cNvSpPr>
            <p:nvPr/>
          </p:nvSpPr>
          <p:spPr bwMode="auto">
            <a:xfrm>
              <a:off x="941" y="3973"/>
              <a:ext cx="2810" cy="218"/>
            </a:xfrm>
            <a:prstGeom prst="rightArrow">
              <a:avLst>
                <a:gd name="adj1" fmla="val 75231"/>
                <a:gd name="adj2" fmla="val 179802"/>
              </a:avLst>
            </a:prstGeom>
            <a:gradFill rotWithShape="0">
              <a:gsLst>
                <a:gs pos="0">
                  <a:srgbClr val="CCFF99"/>
                </a:gs>
                <a:gs pos="100000">
                  <a:srgbClr val="0ED47A"/>
                </a:gs>
              </a:gsLst>
              <a:lin ang="0" scaled="1"/>
            </a:gradFill>
            <a:ln w="12700">
              <a:noFill/>
              <a:miter lim="800000"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7421" name="Text Box 81"/>
            <p:cNvSpPr txBox="1">
              <a:spLocks noChangeArrowheads="1"/>
            </p:cNvSpPr>
            <p:nvPr/>
          </p:nvSpPr>
          <p:spPr bwMode="auto">
            <a:xfrm>
              <a:off x="718" y="3995"/>
              <a:ext cx="3255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EVOLUCIÓN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9" name="Picture 5" descr="833571ALMT12P234H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2" t="5795" r="9254" b="5795"/>
          <a:stretch>
            <a:fillRect/>
          </a:stretch>
        </p:blipFill>
        <p:spPr bwMode="auto">
          <a:xfrm>
            <a:off x="1716088" y="1168400"/>
            <a:ext cx="5438775" cy="5075238"/>
          </a:xfrm>
          <a:prstGeom prst="rect">
            <a:avLst/>
          </a:prstGeom>
          <a:noFill/>
        </p:spPr>
      </p:pic>
      <p:sp>
        <p:nvSpPr>
          <p:cNvPr id="400390" name="Text Box 6"/>
          <p:cNvSpPr txBox="1">
            <a:spLocks noChangeArrowheads="1"/>
          </p:cNvSpPr>
          <p:nvPr/>
        </p:nvSpPr>
        <p:spPr bwMode="auto">
          <a:xfrm>
            <a:off x="6373473" y="4471988"/>
            <a:ext cx="2558714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Anteridio (órgano sex. Masculino)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1" name="Text Box 7"/>
          <p:cNvSpPr txBox="1">
            <a:spLocks noChangeArrowheads="1"/>
          </p:cNvSpPr>
          <p:nvPr/>
        </p:nvSpPr>
        <p:spPr bwMode="auto">
          <a:xfrm>
            <a:off x="6310313" y="3355975"/>
            <a:ext cx="927100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Protonema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2" name="Text Box 8"/>
          <p:cNvSpPr txBox="1">
            <a:spLocks noChangeArrowheads="1"/>
          </p:cNvSpPr>
          <p:nvPr/>
        </p:nvSpPr>
        <p:spPr bwMode="auto">
          <a:xfrm>
            <a:off x="7069346" y="2269183"/>
            <a:ext cx="984565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Esporas (n)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3" name="Text Box 9"/>
          <p:cNvSpPr txBox="1">
            <a:spLocks noChangeArrowheads="1"/>
          </p:cNvSpPr>
          <p:nvPr/>
        </p:nvSpPr>
        <p:spPr bwMode="auto">
          <a:xfrm>
            <a:off x="6138068" y="1482726"/>
            <a:ext cx="950913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Esporangio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4" name="Text Box 10"/>
          <p:cNvSpPr txBox="1">
            <a:spLocks noChangeArrowheads="1"/>
          </p:cNvSpPr>
          <p:nvPr/>
        </p:nvSpPr>
        <p:spPr bwMode="auto">
          <a:xfrm>
            <a:off x="5523226" y="2503488"/>
            <a:ext cx="723275" cy="27699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5" name="Text Box 11"/>
          <p:cNvSpPr txBox="1">
            <a:spLocks noChangeArrowheads="1"/>
          </p:cNvSpPr>
          <p:nvPr/>
        </p:nvSpPr>
        <p:spPr bwMode="auto">
          <a:xfrm>
            <a:off x="4119567" y="2667000"/>
            <a:ext cx="1279517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Esporofito (2n)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6" name="Text Box 12"/>
          <p:cNvSpPr txBox="1">
            <a:spLocks noChangeArrowheads="1"/>
          </p:cNvSpPr>
          <p:nvPr/>
        </p:nvSpPr>
        <p:spPr bwMode="auto">
          <a:xfrm>
            <a:off x="835250" y="2741613"/>
            <a:ext cx="1069525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Anterozoide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7" name="Text Box 13"/>
          <p:cNvSpPr txBox="1">
            <a:spLocks noChangeArrowheads="1"/>
          </p:cNvSpPr>
          <p:nvPr/>
        </p:nvSpPr>
        <p:spPr bwMode="auto">
          <a:xfrm>
            <a:off x="2667358" y="852237"/>
            <a:ext cx="1375698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Esporofito joven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8" name="Text Box 14"/>
          <p:cNvSpPr txBox="1">
            <a:spLocks noChangeArrowheads="1"/>
          </p:cNvSpPr>
          <p:nvPr/>
        </p:nvSpPr>
        <p:spPr bwMode="auto">
          <a:xfrm>
            <a:off x="844591" y="3568700"/>
            <a:ext cx="77938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Oosfera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9" name="Text Box 15"/>
          <p:cNvSpPr txBox="1">
            <a:spLocks noChangeArrowheads="1"/>
          </p:cNvSpPr>
          <p:nvPr/>
        </p:nvSpPr>
        <p:spPr bwMode="auto">
          <a:xfrm>
            <a:off x="3263900" y="3317875"/>
            <a:ext cx="1065213" cy="287338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Fecundación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400" name="Text Box 16"/>
          <p:cNvSpPr txBox="1">
            <a:spLocks noChangeArrowheads="1"/>
          </p:cNvSpPr>
          <p:nvPr/>
        </p:nvSpPr>
        <p:spPr bwMode="auto">
          <a:xfrm>
            <a:off x="2095058" y="4748987"/>
            <a:ext cx="1314199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Arquegonio (órgano sexual femenino)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401" name="Text Box 17"/>
          <p:cNvSpPr txBox="1">
            <a:spLocks noChangeArrowheads="1"/>
          </p:cNvSpPr>
          <p:nvPr/>
        </p:nvSpPr>
        <p:spPr bwMode="auto">
          <a:xfrm>
            <a:off x="4158662" y="4519613"/>
            <a:ext cx="1237839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Gametofito (n)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402" name="Line 18"/>
          <p:cNvSpPr>
            <a:spLocks noChangeShapeType="1"/>
          </p:cNvSpPr>
          <p:nvPr/>
        </p:nvSpPr>
        <p:spPr bwMode="auto">
          <a:xfrm flipH="1" flipV="1">
            <a:off x="6049963" y="4497388"/>
            <a:ext cx="363537" cy="1000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3" name="Line 19"/>
          <p:cNvSpPr>
            <a:spLocks noChangeShapeType="1"/>
          </p:cNvSpPr>
          <p:nvPr/>
        </p:nvSpPr>
        <p:spPr bwMode="auto">
          <a:xfrm flipH="1" flipV="1">
            <a:off x="6438900" y="3143250"/>
            <a:ext cx="174625" cy="2016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4" name="Line 20"/>
          <p:cNvSpPr>
            <a:spLocks noChangeShapeType="1"/>
          </p:cNvSpPr>
          <p:nvPr/>
        </p:nvSpPr>
        <p:spPr bwMode="auto">
          <a:xfrm flipH="1">
            <a:off x="7038617" y="2508586"/>
            <a:ext cx="173038" cy="106361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5" name="Line 21"/>
          <p:cNvSpPr>
            <a:spLocks noChangeShapeType="1"/>
          </p:cNvSpPr>
          <p:nvPr/>
        </p:nvSpPr>
        <p:spPr bwMode="auto">
          <a:xfrm>
            <a:off x="6647096" y="1758292"/>
            <a:ext cx="75406" cy="218301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6" name="Line 22"/>
          <p:cNvSpPr>
            <a:spLocks noChangeShapeType="1"/>
          </p:cNvSpPr>
          <p:nvPr/>
        </p:nvSpPr>
        <p:spPr bwMode="auto">
          <a:xfrm>
            <a:off x="1828800" y="2894013"/>
            <a:ext cx="550863" cy="1127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7" name="Line 23"/>
          <p:cNvSpPr>
            <a:spLocks noChangeShapeType="1"/>
          </p:cNvSpPr>
          <p:nvPr/>
        </p:nvSpPr>
        <p:spPr bwMode="auto">
          <a:xfrm>
            <a:off x="1603375" y="3719513"/>
            <a:ext cx="588963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8" name="Line 24"/>
          <p:cNvSpPr>
            <a:spLocks noChangeShapeType="1"/>
          </p:cNvSpPr>
          <p:nvPr/>
        </p:nvSpPr>
        <p:spPr bwMode="auto">
          <a:xfrm flipV="1">
            <a:off x="2868613" y="4471988"/>
            <a:ext cx="688975" cy="3254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9" name="Line 25"/>
          <p:cNvSpPr>
            <a:spLocks noChangeShapeType="1"/>
          </p:cNvSpPr>
          <p:nvPr/>
        </p:nvSpPr>
        <p:spPr bwMode="auto">
          <a:xfrm flipH="1">
            <a:off x="3196711" y="1076168"/>
            <a:ext cx="5077" cy="37017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29623" y="89782"/>
            <a:ext cx="4552466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2. CICLO BIOLÓGICO DE LAS BRIOFITAS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D5547949-E967-400F-B5A6-3AEFA0D47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055" y="431312"/>
            <a:ext cx="2922595" cy="276999"/>
          </a:xfrm>
          <a:prstGeom prst="rect">
            <a:avLst/>
          </a:prstGeom>
          <a:solidFill>
            <a:srgbClr val="FFFF00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Generación dominante: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GAMETOFITO</a:t>
            </a:r>
            <a:endParaRPr lang="es-ES" sz="12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 Box 15">
            <a:extLst>
              <a:ext uri="{FF2B5EF4-FFF2-40B4-BE49-F238E27FC236}">
                <a16:creationId xmlns:a16="http://schemas.microsoft.com/office/drawing/2014/main" id="{3582BCDD-F767-47DD-B661-C5FB60E3C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948" y="88086"/>
            <a:ext cx="4128054" cy="276999"/>
          </a:xfrm>
          <a:prstGeom prst="rect">
            <a:avLst/>
          </a:prstGeom>
          <a:solidFill>
            <a:srgbClr val="FFFF00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Totalmente dependientes del agua para la reproducción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6722502" y="4912634"/>
            <a:ext cx="2010053" cy="1569660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1.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El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gametofito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, n, es la planta llamada musgo. En él aparecen los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órganos sexuales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(anteridios y arquegonios), que forman los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(anterozoides y oosferas).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229905" y="4106183"/>
            <a:ext cx="1676170" cy="120032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2.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El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anterozoide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, móvil, nadando llega al arquegonio donde fecunda a la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oosfera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, originando un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cigoto 2n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506128" y="1020654"/>
            <a:ext cx="1930911" cy="1015663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3.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El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cigoto,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por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mitosis,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da lugar al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esporofito,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que permanece unido al gametofito.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7211655" y="1008032"/>
            <a:ext cx="1709219" cy="1015663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4.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El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esporofito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es un filamento con una  cápsula (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esporangio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) donde se forman por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las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esporas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n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376181" y="2665597"/>
            <a:ext cx="1518586" cy="1569660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5.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Las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esporas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germinan y originan por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mitosis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un pequeño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protonema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a partir del cual se formará el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gametofito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n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ultado de imagen de ciclos helechos espermafita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32"/>
          <a:stretch/>
        </p:blipFill>
        <p:spPr bwMode="auto">
          <a:xfrm>
            <a:off x="2356837" y="1932183"/>
            <a:ext cx="5125789" cy="3567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49886" y="3437056"/>
            <a:ext cx="1528914" cy="1569660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6.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El cigoto 2n, por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mitosis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origina un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esporofito 2n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 El prótalo, ya cumplida su misión, desaparecerá. Es, por tanto, temporal.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37779" y="5746986"/>
            <a:ext cx="2816802" cy="830997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5.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El anterozoide llega nadando a la oosfera del arquegonio. Allí se produce la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fecundación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originándose un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cigoto 2n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537970" y="5654654"/>
            <a:ext cx="3090822" cy="1015663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4.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En el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gametofito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(prótalo) están los órganos sexuales masculinos (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anteridios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) y femeninos (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arquegonios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). En ellos se forman, por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mitosis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los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n (anterozoides y oosferas)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585656" y="2219707"/>
            <a:ext cx="1287888" cy="1938992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3.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Las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esporas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se liberan y, al germinar, originan un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gametofito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n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o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prótalo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acorazonado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,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de pequeño tamaño,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por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mitosis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383484" y="1234335"/>
            <a:ext cx="1880208" cy="646331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2.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En los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esporangios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se forman las esporas n por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514343" y="1074259"/>
            <a:ext cx="3734873" cy="646331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1.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El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esporofito 2n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 la planta llamada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helecho.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En el envés de sus hojas (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frondes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) se desarrollan los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soros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que contienen los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esporangios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70565" y="225976"/>
            <a:ext cx="5207207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3. CICLO BIOLÓGICO DE LAS PTERIDOFITAS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D4C49F14-6F66-43A8-AD76-13F299E7E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052" y="185578"/>
            <a:ext cx="3217021" cy="461665"/>
          </a:xfrm>
          <a:prstGeom prst="rect">
            <a:avLst/>
          </a:prstGeom>
          <a:solidFill>
            <a:srgbClr val="FFFF00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Generación dominante: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ESPOROFITO. 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Dependen del agua para la reproducción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2" descr="Resultado de imagen de helecho par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5" y="1323880"/>
            <a:ext cx="1643314" cy="19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239978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7798</TotalTime>
  <Words>1747</Words>
  <Application>Microsoft Office PowerPoint</Application>
  <PresentationFormat>Presentación en pantalla (4:3)</PresentationFormat>
  <Paragraphs>368</Paragraphs>
  <Slides>25</Slides>
  <Notes>7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Comic Sans MS</vt:lpstr>
      <vt:lpstr>Diseño predeterminado</vt:lpstr>
      <vt:lpstr>Imagen de mapa de bits</vt:lpstr>
      <vt:lpstr>TEMA 15  REPRODUCCIÓN VEGETAL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Grupo Santillana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Antonio Brandi</dc:creator>
  <cp:lastModifiedBy>CATA</cp:lastModifiedBy>
  <cp:revision>607</cp:revision>
  <dcterms:created xsi:type="dcterms:W3CDTF">2006-07-28T11:11:14Z</dcterms:created>
  <dcterms:modified xsi:type="dcterms:W3CDTF">2023-02-22T20:12:12Z</dcterms:modified>
</cp:coreProperties>
</file>