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4403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2936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5179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646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322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8606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0788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227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6041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771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547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65A8-03F8-4396-B9C8-4502F1411067}" type="datetimeFigureOut">
              <a:rPr lang="gl-ES" smtClean="0"/>
              <a:t>14/09/2023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CCF8-CEA1-4B5F-87C9-605F73EB144A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Reyes Católicos. - El Tratado de Li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51" y="1405445"/>
            <a:ext cx="7563037" cy="51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89649" y="281354"/>
            <a:ext cx="974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NOVA MONARQUÍA DOS REIS CATÓLICOS (unión dinástica, reorganización A </a:t>
            </a:r>
            <a:r>
              <a:rPr lang="es-ES" sz="3200" b="1" dirty="0" smtClean="0"/>
              <a:t>político-administrativa)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8984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12541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Unión dinástica</a:t>
            </a:r>
            <a:r>
              <a:rPr lang="es-ES" sz="2400" dirty="0"/>
              <a:t>. </a:t>
            </a:r>
          </a:p>
          <a:p>
            <a:pPr algn="just"/>
            <a:r>
              <a:rPr lang="es-ES" sz="2400" dirty="0"/>
              <a:t>O matrimonio formado por Sabela, </a:t>
            </a:r>
            <a:r>
              <a:rPr lang="es-ES" sz="2400" dirty="0" err="1"/>
              <a:t>raíña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 </a:t>
            </a:r>
            <a:r>
              <a:rPr lang="es-ES" sz="2400" dirty="0" err="1"/>
              <a:t>Castela</a:t>
            </a:r>
            <a:r>
              <a:rPr lang="es-ES" sz="2400" dirty="0"/>
              <a:t>, e Fernando, </a:t>
            </a:r>
            <a:r>
              <a:rPr lang="es-ES" sz="2400" dirty="0" err="1"/>
              <a:t>rei</a:t>
            </a:r>
            <a:r>
              <a:rPr lang="es-ES" sz="2400" dirty="0"/>
              <a:t> da </a:t>
            </a:r>
            <a:r>
              <a:rPr lang="es-ES" sz="2400" dirty="0" err="1"/>
              <a:t>Coroa</a:t>
            </a:r>
            <a:r>
              <a:rPr lang="es-ES" sz="2400" dirty="0"/>
              <a:t> de Aragón, é </a:t>
            </a:r>
            <a:r>
              <a:rPr lang="es-ES" sz="2400" dirty="0" err="1"/>
              <a:t>coñecido</a:t>
            </a:r>
            <a:r>
              <a:rPr lang="es-ES" sz="2400" dirty="0"/>
              <a:t> como o dos </a:t>
            </a:r>
            <a:r>
              <a:rPr lang="es-ES" sz="2400" b="1" dirty="0"/>
              <a:t>Reis Católicos </a:t>
            </a:r>
            <a:r>
              <a:rPr lang="es-ES" sz="2400" dirty="0"/>
              <a:t>debido </a:t>
            </a:r>
            <a:r>
              <a:rPr lang="es-ES" sz="2400" dirty="0" err="1"/>
              <a:t>ao</a:t>
            </a:r>
            <a:r>
              <a:rPr lang="es-ES" sz="2400" dirty="0"/>
              <a:t> título honorífico concedido polo Papa en 1496.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No </a:t>
            </a:r>
            <a:r>
              <a:rPr lang="es-ES" sz="2400" dirty="0" err="1"/>
              <a:t>entanto</a:t>
            </a:r>
            <a:r>
              <a:rPr lang="es-ES" sz="2400" dirty="0"/>
              <a:t>, esta unión matrimonial non </a:t>
            </a:r>
            <a:r>
              <a:rPr lang="es-ES" sz="2400" dirty="0" err="1"/>
              <a:t>significou</a:t>
            </a:r>
            <a:r>
              <a:rPr lang="es-ES" sz="2400" dirty="0"/>
              <a:t> a unión das dúas </a:t>
            </a:r>
            <a:r>
              <a:rPr lang="es-ES" sz="2400" dirty="0" err="1"/>
              <a:t>Coroas</a:t>
            </a:r>
            <a:r>
              <a:rPr lang="es-ES" sz="2400" dirty="0"/>
              <a:t>, </a:t>
            </a:r>
            <a:r>
              <a:rPr lang="es-ES" sz="2400" dirty="0" err="1"/>
              <a:t>senón</a:t>
            </a:r>
            <a:r>
              <a:rPr lang="es-ES" sz="2400" dirty="0"/>
              <a:t> </a:t>
            </a:r>
            <a:r>
              <a:rPr lang="es-ES" sz="2400" b="1" dirty="0"/>
              <a:t>que </a:t>
            </a:r>
            <a:r>
              <a:rPr lang="es-ES" sz="2400" b="1" dirty="0" err="1"/>
              <a:t>foi</a:t>
            </a:r>
            <a:r>
              <a:rPr lang="es-ES" sz="2400" b="1" dirty="0"/>
              <a:t> </a:t>
            </a:r>
            <a:r>
              <a:rPr lang="es-ES" sz="2400" b="1" dirty="0" err="1"/>
              <a:t>unicamente</a:t>
            </a:r>
            <a:r>
              <a:rPr lang="es-ES" sz="2400" b="1" dirty="0"/>
              <a:t> </a:t>
            </a:r>
            <a:r>
              <a:rPr lang="es-ES" sz="2400" b="1" dirty="0" err="1"/>
              <a:t>unha</a:t>
            </a:r>
            <a:r>
              <a:rPr lang="es-ES" sz="2400" b="1" dirty="0"/>
              <a:t> unión dinástica </a:t>
            </a:r>
            <a:r>
              <a:rPr lang="es-ES" sz="2400" b="1" dirty="0" err="1"/>
              <a:t>baseada</a:t>
            </a:r>
            <a:r>
              <a:rPr lang="es-ES" sz="2400" b="1" dirty="0"/>
              <a:t> </a:t>
            </a:r>
            <a:r>
              <a:rPr lang="es-ES" sz="2400" b="1" dirty="0" err="1"/>
              <a:t>nun</a:t>
            </a:r>
            <a:r>
              <a:rPr lang="es-ES" sz="2400" b="1" dirty="0"/>
              <a:t> vínculo </a:t>
            </a:r>
            <a:r>
              <a:rPr lang="es-ES" sz="2400" b="1" dirty="0" err="1"/>
              <a:t>persoal</a:t>
            </a:r>
            <a:r>
              <a:rPr lang="es-ES" sz="2400" dirty="0"/>
              <a:t>; </a:t>
            </a:r>
            <a:r>
              <a:rPr lang="es-ES" sz="2400" b="1" dirty="0"/>
              <a:t>non se fusionaron os territorios e cada </a:t>
            </a:r>
            <a:r>
              <a:rPr lang="es-ES" sz="2400" b="1" dirty="0" err="1"/>
              <a:t>unha</a:t>
            </a:r>
            <a:r>
              <a:rPr lang="es-ES" sz="2400" b="1" dirty="0"/>
              <a:t> das </a:t>
            </a:r>
            <a:r>
              <a:rPr lang="es-ES" sz="2400" b="1" dirty="0" err="1"/>
              <a:t>Coroas</a:t>
            </a:r>
            <a:r>
              <a:rPr lang="es-ES" sz="2400" b="1" dirty="0"/>
              <a:t> </a:t>
            </a:r>
            <a:r>
              <a:rPr lang="es-ES" sz="2400" b="1" dirty="0" err="1"/>
              <a:t>conservou</a:t>
            </a:r>
            <a:r>
              <a:rPr lang="es-ES" sz="2400" b="1" dirty="0"/>
              <a:t> a </a:t>
            </a:r>
            <a:r>
              <a:rPr lang="es-ES" sz="2400" b="1" dirty="0" err="1"/>
              <a:t>súa</a:t>
            </a:r>
            <a:r>
              <a:rPr lang="es-ES" sz="2400" b="1" dirty="0"/>
              <a:t> </a:t>
            </a:r>
            <a:r>
              <a:rPr lang="es-ES" sz="2400" b="1" dirty="0" err="1"/>
              <a:t>personalidade</a:t>
            </a:r>
            <a:r>
              <a:rPr lang="es-ES" sz="2400" b="1" dirty="0"/>
              <a:t>,</a:t>
            </a:r>
            <a:r>
              <a:rPr lang="es-ES" sz="2400" dirty="0"/>
              <a:t> </a:t>
            </a:r>
            <a:r>
              <a:rPr lang="es-ES" sz="2400" b="1" dirty="0"/>
              <a:t>con</a:t>
            </a:r>
            <a:r>
              <a:rPr lang="es-ES" sz="2400" dirty="0"/>
              <a:t> </a:t>
            </a:r>
            <a:r>
              <a:rPr lang="es-ES" sz="2400" dirty="0" err="1"/>
              <a:t>leis</a:t>
            </a:r>
            <a:r>
              <a:rPr lang="es-ES" sz="2400" dirty="0"/>
              <a:t> e </a:t>
            </a:r>
            <a:r>
              <a:rPr lang="es-ES" sz="2400" dirty="0" err="1"/>
              <a:t>institucións</a:t>
            </a:r>
            <a:r>
              <a:rPr lang="es-ES" sz="2400" dirty="0"/>
              <a:t> propias e diferenciadas, </a:t>
            </a:r>
            <a:r>
              <a:rPr lang="es-ES" sz="2400" dirty="0" err="1"/>
              <a:t>manténdose</a:t>
            </a:r>
            <a:r>
              <a:rPr lang="es-ES" sz="2400" dirty="0"/>
              <a:t> </a:t>
            </a:r>
            <a:r>
              <a:rPr lang="es-ES" sz="2400" dirty="0" err="1"/>
              <a:t>tamén</a:t>
            </a:r>
            <a:r>
              <a:rPr lang="es-ES" sz="2400" dirty="0"/>
              <a:t> as </a:t>
            </a:r>
            <a:r>
              <a:rPr lang="es-ES" sz="2400" dirty="0" err="1"/>
              <a:t>fronteiras</a:t>
            </a:r>
            <a:r>
              <a:rPr lang="es-ES" sz="2400" dirty="0"/>
              <a:t> e as aduanas entre </a:t>
            </a:r>
            <a:r>
              <a:rPr lang="es-ES" sz="2400" dirty="0" err="1"/>
              <a:t>elas</a:t>
            </a:r>
            <a:r>
              <a:rPr lang="es-ES" sz="2400" dirty="0"/>
              <a:t>. </a:t>
            </a:r>
          </a:p>
        </p:txBody>
      </p:sp>
      <p:pic>
        <p:nvPicPr>
          <p:cNvPr id="2050" name="Picture 2" descr="La «unión dinástica» de Castilla y Aragón en tiempos de los Reyes Católicos  - Histórico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81" y="1083212"/>
            <a:ext cx="6864203" cy="43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4460" y="605623"/>
            <a:ext cx="6096001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/>
              <a:t>Para gobernar os </a:t>
            </a:r>
            <a:r>
              <a:rPr lang="es-ES" sz="2400" dirty="0" err="1" smtClean="0"/>
              <a:t>seus</a:t>
            </a:r>
            <a:r>
              <a:rPr lang="es-ES" sz="2400" dirty="0" smtClean="0"/>
              <a:t> reinos acordaron </a:t>
            </a:r>
            <a:r>
              <a:rPr lang="es-ES" sz="2400" b="1" dirty="0" smtClean="0"/>
              <a:t>repartirse competencias e administrar </a:t>
            </a:r>
            <a:r>
              <a:rPr lang="es-ES" sz="2400" b="1" dirty="0" err="1" smtClean="0"/>
              <a:t>conxuntamente</a:t>
            </a:r>
            <a:r>
              <a:rPr lang="es-ES" sz="2400" b="1" dirty="0" smtClean="0"/>
              <a:t> os territorios </a:t>
            </a:r>
            <a:r>
              <a:rPr lang="es-ES" sz="2400" dirty="0" smtClean="0"/>
              <a:t>(</a:t>
            </a:r>
            <a:r>
              <a:rPr lang="es-ES" sz="2400" dirty="0" err="1" smtClean="0"/>
              <a:t>correxentes</a:t>
            </a:r>
            <a:r>
              <a:rPr lang="es-ES" sz="2400" dirty="0" smtClean="0"/>
              <a:t>, </a:t>
            </a:r>
            <a:r>
              <a:rPr lang="es-ES" sz="2400" dirty="0" err="1" smtClean="0"/>
              <a:t>co</a:t>
            </a:r>
            <a:r>
              <a:rPr lang="es-ES" sz="2400" dirty="0" smtClean="0"/>
              <a:t> lema: </a:t>
            </a:r>
            <a:r>
              <a:rPr lang="es-ES" sz="2400" i="1" dirty="0" smtClean="0"/>
              <a:t>tanto monta o </a:t>
            </a:r>
            <a:r>
              <a:rPr lang="es-ES" sz="2400" i="1" dirty="0" err="1" smtClean="0"/>
              <a:t>rei</a:t>
            </a:r>
            <a:r>
              <a:rPr lang="es-ES" sz="2400" i="1" dirty="0" smtClean="0"/>
              <a:t> como a </a:t>
            </a:r>
            <a:r>
              <a:rPr lang="es-ES" sz="2400" i="1" dirty="0" err="1" smtClean="0"/>
              <a:t>raíña</a:t>
            </a:r>
            <a:r>
              <a:rPr lang="es-ES" sz="2400" dirty="0" smtClean="0"/>
              <a:t>) , así como establecer un </a:t>
            </a:r>
            <a:r>
              <a:rPr lang="es-ES" sz="2400" b="1" dirty="0" smtClean="0"/>
              <a:t>único escudo</a:t>
            </a:r>
            <a:r>
              <a:rPr lang="es-ES" sz="2400" dirty="0" smtClean="0"/>
              <a:t> (as </a:t>
            </a:r>
            <a:r>
              <a:rPr lang="es-ES" sz="2400" dirty="0" err="1" smtClean="0"/>
              <a:t>frechas</a:t>
            </a:r>
            <a:r>
              <a:rPr lang="es-ES" sz="2400" dirty="0" smtClean="0"/>
              <a:t> de Sabela e o </a:t>
            </a:r>
            <a:r>
              <a:rPr lang="es-ES" sz="2400" dirty="0" err="1" smtClean="0"/>
              <a:t>xugo</a:t>
            </a:r>
            <a:r>
              <a:rPr lang="es-ES" sz="2400" dirty="0" smtClean="0"/>
              <a:t> de Fernando).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Pero </a:t>
            </a:r>
            <a:r>
              <a:rPr lang="es-ES" sz="2400" b="1" dirty="0" err="1" smtClean="0"/>
              <a:t>na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súa</a:t>
            </a:r>
            <a:r>
              <a:rPr lang="es-ES" sz="2400" b="1" dirty="0" smtClean="0"/>
              <a:t> titulación</a:t>
            </a:r>
            <a:r>
              <a:rPr lang="es-ES" sz="2400" dirty="0" smtClean="0"/>
              <a:t>, os Reis Católicos </a:t>
            </a:r>
            <a:r>
              <a:rPr lang="es-ES" sz="2400" dirty="0" err="1" smtClean="0"/>
              <a:t>decidiron</a:t>
            </a:r>
            <a:r>
              <a:rPr lang="es-ES" sz="2400" dirty="0" smtClean="0"/>
              <a:t> </a:t>
            </a:r>
            <a:r>
              <a:rPr lang="es-ES" sz="2400" b="1" dirty="0" err="1" smtClean="0"/>
              <a:t>manter</a:t>
            </a:r>
            <a:r>
              <a:rPr lang="es-ES" sz="2400" b="1" dirty="0" smtClean="0"/>
              <a:t> os </a:t>
            </a:r>
            <a:r>
              <a:rPr lang="es-ES" sz="2400" b="1" dirty="0" err="1" smtClean="0"/>
              <a:t>seus</a:t>
            </a:r>
            <a:r>
              <a:rPr lang="es-ES" sz="2400" b="1" dirty="0" smtClean="0"/>
              <a:t> títulos </a:t>
            </a:r>
            <a:r>
              <a:rPr lang="es-ES" sz="2400" b="1" dirty="0" err="1" smtClean="0"/>
              <a:t>tradicionais</a:t>
            </a:r>
            <a:r>
              <a:rPr lang="es-ES" sz="2400" dirty="0" smtClean="0"/>
              <a:t> coa enumeración de todas as </a:t>
            </a:r>
            <a:r>
              <a:rPr lang="es-ES" sz="2400" dirty="0" err="1" smtClean="0"/>
              <a:t>súas</a:t>
            </a:r>
            <a:r>
              <a:rPr lang="es-ES" sz="2400" dirty="0" smtClean="0"/>
              <a:t> </a:t>
            </a:r>
            <a:r>
              <a:rPr lang="es-ES" sz="2400" dirty="0" err="1" smtClean="0"/>
              <a:t>posesións</a:t>
            </a:r>
            <a:r>
              <a:rPr lang="es-ES" sz="2400" dirty="0" smtClean="0"/>
              <a:t>, </a:t>
            </a:r>
            <a:r>
              <a:rPr lang="es-ES" sz="2400" dirty="0" err="1" smtClean="0"/>
              <a:t>aínda</a:t>
            </a:r>
            <a:r>
              <a:rPr lang="es-ES" sz="2400" dirty="0" smtClean="0"/>
              <a:t> que </a:t>
            </a:r>
            <a:r>
              <a:rPr lang="es-ES" sz="2400" dirty="0" err="1" smtClean="0"/>
              <a:t>na</a:t>
            </a:r>
            <a:r>
              <a:rPr lang="es-ES" sz="2400" dirty="0" smtClean="0"/>
              <a:t> Corte real e no exterior </a:t>
            </a:r>
            <a:r>
              <a:rPr lang="es-ES" sz="2400" dirty="0" err="1" smtClean="0"/>
              <a:t>foise</a:t>
            </a:r>
            <a:r>
              <a:rPr lang="es-ES" sz="2400" dirty="0" smtClean="0"/>
              <a:t> </a:t>
            </a:r>
            <a:r>
              <a:rPr lang="es-ES" sz="2400" dirty="0" err="1" smtClean="0"/>
              <a:t>impoñendo</a:t>
            </a:r>
            <a:r>
              <a:rPr lang="es-ES" sz="2400" dirty="0" smtClean="0"/>
              <a:t> paulatinamente o título de </a:t>
            </a:r>
            <a:r>
              <a:rPr lang="es-ES" sz="2400" i="1" dirty="0" smtClean="0"/>
              <a:t>reis de España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3074" name="Picture 2" descr="Breve guía para reconocer un escudo franquista y no irte por los cerros de  Úbeda con los Reyes Católicos - TU PUTO PADRE | Noticias de humor y no t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50927"/>
            <a:ext cx="5416062" cy="6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6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51691"/>
            <a:ext cx="5753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REORGANIZACIÓN POLÍTICO-ADMTIVA.</a:t>
            </a:r>
            <a:r>
              <a:rPr lang="es-ES" sz="2400" u="sng" dirty="0" smtClean="0"/>
              <a:t> </a:t>
            </a:r>
          </a:p>
          <a:p>
            <a:pPr algn="just"/>
            <a:r>
              <a:rPr lang="es-ES" sz="2400" dirty="0" smtClean="0"/>
              <a:t>Para </a:t>
            </a:r>
            <a:r>
              <a:rPr lang="es-ES" sz="2400" dirty="0"/>
              <a:t>reforzar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autoridade</a:t>
            </a:r>
            <a:r>
              <a:rPr lang="es-ES" sz="2400" dirty="0"/>
              <a:t> e conseguir un </a:t>
            </a:r>
            <a:r>
              <a:rPr lang="es-ES" sz="2400" dirty="0" err="1"/>
              <a:t>mellor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dos </a:t>
            </a:r>
            <a:r>
              <a:rPr lang="es-ES" sz="2400" dirty="0" err="1"/>
              <a:t>seus</a:t>
            </a:r>
            <a:r>
              <a:rPr lang="es-ES" sz="2400" dirty="0"/>
              <a:t> reinos, os Reis Católicos </a:t>
            </a:r>
            <a:r>
              <a:rPr lang="es-ES" sz="2400" dirty="0" err="1"/>
              <a:t>introduciron</a:t>
            </a:r>
            <a:r>
              <a:rPr lang="es-ES" sz="2400" dirty="0"/>
              <a:t> </a:t>
            </a:r>
            <a:r>
              <a:rPr lang="es-ES" sz="2400" dirty="0" err="1"/>
              <a:t>modificacións</a:t>
            </a:r>
            <a:r>
              <a:rPr lang="es-ES" sz="2400" dirty="0"/>
              <a:t> políticas e administrativas entre as que destacan:</a:t>
            </a:r>
          </a:p>
          <a:p>
            <a:pPr algn="just"/>
            <a:r>
              <a:rPr lang="es-ES" sz="2400" dirty="0"/>
              <a:t> </a:t>
            </a:r>
          </a:p>
          <a:p>
            <a:pPr lvl="0" algn="just" fontAlgn="base"/>
            <a:r>
              <a:rPr lang="es-ES" sz="2400" b="1" u="sng" dirty="0" smtClean="0"/>
              <a:t>1- </a:t>
            </a:r>
            <a:r>
              <a:rPr lang="es-ES" sz="2400" b="1" u="sng" dirty="0" err="1" smtClean="0"/>
              <a:t>Reforzamento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dos </a:t>
            </a:r>
            <a:r>
              <a:rPr lang="es-ES" sz="2400" b="1" u="sng" dirty="0" err="1"/>
              <a:t>Consellos</a:t>
            </a:r>
            <a:r>
              <a:rPr lang="es-ES" sz="2400" b="1" u="sng" dirty="0"/>
              <a:t>: </a:t>
            </a:r>
            <a:endParaRPr lang="es-ES" sz="2400" b="1" u="sng" dirty="0" smtClean="0"/>
          </a:p>
          <a:p>
            <a:pPr lvl="0" algn="just" fontAlgn="base"/>
            <a:r>
              <a:rPr lang="es-ES" sz="2400" dirty="0" smtClean="0"/>
              <a:t>o </a:t>
            </a:r>
            <a:r>
              <a:rPr lang="es-ES" sz="2400" b="1" dirty="0" err="1"/>
              <a:t>Consello</a:t>
            </a:r>
            <a:r>
              <a:rPr lang="es-ES" sz="2400" b="1" dirty="0"/>
              <a:t> Real </a:t>
            </a:r>
            <a:r>
              <a:rPr lang="es-ES" sz="2400" dirty="0" err="1"/>
              <a:t>converteuse</a:t>
            </a:r>
            <a:r>
              <a:rPr lang="es-ES" sz="2400" dirty="0"/>
              <a:t> no principal órgano asesor e de </a:t>
            </a:r>
            <a:r>
              <a:rPr lang="es-ES" sz="2400" dirty="0" err="1"/>
              <a:t>goberno</a:t>
            </a:r>
            <a:r>
              <a:rPr lang="es-ES" sz="2400" dirty="0"/>
              <a:t> dos reis. Estaba formado por </a:t>
            </a:r>
            <a:r>
              <a:rPr lang="es-ES" sz="2400" dirty="0" err="1"/>
              <a:t>nobres</a:t>
            </a:r>
            <a:r>
              <a:rPr lang="es-ES" sz="2400" dirty="0"/>
              <a:t> e letrados organizados en comités específicos (política exterior, </a:t>
            </a:r>
            <a:r>
              <a:rPr lang="es-ES" sz="2400" dirty="0" err="1"/>
              <a:t>xustiza</a:t>
            </a:r>
            <a:r>
              <a:rPr lang="es-ES" sz="2400" dirty="0"/>
              <a:t>, </a:t>
            </a:r>
            <a:r>
              <a:rPr lang="es-ES" sz="2400" dirty="0" err="1"/>
              <a:t>facenda</a:t>
            </a:r>
            <a:r>
              <a:rPr lang="es-ES" sz="2400" dirty="0"/>
              <a:t>...) </a:t>
            </a:r>
            <a:endParaRPr lang="es-ES" sz="2400" dirty="0" smtClean="0"/>
          </a:p>
          <a:p>
            <a:pPr lvl="0" algn="just" fontAlgn="base"/>
            <a:r>
              <a:rPr lang="es-ES" sz="2400" dirty="0" err="1" smtClean="0"/>
              <a:t>Ademais</a:t>
            </a:r>
            <a:r>
              <a:rPr lang="es-ES" sz="2400" dirty="0"/>
              <a:t>, crearon </a:t>
            </a:r>
            <a:endParaRPr lang="es-ES" sz="2400" dirty="0" smtClean="0"/>
          </a:p>
          <a:p>
            <a:pPr lvl="0" algn="just" fontAlgn="base"/>
            <a:r>
              <a:rPr lang="es-ES" sz="2400" b="1" dirty="0" smtClean="0"/>
              <a:t>o </a:t>
            </a:r>
            <a:r>
              <a:rPr lang="es-ES" sz="2400" b="1" dirty="0" err="1"/>
              <a:t>Consello</a:t>
            </a:r>
            <a:r>
              <a:rPr lang="es-ES" sz="2400" b="1" dirty="0"/>
              <a:t> da Inquisición </a:t>
            </a:r>
            <a:r>
              <a:rPr lang="es-ES" sz="2400" dirty="0"/>
              <a:t>(1483),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o </a:t>
            </a:r>
            <a:r>
              <a:rPr lang="es-ES" sz="2400" b="1" dirty="0" err="1" smtClean="0"/>
              <a:t>Consello</a:t>
            </a:r>
            <a:r>
              <a:rPr lang="es-ES" sz="2400" b="1" dirty="0" smtClean="0"/>
              <a:t> </a:t>
            </a:r>
            <a:r>
              <a:rPr lang="es-ES" sz="2400" b="1" dirty="0"/>
              <a:t>das </a:t>
            </a:r>
            <a:r>
              <a:rPr lang="es-ES" sz="2400" b="1" dirty="0" err="1" smtClean="0"/>
              <a:t>Ordes</a:t>
            </a:r>
            <a:r>
              <a:rPr lang="es-ES" sz="2400" b="1" dirty="0" smtClean="0"/>
              <a:t> Militares </a:t>
            </a:r>
            <a:r>
              <a:rPr lang="es-ES" sz="2400" dirty="0" smtClean="0"/>
              <a:t>(</a:t>
            </a:r>
            <a:r>
              <a:rPr lang="es-ES" sz="2400" dirty="0"/>
              <a:t>1489) </a:t>
            </a:r>
            <a:endParaRPr lang="es-ES" sz="2400" dirty="0" smtClean="0"/>
          </a:p>
          <a:p>
            <a:pPr lvl="0" algn="just" fontAlgn="base"/>
            <a:r>
              <a:rPr lang="es-ES" sz="2400" dirty="0" smtClean="0"/>
              <a:t>e </a:t>
            </a:r>
            <a:r>
              <a:rPr lang="es-ES" sz="2400" dirty="0"/>
              <a:t>o</a:t>
            </a:r>
            <a:r>
              <a:rPr lang="es-ES" sz="2400" b="1" dirty="0"/>
              <a:t> </a:t>
            </a:r>
            <a:r>
              <a:rPr lang="es-ES" sz="2400" b="1" dirty="0" err="1"/>
              <a:t>Consello</a:t>
            </a:r>
            <a:r>
              <a:rPr lang="es-ES" sz="2400" b="1" dirty="0"/>
              <a:t> de Aragón </a:t>
            </a:r>
            <a:r>
              <a:rPr lang="es-ES" sz="2400" dirty="0"/>
              <a:t>(1494).</a:t>
            </a:r>
          </a:p>
        </p:txBody>
      </p:sp>
      <p:pic>
        <p:nvPicPr>
          <p:cNvPr id="4098" name="Picture 2" descr="Resultado de imagen de reyes católicos ESQUEMAS | Historia de la educacion,  Enseñanza de la historia, Historia de españa selecti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6" y="1374140"/>
            <a:ext cx="6438314" cy="44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9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760613"/>
            <a:ext cx="5373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400" b="1" u="sng" dirty="0" smtClean="0"/>
              <a:t>2- Extensión dos </a:t>
            </a:r>
            <a:r>
              <a:rPr lang="es-ES" sz="2400" b="1" u="sng" dirty="0" err="1" smtClean="0"/>
              <a:t>vicerreis</a:t>
            </a:r>
            <a:r>
              <a:rPr lang="es-ES" sz="2400" dirty="0" smtClean="0"/>
              <a:t> </a:t>
            </a:r>
            <a:r>
              <a:rPr lang="es-ES" sz="2400" dirty="0" err="1" smtClean="0"/>
              <a:t>naqueles</a:t>
            </a:r>
            <a:r>
              <a:rPr lang="es-ES" sz="2400" dirty="0" smtClean="0"/>
              <a:t> territorios que, como a </a:t>
            </a:r>
            <a:r>
              <a:rPr lang="es-ES" sz="2400" dirty="0" err="1" smtClean="0"/>
              <a:t>Coroa</a:t>
            </a:r>
            <a:r>
              <a:rPr lang="es-ES" sz="2400" dirty="0" smtClean="0"/>
              <a:t> de Aragón e Navarra, tiñan organismos e </a:t>
            </a:r>
            <a:r>
              <a:rPr lang="es-ES" sz="2400" dirty="0" err="1" smtClean="0"/>
              <a:t>leis</a:t>
            </a:r>
            <a:r>
              <a:rPr lang="es-ES" sz="2400" dirty="0" smtClean="0"/>
              <a:t> específicas. Para </a:t>
            </a:r>
            <a:r>
              <a:rPr lang="es-ES" sz="2400" b="1" dirty="0" smtClean="0"/>
              <a:t>Galicia </a:t>
            </a:r>
            <a:r>
              <a:rPr lang="es-ES" sz="2400" dirty="0" smtClean="0"/>
              <a:t>crearon o cargo de</a:t>
            </a:r>
            <a:r>
              <a:rPr lang="es-ES" sz="2400" b="1" dirty="0" smtClean="0"/>
              <a:t> Gobernador</a:t>
            </a:r>
            <a:r>
              <a:rPr lang="es-ES" sz="2400" dirty="0" smtClean="0"/>
              <a:t> con </a:t>
            </a:r>
            <a:r>
              <a:rPr lang="es-ES" sz="2400" dirty="0"/>
              <a:t>poderes similares </a:t>
            </a:r>
            <a:r>
              <a:rPr lang="es-ES" sz="2400" dirty="0" err="1"/>
              <a:t>aos</a:t>
            </a:r>
            <a:r>
              <a:rPr lang="es-ES" sz="2400" dirty="0"/>
              <a:t> do </a:t>
            </a:r>
            <a:r>
              <a:rPr lang="es-ES" sz="2400" dirty="0" err="1"/>
              <a:t>vicerrei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/>
              <a:t> </a:t>
            </a:r>
          </a:p>
          <a:p>
            <a:pPr lvl="0" algn="just" fontAlgn="base"/>
            <a:r>
              <a:rPr lang="es-ES" sz="2400" b="1" u="sng" dirty="0" smtClean="0"/>
              <a:t>3- Reforma </a:t>
            </a:r>
            <a:r>
              <a:rPr lang="es-ES" sz="2400" b="1" u="sng" dirty="0"/>
              <a:t>da </a:t>
            </a:r>
            <a:r>
              <a:rPr lang="es-ES" sz="2400" b="1" u="sng" dirty="0" err="1"/>
              <a:t>xustiza</a:t>
            </a:r>
            <a:r>
              <a:rPr lang="es-ES" sz="2400" b="1" u="sng" dirty="0"/>
              <a:t>:</a:t>
            </a:r>
            <a:r>
              <a:rPr lang="es-ES" sz="2400" dirty="0"/>
              <a:t> </a:t>
            </a:r>
            <a:endParaRPr lang="es-ES" sz="2400" dirty="0" smtClean="0"/>
          </a:p>
          <a:p>
            <a:pPr lvl="0" algn="just" fontAlgn="base"/>
            <a:r>
              <a:rPr lang="es-ES" sz="2400" b="1" dirty="0" smtClean="0"/>
              <a:t>creación </a:t>
            </a:r>
            <a:r>
              <a:rPr lang="es-ES" sz="2400" b="1" dirty="0"/>
              <a:t>de novas</a:t>
            </a:r>
            <a:r>
              <a:rPr lang="es-ES" sz="2400" dirty="0"/>
              <a:t> </a:t>
            </a:r>
            <a:r>
              <a:rPr lang="es-ES" sz="2400" b="1" dirty="0" err="1"/>
              <a:t>Chancelerías</a:t>
            </a:r>
            <a:r>
              <a:rPr lang="es-ES" sz="2400" b="1" dirty="0"/>
              <a:t> </a:t>
            </a:r>
            <a:r>
              <a:rPr lang="es-ES" sz="2400" dirty="0"/>
              <a:t>(Valladolid e Granada) e</a:t>
            </a:r>
            <a:r>
              <a:rPr lang="es-ES" sz="2400" b="1" dirty="0"/>
              <a:t> Audiencias</a:t>
            </a:r>
            <a:r>
              <a:rPr lang="es-ES" sz="2400" dirty="0"/>
              <a:t> (Galicia e </a:t>
            </a:r>
            <a:r>
              <a:rPr lang="es-ES" sz="2400" dirty="0" smtClean="0"/>
              <a:t>Sevilla</a:t>
            </a:r>
            <a:r>
              <a:rPr lang="es-ES" sz="2400" dirty="0"/>
              <a:t>), </a:t>
            </a:r>
            <a:r>
              <a:rPr lang="es-ES" sz="2400" dirty="0" err="1"/>
              <a:t>tribunais</a:t>
            </a:r>
            <a:r>
              <a:rPr lang="es-ES" sz="2400" dirty="0"/>
              <a:t> permanentes que </a:t>
            </a:r>
            <a:r>
              <a:rPr lang="es-ES" sz="2400" dirty="0" err="1"/>
              <a:t>exercían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xurisdición</a:t>
            </a:r>
            <a:r>
              <a:rPr lang="es-ES" sz="2400" dirty="0"/>
              <a:t> sobre un territorio delimitado.</a:t>
            </a:r>
          </a:p>
        </p:txBody>
      </p:sp>
      <p:pic>
        <p:nvPicPr>
          <p:cNvPr id="5122" name="Picture 2" descr="Los Reyes Católicos: la construcción del Estado mo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58" y="520510"/>
            <a:ext cx="6837853" cy="51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1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5760" y="267286"/>
            <a:ext cx="578182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400" dirty="0" smtClean="0"/>
              <a:t>4- Imposición </a:t>
            </a:r>
            <a:r>
              <a:rPr lang="es-ES" sz="2400" dirty="0"/>
              <a:t>dos </a:t>
            </a:r>
            <a:r>
              <a:rPr lang="es-ES" sz="2400" b="1" u="sng" dirty="0" err="1"/>
              <a:t>corrixidores</a:t>
            </a:r>
            <a:r>
              <a:rPr lang="es-ES" sz="2400" b="1" dirty="0"/>
              <a:t>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cidades</a:t>
            </a:r>
            <a:r>
              <a:rPr lang="es-ES" sz="2400" b="1" dirty="0"/>
              <a:t> de </a:t>
            </a:r>
            <a:r>
              <a:rPr lang="es-ES" sz="2400" b="1" dirty="0" err="1"/>
              <a:t>reguengo</a:t>
            </a:r>
            <a:r>
              <a:rPr lang="es-ES" sz="2400" b="1" dirty="0"/>
              <a:t> de </a:t>
            </a:r>
            <a:r>
              <a:rPr lang="es-ES" sz="2400" b="1" dirty="0" err="1"/>
              <a:t>Castela</a:t>
            </a:r>
            <a:r>
              <a:rPr lang="es-ES" sz="2400" dirty="0"/>
              <a:t>. Actuaban como representantes dos reis e estaban encargados da </a:t>
            </a:r>
            <a:r>
              <a:rPr lang="es-ES" sz="2400" dirty="0" err="1"/>
              <a:t>orde</a:t>
            </a:r>
            <a:r>
              <a:rPr lang="es-ES" sz="2400" dirty="0"/>
              <a:t> pública, de impartir </a:t>
            </a:r>
            <a:r>
              <a:rPr lang="es-ES" sz="2400" dirty="0" err="1"/>
              <a:t>xustiza</a:t>
            </a:r>
            <a:r>
              <a:rPr lang="es-ES" sz="2400" dirty="0"/>
              <a:t> e de supervisar a vida municipal.</a:t>
            </a:r>
          </a:p>
          <a:p>
            <a:pPr algn="just"/>
            <a:r>
              <a:rPr lang="es-ES" sz="2400" b="1" dirty="0"/>
              <a:t> </a:t>
            </a:r>
            <a:endParaRPr lang="es-ES" sz="2400" dirty="0"/>
          </a:p>
          <a:p>
            <a:pPr lvl="0" algn="just" fontAlgn="base"/>
            <a:r>
              <a:rPr lang="es-ES" sz="2400" b="1" u="sng" dirty="0" smtClean="0"/>
              <a:t>5- Incremento </a:t>
            </a:r>
            <a:r>
              <a:rPr lang="es-ES" sz="2400" b="1" u="sng" dirty="0"/>
              <a:t>da burocracia</a:t>
            </a:r>
            <a:r>
              <a:rPr lang="es-ES" sz="2400" b="1" dirty="0"/>
              <a:t> e formación </a:t>
            </a:r>
            <a:r>
              <a:rPr lang="es-ES" sz="2400" b="1" dirty="0" err="1"/>
              <a:t>dun</a:t>
            </a:r>
            <a:r>
              <a:rPr lang="es-ES" sz="2400" b="1" dirty="0"/>
              <a:t> </a:t>
            </a:r>
            <a:r>
              <a:rPr lang="es-ES" sz="2400" b="1" u="sng" dirty="0" err="1"/>
              <a:t>exército</a:t>
            </a:r>
            <a:r>
              <a:rPr lang="es-ES" sz="2400" b="1" u="sng" dirty="0"/>
              <a:t> permanente</a:t>
            </a:r>
            <a:r>
              <a:rPr lang="es-ES" sz="2400" dirty="0"/>
              <a:t> </a:t>
            </a:r>
            <a:r>
              <a:rPr lang="es-ES" sz="2400" dirty="0" err="1"/>
              <a:t>baseado</a:t>
            </a:r>
            <a:r>
              <a:rPr lang="es-ES" sz="2400" dirty="0"/>
              <a:t> nos </a:t>
            </a:r>
            <a:r>
              <a:rPr lang="es-ES" sz="2400" b="1" dirty="0" err="1"/>
              <a:t>terzos</a:t>
            </a:r>
            <a:r>
              <a:rPr lang="es-ES" sz="2400" b="1" dirty="0"/>
              <a:t>* </a:t>
            </a:r>
            <a:r>
              <a:rPr lang="es-ES" sz="2400" dirty="0"/>
              <a:t>que se crearon e </a:t>
            </a:r>
            <a:r>
              <a:rPr lang="es-ES" sz="2400" dirty="0" err="1"/>
              <a:t>empregaron</a:t>
            </a:r>
            <a:r>
              <a:rPr lang="es-ES" sz="2400" dirty="0"/>
              <a:t> no dominio de Italia (</a:t>
            </a:r>
            <a:r>
              <a:rPr lang="es-ES" sz="2400" i="1" dirty="0" err="1"/>
              <a:t>terzos</a:t>
            </a:r>
            <a:r>
              <a:rPr lang="es-ES" sz="2400" i="1" dirty="0"/>
              <a:t> vellos</a:t>
            </a:r>
            <a:r>
              <a:rPr lang="es-ES" sz="2400" dirty="0"/>
              <a:t>).</a:t>
            </a:r>
          </a:p>
          <a:p>
            <a:pPr algn="just"/>
            <a:r>
              <a:rPr lang="es-ES" sz="2400" dirty="0"/>
              <a:t> </a:t>
            </a:r>
          </a:p>
          <a:p>
            <a:pPr lvl="0" algn="just" fontAlgn="base"/>
            <a:r>
              <a:rPr lang="es-ES" sz="2400" b="1" u="sng" dirty="0"/>
              <a:t>As Cortes</a:t>
            </a:r>
            <a:r>
              <a:rPr lang="es-ES" sz="2400" dirty="0"/>
              <a:t> (diferenciadas para </a:t>
            </a:r>
            <a:r>
              <a:rPr lang="es-ES" sz="2400" dirty="0" err="1"/>
              <a:t>Castela</a:t>
            </a:r>
            <a:r>
              <a:rPr lang="es-ES" sz="2400" dirty="0"/>
              <a:t>, Aragón, Cataluña, Valencia e Navarra) </a:t>
            </a:r>
            <a:r>
              <a:rPr lang="es-ES" sz="2400" b="1" dirty="0" err="1"/>
              <a:t>mantiveron</a:t>
            </a:r>
            <a:r>
              <a:rPr lang="es-ES" sz="2400" b="1" dirty="0"/>
              <a:t> as </a:t>
            </a:r>
            <a:r>
              <a:rPr lang="es-ES" sz="2400" b="1" dirty="0" err="1"/>
              <a:t>súas</a:t>
            </a:r>
            <a:r>
              <a:rPr lang="es-ES" sz="2400" b="1" dirty="0"/>
              <a:t> </a:t>
            </a:r>
            <a:r>
              <a:rPr lang="es-ES" sz="2400" b="1" dirty="0" err="1"/>
              <a:t>funcións</a:t>
            </a:r>
            <a:r>
              <a:rPr lang="es-ES" sz="2400" b="1" dirty="0"/>
              <a:t> básicas </a:t>
            </a:r>
            <a:r>
              <a:rPr lang="es-ES" sz="2400" dirty="0"/>
              <a:t>(aprobación de </a:t>
            </a:r>
            <a:r>
              <a:rPr lang="es-ES" sz="2400" dirty="0" err="1"/>
              <a:t>leis</a:t>
            </a:r>
            <a:r>
              <a:rPr lang="es-ES" sz="2400" dirty="0"/>
              <a:t>, a </a:t>
            </a:r>
            <a:r>
              <a:rPr lang="es-ES" sz="2400" dirty="0" err="1"/>
              <a:t>proposta</a:t>
            </a:r>
            <a:r>
              <a:rPr lang="es-ES" sz="2400" dirty="0"/>
              <a:t> dos reis, e </a:t>
            </a:r>
            <a:r>
              <a:rPr lang="es-ES" sz="2400" dirty="0" err="1"/>
              <a:t>recadación</a:t>
            </a:r>
            <a:r>
              <a:rPr lang="es-ES" sz="2400" dirty="0"/>
              <a:t> de </a:t>
            </a:r>
            <a:r>
              <a:rPr lang="es-ES" sz="2400" dirty="0" err="1"/>
              <a:t>impostos</a:t>
            </a:r>
            <a:r>
              <a:rPr lang="es-ES" sz="2400" dirty="0"/>
              <a:t>).</a:t>
            </a:r>
          </a:p>
          <a:p>
            <a:r>
              <a:rPr lang="es-ES" dirty="0"/>
              <a:t> </a:t>
            </a:r>
          </a:p>
        </p:txBody>
      </p:sp>
      <p:pic>
        <p:nvPicPr>
          <p:cNvPr id="6146" name="Picture 2" descr="El Códice Voynich: Cojonazos de Leyenda (III): El Gran Capitán (Segunda  par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3033225"/>
            <a:ext cx="5917809" cy="39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yes catol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0"/>
            <a:ext cx="5144086" cy="38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1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257" y="165464"/>
            <a:ext cx="58260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dirty="0"/>
              <a:t>En canto á política </a:t>
            </a:r>
            <a:r>
              <a:rPr lang="es-ES" sz="2800" dirty="0" err="1"/>
              <a:t>relixiosa</a:t>
            </a:r>
            <a:r>
              <a:rPr lang="es-ES" sz="2800" dirty="0"/>
              <a:t>, os Reis Católicos </a:t>
            </a:r>
            <a:r>
              <a:rPr lang="es-ES" sz="2800" dirty="0" err="1"/>
              <a:t>impuxeron</a:t>
            </a:r>
            <a:r>
              <a:rPr lang="es-ES" sz="2800" dirty="0"/>
              <a:t> a ortodoxia católica.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En </a:t>
            </a:r>
            <a:r>
              <a:rPr lang="es-ES" sz="2800" dirty="0"/>
              <a:t>1478 crearon o Tribunal da Santa Inquisición, encargado de </a:t>
            </a:r>
            <a:r>
              <a:rPr lang="es-ES" sz="2800" dirty="0" err="1"/>
              <a:t>vixiar</a:t>
            </a:r>
            <a:r>
              <a:rPr lang="es-ES" sz="2800" dirty="0"/>
              <a:t> e defender a pureza do dogma católico e </a:t>
            </a:r>
            <a:r>
              <a:rPr lang="es-ES" sz="2800"/>
              <a:t>da </a:t>
            </a:r>
            <a:r>
              <a:rPr lang="es-ES" sz="2800" smtClean="0"/>
              <a:t>moral </a:t>
            </a:r>
            <a:r>
              <a:rPr lang="es-ES" sz="2800" dirty="0"/>
              <a:t>polo que perseguía especialmente a falsos conversos e </a:t>
            </a:r>
            <a:r>
              <a:rPr lang="es-ES" sz="2800" dirty="0" err="1"/>
              <a:t>herexes</a:t>
            </a:r>
            <a:r>
              <a:rPr lang="es-ES" sz="2800" dirty="0"/>
              <a:t>.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En </a:t>
            </a:r>
            <a:r>
              <a:rPr lang="es-ES" sz="2800" dirty="0"/>
              <a:t>1492, a </a:t>
            </a:r>
            <a:r>
              <a:rPr lang="es-ES" sz="2800" dirty="0" err="1"/>
              <a:t>prol</a:t>
            </a:r>
            <a:r>
              <a:rPr lang="es-ES" sz="2800" dirty="0"/>
              <a:t> da unificación </a:t>
            </a:r>
            <a:r>
              <a:rPr lang="es-ES" sz="2800" dirty="0" err="1"/>
              <a:t>relixiosa</a:t>
            </a:r>
            <a:r>
              <a:rPr lang="es-ES" sz="2800" dirty="0"/>
              <a:t>, </a:t>
            </a:r>
            <a:r>
              <a:rPr lang="es-ES" sz="2800" dirty="0" err="1"/>
              <a:t>ordearon</a:t>
            </a:r>
            <a:r>
              <a:rPr lang="es-ES" sz="2800" dirty="0"/>
              <a:t> a expulsión dos </a:t>
            </a:r>
            <a:r>
              <a:rPr lang="es-ES" sz="2800" dirty="0" err="1"/>
              <a:t>xudeus</a:t>
            </a:r>
            <a:r>
              <a:rPr lang="es-ES" sz="2800" dirty="0"/>
              <a:t>. A </a:t>
            </a:r>
            <a:r>
              <a:rPr lang="es-ES" sz="2800" dirty="0" err="1"/>
              <a:t>súa</a:t>
            </a:r>
            <a:r>
              <a:rPr lang="es-ES" sz="2800" dirty="0"/>
              <a:t> expulsión </a:t>
            </a:r>
            <a:r>
              <a:rPr lang="es-ES" sz="2800" dirty="0" err="1"/>
              <a:t>repercutiu</a:t>
            </a:r>
            <a:r>
              <a:rPr lang="es-ES" sz="2800" dirty="0"/>
              <a:t> negativamente </a:t>
            </a:r>
            <a:r>
              <a:rPr lang="es-ES" sz="2800" dirty="0" err="1"/>
              <a:t>pois</a:t>
            </a:r>
            <a:r>
              <a:rPr lang="es-ES" sz="2800" dirty="0"/>
              <a:t> os </a:t>
            </a:r>
            <a:r>
              <a:rPr lang="es-ES" sz="2800" dirty="0" err="1"/>
              <a:t>xudeus</a:t>
            </a:r>
            <a:r>
              <a:rPr lang="es-ES" sz="2800" dirty="0"/>
              <a:t> </a:t>
            </a:r>
            <a:r>
              <a:rPr lang="es-ES" sz="2800" dirty="0" err="1"/>
              <a:t>exercían</a:t>
            </a:r>
            <a:r>
              <a:rPr lang="es-ES" sz="2800" dirty="0"/>
              <a:t> </a:t>
            </a:r>
            <a:r>
              <a:rPr lang="es-ES" sz="2800" dirty="0" err="1" smtClean="0"/>
              <a:t>funcións</a:t>
            </a:r>
            <a:r>
              <a:rPr lang="es-ES" sz="2800" dirty="0" smtClean="0"/>
              <a:t> </a:t>
            </a:r>
            <a:r>
              <a:rPr lang="es-ES" sz="2800" dirty="0"/>
              <a:t>importantes como mercadores, </a:t>
            </a:r>
            <a:r>
              <a:rPr lang="es-ES" sz="2800" dirty="0" err="1"/>
              <a:t>financeiros</a:t>
            </a:r>
            <a:r>
              <a:rPr lang="es-ES" sz="2800" dirty="0"/>
              <a:t>, médicos…</a:t>
            </a:r>
          </a:p>
        </p:txBody>
      </p:sp>
      <p:pic>
        <p:nvPicPr>
          <p:cNvPr id="1026" name="Picture 2" descr="https://razonesparacreer.com/wp-content/uploads/2015/12/Portada-Tribunal-Inquisicion-Go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41" y="320716"/>
            <a:ext cx="5105621" cy="31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jch.cl/wp-content/uploads/2017/03/1-32-330x2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52" y="3660411"/>
            <a:ext cx="4195122" cy="29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35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375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5</cp:revision>
  <dcterms:created xsi:type="dcterms:W3CDTF">2020-12-26T15:52:46Z</dcterms:created>
  <dcterms:modified xsi:type="dcterms:W3CDTF">2023-09-14T17:09:47Z</dcterms:modified>
</cp:coreProperties>
</file>