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9" r:id="rId5"/>
    <p:sldId id="270" r:id="rId6"/>
    <p:sldId id="264" r:id="rId7"/>
    <p:sldId id="265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086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28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7856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522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8270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095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54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1525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67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082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7409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AA9C-034C-4E36-B482-7C2FDB83B6BF}" type="datetimeFigureOut">
              <a:rPr lang="gl-ES" smtClean="0"/>
              <a:t>02/12/2020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134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c/ce/Alegor%C3%ADa_de_la_Primera_Rep%C3%BAblica_Espa%C3%B1ola%2C_por_Tom%C3%A1s_Padr%C3%B3.jpg/220px-Alegor%C3%ADa_de_la_Primera_Rep%C3%BAblica_Espa%C3%B1ola%2C_por_Tom%C3%A1s_Padr%C3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2"/>
            <a:ext cx="5034610" cy="68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318973" y="759854"/>
            <a:ext cx="655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dirty="0" smtClean="0"/>
              <a:t>A 1ª REPÚBLICA ESPAÑOLA.</a:t>
            </a:r>
          </a:p>
          <a:p>
            <a:endParaRPr lang="gl-ES" sz="4000" dirty="0" smtClean="0"/>
          </a:p>
          <a:p>
            <a:r>
              <a:rPr lang="gl-ES" sz="4000" dirty="0" smtClean="0"/>
              <a:t>PROXECTO DE CONSTITUCIÓN FEDERAL.</a:t>
            </a:r>
          </a:p>
          <a:p>
            <a:endParaRPr lang="gl-ES" sz="4000" dirty="0" smtClean="0"/>
          </a:p>
          <a:p>
            <a:r>
              <a:rPr lang="gl-ES" sz="4000" dirty="0" smtClean="0"/>
              <a:t>CANTONALISMO</a:t>
            </a:r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2617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8" y="193184"/>
            <a:ext cx="60917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I República non </a:t>
            </a:r>
            <a:r>
              <a:rPr lang="es-ES" sz="2400" b="1" dirty="0" err="1"/>
              <a:t>naceu</a:t>
            </a:r>
            <a:r>
              <a:rPr lang="es-ES" sz="2400" b="1" dirty="0"/>
              <a:t> </a:t>
            </a:r>
            <a:r>
              <a:rPr lang="es-ES" sz="2400" b="1" dirty="0" err="1"/>
              <a:t>pola</a:t>
            </a:r>
            <a:r>
              <a:rPr lang="es-ES" sz="2400" b="1" dirty="0"/>
              <a:t> acción </a:t>
            </a:r>
            <a:r>
              <a:rPr lang="es-ES" sz="2400" b="1" dirty="0" err="1"/>
              <a:t>dunha</a:t>
            </a:r>
            <a:r>
              <a:rPr lang="es-ES" sz="2400" b="1" dirty="0"/>
              <a:t> </a:t>
            </a:r>
            <a:r>
              <a:rPr lang="es-ES" sz="2400" b="1" dirty="0" err="1"/>
              <a:t>maioría</a:t>
            </a:r>
            <a:r>
              <a:rPr lang="es-ES" sz="2400" b="1" dirty="0"/>
              <a:t> republicana</a:t>
            </a:r>
            <a:r>
              <a:rPr lang="es-ES" sz="2400" dirty="0"/>
              <a:t> (formada fundamentalmente por un grupo de </a:t>
            </a:r>
            <a:r>
              <a:rPr lang="es-ES" sz="2400" dirty="0" err="1"/>
              <a:t>intelectuais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minoritarios e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popular), </a:t>
            </a:r>
            <a:r>
              <a:rPr lang="es-ES" sz="2400" b="1" dirty="0" err="1"/>
              <a:t>senón</a:t>
            </a:r>
            <a:r>
              <a:rPr lang="es-ES" sz="2400" b="1" dirty="0"/>
              <a:t> </a:t>
            </a:r>
            <a:r>
              <a:rPr lang="es-ES" sz="2400" b="1" dirty="0" err="1"/>
              <a:t>dunha</a:t>
            </a:r>
            <a:r>
              <a:rPr lang="es-ES" sz="2400" b="1" dirty="0"/>
              <a:t> </a:t>
            </a:r>
            <a:r>
              <a:rPr lang="es-ES" sz="2400" b="1" dirty="0" err="1"/>
              <a:t>Asemblea</a:t>
            </a:r>
            <a:r>
              <a:rPr lang="es-ES" sz="2400" b="1" dirty="0"/>
              <a:t> Nacional dominada polos partidos monárquicos</a:t>
            </a:r>
            <a:r>
              <a:rPr lang="es-ES" sz="2400" dirty="0"/>
              <a:t>, fundamentalmente os </a:t>
            </a:r>
            <a:r>
              <a:rPr lang="es-ES" sz="2400" dirty="0" err="1"/>
              <a:t>radicais</a:t>
            </a:r>
            <a:r>
              <a:rPr lang="es-ES" sz="2400" dirty="0"/>
              <a:t>, que </a:t>
            </a:r>
            <a:r>
              <a:rPr lang="es-ES" sz="2400" dirty="0" err="1"/>
              <a:t>viron</a:t>
            </a:r>
            <a:r>
              <a:rPr lang="es-ES" sz="2400" dirty="0"/>
              <a:t> a R</a:t>
            </a:r>
            <a:r>
              <a:rPr lang="es-ES" sz="2400" b="1" dirty="0"/>
              <a:t>epública como única </a:t>
            </a:r>
            <a:r>
              <a:rPr lang="es-ES" sz="2400" b="1" dirty="0" err="1"/>
              <a:t>saída</a:t>
            </a:r>
            <a:r>
              <a:rPr lang="es-ES" sz="2400" b="1" dirty="0"/>
              <a:t> para </a:t>
            </a:r>
            <a:r>
              <a:rPr lang="es-ES" sz="2400" b="1" dirty="0" err="1"/>
              <a:t>manter</a:t>
            </a:r>
            <a:r>
              <a:rPr lang="es-ES" sz="2400" b="1" dirty="0"/>
              <a:t> os principios democráticos, </a:t>
            </a:r>
            <a:r>
              <a:rPr lang="es-ES" sz="2400" b="1" dirty="0" err="1"/>
              <a:t>despois</a:t>
            </a:r>
            <a:r>
              <a:rPr lang="es-ES" sz="2400" b="1" dirty="0"/>
              <a:t> da abdicación de Amadeo I.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Era </a:t>
            </a:r>
            <a:r>
              <a:rPr lang="es-ES" sz="2400" b="1" u="sng" dirty="0" err="1"/>
              <a:t>pois</a:t>
            </a:r>
            <a:r>
              <a:rPr lang="es-ES" sz="2400" b="1" u="sng" dirty="0"/>
              <a:t> </a:t>
            </a:r>
            <a:r>
              <a:rPr lang="es-ES" sz="2400" b="1" u="sng" dirty="0" err="1"/>
              <a:t>unha</a:t>
            </a:r>
            <a:r>
              <a:rPr lang="es-ES" sz="2400" b="1" u="sng" dirty="0"/>
              <a:t> unión accidental a de </a:t>
            </a:r>
            <a:r>
              <a:rPr lang="es-ES" sz="2400" b="1" u="sng" dirty="0" err="1"/>
              <a:t>radicais</a:t>
            </a:r>
            <a:r>
              <a:rPr lang="es-ES" sz="2400" b="1" u="sng" dirty="0"/>
              <a:t> e republicanos.</a:t>
            </a:r>
            <a:endParaRPr lang="es-ES" sz="2400" dirty="0"/>
          </a:p>
          <a:p>
            <a:pPr algn="just"/>
            <a:r>
              <a:rPr lang="es-ES" sz="2400" dirty="0"/>
              <a:t>Como expresaba Castelar: </a:t>
            </a:r>
            <a:endParaRPr lang="es-ES" sz="2400" dirty="0" smtClean="0"/>
          </a:p>
          <a:p>
            <a:pPr algn="just"/>
            <a:r>
              <a:rPr lang="es-ES" sz="2400" i="1" dirty="0" smtClean="0"/>
              <a:t>“Con </a:t>
            </a:r>
            <a:r>
              <a:rPr lang="es-ES" sz="2400" i="1" dirty="0"/>
              <a:t>Fernando VII </a:t>
            </a:r>
            <a:r>
              <a:rPr lang="es-ES" sz="2400" i="1" dirty="0" err="1"/>
              <a:t>morreu</a:t>
            </a:r>
            <a:r>
              <a:rPr lang="es-ES" sz="2400" i="1" dirty="0"/>
              <a:t> a monarquía tradicional; coa fuga de Sabela II, a monarquía parlamentaria e coa renuncia de Amadeo a monarquía democrática. </a:t>
            </a:r>
            <a:r>
              <a:rPr lang="es-ES" sz="2400" i="1" dirty="0" err="1"/>
              <a:t>Ninguén</a:t>
            </a:r>
            <a:r>
              <a:rPr lang="es-ES" sz="2400" i="1" dirty="0"/>
              <a:t>, </a:t>
            </a:r>
            <a:r>
              <a:rPr lang="es-ES" sz="2400" i="1" dirty="0" err="1"/>
              <a:t>ninguén</a:t>
            </a:r>
            <a:r>
              <a:rPr lang="es-ES" sz="2400" i="1" dirty="0"/>
              <a:t> </a:t>
            </a:r>
            <a:r>
              <a:rPr lang="es-ES" sz="2400" i="1" dirty="0" err="1"/>
              <a:t>acabou</a:t>
            </a:r>
            <a:r>
              <a:rPr lang="es-ES" sz="2400" i="1" dirty="0"/>
              <a:t> con </a:t>
            </a:r>
            <a:r>
              <a:rPr lang="es-ES" sz="2400" i="1" dirty="0" err="1"/>
              <a:t>ela</a:t>
            </a:r>
            <a:r>
              <a:rPr lang="es-ES" sz="2400" i="1" dirty="0"/>
              <a:t>. </a:t>
            </a:r>
            <a:r>
              <a:rPr lang="es-ES" sz="2400" i="1" dirty="0" err="1"/>
              <a:t>Morreu</a:t>
            </a:r>
            <a:r>
              <a:rPr lang="es-ES" sz="2400" i="1" dirty="0"/>
              <a:t> por si </a:t>
            </a:r>
            <a:r>
              <a:rPr lang="es-ES" sz="2400" i="1" dirty="0" err="1" smtClean="0"/>
              <a:t>mesma</a:t>
            </a:r>
            <a:r>
              <a:rPr lang="es-ES" sz="2400" i="1" dirty="0" smtClean="0"/>
              <a:t>”.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84" y="1130918"/>
            <a:ext cx="6020716" cy="44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545" y="141668"/>
            <a:ext cx="5885647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</a:t>
            </a:r>
            <a:r>
              <a:rPr lang="es-ES" sz="2400" b="1" dirty="0" err="1"/>
              <a:t>inestabilidade</a:t>
            </a:r>
            <a:r>
              <a:rPr lang="es-ES" sz="2400" b="1" dirty="0"/>
              <a:t> </a:t>
            </a:r>
            <a:r>
              <a:rPr lang="es-ES" sz="2400" b="1" dirty="0" err="1"/>
              <a:t>foi</a:t>
            </a:r>
            <a:r>
              <a:rPr lang="es-ES" sz="2400" b="1" dirty="0"/>
              <a:t> constante durante a breve vida da I República ( tan so 11 meses) durante os que </a:t>
            </a:r>
            <a:r>
              <a:rPr lang="es-ES" sz="2400" b="1" dirty="0" err="1"/>
              <a:t>houbo</a:t>
            </a:r>
            <a:r>
              <a:rPr lang="es-ES" sz="2400" b="1" dirty="0"/>
              <a:t> 4 Presidentes da República:</a:t>
            </a:r>
            <a:endParaRPr lang="es-ES" sz="2400" dirty="0"/>
          </a:p>
          <a:p>
            <a:pPr algn="just"/>
            <a:endParaRPr lang="es-ES" sz="800" b="1" u="sng" dirty="0" smtClean="0"/>
          </a:p>
          <a:p>
            <a:pPr algn="just"/>
            <a:r>
              <a:rPr lang="es-ES" sz="2400" b="1" u="sng" dirty="0" smtClean="0"/>
              <a:t>Presidencia </a:t>
            </a:r>
            <a:r>
              <a:rPr lang="es-ES" sz="2400" b="1" u="sng" dirty="0"/>
              <a:t>de Figueras.</a:t>
            </a:r>
            <a:endParaRPr lang="es-ES" sz="24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primeiro</a:t>
            </a:r>
            <a:r>
              <a:rPr lang="es-ES" sz="2400" dirty="0"/>
              <a:t> presidente </a:t>
            </a:r>
            <a:r>
              <a:rPr lang="es-ES" sz="2400" dirty="0" err="1"/>
              <a:t>dun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da República, </a:t>
            </a:r>
            <a:r>
              <a:rPr lang="es-ES" sz="2400" dirty="0" err="1"/>
              <a:t>maioritariamente</a:t>
            </a:r>
            <a:r>
              <a:rPr lang="es-ES" sz="2400" dirty="0"/>
              <a:t> radical, </a:t>
            </a:r>
            <a:r>
              <a:rPr lang="es-ES" sz="2400" dirty="0" err="1"/>
              <a:t>foi</a:t>
            </a:r>
            <a:r>
              <a:rPr lang="es-ES" sz="2400" dirty="0"/>
              <a:t> Figueras, Os republicanos </a:t>
            </a:r>
            <a:r>
              <a:rPr lang="es-ES" sz="2400" dirty="0" err="1"/>
              <a:t>federais</a:t>
            </a:r>
            <a:r>
              <a:rPr lang="es-ES" sz="2400" dirty="0"/>
              <a:t> </a:t>
            </a:r>
            <a:r>
              <a:rPr lang="es-ES" sz="2400" dirty="0" err="1"/>
              <a:t>tiveron</a:t>
            </a:r>
            <a:r>
              <a:rPr lang="es-ES" sz="2400" dirty="0"/>
              <a:t> que aceptar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República Unitaria</a:t>
            </a:r>
            <a:r>
              <a:rPr lang="es-ES" sz="2400" dirty="0"/>
              <a:t>, antes de que se formasen </a:t>
            </a:r>
            <a:r>
              <a:rPr lang="es-ES" sz="2400" dirty="0" err="1"/>
              <a:t>unhas</a:t>
            </a:r>
            <a:r>
              <a:rPr lang="es-ES" sz="2400" dirty="0"/>
              <a:t> </a:t>
            </a:r>
            <a:r>
              <a:rPr lang="es-ES" sz="2400" dirty="0" smtClean="0"/>
              <a:t>Cortes </a:t>
            </a:r>
            <a:r>
              <a:rPr lang="es-ES" sz="2400" dirty="0" err="1"/>
              <a:t>C</a:t>
            </a:r>
            <a:r>
              <a:rPr lang="es-ES" sz="2400" dirty="0" err="1" smtClean="0"/>
              <a:t>onstituíntes</a:t>
            </a:r>
            <a:r>
              <a:rPr lang="es-ES" sz="2400" dirty="0" smtClean="0"/>
              <a:t> </a:t>
            </a:r>
            <a:r>
              <a:rPr lang="es-ES" sz="2400" dirty="0"/>
              <a:t>que </a:t>
            </a:r>
            <a:r>
              <a:rPr lang="es-ES" sz="2400" dirty="0" err="1"/>
              <a:t>estableceran</a:t>
            </a:r>
            <a:r>
              <a:rPr lang="es-ES" sz="2400" dirty="0"/>
              <a:t> a república Federal. </a:t>
            </a:r>
            <a:endParaRPr lang="es-ES" sz="2400" dirty="0" smtClean="0"/>
          </a:p>
          <a:p>
            <a:pPr algn="just"/>
            <a:endParaRPr lang="es-ES" sz="9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se </a:t>
            </a:r>
            <a:r>
              <a:rPr lang="es-ES" sz="2400" dirty="0" err="1"/>
              <a:t>aboliron</a:t>
            </a:r>
            <a:r>
              <a:rPr lang="es-ES" sz="2400" dirty="0"/>
              <a:t> as quintas e os consumos, </a:t>
            </a:r>
            <a:r>
              <a:rPr lang="es-ES" sz="2400" dirty="0" err="1"/>
              <a:t>producíronse</a:t>
            </a:r>
            <a:r>
              <a:rPr lang="es-ES" sz="2400" dirty="0"/>
              <a:t> </a:t>
            </a:r>
            <a:r>
              <a:rPr lang="es-ES" sz="2400" b="1" dirty="0" err="1"/>
              <a:t>levantamentos</a:t>
            </a:r>
            <a:r>
              <a:rPr lang="es-ES" sz="2400" b="1" dirty="0"/>
              <a:t> populares de carácter social</a:t>
            </a:r>
            <a:r>
              <a:rPr lang="es-ES" sz="2400" dirty="0"/>
              <a:t> (a </a:t>
            </a:r>
            <a:r>
              <a:rPr lang="es-ES" sz="2400" dirty="0" err="1"/>
              <a:t>fame</a:t>
            </a:r>
            <a:r>
              <a:rPr lang="es-ES" sz="2400" dirty="0"/>
              <a:t> de </a:t>
            </a:r>
            <a:r>
              <a:rPr lang="es-ES" sz="2400" dirty="0" err="1"/>
              <a:t>terras</a:t>
            </a:r>
            <a:r>
              <a:rPr lang="es-ES" sz="2400" dirty="0"/>
              <a:t>, propia do sur; e </a:t>
            </a:r>
            <a:r>
              <a:rPr lang="es-ES" sz="2400" dirty="0" err="1"/>
              <a:t>reivindicacións</a:t>
            </a:r>
            <a:r>
              <a:rPr lang="es-ES" sz="2400" dirty="0"/>
              <a:t> </a:t>
            </a:r>
            <a:r>
              <a:rPr lang="es-ES" sz="2400" dirty="0" err="1"/>
              <a:t>obreiras</a:t>
            </a:r>
            <a:r>
              <a:rPr lang="es-ES" sz="2400" dirty="0"/>
              <a:t>) e </a:t>
            </a:r>
            <a:r>
              <a:rPr lang="es-ES" sz="2400" b="1" dirty="0" err="1"/>
              <a:t>incrementouse</a:t>
            </a:r>
            <a:r>
              <a:rPr lang="es-ES" sz="2400" b="1" dirty="0"/>
              <a:t> e </a:t>
            </a:r>
            <a:r>
              <a:rPr lang="es-ES" sz="2400" b="1" dirty="0" err="1"/>
              <a:t>espallouse</a:t>
            </a:r>
            <a:r>
              <a:rPr lang="es-ES" sz="2400" b="1" dirty="0"/>
              <a:t> a guerra carlista</a:t>
            </a:r>
            <a:r>
              <a:rPr lang="es-ES" sz="2400" dirty="0"/>
              <a:t>.</a:t>
            </a:r>
          </a:p>
        </p:txBody>
      </p:sp>
      <p:pic>
        <p:nvPicPr>
          <p:cNvPr id="2052" name="Picture 4" descr="Primera república españ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84" y="1313645"/>
            <a:ext cx="6215764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21972"/>
            <a:ext cx="60273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inevitable choque entre </a:t>
            </a:r>
            <a:r>
              <a:rPr lang="es-ES" sz="2400" dirty="0" err="1"/>
              <a:t>radicais</a:t>
            </a:r>
            <a:r>
              <a:rPr lang="es-ES" sz="2400" dirty="0"/>
              <a:t> e republicanos </a:t>
            </a:r>
            <a:r>
              <a:rPr lang="es-ES" sz="2400" dirty="0" err="1"/>
              <a:t>produciuse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smtClean="0"/>
              <a:t>cedo:</a:t>
            </a:r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/>
              <a:t>radicais</a:t>
            </a:r>
            <a:r>
              <a:rPr lang="es-ES" sz="2400" dirty="0"/>
              <a:t> intentaron varios Golpes de </a:t>
            </a:r>
            <a:r>
              <a:rPr lang="es-ES" sz="2400" dirty="0" smtClean="0"/>
              <a:t>Estado </a:t>
            </a:r>
            <a:r>
              <a:rPr lang="es-ES" sz="2400" dirty="0"/>
              <a:t>e</a:t>
            </a:r>
            <a:r>
              <a:rPr lang="es-ES" sz="2400" b="1" dirty="0"/>
              <a:t>, coa </a:t>
            </a:r>
            <a:r>
              <a:rPr lang="es-ES" sz="2400" b="1" dirty="0" err="1"/>
              <a:t>axuda</a:t>
            </a:r>
            <a:r>
              <a:rPr lang="es-ES" sz="2400" b="1" dirty="0"/>
              <a:t> dos voluntarios da República, os ministros republicanos </a:t>
            </a:r>
            <a:r>
              <a:rPr lang="es-ES" sz="2400" b="1" dirty="0" err="1"/>
              <a:t>conseguen</a:t>
            </a:r>
            <a:r>
              <a:rPr lang="es-ES" sz="2400" b="1" dirty="0"/>
              <a:t> convocar </a:t>
            </a:r>
            <a:r>
              <a:rPr lang="es-ES" sz="2400" b="1" dirty="0" err="1"/>
              <a:t>unhas</a:t>
            </a:r>
            <a:r>
              <a:rPr lang="es-ES" sz="2400" b="1" dirty="0"/>
              <a:t> cortes </a:t>
            </a:r>
            <a:r>
              <a:rPr lang="es-ES" sz="2400" b="1" dirty="0" err="1"/>
              <a:t>constituíntes</a:t>
            </a:r>
            <a:r>
              <a:rPr lang="es-ES" sz="2400" b="1" dirty="0"/>
              <a:t> (</a:t>
            </a:r>
            <a:r>
              <a:rPr lang="es-ES" sz="2400" b="1" dirty="0" err="1"/>
              <a:t>trala</a:t>
            </a:r>
            <a:r>
              <a:rPr lang="es-ES" sz="2400" b="1" dirty="0"/>
              <a:t> autodisolución da </a:t>
            </a:r>
            <a:r>
              <a:rPr lang="es-ES" sz="2400" b="1" dirty="0" err="1"/>
              <a:t>Asemblea</a:t>
            </a:r>
            <a:r>
              <a:rPr lang="es-ES" sz="2400" b="1" dirty="0"/>
              <a:t> Nacional)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eleccións</a:t>
            </a:r>
            <a:r>
              <a:rPr lang="es-ES" sz="2400" dirty="0"/>
              <a:t> </a:t>
            </a:r>
            <a:r>
              <a:rPr lang="es-ES" sz="2400" dirty="0" err="1"/>
              <a:t>celebráronse</a:t>
            </a:r>
            <a:r>
              <a:rPr lang="es-ES" sz="2400" dirty="0"/>
              <a:t> en </a:t>
            </a:r>
            <a:r>
              <a:rPr lang="es-ES" sz="2400" dirty="0" err="1"/>
              <a:t>maio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dos </a:t>
            </a:r>
            <a:r>
              <a:rPr lang="es-ES" sz="2400" dirty="0" err="1"/>
              <a:t>maiores</a:t>
            </a:r>
            <a:r>
              <a:rPr lang="es-ES" sz="2400" dirty="0"/>
              <a:t> de 21 anos, e </a:t>
            </a:r>
            <a:r>
              <a:rPr lang="es-ES" sz="2400" dirty="0" err="1"/>
              <a:t>deron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 err="1"/>
              <a:t>ampla</a:t>
            </a:r>
            <a:r>
              <a:rPr lang="es-ES" sz="2400" b="1" dirty="0"/>
              <a:t> </a:t>
            </a:r>
            <a:r>
              <a:rPr lang="es-ES" sz="2400" b="1" dirty="0" err="1"/>
              <a:t>maioría</a:t>
            </a:r>
            <a:r>
              <a:rPr lang="es-ES" sz="2400" b="1" dirty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republicanos </a:t>
            </a:r>
            <a:r>
              <a:rPr lang="es-ES" sz="2400" b="1" dirty="0" err="1"/>
              <a:t>federais</a:t>
            </a:r>
            <a:r>
              <a:rPr lang="es-ES" sz="2400" dirty="0"/>
              <a:t> (debido o </a:t>
            </a:r>
            <a:r>
              <a:rPr lang="es-ES" sz="2400" b="1" dirty="0" err="1"/>
              <a:t>retraemento</a:t>
            </a:r>
            <a:r>
              <a:rPr lang="es-ES" sz="2400" b="1" dirty="0"/>
              <a:t> dos </a:t>
            </a:r>
            <a:r>
              <a:rPr lang="es-ES" sz="2400" b="1" dirty="0" err="1"/>
              <a:t>principais</a:t>
            </a:r>
            <a:r>
              <a:rPr lang="es-ES" sz="2400" b="1" dirty="0"/>
              <a:t> partidos</a:t>
            </a:r>
            <a:r>
              <a:rPr lang="es-ES" sz="2400" dirty="0"/>
              <a:t> políticos). </a:t>
            </a:r>
            <a:r>
              <a:rPr lang="es-ES" sz="2400" b="1" dirty="0" err="1"/>
              <a:t>Abstívose</a:t>
            </a:r>
            <a:r>
              <a:rPr lang="es-ES" sz="2400" b="1" dirty="0"/>
              <a:t> </a:t>
            </a:r>
            <a:r>
              <a:rPr lang="es-ES" sz="2400" b="1" dirty="0" err="1"/>
              <a:t>máis</a:t>
            </a:r>
            <a:r>
              <a:rPr lang="es-ES" sz="2400" b="1" dirty="0"/>
              <a:t> do 60%</a:t>
            </a:r>
            <a:r>
              <a:rPr lang="es-ES" sz="2400" dirty="0"/>
              <a:t> do censo electoral. </a:t>
            </a:r>
            <a:r>
              <a:rPr lang="es-ES" sz="2400" dirty="0" smtClean="0"/>
              <a:t>En </a:t>
            </a:r>
            <a:r>
              <a:rPr lang="es-ES" sz="2400" dirty="0"/>
              <a:t>Galicia </a:t>
            </a:r>
            <a:r>
              <a:rPr lang="es-ES" sz="2400" dirty="0" err="1"/>
              <a:t>foron</a:t>
            </a:r>
            <a:r>
              <a:rPr lang="es-ES" sz="2400" dirty="0"/>
              <a:t> </a:t>
            </a:r>
            <a:r>
              <a:rPr lang="es-ES" sz="2400" dirty="0" err="1"/>
              <a:t>elixidos</a:t>
            </a:r>
            <a:r>
              <a:rPr lang="es-ES" sz="2400" dirty="0"/>
              <a:t> 37 deputados republicanos </a:t>
            </a:r>
            <a:r>
              <a:rPr lang="es-ES" sz="2400" dirty="0" err="1"/>
              <a:t>dun</a:t>
            </a:r>
            <a:r>
              <a:rPr lang="es-ES" sz="2400" dirty="0"/>
              <a:t> total de 45</a:t>
            </a:r>
            <a:r>
              <a:rPr lang="es-ES" sz="2400" dirty="0" smtClean="0"/>
              <a:t>. </a:t>
            </a:r>
            <a:endParaRPr lang="es-ES" sz="8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/>
              <a:t>dimisión de Figueras, As Cortes </a:t>
            </a:r>
            <a:r>
              <a:rPr lang="es-ES" sz="2400" dirty="0" err="1"/>
              <a:t>nomean</a:t>
            </a:r>
            <a:r>
              <a:rPr lang="es-ES" sz="2400" dirty="0"/>
              <a:t>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presidido por Pi y </a:t>
            </a:r>
            <a:r>
              <a:rPr lang="es-ES" sz="2400" dirty="0" err="1"/>
              <a:t>Margall</a:t>
            </a:r>
            <a:r>
              <a:rPr lang="es-ES" sz="2400" dirty="0"/>
              <a:t>.</a:t>
            </a:r>
          </a:p>
        </p:txBody>
      </p:sp>
      <p:pic>
        <p:nvPicPr>
          <p:cNvPr id="3" name="Picture 2" descr="Primera República española: Resu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2" y="1550723"/>
            <a:ext cx="6198988" cy="39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66" y="270456"/>
            <a:ext cx="56409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Pi y </a:t>
            </a:r>
            <a:r>
              <a:rPr lang="es-ES" sz="2400" b="1" u="sng" dirty="0" err="1"/>
              <a:t>Margall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Durante 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, </a:t>
            </a:r>
            <a:r>
              <a:rPr lang="es-ES" sz="2400" dirty="0" err="1"/>
              <a:t>pouco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de 5 semanas, </a:t>
            </a:r>
            <a:r>
              <a:rPr lang="es-ES" sz="2400" dirty="0" err="1"/>
              <a:t>iniciaranse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serie de iniciativas que acabarán por non ser levadas á práctica.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Implanta as milicias voluntarias e </a:t>
            </a:r>
            <a:r>
              <a:rPr lang="es-ES" sz="2400" dirty="0" err="1" smtClean="0"/>
              <a:t>consegue</a:t>
            </a:r>
            <a:r>
              <a:rPr lang="es-ES" sz="2400" dirty="0" smtClean="0"/>
              <a:t> </a:t>
            </a:r>
            <a:r>
              <a:rPr lang="es-ES" sz="2400" dirty="0"/>
              <a:t>limitar o </a:t>
            </a:r>
            <a:r>
              <a:rPr lang="es-ES" sz="2400" dirty="0" err="1"/>
              <a:t>traballo</a:t>
            </a:r>
            <a:r>
              <a:rPr lang="es-ES" sz="2400" dirty="0"/>
              <a:t> dos menores nos </a:t>
            </a:r>
            <a:r>
              <a:rPr lang="es-ES" sz="2400" dirty="0" err="1" smtClean="0"/>
              <a:t>obradoiros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N</a:t>
            </a:r>
            <a:r>
              <a:rPr lang="es-ES" sz="2400" dirty="0" smtClean="0"/>
              <a:t>on </a:t>
            </a:r>
            <a:r>
              <a:rPr lang="es-ES" sz="2400" dirty="0" err="1" smtClean="0"/>
              <a:t>chegarán</a:t>
            </a:r>
            <a:r>
              <a:rPr lang="es-ES" sz="2400" dirty="0" smtClean="0"/>
              <a:t> a </a:t>
            </a:r>
            <a:r>
              <a:rPr lang="es-ES" sz="2400" dirty="0"/>
              <a:t>aplicarse </a:t>
            </a:r>
            <a:r>
              <a:rPr lang="es-ES" sz="2400" dirty="0" err="1" smtClean="0"/>
              <a:t>outras</a:t>
            </a:r>
            <a:r>
              <a:rPr lang="es-ES" sz="2400" dirty="0" smtClean="0"/>
              <a:t> medidas </a:t>
            </a:r>
            <a:r>
              <a:rPr lang="es-ES" sz="2400" dirty="0" err="1" smtClean="0"/>
              <a:t>propostas</a:t>
            </a:r>
            <a:r>
              <a:rPr lang="es-ES" sz="2400" dirty="0" smtClean="0"/>
              <a:t> por Pi y </a:t>
            </a:r>
            <a:r>
              <a:rPr lang="es-ES" sz="2400" dirty="0" err="1" smtClean="0"/>
              <a:t>Margall</a:t>
            </a:r>
            <a:r>
              <a:rPr lang="es-ES" sz="2400" dirty="0" smtClean="0"/>
              <a:t> como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devolución </a:t>
            </a:r>
            <a:r>
              <a:rPr lang="es-ES" sz="2400" dirty="0" err="1"/>
              <a:t>ós</a:t>
            </a:r>
            <a:r>
              <a:rPr lang="es-ES" sz="2400" dirty="0"/>
              <a:t> pobos dos </a:t>
            </a:r>
            <a:r>
              <a:rPr lang="es-ES" sz="2400" dirty="0" err="1"/>
              <a:t>bens</a:t>
            </a:r>
            <a:r>
              <a:rPr lang="es-ES" sz="2400" dirty="0"/>
              <a:t> </a:t>
            </a:r>
            <a:r>
              <a:rPr lang="es-ES" sz="2400" dirty="0" err="1"/>
              <a:t>comunais</a:t>
            </a:r>
            <a:r>
              <a:rPr lang="es-ES" sz="2400" dirty="0"/>
              <a:t> desamortizados no bienio,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nin</a:t>
            </a:r>
            <a:r>
              <a:rPr lang="es-ES" sz="2400" dirty="0" smtClean="0"/>
              <a:t> </a:t>
            </a:r>
            <a:r>
              <a:rPr lang="es-ES" sz="2400" dirty="0"/>
              <a:t>a Constitución Federal, que </a:t>
            </a:r>
            <a:r>
              <a:rPr lang="es-ES" sz="2400" dirty="0" smtClean="0"/>
              <a:t>quedará en </a:t>
            </a:r>
            <a:r>
              <a:rPr lang="es-ES" sz="2400" dirty="0" err="1" smtClean="0"/>
              <a:t>proxecto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5122" name="Picture 2" descr="https://upload.wikimedia.org/wikipedia/commons/b/bc/Pi_y_marg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70" y="270456"/>
            <a:ext cx="4918985" cy="63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31" y="128789"/>
            <a:ext cx="50613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</a:t>
            </a:r>
            <a:r>
              <a:rPr lang="es-ES" sz="2400" b="1" u="sng" dirty="0" err="1"/>
              <a:t>Proxecto</a:t>
            </a:r>
            <a:r>
              <a:rPr lang="es-ES" sz="2400" b="1" u="sng" dirty="0"/>
              <a:t> de Constitución</a:t>
            </a:r>
            <a:r>
              <a:rPr lang="es-ES" sz="2400" u="sng" dirty="0"/>
              <a:t> </a:t>
            </a:r>
            <a:r>
              <a:rPr lang="es-ES" sz="2400" b="1" u="sng" dirty="0"/>
              <a:t>Republicana Federal de 1873</a:t>
            </a:r>
            <a:r>
              <a:rPr lang="es-ES" sz="2400" b="1" u="sng" dirty="0" smtClean="0"/>
              <a:t>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Vai</a:t>
            </a:r>
            <a:r>
              <a:rPr lang="es-ES" sz="2400" dirty="0"/>
              <a:t> ser </a:t>
            </a:r>
            <a:r>
              <a:rPr lang="es-ES" sz="2400" b="1" dirty="0"/>
              <a:t>redactado por Castelar</a:t>
            </a:r>
            <a:r>
              <a:rPr lang="es-ES" sz="2400" dirty="0"/>
              <a:t> e </a:t>
            </a:r>
            <a:r>
              <a:rPr lang="es-ES" sz="2400" dirty="0" err="1"/>
              <a:t>nel</a:t>
            </a:r>
            <a:r>
              <a:rPr lang="es-ES" sz="2400" dirty="0"/>
              <a:t> </a:t>
            </a:r>
            <a:r>
              <a:rPr lang="es-ES" sz="2400" dirty="0" err="1"/>
              <a:t>recóllese</a:t>
            </a:r>
            <a:r>
              <a:rPr lang="es-ES" sz="2400" dirty="0"/>
              <a:t> por </a:t>
            </a:r>
            <a:r>
              <a:rPr lang="es-ES" sz="2400" dirty="0" err="1"/>
              <a:t>primeira</a:t>
            </a:r>
            <a:r>
              <a:rPr lang="es-ES" sz="2400" dirty="0"/>
              <a:t> vez en España a </a:t>
            </a:r>
            <a:r>
              <a:rPr lang="es-ES" sz="2400" b="1" dirty="0" err="1"/>
              <a:t>estrutura</a:t>
            </a:r>
            <a:r>
              <a:rPr lang="es-ES" sz="2400" b="1" dirty="0"/>
              <a:t> federal do Estado</a:t>
            </a:r>
            <a:r>
              <a:rPr lang="es-ES" sz="2400" dirty="0"/>
              <a:t>. A idea básica era que acabaría </a:t>
            </a:r>
            <a:r>
              <a:rPr lang="es-ES" sz="2400" dirty="0" err="1"/>
              <a:t>co</a:t>
            </a:r>
            <a:r>
              <a:rPr lang="es-ES" sz="2400" dirty="0"/>
              <a:t> mal da centralización, un dos males da política do sistema isabelino, e que se </a:t>
            </a:r>
            <a:r>
              <a:rPr lang="es-ES" sz="2400" b="1" dirty="0"/>
              <a:t>afondaría </a:t>
            </a:r>
            <a:r>
              <a:rPr lang="es-ES" sz="2400" b="1" dirty="0" err="1"/>
              <a:t>na</a:t>
            </a:r>
            <a:r>
              <a:rPr lang="es-ES" sz="2400" b="1" dirty="0"/>
              <a:t> democratización do Estado.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proxecto</a:t>
            </a:r>
            <a:r>
              <a:rPr lang="es-ES" sz="2400" dirty="0"/>
              <a:t> tomaba como </a:t>
            </a:r>
            <a:r>
              <a:rPr lang="es-ES" sz="2400" dirty="0" smtClean="0"/>
              <a:t>referencias: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Constitución de 1869 (declaración de </a:t>
            </a:r>
            <a:r>
              <a:rPr lang="es-ES" sz="2400" dirty="0" err="1"/>
              <a:t>dereitos</a:t>
            </a:r>
            <a:r>
              <a:rPr lang="es-ES" sz="2400" dirty="0"/>
              <a:t> e </a:t>
            </a:r>
            <a:r>
              <a:rPr lang="es-ES" sz="2400" dirty="0" err="1"/>
              <a:t>liberdades</a:t>
            </a:r>
            <a:r>
              <a:rPr lang="es-ES" sz="2400" dirty="0"/>
              <a:t>)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 err="1"/>
              <a:t>Constitucións</a:t>
            </a:r>
            <a:r>
              <a:rPr lang="es-ES" sz="2400" dirty="0"/>
              <a:t> dos EE.UU para a configuración do Estado Federal. </a:t>
            </a:r>
          </a:p>
        </p:txBody>
      </p:sp>
      <p:pic>
        <p:nvPicPr>
          <p:cNvPr id="10242" name="Picture 2" descr="Proyecto de Constitución Federal de 1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29" y="1"/>
            <a:ext cx="5220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09" y="0"/>
            <a:ext cx="5486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Por </a:t>
            </a:r>
            <a:r>
              <a:rPr lang="es-ES" sz="2400" b="1" dirty="0" smtClean="0"/>
              <a:t>1ª </a:t>
            </a:r>
            <a:r>
              <a:rPr lang="es-ES" sz="2400" b="1" dirty="0"/>
              <a:t>vez </a:t>
            </a:r>
            <a:r>
              <a:rPr lang="es-ES" sz="2400" b="1" dirty="0" err="1"/>
              <a:t>afirmábase</a:t>
            </a:r>
            <a:r>
              <a:rPr lang="es-ES" sz="2400" b="1" dirty="0"/>
              <a:t> </a:t>
            </a:r>
            <a:r>
              <a:rPr lang="es-ES" sz="2400" b="1" dirty="0" smtClean="0"/>
              <a:t>expresamente</a:t>
            </a:r>
            <a:r>
              <a:rPr lang="es-ES" sz="2400" dirty="0"/>
              <a:t>: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-     a </a:t>
            </a:r>
            <a:r>
              <a:rPr lang="es-ES" sz="2400" b="1" dirty="0"/>
              <a:t>soberanía popular e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dirty="0"/>
              <a:t>sistema republicano federal.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constitución contempla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federación de 17 Estados</a:t>
            </a:r>
            <a:r>
              <a:rPr lang="es-ES" sz="2400" dirty="0"/>
              <a:t> (</a:t>
            </a:r>
            <a:r>
              <a:rPr lang="es-ES" sz="2400" dirty="0" err="1"/>
              <a:t>xerou</a:t>
            </a:r>
            <a:r>
              <a:rPr lang="es-ES" sz="2400" dirty="0"/>
              <a:t> protestas, </a:t>
            </a:r>
            <a:r>
              <a:rPr lang="es-ES" sz="2400" dirty="0" err="1"/>
              <a:t>pois</a:t>
            </a:r>
            <a:r>
              <a:rPr lang="es-ES" sz="2400" dirty="0"/>
              <a:t> </a:t>
            </a:r>
            <a:r>
              <a:rPr lang="es-ES" sz="2400" dirty="0" err="1"/>
              <a:t>recoñecía</a:t>
            </a:r>
            <a:r>
              <a:rPr lang="es-ES" sz="2400" dirty="0"/>
              <a:t> a Andalucía Alta, Andalucía </a:t>
            </a:r>
            <a:r>
              <a:rPr lang="es-ES" sz="2400" dirty="0" err="1"/>
              <a:t>Baixa</a:t>
            </a:r>
            <a:r>
              <a:rPr lang="es-ES" sz="2400" dirty="0"/>
              <a:t>, Aragón, Asturias, Baleares, Canarias, </a:t>
            </a:r>
            <a:r>
              <a:rPr lang="es-ES" sz="2400" dirty="0" err="1"/>
              <a:t>Castela</a:t>
            </a:r>
            <a:r>
              <a:rPr lang="es-ES" sz="2400" dirty="0"/>
              <a:t> a Nova, </a:t>
            </a:r>
            <a:r>
              <a:rPr lang="es-ES" sz="2400" dirty="0" err="1"/>
              <a:t>Castela</a:t>
            </a:r>
            <a:r>
              <a:rPr lang="es-ES" sz="2400" dirty="0"/>
              <a:t> a Vella, Cataluña, </a:t>
            </a:r>
            <a:r>
              <a:rPr lang="es-ES" sz="2400" dirty="0" err="1"/>
              <a:t>Estremadura</a:t>
            </a:r>
            <a:r>
              <a:rPr lang="es-ES" sz="2400" dirty="0"/>
              <a:t>, Galicia, Murcia, Navarra, Valencia e </a:t>
            </a:r>
            <a:r>
              <a:rPr lang="es-ES" sz="2400" dirty="0" smtClean="0"/>
              <a:t>Vascongadas, Cuba, Porto </a:t>
            </a:r>
            <a:r>
              <a:rPr lang="es-ES" sz="2400" dirty="0"/>
              <a:t>Rico</a:t>
            </a:r>
            <a:r>
              <a:rPr lang="es-ES" sz="2400" dirty="0" smtClean="0"/>
              <a:t>).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smtClean="0"/>
              <a:t>Cada </a:t>
            </a:r>
            <a:r>
              <a:rPr lang="es-ES" sz="2400" b="1" dirty="0"/>
              <a:t>Estado podía elaborar a </a:t>
            </a:r>
            <a:r>
              <a:rPr lang="es-ES" sz="2400" b="1" dirty="0" err="1"/>
              <a:t>súa</a:t>
            </a:r>
            <a:r>
              <a:rPr lang="es-ES" sz="2400" b="1" dirty="0"/>
              <a:t> Constitución, tiña poderes </a:t>
            </a:r>
            <a:r>
              <a:rPr lang="es-ES" sz="2400" b="1" dirty="0" err="1"/>
              <a:t>lexislativo</a:t>
            </a:r>
            <a:r>
              <a:rPr lang="es-ES" sz="2400" b="1" dirty="0"/>
              <a:t>, executivo e </a:t>
            </a:r>
            <a:r>
              <a:rPr lang="es-ES" sz="2400" b="1" dirty="0" err="1"/>
              <a:t>xudicial</a:t>
            </a:r>
            <a:r>
              <a:rPr lang="es-ES" sz="2400" b="1" dirty="0"/>
              <a:t> e so tiña como límite a Constitución federal</a:t>
            </a:r>
            <a:r>
              <a:rPr lang="es-ES" sz="24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proxecto</a:t>
            </a:r>
            <a:r>
              <a:rPr lang="es-ES" sz="2400" dirty="0"/>
              <a:t> </a:t>
            </a:r>
            <a:r>
              <a:rPr lang="es-ES" sz="2400" b="1" dirty="0"/>
              <a:t>respectaba a declaración de </a:t>
            </a:r>
            <a:r>
              <a:rPr lang="es-ES" sz="2400" b="1" dirty="0" err="1"/>
              <a:t>dereitos</a:t>
            </a:r>
            <a:r>
              <a:rPr lang="es-ES" sz="2400" b="1" dirty="0"/>
              <a:t> da Constitución de 1869</a:t>
            </a:r>
            <a:r>
              <a:rPr lang="es-ES" sz="2400" dirty="0"/>
              <a:t>, pero </a:t>
            </a:r>
            <a:r>
              <a:rPr lang="es-ES" sz="2400" b="1" dirty="0"/>
              <a:t>ampliaba o </a:t>
            </a:r>
            <a:r>
              <a:rPr lang="es-ES" sz="2400" b="1" dirty="0" err="1"/>
              <a:t>dereito</a:t>
            </a:r>
            <a:r>
              <a:rPr lang="es-ES" sz="2400" b="1" dirty="0"/>
              <a:t> de asociación </a:t>
            </a:r>
            <a:endParaRPr lang="es-ES" sz="2400" dirty="0"/>
          </a:p>
        </p:txBody>
      </p:sp>
      <p:pic>
        <p:nvPicPr>
          <p:cNvPr id="7170" name="Picture 2" descr="https://upload.wikimedia.org/wikipedia/commons/thumb/1/11/Mapa_de_Espa%C3%B1a_-_Constituci%C3%B3n_de_1873.svg/800px-Mapa_de_Espa%C3%B1a_-_Constituci%C3%B3n_de_187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814135"/>
            <a:ext cx="6535161" cy="54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0"/>
            <a:ext cx="6284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canto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b="1" dirty="0"/>
              <a:t>poderes,</a:t>
            </a:r>
            <a:r>
              <a:rPr lang="es-ES" sz="2400" dirty="0"/>
              <a:t> a </a:t>
            </a:r>
            <a:r>
              <a:rPr lang="es-ES" sz="2400" dirty="0" err="1"/>
              <a:t>novidade</a:t>
            </a:r>
            <a:r>
              <a:rPr lang="es-ES" sz="2400" dirty="0"/>
              <a:t> consiste fundamentalmente </a:t>
            </a:r>
            <a:r>
              <a:rPr lang="es-ES" sz="2400" dirty="0" err="1"/>
              <a:t>nas</a:t>
            </a:r>
            <a:r>
              <a:rPr lang="es-ES" sz="2400" dirty="0"/>
              <a:t> </a:t>
            </a:r>
            <a:r>
              <a:rPr lang="es-ES" sz="2400" dirty="0" err="1" smtClean="0"/>
              <a:t>funcións</a:t>
            </a:r>
            <a:r>
              <a:rPr lang="es-ES" sz="2400" dirty="0" smtClean="0"/>
              <a:t> de cada </a:t>
            </a:r>
            <a:r>
              <a:rPr lang="es-ES" sz="2400" dirty="0"/>
              <a:t>un e a incorporación do </a:t>
            </a:r>
            <a:r>
              <a:rPr lang="es-ES" sz="2400" b="1" u="sng" dirty="0"/>
              <a:t>poder relacional.</a:t>
            </a:r>
          </a:p>
          <a:p>
            <a:pPr algn="just"/>
            <a:r>
              <a:rPr lang="es-ES" sz="2400" b="1" u="sng" dirty="0" smtClean="0"/>
              <a:t>                   O </a:t>
            </a:r>
            <a:r>
              <a:rPr lang="es-ES" sz="2400" b="1" u="sng" dirty="0"/>
              <a:t>poder </a:t>
            </a:r>
            <a:r>
              <a:rPr lang="es-ES" sz="2400" b="1" u="sng" dirty="0" err="1"/>
              <a:t>Lexislativo</a:t>
            </a:r>
            <a:r>
              <a:rPr lang="es-ES" sz="2400" b="1" u="sng" dirty="0"/>
              <a:t> </a:t>
            </a:r>
            <a:r>
              <a:rPr lang="es-ES" sz="2400" dirty="0"/>
              <a:t>recae no Congreso</a:t>
            </a:r>
          </a:p>
          <a:p>
            <a:pPr algn="just"/>
            <a:r>
              <a:rPr lang="es-ES" sz="2400" b="1" u="sng" dirty="0"/>
              <a:t>O Senado </a:t>
            </a:r>
            <a:r>
              <a:rPr lang="es-ES" sz="2400" b="1" u="sng" dirty="0" err="1"/>
              <a:t>convértese</a:t>
            </a:r>
            <a:r>
              <a:rPr lang="es-ES" sz="2400" b="1" u="sng" dirty="0"/>
              <a:t> </a:t>
            </a:r>
            <a:r>
              <a:rPr lang="es-ES" sz="2400" b="1" u="sng" dirty="0" err="1"/>
              <a:t>nunha</a:t>
            </a:r>
            <a:r>
              <a:rPr lang="es-ES" sz="2400" b="1" u="sng" dirty="0"/>
              <a:t> cámara de representación territorial dos distintos estados</a:t>
            </a:r>
            <a:r>
              <a:rPr lang="es-ES" sz="2400" dirty="0"/>
              <a:t>, </a:t>
            </a:r>
            <a:r>
              <a:rPr lang="es-ES" sz="2400" b="1" i="1" u="sng" dirty="0" err="1"/>
              <a:t>sen</a:t>
            </a:r>
            <a:r>
              <a:rPr lang="es-ES" sz="2400" b="1" i="1" u="sng" dirty="0"/>
              <a:t> iniciativa </a:t>
            </a:r>
            <a:r>
              <a:rPr lang="es-ES" sz="2400" b="1" i="1" u="sng" dirty="0" err="1"/>
              <a:t>lexislativa</a:t>
            </a:r>
            <a:r>
              <a:rPr lang="es-ES" sz="2400" b="1" dirty="0"/>
              <a:t>,</a:t>
            </a:r>
            <a:r>
              <a:rPr lang="es-ES" sz="2400" dirty="0"/>
              <a:t> </a:t>
            </a:r>
            <a:r>
              <a:rPr lang="es-ES" sz="2400" dirty="0" err="1"/>
              <a:t>aínda</a:t>
            </a:r>
            <a:r>
              <a:rPr lang="es-ES" sz="2400" dirty="0"/>
              <a:t> que controlaba a </a:t>
            </a:r>
            <a:r>
              <a:rPr lang="es-ES" sz="2400" dirty="0" err="1"/>
              <a:t>constitucionalidade</a:t>
            </a:r>
            <a:r>
              <a:rPr lang="es-ES" sz="2400" dirty="0"/>
              <a:t> das </a:t>
            </a:r>
            <a:r>
              <a:rPr lang="es-ES" sz="2400" dirty="0" err="1"/>
              <a:t>leis</a:t>
            </a:r>
            <a:r>
              <a:rPr lang="es-ES" sz="2400" dirty="0"/>
              <a:t>. </a:t>
            </a:r>
          </a:p>
          <a:p>
            <a:pPr algn="just"/>
            <a:r>
              <a:rPr lang="es-ES" sz="2400" b="1" u="sng" dirty="0"/>
              <a:t>                     O poder </a:t>
            </a:r>
            <a:r>
              <a:rPr lang="es-ES" sz="2400" b="1" u="sng" dirty="0" err="1"/>
              <a:t>xudicial</a:t>
            </a:r>
            <a:r>
              <a:rPr lang="es-ES" sz="2400" dirty="0"/>
              <a:t> seguía en </a:t>
            </a:r>
            <a:r>
              <a:rPr lang="es-ES" sz="2400" dirty="0" err="1"/>
              <a:t>mans</a:t>
            </a:r>
            <a:r>
              <a:rPr lang="es-ES" sz="2400" dirty="0"/>
              <a:t> dos </a:t>
            </a:r>
            <a:r>
              <a:rPr lang="es-ES" sz="2400" dirty="0" err="1"/>
              <a:t>tribunais</a:t>
            </a:r>
            <a:r>
              <a:rPr lang="es-ES" sz="2400" dirty="0"/>
              <a:t> de </a:t>
            </a:r>
            <a:r>
              <a:rPr lang="es-ES" sz="2400" dirty="0" err="1"/>
              <a:t>xustiza</a:t>
            </a:r>
            <a:r>
              <a:rPr lang="es-ES" sz="2400" dirty="0"/>
              <a:t>, </a:t>
            </a:r>
            <a:r>
              <a:rPr lang="es-ES" sz="2400" dirty="0" err="1"/>
              <a:t>estendía</a:t>
            </a:r>
            <a:r>
              <a:rPr lang="es-ES" sz="2400" dirty="0"/>
              <a:t> os </a:t>
            </a:r>
            <a:r>
              <a:rPr lang="es-ES" sz="2400" dirty="0" err="1"/>
              <a:t>xuízos</a:t>
            </a:r>
            <a:r>
              <a:rPr lang="es-ES" sz="2400" dirty="0"/>
              <a:t> por </a:t>
            </a:r>
            <a:r>
              <a:rPr lang="es-ES" sz="2400" b="1" dirty="0" err="1"/>
              <a:t>xurados</a:t>
            </a:r>
            <a:r>
              <a:rPr lang="es-ES" sz="2400" b="1" dirty="0"/>
              <a:t> </a:t>
            </a:r>
            <a:r>
              <a:rPr lang="es-ES" sz="2400" dirty="0"/>
              <a:t>e asumían como </a:t>
            </a:r>
            <a:r>
              <a:rPr lang="es-ES" sz="2400" b="1" dirty="0" err="1"/>
              <a:t>novidade</a:t>
            </a:r>
            <a:r>
              <a:rPr lang="es-ES" sz="2400" b="1" dirty="0"/>
              <a:t> competencias para resolver </a:t>
            </a:r>
            <a:r>
              <a:rPr lang="es-ES" sz="2400" b="1" dirty="0" err="1"/>
              <a:t>conflitos</a:t>
            </a:r>
            <a:r>
              <a:rPr lang="es-ES" sz="2400" b="1" dirty="0"/>
              <a:t> entre os distintos Estados.</a:t>
            </a:r>
            <a:r>
              <a:rPr lang="es-ES" sz="2400" dirty="0"/>
              <a:t> A máxima </a:t>
            </a:r>
            <a:r>
              <a:rPr lang="es-ES" sz="2400" dirty="0" err="1"/>
              <a:t>autoridade</a:t>
            </a:r>
            <a:r>
              <a:rPr lang="es-ES" sz="2400" dirty="0"/>
              <a:t> era o </a:t>
            </a:r>
            <a:r>
              <a:rPr lang="es-ES" sz="2400" i="1" u="sng" dirty="0"/>
              <a:t>Tribunal Supremo</a:t>
            </a:r>
            <a:r>
              <a:rPr lang="es-ES" sz="2400" dirty="0"/>
              <a:t>, formada por 3 </a:t>
            </a:r>
            <a:r>
              <a:rPr lang="es-ES" sz="2400" dirty="0" err="1"/>
              <a:t>maxistrados</a:t>
            </a:r>
            <a:r>
              <a:rPr lang="es-ES" sz="2400" dirty="0"/>
              <a:t> por cada Estado que velaba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constitucionalidade</a:t>
            </a:r>
            <a:r>
              <a:rPr lang="es-ES" sz="2400" dirty="0"/>
              <a:t> das </a:t>
            </a:r>
            <a:r>
              <a:rPr lang="es-ES" sz="2400" dirty="0" err="1"/>
              <a:t>leis</a:t>
            </a:r>
            <a:r>
              <a:rPr lang="es-ES" sz="2400" dirty="0"/>
              <a:t>.</a:t>
            </a:r>
          </a:p>
          <a:p>
            <a:pPr algn="just"/>
            <a:r>
              <a:rPr lang="es-ES" sz="2400" b="1" u="sng" dirty="0"/>
              <a:t>                     O Poder executivo</a:t>
            </a:r>
            <a:r>
              <a:rPr lang="es-ES" sz="2400" u="sng" dirty="0"/>
              <a:t> </a:t>
            </a:r>
            <a:r>
              <a:rPr lang="es-ES" sz="2400" dirty="0"/>
              <a:t>estaba formado polo </a:t>
            </a:r>
            <a:r>
              <a:rPr lang="es-ES" sz="2400" b="1" dirty="0" err="1"/>
              <a:t>goberno</a:t>
            </a:r>
            <a:r>
              <a:rPr lang="es-ES" sz="2400" b="1" dirty="0"/>
              <a:t> e o </a:t>
            </a:r>
            <a:r>
              <a:rPr lang="es-ES" sz="2400" b="1" dirty="0" err="1"/>
              <a:t>seu</a:t>
            </a:r>
            <a:r>
              <a:rPr lang="es-ES" sz="2400" b="1" dirty="0"/>
              <a:t> presidente</a:t>
            </a:r>
            <a:r>
              <a:rPr lang="es-ES" sz="2400" dirty="0"/>
              <a:t>. </a:t>
            </a:r>
          </a:p>
        </p:txBody>
      </p:sp>
      <p:pic>
        <p:nvPicPr>
          <p:cNvPr id="11266" name="Picture 2" descr="Otríadas 🇪🇺 on Twitter: &quot;En 1873, cuando el abuelo de Sor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1777329"/>
            <a:ext cx="5677391" cy="31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546" y="117693"/>
            <a:ext cx="5576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novidade</a:t>
            </a:r>
            <a:r>
              <a:rPr lang="es-ES" sz="2400" dirty="0"/>
              <a:t> é que se </a:t>
            </a:r>
            <a:r>
              <a:rPr lang="es-ES" sz="2400" dirty="0" err="1"/>
              <a:t>engade</a:t>
            </a:r>
            <a:r>
              <a:rPr lang="es-ES" sz="2400" dirty="0"/>
              <a:t> </a:t>
            </a:r>
            <a:r>
              <a:rPr lang="es-ES" sz="2400" b="1" dirty="0" smtClean="0"/>
              <a:t>un </a:t>
            </a:r>
            <a:r>
              <a:rPr lang="es-ES" sz="2400" b="1" dirty="0" err="1" smtClean="0"/>
              <a:t>novo</a:t>
            </a:r>
            <a:r>
              <a:rPr lang="es-ES" sz="2400" b="1" dirty="0" smtClean="0"/>
              <a:t> poder: </a:t>
            </a:r>
            <a:endParaRPr lang="es-ES" sz="2400" b="1" dirty="0"/>
          </a:p>
          <a:p>
            <a:pPr algn="just"/>
            <a:r>
              <a:rPr lang="es-ES" sz="2400" b="1" u="sng" dirty="0"/>
              <a:t>                     O Poder </a:t>
            </a:r>
            <a:r>
              <a:rPr lang="es-ES" sz="2400" b="1" u="sng" dirty="0" smtClean="0"/>
              <a:t>relacional:</a:t>
            </a:r>
            <a:endParaRPr lang="es-ES" sz="2400" dirty="0"/>
          </a:p>
          <a:p>
            <a:pPr algn="just"/>
            <a:r>
              <a:rPr lang="es-ES" sz="2400" dirty="0" err="1" smtClean="0"/>
              <a:t>Exercido</a:t>
            </a:r>
            <a:r>
              <a:rPr lang="es-ES" sz="2400" dirty="0" smtClean="0"/>
              <a:t>  polo </a:t>
            </a:r>
            <a:r>
              <a:rPr lang="es-ES" sz="2400" b="1" dirty="0"/>
              <a:t>Presidente da República. </a:t>
            </a:r>
            <a:endParaRPr lang="es-ES" sz="2400" b="1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non </a:t>
            </a:r>
            <a:r>
              <a:rPr lang="es-ES" sz="2400" dirty="0" err="1"/>
              <a:t>lle</a:t>
            </a:r>
            <a:r>
              <a:rPr lang="es-ES" sz="2400" dirty="0"/>
              <a:t> corresponde o poder executivo, é o </a:t>
            </a:r>
            <a:endParaRPr lang="es-ES" sz="2400" dirty="0" smtClean="0"/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    encargado de </a:t>
            </a:r>
            <a:r>
              <a:rPr lang="es-ES" sz="2400" b="1" dirty="0" err="1" smtClean="0"/>
              <a:t>nomear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goberno</a:t>
            </a:r>
            <a:r>
              <a:rPr lang="es-ES" sz="2400" b="1" dirty="0" smtClean="0"/>
              <a:t>. </a:t>
            </a:r>
          </a:p>
          <a:p>
            <a:pPr algn="just"/>
            <a:endParaRPr lang="es-ES" sz="800" b="1" dirty="0" smtClean="0"/>
          </a:p>
          <a:p>
            <a:pPr algn="just"/>
            <a:r>
              <a:rPr lang="es-ES" sz="2400" dirty="0" smtClean="0"/>
              <a:t>Trata </a:t>
            </a:r>
            <a:r>
              <a:rPr lang="es-ES" sz="2400" dirty="0"/>
              <a:t>de </a:t>
            </a:r>
            <a:r>
              <a:rPr lang="es-ES" sz="2400" b="1" dirty="0" err="1"/>
              <a:t>manter</a:t>
            </a:r>
            <a:r>
              <a:rPr lang="es-ES" sz="2400" b="1" dirty="0"/>
              <a:t> a relación e equilibrio entre os distintos Estados da Federación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err="1" smtClean="0"/>
              <a:t>Influído</a:t>
            </a:r>
            <a:r>
              <a:rPr lang="es-ES" sz="2400" dirty="0" smtClean="0"/>
              <a:t> </a:t>
            </a:r>
            <a:r>
              <a:rPr lang="es-ES" sz="2400" dirty="0" err="1"/>
              <a:t>pola</a:t>
            </a:r>
            <a:r>
              <a:rPr lang="es-ES" sz="2400" dirty="0"/>
              <a:t> Constitución de EE.UU, o </a:t>
            </a:r>
            <a:r>
              <a:rPr lang="es-ES" sz="2400" b="1" dirty="0"/>
              <a:t>Presidente da República </a:t>
            </a:r>
            <a:r>
              <a:rPr lang="es-ES" sz="2400" dirty="0"/>
              <a:t>é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E</a:t>
            </a:r>
            <a:r>
              <a:rPr lang="es-ES" sz="2400" dirty="0" err="1" smtClean="0"/>
              <a:t>lixido</a:t>
            </a:r>
            <a:r>
              <a:rPr lang="es-ES" sz="2400" dirty="0" smtClean="0"/>
              <a:t> </a:t>
            </a:r>
            <a:r>
              <a:rPr lang="es-ES" sz="2400" dirty="0"/>
              <a:t>por 4 anos por un sistema </a:t>
            </a:r>
            <a:r>
              <a:rPr lang="es-ES" sz="2400" dirty="0" smtClean="0"/>
              <a:t>indirecto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P</a:t>
            </a:r>
            <a:r>
              <a:rPr lang="es-ES" sz="2400" b="1" dirty="0" err="1" smtClean="0"/>
              <a:t>osúe</a:t>
            </a:r>
            <a:r>
              <a:rPr lang="es-ES" sz="2400" b="1" dirty="0" smtClean="0"/>
              <a:t> </a:t>
            </a:r>
            <a:r>
              <a:rPr lang="es-ES" sz="2400" b="1" dirty="0"/>
              <a:t>iniciativa </a:t>
            </a:r>
            <a:r>
              <a:rPr lang="es-ES" sz="2400" b="1" dirty="0" err="1"/>
              <a:t>lexislativa</a:t>
            </a:r>
            <a:r>
              <a:rPr lang="es-ES" sz="2400" b="1" dirty="0"/>
              <a:t>, promulga </a:t>
            </a:r>
            <a:r>
              <a:rPr lang="es-ES" sz="2400" b="1" dirty="0" err="1" smtClean="0"/>
              <a:t>leis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P</a:t>
            </a:r>
            <a:r>
              <a:rPr lang="es-ES" sz="2400" dirty="0" smtClean="0"/>
              <a:t>ode </a:t>
            </a:r>
            <a:r>
              <a:rPr lang="es-ES" sz="2400" dirty="0"/>
              <a:t>convocar As Cortes con carácter extraordinario</a:t>
            </a:r>
            <a:r>
              <a:rPr lang="es-ES" dirty="0"/>
              <a:t>.</a:t>
            </a:r>
          </a:p>
        </p:txBody>
      </p:sp>
      <p:pic>
        <p:nvPicPr>
          <p:cNvPr id="12290" name="Picture 2" descr="Constitución Federal española de 1873 (Leyes nº 73) (Spanis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99" y="-1"/>
            <a:ext cx="4532335" cy="70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0"/>
            <a:ext cx="592428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canto </a:t>
            </a:r>
            <a:r>
              <a:rPr lang="es-ES" sz="2400" dirty="0" err="1" smtClean="0"/>
              <a:t>ás</a:t>
            </a:r>
            <a:r>
              <a:rPr lang="es-ES" sz="2400" dirty="0" smtClean="0"/>
              <a:t> </a:t>
            </a:r>
            <a:r>
              <a:rPr lang="es-ES" sz="2400" dirty="0" err="1" smtClean="0"/>
              <a:t>relacións</a:t>
            </a:r>
            <a:r>
              <a:rPr lang="es-ES" sz="2400" dirty="0" smtClean="0"/>
              <a:t> coa </a:t>
            </a:r>
            <a:r>
              <a:rPr lang="es-ES" sz="2400" dirty="0" err="1" smtClean="0"/>
              <a:t>Igrexa</a:t>
            </a:r>
            <a:r>
              <a:rPr lang="es-ES" sz="2400" dirty="0" smtClean="0"/>
              <a:t>, </a:t>
            </a:r>
            <a:r>
              <a:rPr lang="es-ES" sz="2400" dirty="0" err="1" smtClean="0"/>
              <a:t>avogaba</a:t>
            </a:r>
            <a:r>
              <a:rPr lang="es-ES" sz="2400" dirty="0" smtClean="0"/>
              <a:t> por:</a:t>
            </a:r>
          </a:p>
          <a:p>
            <a:pPr algn="just"/>
            <a:r>
              <a:rPr lang="es-ES" sz="2400" b="1" dirty="0" smtClean="0"/>
              <a:t>Total separación da </a:t>
            </a:r>
            <a:r>
              <a:rPr lang="es-ES" sz="2400" b="1" dirty="0" err="1" smtClean="0"/>
              <a:t>Igrexa</a:t>
            </a:r>
            <a:r>
              <a:rPr lang="es-ES" sz="2400" b="1" dirty="0" smtClean="0"/>
              <a:t> e do Estado</a:t>
            </a:r>
            <a:r>
              <a:rPr lang="es-ES" sz="2400" dirty="0" smtClean="0"/>
              <a:t>, a </a:t>
            </a:r>
            <a:r>
              <a:rPr lang="es-ES" sz="2400" b="1" dirty="0" smtClean="0"/>
              <a:t>prohibición de subvencionar </a:t>
            </a:r>
            <a:r>
              <a:rPr lang="es-ES" sz="2400" b="1" dirty="0" err="1" smtClean="0"/>
              <a:t>calquera</a:t>
            </a:r>
            <a:r>
              <a:rPr lang="es-ES" sz="2400" b="1" dirty="0" smtClean="0"/>
              <a:t> culto e a </a:t>
            </a:r>
            <a:r>
              <a:rPr lang="es-ES" sz="2400" b="1" dirty="0" err="1" smtClean="0"/>
              <a:t>esixencia</a:t>
            </a:r>
            <a:r>
              <a:rPr lang="es-ES" sz="2400" b="1" dirty="0" smtClean="0"/>
              <a:t> de sanción civil de </a:t>
            </a:r>
            <a:r>
              <a:rPr lang="es-ES" sz="2400" b="1" dirty="0" err="1" smtClean="0"/>
              <a:t>nacementos</a:t>
            </a:r>
            <a:r>
              <a:rPr lang="es-ES" sz="2400" b="1" dirty="0" smtClean="0"/>
              <a:t>, matrimonios e </a:t>
            </a:r>
            <a:r>
              <a:rPr lang="es-ES" sz="2400" b="1" dirty="0" err="1" smtClean="0"/>
              <a:t>defuncións</a:t>
            </a:r>
            <a:r>
              <a:rPr lang="es-ES" sz="2400" b="1" dirty="0" smtClean="0"/>
              <a:t>.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 smtClean="0"/>
              <a:t>concellos</a:t>
            </a:r>
            <a:r>
              <a:rPr lang="es-ES" sz="2400" dirty="0" smtClean="0"/>
              <a:t>, </a:t>
            </a:r>
            <a:r>
              <a:rPr lang="es-ES" sz="2400" dirty="0" err="1" smtClean="0"/>
              <a:t>dispuñan</a:t>
            </a:r>
            <a:r>
              <a:rPr lang="es-ES" sz="2400" dirty="0" smtClean="0"/>
              <a:t> de autonomía administrativa, económica e política. </a:t>
            </a:r>
          </a:p>
          <a:p>
            <a:pPr algn="just"/>
            <a:r>
              <a:rPr lang="es-ES" sz="2400" dirty="0" smtClean="0"/>
              <a:t>Os 3 poderes </a:t>
            </a:r>
            <a:r>
              <a:rPr lang="es-ES" sz="2400" dirty="0" err="1" smtClean="0"/>
              <a:t>delimitábanse</a:t>
            </a:r>
            <a:r>
              <a:rPr lang="es-ES" sz="2400" dirty="0" smtClean="0"/>
              <a:t> nos </a:t>
            </a:r>
            <a:r>
              <a:rPr lang="es-ES" sz="2400" dirty="0" err="1" smtClean="0"/>
              <a:t>concellos</a:t>
            </a:r>
            <a:r>
              <a:rPr lang="es-ES" sz="2400" dirty="0" smtClean="0"/>
              <a:t>, </a:t>
            </a:r>
            <a:r>
              <a:rPr lang="es-ES" sz="2400" dirty="0" err="1" smtClean="0"/>
              <a:t>correspondéndolle</a:t>
            </a:r>
            <a:r>
              <a:rPr lang="es-ES" sz="2400" dirty="0" smtClean="0"/>
              <a:t> o </a:t>
            </a:r>
            <a:r>
              <a:rPr lang="es-ES" sz="2400" dirty="0" err="1" smtClean="0"/>
              <a:t>lexislativo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Concello, o executivo </a:t>
            </a:r>
            <a:r>
              <a:rPr lang="es-ES" sz="2400" dirty="0" err="1" smtClean="0"/>
              <a:t>ó</a:t>
            </a:r>
            <a:r>
              <a:rPr lang="es-ES" sz="2400" dirty="0" smtClean="0"/>
              <a:t> alcalde e o </a:t>
            </a:r>
            <a:r>
              <a:rPr lang="es-ES" sz="2400" dirty="0" err="1" smtClean="0"/>
              <a:t>xudicial</a:t>
            </a:r>
            <a:r>
              <a:rPr lang="es-ES" sz="2400" dirty="0" smtClean="0"/>
              <a:t> a un Tribunal municipal </a:t>
            </a:r>
            <a:r>
              <a:rPr lang="es-ES" sz="2400" dirty="0" err="1" smtClean="0"/>
              <a:t>elixido</a:t>
            </a:r>
            <a:r>
              <a:rPr lang="es-ES" sz="2400" dirty="0" smtClean="0"/>
              <a:t> por </a:t>
            </a:r>
            <a:r>
              <a:rPr lang="es-ES" sz="2400" dirty="0" err="1" smtClean="0"/>
              <a:t>sufraxio</a:t>
            </a:r>
            <a:r>
              <a:rPr lang="es-ES" sz="2400" dirty="0" smtClean="0"/>
              <a:t> universal directo.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proxecto</a:t>
            </a:r>
            <a:r>
              <a:rPr lang="es-ES" sz="2400" dirty="0" smtClean="0"/>
              <a:t> non </a:t>
            </a:r>
            <a:r>
              <a:rPr lang="es-ES" sz="2400" dirty="0" err="1" smtClean="0"/>
              <a:t>chegou</a:t>
            </a:r>
            <a:r>
              <a:rPr lang="es-ES" sz="2400" dirty="0" smtClean="0"/>
              <a:t> a discutirse </a:t>
            </a:r>
            <a:r>
              <a:rPr lang="es-ES" sz="2400" dirty="0" err="1" smtClean="0"/>
              <a:t>pois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día </a:t>
            </a:r>
            <a:r>
              <a:rPr lang="es-ES" sz="2400" dirty="0" err="1" smtClean="0"/>
              <a:t>seguinte</a:t>
            </a:r>
            <a:r>
              <a:rPr lang="es-ES" sz="2400" dirty="0" smtClean="0"/>
              <a:t> da </a:t>
            </a:r>
            <a:r>
              <a:rPr lang="es-ES" sz="2400" dirty="0" err="1" smtClean="0"/>
              <a:t>súa</a:t>
            </a:r>
            <a:r>
              <a:rPr lang="es-ES" sz="2400" dirty="0" smtClean="0"/>
              <a:t> lectura 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</a:t>
            </a:r>
            <a:r>
              <a:rPr lang="es-ES" sz="2400" dirty="0" err="1" smtClean="0"/>
              <a:t>caeu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/>
              <a:t>A partir de </a:t>
            </a:r>
            <a:r>
              <a:rPr lang="es-ES" sz="2400" b="1" dirty="0" err="1"/>
              <a:t>xullo</a:t>
            </a:r>
            <a:r>
              <a:rPr lang="es-ES" sz="2400" b="1" dirty="0"/>
              <a:t> </a:t>
            </a:r>
            <a:r>
              <a:rPr lang="es-ES" sz="2400" b="1" dirty="0" err="1" smtClean="0"/>
              <a:t>sucédense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alzamentos</a:t>
            </a:r>
            <a:r>
              <a:rPr lang="es-ES" sz="2400" b="1" dirty="0"/>
              <a:t> cantonalistas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un intento de revolución social en Alcoy</a:t>
            </a:r>
            <a:endParaRPr lang="es-ES" sz="800" b="1" u="sng" dirty="0"/>
          </a:p>
          <a:p>
            <a:pPr algn="just"/>
            <a:endParaRPr lang="es-ES" sz="2400" dirty="0"/>
          </a:p>
        </p:txBody>
      </p:sp>
      <p:pic>
        <p:nvPicPr>
          <p:cNvPr id="13314" name="Picture 2" descr="https://funjdiaz.net/ilustracion/jpg300/17_28_4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7" y="100884"/>
            <a:ext cx="4802791" cy="68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811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O </a:t>
            </a:r>
            <a:r>
              <a:rPr lang="es-ES" sz="2400" b="1" u="sng" dirty="0"/>
              <a:t>Cantonalismo (</a:t>
            </a:r>
            <a:r>
              <a:rPr lang="es-ES" sz="2400" b="1" u="sng" dirty="0" err="1"/>
              <a:t>xullo</a:t>
            </a:r>
            <a:r>
              <a:rPr lang="es-ES" sz="2400" b="1" u="sng" dirty="0"/>
              <a:t> 1873-xaneiro 1874)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/>
              <a:t>Xorde</a:t>
            </a:r>
            <a:r>
              <a:rPr lang="es-ES" sz="2400" dirty="0"/>
              <a:t> a partir da concepción dos federalistas </a:t>
            </a:r>
            <a:r>
              <a:rPr lang="es-ES" sz="2400" dirty="0" err="1"/>
              <a:t>intransixentes</a:t>
            </a:r>
            <a:r>
              <a:rPr lang="es-ES" sz="2400" dirty="0"/>
              <a:t> que </a:t>
            </a:r>
            <a:r>
              <a:rPr lang="es-ES" sz="2400" dirty="0" err="1"/>
              <a:t>queren</a:t>
            </a:r>
            <a:r>
              <a:rPr lang="es-ES" sz="2400" dirty="0"/>
              <a:t> </a:t>
            </a:r>
            <a:r>
              <a:rPr lang="es-ES" sz="2400" dirty="0" err="1"/>
              <a:t>construír</a:t>
            </a:r>
            <a:r>
              <a:rPr lang="es-ES" sz="2400" dirty="0"/>
              <a:t> </a:t>
            </a:r>
            <a:r>
              <a:rPr lang="es-ES" sz="2400" b="1" i="1" dirty="0"/>
              <a:t>de </a:t>
            </a:r>
            <a:r>
              <a:rPr lang="es-ES" sz="2400" b="1" i="1" dirty="0" err="1"/>
              <a:t>abaixo</a:t>
            </a:r>
            <a:r>
              <a:rPr lang="es-ES" sz="2400" b="1" i="1" dirty="0"/>
              <a:t> arriba</a:t>
            </a:r>
            <a:r>
              <a:rPr lang="es-ES" sz="2400" dirty="0"/>
              <a:t> o Estado Federal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cantón </a:t>
            </a:r>
            <a:r>
              <a:rPr lang="es-ES" sz="2400" dirty="0" err="1"/>
              <a:t>proclámase</a:t>
            </a:r>
            <a:r>
              <a:rPr lang="es-ES" sz="2400" dirty="0"/>
              <a:t> </a:t>
            </a:r>
            <a:r>
              <a:rPr lang="es-ES" sz="2400" dirty="0" err="1"/>
              <a:t>independente</a:t>
            </a:r>
            <a:r>
              <a:rPr lang="es-ES" sz="2400" dirty="0"/>
              <a:t> do poder </a:t>
            </a:r>
            <a:r>
              <a:rPr lang="es-ES" sz="2400" dirty="0" smtClean="0"/>
              <a:t>central do </a:t>
            </a:r>
            <a:r>
              <a:rPr lang="es-ES" sz="2400" dirty="0"/>
              <a:t>Estado </a:t>
            </a:r>
            <a:r>
              <a:rPr lang="es-ES" sz="2400" dirty="0" smtClean="0"/>
              <a:t>e </a:t>
            </a:r>
            <a:r>
              <a:rPr lang="es-ES" sz="2400" dirty="0" err="1" smtClean="0"/>
              <a:t>nalgúns</a:t>
            </a:r>
            <a:r>
              <a:rPr lang="es-ES" sz="2400" dirty="0" smtClean="0"/>
              <a:t> </a:t>
            </a:r>
            <a:r>
              <a:rPr lang="es-ES" sz="2400" dirty="0"/>
              <a:t>casos, da Capital Provincial (Betanzos </a:t>
            </a:r>
            <a:r>
              <a:rPr lang="es-ES" sz="2400" dirty="0" err="1"/>
              <a:t>quere</a:t>
            </a:r>
            <a:r>
              <a:rPr lang="es-ES" sz="2400" dirty="0"/>
              <a:t> separarse de A Coruña, Utrera de Sevilla...).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Os </a:t>
            </a:r>
            <a:r>
              <a:rPr lang="es-ES" sz="2400" dirty="0" err="1"/>
              <a:t>alzamentos</a:t>
            </a:r>
            <a:r>
              <a:rPr lang="es-ES" sz="2400" dirty="0"/>
              <a:t> </a:t>
            </a:r>
            <a:r>
              <a:rPr lang="es-ES" sz="2400" dirty="0" err="1"/>
              <a:t>diríxense</a:t>
            </a:r>
            <a:r>
              <a:rPr lang="es-ES" sz="2400" dirty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</a:t>
            </a:r>
            <a:r>
              <a:rPr lang="es-ES" sz="2400" b="1" dirty="0"/>
              <a:t>contra o </a:t>
            </a:r>
            <a:r>
              <a:rPr lang="es-ES" sz="2400" b="1" dirty="0" err="1"/>
              <a:t>goberno</a:t>
            </a:r>
            <a:r>
              <a:rPr lang="es-ES" sz="2400" b="1" dirty="0"/>
              <a:t> de Madrid, contra o </a:t>
            </a:r>
            <a:r>
              <a:rPr lang="es-ES" sz="2400" b="1" dirty="0" err="1"/>
              <a:t>exército</a:t>
            </a:r>
            <a:r>
              <a:rPr lang="es-ES" sz="2400" b="1" dirty="0"/>
              <a:t> e contra a </a:t>
            </a:r>
            <a:r>
              <a:rPr lang="es-ES" sz="2400" b="1" dirty="0" err="1"/>
              <a:t>Igrexa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x.  </a:t>
            </a:r>
            <a:r>
              <a:rPr lang="es-ES" sz="2400" b="1" u="sng" dirty="0" smtClean="0"/>
              <a:t>Granada</a:t>
            </a:r>
            <a:r>
              <a:rPr lang="es-ES" sz="2400" b="1" u="sng" dirty="0"/>
              <a:t>, </a:t>
            </a:r>
            <a:r>
              <a:rPr lang="es-ES" sz="2400" dirty="0"/>
              <a:t>entre as </a:t>
            </a:r>
            <a:r>
              <a:rPr lang="es-ES" sz="2400" dirty="0" smtClean="0"/>
              <a:t>medidas do cantón destacan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imposición </a:t>
            </a:r>
            <a:r>
              <a:rPr lang="es-ES" sz="2400" dirty="0" err="1"/>
              <a:t>dunha</a:t>
            </a:r>
            <a:r>
              <a:rPr lang="es-ES" sz="2400" dirty="0"/>
              <a:t> </a:t>
            </a:r>
            <a:r>
              <a:rPr lang="es-ES" sz="2400" dirty="0" err="1"/>
              <a:t>forte</a:t>
            </a:r>
            <a:r>
              <a:rPr lang="es-ES" sz="2400" dirty="0"/>
              <a:t> contribución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smtClean="0"/>
              <a:t>ricos,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 err="1"/>
              <a:t>derrubamento</a:t>
            </a:r>
            <a:r>
              <a:rPr lang="es-ES" sz="2400" dirty="0"/>
              <a:t> das </a:t>
            </a:r>
            <a:r>
              <a:rPr lang="es-ES" sz="2400" dirty="0" err="1"/>
              <a:t>igrexas</a:t>
            </a:r>
            <a:r>
              <a:rPr lang="es-ES" sz="2400" dirty="0"/>
              <a:t>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a fundición das </a:t>
            </a:r>
            <a:r>
              <a:rPr lang="es-ES" sz="2400" dirty="0" err="1"/>
              <a:t>campás</a:t>
            </a:r>
            <a:r>
              <a:rPr lang="es-ES" sz="2400" dirty="0"/>
              <a:t> para acuñar </a:t>
            </a:r>
            <a:r>
              <a:rPr lang="es-ES" sz="2400" dirty="0" err="1"/>
              <a:t>moedas</a:t>
            </a:r>
            <a:r>
              <a:rPr lang="es-ES" sz="2400" dirty="0"/>
              <a:t> de bronce,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incautación </a:t>
            </a:r>
            <a:r>
              <a:rPr lang="es-ES" sz="2400" dirty="0"/>
              <a:t>da Administración de </a:t>
            </a:r>
            <a:r>
              <a:rPr lang="es-ES" sz="2400" dirty="0" err="1"/>
              <a:t>Facenda</a:t>
            </a:r>
            <a:r>
              <a:rPr lang="es-ES" sz="2400" dirty="0"/>
              <a:t> e dos </a:t>
            </a:r>
            <a:r>
              <a:rPr lang="es-ES" sz="2400" dirty="0" err="1"/>
              <a:t>bens</a:t>
            </a:r>
            <a:r>
              <a:rPr lang="es-ES" sz="2400" dirty="0"/>
              <a:t> do Estado.</a:t>
            </a:r>
          </a:p>
        </p:txBody>
      </p:sp>
      <p:pic>
        <p:nvPicPr>
          <p:cNvPr id="4" name="Picture 6" descr="El Club de los Federalistas en el Sexenio Democrá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5" y="1414194"/>
            <a:ext cx="5626406" cy="39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360608"/>
            <a:ext cx="54477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b="1" u="sng" dirty="0"/>
              <a:t>O FRACASO DA MONARQUÍA DEMOCRÁTICA DE AMADEO (1871- 1873)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aceptación de Amadeo de </a:t>
            </a:r>
            <a:r>
              <a:rPr lang="es-ES" sz="2400" dirty="0" err="1"/>
              <a:t>Savoia</a:t>
            </a:r>
            <a:r>
              <a:rPr lang="es-ES" sz="2400" dirty="0"/>
              <a:t> como </a:t>
            </a:r>
            <a:r>
              <a:rPr lang="es-ES" sz="2400" dirty="0" err="1"/>
              <a:t>rei</a:t>
            </a:r>
            <a:r>
              <a:rPr lang="es-ES" sz="2400" dirty="0"/>
              <a:t> non era unánime, contaba </a:t>
            </a:r>
            <a:r>
              <a:rPr lang="es-ES" sz="2400" dirty="0" err="1"/>
              <a:t>unicamente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de Prim e dos progresistas, e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elección, dos 311 deputados </a:t>
            </a:r>
            <a:r>
              <a:rPr lang="es-ES" sz="2400" b="1" dirty="0"/>
              <a:t>so </a:t>
            </a:r>
            <a:r>
              <a:rPr lang="es-ES" sz="2400" b="1" dirty="0" err="1"/>
              <a:t>recibiu</a:t>
            </a:r>
            <a:r>
              <a:rPr lang="es-ES" sz="2400" b="1" dirty="0"/>
              <a:t> 191 </a:t>
            </a:r>
            <a:r>
              <a:rPr lang="es-ES" sz="2400" b="1" dirty="0" err="1"/>
              <a:t>apoios</a:t>
            </a:r>
            <a:r>
              <a:rPr lang="es-ES" sz="2400" dirty="0"/>
              <a:t>, o resto de partidos políticos e a </a:t>
            </a:r>
            <a:r>
              <a:rPr lang="es-ES" sz="2400" dirty="0" err="1"/>
              <a:t>sociedade</a:t>
            </a:r>
            <a:r>
              <a:rPr lang="es-ES" sz="2400" dirty="0"/>
              <a:t> española </a:t>
            </a:r>
            <a:r>
              <a:rPr lang="es-ES" sz="2400" dirty="0" err="1"/>
              <a:t>amosaba</a:t>
            </a:r>
            <a:r>
              <a:rPr lang="es-ES" sz="2400" dirty="0"/>
              <a:t> reserva, escepticismo 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aberta</a:t>
            </a:r>
            <a:r>
              <a:rPr lang="es-ES" sz="2400" dirty="0"/>
              <a:t> </a:t>
            </a:r>
            <a:r>
              <a:rPr lang="es-ES" sz="2400" b="1" dirty="0"/>
              <a:t>oposición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(</a:t>
            </a:r>
            <a:r>
              <a:rPr lang="es-ES" sz="2400" b="1" dirty="0"/>
              <a:t>Don </a:t>
            </a:r>
            <a:r>
              <a:rPr lang="es-ES" sz="2400" b="1" dirty="0" err="1"/>
              <a:t>Macarrone</a:t>
            </a:r>
            <a:r>
              <a:rPr lang="es-ES" sz="2400" b="1" dirty="0"/>
              <a:t>, Don </a:t>
            </a:r>
            <a:r>
              <a:rPr lang="es-ES" sz="2400" b="1" dirty="0" err="1"/>
              <a:t>Melone</a:t>
            </a:r>
            <a:r>
              <a:rPr lang="es-ES" sz="2400" b="1" dirty="0"/>
              <a:t> I).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maior</a:t>
            </a:r>
            <a:r>
              <a:rPr lang="es-ES" sz="2400" dirty="0"/>
              <a:t> e case único garante do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é Prim, pero este, antes da </a:t>
            </a:r>
            <a:r>
              <a:rPr lang="es-ES" sz="2400" dirty="0" err="1"/>
              <a:t>chegada</a:t>
            </a:r>
            <a:r>
              <a:rPr lang="es-ES" sz="2400" dirty="0"/>
              <a:t> do monarca sufre un atentado </a:t>
            </a:r>
            <a:r>
              <a:rPr lang="es-ES" sz="2400" dirty="0" smtClean="0"/>
              <a:t>mortal.</a:t>
            </a:r>
            <a:endParaRPr lang="gl-ES" sz="2400" dirty="0"/>
          </a:p>
        </p:txBody>
      </p:sp>
      <p:pic>
        <p:nvPicPr>
          <p:cNvPr id="1026" name="Picture 2" descr="Cita con la historia y otras narraciones: La abdicación de Amade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1848769"/>
            <a:ext cx="6522142" cy="40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0" y="218941"/>
            <a:ext cx="54477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movemento</a:t>
            </a:r>
            <a:r>
              <a:rPr lang="es-ES" sz="2400" dirty="0"/>
              <a:t> cantonalista ten </a:t>
            </a:r>
            <a:r>
              <a:rPr lang="es-ES" sz="2400" dirty="0" err="1"/>
              <a:t>ademais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vertente</a:t>
            </a:r>
            <a:r>
              <a:rPr lang="es-ES" sz="2400" dirty="0"/>
              <a:t> social, dada a </a:t>
            </a:r>
            <a:r>
              <a:rPr lang="es-ES" sz="2400" dirty="0" err="1"/>
              <a:t>afinidade</a:t>
            </a:r>
            <a:r>
              <a:rPr lang="es-ES" sz="2400" dirty="0"/>
              <a:t> dos republicanos </a:t>
            </a:r>
            <a:r>
              <a:rPr lang="es-ES" sz="2400" dirty="0" err="1"/>
              <a:t>federais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obreiro</a:t>
            </a:r>
            <a:r>
              <a:rPr lang="es-ES" sz="2400" dirty="0"/>
              <a:t> </a:t>
            </a:r>
            <a:r>
              <a:rPr lang="es-ES" sz="2400" dirty="0" err="1"/>
              <a:t>neste</a:t>
            </a:r>
            <a:r>
              <a:rPr lang="es-ES" sz="2400" dirty="0"/>
              <a:t> momentos.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embargo, </a:t>
            </a:r>
            <a:r>
              <a:rPr lang="es-ES" sz="2400" dirty="0" err="1"/>
              <a:t>aínda</a:t>
            </a:r>
            <a:r>
              <a:rPr lang="es-ES" sz="2400" dirty="0"/>
              <a:t> que nos Comités republicanos están presentes os </a:t>
            </a:r>
            <a:r>
              <a:rPr lang="es-ES" sz="2400" dirty="0" err="1"/>
              <a:t>obreiros</a:t>
            </a:r>
            <a:r>
              <a:rPr lang="es-ES" sz="2400" dirty="0"/>
              <a:t> internacionalistas (</a:t>
            </a:r>
            <a:r>
              <a:rPr lang="es-ES" sz="2400" dirty="0" err="1"/>
              <a:t>ó</a:t>
            </a:r>
            <a:r>
              <a:rPr lang="es-ES" sz="2400" dirty="0"/>
              <a:t> igual que </a:t>
            </a:r>
            <a:r>
              <a:rPr lang="es-ES" sz="2400" dirty="0" err="1"/>
              <a:t>artesáns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pequena</a:t>
            </a:r>
            <a:r>
              <a:rPr lang="es-ES" sz="2400" dirty="0"/>
              <a:t> burguesía), non se pode </a:t>
            </a:r>
            <a:r>
              <a:rPr lang="es-ES" sz="2400" dirty="0" err="1"/>
              <a:t>falar</a:t>
            </a:r>
            <a:r>
              <a:rPr lang="es-ES" sz="2400" dirty="0"/>
              <a:t> </a:t>
            </a:r>
            <a:r>
              <a:rPr lang="es-ES" sz="2400" dirty="0" err="1"/>
              <a:t>dunha</a:t>
            </a:r>
            <a:r>
              <a:rPr lang="es-ES" sz="2400" dirty="0"/>
              <a:t> relación da Internacional </a:t>
            </a:r>
            <a:r>
              <a:rPr lang="es-ES" sz="2400" dirty="0" err="1"/>
              <a:t>Obreira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/>
              <a:t> cantonalista.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/>
              <a:t>obreiros</a:t>
            </a:r>
            <a:r>
              <a:rPr lang="es-ES" sz="2400" dirty="0"/>
              <a:t> van participar de forma individual e espontánea e so en casos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err="1"/>
              <a:t>illados</a:t>
            </a:r>
            <a:r>
              <a:rPr lang="es-ES" sz="2400" dirty="0"/>
              <a:t> serán </a:t>
            </a:r>
            <a:r>
              <a:rPr lang="es-ES" sz="2400" dirty="0" err="1"/>
              <a:t>dirixentes</a:t>
            </a:r>
            <a:r>
              <a:rPr lang="es-ES" sz="2400" dirty="0"/>
              <a:t> </a:t>
            </a:r>
            <a:r>
              <a:rPr lang="es-ES" sz="2400" dirty="0" err="1"/>
              <a:t>deste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Internacional dará total </a:t>
            </a:r>
            <a:r>
              <a:rPr lang="es-ES" sz="2400" dirty="0" err="1"/>
              <a:t>liberdade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membros</a:t>
            </a:r>
            <a:r>
              <a:rPr lang="es-ES" sz="2400" dirty="0"/>
              <a:t> para a </a:t>
            </a:r>
            <a:r>
              <a:rPr lang="es-ES" sz="2400" dirty="0" err="1"/>
              <a:t>súa</a:t>
            </a:r>
            <a:r>
              <a:rPr lang="es-ES" sz="2400" dirty="0"/>
              <a:t> participación. </a:t>
            </a:r>
          </a:p>
        </p:txBody>
      </p:sp>
      <p:pic>
        <p:nvPicPr>
          <p:cNvPr id="3" name="Picture 2" descr="Primera república españ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3" y="1128766"/>
            <a:ext cx="6548564" cy="46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1" y="115911"/>
            <a:ext cx="60015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Extensión do </a:t>
            </a:r>
            <a:r>
              <a:rPr lang="es-ES" sz="2400" b="1" u="sng" dirty="0" err="1"/>
              <a:t>movemento</a:t>
            </a:r>
            <a:r>
              <a:rPr lang="es-ES" sz="2400" b="1" u="sng" dirty="0"/>
              <a:t> cantonalista:</a:t>
            </a:r>
            <a:endParaRPr lang="es-ES" sz="2400" b="1" dirty="0"/>
          </a:p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que 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 apostara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construción</a:t>
            </a:r>
            <a:r>
              <a:rPr lang="es-ES" sz="2400" dirty="0"/>
              <a:t> gradual da República Federal, “de arriba </a:t>
            </a:r>
            <a:r>
              <a:rPr lang="es-ES" sz="2400" dirty="0" err="1"/>
              <a:t>abaixo</a:t>
            </a:r>
            <a:r>
              <a:rPr lang="es-ES" sz="2400" dirty="0"/>
              <a:t>”, o 1 de </a:t>
            </a:r>
            <a:r>
              <a:rPr lang="es-ES" sz="2400" dirty="0" err="1"/>
              <a:t>xullo</a:t>
            </a:r>
            <a:r>
              <a:rPr lang="es-ES" sz="2400" dirty="0"/>
              <a:t> a minoría de deputados </a:t>
            </a:r>
            <a:r>
              <a:rPr lang="es-ES" sz="2400" dirty="0" err="1"/>
              <a:t>intransixentes</a:t>
            </a:r>
            <a:r>
              <a:rPr lang="es-ES" sz="2400" dirty="0"/>
              <a:t> </a:t>
            </a:r>
            <a:r>
              <a:rPr lang="es-ES" sz="2400" dirty="0" err="1"/>
              <a:t>retirouse</a:t>
            </a:r>
            <a:r>
              <a:rPr lang="es-ES" sz="2400" dirty="0"/>
              <a:t> das Cortes e </a:t>
            </a:r>
            <a:r>
              <a:rPr lang="es-ES" sz="2400" dirty="0" err="1"/>
              <a:t>animou</a:t>
            </a:r>
            <a:r>
              <a:rPr lang="es-ES" sz="2400" dirty="0"/>
              <a:t> á formación de </a:t>
            </a:r>
            <a:r>
              <a:rPr lang="es-ES" sz="2400" dirty="0" err="1" smtClean="0"/>
              <a:t>cantóns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Desde o Comité de </a:t>
            </a:r>
            <a:r>
              <a:rPr lang="es-ES" sz="2400" dirty="0" err="1"/>
              <a:t>Saúde</a:t>
            </a:r>
            <a:r>
              <a:rPr lang="es-ES" sz="2400" dirty="0"/>
              <a:t> Pública de Madrid </a:t>
            </a:r>
            <a:r>
              <a:rPr lang="es-ES" sz="2400" dirty="0" err="1"/>
              <a:t>ordénase</a:t>
            </a:r>
            <a:r>
              <a:rPr lang="es-ES" sz="2400" dirty="0"/>
              <a:t> que “ se formen os Comités de </a:t>
            </a:r>
            <a:r>
              <a:rPr lang="es-ES" sz="2400" dirty="0" err="1"/>
              <a:t>Saúde</a:t>
            </a:r>
            <a:r>
              <a:rPr lang="es-ES" sz="2400" dirty="0"/>
              <a:t> Pública, representantes da  soberanía do pobo” e proclamasen “ a autonomía administrativa e económica do </a:t>
            </a:r>
            <a:r>
              <a:rPr lang="es-ES" sz="2400" dirty="0" err="1"/>
              <a:t>concello</a:t>
            </a:r>
            <a:r>
              <a:rPr lang="es-ES" sz="2400" dirty="0"/>
              <a:t>, da provincia e do cantón”. </a:t>
            </a:r>
            <a:endParaRPr lang="es-ES" sz="2400" dirty="0" smtClean="0"/>
          </a:p>
          <a:p>
            <a:pPr algn="just"/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maioría</a:t>
            </a:r>
            <a:r>
              <a:rPr lang="es-ES" sz="2400" dirty="0"/>
              <a:t> dos </a:t>
            </a:r>
            <a:r>
              <a:rPr lang="es-ES" sz="2400" dirty="0" err="1"/>
              <a:t>cantóns</a:t>
            </a:r>
            <a:r>
              <a:rPr lang="es-ES" sz="2400" dirty="0"/>
              <a:t> non </a:t>
            </a:r>
            <a:r>
              <a:rPr lang="es-ES" sz="2400" dirty="0" err="1"/>
              <a:t>recoñecerán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Estado Republicano Federal e entrarán en guerra con </a:t>
            </a:r>
            <a:r>
              <a:rPr lang="es-ES" sz="2400" dirty="0" smtClean="0"/>
              <a:t>el. </a:t>
            </a:r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cantonalismo </a:t>
            </a:r>
            <a:r>
              <a:rPr lang="es-ES" sz="2400" dirty="0" err="1"/>
              <a:t>xeneralízase</a:t>
            </a:r>
            <a:r>
              <a:rPr lang="es-ES" sz="2400" dirty="0"/>
              <a:t> a partir da caída do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.</a:t>
            </a:r>
          </a:p>
        </p:txBody>
      </p:sp>
      <p:pic>
        <p:nvPicPr>
          <p:cNvPr id="9220" name="Picture 4" descr="https://upload.wikimedia.org/wikipedia/commons/thumb/b/b4/El_cautivo_de_Or%C3%A1n_%E2%80%94_El_%C3%A1rbol_del_para%C3%ADso..._perdido_%E2%80%94_El_nuevo_Jerem%C3%ADas.jpg/800px-El_cautivo_de_Or%C3%A1n_%E2%80%94_El_%C3%A1rbol_del_para%C3%ADso..._perdido_%E2%80%94_El_nuevo_Jerem%C3%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6" y="1442433"/>
            <a:ext cx="5916600" cy="46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0"/>
            <a:ext cx="65424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primeiro</a:t>
            </a:r>
            <a:r>
              <a:rPr lang="es-ES" sz="2400" dirty="0"/>
              <a:t> en proclamarse </a:t>
            </a:r>
            <a:r>
              <a:rPr lang="es-ES" sz="2400" dirty="0" err="1"/>
              <a:t>foi</a:t>
            </a:r>
            <a:r>
              <a:rPr lang="es-ES" sz="2400" dirty="0"/>
              <a:t> o cantón de </a:t>
            </a:r>
            <a:r>
              <a:rPr lang="es-ES" sz="2400" dirty="0" err="1"/>
              <a:t>Cartaxena</a:t>
            </a:r>
            <a:r>
              <a:rPr lang="es-ES" sz="2400" dirty="0"/>
              <a:t>, o 12 de </a:t>
            </a:r>
            <a:r>
              <a:rPr lang="es-ES" sz="2400" dirty="0" err="1"/>
              <a:t>xullo</a:t>
            </a:r>
            <a:r>
              <a:rPr lang="es-ES" sz="2400" dirty="0"/>
              <a:t>. </a:t>
            </a:r>
            <a:r>
              <a:rPr lang="es-ES" sz="2400" dirty="0" err="1"/>
              <a:t>Esténdese</a:t>
            </a:r>
            <a:r>
              <a:rPr lang="es-ES" sz="2400" dirty="0"/>
              <a:t> o </a:t>
            </a:r>
            <a:r>
              <a:rPr lang="es-ES" sz="2400" dirty="0" err="1"/>
              <a:t>movemento</a:t>
            </a:r>
            <a:r>
              <a:rPr lang="es-ES" sz="2400" dirty="0"/>
              <a:t> cantonalista polo </a:t>
            </a:r>
            <a:endParaRPr lang="es-ES" sz="2400" dirty="0" smtClean="0"/>
          </a:p>
          <a:p>
            <a:pPr algn="just"/>
            <a:r>
              <a:rPr lang="es-ES" sz="2400" b="1" u="sng" dirty="0"/>
              <a:t>L</a:t>
            </a:r>
            <a:r>
              <a:rPr lang="es-ES" sz="2400" b="1" u="sng" dirty="0" smtClean="0"/>
              <a:t>evante </a:t>
            </a:r>
            <a:r>
              <a:rPr lang="es-ES" sz="2400" dirty="0"/>
              <a:t>(Castellón, </a:t>
            </a:r>
            <a:r>
              <a:rPr lang="es-ES" sz="2400" dirty="0" err="1"/>
              <a:t>Alacante</a:t>
            </a:r>
            <a:r>
              <a:rPr lang="es-ES" sz="2400" dirty="0"/>
              <a:t>...),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Andalucía </a:t>
            </a:r>
            <a:r>
              <a:rPr lang="es-ES" sz="2400" dirty="0"/>
              <a:t>(Málaga, Granada, Cádiz, Sevilla...) </a:t>
            </a:r>
          </a:p>
          <a:p>
            <a:pPr algn="just"/>
            <a:r>
              <a:rPr lang="es-ES" sz="2400" b="1" u="sng" dirty="0" err="1"/>
              <a:t>A</a:t>
            </a:r>
            <a:r>
              <a:rPr lang="es-ES" sz="2400" b="1" u="sng" dirty="0" err="1" smtClean="0"/>
              <a:t>lgúns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puntos de </a:t>
            </a:r>
            <a:r>
              <a:rPr lang="es-ES" sz="2400" b="1" u="sng" dirty="0" err="1"/>
              <a:t>Castela</a:t>
            </a:r>
            <a:r>
              <a:rPr lang="es-ES" sz="2400" b="1" u="sng" dirty="0"/>
              <a:t> </a:t>
            </a:r>
            <a:r>
              <a:rPr lang="es-ES" sz="2400" dirty="0"/>
              <a:t>(Toro, Salamanca, Ávila, Toledo).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ausencia </a:t>
            </a:r>
            <a:r>
              <a:rPr lang="es-ES" sz="2400" dirty="0" smtClean="0"/>
              <a:t>do cantonalismo </a:t>
            </a:r>
            <a:r>
              <a:rPr lang="es-ES" sz="2400" dirty="0"/>
              <a:t>polo Norte e Cataluña </a:t>
            </a:r>
            <a:r>
              <a:rPr lang="es-ES" sz="2400" dirty="0" err="1"/>
              <a:t>soe</a:t>
            </a:r>
            <a:r>
              <a:rPr lang="es-ES" sz="2400" dirty="0"/>
              <a:t> </a:t>
            </a:r>
            <a:r>
              <a:rPr lang="es-ES" sz="2400" dirty="0" err="1" smtClean="0"/>
              <a:t>atribuírselle</a:t>
            </a:r>
            <a:r>
              <a:rPr lang="es-ES" sz="2400" dirty="0" smtClean="0"/>
              <a:t> á Guerra </a:t>
            </a:r>
            <a:r>
              <a:rPr lang="es-ES" sz="2400" dirty="0"/>
              <a:t>Carlista. </a:t>
            </a:r>
            <a:endParaRPr lang="es-ES" sz="2400" dirty="0" smtClean="0"/>
          </a:p>
          <a:p>
            <a:pPr algn="just"/>
            <a:endParaRPr lang="es-ES" sz="800" b="1" dirty="0"/>
          </a:p>
          <a:p>
            <a:pPr algn="just"/>
            <a:r>
              <a:rPr lang="es-ES" sz="2400" b="1" dirty="0" smtClean="0"/>
              <a:t>En </a:t>
            </a:r>
            <a:r>
              <a:rPr lang="es-ES" sz="2400" b="1" dirty="0" err="1"/>
              <a:t>xullo</a:t>
            </a:r>
            <a:r>
              <a:rPr lang="es-ES" sz="2400" dirty="0"/>
              <a:t>, a causa da guerra carlista e a formación de </a:t>
            </a:r>
            <a:r>
              <a:rPr lang="es-ES" sz="2400" dirty="0" err="1"/>
              <a:t>cantóns</a:t>
            </a:r>
            <a:r>
              <a:rPr lang="es-ES" sz="2400" dirty="0"/>
              <a:t>, </a:t>
            </a:r>
            <a:r>
              <a:rPr lang="es-ES" sz="2400" b="1" dirty="0"/>
              <a:t>o Estado so controlaba a </a:t>
            </a:r>
            <a:r>
              <a:rPr lang="es-ES" sz="2400" b="1" dirty="0" err="1"/>
              <a:t>metade</a:t>
            </a:r>
            <a:r>
              <a:rPr lang="es-ES" sz="2400" b="1" dirty="0"/>
              <a:t> do territorio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Os </a:t>
            </a:r>
            <a:r>
              <a:rPr lang="es-ES" sz="2400" dirty="0" err="1"/>
              <a:t>cantóns</a:t>
            </a:r>
            <a:r>
              <a:rPr lang="es-ES" sz="2400" dirty="0"/>
              <a:t> </a:t>
            </a:r>
            <a:r>
              <a:rPr lang="es-ES" sz="2400" dirty="0" err="1"/>
              <a:t>foron</a:t>
            </a:r>
            <a:r>
              <a:rPr lang="es-ES" sz="2400" dirty="0"/>
              <a:t> sometidos </a:t>
            </a:r>
            <a:r>
              <a:rPr lang="es-ES" sz="2400" dirty="0" err="1"/>
              <a:t>moi</a:t>
            </a:r>
            <a:r>
              <a:rPr lang="es-ES" sz="2400" dirty="0"/>
              <a:t> cedo. Entre </a:t>
            </a:r>
            <a:r>
              <a:rPr lang="es-ES" sz="2400" dirty="0" err="1"/>
              <a:t>finais</a:t>
            </a:r>
            <a:r>
              <a:rPr lang="es-ES" sz="2400" dirty="0"/>
              <a:t> de </a:t>
            </a:r>
            <a:r>
              <a:rPr lang="es-ES" sz="2400" dirty="0" err="1"/>
              <a:t>xullo</a:t>
            </a:r>
            <a:r>
              <a:rPr lang="es-ES" sz="2400" dirty="0"/>
              <a:t> e mediados de agosto os </a:t>
            </a:r>
            <a:r>
              <a:rPr lang="es-ES" sz="2400" dirty="0" err="1"/>
              <a:t>cantóns</a:t>
            </a:r>
            <a:r>
              <a:rPr lang="es-ES" sz="2400" dirty="0"/>
              <a:t> serán derrotados, agás Málaga, que resiste ata mediados de </a:t>
            </a:r>
            <a:r>
              <a:rPr lang="es-ES" sz="2400" dirty="0" err="1"/>
              <a:t>setembro</a:t>
            </a:r>
            <a:r>
              <a:rPr lang="es-ES" sz="2400" dirty="0"/>
              <a:t>, e </a:t>
            </a:r>
            <a:r>
              <a:rPr lang="es-ES" sz="2400" dirty="0" err="1"/>
              <a:t>Cartaxena</a:t>
            </a:r>
            <a:r>
              <a:rPr lang="es-ES" sz="2400" dirty="0"/>
              <a:t> que resiste ata </a:t>
            </a:r>
            <a:r>
              <a:rPr lang="es-ES" sz="2400" dirty="0" err="1"/>
              <a:t>xaneiro</a:t>
            </a:r>
            <a:r>
              <a:rPr lang="es-ES" sz="2400" dirty="0"/>
              <a:t> de 1874, </a:t>
            </a:r>
            <a:r>
              <a:rPr lang="es-ES" sz="2400" dirty="0" err="1"/>
              <a:t>xa</a:t>
            </a:r>
            <a:r>
              <a:rPr lang="es-ES" sz="2400" dirty="0"/>
              <a:t> rematada a República Federal.</a:t>
            </a:r>
          </a:p>
        </p:txBody>
      </p:sp>
      <p:pic>
        <p:nvPicPr>
          <p:cNvPr id="8194" name="Picture 2" descr="https://upload.wikimedia.org/wikipedia/commons/thumb/6/68/Conflictos_en_la_I_Rep%C3%BAblica_Espa%C3%B1ola.svg/800px-Conflictos_en_la_I_Rep%C3%BAblica_Espa%C3%B1ol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63" y="811369"/>
            <a:ext cx="5539637" cy="48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917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/>
              <a:t>Cartaxena</a:t>
            </a:r>
            <a:r>
              <a:rPr lang="es-ES" sz="2400" b="1" dirty="0"/>
              <a:t> </a:t>
            </a:r>
            <a:r>
              <a:rPr lang="es-ES" sz="2400" dirty="0"/>
              <a:t> será a experiencia </a:t>
            </a:r>
            <a:r>
              <a:rPr lang="es-ES" sz="2400" dirty="0" err="1"/>
              <a:t>máis</a:t>
            </a:r>
            <a:r>
              <a:rPr lang="es-ES" sz="2400" dirty="0"/>
              <a:t> significativa do cantonalismo e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/>
              <a:t>duradeira</a:t>
            </a:r>
            <a:r>
              <a:rPr lang="es-ES" sz="2400" dirty="0"/>
              <a:t>, debido </a:t>
            </a:r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b="1" dirty="0"/>
              <a:t>fortaleza amurallada, </a:t>
            </a:r>
            <a:r>
              <a:rPr lang="es-ES" sz="2400" b="1" dirty="0" err="1"/>
              <a:t>unha</a:t>
            </a:r>
            <a:r>
              <a:rPr lang="es-ES" sz="2400" b="1" dirty="0"/>
              <a:t> </a:t>
            </a:r>
            <a:r>
              <a:rPr lang="es-ES" sz="2400" b="1" dirty="0" err="1"/>
              <a:t>privilexiada</a:t>
            </a:r>
            <a:r>
              <a:rPr lang="es-ES" sz="2400" b="1" dirty="0"/>
              <a:t> situación orográfica e o </a:t>
            </a:r>
            <a:r>
              <a:rPr lang="es-ES" sz="2400" b="1" dirty="0" err="1"/>
              <a:t>apoio</a:t>
            </a:r>
            <a:r>
              <a:rPr lang="es-ES" sz="2400" b="1" dirty="0"/>
              <a:t> da Armada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Nun</a:t>
            </a:r>
            <a:r>
              <a:rPr lang="es-ES" sz="2400" dirty="0" smtClean="0"/>
              <a:t> </a:t>
            </a:r>
            <a:r>
              <a:rPr lang="es-ES" sz="2400" dirty="0"/>
              <a:t>principio intentará articular o Estado Federal “de </a:t>
            </a:r>
            <a:r>
              <a:rPr lang="es-ES" sz="2400" dirty="0" err="1"/>
              <a:t>abaixo</a:t>
            </a:r>
            <a:r>
              <a:rPr lang="es-ES" sz="2400" dirty="0"/>
              <a:t> arriba” e tratará de </a:t>
            </a:r>
            <a:r>
              <a:rPr lang="es-ES" sz="2400" dirty="0" err="1"/>
              <a:t>estender</a:t>
            </a:r>
            <a:r>
              <a:rPr lang="es-ES" sz="2400" dirty="0"/>
              <a:t> o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polas</a:t>
            </a:r>
            <a:r>
              <a:rPr lang="es-ES" sz="2400" dirty="0"/>
              <a:t> zonas próximas, pero desde agosto </a:t>
            </a:r>
            <a:r>
              <a:rPr lang="es-ES" sz="2400" dirty="0" err="1"/>
              <a:t>adoitará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posición </a:t>
            </a:r>
            <a:r>
              <a:rPr lang="es-ES" sz="2400" dirty="0" smtClean="0"/>
              <a:t>defensiva.</a:t>
            </a:r>
          </a:p>
          <a:p>
            <a:pPr algn="just"/>
            <a:r>
              <a:rPr lang="es-ES" sz="2400" dirty="0" smtClean="0"/>
              <a:t>Durante </a:t>
            </a:r>
            <a:r>
              <a:rPr lang="es-ES" sz="2400" dirty="0"/>
              <a:t>a experiencia cantonal </a:t>
            </a:r>
            <a:r>
              <a:rPr lang="es-ES" sz="2400" dirty="0" err="1"/>
              <a:t>chegarán</a:t>
            </a:r>
            <a:r>
              <a:rPr lang="es-ES" sz="2400" dirty="0"/>
              <a:t> a establecer </a:t>
            </a:r>
            <a:r>
              <a:rPr lang="es-ES" sz="2400" dirty="0" err="1"/>
              <a:t>unha</a:t>
            </a:r>
            <a:r>
              <a:rPr lang="es-ES" sz="2400" dirty="0"/>
              <a:t> serie de medidas propias </a:t>
            </a:r>
            <a:r>
              <a:rPr lang="es-ES" sz="2400" dirty="0" err="1"/>
              <a:t>dun</a:t>
            </a:r>
            <a:r>
              <a:rPr lang="es-ES" sz="2400" dirty="0"/>
              <a:t> Estado como a </a:t>
            </a:r>
            <a:r>
              <a:rPr lang="es-ES" sz="2400" b="1" dirty="0" err="1"/>
              <a:t>recadación</a:t>
            </a:r>
            <a:r>
              <a:rPr lang="es-ES" sz="2400" b="1" dirty="0"/>
              <a:t> de </a:t>
            </a:r>
            <a:r>
              <a:rPr lang="es-ES" sz="2400" b="1" dirty="0" err="1"/>
              <a:t>impostos</a:t>
            </a:r>
            <a:r>
              <a:rPr lang="es-ES" sz="2400" b="1" dirty="0"/>
              <a:t>, </a:t>
            </a:r>
            <a:r>
              <a:rPr lang="es-ES" sz="2400" b="1" dirty="0" err="1"/>
              <a:t>relacións</a:t>
            </a:r>
            <a:r>
              <a:rPr lang="es-ES" sz="2400" b="1" dirty="0"/>
              <a:t> exteriores mediante os consulados, supresión da pena de </a:t>
            </a:r>
            <a:r>
              <a:rPr lang="es-ES" sz="2400" b="1" dirty="0" err="1"/>
              <a:t>morte</a:t>
            </a:r>
            <a:r>
              <a:rPr lang="es-ES" sz="2400" b="1" dirty="0"/>
              <a:t>, </a:t>
            </a:r>
            <a:r>
              <a:rPr lang="es-ES" sz="2400" b="1" dirty="0" err="1"/>
              <a:t>unha</a:t>
            </a:r>
            <a:r>
              <a:rPr lang="es-ES" sz="2400" b="1" dirty="0"/>
              <a:t> </a:t>
            </a:r>
            <a:r>
              <a:rPr lang="es-ES" sz="2400" b="1" dirty="0" err="1"/>
              <a:t>moeda</a:t>
            </a:r>
            <a:r>
              <a:rPr lang="es-ES" sz="2400" b="1" dirty="0"/>
              <a:t> propia, </a:t>
            </a:r>
            <a:r>
              <a:rPr lang="es-ES" sz="2400" b="1" dirty="0" err="1"/>
              <a:t>ou</a:t>
            </a:r>
            <a:r>
              <a:rPr lang="es-ES" sz="2400" b="1" dirty="0"/>
              <a:t> a </a:t>
            </a:r>
            <a:r>
              <a:rPr lang="es-ES" sz="2400" b="1" dirty="0" err="1"/>
              <a:t>xornada</a:t>
            </a:r>
            <a:r>
              <a:rPr lang="es-ES" sz="2400" b="1" dirty="0"/>
              <a:t> laboral de 8 horas. </a:t>
            </a:r>
          </a:p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sufrir 3 sitios, o Cantón de </a:t>
            </a:r>
            <a:r>
              <a:rPr lang="es-ES" sz="2400" dirty="0" err="1"/>
              <a:t>Cartaxena</a:t>
            </a:r>
            <a:r>
              <a:rPr lang="es-ES" sz="2400" dirty="0"/>
              <a:t> </a:t>
            </a:r>
            <a:r>
              <a:rPr lang="es-ES" sz="2400" dirty="0" err="1" smtClean="0"/>
              <a:t>renderase</a:t>
            </a:r>
            <a:r>
              <a:rPr lang="es-ES" sz="2400" dirty="0" smtClean="0"/>
              <a:t>, o 12/01/1874, </a:t>
            </a:r>
            <a:r>
              <a:rPr lang="es-ES" sz="2400" dirty="0" err="1" smtClean="0"/>
              <a:t>despois</a:t>
            </a:r>
            <a:r>
              <a:rPr lang="es-ES" sz="2400" dirty="0" smtClean="0"/>
              <a:t> do Golpe de Pavía e  </a:t>
            </a:r>
            <a:r>
              <a:rPr lang="es-ES" sz="2400" dirty="0" err="1" smtClean="0"/>
              <a:t>trala</a:t>
            </a:r>
            <a:r>
              <a:rPr lang="es-ES" sz="2400" dirty="0" smtClean="0"/>
              <a:t> promesa de indulto e reincorporación mandos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exército</a:t>
            </a:r>
            <a:r>
              <a:rPr lang="es-ES" sz="2400" dirty="0"/>
              <a:t>.</a:t>
            </a:r>
            <a:endParaRPr lang="gl-ES" sz="2400" dirty="0"/>
          </a:p>
        </p:txBody>
      </p:sp>
      <p:pic>
        <p:nvPicPr>
          <p:cNvPr id="4098" name="Picture 2" descr="La Insurrección Cantonal en Cartagena (1873-1874) – Kaos en la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-132769"/>
            <a:ext cx="6116640" cy="31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3086825"/>
            <a:ext cx="5190186" cy="37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218941"/>
            <a:ext cx="53576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Salmerón</a:t>
            </a:r>
            <a:r>
              <a:rPr lang="es-ES" sz="2400" b="1" u="sng" dirty="0" smtClean="0"/>
              <a:t>.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Salmerón</a:t>
            </a:r>
            <a:r>
              <a:rPr lang="es-ES" sz="2400" dirty="0"/>
              <a:t>, sucesor de Pi y </a:t>
            </a:r>
            <a:r>
              <a:rPr lang="es-ES" sz="2400" dirty="0" err="1"/>
              <a:t>Margall</a:t>
            </a:r>
            <a:r>
              <a:rPr lang="es-ES" sz="2400" dirty="0"/>
              <a:t>, </a:t>
            </a:r>
            <a:r>
              <a:rPr lang="es-ES" sz="2400" dirty="0" err="1"/>
              <a:t>trala</a:t>
            </a:r>
            <a:r>
              <a:rPr lang="es-ES" sz="2400" dirty="0"/>
              <a:t> dimisión </a:t>
            </a:r>
            <a:r>
              <a:rPr lang="es-ES" sz="2400" dirty="0" err="1"/>
              <a:t>deste</a:t>
            </a:r>
            <a:r>
              <a:rPr lang="es-ES" sz="2400" dirty="0"/>
              <a:t>, </a:t>
            </a:r>
            <a:r>
              <a:rPr lang="es-ES" sz="2400" dirty="0" err="1"/>
              <a:t>dirixirá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política a sofocar militarmente </a:t>
            </a:r>
            <a:r>
              <a:rPr lang="es-ES" sz="2400" dirty="0" smtClean="0"/>
              <a:t>o </a:t>
            </a:r>
            <a:r>
              <a:rPr lang="es-ES" sz="2400" dirty="0" err="1" smtClean="0"/>
              <a:t>movemento</a:t>
            </a:r>
            <a:r>
              <a:rPr lang="es-ES" sz="2400" dirty="0" smtClean="0"/>
              <a:t> </a:t>
            </a:r>
            <a:r>
              <a:rPr lang="es-ES" sz="2400" dirty="0"/>
              <a:t>cantonalista.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Tivo</a:t>
            </a:r>
            <a:r>
              <a:rPr lang="es-ES" sz="2400" dirty="0" smtClean="0"/>
              <a:t> </a:t>
            </a:r>
            <a:r>
              <a:rPr lang="es-ES" sz="2400" dirty="0"/>
              <a:t>que recorrer a </a:t>
            </a:r>
            <a:r>
              <a:rPr lang="es-ES" sz="2400" dirty="0" err="1"/>
              <a:t>xenerais</a:t>
            </a:r>
            <a:r>
              <a:rPr lang="es-ES" sz="2400" dirty="0"/>
              <a:t> como Pavía </a:t>
            </a:r>
            <a:r>
              <a:rPr lang="es-ES" sz="2400" dirty="0" err="1"/>
              <a:t>ou</a:t>
            </a:r>
            <a:r>
              <a:rPr lang="es-ES" sz="2400" dirty="0"/>
              <a:t> Martínez Campos, monárquicos, que posteriormente rematarán coa República e propiciarán a </a:t>
            </a:r>
            <a:r>
              <a:rPr lang="es-ES" sz="2400" dirty="0" err="1"/>
              <a:t>chegada</a:t>
            </a:r>
            <a:r>
              <a:rPr lang="es-ES" sz="2400" dirty="0"/>
              <a:t> de </a:t>
            </a:r>
            <a:r>
              <a:rPr lang="es-ES" sz="2400" dirty="0" err="1"/>
              <a:t>Afonso</a:t>
            </a:r>
            <a:r>
              <a:rPr lang="es-ES" sz="2400" dirty="0"/>
              <a:t> XII.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Salmerón </a:t>
            </a:r>
            <a:r>
              <a:rPr lang="es-ES" sz="2400" dirty="0" err="1"/>
              <a:t>principiou</a:t>
            </a:r>
            <a:r>
              <a:rPr lang="es-ES" sz="2400" dirty="0"/>
              <a:t> o </a:t>
            </a:r>
            <a:r>
              <a:rPr lang="es-ES" sz="2400" dirty="0" err="1"/>
              <a:t>xiro</a:t>
            </a:r>
            <a:r>
              <a:rPr lang="es-ES" sz="2400" dirty="0"/>
              <a:t> conservador da República, dimite en </a:t>
            </a:r>
            <a:r>
              <a:rPr lang="es-ES" sz="2400" dirty="0" err="1"/>
              <a:t>setembro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negarse a firmar 2 penas de </a:t>
            </a:r>
            <a:r>
              <a:rPr lang="es-ES" sz="2400" dirty="0" err="1"/>
              <a:t>morte</a:t>
            </a:r>
            <a:r>
              <a:rPr lang="es-ES" sz="2400" dirty="0"/>
              <a:t> impostas polos militares. </a:t>
            </a:r>
          </a:p>
        </p:txBody>
      </p:sp>
      <p:pic>
        <p:nvPicPr>
          <p:cNvPr id="14338" name="Picture 2" descr="BIOGRAFIA DE NICOLAS SALMER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3" y="938524"/>
            <a:ext cx="6452043" cy="48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286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</a:t>
            </a:r>
            <a:r>
              <a:rPr lang="es-ES" sz="2400" b="1" u="sng" dirty="0" smtClean="0"/>
              <a:t>Castelar</a:t>
            </a:r>
            <a:endParaRPr lang="es-ES" sz="2400" dirty="0"/>
          </a:p>
          <a:p>
            <a:pPr algn="just"/>
            <a:r>
              <a:rPr lang="es-ES" sz="2400" dirty="0" smtClean="0"/>
              <a:t>Último </a:t>
            </a:r>
            <a:r>
              <a:rPr lang="es-ES" sz="2400" dirty="0"/>
              <a:t>presidente da I </a:t>
            </a:r>
            <a:r>
              <a:rPr lang="es-ES" sz="2400" dirty="0" smtClean="0"/>
              <a:t>República. </a:t>
            </a:r>
          </a:p>
          <a:p>
            <a:pPr algn="just"/>
            <a:r>
              <a:rPr lang="es-ES" sz="2400" dirty="0" smtClean="0"/>
              <a:t>Impón </a:t>
            </a:r>
            <a:r>
              <a:rPr lang="es-ES" sz="2400" dirty="0" err="1"/>
              <a:t>unha</a:t>
            </a:r>
            <a:r>
              <a:rPr lang="es-ES" sz="2400" dirty="0"/>
              <a:t> política de orden. </a:t>
            </a:r>
            <a:endParaRPr lang="es-ES" sz="2400" dirty="0" smtClean="0"/>
          </a:p>
          <a:p>
            <a:pPr algn="just"/>
            <a:r>
              <a:rPr lang="es-ES" sz="2400" b="1" dirty="0" err="1" smtClean="0"/>
              <a:t>Executa</a:t>
            </a:r>
            <a:r>
              <a:rPr lang="es-ES" sz="2400" b="1" dirty="0" smtClean="0"/>
              <a:t> </a:t>
            </a:r>
            <a:r>
              <a:rPr lang="es-ES" sz="2400" b="1" dirty="0"/>
              <a:t>penas de </a:t>
            </a:r>
            <a:r>
              <a:rPr lang="es-ES" sz="2400" b="1" dirty="0" err="1"/>
              <a:t>morte</a:t>
            </a:r>
            <a:r>
              <a:rPr lang="es-ES" sz="2400" b="1" dirty="0"/>
              <a:t>, limita a </a:t>
            </a:r>
            <a:r>
              <a:rPr lang="es-ES" sz="2400" b="1" dirty="0" err="1"/>
              <a:t>liberdade</a:t>
            </a:r>
            <a:r>
              <a:rPr lang="es-ES" sz="2400" b="1" dirty="0"/>
              <a:t> de </a:t>
            </a:r>
            <a:r>
              <a:rPr lang="es-ES" sz="2400" b="1" dirty="0" smtClean="0"/>
              <a:t>prensa, </a:t>
            </a:r>
            <a:r>
              <a:rPr lang="es-ES" sz="2400" b="1" dirty="0" err="1" smtClean="0"/>
              <a:t>goberna</a:t>
            </a:r>
            <a:r>
              <a:rPr lang="es-ES" sz="2400" b="1" dirty="0" smtClean="0"/>
              <a:t> </a:t>
            </a:r>
            <a:r>
              <a:rPr lang="es-ES" sz="2400" b="1" dirty="0"/>
              <a:t>por decreto, </a:t>
            </a:r>
            <a:r>
              <a:rPr lang="es-ES" sz="2400" b="1" dirty="0" err="1"/>
              <a:t>disolve</a:t>
            </a:r>
            <a:r>
              <a:rPr lang="es-ES" sz="2400" b="1" dirty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voluntarios da República, suspende as garantías </a:t>
            </a:r>
            <a:r>
              <a:rPr lang="es-ES" sz="2400" b="1" dirty="0" err="1"/>
              <a:t>constitucionais</a:t>
            </a:r>
            <a:r>
              <a:rPr lang="es-ES" sz="2400" b="1" dirty="0"/>
              <a:t> e </a:t>
            </a:r>
            <a:r>
              <a:rPr lang="es-ES" sz="2400" b="1" dirty="0" smtClean="0"/>
              <a:t>as </a:t>
            </a:r>
            <a:r>
              <a:rPr lang="es-ES" sz="2400" b="1" dirty="0"/>
              <a:t>Cortes ata </a:t>
            </a:r>
            <a:r>
              <a:rPr lang="es-ES" sz="2400" b="1" dirty="0" err="1"/>
              <a:t>xaneiro</a:t>
            </a:r>
            <a:r>
              <a:rPr lang="es-ES" sz="2400" b="1" dirty="0"/>
              <a:t> de 1874.</a:t>
            </a:r>
          </a:p>
          <a:p>
            <a:pPr algn="just"/>
            <a:r>
              <a:rPr lang="es-ES" sz="2400" b="1" dirty="0"/>
              <a:t>O </a:t>
            </a:r>
            <a:r>
              <a:rPr lang="es-ES" sz="2400" b="1" dirty="0" err="1"/>
              <a:t>exército</a:t>
            </a:r>
            <a:r>
              <a:rPr lang="es-ES" sz="2400" b="1" dirty="0"/>
              <a:t> cobra </a:t>
            </a:r>
            <a:r>
              <a:rPr lang="es-ES" sz="2400" b="1" dirty="0" err="1"/>
              <a:t>unha</a:t>
            </a:r>
            <a:r>
              <a:rPr lang="es-ES" sz="2400" b="1" dirty="0"/>
              <a:t> grande importancia </a:t>
            </a:r>
            <a:r>
              <a:rPr lang="es-ES" sz="2400" dirty="0"/>
              <a:t>debido á Guerra Carlista. Ante a implantación carlista no NE de España, favorecido polo </a:t>
            </a:r>
            <a:r>
              <a:rPr lang="es-ES" sz="2400" dirty="0" err="1"/>
              <a:t>illamento</a:t>
            </a:r>
            <a:r>
              <a:rPr lang="es-ES" sz="2400" dirty="0"/>
              <a:t> internacional da I República </a:t>
            </a:r>
            <a:r>
              <a:rPr lang="es-ES" sz="2400" dirty="0" smtClean="0"/>
              <a:t>(</a:t>
            </a:r>
            <a:r>
              <a:rPr lang="es-ES" sz="2400" dirty="0" err="1" smtClean="0"/>
              <a:t>só</a:t>
            </a:r>
            <a:r>
              <a:rPr lang="es-ES" sz="2400" dirty="0" smtClean="0"/>
              <a:t> </a:t>
            </a:r>
            <a:r>
              <a:rPr lang="es-ES" sz="2400" dirty="0"/>
              <a:t>recibe o </a:t>
            </a:r>
            <a:r>
              <a:rPr lang="es-ES" sz="2400" dirty="0" err="1"/>
              <a:t>recoñecemento</a:t>
            </a:r>
            <a:r>
              <a:rPr lang="es-ES" sz="2400" dirty="0"/>
              <a:t> de EE.UU. polos </a:t>
            </a:r>
            <a:r>
              <a:rPr lang="es-ES" sz="2400" dirty="0" err="1"/>
              <a:t>seus</a:t>
            </a:r>
            <a:r>
              <a:rPr lang="es-ES" sz="2400" dirty="0"/>
              <a:t> intereses en Cuba, e de </a:t>
            </a:r>
            <a:r>
              <a:rPr lang="es-ES" sz="2400" dirty="0" err="1"/>
              <a:t>Suíza</a:t>
            </a:r>
            <a:r>
              <a:rPr lang="es-ES" sz="2400" dirty="0"/>
              <a:t>, Costa Rica e </a:t>
            </a:r>
            <a:r>
              <a:rPr lang="es-ES" sz="2400" dirty="0" smtClean="0"/>
              <a:t>Guatemala). </a:t>
            </a:r>
          </a:p>
          <a:p>
            <a:pPr algn="just"/>
            <a:r>
              <a:rPr lang="es-ES" sz="2400" dirty="0" err="1" smtClean="0"/>
              <a:t>Apoiase</a:t>
            </a:r>
            <a:r>
              <a:rPr lang="es-ES" sz="2400" dirty="0" smtClean="0"/>
              <a:t> </a:t>
            </a:r>
            <a:r>
              <a:rPr lang="es-ES" sz="2400" dirty="0"/>
              <a:t>no </a:t>
            </a:r>
            <a:r>
              <a:rPr lang="es-ES" sz="2400" dirty="0" err="1"/>
              <a:t>xeneral</a:t>
            </a:r>
            <a:r>
              <a:rPr lang="es-ES" sz="2400" dirty="0"/>
              <a:t> Serrano e o Almirante Topete, </a:t>
            </a:r>
            <a:r>
              <a:rPr lang="es-ES" sz="2400" dirty="0" err="1"/>
              <a:t>mobiliza</a:t>
            </a:r>
            <a:r>
              <a:rPr lang="es-ES" sz="2400" dirty="0"/>
              <a:t> a 80.000 </a:t>
            </a:r>
            <a:r>
              <a:rPr lang="es-ES" sz="2400" dirty="0" err="1"/>
              <a:t>recrutas</a:t>
            </a:r>
            <a:r>
              <a:rPr lang="es-ES" sz="2400" dirty="0"/>
              <a:t> e restablece a arma de Artillería.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conservadora </a:t>
            </a:r>
            <a:r>
              <a:rPr lang="es-ES" sz="2400" dirty="0" err="1"/>
              <a:t>lévao</a:t>
            </a:r>
            <a:r>
              <a:rPr lang="es-ES" sz="2400" dirty="0"/>
              <a:t> </a:t>
            </a:r>
            <a:r>
              <a:rPr lang="es-ES" sz="2400" dirty="0" smtClean="0"/>
              <a:t>a </a:t>
            </a:r>
            <a:r>
              <a:rPr lang="es-ES" sz="2400" dirty="0"/>
              <a:t>aproximarse </a:t>
            </a:r>
            <a:r>
              <a:rPr lang="es-ES" sz="2400" dirty="0" err="1"/>
              <a:t>ó</a:t>
            </a:r>
            <a:r>
              <a:rPr lang="es-ES" sz="2400" dirty="0"/>
              <a:t> Vaticano (</a:t>
            </a:r>
            <a:r>
              <a:rPr lang="es-ES" sz="2400" dirty="0" err="1"/>
              <a:t>acordo</a:t>
            </a:r>
            <a:r>
              <a:rPr lang="es-ES" sz="2400" dirty="0"/>
              <a:t> para </a:t>
            </a:r>
            <a:r>
              <a:rPr lang="es-ES" sz="2400" dirty="0" smtClean="0"/>
              <a:t> </a:t>
            </a:r>
            <a:r>
              <a:rPr lang="es-ES" sz="2400" dirty="0"/>
              <a:t>elección de </a:t>
            </a:r>
            <a:r>
              <a:rPr lang="es-ES" sz="2400" dirty="0" err="1"/>
              <a:t>arcebispos</a:t>
            </a:r>
            <a:r>
              <a:rPr lang="es-ES" sz="2400" dirty="0"/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055578"/>
            <a:ext cx="5905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67425"/>
            <a:ext cx="5293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Golpe de Pavía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Como as Cortes, que se </a:t>
            </a:r>
            <a:r>
              <a:rPr lang="es-ES" sz="2400" dirty="0" err="1"/>
              <a:t>abriron</a:t>
            </a:r>
            <a:r>
              <a:rPr lang="es-ES" sz="2400" dirty="0"/>
              <a:t> en </a:t>
            </a:r>
            <a:r>
              <a:rPr lang="es-ES" sz="2400" dirty="0" err="1" smtClean="0"/>
              <a:t>xaneiro</a:t>
            </a:r>
            <a:r>
              <a:rPr lang="es-ES" sz="2400" dirty="0" smtClean="0"/>
              <a:t> de 1874, </a:t>
            </a:r>
            <a:r>
              <a:rPr lang="es-ES" sz="2400" dirty="0" err="1"/>
              <a:t>chegaron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acordo</a:t>
            </a:r>
            <a:r>
              <a:rPr lang="es-ES" sz="2400" dirty="0"/>
              <a:t> </a:t>
            </a:r>
            <a:r>
              <a:rPr lang="es-ES" sz="2400" dirty="0" err="1"/>
              <a:t>proposto</a:t>
            </a:r>
            <a:r>
              <a:rPr lang="es-ES" sz="2400" dirty="0"/>
              <a:t> por Salmerón de volver </a:t>
            </a:r>
            <a:r>
              <a:rPr lang="es-ES" sz="2400" dirty="0" err="1"/>
              <a:t>pola</a:t>
            </a:r>
            <a:r>
              <a:rPr lang="es-ES" sz="2400" dirty="0"/>
              <a:t> senda federal e </a:t>
            </a:r>
            <a:r>
              <a:rPr lang="es-ES" sz="2400" dirty="0" err="1"/>
              <a:t>opoñerse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de Castelar,  o </a:t>
            </a:r>
            <a:r>
              <a:rPr lang="es-ES" sz="2400" dirty="0" err="1"/>
              <a:t>xeneral</a:t>
            </a:r>
            <a:r>
              <a:rPr lang="es-ES" sz="2400" dirty="0"/>
              <a:t> Pavía </a:t>
            </a:r>
            <a:r>
              <a:rPr lang="es-ES" sz="2400" dirty="0" err="1"/>
              <a:t>na</a:t>
            </a:r>
            <a:r>
              <a:rPr lang="es-ES" sz="2400" dirty="0"/>
              <a:t> madrugada do 3 de </a:t>
            </a:r>
            <a:r>
              <a:rPr lang="es-ES" sz="2400" dirty="0" err="1"/>
              <a:t>xaneiro</a:t>
            </a:r>
            <a:r>
              <a:rPr lang="es-ES" sz="2400" dirty="0"/>
              <a:t> de 1874  invade o hemiciclo con tropas da </a:t>
            </a:r>
            <a:r>
              <a:rPr lang="es-ES" sz="2400" dirty="0" err="1"/>
              <a:t>Garda</a:t>
            </a:r>
            <a:r>
              <a:rPr lang="es-ES" sz="2400" dirty="0"/>
              <a:t> Civil e </a:t>
            </a:r>
            <a:r>
              <a:rPr lang="es-ES" sz="2400" dirty="0" err="1"/>
              <a:t>disolve</a:t>
            </a:r>
            <a:r>
              <a:rPr lang="es-ES" sz="2400" dirty="0"/>
              <a:t> a </a:t>
            </a:r>
            <a:r>
              <a:rPr lang="es-ES" sz="2400" dirty="0" err="1"/>
              <a:t>Asemblea</a:t>
            </a:r>
            <a:r>
              <a:rPr lang="es-ES" sz="2400" dirty="0"/>
              <a:t>, rematando así coa experiencia da I República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Tras </a:t>
            </a:r>
            <a:r>
              <a:rPr lang="es-ES" sz="2400" dirty="0" smtClean="0"/>
              <a:t>o golpe de estado do </a:t>
            </a:r>
            <a:r>
              <a:rPr lang="es-ES" sz="2400" dirty="0" err="1"/>
              <a:t>xeneral</a:t>
            </a:r>
            <a:r>
              <a:rPr lang="es-ES" sz="2400" dirty="0"/>
              <a:t> </a:t>
            </a:r>
            <a:r>
              <a:rPr lang="es-ES" sz="2400" dirty="0" smtClean="0"/>
              <a:t>Pavía e a disolución das Cortes, </a:t>
            </a:r>
            <a:r>
              <a:rPr lang="es-ES" sz="2400" b="1" dirty="0"/>
              <a:t>Serrano asumirá o poder executivo do </a:t>
            </a:r>
            <a:r>
              <a:rPr lang="es-ES" sz="2400" b="1" dirty="0" err="1"/>
              <a:t>goberno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Con </a:t>
            </a:r>
            <a:r>
              <a:rPr lang="es-ES" sz="2400" dirty="0"/>
              <a:t>Serrano </a:t>
            </a:r>
            <a:r>
              <a:rPr lang="es-ES" sz="2400" dirty="0" err="1"/>
              <a:t>dáse</a:t>
            </a:r>
            <a:r>
              <a:rPr lang="es-ES" sz="2400" dirty="0"/>
              <a:t> por rematada a experiencia </a:t>
            </a:r>
            <a:r>
              <a:rPr lang="es-ES" sz="2400" b="1" dirty="0"/>
              <a:t>republicana federal </a:t>
            </a:r>
            <a:r>
              <a:rPr lang="es-ES" sz="2400" dirty="0"/>
              <a:t>de 1873</a:t>
            </a:r>
            <a:endParaRPr lang="gl-ES" sz="2400" dirty="0"/>
          </a:p>
        </p:txBody>
      </p:sp>
      <p:pic>
        <p:nvPicPr>
          <p:cNvPr id="3" name="Picture 8" descr="Vamos a la I República. Por Eduardo García SerranoEl Correo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7" y="1740302"/>
            <a:ext cx="6776162" cy="38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67425"/>
            <a:ext cx="61818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REPÚBLICA PRESIDENCIALISTA DE SERRANO. A RESTAURACIÓN BORBÓNICA.</a:t>
            </a:r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de Serrano,</a:t>
            </a:r>
            <a:r>
              <a:rPr lang="es-ES" sz="2400" dirty="0"/>
              <a:t> , </a:t>
            </a:r>
            <a:r>
              <a:rPr lang="es-ES" sz="2400" dirty="0" err="1"/>
              <a:t>exercido</a:t>
            </a:r>
            <a:r>
              <a:rPr lang="es-ES" sz="2400" dirty="0"/>
              <a:t> con poderes </a:t>
            </a:r>
            <a:r>
              <a:rPr lang="es-ES" sz="2400" dirty="0" err="1" smtClean="0"/>
              <a:t>ditatoriais</a:t>
            </a:r>
            <a:r>
              <a:rPr lang="es-ES" sz="2400" dirty="0" smtClean="0"/>
              <a:t>, pretende </a:t>
            </a:r>
            <a:r>
              <a:rPr lang="es-ES" sz="2400" dirty="0"/>
              <a:t>equipararse </a:t>
            </a:r>
            <a:r>
              <a:rPr lang="es-ES" sz="2400" dirty="0" err="1"/>
              <a:t>ó</a:t>
            </a:r>
            <a:r>
              <a:rPr lang="es-ES" sz="2400" dirty="0"/>
              <a:t> modelo francés do </a:t>
            </a:r>
            <a:r>
              <a:rPr lang="es-ES" sz="2400" dirty="0" err="1"/>
              <a:t>xeneral</a:t>
            </a:r>
            <a:r>
              <a:rPr lang="es-ES" sz="2400" dirty="0"/>
              <a:t> Mac-</a:t>
            </a:r>
            <a:r>
              <a:rPr lang="es-ES" sz="2400" dirty="0" err="1"/>
              <a:t>Mahon</a:t>
            </a:r>
            <a:r>
              <a:rPr lang="es-ES" sz="2400" dirty="0"/>
              <a:t> </a:t>
            </a:r>
            <a:r>
              <a:rPr lang="es-ES" sz="2400" dirty="0" smtClean="0"/>
              <a:t>(Un militar que pretende </a:t>
            </a:r>
            <a:r>
              <a:rPr lang="es-ES" sz="2400" dirty="0" err="1" smtClean="0"/>
              <a:t>exercer</a:t>
            </a:r>
            <a:r>
              <a:rPr lang="es-ES" sz="2400" dirty="0" smtClean="0"/>
              <a:t> a presidencia da República de forma case permanente).</a:t>
            </a:r>
            <a:endParaRPr lang="es-ES" sz="800" dirty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o </a:t>
            </a:r>
            <a:r>
              <a:rPr lang="es-ES" sz="2400" dirty="0" err="1"/>
              <a:t>goberno</a:t>
            </a:r>
            <a:r>
              <a:rPr lang="es-ES" sz="2400" dirty="0"/>
              <a:t> de </a:t>
            </a:r>
            <a:r>
              <a:rPr lang="es-ES" sz="2400" dirty="0" smtClean="0"/>
              <a:t>Serrano se </a:t>
            </a:r>
            <a:r>
              <a:rPr lang="es-ES" sz="2400" dirty="0" err="1"/>
              <a:t>vai</a:t>
            </a:r>
            <a:r>
              <a:rPr lang="es-ES" sz="2400" dirty="0"/>
              <a:t> distinguir por </a:t>
            </a:r>
            <a:r>
              <a:rPr lang="es-ES" sz="2400" dirty="0" err="1"/>
              <a:t>unha</a:t>
            </a:r>
            <a:r>
              <a:rPr lang="es-ES" sz="2400" dirty="0"/>
              <a:t> política de orden, </a:t>
            </a:r>
            <a:r>
              <a:rPr lang="es-ES" sz="2400" dirty="0" err="1"/>
              <a:t>exercendo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política autoritaria </a:t>
            </a:r>
            <a:r>
              <a:rPr lang="es-ES" sz="2400" b="1" dirty="0" err="1"/>
              <a:t>fronte</a:t>
            </a:r>
            <a:r>
              <a:rPr lang="es-ES" sz="2400" b="1" dirty="0"/>
              <a:t> a republicanos </a:t>
            </a:r>
            <a:r>
              <a:rPr lang="es-ES" sz="2400" b="1" dirty="0" err="1"/>
              <a:t>federais</a:t>
            </a:r>
            <a:r>
              <a:rPr lang="es-ES" sz="2400" b="1" dirty="0"/>
              <a:t> e a I Internacional,</a:t>
            </a:r>
            <a:r>
              <a:rPr lang="es-ES" sz="2400" dirty="0"/>
              <a:t> a </a:t>
            </a:r>
            <a:r>
              <a:rPr lang="es-ES" sz="2400" dirty="0" err="1"/>
              <a:t>realidade</a:t>
            </a:r>
            <a:r>
              <a:rPr lang="es-ES" sz="2400" dirty="0"/>
              <a:t> é que </a:t>
            </a:r>
            <a:r>
              <a:rPr lang="es-ES" sz="2400" b="1" u="sng" dirty="0"/>
              <a:t>Serrano non contará </a:t>
            </a:r>
            <a:r>
              <a:rPr lang="es-ES" sz="2400" b="1" u="sng" dirty="0" err="1"/>
              <a:t>co</a:t>
            </a:r>
            <a:r>
              <a:rPr lang="es-ES" sz="2400" b="1" u="sng" dirty="0"/>
              <a:t> </a:t>
            </a:r>
            <a:r>
              <a:rPr lang="es-ES" sz="2400" b="1" u="sng" dirty="0" err="1"/>
              <a:t>apoio</a:t>
            </a:r>
            <a:r>
              <a:rPr lang="es-ES" sz="2400" b="1" u="sng" dirty="0"/>
              <a:t> </a:t>
            </a:r>
            <a:r>
              <a:rPr lang="es-ES" sz="2400" b="1" u="sng" dirty="0" err="1"/>
              <a:t>nin</a:t>
            </a:r>
            <a:r>
              <a:rPr lang="es-ES" sz="2400" b="1" u="sng" dirty="0"/>
              <a:t> das </a:t>
            </a:r>
            <a:r>
              <a:rPr lang="es-ES" sz="2400" b="1" u="sng" dirty="0" err="1"/>
              <a:t>forzas</a:t>
            </a:r>
            <a:r>
              <a:rPr lang="es-ES" sz="2400" b="1" u="sng" dirty="0"/>
              <a:t> políticas </a:t>
            </a:r>
            <a:r>
              <a:rPr lang="es-ES" sz="2400" b="1" u="sng" dirty="0" err="1"/>
              <a:t>nin</a:t>
            </a:r>
            <a:r>
              <a:rPr lang="es-ES" sz="2400" b="1" u="sng" dirty="0"/>
              <a:t> do </a:t>
            </a:r>
            <a:r>
              <a:rPr lang="es-ES" sz="2400" b="1" u="sng" dirty="0" err="1" smtClean="0"/>
              <a:t>exército</a:t>
            </a:r>
            <a:r>
              <a:rPr lang="es-ES" sz="2400" b="1" u="sng" dirty="0" smtClean="0"/>
              <a:t>.</a:t>
            </a:r>
          </a:p>
          <a:p>
            <a:pPr algn="just"/>
            <a:r>
              <a:rPr lang="es-ES" sz="2400" dirty="0"/>
              <a:t>Os intereses das clases propietarias e do </a:t>
            </a:r>
            <a:r>
              <a:rPr lang="es-ES" sz="2400" dirty="0" err="1"/>
              <a:t>exército</a:t>
            </a:r>
            <a:r>
              <a:rPr lang="es-ES" sz="2400" dirty="0"/>
              <a:t> irá decantándose cara a </a:t>
            </a:r>
            <a:endParaRPr lang="es-ES" sz="2400" dirty="0" smtClean="0"/>
          </a:p>
          <a:p>
            <a:pPr algn="just"/>
            <a:r>
              <a:rPr lang="es-ES" sz="2400" dirty="0" smtClean="0"/>
              <a:t>             </a:t>
            </a:r>
            <a:r>
              <a:rPr lang="es-ES" sz="2400" b="1" dirty="0" smtClean="0"/>
              <a:t>“</a:t>
            </a:r>
            <a:r>
              <a:rPr lang="es-ES" sz="2400" b="1" dirty="0" err="1" smtClean="0"/>
              <a:t>unha</a:t>
            </a:r>
            <a:r>
              <a:rPr lang="es-ES" sz="2400" b="1" dirty="0" smtClean="0"/>
              <a:t> </a:t>
            </a:r>
            <a:r>
              <a:rPr lang="es-ES" sz="2400" b="1" dirty="0" err="1"/>
              <a:t>estabilidade</a:t>
            </a:r>
            <a:r>
              <a:rPr lang="es-ES" sz="2400" b="1" dirty="0"/>
              <a:t> política definitiva</a:t>
            </a:r>
            <a:r>
              <a:rPr lang="es-ES" sz="2400" b="1" dirty="0" smtClean="0"/>
              <a:t>”,</a:t>
            </a:r>
          </a:p>
          <a:p>
            <a:pPr algn="just"/>
            <a:r>
              <a:rPr lang="es-ES" sz="2400" dirty="0" smtClean="0"/>
              <a:t>é </a:t>
            </a:r>
            <a:r>
              <a:rPr lang="es-ES" sz="2400" dirty="0" err="1" smtClean="0"/>
              <a:t>dicir</a:t>
            </a:r>
            <a:r>
              <a:rPr lang="es-ES" sz="2400" dirty="0" smtClean="0"/>
              <a:t>,  </a:t>
            </a:r>
            <a:r>
              <a:rPr lang="es-ES" sz="2400" dirty="0"/>
              <a:t>a establecer </a:t>
            </a:r>
            <a:r>
              <a:rPr lang="es-ES" sz="2400" dirty="0" err="1"/>
              <a:t>unha</a:t>
            </a:r>
            <a:r>
              <a:rPr lang="es-ES" sz="2400" dirty="0"/>
              <a:t> monarquía </a:t>
            </a:r>
            <a:r>
              <a:rPr lang="es-ES" sz="2400" dirty="0" err="1"/>
              <a:t>na</a:t>
            </a:r>
            <a:r>
              <a:rPr lang="es-ES" sz="2400" dirty="0"/>
              <a:t> figura de </a:t>
            </a:r>
            <a:r>
              <a:rPr lang="es-ES" sz="2400" dirty="0" err="1"/>
              <a:t>Afonso</a:t>
            </a:r>
            <a:r>
              <a:rPr lang="es-ES" sz="2400" dirty="0"/>
              <a:t> XII.</a:t>
            </a:r>
            <a:endParaRPr lang="gl-ES" sz="2400" dirty="0"/>
          </a:p>
        </p:txBody>
      </p:sp>
      <p:pic>
        <p:nvPicPr>
          <p:cNvPr id="3" name="Picture 2" descr="CÁDIZ POR LA DEMOCRACIA REPRESENTATIVA: enero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7" y="0"/>
            <a:ext cx="4583850" cy="68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31" y="0"/>
            <a:ext cx="65167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As circunstancias non </a:t>
            </a:r>
            <a:r>
              <a:rPr lang="es-ES" sz="2400" b="1" dirty="0" err="1" smtClean="0"/>
              <a:t>axudaban</a:t>
            </a:r>
            <a:r>
              <a:rPr lang="es-ES" sz="2400" b="1" dirty="0"/>
              <a:t> </a:t>
            </a:r>
            <a:r>
              <a:rPr lang="es-ES" sz="2400" b="1" dirty="0" smtClean="0"/>
              <a:t>a Serrano.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b="1" dirty="0" smtClean="0"/>
              <a:t>penuria económica do Estado</a:t>
            </a:r>
            <a:r>
              <a:rPr lang="es-ES" sz="2400" dirty="0" smtClean="0"/>
              <a:t> debido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 smtClean="0"/>
              <a:t>conflitos</a:t>
            </a:r>
            <a:r>
              <a:rPr lang="es-ES" sz="2400" dirty="0" smtClean="0"/>
              <a:t> bélicos (</a:t>
            </a:r>
            <a:r>
              <a:rPr lang="es-ES" sz="2400" dirty="0"/>
              <a:t>I</a:t>
            </a:r>
            <a:r>
              <a:rPr lang="es-ES" sz="2400" dirty="0" smtClean="0"/>
              <a:t>ntento de solución: </a:t>
            </a:r>
            <a:r>
              <a:rPr lang="es-ES" sz="2400" dirty="0" err="1" smtClean="0"/>
              <a:t>transfórmase</a:t>
            </a:r>
            <a:r>
              <a:rPr lang="es-ES" sz="2400" dirty="0" smtClean="0"/>
              <a:t> o Banco de España en banco nacional, único autorizado a emitir billetes) 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fracaso </a:t>
            </a:r>
            <a:r>
              <a:rPr lang="es-ES" sz="2400" b="1" dirty="0" err="1" smtClean="0"/>
              <a:t>na</a:t>
            </a:r>
            <a:r>
              <a:rPr lang="es-ES" sz="2400" b="1" dirty="0" smtClean="0"/>
              <a:t> guerra carlista</a:t>
            </a:r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son circunstancias que contribuirán a que no ano 1874 </a:t>
            </a:r>
            <a:r>
              <a:rPr lang="es-ES" sz="2400" dirty="0" err="1" smtClean="0"/>
              <a:t>vaia</a:t>
            </a:r>
            <a:r>
              <a:rPr lang="es-ES" sz="2400" dirty="0" smtClean="0"/>
              <a:t> cobrando </a:t>
            </a:r>
            <a:r>
              <a:rPr lang="es-ES" sz="2400" dirty="0" err="1" smtClean="0"/>
              <a:t>forza</a:t>
            </a:r>
            <a:r>
              <a:rPr lang="es-ES" sz="2400" dirty="0" smtClean="0"/>
              <a:t> a alternativa da restauración monárquica liderada por Cánovas del Castillo en </a:t>
            </a:r>
            <a:r>
              <a:rPr lang="es-ES" sz="2400" dirty="0" err="1" smtClean="0"/>
              <a:t>prol</a:t>
            </a:r>
            <a:r>
              <a:rPr lang="es-ES" sz="2400" dirty="0" smtClean="0"/>
              <a:t> de </a:t>
            </a:r>
            <a:r>
              <a:rPr lang="es-ES" sz="2400" dirty="0" err="1" smtClean="0"/>
              <a:t>Afonso</a:t>
            </a:r>
            <a:r>
              <a:rPr lang="es-ES" sz="2400" dirty="0" smtClean="0"/>
              <a:t>, o </a:t>
            </a:r>
            <a:r>
              <a:rPr lang="es-ES" sz="2400" dirty="0" err="1" smtClean="0"/>
              <a:t>fillo</a:t>
            </a:r>
            <a:r>
              <a:rPr lang="es-ES" sz="2400" dirty="0" smtClean="0"/>
              <a:t> de Sabela II. </a:t>
            </a:r>
          </a:p>
          <a:p>
            <a:pPr algn="just"/>
            <a:r>
              <a:rPr lang="es-ES" sz="2400" dirty="0" err="1"/>
              <a:t>Tralo</a:t>
            </a:r>
            <a:r>
              <a:rPr lang="es-ES" sz="2400" dirty="0"/>
              <a:t> </a:t>
            </a:r>
            <a:r>
              <a:rPr lang="es-ES" sz="2400" dirty="0" err="1"/>
              <a:t>Manifesto</a:t>
            </a:r>
            <a:r>
              <a:rPr lang="es-ES" sz="2400" dirty="0"/>
              <a:t> de </a:t>
            </a:r>
            <a:r>
              <a:rPr lang="es-ES" sz="2400" dirty="0" err="1"/>
              <a:t>Sandhurst</a:t>
            </a:r>
            <a:r>
              <a:rPr lang="es-ES" sz="2400" dirty="0"/>
              <a:t>, </a:t>
            </a:r>
            <a:r>
              <a:rPr lang="es-ES" sz="2400" dirty="0" err="1"/>
              <a:t>asinado</a:t>
            </a:r>
            <a:r>
              <a:rPr lang="es-ES" sz="2400" dirty="0"/>
              <a:t> polo futuro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Afonso</a:t>
            </a:r>
            <a:r>
              <a:rPr lang="es-ES" sz="2400" dirty="0"/>
              <a:t> XII, </a:t>
            </a:r>
            <a:r>
              <a:rPr lang="es-ES" sz="2400" dirty="0" err="1"/>
              <a:t>onde</a:t>
            </a:r>
            <a:r>
              <a:rPr lang="es-ES" sz="2400" dirty="0"/>
              <a:t> se postula como </a:t>
            </a:r>
            <a:r>
              <a:rPr lang="es-ES" sz="2400" dirty="0" err="1"/>
              <a:t>Rei</a:t>
            </a:r>
            <a:r>
              <a:rPr lang="es-ES" sz="2400" dirty="0"/>
              <a:t> de España, o </a:t>
            </a:r>
            <a:r>
              <a:rPr lang="es-ES" sz="2400" dirty="0" err="1"/>
              <a:t>xeneral</a:t>
            </a:r>
            <a:r>
              <a:rPr lang="es-ES" sz="2400" dirty="0"/>
              <a:t> Martínez Campos </a:t>
            </a:r>
            <a:r>
              <a:rPr lang="es-ES" sz="2400" dirty="0" err="1"/>
              <a:t>pronunciarase</a:t>
            </a:r>
            <a:r>
              <a:rPr lang="es-ES" sz="2400" dirty="0"/>
              <a:t> en Sagunto a favor de </a:t>
            </a:r>
            <a:r>
              <a:rPr lang="es-ES" sz="2400" dirty="0" err="1"/>
              <a:t>Afonso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triunfo do </a:t>
            </a:r>
            <a:r>
              <a:rPr lang="es-ES" sz="2400" dirty="0" err="1"/>
              <a:t>pronunciamento</a:t>
            </a:r>
            <a:r>
              <a:rPr lang="es-ES" sz="2400" dirty="0"/>
              <a:t> </a:t>
            </a:r>
            <a:r>
              <a:rPr lang="es-ES" sz="2400" dirty="0" smtClean="0"/>
              <a:t>en Sagunto propiciará </a:t>
            </a:r>
            <a:r>
              <a:rPr lang="es-ES" sz="2400" b="1" dirty="0"/>
              <a:t>o final da República Presidencialista de Serrano , a </a:t>
            </a:r>
            <a:r>
              <a:rPr lang="es-ES" sz="2400" b="1" dirty="0" err="1"/>
              <a:t>chegada</a:t>
            </a:r>
            <a:r>
              <a:rPr lang="es-ES" sz="2400" b="1" dirty="0"/>
              <a:t> a España do </a:t>
            </a:r>
            <a:r>
              <a:rPr lang="es-ES" sz="2400" b="1" dirty="0" err="1"/>
              <a:t>rei</a:t>
            </a:r>
            <a:r>
              <a:rPr lang="es-ES" sz="2400" b="1" dirty="0"/>
              <a:t> </a:t>
            </a:r>
            <a:r>
              <a:rPr lang="es-ES" sz="2400" b="1" dirty="0" err="1"/>
              <a:t>Afonso</a:t>
            </a:r>
            <a:r>
              <a:rPr lang="es-ES" sz="2400" b="1" dirty="0"/>
              <a:t> XII e o inicio da Restauración dos </a:t>
            </a:r>
            <a:r>
              <a:rPr lang="es-ES" sz="2400" b="1" dirty="0" err="1"/>
              <a:t>Borbóns</a:t>
            </a:r>
            <a:endParaRPr lang="gl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2" y="555401"/>
            <a:ext cx="5487112" cy="54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63066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Rei</a:t>
            </a:r>
            <a:r>
              <a:rPr lang="es-ES" sz="2400" dirty="0"/>
              <a:t> quedaba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 smtClean="0"/>
              <a:t>apoios</a:t>
            </a:r>
            <a:r>
              <a:rPr lang="es-ES" sz="2400" dirty="0" smtClean="0"/>
              <a:t> e con </a:t>
            </a:r>
            <a:r>
              <a:rPr lang="es-ES" sz="2400" dirty="0" err="1" smtClean="0"/>
              <a:t>ampla</a:t>
            </a:r>
            <a:r>
              <a:rPr lang="es-ES" sz="2400" dirty="0" smtClean="0"/>
              <a:t> </a:t>
            </a:r>
            <a:r>
              <a:rPr lang="es-ES" sz="2400" dirty="0"/>
              <a:t>oposición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</a:t>
            </a:r>
            <a:r>
              <a:rPr lang="es-ES" sz="2400" b="1" u="sng" dirty="0"/>
              <a:t>oposición da </a:t>
            </a:r>
            <a:r>
              <a:rPr lang="es-ES" sz="2400" b="1" u="sng" dirty="0" err="1"/>
              <a:t>nobreza</a:t>
            </a:r>
            <a:r>
              <a:rPr lang="es-ES" sz="2400" b="1" u="sng" dirty="0"/>
              <a:t> de </a:t>
            </a:r>
            <a:r>
              <a:rPr lang="es-ES" sz="2400" b="1" u="sng" dirty="0" err="1"/>
              <a:t>sangue</a:t>
            </a:r>
            <a:r>
              <a:rPr lang="es-ES" sz="2400" dirty="0"/>
              <a:t>, partidaria da dinastía borbónica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</a:t>
            </a:r>
            <a:r>
              <a:rPr lang="es-ES" sz="2400" b="1" u="sng" dirty="0"/>
              <a:t>oposición da </a:t>
            </a:r>
            <a:r>
              <a:rPr lang="es-ES" sz="2400" b="1" u="sng" dirty="0" err="1"/>
              <a:t>Igrexa</a:t>
            </a:r>
            <a:r>
              <a:rPr lang="es-ES" sz="2400" dirty="0"/>
              <a:t> </a:t>
            </a:r>
            <a:r>
              <a:rPr lang="es-ES" sz="2400" dirty="0" smtClean="0"/>
              <a:t>Á </a:t>
            </a:r>
            <a:r>
              <a:rPr lang="es-ES" sz="2400" dirty="0" err="1"/>
              <a:t>liberdade</a:t>
            </a:r>
            <a:r>
              <a:rPr lang="es-ES" sz="2400" dirty="0"/>
              <a:t> de cultos que se implanta no Sexenio, súmase o </a:t>
            </a:r>
            <a:r>
              <a:rPr lang="es-ES" sz="2400" dirty="0" err="1"/>
              <a:t>feito</a:t>
            </a:r>
            <a:r>
              <a:rPr lang="es-ES" sz="2400" dirty="0"/>
              <a:t> da </a:t>
            </a:r>
            <a:r>
              <a:rPr lang="es-ES" sz="2400" dirty="0" err="1"/>
              <a:t>pertenza</a:t>
            </a:r>
            <a:r>
              <a:rPr lang="es-ES" sz="2400" dirty="0"/>
              <a:t> de Amadeo á familia do </a:t>
            </a:r>
            <a:r>
              <a:rPr lang="es-ES" sz="2400" dirty="0" err="1"/>
              <a:t>Rei</a:t>
            </a:r>
            <a:r>
              <a:rPr lang="es-ES" sz="2400" dirty="0"/>
              <a:t> de Italia Vítor Manuel II </a:t>
            </a:r>
            <a:r>
              <a:rPr lang="es-ES" sz="2400" dirty="0" err="1"/>
              <a:t>ó</a:t>
            </a:r>
            <a:r>
              <a:rPr lang="es-ES" sz="2400" dirty="0"/>
              <a:t> que o Papa non </a:t>
            </a:r>
            <a:r>
              <a:rPr lang="es-ES" sz="2400" dirty="0" err="1" smtClean="0"/>
              <a:t>recoñece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O </a:t>
            </a:r>
            <a:r>
              <a:rPr lang="es-ES" sz="2400" b="1" u="sng" dirty="0" err="1"/>
              <a:t>afastamento</a:t>
            </a:r>
            <a:r>
              <a:rPr lang="es-ES" sz="2400" b="1" u="sng" dirty="0"/>
              <a:t> de sectores económicos poderosos</a:t>
            </a:r>
            <a:r>
              <a:rPr lang="es-ES" sz="2400" u="sng" dirty="0"/>
              <a:t>,</a:t>
            </a:r>
            <a:r>
              <a:rPr lang="es-ES" sz="2400" dirty="0"/>
              <a:t> A burguesía de negocios, ligada </a:t>
            </a:r>
            <a:r>
              <a:rPr lang="es-ES" sz="2400" dirty="0" err="1"/>
              <a:t>ós</a:t>
            </a:r>
            <a:r>
              <a:rPr lang="es-ES" sz="2400" dirty="0"/>
              <a:t> intereses en Cuba, </a:t>
            </a:r>
            <a:r>
              <a:rPr lang="es-ES" sz="2400" dirty="0" err="1"/>
              <a:t>senten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ameaza</a:t>
            </a:r>
            <a:r>
              <a:rPr lang="es-ES" sz="2400" dirty="0"/>
              <a:t> </a:t>
            </a:r>
            <a:r>
              <a:rPr lang="es-ES" sz="2400" dirty="0" smtClean="0"/>
              <a:t>coa medida do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de 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            </a:t>
            </a:r>
            <a:r>
              <a:rPr lang="es-ES" sz="2400" b="1" dirty="0" smtClean="0"/>
              <a:t>abolición </a:t>
            </a:r>
            <a:r>
              <a:rPr lang="es-ES" sz="2400" b="1" dirty="0"/>
              <a:t>da </a:t>
            </a:r>
            <a:r>
              <a:rPr lang="es-ES" sz="2400" b="1" dirty="0" err="1" smtClean="0"/>
              <a:t>escravitude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algn="just"/>
            <a:r>
              <a:rPr lang="es-ES" sz="2400" b="1" dirty="0"/>
              <a:t>- </a:t>
            </a:r>
            <a:r>
              <a:rPr lang="es-ES" sz="2400" b="1" u="sng" dirty="0"/>
              <a:t> A sublevación </a:t>
            </a:r>
            <a:r>
              <a:rPr lang="es-ES" sz="2400" b="1" u="sng" dirty="0" smtClean="0"/>
              <a:t>carlista</a:t>
            </a:r>
            <a:r>
              <a:rPr lang="es-ES" sz="2400" dirty="0" smtClean="0"/>
              <a:t>. Ante a elección de Amadeo como </a:t>
            </a:r>
            <a:r>
              <a:rPr lang="es-ES" sz="2400" dirty="0" err="1" smtClean="0"/>
              <a:t>Rei</a:t>
            </a:r>
            <a:r>
              <a:rPr lang="es-ES" sz="2400" dirty="0" smtClean="0"/>
              <a:t>, </a:t>
            </a:r>
            <a:r>
              <a:rPr lang="es-ES" sz="2400" dirty="0" err="1" smtClean="0"/>
              <a:t>propoñen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seu</a:t>
            </a:r>
            <a:r>
              <a:rPr lang="es-ES" sz="2400" dirty="0" smtClean="0"/>
              <a:t> candidato, abandonan as Cortes e inician a III Guerra </a:t>
            </a:r>
            <a:r>
              <a:rPr lang="es-ES" sz="2400" dirty="0" smtClean="0"/>
              <a:t>Carlista.  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70" y="1438835"/>
            <a:ext cx="5924229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9114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--A </a:t>
            </a:r>
            <a:r>
              <a:rPr lang="es-ES" sz="2400" b="1" u="sng" dirty="0"/>
              <a:t>difusión entre o </a:t>
            </a:r>
            <a:r>
              <a:rPr lang="es-ES" sz="2400" b="1" u="sng" dirty="0" err="1"/>
              <a:t>movemento</a:t>
            </a:r>
            <a:r>
              <a:rPr lang="es-ES" sz="2400" b="1" u="sng" dirty="0"/>
              <a:t> </a:t>
            </a:r>
            <a:r>
              <a:rPr lang="es-ES" sz="2400" b="1" u="sng" dirty="0" err="1"/>
              <a:t>obreiro</a:t>
            </a:r>
            <a:r>
              <a:rPr lang="es-ES" sz="2400" b="1" u="sng" dirty="0"/>
              <a:t> da I Internacional.</a:t>
            </a:r>
            <a:r>
              <a:rPr lang="es-ES" sz="2400" dirty="0"/>
              <a:t> </a:t>
            </a:r>
            <a:r>
              <a:rPr lang="es-ES" sz="2400" dirty="0" err="1" smtClean="0"/>
              <a:t>Influída</a:t>
            </a:r>
            <a:r>
              <a:rPr lang="es-ES" sz="2400" dirty="0" smtClean="0"/>
              <a:t> </a:t>
            </a:r>
            <a:r>
              <a:rPr lang="es-ES" sz="2400" dirty="0"/>
              <a:t>polo anarquismo.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smtClean="0"/>
              <a:t>abole os </a:t>
            </a:r>
            <a:r>
              <a:rPr lang="es-ES" sz="2400" dirty="0"/>
              <a:t>sindicatos </a:t>
            </a:r>
            <a:r>
              <a:rPr lang="es-ES" sz="2400" dirty="0" smtClean="0"/>
              <a:t>e ilegaliza a </a:t>
            </a:r>
            <a:r>
              <a:rPr lang="es-ES" sz="2400" dirty="0"/>
              <a:t>AIT.</a:t>
            </a:r>
          </a:p>
          <a:p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u="sng" dirty="0"/>
              <a:t>problema cubano</a:t>
            </a:r>
            <a:r>
              <a:rPr lang="es-ES" sz="2400" dirty="0"/>
              <a:t>. </a:t>
            </a:r>
            <a:r>
              <a:rPr lang="es-ES" sz="2400" dirty="0" smtClean="0"/>
              <a:t>Aparecen </a:t>
            </a:r>
            <a:r>
              <a:rPr lang="es-ES" sz="2400" dirty="0" err="1"/>
              <a:t>primeiros</a:t>
            </a:r>
            <a:r>
              <a:rPr lang="es-ES" sz="2400" dirty="0"/>
              <a:t> brotes de independentismo en Cuba.  </a:t>
            </a:r>
            <a:r>
              <a:rPr lang="es-ES" sz="2400" dirty="0" smtClean="0"/>
              <a:t>Guerra de Cuba </a:t>
            </a:r>
            <a:r>
              <a:rPr lang="es-ES" sz="2400" dirty="0" smtClean="0"/>
              <a:t>de </a:t>
            </a:r>
            <a:r>
              <a:rPr lang="es-ES" sz="2400" dirty="0" smtClean="0"/>
              <a:t>1868 a 1878.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 err="1"/>
              <a:t>belixerancia</a:t>
            </a:r>
            <a:r>
              <a:rPr lang="es-ES" sz="2400" b="1" u="sng" dirty="0"/>
              <a:t> do sector </a:t>
            </a:r>
            <a:r>
              <a:rPr lang="es-ES" sz="2400" b="1" u="sng" dirty="0" err="1"/>
              <a:t>intransixente</a:t>
            </a:r>
            <a:r>
              <a:rPr lang="es-ES" sz="2400" b="1" u="sng" dirty="0"/>
              <a:t> do republicanismo,</a:t>
            </a:r>
            <a:r>
              <a:rPr lang="es-ES" sz="2400" u="sng" dirty="0"/>
              <a:t> </a:t>
            </a:r>
            <a:r>
              <a:rPr lang="es-ES" sz="2400" dirty="0"/>
              <a:t>que </a:t>
            </a:r>
            <a:r>
              <a:rPr lang="es-ES" sz="2400" dirty="0" err="1"/>
              <a:t>avogarán</a:t>
            </a:r>
            <a:r>
              <a:rPr lang="es-ES" sz="2400" dirty="0"/>
              <a:t> polo </a:t>
            </a:r>
            <a:r>
              <a:rPr lang="es-ES" sz="2400" dirty="0" err="1"/>
              <a:t>retraemento</a:t>
            </a:r>
            <a:r>
              <a:rPr lang="es-ES" sz="2400" dirty="0"/>
              <a:t> político, a non </a:t>
            </a:r>
            <a:r>
              <a:rPr lang="es-ES" sz="2400" dirty="0" smtClean="0"/>
              <a:t>participación, </a:t>
            </a:r>
            <a:r>
              <a:rPr lang="es-ES" sz="2400" dirty="0"/>
              <a:t>e a negación da </a:t>
            </a:r>
            <a:r>
              <a:rPr lang="es-ES" sz="2400" dirty="0" err="1"/>
              <a:t>lexitimidade</a:t>
            </a:r>
            <a:r>
              <a:rPr lang="es-ES" sz="2400" dirty="0"/>
              <a:t> do sistema </a:t>
            </a:r>
            <a:r>
              <a:rPr lang="es-ES" sz="2400" dirty="0" smtClean="0"/>
              <a:t>político</a:t>
            </a:r>
            <a:r>
              <a:rPr lang="es-ES" sz="2400" dirty="0"/>
              <a:t> </a:t>
            </a:r>
            <a:r>
              <a:rPr lang="es-ES" sz="2400" dirty="0" smtClean="0"/>
              <a:t>monárquico.</a:t>
            </a:r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 err="1"/>
              <a:t>Inestabilidade</a:t>
            </a:r>
            <a:r>
              <a:rPr lang="es-ES" sz="2400" b="1" u="sng" dirty="0"/>
              <a:t> política e a descomposición interna dos partidos políticos como o progresista</a:t>
            </a:r>
            <a:r>
              <a:rPr lang="es-ES" sz="2400" u="sng" dirty="0"/>
              <a:t>, </a:t>
            </a:r>
            <a:endParaRPr lang="es-ES" sz="2400" u="sng" dirty="0" smtClean="0"/>
          </a:p>
          <a:p>
            <a:pPr algn="just"/>
            <a:r>
              <a:rPr lang="es-ES" sz="2400" dirty="0" smtClean="0"/>
              <a:t> </a:t>
            </a:r>
            <a:r>
              <a:rPr lang="es-ES" sz="2400" dirty="0"/>
              <a:t>Os 2 anos de reinado serán </a:t>
            </a:r>
            <a:r>
              <a:rPr lang="es-ES" sz="2400" dirty="0" err="1"/>
              <a:t>dunha</a:t>
            </a:r>
            <a:r>
              <a:rPr lang="es-ES" sz="2400" dirty="0"/>
              <a:t> continua </a:t>
            </a:r>
            <a:r>
              <a:rPr lang="es-ES" sz="2400" b="1" dirty="0" err="1"/>
              <a:t>inestabilidade</a:t>
            </a:r>
            <a:r>
              <a:rPr lang="es-ES" sz="2400" b="1" dirty="0"/>
              <a:t> política con 8 </a:t>
            </a:r>
            <a:r>
              <a:rPr lang="es-ES" sz="2400" b="1" dirty="0" err="1"/>
              <a:t>gobernos</a:t>
            </a:r>
            <a:r>
              <a:rPr lang="es-ES" sz="2400" b="1" dirty="0"/>
              <a:t> distintos e 3 </a:t>
            </a:r>
            <a:r>
              <a:rPr lang="es-ES" sz="2400" b="1" dirty="0" err="1"/>
              <a:t>eleccións</a:t>
            </a:r>
            <a:r>
              <a:rPr lang="es-ES" sz="2400" b="1" dirty="0"/>
              <a:t> en 2 </a:t>
            </a:r>
            <a:r>
              <a:rPr lang="es-ES" sz="2400" b="1" dirty="0" smtClean="0"/>
              <a:t>anos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03" y="1116840"/>
            <a:ext cx="62007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206062"/>
            <a:ext cx="54091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Cando 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 smtClean="0"/>
              <a:t>lle</a:t>
            </a:r>
            <a:r>
              <a:rPr lang="es-ES" sz="2400" dirty="0" smtClean="0"/>
              <a:t> </a:t>
            </a:r>
            <a:r>
              <a:rPr lang="es-ES" sz="2400" dirty="0" err="1" smtClean="0"/>
              <a:t>presentou</a:t>
            </a:r>
            <a:r>
              <a:rPr lang="es-ES" sz="2400" dirty="0" smtClean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en </a:t>
            </a:r>
            <a:r>
              <a:rPr lang="es-ES" sz="2400" dirty="0" err="1"/>
              <a:t>febreiro</a:t>
            </a:r>
            <a:r>
              <a:rPr lang="es-ES" sz="2400" dirty="0"/>
              <a:t> de 1873 o </a:t>
            </a:r>
            <a:r>
              <a:rPr lang="es-ES" sz="2400" b="1" dirty="0"/>
              <a:t>decreto para disolver o </a:t>
            </a:r>
            <a:r>
              <a:rPr lang="es-ES" sz="2400" b="1" dirty="0" err="1"/>
              <a:t>corpo</a:t>
            </a:r>
            <a:r>
              <a:rPr lang="es-ES" sz="2400" b="1" dirty="0"/>
              <a:t> de artillería (</a:t>
            </a:r>
            <a:r>
              <a:rPr lang="es-ES" sz="2400" dirty="0"/>
              <a:t>tras negarse os </a:t>
            </a:r>
            <a:r>
              <a:rPr lang="es-ES" sz="2400" dirty="0" err="1"/>
              <a:t>xefes</a:t>
            </a:r>
            <a:r>
              <a:rPr lang="es-ES" sz="2400" dirty="0"/>
              <a:t> e </a:t>
            </a:r>
            <a:r>
              <a:rPr lang="es-ES" sz="2400" dirty="0" err="1"/>
              <a:t>oficiais</a:t>
            </a:r>
            <a:r>
              <a:rPr lang="es-ES" sz="2400" dirty="0"/>
              <a:t> a aceptar o </a:t>
            </a:r>
            <a:r>
              <a:rPr lang="es-ES" sz="2400" dirty="0" err="1"/>
              <a:t>nomeamento</a:t>
            </a:r>
            <a:r>
              <a:rPr lang="es-ES" sz="2400" dirty="0"/>
              <a:t> do </a:t>
            </a:r>
            <a:r>
              <a:rPr lang="es-ES" sz="2400" dirty="0" err="1"/>
              <a:t>xeneral</a:t>
            </a:r>
            <a:r>
              <a:rPr lang="es-ES" sz="2400" dirty="0"/>
              <a:t> Baltasar Hidalgo), tras conseguir o </a:t>
            </a:r>
            <a:r>
              <a:rPr lang="es-ES" sz="2400" dirty="0" err="1"/>
              <a:t>goberno</a:t>
            </a:r>
            <a:r>
              <a:rPr lang="es-ES" sz="2400" dirty="0"/>
              <a:t> o </a:t>
            </a:r>
            <a:r>
              <a:rPr lang="es-ES" sz="2400" dirty="0" err="1"/>
              <a:t>apoio</a:t>
            </a:r>
            <a:r>
              <a:rPr lang="es-ES" sz="2400" dirty="0"/>
              <a:t> das Cortes, </a:t>
            </a:r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 Amadeo</a:t>
            </a:r>
            <a:r>
              <a:rPr lang="es-ES" sz="2400" dirty="0"/>
              <a:t>, </a:t>
            </a:r>
            <a:r>
              <a:rPr lang="es-ES" sz="2400" b="1" dirty="0" err="1" smtClean="0"/>
              <a:t>despois</a:t>
            </a:r>
            <a:r>
              <a:rPr lang="es-ES" sz="2400" b="1" dirty="0" smtClean="0"/>
              <a:t> de</a:t>
            </a:r>
            <a:r>
              <a:rPr lang="es-ES" sz="2400" b="1" dirty="0" smtClean="0"/>
              <a:t> </a:t>
            </a:r>
            <a:r>
              <a:rPr lang="es-ES" sz="2400" b="1" dirty="0"/>
              <a:t>firmar o decreto</a:t>
            </a:r>
            <a:r>
              <a:rPr lang="es-ES" sz="2400" dirty="0"/>
              <a:t>, </a:t>
            </a:r>
            <a:r>
              <a:rPr lang="es-ES" sz="2400" dirty="0" err="1"/>
              <a:t>co</a:t>
            </a:r>
            <a:r>
              <a:rPr lang="es-ES" sz="2400" dirty="0"/>
              <a:t> que non estaba de </a:t>
            </a:r>
            <a:r>
              <a:rPr lang="es-ES" sz="2400" dirty="0" err="1"/>
              <a:t>acordo</a:t>
            </a:r>
            <a:r>
              <a:rPr lang="es-ES" sz="2400" dirty="0"/>
              <a:t>, </a:t>
            </a:r>
            <a:r>
              <a:rPr lang="es-ES" sz="2400" b="1" dirty="0" err="1"/>
              <a:t>renunciou</a:t>
            </a:r>
            <a:r>
              <a:rPr lang="es-ES" sz="2400" b="1" dirty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día </a:t>
            </a:r>
            <a:r>
              <a:rPr lang="es-ES" sz="2400" b="1" dirty="0" err="1"/>
              <a:t>seguinte</a:t>
            </a:r>
            <a:r>
              <a:rPr lang="es-ES" sz="2400" b="1" dirty="0"/>
              <a:t> á </a:t>
            </a:r>
            <a:r>
              <a:rPr lang="es-ES" sz="2400" b="1" dirty="0" err="1"/>
              <a:t>coroa</a:t>
            </a:r>
            <a:r>
              <a:rPr lang="es-ES" sz="2400" dirty="0"/>
              <a:t> (segundo Engels, o </a:t>
            </a:r>
            <a:r>
              <a:rPr lang="es-ES" sz="2400" dirty="0" err="1"/>
              <a:t>primeiro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en folga).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Na</a:t>
            </a:r>
            <a:r>
              <a:rPr lang="es-ES" sz="2400" dirty="0"/>
              <a:t> tarde do 11 de </a:t>
            </a:r>
            <a:r>
              <a:rPr lang="es-ES" sz="2400" dirty="0" err="1"/>
              <a:t>febreiro</a:t>
            </a:r>
            <a:r>
              <a:rPr lang="es-ES" sz="2400" dirty="0"/>
              <a:t>, </a:t>
            </a:r>
            <a:r>
              <a:rPr lang="es-ES" sz="2400" b="1" dirty="0"/>
              <a:t>tras reunirse </a:t>
            </a:r>
            <a:r>
              <a:rPr lang="es-ES" sz="2400" b="1" dirty="0" err="1"/>
              <a:t>conxuntamente</a:t>
            </a:r>
            <a:r>
              <a:rPr lang="es-ES" sz="2400" b="1" dirty="0"/>
              <a:t> o Congreso e Senado (Reunión non contemplada </a:t>
            </a:r>
            <a:r>
              <a:rPr lang="es-ES" sz="2400" b="1" dirty="0" err="1"/>
              <a:t>pola</a:t>
            </a:r>
            <a:r>
              <a:rPr lang="es-ES" sz="2400" b="1" dirty="0"/>
              <a:t> Constitución de 1869) e declararse </a:t>
            </a:r>
            <a:r>
              <a:rPr lang="es-ES" sz="2400" b="1" dirty="0" err="1"/>
              <a:t>Asemblea</a:t>
            </a:r>
            <a:r>
              <a:rPr lang="es-ES" sz="2400" b="1" dirty="0"/>
              <a:t> Nacional</a:t>
            </a:r>
            <a:r>
              <a:rPr lang="es-ES" sz="2400" dirty="0"/>
              <a:t>, proclamaron </a:t>
            </a:r>
            <a:r>
              <a:rPr lang="es-ES" sz="2400" b="1" dirty="0"/>
              <a:t>a República</a:t>
            </a:r>
            <a:r>
              <a:rPr lang="es-ES" sz="2400" dirty="0"/>
              <a:t> por 258 votos contra 32.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52" y="1123679"/>
            <a:ext cx="6646927" cy="46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0"/>
            <a:ext cx="6310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ANTECEDENTES: </a:t>
            </a:r>
          </a:p>
          <a:p>
            <a:pPr algn="just"/>
            <a:r>
              <a:rPr lang="es-ES" sz="2400" b="1" dirty="0" smtClean="0"/>
              <a:t>FORMACIÓN PARTIDO REPUBLICANO </a:t>
            </a:r>
            <a:r>
              <a:rPr lang="es-ES" sz="2400" b="1" dirty="0"/>
              <a:t>FEDERAL.</a:t>
            </a:r>
            <a:endParaRPr lang="es-ES" sz="2400" dirty="0"/>
          </a:p>
          <a:p>
            <a:pPr algn="just"/>
            <a:r>
              <a:rPr lang="es-ES" sz="2400" dirty="0"/>
              <a:t>En 1868, </a:t>
            </a:r>
            <a:r>
              <a:rPr lang="es-ES" sz="2400" dirty="0" smtClean="0"/>
              <a:t>o </a:t>
            </a:r>
            <a:r>
              <a:rPr lang="es-ES" sz="2400" dirty="0"/>
              <a:t>Partido </a:t>
            </a:r>
            <a:r>
              <a:rPr lang="es-ES" sz="2400" dirty="0" smtClean="0"/>
              <a:t>Demócrata, </a:t>
            </a:r>
            <a:r>
              <a:rPr lang="es-ES" sz="2400" dirty="0" err="1"/>
              <a:t>decidiu</a:t>
            </a:r>
            <a:r>
              <a:rPr lang="es-ES" sz="2400" dirty="0"/>
              <a:t> adoptar como forma de </a:t>
            </a:r>
            <a:r>
              <a:rPr lang="es-ES" sz="2400" dirty="0" err="1"/>
              <a:t>goberno</a:t>
            </a:r>
            <a:r>
              <a:rPr lang="es-ES" sz="2400" dirty="0"/>
              <a:t> a </a:t>
            </a:r>
            <a:r>
              <a:rPr lang="es-ES" sz="2400" b="1" dirty="0"/>
              <a:t>República Federal </a:t>
            </a:r>
            <a:r>
              <a:rPr lang="es-ES" sz="2400" dirty="0"/>
              <a:t>e </a:t>
            </a:r>
            <a:r>
              <a:rPr lang="es-ES" sz="2400" dirty="0" err="1"/>
              <a:t>cambiou</a:t>
            </a:r>
            <a:r>
              <a:rPr lang="es-ES" sz="2400" dirty="0"/>
              <a:t> o </a:t>
            </a:r>
            <a:r>
              <a:rPr lang="es-ES" sz="2400" dirty="0" err="1"/>
              <a:t>nome</a:t>
            </a:r>
            <a:r>
              <a:rPr lang="es-ES" sz="2400" dirty="0"/>
              <a:t> do partido polo de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Partido </a:t>
            </a:r>
            <a:r>
              <a:rPr lang="es-ES" sz="2400" b="1" u="sng" dirty="0"/>
              <a:t>Republicano Federal. </a:t>
            </a:r>
          </a:p>
          <a:p>
            <a:pPr algn="just"/>
            <a:r>
              <a:rPr lang="es-ES" sz="2400" b="1" u="sng" dirty="0"/>
              <a:t>Pi y </a:t>
            </a:r>
            <a:r>
              <a:rPr lang="es-ES" sz="2400" b="1" u="sng" dirty="0" err="1"/>
              <a:t>Margall</a:t>
            </a:r>
            <a:r>
              <a:rPr lang="es-ES" sz="2400" b="1" u="sng" dirty="0"/>
              <a:t> </a:t>
            </a:r>
            <a:r>
              <a:rPr lang="es-ES" sz="2400" dirty="0"/>
              <a:t>é o principal defensor do federalismo e do republicanismo da época. </a:t>
            </a:r>
            <a:r>
              <a:rPr lang="es-ES" sz="2400" dirty="0" err="1"/>
              <a:t>Membro</a:t>
            </a:r>
            <a:r>
              <a:rPr lang="es-ES" sz="2400" dirty="0"/>
              <a:t> do Partido Demócrata, avanzará cara a </a:t>
            </a:r>
            <a:r>
              <a:rPr lang="es-ES" sz="2400" dirty="0" err="1"/>
              <a:t>posicións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á </a:t>
            </a:r>
            <a:r>
              <a:rPr lang="es-ES" sz="2400" dirty="0" err="1"/>
              <a:t>esquerda</a:t>
            </a:r>
            <a:r>
              <a:rPr lang="es-ES" sz="2400" dirty="0"/>
              <a:t> </a:t>
            </a:r>
            <a:r>
              <a:rPr lang="es-ES" sz="2400" dirty="0" err="1"/>
              <a:t>avogando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-  </a:t>
            </a:r>
            <a:r>
              <a:rPr lang="es-ES" sz="2400" b="1" dirty="0" smtClean="0"/>
              <a:t>Defensa das </a:t>
            </a:r>
            <a:r>
              <a:rPr lang="es-ES" sz="2400" b="1" dirty="0" err="1" smtClean="0"/>
              <a:t>liberdades</a:t>
            </a:r>
            <a:r>
              <a:rPr lang="es-ES" sz="2400" b="1" dirty="0"/>
              <a:t> </a:t>
            </a:r>
            <a:r>
              <a:rPr lang="es-ES" sz="2400" b="1" dirty="0" smtClean="0"/>
              <a:t>(</a:t>
            </a:r>
            <a:r>
              <a:rPr lang="es-ES" sz="2400" b="1" dirty="0" err="1" smtClean="0"/>
              <a:t>sen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restricións</a:t>
            </a:r>
            <a:r>
              <a:rPr lang="es-ES" sz="2400" b="1" dirty="0" smtClean="0"/>
              <a:t>)</a:t>
            </a:r>
          </a:p>
          <a:p>
            <a:pPr algn="just"/>
            <a:r>
              <a:rPr lang="es-ES" sz="2400" b="1" dirty="0" smtClean="0"/>
              <a:t>-  Oposición á monarquía, </a:t>
            </a:r>
            <a:endParaRPr lang="es-ES" sz="2400" b="1" dirty="0"/>
          </a:p>
          <a:p>
            <a:pPr algn="just"/>
            <a:r>
              <a:rPr lang="es-ES" sz="2400" b="1" dirty="0" smtClean="0"/>
              <a:t>-  Acentuado anticlericalismo. Oposición á </a:t>
            </a:r>
            <a:r>
              <a:rPr lang="es-ES" sz="2400" b="1" dirty="0" err="1" smtClean="0"/>
              <a:t>Igrexa</a:t>
            </a:r>
            <a:endParaRPr lang="es-ES" sz="2400" b="1" dirty="0"/>
          </a:p>
          <a:p>
            <a:pPr algn="just"/>
            <a:r>
              <a:rPr lang="es-ES" sz="2400" b="1" dirty="0" smtClean="0"/>
              <a:t>-  </a:t>
            </a:r>
            <a:r>
              <a:rPr lang="es-ES" sz="2400" b="1" dirty="0" err="1" smtClean="0"/>
              <a:t>Pensamento</a:t>
            </a:r>
            <a:r>
              <a:rPr lang="es-ES" sz="2400" b="1" dirty="0" smtClean="0"/>
              <a:t> </a:t>
            </a:r>
            <a:r>
              <a:rPr lang="es-ES" sz="2400" b="1" dirty="0"/>
              <a:t>próximo </a:t>
            </a:r>
            <a:r>
              <a:rPr lang="es-ES" sz="2400" b="1" dirty="0" err="1"/>
              <a:t>ás</a:t>
            </a:r>
            <a:r>
              <a:rPr lang="es-ES" sz="2400" b="1" dirty="0"/>
              <a:t> ideas anarquistas.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  Estado federal</a:t>
            </a:r>
          </a:p>
          <a:p>
            <a:pPr algn="just"/>
            <a:r>
              <a:rPr lang="es-ES" sz="2400" dirty="0" smtClean="0"/>
              <a:t>Pi </a:t>
            </a:r>
            <a:r>
              <a:rPr lang="es-ES" sz="2400" dirty="0"/>
              <a:t>Y </a:t>
            </a:r>
            <a:r>
              <a:rPr lang="es-ES" sz="2400" dirty="0" err="1"/>
              <a:t>Margall</a:t>
            </a:r>
            <a:r>
              <a:rPr lang="es-ES" sz="2400" dirty="0"/>
              <a:t> </a:t>
            </a:r>
            <a:r>
              <a:rPr lang="es-ES" sz="2400" dirty="0" err="1" smtClean="0"/>
              <a:t>difundíu</a:t>
            </a:r>
            <a:r>
              <a:rPr lang="es-ES" sz="2400" dirty="0" smtClean="0"/>
              <a:t> o </a:t>
            </a:r>
            <a:r>
              <a:rPr lang="es-ES" sz="2400" dirty="0"/>
              <a:t>Federalismo </a:t>
            </a:r>
            <a:r>
              <a:rPr lang="es-ES" sz="2400" dirty="0" smtClean="0"/>
              <a:t>en </a:t>
            </a:r>
            <a:r>
              <a:rPr lang="es-ES" sz="2400" dirty="0"/>
              <a:t>distintas </a:t>
            </a:r>
            <a:r>
              <a:rPr lang="es-ES" sz="2400" dirty="0" err="1" smtClean="0"/>
              <a:t>publicacións</a:t>
            </a:r>
            <a:r>
              <a:rPr lang="es-ES" sz="2400" dirty="0" smtClean="0"/>
              <a:t>, A </a:t>
            </a:r>
            <a:r>
              <a:rPr lang="es-ES" sz="2400" dirty="0"/>
              <a:t>Federación e A </a:t>
            </a:r>
            <a:r>
              <a:rPr lang="es-ES" sz="2400" dirty="0" err="1" smtClean="0"/>
              <a:t>Igualdade</a:t>
            </a:r>
            <a:r>
              <a:rPr lang="es-ES" sz="2400" dirty="0"/>
              <a:t> </a:t>
            </a:r>
            <a:r>
              <a:rPr lang="es-ES" sz="2400" dirty="0" smtClean="0"/>
              <a:t>e coa </a:t>
            </a:r>
            <a:r>
              <a:rPr lang="es-ES" sz="2400" dirty="0" err="1" smtClean="0"/>
              <a:t>tradución</a:t>
            </a:r>
            <a:r>
              <a:rPr lang="es-ES" sz="2400" dirty="0" smtClean="0"/>
              <a:t> do “principio federativo” de </a:t>
            </a:r>
            <a:r>
              <a:rPr lang="es-ES" sz="2400" dirty="0" err="1" smtClean="0"/>
              <a:t>Proudhom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59" y="0"/>
            <a:ext cx="442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4651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2 tendencias no Republicanismo </a:t>
            </a:r>
            <a:r>
              <a:rPr lang="es-ES" sz="2400" dirty="0" smtClean="0"/>
              <a:t>que </a:t>
            </a:r>
            <a:r>
              <a:rPr lang="es-ES" sz="2400" dirty="0" err="1"/>
              <a:t>difiren</a:t>
            </a:r>
            <a:r>
              <a:rPr lang="es-ES" sz="2400" dirty="0"/>
              <a:t> </a:t>
            </a:r>
            <a:r>
              <a:rPr lang="es-ES" sz="2400" dirty="0" smtClean="0"/>
              <a:t>no modelo </a:t>
            </a:r>
            <a:r>
              <a:rPr lang="es-ES" sz="2400" dirty="0"/>
              <a:t>de Estado. 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Estado Unitario : Castelar, Ríos Rosas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Estado Federal: Pi y </a:t>
            </a:r>
            <a:r>
              <a:rPr lang="es-ES" sz="2400" dirty="0" err="1" smtClean="0"/>
              <a:t>Margall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Republicanos </a:t>
            </a:r>
            <a:r>
              <a:rPr lang="es-ES" sz="2400" b="1" u="sng" dirty="0"/>
              <a:t>unitarios:</a:t>
            </a:r>
            <a:r>
              <a:rPr lang="es-ES" sz="2400" dirty="0"/>
              <a:t> A</a:t>
            </a:r>
            <a:r>
              <a:rPr lang="es-ES" sz="2400" dirty="0" smtClean="0"/>
              <a:t>la </a:t>
            </a:r>
            <a:r>
              <a:rPr lang="es-ES" sz="2400" dirty="0"/>
              <a:t>moderada do republicanismo </a:t>
            </a:r>
            <a:r>
              <a:rPr lang="es-ES" sz="2400" dirty="0" smtClean="0"/>
              <a:t>durante a 1ª República en 1873.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Principios </a:t>
            </a:r>
            <a:r>
              <a:rPr lang="es-ES" sz="2400" dirty="0" err="1"/>
              <a:t>opostos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dos federalistas e en concreto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doutrinas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Pretendían </a:t>
            </a:r>
            <a:r>
              <a:rPr lang="es-ES" sz="2400" dirty="0" err="1"/>
              <a:t>unha</a:t>
            </a:r>
            <a:r>
              <a:rPr lang="es-ES" sz="2400" dirty="0"/>
              <a:t> república </a:t>
            </a:r>
            <a:r>
              <a:rPr lang="es-ES" sz="2400" dirty="0" err="1"/>
              <a:t>onde</a:t>
            </a:r>
            <a:r>
              <a:rPr lang="es-ES" sz="2400" dirty="0"/>
              <a:t> se preservara a </a:t>
            </a:r>
            <a:r>
              <a:rPr lang="es-ES" sz="2400" dirty="0" smtClean="0"/>
              <a:t>    -------</a:t>
            </a:r>
            <a:r>
              <a:rPr lang="es-ES" sz="2400" dirty="0" err="1"/>
              <a:t>U</a:t>
            </a:r>
            <a:r>
              <a:rPr lang="es-ES" sz="2400" dirty="0" err="1" smtClean="0"/>
              <a:t>nidade</a:t>
            </a:r>
            <a:r>
              <a:rPr lang="es-ES" sz="2400" dirty="0" smtClean="0"/>
              <a:t> territorio nacional</a:t>
            </a:r>
          </a:p>
          <a:p>
            <a:pPr algn="just"/>
            <a:r>
              <a:rPr lang="es-ES" sz="2400" dirty="0" smtClean="0"/>
              <a:t>     -------</a:t>
            </a:r>
            <a:r>
              <a:rPr lang="es-ES" sz="2400" dirty="0" err="1" smtClean="0"/>
              <a:t>Unidade</a:t>
            </a:r>
            <a:r>
              <a:rPr lang="es-ES" sz="2400" dirty="0" smtClean="0"/>
              <a:t> de </a:t>
            </a:r>
            <a:r>
              <a:rPr lang="es-ES" sz="2400" dirty="0" err="1" smtClean="0"/>
              <a:t>lexislación</a:t>
            </a:r>
            <a:r>
              <a:rPr lang="es-ES" sz="2400" dirty="0" smtClean="0"/>
              <a:t> e de fueros</a:t>
            </a:r>
          </a:p>
          <a:p>
            <a:pPr algn="just"/>
            <a:r>
              <a:rPr lang="es-ES" sz="2400" dirty="0" smtClean="0"/>
              <a:t>     -------</a:t>
            </a:r>
            <a:r>
              <a:rPr lang="es-ES" sz="2400" dirty="0" err="1" smtClean="0"/>
              <a:t>Unidade</a:t>
            </a:r>
            <a:r>
              <a:rPr lang="es-ES" sz="2400" dirty="0" smtClean="0"/>
              <a:t> do poder político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Un </a:t>
            </a:r>
            <a:r>
              <a:rPr lang="es-ES" sz="2400" dirty="0"/>
              <a:t>sistema democrático parlamentario que </a:t>
            </a:r>
            <a:r>
              <a:rPr lang="es-ES" sz="2400" dirty="0" err="1"/>
              <a:t>garantira</a:t>
            </a:r>
            <a:r>
              <a:rPr lang="es-ES" sz="2400" dirty="0"/>
              <a:t> o </a:t>
            </a:r>
            <a:r>
              <a:rPr lang="es-ES" sz="2400" dirty="0" err="1"/>
              <a:t>orde</a:t>
            </a:r>
            <a:r>
              <a:rPr lang="es-ES" sz="2400" dirty="0"/>
              <a:t> e o progreso </a:t>
            </a:r>
            <a:r>
              <a:rPr lang="es-ES" sz="2400" dirty="0" smtClean="0"/>
              <a:t>socioeconómico</a:t>
            </a:r>
            <a:r>
              <a:rPr lang="es-ES" sz="2400" dirty="0"/>
              <a:t>. 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Defendían </a:t>
            </a:r>
            <a:r>
              <a:rPr lang="es-ES" sz="2400" dirty="0"/>
              <a:t>un modelo próximo á Francia Republicana que </a:t>
            </a:r>
            <a:r>
              <a:rPr lang="es-ES" sz="2400" dirty="0" err="1"/>
              <a:t>xurdiu</a:t>
            </a:r>
            <a:r>
              <a:rPr lang="es-ES" sz="2400" dirty="0"/>
              <a:t> </a:t>
            </a:r>
            <a:r>
              <a:rPr lang="es-ES" sz="2400" dirty="0" err="1"/>
              <a:t>trala</a:t>
            </a:r>
            <a:r>
              <a:rPr lang="es-ES" sz="2400" dirty="0"/>
              <a:t> Comuna de París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b="1" dirty="0" smtClean="0"/>
              <a:t>En 1870</a:t>
            </a:r>
            <a:r>
              <a:rPr lang="es-ES" sz="2400" b="1" dirty="0"/>
              <a:t>: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prodúcese</a:t>
            </a:r>
            <a:r>
              <a:rPr lang="es-ES" sz="2400" b="1" dirty="0" smtClean="0"/>
              <a:t> a escisión </a:t>
            </a:r>
            <a:r>
              <a:rPr lang="es-ES" sz="2400" b="1" dirty="0"/>
              <a:t>entre unitarios e </a:t>
            </a:r>
            <a:r>
              <a:rPr lang="es-ES" sz="2400" b="1" dirty="0" err="1" smtClean="0"/>
              <a:t>federais</a:t>
            </a:r>
            <a:r>
              <a:rPr lang="es-ES" sz="2400" b="1" dirty="0" smtClean="0"/>
              <a:t>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Asemblea</a:t>
            </a:r>
            <a:r>
              <a:rPr lang="es-ES" sz="2400" b="1" dirty="0"/>
              <a:t> nacional de Granada</a:t>
            </a:r>
            <a:r>
              <a:rPr lang="es-ES" sz="2400" dirty="0"/>
              <a:t>, </a:t>
            </a:r>
          </a:p>
        </p:txBody>
      </p:sp>
      <p:pic>
        <p:nvPicPr>
          <p:cNvPr id="3" name="Picture 4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1223959"/>
            <a:ext cx="5726806" cy="46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90152"/>
            <a:ext cx="61303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Republicanos </a:t>
            </a:r>
            <a:r>
              <a:rPr lang="es-ES" sz="2400" b="1" u="sng" dirty="0" err="1"/>
              <a:t>federais</a:t>
            </a:r>
            <a:r>
              <a:rPr lang="es-ES" sz="2400" b="1" u="sng" dirty="0"/>
              <a:t>:</a:t>
            </a:r>
            <a:r>
              <a:rPr lang="es-ES" sz="2400" dirty="0"/>
              <a:t> </a:t>
            </a:r>
          </a:p>
          <a:p>
            <a:pPr algn="just"/>
            <a:r>
              <a:rPr lang="es-ES" sz="2400" dirty="0" smtClean="0"/>
              <a:t>- Seguían o </a:t>
            </a:r>
            <a:r>
              <a:rPr lang="es-ES" sz="2400" dirty="0"/>
              <a:t>modelo </a:t>
            </a:r>
            <a:r>
              <a:rPr lang="es-ES" sz="2400" dirty="0" smtClean="0"/>
              <a:t>de </a:t>
            </a:r>
            <a:r>
              <a:rPr lang="es-ES" sz="2400" dirty="0" err="1" smtClean="0"/>
              <a:t>Suíza</a:t>
            </a:r>
            <a:r>
              <a:rPr lang="es-ES" sz="2400" dirty="0" smtClean="0"/>
              <a:t> e </a:t>
            </a:r>
            <a:r>
              <a:rPr lang="es-ES" sz="2400" dirty="0"/>
              <a:t>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cantóns</a:t>
            </a:r>
            <a:r>
              <a:rPr lang="es-ES" sz="2400" dirty="0"/>
              <a:t>. Afirmaban un estado </a:t>
            </a:r>
            <a:r>
              <a:rPr lang="es-ES" sz="2400" dirty="0" err="1"/>
              <a:t>construído</a:t>
            </a:r>
            <a:r>
              <a:rPr lang="es-ES" sz="2400" dirty="0"/>
              <a:t> de </a:t>
            </a:r>
            <a:r>
              <a:rPr lang="es-ES" sz="2400" dirty="0" err="1"/>
              <a:t>abaixo</a:t>
            </a:r>
            <a:r>
              <a:rPr lang="es-ES" sz="2400" dirty="0"/>
              <a:t> arriba, desde os poderes </a:t>
            </a:r>
            <a:r>
              <a:rPr lang="es-ES" sz="2400" dirty="0" err="1"/>
              <a:t>locais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comarcais</a:t>
            </a:r>
            <a:r>
              <a:rPr lang="es-ES" sz="2400" dirty="0"/>
              <a:t> representativos ata o propio Estado, </a:t>
            </a:r>
            <a:r>
              <a:rPr lang="es-ES" sz="2400" dirty="0" err="1"/>
              <a:t>sempre</a:t>
            </a:r>
            <a:r>
              <a:rPr lang="es-ES" sz="2400" dirty="0"/>
              <a:t> mediante o </a:t>
            </a:r>
            <a:r>
              <a:rPr lang="es-ES" sz="2400" dirty="0" err="1"/>
              <a:t>acordo</a:t>
            </a:r>
            <a:r>
              <a:rPr lang="es-ES" sz="2400" dirty="0"/>
              <a:t> entre as </a:t>
            </a:r>
            <a:r>
              <a:rPr lang="es-ES" sz="2400" dirty="0" smtClean="0"/>
              <a:t>partes para a </a:t>
            </a:r>
            <a:r>
              <a:rPr lang="es-ES" sz="2400" dirty="0"/>
              <a:t>organización </a:t>
            </a:r>
            <a:r>
              <a:rPr lang="es-ES" sz="2400" dirty="0" smtClean="0"/>
              <a:t>federal.</a:t>
            </a:r>
          </a:p>
          <a:p>
            <a:pPr algn="just"/>
            <a:r>
              <a:rPr lang="es-ES" sz="2400" dirty="0" smtClean="0"/>
              <a:t>- Afirmaban os </a:t>
            </a:r>
            <a:r>
              <a:rPr lang="es-ES" sz="2400" dirty="0" err="1"/>
              <a:t>dereitos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(común con demócratas e unitarios), </a:t>
            </a:r>
            <a:endParaRPr lang="es-ES" sz="2400" dirty="0" smtClean="0"/>
          </a:p>
          <a:p>
            <a:pPr algn="just"/>
            <a:r>
              <a:rPr lang="es-ES" sz="2400" dirty="0" smtClean="0"/>
              <a:t>- Recalcan </a:t>
            </a:r>
            <a:r>
              <a:rPr lang="es-ES" sz="2400" dirty="0"/>
              <a:t>a autonomía de todos os </a:t>
            </a:r>
            <a:r>
              <a:rPr lang="es-ES" sz="2400" dirty="0" err="1" smtClean="0"/>
              <a:t>homes</a:t>
            </a:r>
            <a:r>
              <a:rPr lang="es-ES" sz="2400" dirty="0" smtClean="0"/>
              <a:t> </a:t>
            </a:r>
            <a:r>
              <a:rPr lang="es-ES" sz="2400" dirty="0"/>
              <a:t>que se </a:t>
            </a:r>
            <a:r>
              <a:rPr lang="es-ES" sz="2400" dirty="0" err="1"/>
              <a:t>reflicte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b="1" dirty="0"/>
              <a:t>creación de comités en todos os </a:t>
            </a:r>
            <a:r>
              <a:rPr lang="es-ES" sz="2400" b="1" dirty="0" err="1"/>
              <a:t>niveis</a:t>
            </a:r>
            <a:r>
              <a:rPr lang="es-ES" sz="2400" b="1" dirty="0"/>
              <a:t> de organización social,</a:t>
            </a:r>
            <a:r>
              <a:rPr lang="es-ES" sz="2400" dirty="0"/>
              <a:t> </a:t>
            </a:r>
            <a:r>
              <a:rPr lang="es-ES" sz="2400" dirty="0" err="1"/>
              <a:t>concellos</a:t>
            </a:r>
            <a:r>
              <a:rPr lang="es-ES" sz="2400" dirty="0"/>
              <a:t>, partido, provincia, estado, </a:t>
            </a:r>
            <a:r>
              <a:rPr lang="es-ES" sz="2400" dirty="0" smtClean="0"/>
              <a:t>federación.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/>
              <a:t>idea viña </a:t>
            </a:r>
            <a:r>
              <a:rPr lang="es-ES" sz="2400" b="1" dirty="0" err="1"/>
              <a:t>influída</a:t>
            </a:r>
            <a:r>
              <a:rPr lang="es-ES" sz="2400" b="1" dirty="0"/>
              <a:t> polo anarquismo</a:t>
            </a:r>
            <a:r>
              <a:rPr lang="es-ES" sz="2400" dirty="0"/>
              <a:t>, no sentido de que </a:t>
            </a:r>
            <a:r>
              <a:rPr lang="es-ES" sz="2400" u="sng" dirty="0" err="1"/>
              <a:t>calquera</a:t>
            </a:r>
            <a:r>
              <a:rPr lang="es-ES" sz="2400" u="sng" dirty="0"/>
              <a:t> </a:t>
            </a:r>
            <a:r>
              <a:rPr lang="es-ES" sz="2400" u="sng" dirty="0" err="1"/>
              <a:t>unidade</a:t>
            </a:r>
            <a:r>
              <a:rPr lang="es-ES" sz="2400" u="sng" dirty="0"/>
              <a:t> política libremente </a:t>
            </a:r>
            <a:r>
              <a:rPr lang="es-ES" sz="2400" u="sng" dirty="0" err="1"/>
              <a:t>constituída</a:t>
            </a:r>
            <a:r>
              <a:rPr lang="es-ES" sz="2400" u="sng" dirty="0"/>
              <a:t>, por </a:t>
            </a:r>
            <a:r>
              <a:rPr lang="es-ES" sz="2400" u="sng" dirty="0" err="1"/>
              <a:t>pequena</a:t>
            </a:r>
            <a:r>
              <a:rPr lang="es-ES" sz="2400" u="sng" dirty="0"/>
              <a:t> que </a:t>
            </a:r>
            <a:r>
              <a:rPr lang="es-ES" sz="2400" u="sng" dirty="0" err="1"/>
              <a:t>fora</a:t>
            </a:r>
            <a:r>
              <a:rPr lang="es-ES" sz="2400" u="sng" dirty="0"/>
              <a:t> podía asociarse con </a:t>
            </a:r>
            <a:r>
              <a:rPr lang="es-ES" sz="2400" u="sng" dirty="0" err="1"/>
              <a:t>outras</a:t>
            </a:r>
            <a:r>
              <a:rPr lang="es-ES" sz="2400" u="sng" dirty="0"/>
              <a:t> para formar unidades </a:t>
            </a:r>
            <a:r>
              <a:rPr lang="es-ES" sz="2400" u="sng" dirty="0" err="1"/>
              <a:t>maiores</a:t>
            </a:r>
            <a:r>
              <a:rPr lang="es-ES" sz="2400" u="sng" dirty="0"/>
              <a:t> </a:t>
            </a:r>
            <a:r>
              <a:rPr lang="es-ES" sz="2400" u="sng" dirty="0" err="1"/>
              <a:t>ou</a:t>
            </a:r>
            <a:r>
              <a:rPr lang="es-ES" sz="2400" u="sng" dirty="0"/>
              <a:t> permanecer </a:t>
            </a:r>
            <a:r>
              <a:rPr lang="es-ES" sz="2400" u="sng" dirty="0" err="1"/>
              <a:t>independente</a:t>
            </a:r>
            <a:r>
              <a:rPr lang="es-ES" sz="2400" u="sng" dirty="0"/>
              <a:t>. </a:t>
            </a:r>
            <a:endParaRPr lang="es-ES" sz="2400" dirty="0"/>
          </a:p>
          <a:p>
            <a:pPr algn="just"/>
            <a:endParaRPr lang="gl-ES" sz="2400" dirty="0"/>
          </a:p>
        </p:txBody>
      </p:sp>
      <p:pic>
        <p:nvPicPr>
          <p:cNvPr id="1026" name="Picture 2" descr="La República Federal en España.. Pi y Margall y el movimien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3" y="0"/>
            <a:ext cx="4609609" cy="6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304" y="0"/>
            <a:ext cx="64651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PRIMEIRA REPÚBLICA ESPAÑOLA (</a:t>
            </a:r>
            <a:r>
              <a:rPr lang="es-ES" sz="2400" b="1" u="sng" dirty="0" smtClean="0"/>
              <a:t>Feb.1873-Xaneiro 18749</a:t>
            </a:r>
          </a:p>
          <a:p>
            <a:pPr algn="just"/>
            <a:r>
              <a:rPr lang="es-ES" sz="2400" b="1" dirty="0" smtClean="0"/>
              <a:t>Durante a </a:t>
            </a:r>
            <a:r>
              <a:rPr lang="es-ES" sz="2400" b="1" dirty="0"/>
              <a:t>I República, </a:t>
            </a:r>
            <a:r>
              <a:rPr lang="es-ES" sz="2400" b="1" dirty="0" err="1" smtClean="0"/>
              <a:t>distínguense</a:t>
            </a:r>
            <a:r>
              <a:rPr lang="es-ES" sz="2400" b="1" dirty="0" smtClean="0"/>
              <a:t>  </a:t>
            </a:r>
            <a:r>
              <a:rPr lang="es-ES" sz="2400" b="1" dirty="0"/>
              <a:t>3 </a:t>
            </a:r>
            <a:r>
              <a:rPr lang="es-ES" sz="2400" b="1" dirty="0" err="1" smtClean="0"/>
              <a:t>corr</a:t>
            </a:r>
            <a:r>
              <a:rPr lang="es-ES" sz="2400" dirty="0" err="1" smtClean="0"/>
              <a:t>entes</a:t>
            </a:r>
            <a:r>
              <a:rPr lang="es-ES" sz="2400" dirty="0" smtClean="0"/>
              <a:t>:</a:t>
            </a:r>
            <a:endParaRPr lang="es-ES" sz="2400" dirty="0"/>
          </a:p>
          <a:p>
            <a:pPr lvl="0" algn="just"/>
            <a:r>
              <a:rPr lang="es-ES" sz="2400" u="sng" dirty="0" smtClean="0"/>
              <a:t>1- os </a:t>
            </a:r>
            <a:r>
              <a:rPr lang="es-ES" sz="2400" b="1" i="1" u="sng" dirty="0"/>
              <a:t>republicanos unitarios</a:t>
            </a:r>
            <a:r>
              <a:rPr lang="es-ES" sz="2400" b="1" u="sng" dirty="0"/>
              <a:t>, </a:t>
            </a:r>
            <a:r>
              <a:rPr lang="es-ES" sz="2400" dirty="0" err="1"/>
              <a:t>unha</a:t>
            </a:r>
            <a:r>
              <a:rPr lang="es-ES" sz="2400" dirty="0"/>
              <a:t> minoría que </a:t>
            </a:r>
            <a:r>
              <a:rPr lang="es-ES" sz="2400" dirty="0" err="1"/>
              <a:t>defende</a:t>
            </a:r>
            <a:r>
              <a:rPr lang="es-ES" sz="2400" dirty="0"/>
              <a:t> un único estado centralizado. </a:t>
            </a:r>
          </a:p>
          <a:p>
            <a:pPr lvl="0" algn="just"/>
            <a:r>
              <a:rPr lang="es-ES" sz="2400" b="1" u="sng" dirty="0" smtClean="0"/>
              <a:t>2- os </a:t>
            </a:r>
            <a:r>
              <a:rPr lang="es-ES" sz="2400" b="1" i="1" u="sng" dirty="0"/>
              <a:t>republicanos </a:t>
            </a:r>
            <a:r>
              <a:rPr lang="es-ES" sz="2400" b="1" i="1" u="sng" dirty="0" err="1"/>
              <a:t>intransixentes</a:t>
            </a:r>
            <a:r>
              <a:rPr lang="es-ES" sz="2400" u="sng" dirty="0"/>
              <a:t>, </a:t>
            </a:r>
            <a:endParaRPr lang="es-ES" sz="2400" u="sng" dirty="0" smtClean="0"/>
          </a:p>
          <a:p>
            <a:pPr lvl="0" algn="just"/>
            <a:r>
              <a:rPr lang="es-ES" sz="2400" dirty="0" smtClean="0"/>
              <a:t>levados </a:t>
            </a:r>
            <a:r>
              <a:rPr lang="es-ES" sz="2400" dirty="0"/>
              <a:t>polo ideario federalista </a:t>
            </a:r>
            <a:r>
              <a:rPr lang="es-ES" sz="2400" dirty="0" err="1"/>
              <a:t>queren</a:t>
            </a:r>
            <a:r>
              <a:rPr lang="es-ES" sz="2400" dirty="0"/>
              <a:t> formar </a:t>
            </a:r>
            <a:r>
              <a:rPr lang="es-ES" sz="2400" dirty="0" err="1"/>
              <a:t>xa</a:t>
            </a:r>
            <a:r>
              <a:rPr lang="es-ES" sz="2400" dirty="0"/>
              <a:t> estados </a:t>
            </a:r>
            <a:r>
              <a:rPr lang="es-ES" sz="2400" dirty="0" err="1"/>
              <a:t>independentes</a:t>
            </a:r>
            <a:r>
              <a:rPr lang="es-ES" sz="2400" dirty="0"/>
              <a:t>, os </a:t>
            </a:r>
            <a:r>
              <a:rPr lang="es-ES" sz="2400" dirty="0" err="1"/>
              <a:t>cantóns</a:t>
            </a:r>
            <a:r>
              <a:rPr lang="es-ES" sz="2400" dirty="0"/>
              <a:t>, e iniciar o proceso federal de “</a:t>
            </a:r>
            <a:r>
              <a:rPr lang="es-ES" sz="2400" dirty="0" err="1"/>
              <a:t>abaixo</a:t>
            </a:r>
            <a:r>
              <a:rPr lang="es-ES" sz="2400" dirty="0"/>
              <a:t> arriba”, </a:t>
            </a:r>
            <a:r>
              <a:rPr lang="es-ES" sz="2400" dirty="0" err="1"/>
              <a:t>sen</a:t>
            </a:r>
            <a:r>
              <a:rPr lang="es-ES" sz="2400" dirty="0"/>
              <a:t> esperar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Federal. Serán os que lideren o fenómeno cantonalista do levante e sur.</a:t>
            </a:r>
          </a:p>
          <a:p>
            <a:pPr lvl="0" algn="just"/>
            <a:r>
              <a:rPr lang="es-ES" sz="2400" b="1" u="sng" dirty="0"/>
              <a:t> </a:t>
            </a:r>
            <a:r>
              <a:rPr lang="es-ES" sz="2400" b="1" u="sng" dirty="0" smtClean="0"/>
              <a:t>3- os </a:t>
            </a:r>
            <a:r>
              <a:rPr lang="es-ES" sz="2400" b="1" u="sng" dirty="0"/>
              <a:t>republicanos </a:t>
            </a:r>
            <a:r>
              <a:rPr lang="es-ES" sz="2400" b="1" i="1" u="sng" dirty="0"/>
              <a:t>federalistas</a:t>
            </a:r>
            <a:r>
              <a:rPr lang="es-ES" sz="2400" b="1" u="sng" dirty="0"/>
              <a:t>, </a:t>
            </a:r>
            <a:r>
              <a:rPr lang="es-ES" sz="2400" b="1" i="1" u="sng" dirty="0"/>
              <a:t>gradualistas</a:t>
            </a:r>
            <a:r>
              <a:rPr lang="es-ES" sz="2400" u="sng" dirty="0"/>
              <a:t>, </a:t>
            </a:r>
            <a:r>
              <a:rPr lang="es-ES" sz="2400" dirty="0"/>
              <a:t>partidarios de Pi y </a:t>
            </a:r>
            <a:r>
              <a:rPr lang="es-ES" sz="2400" dirty="0" err="1"/>
              <a:t>Margall</a:t>
            </a:r>
            <a:r>
              <a:rPr lang="es-ES" sz="2400" dirty="0"/>
              <a:t>. </a:t>
            </a:r>
            <a:r>
              <a:rPr lang="es-ES" sz="2400" dirty="0" err="1"/>
              <a:t>Queren</a:t>
            </a:r>
            <a:r>
              <a:rPr lang="es-ES" sz="2400" dirty="0"/>
              <a:t> </a:t>
            </a:r>
            <a:r>
              <a:rPr lang="es-ES" sz="2400" dirty="0" err="1"/>
              <a:t>chegar</a:t>
            </a:r>
            <a:r>
              <a:rPr lang="es-ES" sz="2400" dirty="0"/>
              <a:t> á República Federal </a:t>
            </a:r>
            <a:r>
              <a:rPr lang="es-ES" sz="2400" dirty="0" err="1"/>
              <a:t>trala</a:t>
            </a:r>
            <a:r>
              <a:rPr lang="es-ES" sz="2400" dirty="0"/>
              <a:t> convocatoria de Cortes </a:t>
            </a:r>
            <a:r>
              <a:rPr lang="es-ES" sz="2400" dirty="0" err="1"/>
              <a:t>constituíntes</a:t>
            </a:r>
            <a:r>
              <a:rPr lang="es-ES" sz="2400" dirty="0"/>
              <a:t> e a elaboración </a:t>
            </a:r>
            <a:r>
              <a:rPr lang="es-ES" sz="2400" dirty="0" err="1"/>
              <a:t>dunha</a:t>
            </a:r>
            <a:r>
              <a:rPr lang="es-ES" sz="2400" dirty="0"/>
              <a:t> Constitución </a:t>
            </a:r>
            <a:r>
              <a:rPr lang="es-ES" sz="2400" dirty="0" err="1"/>
              <a:t>na</a:t>
            </a:r>
            <a:r>
              <a:rPr lang="es-ES" sz="2400" dirty="0"/>
              <a:t> que se </a:t>
            </a:r>
            <a:r>
              <a:rPr lang="es-ES" sz="2400" dirty="0" err="1"/>
              <a:t>recoñeza</a:t>
            </a:r>
            <a:r>
              <a:rPr lang="es-ES" sz="2400" dirty="0"/>
              <a:t> España como </a:t>
            </a:r>
            <a:r>
              <a:rPr lang="es-ES" sz="2400" dirty="0" err="1"/>
              <a:t>unha</a:t>
            </a:r>
            <a:r>
              <a:rPr lang="es-ES" sz="2400" dirty="0"/>
              <a:t> república federal. </a:t>
            </a:r>
            <a:r>
              <a:rPr lang="es-ES" sz="2400" dirty="0" err="1"/>
              <a:t>Trala</a:t>
            </a:r>
            <a:r>
              <a:rPr lang="es-ES" sz="2400" dirty="0"/>
              <a:t> promulgación, </a:t>
            </a:r>
            <a:r>
              <a:rPr lang="es-ES" sz="2400" dirty="0" err="1"/>
              <a:t>crearíase</a:t>
            </a:r>
            <a:r>
              <a:rPr lang="es-ES" sz="2400" dirty="0"/>
              <a:t> a Federación (de arriba, </a:t>
            </a:r>
            <a:r>
              <a:rPr lang="es-ES" sz="2400" dirty="0" err="1"/>
              <a:t>abaixo</a:t>
            </a:r>
            <a:r>
              <a:rPr lang="es-ES" sz="2400" dirty="0"/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49" y="185851"/>
            <a:ext cx="5501451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3012</Words>
  <Application>Microsoft Office PowerPoint</Application>
  <PresentationFormat>Panorámica</PresentationFormat>
  <Paragraphs>209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34</cp:revision>
  <dcterms:created xsi:type="dcterms:W3CDTF">2020-08-14T09:10:57Z</dcterms:created>
  <dcterms:modified xsi:type="dcterms:W3CDTF">2020-12-02T20:58:49Z</dcterms:modified>
</cp:coreProperties>
</file>