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6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D42-8FDF-414F-B4EC-11500D9C99A6}" type="datetimeFigureOut">
              <a:rPr lang="gl-ES" smtClean="0"/>
              <a:t>08/11/2023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3D6F-2E10-40C1-8608-D9F4FCBD55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117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D42-8FDF-414F-B4EC-11500D9C99A6}" type="datetimeFigureOut">
              <a:rPr lang="gl-ES" smtClean="0"/>
              <a:t>08/11/2023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3D6F-2E10-40C1-8608-D9F4FCBD55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4276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D42-8FDF-414F-B4EC-11500D9C99A6}" type="datetimeFigureOut">
              <a:rPr lang="gl-ES" smtClean="0"/>
              <a:t>08/11/2023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3D6F-2E10-40C1-8608-D9F4FCBD55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4432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D42-8FDF-414F-B4EC-11500D9C99A6}" type="datetimeFigureOut">
              <a:rPr lang="gl-ES" smtClean="0"/>
              <a:t>08/11/2023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3D6F-2E10-40C1-8608-D9F4FCBD55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6886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D42-8FDF-414F-B4EC-11500D9C99A6}" type="datetimeFigureOut">
              <a:rPr lang="gl-ES" smtClean="0"/>
              <a:t>08/11/2023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3D6F-2E10-40C1-8608-D9F4FCBD55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6411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D42-8FDF-414F-B4EC-11500D9C99A6}" type="datetimeFigureOut">
              <a:rPr lang="gl-ES" smtClean="0"/>
              <a:t>08/11/2023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3D6F-2E10-40C1-8608-D9F4FCBD55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1096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D42-8FDF-414F-B4EC-11500D9C99A6}" type="datetimeFigureOut">
              <a:rPr lang="gl-ES" smtClean="0"/>
              <a:t>08/11/2023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3D6F-2E10-40C1-8608-D9F4FCBD55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4252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D42-8FDF-414F-B4EC-11500D9C99A6}" type="datetimeFigureOut">
              <a:rPr lang="gl-ES" smtClean="0"/>
              <a:t>08/11/2023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3D6F-2E10-40C1-8608-D9F4FCBD55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9140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D42-8FDF-414F-B4EC-11500D9C99A6}" type="datetimeFigureOut">
              <a:rPr lang="gl-ES" smtClean="0"/>
              <a:t>08/11/2023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3D6F-2E10-40C1-8608-D9F4FCBD55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0720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D42-8FDF-414F-B4EC-11500D9C99A6}" type="datetimeFigureOut">
              <a:rPr lang="gl-ES" smtClean="0"/>
              <a:t>08/11/2023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3D6F-2E10-40C1-8608-D9F4FCBD55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1002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D42-8FDF-414F-B4EC-11500D9C99A6}" type="datetimeFigureOut">
              <a:rPr lang="gl-ES" smtClean="0"/>
              <a:t>08/11/2023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3D6F-2E10-40C1-8608-D9F4FCBD55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2177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2D42-8FDF-414F-B4EC-11500D9C99A6}" type="datetimeFigureOut">
              <a:rPr lang="gl-ES" smtClean="0"/>
              <a:t>08/11/2023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3D6F-2E10-40C1-8608-D9F4FCBD55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3585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ssets.sutori.com/user-uploads/image/d97d020f-a00a-41a9-9d43-dc6e90fe15ee/3d510b2aafc2d5ceb15a1f5906f10fe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0"/>
            <a:ext cx="9102725" cy="68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0" y="590550"/>
            <a:ext cx="3543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4000" dirty="0" smtClean="0"/>
              <a:t>A</a:t>
            </a:r>
          </a:p>
          <a:p>
            <a:endParaRPr lang="gl-ES" sz="4000" dirty="0"/>
          </a:p>
          <a:p>
            <a:r>
              <a:rPr lang="gl-ES" sz="4000" dirty="0" smtClean="0"/>
              <a:t>RESTAURACIÓN</a:t>
            </a:r>
          </a:p>
          <a:p>
            <a:endParaRPr lang="gl-ES" sz="4000" dirty="0"/>
          </a:p>
          <a:p>
            <a:r>
              <a:rPr lang="gl-ES" sz="4000" dirty="0" smtClean="0"/>
              <a:t>1815</a:t>
            </a:r>
            <a:endParaRPr lang="gl-ES" sz="4000" dirty="0"/>
          </a:p>
        </p:txBody>
      </p:sp>
    </p:spTree>
    <p:extLst>
      <p:ext uri="{BB962C8B-B14F-4D97-AF65-F5344CB8AC3E}">
        <p14:creationId xmlns:p14="http://schemas.microsoft.com/office/powerpoint/2010/main" val="377141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liberalismo siglo x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77" y="0"/>
            <a:ext cx="9890975" cy="684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.slidesharecdn.com/023-restauracionyrevolucioneneuropa-161106120259/95/restauracion-y-revolucion-18151848-3-638.jpg?cb=14784338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-54842"/>
            <a:ext cx="9207500" cy="69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1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liberalismo siglo x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98" y="0"/>
            <a:ext cx="9272789" cy="69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0" y="0"/>
            <a:ext cx="8474299" cy="649566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10873" y="6611779"/>
            <a:ext cx="99811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1000" dirty="0" smtClean="0"/>
              <a:t>http://enclasedecuartosociales.blogspot.com.es/2012/11/la-restauracion-y-las-revoluciones.html</a:t>
            </a:r>
            <a:endParaRPr lang="gl-ES" sz="1000" dirty="0"/>
          </a:p>
        </p:txBody>
      </p:sp>
    </p:spTree>
    <p:extLst>
      <p:ext uri="{BB962C8B-B14F-4D97-AF65-F5344CB8AC3E}">
        <p14:creationId xmlns:p14="http://schemas.microsoft.com/office/powerpoint/2010/main" val="14923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960" y="17417"/>
            <a:ext cx="586086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Sistema </a:t>
            </a:r>
            <a:r>
              <a:rPr lang="es-ES" sz="2400" b="1" dirty="0" smtClean="0"/>
              <a:t> </a:t>
            </a:r>
            <a:r>
              <a:rPr lang="es-ES" sz="2400" b="1" dirty="0" err="1"/>
              <a:t>Metternich</a:t>
            </a:r>
            <a:r>
              <a:rPr lang="es-ES" sz="2400" b="1" dirty="0"/>
              <a:t> </a:t>
            </a:r>
            <a:r>
              <a:rPr lang="es-ES" sz="2400" b="1" dirty="0" err="1" smtClean="0"/>
              <a:t>ou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Concerto</a:t>
            </a:r>
            <a:r>
              <a:rPr lang="es-ES" sz="2400" b="1" dirty="0" smtClean="0"/>
              <a:t> Europeo </a:t>
            </a:r>
            <a:r>
              <a:rPr lang="es-ES" sz="2400" dirty="0" smtClean="0"/>
              <a:t>(</a:t>
            </a:r>
            <a:r>
              <a:rPr lang="es-ES" sz="2400" dirty="0" err="1" smtClean="0"/>
              <a:t>tamén</a:t>
            </a:r>
            <a:r>
              <a:rPr lang="es-ES" sz="2400" dirty="0" smtClean="0"/>
              <a:t> chamado Sistema de Congresos): Tipo de relación entre Estados que se inicia a partir de 1815. O </a:t>
            </a:r>
            <a:r>
              <a:rPr lang="es-ES" sz="2400" dirty="0" err="1" smtClean="0"/>
              <a:t>seu</a:t>
            </a:r>
            <a:r>
              <a:rPr lang="es-ES" sz="2400" dirty="0" smtClean="0"/>
              <a:t> </a:t>
            </a:r>
            <a:r>
              <a:rPr lang="es-ES" sz="2400" dirty="0" err="1" smtClean="0"/>
              <a:t>obxectivo</a:t>
            </a:r>
            <a:r>
              <a:rPr lang="es-ES" sz="2400" dirty="0" smtClean="0"/>
              <a:t> era </a:t>
            </a:r>
            <a:r>
              <a:rPr lang="es-ES" sz="2400" dirty="0" err="1" smtClean="0"/>
              <a:t>manter</a:t>
            </a:r>
            <a:r>
              <a:rPr lang="es-ES" sz="2400" dirty="0" smtClean="0"/>
              <a:t> un  equilibrio e garantir a paz entre os Estados europeos.</a:t>
            </a:r>
            <a:endParaRPr lang="es-ES" sz="2400" dirty="0"/>
          </a:p>
          <a:p>
            <a:pPr algn="just"/>
            <a:r>
              <a:rPr lang="es-ES" sz="2400" b="1" dirty="0"/>
              <a:t>                   Equilibrio interior:   </a:t>
            </a:r>
            <a:r>
              <a:rPr lang="es-ES" sz="2400" dirty="0"/>
              <a:t>Volta </a:t>
            </a:r>
            <a:r>
              <a:rPr lang="es-ES" sz="2400" dirty="0" err="1"/>
              <a:t>ás</a:t>
            </a:r>
            <a:r>
              <a:rPr lang="es-ES" sz="2400" dirty="0"/>
              <a:t> Monarquías e </a:t>
            </a:r>
            <a:r>
              <a:rPr lang="es-ES" sz="2400" dirty="0" err="1"/>
              <a:t>ó</a:t>
            </a:r>
            <a:r>
              <a:rPr lang="es-ES" sz="2400" dirty="0"/>
              <a:t> predominio da Aristocracia</a:t>
            </a:r>
          </a:p>
          <a:p>
            <a:pPr algn="just"/>
            <a:r>
              <a:rPr lang="es-ES" sz="2400" dirty="0"/>
              <a:t>                 .</a:t>
            </a:r>
            <a:r>
              <a:rPr lang="es-ES" sz="2400" b="1" dirty="0"/>
              <a:t>Equilibrio  exterior:  </a:t>
            </a:r>
            <a:r>
              <a:rPr lang="es-ES" sz="2400" dirty="0"/>
              <a:t>Celebración de  </a:t>
            </a:r>
            <a:r>
              <a:rPr lang="es-ES" sz="2400" b="1" dirty="0"/>
              <a:t>Congresos </a:t>
            </a:r>
            <a:r>
              <a:rPr lang="es-ES" sz="2400" dirty="0"/>
              <a:t>por parte das </a:t>
            </a:r>
            <a:r>
              <a:rPr lang="es-ES" sz="2400" dirty="0" smtClean="0"/>
              <a:t>potencias europeas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Finalidade</a:t>
            </a:r>
            <a:r>
              <a:rPr lang="es-ES" sz="2400" dirty="0" smtClean="0"/>
              <a:t> </a:t>
            </a:r>
            <a:r>
              <a:rPr lang="es-ES" sz="2400" dirty="0" err="1"/>
              <a:t>destes</a:t>
            </a:r>
            <a:r>
              <a:rPr lang="es-ES" sz="2400" dirty="0"/>
              <a:t> Congresos: </a:t>
            </a:r>
            <a:r>
              <a:rPr lang="es-ES" sz="2400" b="1" dirty="0"/>
              <a:t>Evitar e </a:t>
            </a:r>
            <a:r>
              <a:rPr lang="es-ES" sz="2400" b="1" dirty="0" err="1"/>
              <a:t>previr</a:t>
            </a:r>
            <a:r>
              <a:rPr lang="es-ES" sz="2400" b="1" dirty="0"/>
              <a:t> </a:t>
            </a:r>
            <a:r>
              <a:rPr lang="es-ES" sz="2400" b="1" dirty="0" err="1"/>
              <a:t>calquera</a:t>
            </a:r>
            <a:r>
              <a:rPr lang="es-ES" sz="2400" b="1" dirty="0"/>
              <a:t> intento revolucionario </a:t>
            </a:r>
            <a:r>
              <a:rPr lang="es-ES" sz="2400" b="1" dirty="0" smtClean="0"/>
              <a:t>liberal en </a:t>
            </a:r>
            <a:r>
              <a:rPr lang="es-ES" sz="2400" b="1" dirty="0"/>
              <a:t>Europa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As </a:t>
            </a:r>
            <a:r>
              <a:rPr lang="es-ES" sz="2400" dirty="0"/>
              <a:t>potencias europeas </a:t>
            </a:r>
            <a:r>
              <a:rPr lang="es-ES" sz="2400" dirty="0" err="1"/>
              <a:t>chegan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compromiso de intervención militar se compre </a:t>
            </a:r>
            <a:r>
              <a:rPr lang="es-ES" sz="2400" dirty="0" err="1"/>
              <a:t>facelo</a:t>
            </a:r>
            <a:r>
              <a:rPr lang="es-ES" sz="2400" dirty="0"/>
              <a:t> (España: Congreso de Verona: 1823). Este sistema racha </a:t>
            </a:r>
            <a:r>
              <a:rPr lang="es-ES" sz="2400" dirty="0" err="1"/>
              <a:t>pola</a:t>
            </a:r>
            <a:r>
              <a:rPr lang="es-ES" sz="2400" dirty="0"/>
              <a:t> negativa de Inglaterra </a:t>
            </a:r>
            <a:r>
              <a:rPr lang="es-ES" sz="2400" dirty="0" smtClean="0"/>
              <a:t>(País </a:t>
            </a:r>
            <a:r>
              <a:rPr lang="es-ES" sz="2400" dirty="0" err="1" smtClean="0"/>
              <a:t>cun</a:t>
            </a:r>
            <a:r>
              <a:rPr lang="es-ES" sz="2400" dirty="0" smtClean="0"/>
              <a:t> Sistema Liberal </a:t>
            </a:r>
            <a:r>
              <a:rPr lang="es-ES" sz="2400" dirty="0"/>
              <a:t>e non absolutista).</a:t>
            </a:r>
          </a:p>
        </p:txBody>
      </p:sp>
      <p:pic>
        <p:nvPicPr>
          <p:cNvPr id="1026" name="Picture 2" descr="https://image.slidesharecdn.com/europa-1814-1870-1193727456561912-1/95/europa-1814-1870-5-728.jpg?cb=11936986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48" y="17417"/>
            <a:ext cx="5165181" cy="38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8.alamy.com/comp/D87KDH/congress-of-verona-1822-D87KD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15" y="3891304"/>
            <a:ext cx="3672514" cy="27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4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668" y="296092"/>
            <a:ext cx="52425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2400" dirty="0" smtClean="0"/>
              <a:t>A fórmula política que se espalla é o das </a:t>
            </a:r>
            <a:r>
              <a:rPr lang="gl-ES" sz="2400" b="1" dirty="0" smtClean="0"/>
              <a:t>Cartas Outorgadas: </a:t>
            </a:r>
          </a:p>
          <a:p>
            <a:pPr algn="just"/>
            <a:r>
              <a:rPr lang="gl-ES" sz="2400" dirty="0" smtClean="0"/>
              <a:t>A Carta Outorgada é un texto con aparencia de constitución, pero que non nacen dunha Asemblea elixida polos representantes do pobo   ,</a:t>
            </a:r>
            <a:r>
              <a:rPr lang="gl-ES" sz="2400" b="1" dirty="0" smtClean="0"/>
              <a:t>  </a:t>
            </a:r>
            <a:r>
              <a:rPr lang="gl-ES" sz="2400" dirty="0" smtClean="0"/>
              <a:t>é simplemente </a:t>
            </a:r>
            <a:r>
              <a:rPr lang="gl-ES" sz="2400" b="1" dirty="0" smtClean="0"/>
              <a:t>unha </a:t>
            </a:r>
            <a:r>
              <a:rPr lang="gl-ES" sz="2400" b="1" u="sng" dirty="0" smtClean="0"/>
              <a:t>Concesión do Rei.</a:t>
            </a:r>
          </a:p>
          <a:p>
            <a:pPr algn="just"/>
            <a:r>
              <a:rPr lang="gl-ES" sz="2400" dirty="0" smtClean="0"/>
              <a:t>Nestas Cartas Outorgadas artéllanse os distintos poderes:</a:t>
            </a:r>
          </a:p>
          <a:p>
            <a:pPr algn="just"/>
            <a:r>
              <a:rPr lang="gl-ES" sz="2400" dirty="0" smtClean="0"/>
              <a:t>              Parlamento Bicameral; A Cámara baixa non ten iniciativa lexislativa.</a:t>
            </a:r>
          </a:p>
          <a:p>
            <a:pPr algn="just"/>
            <a:r>
              <a:rPr lang="gl-ES" sz="2400" dirty="0" smtClean="0"/>
              <a:t>              Amplísimos poderes do Rei   (executivo, pode disolver o Parlamento)</a:t>
            </a:r>
          </a:p>
          <a:p>
            <a:pPr algn="just"/>
            <a:r>
              <a:rPr lang="gl-ES" sz="2400" dirty="0" smtClean="0"/>
              <a:t>Os exemplos de Cartas outorgadas déronse en Francia en 1814, España 1834.</a:t>
            </a:r>
            <a:endParaRPr lang="gl-ES" sz="2400" dirty="0"/>
          </a:p>
        </p:txBody>
      </p:sp>
      <p:pic>
        <p:nvPicPr>
          <p:cNvPr id="2050" name="Picture 2" descr="http://3.bp.blogspot.com/-xY53T3YfWow/UmJVNNZHa9I/AAAAAAAAEdg/3jupAczuFoo/s1600/EL+RE%CC%81GIMEN+DE+LA+CARTA+OTORGADA+EN+FRA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17" y="124287"/>
            <a:ext cx="5353451" cy="401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.slidesharecdn.com/estatutoreal1834-130421133642-phpapp01/95/estatuto-real-1834-3-638.jpg?cb=13665515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64" y="4058311"/>
            <a:ext cx="3729021" cy="279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3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66810" y="0"/>
            <a:ext cx="4125189" cy="682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78083" cy="637484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178082" y="96199"/>
            <a:ext cx="4013917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u="sng" dirty="0" smtClean="0">
                <a:latin typeface="Franklin Gothic Demi" panose="020B0703020102020204" pitchFamily="34" charset="0"/>
              </a:rPr>
              <a:t>NOVO MAPA EUROPEO</a:t>
            </a:r>
          </a:p>
          <a:p>
            <a:r>
              <a:rPr lang="gl-ES" sz="2400" dirty="0" smtClean="0">
                <a:latin typeface="Franklin Gothic Demi" panose="020B0703020102020204" pitchFamily="34" charset="0"/>
              </a:rPr>
              <a:t>CONGRESO DE VIENA:</a:t>
            </a:r>
          </a:p>
          <a:p>
            <a:endParaRPr lang="gl-ES" sz="800" dirty="0" smtClean="0"/>
          </a:p>
          <a:p>
            <a:r>
              <a:rPr lang="gl-ES" u="sng" dirty="0" smtClean="0">
                <a:latin typeface="Franklin Gothic Demi" panose="020B0703020102020204" pitchFamily="34" charset="0"/>
              </a:rPr>
              <a:t>FRANCIA: </a:t>
            </a:r>
          </a:p>
          <a:p>
            <a:r>
              <a:rPr lang="gl-ES" dirty="0" smtClean="0">
                <a:latin typeface="Franklin Gothic Demi" panose="020B0703020102020204" pitchFamily="34" charset="0"/>
              </a:rPr>
              <a:t>F</a:t>
            </a:r>
            <a:r>
              <a:rPr lang="gl-ES" dirty="0" smtClean="0">
                <a:latin typeface="Franklin Gothic Demi" panose="020B0703020102020204" pitchFamily="34" charset="0"/>
              </a:rPr>
              <a:t>ronteiras</a:t>
            </a:r>
            <a:r>
              <a:rPr lang="gl-ES" dirty="0">
                <a:latin typeface="Franklin Gothic Demi" panose="020B0703020102020204" pitchFamily="34" charset="0"/>
              </a:rPr>
              <a:t> </a:t>
            </a:r>
            <a:r>
              <a:rPr lang="gl-ES" dirty="0" smtClean="0">
                <a:latin typeface="Franklin Gothic Demi" panose="020B0703020102020204" pitchFamily="34" charset="0"/>
              </a:rPr>
              <a:t>anteriores </a:t>
            </a:r>
            <a:r>
              <a:rPr lang="gl-ES" dirty="0" smtClean="0">
                <a:latin typeface="Franklin Gothic Demi" panose="020B0703020102020204" pitchFamily="34" charset="0"/>
              </a:rPr>
              <a:t>á Revolución</a:t>
            </a:r>
          </a:p>
          <a:p>
            <a:endParaRPr lang="gl-ES" sz="800" dirty="0">
              <a:latin typeface="Franklin Gothic Demi" panose="020B0703020102020204" pitchFamily="34" charset="0"/>
            </a:endParaRPr>
          </a:p>
          <a:p>
            <a:r>
              <a:rPr lang="gl-ES" u="sng" dirty="0" smtClean="0">
                <a:latin typeface="Franklin Gothic Demi" panose="020B0703020102020204" pitchFamily="34" charset="0"/>
              </a:rPr>
              <a:t>CREACIÓN ESTADOS TAPÓN</a:t>
            </a:r>
            <a:r>
              <a:rPr lang="gl-ES" dirty="0" smtClean="0">
                <a:latin typeface="Franklin Gothic Demi" panose="020B0703020102020204" pitchFamily="34" charset="0"/>
              </a:rPr>
              <a:t>:</a:t>
            </a:r>
          </a:p>
          <a:p>
            <a:r>
              <a:rPr lang="gl-ES" dirty="0" smtClean="0">
                <a:latin typeface="Franklin Gothic Demi" panose="020B0703020102020204" pitchFamily="34" charset="0"/>
              </a:rPr>
              <a:t>- Reino de Países </a:t>
            </a:r>
            <a:r>
              <a:rPr lang="gl-ES" dirty="0" smtClean="0">
                <a:latin typeface="Franklin Gothic Demi" panose="020B0703020102020204" pitchFamily="34" charset="0"/>
              </a:rPr>
              <a:t>Baixos (</a:t>
            </a:r>
            <a:r>
              <a:rPr lang="gl-ES" dirty="0" err="1" smtClean="0">
                <a:latin typeface="Franklin Gothic Demi" panose="020B0703020102020204" pitchFamily="34" charset="0"/>
              </a:rPr>
              <a:t>Bel</a:t>
            </a:r>
            <a:r>
              <a:rPr lang="gl-ES" dirty="0" smtClean="0">
                <a:latin typeface="Franklin Gothic Demi" panose="020B0703020102020204" pitchFamily="34" charset="0"/>
              </a:rPr>
              <a:t>, </a:t>
            </a:r>
            <a:r>
              <a:rPr lang="gl-ES" dirty="0" err="1" smtClean="0">
                <a:latin typeface="Franklin Gothic Demi" panose="020B0703020102020204" pitchFamily="34" charset="0"/>
              </a:rPr>
              <a:t>Ned</a:t>
            </a:r>
            <a:r>
              <a:rPr lang="gl-ES" dirty="0" smtClean="0">
                <a:latin typeface="Franklin Gothic Demi" panose="020B0703020102020204" pitchFamily="34" charset="0"/>
              </a:rPr>
              <a:t>)</a:t>
            </a:r>
            <a:endParaRPr lang="gl-ES" dirty="0" smtClean="0">
              <a:latin typeface="Franklin Gothic Demi" panose="020B0703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gl-ES" dirty="0" smtClean="0">
                <a:latin typeface="Franklin Gothic Demi" panose="020B0703020102020204" pitchFamily="34" charset="0"/>
              </a:rPr>
              <a:t>Luxemburgo</a:t>
            </a:r>
          </a:p>
          <a:p>
            <a:pPr marL="285750" indent="-285750">
              <a:buFontTx/>
              <a:buChar char="-"/>
            </a:pPr>
            <a:r>
              <a:rPr lang="gl-ES" dirty="0" err="1" smtClean="0">
                <a:latin typeface="Franklin Gothic Demi" panose="020B0703020102020204" pitchFamily="34" charset="0"/>
              </a:rPr>
              <a:t>Prusia</a:t>
            </a:r>
            <a:r>
              <a:rPr lang="gl-ES" dirty="0" smtClean="0">
                <a:latin typeface="Franklin Gothic Demi" panose="020B0703020102020204" pitchFamily="34" charset="0"/>
              </a:rPr>
              <a:t> incorpora </a:t>
            </a:r>
            <a:r>
              <a:rPr lang="gl-ES" dirty="0" err="1" smtClean="0">
                <a:latin typeface="Franklin Gothic Demi" panose="020B0703020102020204" pitchFamily="34" charset="0"/>
              </a:rPr>
              <a:t>Renania</a:t>
            </a:r>
            <a:r>
              <a:rPr lang="gl-ES" dirty="0" smtClean="0">
                <a:latin typeface="Franklin Gothic Demi" panose="020B0703020102020204" pitchFamily="34" charset="0"/>
              </a:rPr>
              <a:t>, </a:t>
            </a:r>
            <a:r>
              <a:rPr lang="gl-ES" dirty="0" err="1" smtClean="0">
                <a:latin typeface="Franklin Gothic Demi" panose="020B0703020102020204" pitchFamily="34" charset="0"/>
              </a:rPr>
              <a:t>Sarre</a:t>
            </a:r>
            <a:r>
              <a:rPr lang="gl-ES" dirty="0" smtClean="0">
                <a:latin typeface="Franklin Gothic Demi" panose="020B0703020102020204" pitchFamily="34" charset="0"/>
              </a:rPr>
              <a:t> e </a:t>
            </a:r>
            <a:r>
              <a:rPr lang="gl-ES" dirty="0" err="1" smtClean="0">
                <a:latin typeface="Franklin Gothic Demi" panose="020B0703020102020204" pitchFamily="34" charset="0"/>
              </a:rPr>
              <a:t>Saxonia</a:t>
            </a:r>
            <a:r>
              <a:rPr lang="gl-ES" dirty="0" smtClean="0">
                <a:latin typeface="Franklin Gothic Demi" panose="020B0703020102020204" pitchFamily="34" charset="0"/>
              </a:rPr>
              <a:t>, na fronteira con Francia</a:t>
            </a:r>
            <a:endParaRPr lang="gl-ES" dirty="0" smtClean="0">
              <a:latin typeface="Franklin Gothic Demi" panose="020B0703020102020204" pitchFamily="34" charset="0"/>
            </a:endParaRPr>
          </a:p>
          <a:p>
            <a:r>
              <a:rPr lang="gl-ES" dirty="0" smtClean="0">
                <a:latin typeface="Franklin Gothic Demi" panose="020B0703020102020204" pitchFamily="34" charset="0"/>
              </a:rPr>
              <a:t>- </a:t>
            </a:r>
            <a:r>
              <a:rPr lang="gl-ES" dirty="0" err="1" smtClean="0">
                <a:latin typeface="Franklin Gothic Demi" panose="020B0703020102020204" pitchFamily="34" charset="0"/>
              </a:rPr>
              <a:t>Piemonte</a:t>
            </a:r>
            <a:r>
              <a:rPr lang="gl-ES" dirty="0" smtClean="0">
                <a:latin typeface="Franklin Gothic Demi" panose="020B0703020102020204" pitchFamily="34" charset="0"/>
              </a:rPr>
              <a:t> incorpora </a:t>
            </a:r>
            <a:r>
              <a:rPr lang="gl-ES" dirty="0" err="1" smtClean="0">
                <a:latin typeface="Franklin Gothic Demi" panose="020B0703020102020204" pitchFamily="34" charset="0"/>
              </a:rPr>
              <a:t>Saboia</a:t>
            </a:r>
            <a:endParaRPr lang="gl-ES" dirty="0" smtClean="0">
              <a:latin typeface="Franklin Gothic Demi" panose="020B0703020102020204" pitchFamily="34" charset="0"/>
            </a:endParaRPr>
          </a:p>
          <a:p>
            <a:endParaRPr lang="gl-ES" sz="800" dirty="0">
              <a:latin typeface="Franklin Gothic Demi" panose="020B0703020102020204" pitchFamily="34" charset="0"/>
            </a:endParaRPr>
          </a:p>
          <a:p>
            <a:r>
              <a:rPr lang="gl-ES" u="sng" dirty="0" smtClean="0">
                <a:latin typeface="Franklin Gothic Demi" panose="020B0703020102020204" pitchFamily="34" charset="0"/>
              </a:rPr>
              <a:t>AUSTRIA INCORPORA:</a:t>
            </a:r>
          </a:p>
          <a:p>
            <a:r>
              <a:rPr lang="gl-ES" dirty="0" err="1" smtClean="0">
                <a:latin typeface="Franklin Gothic Demi" panose="020B0703020102020204" pitchFamily="34" charset="0"/>
              </a:rPr>
              <a:t>Lombardía</a:t>
            </a:r>
            <a:r>
              <a:rPr lang="gl-ES" dirty="0" err="1">
                <a:latin typeface="Franklin Gothic Demi" panose="020B0703020102020204" pitchFamily="34" charset="0"/>
              </a:rPr>
              <a:t>,</a:t>
            </a:r>
            <a:r>
              <a:rPr lang="gl-ES" dirty="0" err="1" smtClean="0">
                <a:latin typeface="Franklin Gothic Demi" panose="020B0703020102020204" pitchFamily="34" charset="0"/>
              </a:rPr>
              <a:t>Véneto</a:t>
            </a:r>
            <a:r>
              <a:rPr lang="gl-ES" dirty="0" smtClean="0">
                <a:latin typeface="Franklin Gothic Demi" panose="020B0703020102020204" pitchFamily="34" charset="0"/>
              </a:rPr>
              <a:t>. </a:t>
            </a:r>
            <a:r>
              <a:rPr lang="gl-ES" dirty="0" err="1" smtClean="0">
                <a:latin typeface="Franklin Gothic Demi" panose="020B0703020102020204" pitchFamily="34" charset="0"/>
              </a:rPr>
              <a:t>Dalmacia</a:t>
            </a:r>
            <a:r>
              <a:rPr lang="gl-ES" dirty="0" smtClean="0">
                <a:latin typeface="Franklin Gothic Demi" panose="020B0703020102020204" pitchFamily="34" charset="0"/>
              </a:rPr>
              <a:t>. </a:t>
            </a:r>
            <a:r>
              <a:rPr lang="gl-ES" dirty="0" err="1" smtClean="0">
                <a:latin typeface="Franklin Gothic Demi" panose="020B0703020102020204" pitchFamily="34" charset="0"/>
              </a:rPr>
              <a:t>Galitzia</a:t>
            </a:r>
            <a:endParaRPr lang="gl-ES" dirty="0" smtClean="0">
              <a:latin typeface="Franklin Gothic Demi" panose="020B0703020102020204" pitchFamily="34" charset="0"/>
            </a:endParaRPr>
          </a:p>
          <a:p>
            <a:endParaRPr lang="gl-ES" sz="800" dirty="0">
              <a:latin typeface="Franklin Gothic Demi" panose="020B0703020102020204" pitchFamily="34" charset="0"/>
            </a:endParaRPr>
          </a:p>
          <a:p>
            <a:r>
              <a:rPr lang="gl-ES" u="sng" dirty="0" smtClean="0">
                <a:latin typeface="Franklin Gothic Demi" panose="020B0703020102020204" pitchFamily="34" charset="0"/>
              </a:rPr>
              <a:t>PRUSIA </a:t>
            </a:r>
            <a:r>
              <a:rPr lang="gl-ES" u="sng" dirty="0" err="1" smtClean="0">
                <a:latin typeface="Franklin Gothic Demi" panose="020B0703020102020204" pitchFamily="34" charset="0"/>
              </a:rPr>
              <a:t>INCORPORA:</a:t>
            </a:r>
            <a:r>
              <a:rPr lang="gl-ES" dirty="0" err="1" smtClean="0">
                <a:latin typeface="Franklin Gothic Demi" panose="020B0703020102020204" pitchFamily="34" charset="0"/>
              </a:rPr>
              <a:t>Parte</a:t>
            </a:r>
            <a:r>
              <a:rPr lang="gl-ES" dirty="0" smtClean="0">
                <a:latin typeface="Franklin Gothic Demi" panose="020B0703020102020204" pitchFamily="34" charset="0"/>
              </a:rPr>
              <a:t> </a:t>
            </a:r>
            <a:r>
              <a:rPr lang="gl-ES" dirty="0" smtClean="0">
                <a:latin typeface="Franklin Gothic Demi" panose="020B0703020102020204" pitchFamily="34" charset="0"/>
              </a:rPr>
              <a:t>de </a:t>
            </a:r>
            <a:r>
              <a:rPr lang="gl-ES" dirty="0" smtClean="0">
                <a:latin typeface="Franklin Gothic Demi" panose="020B0703020102020204" pitchFamily="34" charset="0"/>
              </a:rPr>
              <a:t>Polonia</a:t>
            </a:r>
          </a:p>
          <a:p>
            <a:endParaRPr lang="gl-ES" sz="800" dirty="0">
              <a:latin typeface="Franklin Gothic Demi" panose="020B0703020102020204" pitchFamily="34" charset="0"/>
            </a:endParaRPr>
          </a:p>
          <a:p>
            <a:r>
              <a:rPr lang="gl-ES" u="sng" dirty="0" smtClean="0">
                <a:latin typeface="Franklin Gothic Demi" panose="020B0703020102020204" pitchFamily="34" charset="0"/>
              </a:rPr>
              <a:t>RUSIA INCORPORA:</a:t>
            </a:r>
          </a:p>
          <a:p>
            <a:r>
              <a:rPr lang="gl-ES" dirty="0" err="1" smtClean="0">
                <a:latin typeface="Franklin Gothic Demi" panose="020B0703020102020204" pitchFamily="34" charset="0"/>
              </a:rPr>
              <a:t>Besarabia</a:t>
            </a:r>
            <a:r>
              <a:rPr lang="gl-ES" dirty="0" smtClean="0">
                <a:latin typeface="Franklin Gothic Demi" panose="020B0703020102020204" pitchFamily="34" charset="0"/>
              </a:rPr>
              <a:t>, Finlandia, </a:t>
            </a:r>
            <a:r>
              <a:rPr lang="gl-ES" dirty="0" smtClean="0">
                <a:latin typeface="Franklin Gothic Demi" panose="020B0703020102020204" pitchFamily="34" charset="0"/>
              </a:rPr>
              <a:t>Parte Polonia</a:t>
            </a:r>
          </a:p>
          <a:p>
            <a:endParaRPr lang="gl-ES" sz="800" dirty="0">
              <a:latin typeface="Franklin Gothic Demi" panose="020B0703020102020204" pitchFamily="34" charset="0"/>
            </a:endParaRPr>
          </a:p>
          <a:p>
            <a:r>
              <a:rPr lang="gl-ES" dirty="0" smtClean="0">
                <a:latin typeface="Franklin Gothic Demi" panose="020B0703020102020204" pitchFamily="34" charset="0"/>
              </a:rPr>
              <a:t>INGLATERRA INCORPORA</a:t>
            </a:r>
          </a:p>
          <a:p>
            <a:r>
              <a:rPr lang="gl-ES" dirty="0" smtClean="0">
                <a:latin typeface="Franklin Gothic Demi" panose="020B0703020102020204" pitchFamily="34" charset="0"/>
              </a:rPr>
              <a:t>Hannover, para control do </a:t>
            </a:r>
            <a:r>
              <a:rPr lang="gl-ES" dirty="0" smtClean="0">
                <a:latin typeface="Franklin Gothic Demi" panose="020B0703020102020204" pitchFamily="34" charset="0"/>
              </a:rPr>
              <a:t>Mar Báltico</a:t>
            </a:r>
          </a:p>
          <a:p>
            <a:endParaRPr lang="gl-ES" sz="800" dirty="0" smtClean="0">
              <a:latin typeface="Franklin Gothic Demi" panose="020B0703020102020204" pitchFamily="34" charset="0"/>
            </a:endParaRPr>
          </a:p>
          <a:p>
            <a:r>
              <a:rPr lang="gl-ES" dirty="0" smtClean="0">
                <a:latin typeface="Franklin Gothic Demi" panose="020B0703020102020204" pitchFamily="34" charset="0"/>
              </a:rPr>
              <a:t>SUECIA INCORPORA:  Noruega</a:t>
            </a:r>
          </a:p>
          <a:p>
            <a:endParaRPr lang="gl-ES" sz="800" dirty="0" smtClean="0">
              <a:latin typeface="Franklin Gothic Demi" panose="020B0703020102020204" pitchFamily="34" charset="0"/>
            </a:endParaRPr>
          </a:p>
          <a:p>
            <a:r>
              <a:rPr lang="gl-ES" dirty="0" smtClean="0">
                <a:latin typeface="Franklin Gothic Demi" panose="020B0703020102020204" pitchFamily="34" charset="0"/>
              </a:rPr>
              <a:t>DINAMARCA INCORPORA:  </a:t>
            </a:r>
            <a:r>
              <a:rPr lang="gl-ES" dirty="0" err="1" smtClean="0">
                <a:latin typeface="Franklin Gothic Demi" panose="020B0703020102020204" pitchFamily="34" charset="0"/>
              </a:rPr>
              <a:t>Lauemburgo</a:t>
            </a:r>
            <a:r>
              <a:rPr lang="gl-ES" dirty="0" smtClean="0">
                <a:latin typeface="Franklin Gothic Demi" panose="020B0703020102020204" pitchFamily="34" charset="0"/>
              </a:rPr>
              <a:t> e </a:t>
            </a:r>
            <a:r>
              <a:rPr lang="gl-ES" dirty="0" err="1" smtClean="0">
                <a:latin typeface="Franklin Gothic Demi" panose="020B0703020102020204" pitchFamily="34" charset="0"/>
              </a:rPr>
              <a:t>Holstein</a:t>
            </a:r>
            <a:endParaRPr lang="gl-ES" dirty="0" smtClean="0">
              <a:latin typeface="Franklin Gothic Demi" panose="020B0703020102020204" pitchFamily="34" charset="0"/>
            </a:endParaRPr>
          </a:p>
          <a:p>
            <a:endParaRPr lang="gl-ES" dirty="0">
              <a:latin typeface="Franklin Gothic Demi" panose="020B0703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8789" y="6374841"/>
            <a:ext cx="8127444" cy="450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7" name="CuadroTexto 6"/>
          <p:cNvSpPr txBox="1"/>
          <p:nvPr/>
        </p:nvSpPr>
        <p:spPr>
          <a:xfrm>
            <a:off x="437882" y="6276889"/>
            <a:ext cx="6909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b="1" dirty="0" smtClean="0"/>
              <a:t>ESTADO TAPÓN: </a:t>
            </a:r>
            <a:r>
              <a:rPr lang="gl-ES" b="1" dirty="0" smtClean="0"/>
              <a:t>Este </a:t>
            </a:r>
            <a:r>
              <a:rPr lang="gl-ES" b="1" dirty="0" smtClean="0"/>
              <a:t>de Francia, </a:t>
            </a:r>
            <a:r>
              <a:rPr lang="gl-ES" b="1" dirty="0" smtClean="0"/>
              <a:t>para</a:t>
            </a:r>
            <a:r>
              <a:rPr lang="gl-ES" b="1" dirty="0" smtClean="0"/>
              <a:t> frear unha </a:t>
            </a:r>
            <a:r>
              <a:rPr lang="gl-ES" b="1" dirty="0" smtClean="0"/>
              <a:t>expansión de </a:t>
            </a:r>
            <a:r>
              <a:rPr lang="gl-ES" b="1" dirty="0" smtClean="0"/>
              <a:t>Francia.</a:t>
            </a:r>
          </a:p>
          <a:p>
            <a:r>
              <a:rPr lang="gl-ES" b="1" dirty="0" smtClean="0"/>
              <a:t>As Incorporacións non respectan a integridade das nacionalidades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1157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320</Words>
  <Application>Microsoft Office PowerPoint</Application>
  <PresentationFormat>Panorámica</PresentationFormat>
  <Paragraphs>46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Franklin Gothic Demi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created xsi:type="dcterms:W3CDTF">2023-11-08T22:48:59Z</dcterms:created>
  <dcterms:modified xsi:type="dcterms:W3CDTF">2023-11-08T22:53:22Z</dcterms:modified>
</cp:coreProperties>
</file>