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63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8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2" r:id="rId34"/>
    <p:sldId id="301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268" r:id="rId46"/>
    <p:sldId id="269" r:id="rId4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0231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5966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92144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8578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7618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99354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92130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56641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1802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5994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3227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1158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6946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42788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4085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9609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7091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812235-2C22-46B6-85F7-356F2D40C609}" type="datetimeFigureOut">
              <a:rPr lang="gl-ES" smtClean="0"/>
              <a:t>01/09/2022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23E9-96AF-49E9-AE52-6714B16C42DC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17897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g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84385" y="429065"/>
            <a:ext cx="93940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/>
              <a:t>HISTORIA DO MUNDO CONTEMPORÁNEO</a:t>
            </a:r>
          </a:p>
          <a:p>
            <a:endParaRPr lang="es-ES" sz="6000" dirty="0" smtClean="0"/>
          </a:p>
          <a:p>
            <a:r>
              <a:rPr lang="es-ES" sz="6000" dirty="0" smtClean="0"/>
              <a:t>1º BAC.</a:t>
            </a:r>
            <a:endParaRPr lang="es-ES" sz="6000" dirty="0"/>
          </a:p>
          <a:p>
            <a:endParaRPr lang="es-ES" sz="6000" dirty="0"/>
          </a:p>
          <a:p>
            <a:r>
              <a:rPr lang="es-ES" sz="6000" dirty="0" smtClean="0"/>
              <a:t>COMPETENCIAS BÁSICAS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11469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45" y="1088028"/>
            <a:ext cx="4915172" cy="29918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45" y="4079871"/>
            <a:ext cx="4915172" cy="268696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74469" y="879566"/>
            <a:ext cx="59269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CP 1</a:t>
            </a:r>
          </a:p>
          <a:p>
            <a:pPr algn="just"/>
            <a:endParaRPr lang="es-ES" sz="2800" dirty="0"/>
          </a:p>
          <a:p>
            <a:pPr marL="285750" indent="-285750" algn="just">
              <a:buFontTx/>
              <a:buChar char="-"/>
            </a:pPr>
            <a:r>
              <a:rPr lang="es-ES" sz="2800" dirty="0" smtClean="0"/>
              <a:t>LE E INTERPRETA CON FLUIDEZ TEXTOS DE LINGUAS DISTINTAS ÁS FAMILIARES</a:t>
            </a:r>
          </a:p>
          <a:p>
            <a:pPr algn="just"/>
            <a:endParaRPr lang="es-ES" dirty="0"/>
          </a:p>
          <a:p>
            <a:pPr marL="285750" indent="-285750" algn="just">
              <a:buFontTx/>
              <a:buChar char="-"/>
            </a:pPr>
            <a:endParaRPr lang="es-ES" dirty="0" smtClean="0"/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endParaRPr lang="es-ES" dirty="0" smtClean="0"/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algn="just"/>
            <a:r>
              <a:rPr lang="es-ES" sz="2000" dirty="0" smtClean="0"/>
              <a:t>Noticias de periódicos </a:t>
            </a:r>
            <a:r>
              <a:rPr lang="es-ES" sz="2000" dirty="0" err="1" smtClean="0"/>
              <a:t>internacionais</a:t>
            </a:r>
            <a:endParaRPr lang="es-ES" sz="2000" dirty="0" smtClean="0"/>
          </a:p>
          <a:p>
            <a:pPr algn="just"/>
            <a:r>
              <a:rPr lang="es-ES" sz="2000" dirty="0" smtClean="0"/>
              <a:t>Información de Organismos </a:t>
            </a:r>
            <a:r>
              <a:rPr lang="es-ES" sz="2000" dirty="0" err="1" smtClean="0"/>
              <a:t>Internacionais</a:t>
            </a:r>
            <a:endParaRPr lang="es-ES" sz="2000" dirty="0" smtClean="0"/>
          </a:p>
          <a:p>
            <a:pPr algn="just"/>
            <a:r>
              <a:rPr lang="es-ES" sz="2000" dirty="0" smtClean="0"/>
              <a:t>Informativos e </a:t>
            </a:r>
            <a:r>
              <a:rPr lang="es-ES" sz="2000" dirty="0" err="1" smtClean="0"/>
              <a:t>reportaxes</a:t>
            </a:r>
            <a:r>
              <a:rPr lang="es-ES" sz="2000" dirty="0" smtClean="0"/>
              <a:t> de </a:t>
            </a:r>
            <a:r>
              <a:rPr lang="es-ES" sz="2000" dirty="0" err="1" smtClean="0"/>
              <a:t>cadeas</a:t>
            </a:r>
            <a:r>
              <a:rPr lang="es-ES" sz="2000" dirty="0" smtClean="0"/>
              <a:t> de TV </a:t>
            </a:r>
            <a:r>
              <a:rPr lang="es-ES" sz="2000" dirty="0" err="1" smtClean="0"/>
              <a:t>internacionais</a:t>
            </a:r>
            <a:r>
              <a:rPr lang="es-E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75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38" y="3579777"/>
            <a:ext cx="4046628" cy="31703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72" y="333648"/>
            <a:ext cx="4849183" cy="310623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5793" y="1124342"/>
            <a:ext cx="63224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CP 2</a:t>
            </a:r>
          </a:p>
          <a:p>
            <a:endParaRPr lang="es-ES" sz="2800" dirty="0" smtClean="0"/>
          </a:p>
          <a:p>
            <a:endParaRPr lang="es-ES" sz="2800" dirty="0"/>
          </a:p>
          <a:p>
            <a:endParaRPr lang="es-ES" sz="2800" dirty="0"/>
          </a:p>
          <a:p>
            <a:pPr algn="just"/>
            <a:r>
              <a:rPr lang="es-ES" sz="2800" dirty="0" smtClean="0"/>
              <a:t>- AMPLÍA E ENRIQUECE VOCABULARIO E EXPRESIÓNS QUE LLE PERMITEN COMUNICAR EFICAZMENTE.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382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16" y="3775343"/>
            <a:ext cx="4853666" cy="27180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01" y="878119"/>
            <a:ext cx="3797818" cy="279519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7808" y="1552000"/>
            <a:ext cx="5965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CP 3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COÑECE, VALORA E RESPECTA A DIVERSIDADE LINGÜÍSTICA A PROL DA COMPRENSIÓN MUTUA E A COHESIÓN SOCIAL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26374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4800" y="209006"/>
            <a:ext cx="10877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800" dirty="0" smtClean="0"/>
              <a:t>COMPETENCIA MATEMÁTICA E EN CIENCIA, TECNOLOXÍA E ENXEÑERÍA</a:t>
            </a:r>
          </a:p>
          <a:p>
            <a:pPr algn="just"/>
            <a:endParaRPr lang="es-ES" sz="4800" dirty="0"/>
          </a:p>
          <a:p>
            <a:pPr algn="just"/>
            <a:r>
              <a:rPr lang="es-ES" sz="4800" dirty="0" smtClean="0"/>
              <a:t>STEM</a:t>
            </a:r>
            <a:endParaRPr lang="es-ES" sz="4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5" y="4139054"/>
            <a:ext cx="2207641" cy="11607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90" y="3404371"/>
            <a:ext cx="1514475" cy="1895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19" y="3879479"/>
            <a:ext cx="2128310" cy="142036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20" y="3786414"/>
            <a:ext cx="2039504" cy="149459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168" y="4190794"/>
            <a:ext cx="2354871" cy="109021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06195" y="5494373"/>
            <a:ext cx="1147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EMPREGA DISTINTAS   PLANTEA            PROXECTO                    INTERPRETA E USA         ACTÚA A PROL DO</a:t>
            </a:r>
          </a:p>
          <a:p>
            <a:r>
              <a:rPr lang="es-ES" dirty="0" smtClean="0"/>
              <a:t>ESTRATEXIAS                 HIPÓTESES         COLABORATIVO           GRÁFICAS, TÁBOAS      MEDIO AMBIENTE</a:t>
            </a:r>
          </a:p>
        </p:txBody>
      </p:sp>
    </p:spTree>
    <p:extLst>
      <p:ext uri="{BB962C8B-B14F-4D97-AF65-F5344CB8AC3E}">
        <p14:creationId xmlns:p14="http://schemas.microsoft.com/office/powerpoint/2010/main" val="373162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145" y="1174432"/>
            <a:ext cx="4780558" cy="25136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22" y="3870007"/>
            <a:ext cx="4932317" cy="277442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7660" y="1371600"/>
            <a:ext cx="629412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STEM 1</a:t>
            </a:r>
          </a:p>
          <a:p>
            <a:pPr algn="just"/>
            <a:endParaRPr lang="es-ES" sz="2800" dirty="0"/>
          </a:p>
          <a:p>
            <a:pPr marL="285750" indent="-285750" algn="just">
              <a:buFontTx/>
              <a:buChar char="-"/>
            </a:pPr>
            <a:r>
              <a:rPr lang="es-ES" sz="2800" dirty="0" smtClean="0"/>
              <a:t>EMPREGA DISTINTAS ESTRATEXIAS PARA A RESOLUCIÓN DE CUESTIÓNS E UTILIZA MÉTODOS INDUTIVOS E DEDUTIVOS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sz="2000" dirty="0" smtClean="0"/>
              <a:t>Á hora de:</a:t>
            </a:r>
            <a:endParaRPr lang="es-ES" sz="2000" dirty="0"/>
          </a:p>
          <a:p>
            <a:pPr algn="just"/>
            <a:r>
              <a:rPr lang="es-ES" sz="2000" dirty="0" smtClean="0"/>
              <a:t>Entender e explicar fenómenos históricos</a:t>
            </a:r>
          </a:p>
          <a:p>
            <a:pPr algn="just"/>
            <a:r>
              <a:rPr lang="es-ES" sz="2000" dirty="0" smtClean="0"/>
              <a:t>Establecer causas e consecuencias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63938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25" y="701837"/>
            <a:ext cx="2586038" cy="32366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59" y="3686753"/>
            <a:ext cx="4065769" cy="30493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0421" y="1737360"/>
            <a:ext cx="65303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STEM 2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PLANTEA HIPÓTESES QUE TRATA DE CONTRASTAR E COMPROBAR COA OBSERVACIÓN E INVESTIGACIÓN A PROL DA PRECISIÓN E DA VERACIDADE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6599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3553641"/>
            <a:ext cx="4049151" cy="33043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0" y="853439"/>
            <a:ext cx="4175760" cy="278677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9060" y="1050836"/>
            <a:ext cx="70561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STEM 3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PLANTEA E DESENVOLVE UN PROXECTO QUE DEA SOLUCIÓN A UNHA NECESIDADE OU PROBLEMA DE FORMA COLABORATIVA.</a:t>
            </a:r>
          </a:p>
          <a:p>
            <a:pPr marL="457200" indent="-457200" algn="just">
              <a:buFontTx/>
              <a:buChar char="-"/>
            </a:pPr>
            <a:endParaRPr lang="es-ES" sz="2800" dirty="0" smtClean="0"/>
          </a:p>
          <a:p>
            <a:pPr marL="457200" indent="-457200" algn="just">
              <a:buFontTx/>
              <a:buChar char="-"/>
            </a:pPr>
            <a:endParaRPr lang="es-ES" sz="2800" dirty="0" smtClean="0"/>
          </a:p>
          <a:p>
            <a:pPr algn="just"/>
            <a:r>
              <a:rPr lang="es-ES" sz="2800" dirty="0" smtClean="0"/>
              <a:t>-</a:t>
            </a:r>
            <a:r>
              <a:rPr lang="es-ES" sz="2000" dirty="0" smtClean="0"/>
              <a:t>Memoria Histórica   - Patrimonio cultural…</a:t>
            </a:r>
          </a:p>
          <a:p>
            <a:pPr algn="just"/>
            <a:endParaRPr lang="es-ES" sz="2800" dirty="0"/>
          </a:p>
          <a:p>
            <a:pPr algn="just"/>
            <a:r>
              <a:rPr lang="es-ES" sz="2000" dirty="0" smtClean="0"/>
              <a:t>Participa propiciando a participación de todo o grupo</a:t>
            </a:r>
          </a:p>
          <a:p>
            <a:pPr algn="just"/>
            <a:r>
              <a:rPr lang="es-ES" sz="2000" dirty="0" err="1" smtClean="0"/>
              <a:t>Resolve</a:t>
            </a:r>
            <a:r>
              <a:rPr lang="es-ES" sz="2000" dirty="0" smtClean="0"/>
              <a:t> pacíficamente os </a:t>
            </a:r>
            <a:r>
              <a:rPr lang="es-ES" sz="2000" dirty="0" err="1" smtClean="0"/>
              <a:t>conflitos</a:t>
            </a:r>
            <a:endParaRPr lang="es-ES" sz="2000" dirty="0" smtClean="0"/>
          </a:p>
          <a:p>
            <a:pPr algn="just"/>
            <a:r>
              <a:rPr lang="es-ES" sz="2000" dirty="0" err="1" smtClean="0"/>
              <a:t>Avalía</a:t>
            </a:r>
            <a:r>
              <a:rPr lang="es-ES" sz="2000" dirty="0" smtClean="0"/>
              <a:t> os resultados (</a:t>
            </a:r>
            <a:r>
              <a:rPr lang="es-ES" sz="2000" dirty="0" err="1" smtClean="0"/>
              <a:t>obxectivos</a:t>
            </a:r>
            <a:r>
              <a:rPr lang="es-ES" sz="2000" dirty="0" smtClean="0"/>
              <a:t>, </a:t>
            </a:r>
            <a:r>
              <a:rPr lang="es-ES" sz="2000" dirty="0" err="1" smtClean="0"/>
              <a:t>sostenibilidade</a:t>
            </a:r>
            <a:r>
              <a:rPr lang="es-ES" sz="2000" dirty="0" smtClean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137691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75" y="4271155"/>
            <a:ext cx="3529965" cy="25868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76" y="944879"/>
            <a:ext cx="3529965" cy="35299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9540" y="1645920"/>
            <a:ext cx="6568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STEM 4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INTERPRETA E TRANSMITE ELEMENTOS DE INVESTIGACIÓN MEDIANTE GRÁFICAS, TÁBOAS, ESQUEMAS, SÍMBOLOS…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31524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1242060"/>
            <a:ext cx="4773170" cy="2209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057" y="3451860"/>
            <a:ext cx="3227705" cy="332994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1920" y="1417320"/>
            <a:ext cx="69723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STEM 5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PLANEA E EMPRENDE ACCIÓNS PARA PRESERVAR O MEDIO AMBIENTE E OS SERES VIVOS, PRACTICANDO O CONSUMO RESPONSABLE E UTILIZANDO OS RECURSOS DE FORMA SOSTIBLE E ADQUIRINDO COMPROMISOS NO ÁMBITO LOCAL E GLOBAL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23541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1080" y="563880"/>
            <a:ext cx="710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COMPETENCIA DIXITAL</a:t>
            </a:r>
          </a:p>
          <a:p>
            <a:endParaRPr lang="es-ES" sz="4800" dirty="0"/>
          </a:p>
          <a:p>
            <a:r>
              <a:rPr lang="es-ES" sz="4800" dirty="0" smtClean="0"/>
              <a:t>CD</a:t>
            </a:r>
            <a:endParaRPr lang="es-ES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9" y="3905912"/>
            <a:ext cx="2724229" cy="14003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3" y="3951098"/>
            <a:ext cx="1534252" cy="13551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54" y="3662139"/>
            <a:ext cx="2363132" cy="15757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28" y="3238838"/>
            <a:ext cx="2067416" cy="20674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7409" y="3951098"/>
            <a:ext cx="2784591" cy="123375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87383" y="5556069"/>
            <a:ext cx="1170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BUSCAS AVANZADAS      DEREITOS DE    USO APLICACIÓNS     USO SEGURO E           SOLUCIÓNS</a:t>
            </a:r>
          </a:p>
          <a:p>
            <a:r>
              <a:rPr lang="es-ES" dirty="0" smtClean="0"/>
              <a:t>ALMACENAMENTO          AUTOR             E DISPOSITIVOS            E RESPONSABLE          TECNOLÓXICAS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07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5476" y="109415"/>
            <a:ext cx="10503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/>
              <a:t>8    </a:t>
            </a:r>
            <a:r>
              <a:rPr lang="es-ES" sz="4800" dirty="0" smtClean="0"/>
              <a:t>COMPETENCIAS</a:t>
            </a:r>
            <a:endParaRPr lang="es-ES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40675" y="1786467"/>
            <a:ext cx="4579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BÁSICAS OU DISCIPLINARES</a:t>
            </a:r>
            <a:endParaRPr lang="es-ES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01476" y="1600268"/>
            <a:ext cx="81905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- COMPETENCIA COMUNICACIÓN LINGÜÍSTICA    </a:t>
            </a:r>
            <a:r>
              <a:rPr lang="es-ES" sz="2400" dirty="0" smtClean="0">
                <a:solidFill>
                  <a:schemeClr val="accent3"/>
                </a:solidFill>
              </a:rPr>
              <a:t>CCL</a:t>
            </a:r>
          </a:p>
          <a:p>
            <a:r>
              <a:rPr lang="es-ES" sz="2400" dirty="0" smtClean="0"/>
              <a:t>- COMPETENCIA PLURILINGÜE                                     </a:t>
            </a:r>
            <a:r>
              <a:rPr lang="es-ES" sz="2400" dirty="0" smtClean="0">
                <a:solidFill>
                  <a:schemeClr val="accent3"/>
                </a:solidFill>
              </a:rPr>
              <a:t>CP</a:t>
            </a:r>
          </a:p>
          <a:p>
            <a:r>
              <a:rPr lang="es-ES" sz="2400" dirty="0" smtClean="0"/>
              <a:t>- COMPETENCIA MATEMÁTICA E EN CIENCIA TECNOLOXÍA E ENXEÑERÍA                                     </a:t>
            </a:r>
            <a:r>
              <a:rPr lang="es-ES" sz="2400" dirty="0" smtClean="0">
                <a:solidFill>
                  <a:schemeClr val="accent3"/>
                </a:solidFill>
              </a:rPr>
              <a:t>CSTEM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140675" y="4540739"/>
            <a:ext cx="375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TRANSVERSAIS</a:t>
            </a:r>
            <a:endParaRPr lang="es-ES" sz="4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07962" y="3786554"/>
            <a:ext cx="79925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-   COMPETENCIA DIXITAL                                         </a:t>
            </a:r>
            <a:r>
              <a:rPr lang="es-ES" sz="2400" dirty="0" smtClean="0">
                <a:solidFill>
                  <a:schemeClr val="accent3"/>
                </a:solidFill>
              </a:rPr>
              <a:t>CD</a:t>
            </a:r>
          </a:p>
          <a:p>
            <a:r>
              <a:rPr lang="es-ES" sz="2400" dirty="0" smtClean="0"/>
              <a:t>-   COMPETENCIA PERSOAL, SOCIAL DE APRENDER A APRENDER                                                             </a:t>
            </a:r>
            <a:r>
              <a:rPr lang="es-ES" sz="2400" dirty="0" smtClean="0">
                <a:solidFill>
                  <a:schemeClr val="accent3"/>
                </a:solidFill>
              </a:rPr>
              <a:t>CPSAA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COMPETENCIA CIDADÁ                                        </a:t>
            </a:r>
            <a:r>
              <a:rPr lang="es-ES" sz="2400" dirty="0" smtClean="0">
                <a:solidFill>
                  <a:schemeClr val="accent3"/>
                </a:solidFill>
              </a:rPr>
              <a:t>CC</a:t>
            </a:r>
            <a:r>
              <a:rPr lang="es-ES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COMPETENCIA EMPRENDEDORA                         </a:t>
            </a:r>
            <a:r>
              <a:rPr lang="es-ES" sz="2400" dirty="0" smtClean="0">
                <a:solidFill>
                  <a:schemeClr val="accent3"/>
                </a:solidFill>
              </a:rPr>
              <a:t>CE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COMPETENCIA EN CONCIENCIA E EXPRESIÓN</a:t>
            </a:r>
          </a:p>
          <a:p>
            <a:r>
              <a:rPr lang="es-ES" sz="2400" dirty="0" smtClean="0"/>
              <a:t>CULTURAIS                                                              </a:t>
            </a:r>
            <a:r>
              <a:rPr lang="es-ES" sz="2400" dirty="0" smtClean="0">
                <a:solidFill>
                  <a:schemeClr val="accent3"/>
                </a:solidFill>
              </a:rPr>
              <a:t>CCEC</a:t>
            </a:r>
            <a:r>
              <a:rPr lang="es-ES" sz="2400" dirty="0" smtClean="0"/>
              <a:t>       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1318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53" y="472440"/>
            <a:ext cx="4306362" cy="221361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20" y="3169677"/>
            <a:ext cx="4185920" cy="31394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1587" y="876742"/>
            <a:ext cx="672943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CD 1</a:t>
            </a:r>
          </a:p>
          <a:p>
            <a:pPr algn="just"/>
            <a:endParaRPr lang="es-ES" sz="2800" dirty="0"/>
          </a:p>
          <a:p>
            <a:pPr marL="285750" indent="-285750" algn="just">
              <a:buFontTx/>
              <a:buChar char="-"/>
            </a:pPr>
            <a:r>
              <a:rPr lang="es-ES" sz="2800" dirty="0" smtClean="0"/>
              <a:t>REALIZA BUSCAS AVANZADAS CON CRITERIOS DE VALIDEZ, CALIDADE, ACTUALIDADE E FIABILIDADE.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endParaRPr lang="es-ES" dirty="0" smtClean="0"/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endParaRPr lang="es-ES" dirty="0" smtClean="0"/>
          </a:p>
          <a:p>
            <a:pPr marL="285750" indent="-285750" algn="just">
              <a:buFontTx/>
              <a:buChar char="-"/>
            </a:pPr>
            <a:endParaRPr lang="es-ES" sz="2000" dirty="0"/>
          </a:p>
          <a:p>
            <a:pPr algn="just"/>
            <a:r>
              <a:rPr lang="es-ES" sz="2000" dirty="0" smtClean="0"/>
              <a:t>Selecciona a información con </a:t>
            </a:r>
            <a:r>
              <a:rPr lang="es-ES" sz="2000" dirty="0" err="1" smtClean="0"/>
              <a:t>espírito</a:t>
            </a:r>
            <a:r>
              <a:rPr lang="es-ES" sz="2000" dirty="0" smtClean="0"/>
              <a:t> crítico</a:t>
            </a:r>
          </a:p>
          <a:p>
            <a:pPr algn="just"/>
            <a:r>
              <a:rPr lang="es-ES" sz="2000" dirty="0" smtClean="0"/>
              <a:t>Organiza o </a:t>
            </a:r>
            <a:r>
              <a:rPr lang="es-ES" sz="2000" dirty="0" err="1" smtClean="0"/>
              <a:t>almacenamento</a:t>
            </a:r>
            <a:r>
              <a:rPr lang="es-ES" sz="2000" dirty="0" smtClean="0"/>
              <a:t> de forma </a:t>
            </a:r>
            <a:r>
              <a:rPr lang="es-ES" sz="2000" dirty="0" err="1" smtClean="0"/>
              <a:t>axeitada</a:t>
            </a:r>
            <a:r>
              <a:rPr lang="es-ES" sz="2000" dirty="0" smtClean="0"/>
              <a:t> e segura.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6390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54" y="405900"/>
            <a:ext cx="2447925" cy="21621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75" y="2725783"/>
            <a:ext cx="5713884" cy="3810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9966" y="1119441"/>
            <a:ext cx="51032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CD 2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RESPECTA OS DEREITOS DE AUTORÍA DIXITAL CANDO CREA OU REELABORA CONTIDOS DIXITAIS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0580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5547"/>
            <a:ext cx="4336868" cy="32526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95" y="3703863"/>
            <a:ext cx="2938599" cy="29385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6422" y="1698171"/>
            <a:ext cx="61134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CD 3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UTILIZA DISPOSITIVOS, APLICACIÓNS DIXITAIS PARA COMUNICARSE E TRABALLAR COLABORATIVAMENTE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62093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80" y="1802674"/>
            <a:ext cx="5041278" cy="336150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1589" y="1558834"/>
            <a:ext cx="66968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CD 4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APLICA MEDIDAS DE PROTECCIÓN DE DISPOSITIVOS E DATOS E FAI USO LEGAL, SEGURO E SOSTIBLE DAS TECNOLOXÍAS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95568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66" y="4058194"/>
            <a:ext cx="5215708" cy="23109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66" y="635725"/>
            <a:ext cx="5215708" cy="29338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7052" y="1907177"/>
            <a:ext cx="61047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CD 5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DESENVOLVE SOLUCIÓNS TECNOLÓXICAS INNOVADORAS E SOSTIBLES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12195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6720" y="182881"/>
            <a:ext cx="107725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COMPETENCIA PERSOAL, SOCIAL E DE APRENDER A APRENDER</a:t>
            </a:r>
          </a:p>
          <a:p>
            <a:endParaRPr lang="es-ES" sz="4800" dirty="0" smtClean="0"/>
          </a:p>
          <a:p>
            <a:r>
              <a:rPr lang="es-ES" sz="4800" dirty="0" smtClean="0"/>
              <a:t>CPSAA</a:t>
            </a:r>
            <a:endParaRPr lang="es-ES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" y="3823063"/>
            <a:ext cx="2343891" cy="12296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24" y="3484119"/>
            <a:ext cx="1926901" cy="157726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819" y="3672365"/>
            <a:ext cx="2152975" cy="13890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87" y="3229869"/>
            <a:ext cx="2573815" cy="18315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10" y="3492760"/>
            <a:ext cx="2321559" cy="156862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0" y="5315631"/>
            <a:ext cx="118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OPTIMISTA, RESILIENTE   BENESTAR FÍSICO    EMPATÍA                   INFORMACIÓN MEDIOS     PLANIFICACIÓN</a:t>
            </a:r>
          </a:p>
          <a:p>
            <a:r>
              <a:rPr lang="es-ES" dirty="0" smtClean="0"/>
              <a:t>CONSTRUTIVO                E MENTAL                ECUÁNIMIDADE                                 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5380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4525306"/>
            <a:ext cx="4241891" cy="22254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522" y="0"/>
            <a:ext cx="2964620" cy="444692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52549" y="418011"/>
            <a:ext cx="68101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CPSAA 1.1.</a:t>
            </a:r>
          </a:p>
          <a:p>
            <a:endParaRPr lang="es-ES" sz="2800" dirty="0"/>
          </a:p>
          <a:p>
            <a:pPr marL="285750" indent="-285750">
              <a:buFontTx/>
              <a:buChar char="-"/>
            </a:pPr>
            <a:r>
              <a:rPr lang="es-ES" sz="2800" dirty="0" smtClean="0"/>
              <a:t>É OPTIMISTA, RESILIENTE, AUTOEFICAZ</a:t>
            </a:r>
          </a:p>
          <a:p>
            <a:pPr marL="285750" indent="-285750">
              <a:buFontTx/>
              <a:buChar char="-"/>
            </a:pPr>
            <a:endParaRPr lang="es-ES" sz="2800" dirty="0"/>
          </a:p>
          <a:p>
            <a:pPr marL="285750" indent="-285750">
              <a:buFontTx/>
              <a:buChar char="-"/>
            </a:pPr>
            <a:endParaRPr lang="es-ES" sz="2800" dirty="0" smtClean="0"/>
          </a:p>
          <a:p>
            <a:pPr marL="285750" indent="-285750">
              <a:buFontTx/>
              <a:buChar char="-"/>
            </a:pPr>
            <a:endParaRPr lang="es-ES" sz="2800" dirty="0"/>
          </a:p>
          <a:p>
            <a:endParaRPr lang="es-ES" sz="2800" dirty="0" smtClean="0"/>
          </a:p>
          <a:p>
            <a:endParaRPr lang="es-ES" sz="2800" dirty="0"/>
          </a:p>
          <a:p>
            <a:r>
              <a:rPr lang="es-ES" sz="2800" dirty="0" smtClean="0"/>
              <a:t>CPSAA 1.2.</a:t>
            </a:r>
          </a:p>
          <a:p>
            <a:endParaRPr lang="es-ES" sz="2800" dirty="0"/>
          </a:p>
          <a:p>
            <a:r>
              <a:rPr lang="es-ES" sz="2800" dirty="0" smtClean="0"/>
              <a:t>- É AUTÓNOMO, CONSTRUTIVO</a:t>
            </a:r>
          </a:p>
        </p:txBody>
      </p:sp>
    </p:spTree>
    <p:extLst>
      <p:ext uri="{BB962C8B-B14F-4D97-AF65-F5344CB8AC3E}">
        <p14:creationId xmlns:p14="http://schemas.microsoft.com/office/powerpoint/2010/main" val="3642077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87" y="546325"/>
            <a:ext cx="4246517" cy="34759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735" y="4284616"/>
            <a:ext cx="4087222" cy="209005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1223" y="722811"/>
            <a:ext cx="53035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CPSAA 2</a:t>
            </a:r>
          </a:p>
          <a:p>
            <a:endParaRPr lang="es-ES" sz="2800" dirty="0" smtClean="0"/>
          </a:p>
          <a:p>
            <a:endParaRPr lang="es-ES" sz="2800" dirty="0"/>
          </a:p>
          <a:p>
            <a:endParaRPr lang="es-ES" sz="2800" dirty="0"/>
          </a:p>
          <a:p>
            <a:pPr algn="just"/>
            <a:r>
              <a:rPr lang="es-ES" sz="2800" dirty="0" smtClean="0"/>
              <a:t>- ATENDE </a:t>
            </a:r>
            <a:r>
              <a:rPr lang="es-ES" sz="2800" dirty="0" err="1" smtClean="0"/>
              <a:t>Ó</a:t>
            </a:r>
            <a:r>
              <a:rPr lang="es-ES" sz="2800" dirty="0" smtClean="0"/>
              <a:t> BENESTAR FÍSICO E MENTAL PROPIO E DOS DEMAIS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42339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84" y="269965"/>
            <a:ext cx="5225341" cy="29392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37" y="3209218"/>
            <a:ext cx="4854040" cy="362186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5132" y="200297"/>
            <a:ext cx="61308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CPSAA 3.1.</a:t>
            </a:r>
          </a:p>
          <a:p>
            <a:pPr algn="just"/>
            <a:endParaRPr lang="es-ES" sz="2800" dirty="0"/>
          </a:p>
          <a:p>
            <a:pPr marL="285750" indent="-285750" algn="just">
              <a:buFontTx/>
              <a:buChar char="-"/>
            </a:pPr>
            <a:r>
              <a:rPr lang="es-ES" sz="2800" dirty="0" smtClean="0"/>
              <a:t>É EMPÁTICO COS COMPAÑEIROS E É CONSCIENTE DA INFLUENCIA DOS DEMAIS NA SÚA PERSONALIDADE</a:t>
            </a:r>
          </a:p>
          <a:p>
            <a:pPr algn="just"/>
            <a:endParaRPr lang="es-ES" sz="2800" dirty="0"/>
          </a:p>
          <a:p>
            <a:pPr marL="285750" indent="-285750" algn="just">
              <a:buFontTx/>
              <a:buChar char="-"/>
            </a:pPr>
            <a:endParaRPr lang="es-ES" sz="2800" dirty="0" smtClean="0"/>
          </a:p>
          <a:p>
            <a:pPr algn="just"/>
            <a:r>
              <a:rPr lang="es-ES" sz="2800" dirty="0" smtClean="0"/>
              <a:t>PSAA 3.2.</a:t>
            </a:r>
          </a:p>
          <a:p>
            <a:pPr marL="285750" indent="-285750" algn="just">
              <a:buFontTx/>
              <a:buChar char="-"/>
            </a:pPr>
            <a:endParaRPr lang="es-ES" sz="2800" dirty="0"/>
          </a:p>
          <a:p>
            <a:pPr algn="just"/>
            <a:r>
              <a:rPr lang="es-ES" sz="2800" dirty="0" smtClean="0"/>
              <a:t>- DISTRIBÚE TAREFAS, RECURSOS E RESPONSABILIDADES DE FORMA ECUÁNIME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95938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52" y="4083803"/>
            <a:ext cx="4931906" cy="27741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0"/>
            <a:ext cx="5738949" cy="40838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6423" y="531223"/>
            <a:ext cx="59914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CPSAA 4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COMPARA, ANALIZA, AVALÍA E SINTETIZA INFORMACIÓN DOS MEDIOS DE COMUNICACIÓN PARA OBTER CONCLUSIÓNS LÓXICAS E VALORA A SÚA FIABILIDADE.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7833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1480" y="609600"/>
            <a:ext cx="95935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COMUNICACIÓN LINGÜÍSTICA </a:t>
            </a:r>
          </a:p>
          <a:p>
            <a:r>
              <a:rPr lang="es-ES" sz="4800" dirty="0" smtClean="0"/>
              <a:t>                                                                 CCL</a:t>
            </a:r>
            <a:endParaRPr lang="es-ES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3075407"/>
            <a:ext cx="2215134" cy="22151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22" y="3063240"/>
            <a:ext cx="2606040" cy="22151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10" y="3063240"/>
            <a:ext cx="2416692" cy="22394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84" y="2707767"/>
            <a:ext cx="2051889" cy="29260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060" y="3131820"/>
            <a:ext cx="1905000" cy="1905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5663077"/>
            <a:ext cx="1212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EXPRESIÓN ORAL           COMPRENSIÓN DE           FONTES HISTÓRICAS     OBRAS LITERARIAS    PRÁCTICAS</a:t>
            </a:r>
          </a:p>
          <a:p>
            <a:r>
              <a:rPr lang="es-ES" dirty="0" smtClean="0"/>
              <a:t>E ESCRITA                        TEXTOS                                                                      RELEVANTES              COMUNICATIVAS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8475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23" y="3518263"/>
            <a:ext cx="5426407" cy="30523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723" y="0"/>
            <a:ext cx="4950343" cy="334482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7383" y="627017"/>
            <a:ext cx="63224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CPSAA 5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PLANIFICA A LONGO PRAZO PARA DESENVOLVER PROCESOS DE APRENDIZAXE CO FIN DE TRANSMITIR COÑECEMENTOS, PROPOÑER IDEAS CREATIVAS E RESOLVER PROBLEMAS AUTONOMAMENTE.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17599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7679" y="574766"/>
            <a:ext cx="7811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COMPETENCIA CIDADÁ</a:t>
            </a:r>
          </a:p>
          <a:p>
            <a:endParaRPr lang="es-ES" sz="4800" dirty="0"/>
          </a:p>
          <a:p>
            <a:r>
              <a:rPr lang="es-ES" sz="4800" dirty="0" smtClean="0"/>
              <a:t>CC</a:t>
            </a:r>
            <a:endParaRPr lang="es-ES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68" y="3369467"/>
            <a:ext cx="3728357" cy="20195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08" y="2883090"/>
            <a:ext cx="2572354" cy="25669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9" y="3436255"/>
            <a:ext cx="2428875" cy="1885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74" y="3414755"/>
            <a:ext cx="2893424" cy="19289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1699" y="5599611"/>
            <a:ext cx="1174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CIDADANÍA                     TRABALLO EN GRUPO          PLURALIDADE                   COMPROMISO ECOLÓXICO</a:t>
            </a:r>
          </a:p>
          <a:p>
            <a:r>
              <a:rPr lang="es-ES" dirty="0" smtClean="0"/>
              <a:t>INTERACCIÓN EN PAZ    EN IGUALDADE                    REXEITE VIOLENCIA           E COS ODS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1207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50" y="1319076"/>
            <a:ext cx="5535241" cy="429795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9005" y="354049"/>
            <a:ext cx="58608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CC 1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ANALIZA FEITOS, NORMAS, IDEAS SOBRE A SÚA IDENTIDADE COMO CIDADÁN CON AUTONOMÍA E ESPÍRITO CRÍTICO</a:t>
            </a:r>
          </a:p>
          <a:p>
            <a:pPr algn="just"/>
            <a:endParaRPr lang="es-ES" sz="2800" dirty="0"/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marL="285750" indent="-285750" algn="just">
              <a:buFontTx/>
              <a:buChar char="-"/>
            </a:pPr>
            <a:r>
              <a:rPr lang="es-ES" sz="2800" dirty="0" smtClean="0"/>
              <a:t>INTERACCIONA PACÍFICA E RESPECTUOSAMENTE COS DEMAIS.</a:t>
            </a:r>
          </a:p>
        </p:txBody>
      </p:sp>
    </p:spTree>
    <p:extLst>
      <p:ext uri="{BB962C8B-B14F-4D97-AF65-F5344CB8AC3E}">
        <p14:creationId xmlns:p14="http://schemas.microsoft.com/office/powerpoint/2010/main" val="2799889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5" y="3779519"/>
            <a:ext cx="5225143" cy="29391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5" y="227417"/>
            <a:ext cx="5143564" cy="342904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61257" y="1184366"/>
            <a:ext cx="61743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CC2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ACTÚA E PARTICIPA EN GRUPO SEGUNDO OS PRINCIPIOS E PROCEDEMENTOS DEMOCRÁTICOS E CUN COMPROMISO ÉTICO DE IGUALDADE, COHESIÓN SOCIAL E O DESENVOLVEMENTO SOSTIBLE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75106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33" y="1193075"/>
            <a:ext cx="5044063" cy="503355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8011" y="966651"/>
            <a:ext cx="6061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CC 3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ACTITUDE DIALOGANTE ANTE A PLURALIDADE DE VALORES, CRENZAS E IDEAS, REXEITANDO A DISCRIMINACIÓN E VIOLENCIA E PROMOVENDO A IGUALDADE E CORRESPONSABILIDADE ENTRE HOMES E MULLERES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57402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09" y="3397511"/>
            <a:ext cx="7110091" cy="32471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722" y="78514"/>
            <a:ext cx="5715000" cy="30956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35429" y="722811"/>
            <a:ext cx="45807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CC 4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COMPROMISO ÉTICO E RESPONSABLE POLA ECOLOXÍA E COS OBXECTIVOS DO DESENVOLVEMENTO SOSTIBLE.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21112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4801" y="339635"/>
            <a:ext cx="10093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COMPETENCIA EMPRENDEDORA</a:t>
            </a:r>
          </a:p>
          <a:p>
            <a:endParaRPr lang="es-ES" sz="4800" dirty="0"/>
          </a:p>
          <a:p>
            <a:r>
              <a:rPr lang="es-ES" sz="4800" dirty="0" smtClean="0"/>
              <a:t>CE</a:t>
            </a:r>
            <a:endParaRPr lang="es-ES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8" y="2977379"/>
            <a:ext cx="3746015" cy="21031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19" y="2977379"/>
            <a:ext cx="4208681" cy="20648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96" y="2975043"/>
            <a:ext cx="3357435" cy="20672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04801" y="5442857"/>
            <a:ext cx="1161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MELLORAR O MEDIO                        OPTIMIZAR TRABALLO EN GRUPO            XESTIÓN DE PROXECTOS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4848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26" y="357731"/>
            <a:ext cx="5470452" cy="30712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36" y="3490912"/>
            <a:ext cx="4982771" cy="318635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8675" y="1088571"/>
            <a:ext cx="5791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CE 1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EXECUTA, VALORA O SEU IMPACTO E PRESENTA IDEAS INNOVADORAS QUE MELLOREN O MEDIO PERSOAL, SOCIAL OU ACADÉMICO.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223654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60" y="254724"/>
            <a:ext cx="3278046" cy="48463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83" y="5232897"/>
            <a:ext cx="3048000" cy="14954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65758" y="1193074"/>
            <a:ext cx="7454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CE 2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APLICA ESTRATEXIAS E COÑECEMENTOS PARA AVALIAR E REFLEXIONAR SOBRE O AUTOCOÑECEMENTO E COÑECEMENTO DOS MEMBROS PARA OPTIMIZAR OS RECURSOS NECESARIOS NO TRABALLO EN GRUPO.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804034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5" y="113212"/>
            <a:ext cx="5342217" cy="34743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93" y="3587521"/>
            <a:ext cx="3270479" cy="327047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87680" y="775063"/>
            <a:ext cx="55299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CE 3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XESTIONA UN PROXECTO APORTANDO IDEAS E SOLUCIÓNS INNOVADORAS, CON SENTIDO ÉTICO E CRÍTICO, REFLEXIONA SOBRE O PROCESO E O RESULTADO, CONSIDERANDO ISTO COMO UNHA OPORTUNIDADE DE APRENDER.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61132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4300" y="982980"/>
            <a:ext cx="66446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CCL 1    EXPRESIÓN ORAL E ESCRITA</a:t>
            </a:r>
          </a:p>
          <a:p>
            <a:pPr algn="just"/>
            <a:endParaRPr lang="es-ES" sz="2800" dirty="0" smtClean="0"/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No momento de intercambiar información, crear </a:t>
            </a:r>
            <a:r>
              <a:rPr lang="es-ES" sz="2000" dirty="0" err="1" smtClean="0"/>
              <a:t>coñecemento</a:t>
            </a:r>
            <a:r>
              <a:rPr lang="es-ES" sz="2000" dirty="0" smtClean="0"/>
              <a:t> </a:t>
            </a:r>
            <a:r>
              <a:rPr lang="es-ES" sz="2000" dirty="0" err="1" smtClean="0"/>
              <a:t>ou</a:t>
            </a:r>
            <a:r>
              <a:rPr lang="es-ES" sz="2000" dirty="0" smtClean="0"/>
              <a:t> argumentar </a:t>
            </a:r>
            <a:r>
              <a:rPr lang="es-ES" sz="2000" dirty="0" err="1" smtClean="0"/>
              <a:t>opinións</a:t>
            </a:r>
            <a:r>
              <a:rPr lang="es-ES" sz="2000" dirty="0"/>
              <a:t>:</a:t>
            </a:r>
            <a:endParaRPr lang="es-ES" sz="2000" dirty="0" smtClean="0"/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endParaRPr lang="es-ES" sz="2800" dirty="0"/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EXPRESIÓN FLUÍDA, CORRECTA, AXEITADA A DISTINTOS CONTEXTOS, RESPECTUOSA E COOPERATIVA. </a:t>
            </a:r>
            <a:endParaRPr lang="es-ES" sz="2800" dirty="0"/>
          </a:p>
          <a:p>
            <a:pPr algn="just"/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885" y="982980"/>
            <a:ext cx="4931795" cy="49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13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1588" y="0"/>
            <a:ext cx="115127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C</a:t>
            </a:r>
            <a:r>
              <a:rPr lang="es-ES" sz="4800" dirty="0" smtClean="0"/>
              <a:t>OMPETENCIA EN CONCIENCIA E EXPRESIÓN CULTURAIS</a:t>
            </a:r>
          </a:p>
          <a:p>
            <a:endParaRPr lang="es-ES" sz="4000" dirty="0"/>
          </a:p>
          <a:p>
            <a:r>
              <a:rPr lang="es-ES" sz="4800" dirty="0" smtClean="0"/>
              <a:t>CCEC</a:t>
            </a:r>
            <a:endParaRPr lang="es-ES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81" y="3204645"/>
            <a:ext cx="2804269" cy="28042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2" y="3039291"/>
            <a:ext cx="2224934" cy="29696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86" y="3892731"/>
            <a:ext cx="3290085" cy="21161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360" y="3876584"/>
            <a:ext cx="2762533" cy="213233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1587" y="6052875"/>
            <a:ext cx="11773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VALORAR O                 ANALIZAR LINGÜAXES DE          PRODUTOS PROMOCIÓN       EXPRESIÓN ARTÍSTICA</a:t>
            </a:r>
          </a:p>
          <a:p>
            <a:r>
              <a:rPr lang="es-ES" dirty="0" smtClean="0"/>
              <a:t>PATRIMONIO CULT.     MANIFESTACIÓNS ARTÍSTICAS   DEREITOS HUMANOS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892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94" y="339633"/>
            <a:ext cx="4619511" cy="616566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43840" y="1088571"/>
            <a:ext cx="65488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CCEC 1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VALORA CRITICAMENTE O PATRIMONIO CULTURAL E ARTÍSTICO DE CALQUERA ÉPOCA DEFENDENDO A LIBERDADE DE EXPRESIÓN E A DIVERSIDADE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412689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69" y="1567542"/>
            <a:ext cx="6309382" cy="405819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6091" y="1314994"/>
            <a:ext cx="52077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CCEC 2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DIFERENCIA E ANALIZA MEDIOS, SOPORTES, ELEMENTOS, TÉCNICAS, LINGUAXES DE DIVERSAS MANIFESTACIÓNS ARTÍSTICAS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532353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09" y="158023"/>
            <a:ext cx="4503543" cy="33776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86" y="3516812"/>
            <a:ext cx="3341188" cy="334118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6914" y="158023"/>
            <a:ext cx="711381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CCEC 3.1.</a:t>
            </a:r>
          </a:p>
          <a:p>
            <a:pPr algn="just"/>
            <a:endParaRPr lang="es-ES" sz="2800" dirty="0"/>
          </a:p>
          <a:p>
            <a:pPr marL="285750" indent="-285750" algn="just">
              <a:buFontTx/>
              <a:buChar char="-"/>
            </a:pPr>
            <a:r>
              <a:rPr lang="es-ES" sz="2800" dirty="0" smtClean="0"/>
              <a:t>REALIZA PRODUCIÓNS ARTÍSTICAS PARA PROMOCIONAR OS DEREITOS HUMANOS E PROCESOS DE SOCIALIZACIÓN CON CREATIVIDADE E ESPÍRITO CRÍTICO.</a:t>
            </a:r>
          </a:p>
          <a:p>
            <a:pPr marL="285750" indent="-285750" algn="just">
              <a:buFontTx/>
              <a:buChar char="-"/>
            </a:pPr>
            <a:endParaRPr lang="es-ES" sz="2800" dirty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CCEC 3.2.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AUTOEXPRÉSASE E EXPERIMENTA CON DIVERSAS FERRAMENTAS E LINGUAXES ARTÍSTICAS CON EMPATÍA INICIATIVA E IMAXINACIÓN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966823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18" y="0"/>
            <a:ext cx="4554582" cy="35155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92" y="3425448"/>
            <a:ext cx="4616308" cy="32746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1440" y="0"/>
            <a:ext cx="735293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CCEC 4.1.</a:t>
            </a:r>
            <a:endParaRPr lang="es-ES" sz="2400" dirty="0"/>
          </a:p>
          <a:p>
            <a:pPr marL="285750" indent="-285750" algn="just">
              <a:buFontTx/>
              <a:buChar char="-"/>
            </a:pPr>
            <a:r>
              <a:rPr lang="es-ES" sz="2400" dirty="0" smtClean="0"/>
              <a:t>DESEÑA E PRODUCE PROXECTOS ARTÍSTICOS E CULTURAIS INTEGRANDO CON CREATIVIDADE DISTINTAS TÉCNICAS (PLÁSTICAS, SONORAS, AUDIOVISUAIS, CORPORAIS) SERVÍNDOSE DA INTERPRETACIÓN, EXECUCIÓN, IMPROVISACIÓN OU COMPOSICIÓN.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CCEC 4.2.</a:t>
            </a:r>
          </a:p>
          <a:p>
            <a:pPr algn="just"/>
            <a:r>
              <a:rPr lang="es-ES" sz="2400" dirty="0" smtClean="0"/>
              <a:t>- PLANIFICA E EXERCITA UNHA PRODUCIÓN ARTÍSTICA OU CULTURAL, INDIVIDUAL OU COLECTIVAMENTE UTILIZANDO DIVERSAS TÉCNICAS, LINGUAXES… VALORANDO O PROCESO E O PRODUTO FINAL E COMPRENDENDO AS OPORTUNIDADES PERSOAIS, SOCIAIS </a:t>
            </a:r>
            <a:r>
              <a:rPr lang="es-ES" sz="2400" smtClean="0"/>
              <a:t>E ECONÓMICAS </a:t>
            </a:r>
            <a:r>
              <a:rPr lang="es-ES" sz="2800" dirty="0" smtClean="0"/>
              <a:t>QUE OFRECEN.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651939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mariamunozroca.files.wordpress.com/2015/10/pirc3a1mide-del-aprendizaje-espac3b1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28" y="125691"/>
            <a:ext cx="9719257" cy="65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52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39" y="92902"/>
            <a:ext cx="11360543" cy="676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0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640" y="655320"/>
            <a:ext cx="60274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CCL 2. COMPRENSIÓN DE TEXTOS</a:t>
            </a:r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sz="2000" dirty="0" smtClean="0"/>
              <a:t>Cando participa en distintos contextos de forma activa e informada e </a:t>
            </a:r>
            <a:r>
              <a:rPr lang="es-ES" sz="2000" dirty="0" err="1" smtClean="0"/>
              <a:t>constrúe</a:t>
            </a:r>
            <a:r>
              <a:rPr lang="es-ES" sz="2000" dirty="0" smtClean="0"/>
              <a:t> </a:t>
            </a:r>
            <a:r>
              <a:rPr lang="es-ES" sz="2000" dirty="0" err="1" smtClean="0"/>
              <a:t>coñecemento</a:t>
            </a:r>
            <a:r>
              <a:rPr lang="es-ES" sz="2000" dirty="0" smtClean="0"/>
              <a:t>: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endParaRPr lang="es-ES" sz="2800" dirty="0"/>
          </a:p>
          <a:p>
            <a:pPr algn="just"/>
            <a:r>
              <a:rPr lang="es-ES" sz="2800" dirty="0" smtClean="0"/>
              <a:t>- COMPRENDE, INTERPRETA E VALORA CON ACTITUDE CRÍTICA TEXTOS ACADÉMICOS E DE MEDIOS DE COMUNICACIÓN. </a:t>
            </a:r>
            <a:endParaRPr lang="es-ES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16" y="1109822"/>
            <a:ext cx="5668868" cy="48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9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40" y="1369423"/>
            <a:ext cx="6111090" cy="43205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81000" y="1021080"/>
            <a:ext cx="56159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CCL 3</a:t>
            </a:r>
          </a:p>
          <a:p>
            <a:pPr algn="just"/>
            <a:endParaRPr lang="es-ES" sz="2800" dirty="0"/>
          </a:p>
          <a:p>
            <a:pPr algn="just"/>
            <a:endParaRPr lang="es-ES" sz="2800" dirty="0" smtClean="0"/>
          </a:p>
          <a:p>
            <a:pPr algn="just"/>
            <a:r>
              <a:rPr lang="es-ES" sz="2000" dirty="0" smtClean="0"/>
              <a:t>Descartando a manipulación e a desinformación</a:t>
            </a:r>
            <a:endParaRPr lang="es-ES" sz="2000" dirty="0"/>
          </a:p>
          <a:p>
            <a:pPr algn="just"/>
            <a:endParaRPr lang="es-ES" sz="2800" dirty="0" smtClean="0"/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- LOCALIZA, SELECCIONA, CONTRASTA, INTEGRA E RESPECTA A ORIXE DE DIVERSAS FONTES.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8197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1480" y="883920"/>
            <a:ext cx="688848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CCL 4</a:t>
            </a:r>
          </a:p>
          <a:p>
            <a:pPr algn="just"/>
            <a:endParaRPr lang="es-ES" sz="2800" dirty="0"/>
          </a:p>
          <a:p>
            <a:pPr marL="285750" indent="-285750" algn="just">
              <a:buFontTx/>
              <a:buChar char="-"/>
            </a:pPr>
            <a:r>
              <a:rPr lang="es-ES" sz="2800" dirty="0" smtClean="0"/>
              <a:t>CONTEXTUALIZA, INTERPRETA E VALORA O LEGADO DE OBRAS LITERARIAS RELEVANTES.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endParaRPr lang="es-ES" dirty="0" smtClean="0"/>
          </a:p>
          <a:p>
            <a:pPr marL="285750" indent="-285750" algn="just">
              <a:buFontTx/>
              <a:buChar char="-"/>
            </a:pPr>
            <a:endParaRPr lang="es-ES" dirty="0" smtClean="0"/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sz="2000" dirty="0" smtClean="0"/>
              <a:t>. Relaciona a tradición literaria anterior e posterior</a:t>
            </a:r>
          </a:p>
          <a:p>
            <a:pPr algn="just"/>
            <a:r>
              <a:rPr lang="es-ES" sz="2000" dirty="0" smtClean="0"/>
              <a:t>. Argumenta a </a:t>
            </a:r>
            <a:r>
              <a:rPr lang="es-ES" sz="2000" dirty="0" err="1" smtClean="0"/>
              <a:t>súa</a:t>
            </a:r>
            <a:r>
              <a:rPr lang="es-ES" sz="2000" dirty="0" smtClean="0"/>
              <a:t> interpretación</a:t>
            </a:r>
          </a:p>
          <a:p>
            <a:pPr algn="just"/>
            <a:r>
              <a:rPr lang="es-ES" sz="2000" dirty="0" smtClean="0"/>
              <a:t>. Crea e recrea obras de intención literaria</a:t>
            </a:r>
          </a:p>
          <a:p>
            <a:pPr algn="just"/>
            <a:r>
              <a:rPr lang="es-ES" sz="2000" dirty="0" smtClean="0"/>
              <a:t>. Conforma progresivamente un mapa cultural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612266"/>
            <a:ext cx="4160520" cy="593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3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3820" y="723900"/>
            <a:ext cx="5768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CCL 5</a:t>
            </a:r>
          </a:p>
          <a:p>
            <a:pPr algn="just"/>
            <a:endParaRPr lang="es-ES" sz="2800" dirty="0" smtClean="0"/>
          </a:p>
          <a:p>
            <a:pPr algn="just"/>
            <a:endParaRPr lang="es-ES" sz="2800" dirty="0"/>
          </a:p>
          <a:p>
            <a:pPr marL="457200" indent="-457200" algn="just">
              <a:buFontTx/>
              <a:buChar char="-"/>
            </a:pPr>
            <a:r>
              <a:rPr lang="es-ES" sz="2800" dirty="0" smtClean="0"/>
              <a:t>REALIZA A SÚA PRÁCTICA COMUNICATIVA EN FUNCIÓN DA CONVIVENCIA DEMOCRÁTICA, A RESOLUCIÓN DIALOGADA DE CONFLITOS E A IGUALDADE DE DEREITOS DAS PERSOAS.</a:t>
            </a:r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80" y="1402079"/>
            <a:ext cx="5894351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8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4766" y="600892"/>
            <a:ext cx="10546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COMPETENCIA PLURILINGÜE</a:t>
            </a:r>
          </a:p>
          <a:p>
            <a:endParaRPr lang="es-ES" sz="4800" dirty="0"/>
          </a:p>
          <a:p>
            <a:r>
              <a:rPr lang="es-ES" sz="4800" dirty="0" smtClean="0"/>
              <a:t>CP</a:t>
            </a:r>
            <a:endParaRPr lang="es-ES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53" y="3116518"/>
            <a:ext cx="3063699" cy="24003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70" y="3105903"/>
            <a:ext cx="4305203" cy="24109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" y="3116518"/>
            <a:ext cx="3943350" cy="24003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3509" y="5738949"/>
            <a:ext cx="1161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LEMOS E INTERPRETAMOS                    ENRIQUECEMOS O NOSO        VALORAMOS A DIVERSIDADE</a:t>
            </a:r>
          </a:p>
          <a:p>
            <a:r>
              <a:rPr lang="es-ES" dirty="0" smtClean="0"/>
              <a:t>LINGUAS NON FAMILIARES                  VOCABULARIO                           LINGÜÍSTICA            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082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638</TotalTime>
  <Words>1137</Words>
  <Application>Microsoft Office PowerPoint</Application>
  <PresentationFormat>Panorámica</PresentationFormat>
  <Paragraphs>253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0" baseType="lpstr">
      <vt:lpstr>Arial</vt:lpstr>
      <vt:lpstr>Century Gothic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Windows User</dc:creator>
  <cp:lastModifiedBy>Usuario</cp:lastModifiedBy>
  <cp:revision>58</cp:revision>
  <dcterms:created xsi:type="dcterms:W3CDTF">2017-09-15T19:27:32Z</dcterms:created>
  <dcterms:modified xsi:type="dcterms:W3CDTF">2022-09-01T08:55:13Z</dcterms:modified>
</cp:coreProperties>
</file>