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32" r:id="rId3"/>
    <p:sldId id="333" r:id="rId4"/>
    <p:sldId id="334" r:id="rId5"/>
    <p:sldId id="335" r:id="rId6"/>
    <p:sldId id="336" r:id="rId7"/>
    <p:sldId id="337" r:id="rId8"/>
    <p:sldId id="328" r:id="rId9"/>
    <p:sldId id="298" r:id="rId10"/>
    <p:sldId id="293" r:id="rId11"/>
    <p:sldId id="294" r:id="rId12"/>
    <p:sldId id="295" r:id="rId13"/>
    <p:sldId id="297" r:id="rId14"/>
    <p:sldId id="299" r:id="rId15"/>
    <p:sldId id="327" r:id="rId16"/>
    <p:sldId id="300" r:id="rId17"/>
    <p:sldId id="301" r:id="rId18"/>
    <p:sldId id="303" r:id="rId19"/>
    <p:sldId id="304" r:id="rId20"/>
    <p:sldId id="305" r:id="rId21"/>
    <p:sldId id="306" r:id="rId22"/>
    <p:sldId id="310" r:id="rId23"/>
    <p:sldId id="270" r:id="rId24"/>
    <p:sldId id="307" r:id="rId25"/>
    <p:sldId id="308" r:id="rId26"/>
    <p:sldId id="329" r:id="rId27"/>
    <p:sldId id="312" r:id="rId28"/>
    <p:sldId id="316" r:id="rId29"/>
    <p:sldId id="317" r:id="rId30"/>
    <p:sldId id="318" r:id="rId31"/>
    <p:sldId id="330" r:id="rId32"/>
    <p:sldId id="331" r:id="rId33"/>
    <p:sldId id="311" r:id="rId34"/>
    <p:sldId id="313" r:id="rId35"/>
    <p:sldId id="315" r:id="rId36"/>
    <p:sldId id="314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274" r:id="rId4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-1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545C-14FB-4041-A79B-FD4D8ECD56E1}" type="datetimeFigureOut">
              <a:rPr lang="gl-ES" smtClean="0"/>
              <a:pPr/>
              <a:t>25/01/2023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A555-26E0-4EDF-8BF4-C8B500428C24}" type="slidenum">
              <a:rPr lang="gl-ES" smtClean="0"/>
              <a:pPr/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lostonsite.files.wordpress.com/2010/07/turin-piazza-solferino-estatua-fernando-de-savoya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//upload.wikimedia.org/wikipedia/commons/f/fd/FWIV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//upload.wikimedia.org/wikipedia/commons/4/40/1866_prinz-friedrich-karl-bei-koeniggraetz_1b-640x428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//upload.wikimedia.org/wikipedia/commons/b/bd/Lignedefeu16August.jpg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054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azando.es/files/posted_images/user_676_otto_bismar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0"/>
            <a:ext cx="3491880" cy="3856416"/>
          </a:xfrm>
          <a:prstGeom prst="rect">
            <a:avLst/>
          </a:prstGeom>
          <a:noFill/>
        </p:spPr>
      </p:pic>
      <p:pic>
        <p:nvPicPr>
          <p:cNvPr id="48130" name="Picture 2" descr="http://lh4.ggpht.com/_TH91MeN_gH0/TUO2VLnYBVI/AAAAAAAAIKE/997sXXE1RQI/Proclamaci%C3%B3n%20del%20Kaiser%20alem%C3%A1n%20Guillermo%20I%20en%20Versalles_Anton%20von%20Werner_18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460895"/>
            <a:ext cx="6156176" cy="4397105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a/ac/Risorgimento,_Giuseppe_Garibald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3059832" cy="381117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flipH="1">
            <a:off x="3321574" y="5733256"/>
            <a:ext cx="5642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800" dirty="0" smtClean="0">
                <a:solidFill>
                  <a:schemeClr val="bg1"/>
                </a:solidFill>
              </a:rPr>
              <a:t>UNIFICACIÓNS DE ITALIA E ALEMAÑA. 1848-1871.</a:t>
            </a:r>
            <a:endParaRPr lang="gl-E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commons/thumb/8/85/Vittorio_Emanuele_II_ritratto.jpg/200px-Vittorio_Emanuele_II_ritrat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383095" cy="604867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5148064" y="2132856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 smtClean="0"/>
          </a:p>
          <a:p>
            <a:endParaRPr lang="gl-ES" dirty="0" smtClean="0"/>
          </a:p>
          <a:p>
            <a:r>
              <a:rPr lang="gl-ES" b="1" dirty="0" smtClean="0"/>
              <a:t>VÍCTOR MANUEL II: </a:t>
            </a:r>
          </a:p>
          <a:p>
            <a:endParaRPr lang="gl-ES" dirty="0" smtClean="0"/>
          </a:p>
          <a:p>
            <a:r>
              <a:rPr lang="gl-ES" dirty="0" smtClean="0"/>
              <a:t>Rei de Piemonte e </a:t>
            </a:r>
            <a:r>
              <a:rPr lang="gl-ES" dirty="0" err="1" smtClean="0"/>
              <a:t>Serdeña</a:t>
            </a:r>
            <a:r>
              <a:rPr lang="gl-ES" dirty="0" smtClean="0"/>
              <a:t>. </a:t>
            </a:r>
          </a:p>
          <a:p>
            <a:r>
              <a:rPr lang="gl-ES" dirty="0" smtClean="0"/>
              <a:t>O seu reino liderará a unificación e será proclamado 1º Rei de Italia en 1861.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499992" y="188640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CONDE DE CAVOUR:</a:t>
            </a:r>
          </a:p>
          <a:p>
            <a:pPr algn="just"/>
            <a:endParaRPr lang="gl-ES" b="1" dirty="0" smtClean="0"/>
          </a:p>
          <a:p>
            <a:pPr algn="just"/>
            <a:r>
              <a:rPr lang="gl-ES" dirty="0" smtClean="0"/>
              <a:t> 1º Ministro de Víctor Manuel II.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Tras comprender que Italia non podería polas súas propias forzas expulsar de Italia aos austríacos e que necesitarían a axuda dunha potencia europea:</a:t>
            </a:r>
          </a:p>
          <a:p>
            <a:pPr algn="just"/>
            <a:r>
              <a:rPr lang="gl-ES" dirty="0" smtClean="0"/>
              <a:t> - Liderou o achegamento de Piemonte a Francia e Gran Bretaña, coa participación de Piemonte na guerra de </a:t>
            </a:r>
            <a:r>
              <a:rPr lang="gl-ES" dirty="0" err="1" smtClean="0"/>
              <a:t>Crimea</a:t>
            </a:r>
            <a:r>
              <a:rPr lang="gl-ES" dirty="0" smtClean="0"/>
              <a:t> de 1854-1856.</a:t>
            </a:r>
          </a:p>
          <a:p>
            <a:pPr algn="just"/>
            <a:endParaRPr lang="gl-ES" dirty="0" smtClean="0"/>
          </a:p>
          <a:p>
            <a:pPr algn="just">
              <a:buFontTx/>
              <a:buChar char="-"/>
            </a:pPr>
            <a:r>
              <a:rPr lang="gl-ES" dirty="0" smtClean="0"/>
              <a:t> Asinou  o Tratado de </a:t>
            </a:r>
            <a:r>
              <a:rPr lang="gl-ES" dirty="0" err="1" smtClean="0"/>
              <a:t>Plombieres</a:t>
            </a:r>
            <a:r>
              <a:rPr lang="gl-ES" dirty="0" smtClean="0"/>
              <a:t> para achegar a axuda de Napoleón III contra Austria.</a:t>
            </a:r>
          </a:p>
          <a:p>
            <a:pPr algn="just">
              <a:buFontTx/>
              <a:buChar char="-"/>
            </a:pPr>
            <a:endParaRPr lang="gl-ES" dirty="0" smtClean="0"/>
          </a:p>
          <a:p>
            <a:pPr algn="just">
              <a:buFontTx/>
              <a:buChar char="-"/>
            </a:pPr>
            <a:r>
              <a:rPr lang="gl-ES" dirty="0" smtClean="0"/>
              <a:t> Negociou a realización dos plebiscitos de adhesión a </a:t>
            </a:r>
            <a:r>
              <a:rPr lang="gl-ES" dirty="0" err="1" smtClean="0"/>
              <a:t>Piemonete</a:t>
            </a:r>
            <a:r>
              <a:rPr lang="gl-ES" dirty="0" smtClean="0"/>
              <a:t> dos ducados de Parma, Módena e Toscana  e os territorios de </a:t>
            </a:r>
            <a:r>
              <a:rPr lang="gl-ES" dirty="0" err="1" smtClean="0"/>
              <a:t>Luca</a:t>
            </a:r>
            <a:r>
              <a:rPr lang="gl-ES" dirty="0" smtClean="0"/>
              <a:t>, en troques de recoñecer a anexión de Niza e </a:t>
            </a:r>
            <a:r>
              <a:rPr lang="gl-ES" dirty="0" err="1" smtClean="0"/>
              <a:t>Savoie</a:t>
            </a:r>
            <a:r>
              <a:rPr lang="gl-ES" dirty="0" smtClean="0"/>
              <a:t> por</a:t>
            </a:r>
            <a:r>
              <a:rPr lang="gl-ES" dirty="0"/>
              <a:t> </a:t>
            </a:r>
            <a:r>
              <a:rPr lang="gl-ES" dirty="0" smtClean="0"/>
              <a:t>Francia.</a:t>
            </a:r>
            <a:endParaRPr lang="gl-ES" dirty="0"/>
          </a:p>
        </p:txBody>
      </p:sp>
      <p:pic>
        <p:nvPicPr>
          <p:cNvPr id="4" name="Picture 2" descr="http://upload.wikimedia.org/wikipedia/commons/thumb/b/bc/Camillo_Benso_conte_di_Cavour.jpg/250px-Camillo_Benso_conte_di_Cav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404475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upload.wikimedia.org/wikipedia/commons/a/ac/Risorgimento,_Giuseppe_Garib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69" y="836712"/>
            <a:ext cx="4406316" cy="548829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716016" y="620688"/>
            <a:ext cx="4068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b="1" dirty="0" smtClean="0"/>
              <a:t>GARIBALDI:</a:t>
            </a:r>
          </a:p>
          <a:p>
            <a:endParaRPr lang="gl-ES" dirty="0" smtClean="0"/>
          </a:p>
          <a:p>
            <a:pPr algn="just"/>
            <a:r>
              <a:rPr lang="gl-ES" dirty="0" smtClean="0"/>
              <a:t>Revolucionario italiano nado en Niza.</a:t>
            </a:r>
          </a:p>
          <a:p>
            <a:pPr algn="just"/>
            <a:r>
              <a:rPr lang="gl-ES" dirty="0" smtClean="0"/>
              <a:t>Participou  en Sudamérica na “Guerra grande” entre  Arxentina e Uruguai.</a:t>
            </a:r>
          </a:p>
          <a:p>
            <a:pPr algn="just"/>
            <a:r>
              <a:rPr lang="gl-ES" dirty="0" smtClean="0"/>
              <a:t>Próximo ás ideas de </a:t>
            </a:r>
            <a:r>
              <a:rPr lang="gl-ES" dirty="0" err="1" smtClean="0"/>
              <a:t>Mazzini</a:t>
            </a:r>
            <a:r>
              <a:rPr lang="gl-ES" dirty="0" smtClean="0"/>
              <a:t> dunha república italiana, formou parte da </a:t>
            </a:r>
            <a:r>
              <a:rPr lang="gl-ES" dirty="0" err="1" smtClean="0"/>
              <a:t>Xove</a:t>
            </a:r>
            <a:r>
              <a:rPr lang="gl-ES" dirty="0" smtClean="0"/>
              <a:t> Italia e participou nas guerras contra Austria de 1848, 1859.</a:t>
            </a:r>
          </a:p>
          <a:p>
            <a:pPr algn="just"/>
            <a:r>
              <a:rPr lang="gl-ES" dirty="0" smtClean="0"/>
              <a:t>En 1860, cos seus 1000 camisas vermellas, conquista o Reino das 2 </a:t>
            </a:r>
            <a:r>
              <a:rPr lang="gl-ES" dirty="0" err="1" smtClean="0"/>
              <a:t>Sicilias</a:t>
            </a:r>
            <a:r>
              <a:rPr lang="gl-ES" dirty="0" smtClean="0"/>
              <a:t> que acabará ofrecendo a </a:t>
            </a:r>
            <a:r>
              <a:rPr lang="gl-ES" dirty="0" err="1" smtClean="0"/>
              <a:t>Víctor</a:t>
            </a:r>
            <a:r>
              <a:rPr lang="gl-ES" dirty="0" smtClean="0"/>
              <a:t> Manuel II, o que permitirá que este sexa nomeado Rei de Italia en 1861.</a:t>
            </a:r>
          </a:p>
          <a:p>
            <a:pPr algn="just"/>
            <a:r>
              <a:rPr lang="gl-ES" dirty="0" smtClean="0"/>
              <a:t>Intentou tomar os Estados Pontificios, aínda que sen acerto, fundamentalmente pola oposición de Napoleón III de Francia.</a:t>
            </a:r>
          </a:p>
          <a:p>
            <a:pPr algn="just"/>
            <a:r>
              <a:rPr lang="gl-ES" dirty="0" smtClean="0"/>
              <a:t>Trala unificación italiana formará parte do novo Parlamento Italiano.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-FmPo_6gDbmU/TpMeePvPOrI/AAAAAAAACm8/OWsHZEjj_vw/s1600/Ver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7066" y="668764"/>
            <a:ext cx="3168352" cy="387171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343014" y="4725143"/>
            <a:ext cx="3542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O berro de  ¡ </a:t>
            </a:r>
            <a:r>
              <a:rPr lang="es-ES_tradnl" b="1" dirty="0" smtClean="0"/>
              <a:t>Viva Verdi !</a:t>
            </a:r>
          </a:p>
          <a:p>
            <a:pPr algn="just"/>
            <a:r>
              <a:rPr lang="es-ES_tradnl" dirty="0" err="1" smtClean="0"/>
              <a:t>converteuse</a:t>
            </a:r>
            <a:r>
              <a:rPr lang="es-ES_tradnl" dirty="0" smtClean="0"/>
              <a:t> </a:t>
            </a:r>
            <a:r>
              <a:rPr lang="es-ES_tradnl" dirty="0" err="1" smtClean="0"/>
              <a:t>nun</a:t>
            </a:r>
            <a:r>
              <a:rPr lang="es-ES_tradnl" dirty="0" smtClean="0"/>
              <a:t> berro nacionalista: </a:t>
            </a:r>
          </a:p>
          <a:p>
            <a:pPr algn="just"/>
            <a:r>
              <a:rPr lang="es-ES_tradnl" dirty="0" smtClean="0"/>
              <a:t>VERDI:  </a:t>
            </a:r>
            <a:r>
              <a:rPr lang="es-ES_tradnl" b="1" dirty="0" err="1" smtClean="0"/>
              <a:t>V</a:t>
            </a:r>
            <a:r>
              <a:rPr lang="es-ES_tradnl" dirty="0" err="1" smtClean="0"/>
              <a:t>itore</a:t>
            </a:r>
            <a:r>
              <a:rPr lang="es-ES_tradnl" dirty="0" smtClean="0"/>
              <a:t> </a:t>
            </a:r>
            <a:r>
              <a:rPr lang="es-ES_tradnl" b="1" dirty="0" err="1" smtClean="0"/>
              <a:t>E</a:t>
            </a:r>
            <a:r>
              <a:rPr lang="es-ES_tradnl" dirty="0" err="1" smtClean="0"/>
              <a:t>nmanuele</a:t>
            </a:r>
            <a:r>
              <a:rPr lang="es-ES_tradnl" dirty="0" smtClean="0"/>
              <a:t> </a:t>
            </a:r>
            <a:r>
              <a:rPr lang="es-ES_tradnl" b="1" dirty="0" smtClean="0"/>
              <a:t>R</a:t>
            </a:r>
            <a:r>
              <a:rPr lang="es-ES_tradnl" dirty="0" smtClean="0"/>
              <a:t>e </a:t>
            </a:r>
            <a:r>
              <a:rPr lang="es-ES_tradnl" b="1" dirty="0" smtClean="0"/>
              <a:t>D</a:t>
            </a:r>
            <a:r>
              <a:rPr lang="es-ES_tradnl" dirty="0" smtClean="0"/>
              <a:t>e </a:t>
            </a:r>
            <a:r>
              <a:rPr lang="es-ES_tradnl" b="1" dirty="0" smtClean="0"/>
              <a:t>I</a:t>
            </a:r>
            <a:r>
              <a:rPr lang="es-ES_tradnl" dirty="0" smtClean="0"/>
              <a:t>talia)  e </a:t>
            </a:r>
            <a:r>
              <a:rPr lang="es-ES_tradnl" dirty="0" err="1" smtClean="0"/>
              <a:t>articulouse</a:t>
            </a:r>
            <a:r>
              <a:rPr lang="es-ES_tradnl" dirty="0" smtClean="0"/>
              <a:t> sobre o reino do </a:t>
            </a:r>
            <a:r>
              <a:rPr lang="es-ES_tradnl" dirty="0" err="1" smtClean="0"/>
              <a:t>Piemonte</a:t>
            </a:r>
            <a:r>
              <a:rPr lang="es-ES_tradnl" dirty="0" smtClean="0"/>
              <a:t>, o </a:t>
            </a:r>
            <a:r>
              <a:rPr lang="es-ES_tradnl" dirty="0" err="1" smtClean="0"/>
              <a:t>máis</a:t>
            </a:r>
            <a:r>
              <a:rPr lang="es-ES_tradnl" dirty="0" smtClean="0"/>
              <a:t> evolucionado, económica e </a:t>
            </a:r>
            <a:r>
              <a:rPr lang="es-ES_tradnl" dirty="0" err="1" smtClean="0"/>
              <a:t>polIticamente</a:t>
            </a:r>
            <a:r>
              <a:rPr lang="es-ES_tradnl" dirty="0" smtClean="0"/>
              <a:t>.</a:t>
            </a:r>
            <a:endParaRPr lang="gl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8562" y="260648"/>
            <a:ext cx="44285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i="1" u="sng" dirty="0" smtClean="0"/>
              <a:t>MOVEMENTO CULTURAL NACIONALISTA:</a:t>
            </a:r>
          </a:p>
          <a:p>
            <a:r>
              <a:rPr lang="es-ES_tradnl" b="1" i="1" u="sng" dirty="0" smtClean="0"/>
              <a:t>O RISORGIMENTO</a:t>
            </a:r>
          </a:p>
          <a:p>
            <a:pPr algn="just"/>
            <a:r>
              <a:rPr lang="es-ES_tradnl" dirty="0" smtClean="0"/>
              <a:t>Sobre o ano 1830 </a:t>
            </a:r>
            <a:r>
              <a:rPr lang="es-ES_tradnl" dirty="0" err="1" smtClean="0"/>
              <a:t>definiuse</a:t>
            </a:r>
            <a:r>
              <a:rPr lang="es-ES_tradnl" dirty="0" smtClean="0"/>
              <a:t> a </a:t>
            </a:r>
            <a:r>
              <a:rPr lang="es-ES_tradnl" dirty="0" err="1" smtClean="0"/>
              <a:t>estratexia</a:t>
            </a:r>
            <a:r>
              <a:rPr lang="es-ES_tradnl" dirty="0" smtClean="0"/>
              <a:t> da unificación. </a:t>
            </a:r>
          </a:p>
          <a:p>
            <a:pPr algn="just"/>
            <a:r>
              <a:rPr lang="es-ES_tradnl" dirty="0" smtClean="0"/>
              <a:t>O proceso </a:t>
            </a:r>
            <a:r>
              <a:rPr lang="es-ES_tradnl" dirty="0" err="1" smtClean="0"/>
              <a:t>iniciouse</a:t>
            </a:r>
            <a:r>
              <a:rPr lang="es-ES_tradnl" dirty="0" smtClean="0"/>
              <a:t> a partir do </a:t>
            </a:r>
            <a:r>
              <a:rPr lang="es-ES_tradnl" dirty="0" err="1" smtClean="0"/>
              <a:t>movemento</a:t>
            </a:r>
            <a:r>
              <a:rPr lang="es-ES_tradnl" dirty="0" smtClean="0"/>
              <a:t> literario e cultural chamado </a:t>
            </a:r>
            <a:r>
              <a:rPr lang="es-ES_tradnl" i="1" dirty="0" err="1" smtClean="0"/>
              <a:t>Risorgimento</a:t>
            </a:r>
            <a:r>
              <a:rPr lang="es-ES_tradnl" dirty="0" smtClean="0"/>
              <a:t>, que se </a:t>
            </a:r>
            <a:r>
              <a:rPr lang="es-ES_tradnl" dirty="0" err="1" smtClean="0"/>
              <a:t>encargou</a:t>
            </a:r>
            <a:r>
              <a:rPr lang="es-ES_tradnl" dirty="0" smtClean="0"/>
              <a:t> de exaltar a historia italiana e os </a:t>
            </a:r>
            <a:r>
              <a:rPr lang="es-ES_tradnl" dirty="0" err="1" smtClean="0"/>
              <a:t>sentimentos</a:t>
            </a:r>
            <a:r>
              <a:rPr lang="es-ES_tradnl" dirty="0" smtClean="0"/>
              <a:t> patrióticos </a:t>
            </a:r>
            <a:r>
              <a:rPr lang="es-ES_tradnl" dirty="0" err="1" smtClean="0"/>
              <a:t>nas</a:t>
            </a:r>
            <a:r>
              <a:rPr lang="es-ES_tradnl" dirty="0" smtClean="0"/>
              <a:t> obras de novelistas como </a:t>
            </a:r>
            <a:r>
              <a:rPr lang="es-ES_tradnl" dirty="0" err="1" smtClean="0"/>
              <a:t>Manzoni</a:t>
            </a:r>
            <a:r>
              <a:rPr lang="es-ES_tradnl" dirty="0" smtClean="0"/>
              <a:t>, </a:t>
            </a:r>
            <a:r>
              <a:rPr lang="es-ES_tradnl" dirty="0" err="1" smtClean="0"/>
              <a:t>ou</a:t>
            </a:r>
            <a:r>
              <a:rPr lang="es-ES_tradnl" dirty="0" smtClean="0"/>
              <a:t> poetas como Leopardi </a:t>
            </a:r>
            <a:r>
              <a:rPr lang="es-ES_tradnl" dirty="0" err="1" smtClean="0"/>
              <a:t>ou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música como </a:t>
            </a:r>
            <a:r>
              <a:rPr lang="es-ES_tradnl" dirty="0" err="1" smtClean="0"/>
              <a:t>nas</a:t>
            </a:r>
            <a:r>
              <a:rPr lang="es-ES_tradnl" dirty="0" smtClean="0"/>
              <a:t> óperas de Verdi (</a:t>
            </a:r>
            <a:r>
              <a:rPr lang="es-ES_tradnl" dirty="0" err="1" smtClean="0"/>
              <a:t>Nabucco</a:t>
            </a:r>
            <a:r>
              <a:rPr lang="es-ES_tradnl" dirty="0" smtClean="0"/>
              <a:t>, I Lombardi, </a:t>
            </a:r>
            <a:r>
              <a:rPr lang="es-ES_tradnl" dirty="0" err="1" smtClean="0"/>
              <a:t>Attila</a:t>
            </a:r>
            <a:r>
              <a:rPr lang="es-ES_tradnl" dirty="0" smtClean="0"/>
              <a:t>). </a:t>
            </a:r>
            <a:endParaRPr lang="gl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64852" y="6488668"/>
            <a:ext cx="189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err="1" smtClean="0"/>
              <a:t>Giacomo</a:t>
            </a:r>
            <a:r>
              <a:rPr lang="gl-ES" dirty="0" smtClean="0"/>
              <a:t> </a:t>
            </a:r>
            <a:r>
              <a:rPr lang="gl-ES" dirty="0" err="1" smtClean="0"/>
              <a:t>Leopardi</a:t>
            </a:r>
            <a:endParaRPr lang="gl-ES" dirty="0"/>
          </a:p>
        </p:txBody>
      </p:sp>
      <p:pic>
        <p:nvPicPr>
          <p:cNvPr id="7" name="Picture 2" descr="http://www.loretohotel.it/vecchio%20sito%20by%20chiara/viso_leopar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353" y="3340217"/>
            <a:ext cx="2373137" cy="3148451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5291029" y="4540477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G. VERDI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619771" y="620688"/>
            <a:ext cx="3492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/>
              <a:t>UNHA CLASE SOCIAL INTERESADA</a:t>
            </a:r>
          </a:p>
          <a:p>
            <a:pPr algn="just"/>
            <a:r>
              <a:rPr lang="es-ES_tradnl" b="1" dirty="0" smtClean="0"/>
              <a:t>A BURGUESÍA:</a:t>
            </a:r>
          </a:p>
          <a:p>
            <a:pPr algn="just"/>
            <a:endParaRPr lang="es-ES_tradnl" b="1" dirty="0" smtClean="0"/>
          </a:p>
          <a:p>
            <a:pPr algn="just"/>
            <a:r>
              <a:rPr lang="es-ES_tradnl" dirty="0" err="1" smtClean="0"/>
              <a:t>Na</a:t>
            </a:r>
            <a:r>
              <a:rPr lang="es-ES_tradnl" dirty="0" smtClean="0"/>
              <a:t> década de 1840 </a:t>
            </a:r>
            <a:r>
              <a:rPr lang="es-ES_tradnl" dirty="0" err="1" smtClean="0"/>
              <a:t>obsérvanse</a:t>
            </a:r>
            <a:r>
              <a:rPr lang="es-ES_tradnl" dirty="0" smtClean="0"/>
              <a:t> os </a:t>
            </a:r>
            <a:r>
              <a:rPr lang="es-ES_tradnl" dirty="0" err="1" smtClean="0"/>
              <a:t>primeiros</a:t>
            </a:r>
            <a:r>
              <a:rPr lang="es-ES_tradnl" dirty="0" smtClean="0"/>
              <a:t> </a:t>
            </a:r>
            <a:r>
              <a:rPr lang="es-ES_tradnl" dirty="0" err="1" smtClean="0"/>
              <a:t>movementos</a:t>
            </a:r>
            <a:r>
              <a:rPr lang="es-ES_tradnl" dirty="0" smtClean="0"/>
              <a:t> </a:t>
            </a:r>
            <a:r>
              <a:rPr lang="es-ES_tradnl" dirty="0" err="1" smtClean="0"/>
              <a:t>dunha</a:t>
            </a:r>
            <a:r>
              <a:rPr lang="es-ES_tradnl" dirty="0" smtClean="0"/>
              <a:t> burguesía </a:t>
            </a:r>
            <a:r>
              <a:rPr lang="es-ES_tradnl" dirty="0" err="1" smtClean="0"/>
              <a:t>moi</a:t>
            </a:r>
            <a:r>
              <a:rPr lang="es-ES_tradnl" dirty="0" smtClean="0"/>
              <a:t> activa, sobre todo a do Norte, en torno a Turín e Milán, que procura como </a:t>
            </a:r>
            <a:r>
              <a:rPr lang="es-ES_tradnl" dirty="0" err="1" smtClean="0"/>
              <a:t>obxectivo</a:t>
            </a:r>
            <a:r>
              <a:rPr lang="es-ES_tradnl" dirty="0" smtClean="0"/>
              <a:t>:</a:t>
            </a:r>
          </a:p>
          <a:p>
            <a:pPr algn="just"/>
            <a:r>
              <a:rPr lang="es-ES_tradnl" dirty="0" smtClean="0"/>
              <a:t>  </a:t>
            </a:r>
          </a:p>
          <a:p>
            <a:pPr algn="just"/>
            <a:r>
              <a:rPr lang="es-ES_tradnl" b="1" dirty="0" smtClean="0"/>
              <a:t>ACADAR UN MERCADO NACIONAL ITALIANO:</a:t>
            </a:r>
          </a:p>
          <a:p>
            <a:pPr algn="just"/>
            <a:endParaRPr lang="es-ES_tradnl" dirty="0" smtClean="0"/>
          </a:p>
          <a:p>
            <a:pPr algn="just"/>
            <a:endParaRPr lang="es-ES_tradnl" dirty="0"/>
          </a:p>
          <a:p>
            <a:pPr algn="just"/>
            <a:r>
              <a:rPr lang="es-ES_tradnl" dirty="0" smtClean="0"/>
              <a:t>MEDIDAS:</a:t>
            </a:r>
          </a:p>
          <a:p>
            <a:pPr algn="just">
              <a:buFontTx/>
              <a:buChar char="-"/>
            </a:pPr>
            <a:r>
              <a:rPr lang="es-ES_tradnl" dirty="0" smtClean="0"/>
              <a:t> Eliminación das </a:t>
            </a:r>
            <a:r>
              <a:rPr lang="es-ES_tradnl" dirty="0" err="1" smtClean="0"/>
              <a:t>alfándegas</a:t>
            </a:r>
            <a:r>
              <a:rPr lang="es-ES_tradnl" dirty="0" smtClean="0"/>
              <a:t> interiores </a:t>
            </a:r>
          </a:p>
          <a:p>
            <a:pPr algn="just"/>
            <a:endParaRPr lang="es-ES_tradnl" dirty="0" smtClean="0"/>
          </a:p>
          <a:p>
            <a:pPr algn="just">
              <a:buFontTx/>
              <a:buChar char="-"/>
            </a:pPr>
            <a:r>
              <a:rPr lang="es-ES_tradnl" dirty="0" smtClean="0"/>
              <a:t> Implantación da </a:t>
            </a:r>
            <a:r>
              <a:rPr lang="es-ES_tradnl" dirty="0" err="1" smtClean="0"/>
              <a:t>unidade</a:t>
            </a:r>
            <a:r>
              <a:rPr lang="es-ES_tradnl" dirty="0" smtClean="0"/>
              <a:t> nos sistemas de </a:t>
            </a:r>
            <a:r>
              <a:rPr lang="es-ES_tradnl" dirty="0" err="1" smtClean="0"/>
              <a:t>moedas</a:t>
            </a:r>
            <a:r>
              <a:rPr lang="es-ES_tradnl" dirty="0" smtClean="0"/>
              <a:t>, pesos e medidas</a:t>
            </a:r>
          </a:p>
        </p:txBody>
      </p:sp>
      <p:pic>
        <p:nvPicPr>
          <p:cNvPr id="53254" name="Picture 6" descr="http://lostonsite.files.wordpress.com/2010/07/mole-antonelliana-como-sinago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" y="431478"/>
            <a:ext cx="5417247" cy="566181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3528" y="6488668"/>
            <a:ext cx="2556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Mole </a:t>
            </a:r>
            <a:r>
              <a:rPr lang="gl-ES" dirty="0" err="1" smtClean="0"/>
              <a:t>Antonelliana</a:t>
            </a:r>
            <a:r>
              <a:rPr lang="gl-ES" dirty="0" smtClean="0"/>
              <a:t>. Turín.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3.bp.blogspot.com/_uheNlUAGBA8/TEComlqeCrI/AAAAAAAACsk/q8Wi6SH3EBQ/s1600/unificacion+itali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60928" cy="5904656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584456" y="0"/>
            <a:ext cx="4139952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PROCESO DE UNIFICACIÓN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gl-ES" sz="800" b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ANTECEDENTES</a:t>
            </a:r>
            <a:endParaRPr lang="gl-ES" b="1" u="sng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l-ES" sz="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b="1" u="sng" dirty="0" smtClean="0">
                <a:latin typeface="Times New Roman" pitchFamily="18" charset="0"/>
                <a:cs typeface="Times New Roman" pitchFamily="18" charset="0"/>
              </a:rPr>
              <a:t>1:  PREEXISTENCIA DE 7 ESTADOS EN ITALIA: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1815, Italia quedou dividida en 7 Estados, desiguais en tamaño e en importancia, tutelados polo Imperio austrohúngaro: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l-ES" sz="1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Reino de Piemonte, </a:t>
            </a:r>
            <a:r>
              <a:rPr kumimoji="0" lang="gl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Serdeña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Independente da tutela austríaca e que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liderará o Proceso de Independencia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gl-ES" sz="1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Reino Lombardo- Véneto</a:t>
            </a: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baixo dominio austríaco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gl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Ducados de Parma, Módena e Toscana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rexidos por príncipes austríacos.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gl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 Estados Pontificios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ademais dos territorios patrimoniais do papado, incluían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Umbría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As Marcas e Romaña 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gl-E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Reino das 2 </a:t>
            </a:r>
            <a:r>
              <a:rPr kumimoji="0" lang="gl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Sicilias</a:t>
            </a:r>
            <a:endParaRPr kumimoji="0" lang="es-ES_tradnl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78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44008" y="620688"/>
            <a:ext cx="449999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b="1" dirty="0" smtClean="0"/>
          </a:p>
          <a:p>
            <a:pPr algn="ctr"/>
            <a:endParaRPr lang="es-ES_tradnl" sz="2000" b="1" u="sng" dirty="0" smtClean="0"/>
          </a:p>
          <a:p>
            <a:r>
              <a:rPr lang="es-ES_tradnl" b="1" dirty="0"/>
              <a:t>2</a:t>
            </a:r>
            <a:r>
              <a:rPr lang="es-ES_tradnl" b="1" dirty="0" smtClean="0"/>
              <a:t>- UN NOVO REI E UN NOVO 1º MINISTRO:</a:t>
            </a:r>
          </a:p>
          <a:p>
            <a:endParaRPr lang="es-ES_tradnl" b="1" dirty="0" smtClean="0"/>
          </a:p>
          <a:p>
            <a:r>
              <a:rPr lang="es-ES_tradnl" dirty="0" err="1" smtClean="0"/>
              <a:t>Tralo</a:t>
            </a:r>
            <a:r>
              <a:rPr lang="es-ES_tradnl" dirty="0" smtClean="0"/>
              <a:t> fracaso da experiencia da 1ª guerra contra Austria de 1848-1849, derrota de Novara de 1849:</a:t>
            </a:r>
          </a:p>
          <a:p>
            <a:endParaRPr lang="es-ES_tradnl" dirty="0" smtClean="0"/>
          </a:p>
          <a:p>
            <a:pPr marL="285750" indent="-285750">
              <a:buFontTx/>
              <a:buChar char="-"/>
            </a:pPr>
            <a:r>
              <a:rPr lang="es-ES_tradnl" dirty="0" smtClean="0"/>
              <a:t>O </a:t>
            </a:r>
            <a:r>
              <a:rPr lang="es-ES_tradnl" dirty="0" err="1" smtClean="0"/>
              <a:t>Rei</a:t>
            </a:r>
            <a:r>
              <a:rPr lang="es-ES_tradnl" dirty="0" smtClean="0"/>
              <a:t> de </a:t>
            </a:r>
            <a:r>
              <a:rPr lang="es-ES_tradnl" dirty="0" err="1" smtClean="0"/>
              <a:t>Piemonte</a:t>
            </a:r>
            <a:r>
              <a:rPr lang="es-ES_tradnl" dirty="0" smtClean="0"/>
              <a:t> Carlos Alberto abdica no </a:t>
            </a:r>
            <a:r>
              <a:rPr lang="es-ES_tradnl" dirty="0" err="1" smtClean="0"/>
              <a:t>seu</a:t>
            </a:r>
            <a:r>
              <a:rPr lang="es-ES_tradnl" dirty="0" smtClean="0"/>
              <a:t> </a:t>
            </a:r>
            <a:r>
              <a:rPr lang="es-ES_tradnl" dirty="0" err="1" smtClean="0"/>
              <a:t>fillo</a:t>
            </a:r>
            <a:r>
              <a:rPr lang="es-ES_tradnl" dirty="0" smtClean="0"/>
              <a:t> Víctor Manuel II. </a:t>
            </a:r>
          </a:p>
          <a:p>
            <a:pPr marL="285750" indent="-285750">
              <a:buFontTx/>
              <a:buChar char="-"/>
            </a:pPr>
            <a:endParaRPr lang="es-ES_tradnl" dirty="0" smtClean="0"/>
          </a:p>
          <a:p>
            <a:pPr marL="285750" indent="-285750">
              <a:buFontTx/>
              <a:buChar char="-"/>
            </a:pPr>
            <a:r>
              <a:rPr lang="es-ES_tradnl" dirty="0" smtClean="0"/>
              <a:t>1852. </a:t>
            </a:r>
            <a:r>
              <a:rPr lang="es-ES_tradnl" dirty="0" err="1" smtClean="0"/>
              <a:t>Cavour</a:t>
            </a:r>
            <a:r>
              <a:rPr lang="es-ES_tradnl" dirty="0" smtClean="0"/>
              <a:t> </a:t>
            </a:r>
            <a:r>
              <a:rPr lang="es-ES_tradnl" dirty="0" err="1" smtClean="0"/>
              <a:t>convértese</a:t>
            </a:r>
            <a:r>
              <a:rPr lang="es-ES_tradnl" dirty="0" smtClean="0"/>
              <a:t> no </a:t>
            </a:r>
            <a:r>
              <a:rPr lang="es-ES_tradnl" dirty="0" err="1" smtClean="0"/>
              <a:t>seu</a:t>
            </a:r>
            <a:r>
              <a:rPr lang="es-ES_tradnl" dirty="0" smtClean="0"/>
              <a:t> </a:t>
            </a:r>
            <a:r>
              <a:rPr lang="es-ES_tradnl" dirty="0" err="1"/>
              <a:t>P</a:t>
            </a:r>
            <a:r>
              <a:rPr lang="es-ES_tradnl" dirty="0" err="1" smtClean="0"/>
              <a:t>rimeiro</a:t>
            </a:r>
            <a:r>
              <a:rPr lang="es-ES_tradnl" dirty="0" smtClean="0"/>
              <a:t>    </a:t>
            </a:r>
            <a:endParaRPr lang="gl-ES" dirty="0"/>
          </a:p>
          <a:p>
            <a:r>
              <a:rPr lang="gl-ES" dirty="0" smtClean="0"/>
              <a:t>      Ministro.</a:t>
            </a:r>
            <a:endParaRPr lang="es-ES_tradnl" dirty="0" smtClean="0"/>
          </a:p>
        </p:txBody>
      </p:sp>
      <p:pic>
        <p:nvPicPr>
          <p:cNvPr id="56322" name="Picture 2" descr="http://lostonsite.files.wordpress.com/2010/07/turin-piazza-solferino-estatua-fernando-de-savoya.jpg?w=497&amp;h=6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9"/>
            <a:ext cx="4024787" cy="532859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51520" y="5949280"/>
            <a:ext cx="4027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Estatua de Fernando de Savoia na batalla</a:t>
            </a:r>
          </a:p>
          <a:p>
            <a:r>
              <a:rPr lang="gl-ES" dirty="0" smtClean="0"/>
              <a:t>de </a:t>
            </a:r>
            <a:r>
              <a:rPr lang="gl-ES" dirty="0" err="1" smtClean="0"/>
              <a:t>Novara</a:t>
            </a:r>
            <a:r>
              <a:rPr lang="gl-ES" dirty="0" smtClean="0"/>
              <a:t>. Turín.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commons/thumb/b/bc/Camillo_Benso_conte_di_Cavour.jpg/250px-Camillo_Benso_conte_di_Cavo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312368" cy="418683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779912" y="188640"/>
            <a:ext cx="500404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u="sng" dirty="0" smtClean="0"/>
              <a:t>3- PIEMONTE E CAVOUR LIDERAN A UNIFICACIÓN:</a:t>
            </a:r>
          </a:p>
          <a:p>
            <a:endParaRPr lang="es-ES_tradnl" dirty="0" smtClean="0"/>
          </a:p>
          <a:p>
            <a:r>
              <a:rPr lang="es-ES_tradnl" dirty="0" smtClean="0"/>
              <a:t>A política de </a:t>
            </a:r>
            <a:r>
              <a:rPr lang="es-ES_tradnl" dirty="0" err="1" smtClean="0"/>
              <a:t>Cavour</a:t>
            </a:r>
            <a:r>
              <a:rPr lang="es-ES_tradnl" dirty="0" smtClean="0"/>
              <a:t> </a:t>
            </a:r>
            <a:r>
              <a:rPr lang="es-ES_tradnl" dirty="0" err="1" smtClean="0"/>
              <a:t>centrarase</a:t>
            </a:r>
            <a:r>
              <a:rPr lang="es-ES_tradnl" dirty="0" smtClean="0"/>
              <a:t> en </a:t>
            </a:r>
            <a:r>
              <a:rPr lang="es-ES_tradnl" b="1" dirty="0" smtClean="0"/>
              <a:t>4 </a:t>
            </a:r>
            <a:r>
              <a:rPr lang="es-ES_tradnl" b="1" dirty="0" err="1" smtClean="0"/>
              <a:t>obxectivos</a:t>
            </a:r>
            <a:r>
              <a:rPr lang="es-ES_tradnl" b="1" dirty="0" smtClean="0"/>
              <a:t>:</a:t>
            </a:r>
          </a:p>
          <a:p>
            <a:endParaRPr lang="es-ES_tradnl" sz="800" b="1" dirty="0" smtClean="0"/>
          </a:p>
          <a:p>
            <a:r>
              <a:rPr lang="es-ES_tradnl" dirty="0" smtClean="0"/>
              <a:t>       </a:t>
            </a:r>
            <a:r>
              <a:rPr lang="es-ES_tradnl" b="1" dirty="0" smtClean="0"/>
              <a:t>-    Modernización do </a:t>
            </a:r>
            <a:r>
              <a:rPr lang="es-ES_tradnl" b="1" dirty="0"/>
              <a:t>E</a:t>
            </a:r>
            <a:r>
              <a:rPr lang="es-ES_tradnl" b="1" dirty="0" smtClean="0"/>
              <a:t>stado de </a:t>
            </a:r>
            <a:r>
              <a:rPr lang="es-ES_tradnl" b="1" dirty="0" err="1" smtClean="0"/>
              <a:t>Piemonte</a:t>
            </a:r>
            <a:r>
              <a:rPr lang="es-ES_tradnl" b="1" dirty="0" smtClean="0"/>
              <a:t>: </a:t>
            </a:r>
          </a:p>
          <a:p>
            <a:r>
              <a:rPr lang="es-ES_tradnl" dirty="0" smtClean="0"/>
              <a:t>- Desamortización de </a:t>
            </a:r>
            <a:r>
              <a:rPr lang="es-ES_tradnl" dirty="0" err="1" smtClean="0"/>
              <a:t>bens</a:t>
            </a:r>
            <a:r>
              <a:rPr lang="es-ES_tradnl" dirty="0" smtClean="0"/>
              <a:t> eclesiásticos, </a:t>
            </a:r>
          </a:p>
          <a:p>
            <a:r>
              <a:rPr lang="es-ES_tradnl" dirty="0" smtClean="0"/>
              <a:t>- Extensión do regadío por </a:t>
            </a:r>
            <a:r>
              <a:rPr lang="es-ES_tradnl" dirty="0" err="1" smtClean="0"/>
              <a:t>amplas</a:t>
            </a:r>
            <a:r>
              <a:rPr lang="es-ES_tradnl" dirty="0" smtClean="0"/>
              <a:t> zonas, </a:t>
            </a:r>
          </a:p>
          <a:p>
            <a:r>
              <a:rPr lang="es-ES_tradnl" dirty="0" smtClean="0"/>
              <a:t>- </a:t>
            </a:r>
            <a:r>
              <a:rPr lang="es-ES_tradnl" dirty="0" err="1" smtClean="0"/>
              <a:t>Apoio</a:t>
            </a:r>
            <a:r>
              <a:rPr lang="es-ES_tradnl" dirty="0" smtClean="0"/>
              <a:t> á industria e ó comercio, </a:t>
            </a:r>
          </a:p>
          <a:p>
            <a:pPr marL="285750" indent="-285750">
              <a:buFontTx/>
              <a:buChar char="-"/>
            </a:pPr>
            <a:r>
              <a:rPr lang="es-ES_tradnl" dirty="0" err="1" smtClean="0"/>
              <a:t>Construción</a:t>
            </a:r>
            <a:r>
              <a:rPr lang="es-ES_tradnl" dirty="0" smtClean="0"/>
              <a:t> </a:t>
            </a:r>
            <a:r>
              <a:rPr lang="es-ES_tradnl" dirty="0" err="1" smtClean="0"/>
              <a:t>dunha</a:t>
            </a:r>
            <a:r>
              <a:rPr lang="es-ES_tradnl" dirty="0" smtClean="0"/>
              <a:t> rede ferroviaria…</a:t>
            </a:r>
          </a:p>
          <a:p>
            <a:pPr marL="285750" indent="-285750">
              <a:buFontTx/>
              <a:buChar char="-"/>
            </a:pPr>
            <a:endParaRPr lang="es-ES_tradnl" sz="800" b="1" dirty="0" smtClean="0"/>
          </a:p>
          <a:p>
            <a:pPr lvl="0">
              <a:buFontTx/>
              <a:buChar char="-"/>
            </a:pPr>
            <a:r>
              <a:rPr lang="es-ES_tradnl" b="1" dirty="0" smtClean="0"/>
              <a:t>           Creación </a:t>
            </a:r>
            <a:r>
              <a:rPr lang="es-ES_tradnl" b="1" dirty="0" err="1" smtClean="0"/>
              <a:t>dun</a:t>
            </a:r>
            <a:r>
              <a:rPr lang="es-ES_tradnl" b="1" dirty="0" smtClean="0"/>
              <a:t> moderno </a:t>
            </a:r>
            <a:r>
              <a:rPr lang="es-ES_tradnl" b="1" dirty="0" err="1" smtClean="0"/>
              <a:t>exército</a:t>
            </a:r>
            <a:r>
              <a:rPr lang="es-ES_tradnl" b="1" dirty="0" smtClean="0"/>
              <a:t> e </a:t>
            </a:r>
            <a:r>
              <a:rPr lang="es-ES_tradnl" b="1" dirty="0" err="1" smtClean="0"/>
              <a:t>mariña</a:t>
            </a:r>
            <a:r>
              <a:rPr lang="es-ES_tradnl" b="1" dirty="0" smtClean="0"/>
              <a:t>. </a:t>
            </a:r>
          </a:p>
          <a:p>
            <a:pPr lvl="0"/>
            <a:endParaRPr lang="es-ES_tradnl" sz="800" dirty="0" smtClean="0"/>
          </a:p>
          <a:p>
            <a:pPr lvl="0"/>
            <a:r>
              <a:rPr lang="es-ES_tradnl" dirty="0" smtClean="0"/>
              <a:t>-            </a:t>
            </a:r>
            <a:r>
              <a:rPr lang="es-ES_tradnl" b="1" dirty="0" smtClean="0"/>
              <a:t>Recadar </a:t>
            </a:r>
            <a:r>
              <a:rPr lang="es-ES_tradnl" b="1" dirty="0" err="1" smtClean="0"/>
              <a:t>apoios</a:t>
            </a:r>
            <a:r>
              <a:rPr lang="es-ES_tradnl" b="1" dirty="0" smtClean="0"/>
              <a:t> de G. Bretaña e Francia  </a:t>
            </a:r>
          </a:p>
          <a:p>
            <a:r>
              <a:rPr lang="es-ES_tradnl" dirty="0" smtClean="0"/>
              <a:t>- Intervención do </a:t>
            </a:r>
            <a:r>
              <a:rPr lang="es-ES_tradnl" dirty="0" err="1" smtClean="0"/>
              <a:t>Piemonte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guerra de Crimea       (1854-1856) a favor de G. Bretaña e Francia:             </a:t>
            </a:r>
            <a:r>
              <a:rPr lang="es-ES_tradnl" dirty="0" err="1" smtClean="0"/>
              <a:t>Recoñecemento</a:t>
            </a:r>
            <a:r>
              <a:rPr lang="es-ES_tradnl" dirty="0" smtClean="0"/>
              <a:t> internacional de Italia: </a:t>
            </a:r>
            <a:endParaRPr lang="es-ES_tradnl" dirty="0"/>
          </a:p>
          <a:p>
            <a:r>
              <a:rPr lang="es-ES_tradnl" dirty="0" smtClean="0"/>
              <a:t>        </a:t>
            </a:r>
            <a:r>
              <a:rPr lang="es-ES_tradnl" dirty="0" err="1" smtClean="0"/>
              <a:t>Apoio</a:t>
            </a:r>
            <a:r>
              <a:rPr lang="es-ES_tradnl" dirty="0" smtClean="0"/>
              <a:t> diplomático de Inglaterra </a:t>
            </a:r>
            <a:endParaRPr lang="es-ES_tradnl" dirty="0"/>
          </a:p>
          <a:p>
            <a:r>
              <a:rPr lang="es-ES_tradnl" dirty="0" smtClean="0"/>
              <a:t>        Firma do tratado de </a:t>
            </a:r>
            <a:r>
              <a:rPr lang="es-ES_tradnl" dirty="0" err="1" smtClean="0"/>
              <a:t>Plombieres</a:t>
            </a:r>
            <a:r>
              <a:rPr lang="es-ES_tradnl" dirty="0" smtClean="0"/>
              <a:t> con Francia</a:t>
            </a:r>
          </a:p>
          <a:p>
            <a:endParaRPr lang="es-ES_tradnl" sz="800" b="1" dirty="0" smtClean="0"/>
          </a:p>
          <a:p>
            <a:pPr lvl="0"/>
            <a:r>
              <a:rPr lang="es-ES_tradnl" dirty="0" smtClean="0"/>
              <a:t>-             </a:t>
            </a:r>
            <a:r>
              <a:rPr lang="es-ES_tradnl" b="1" dirty="0" smtClean="0"/>
              <a:t>Difusión da idea patriótica por toda Italia.</a:t>
            </a:r>
          </a:p>
          <a:p>
            <a:r>
              <a:rPr lang="es-ES_tradnl" dirty="0" err="1" smtClean="0"/>
              <a:t>Protexen</a:t>
            </a:r>
            <a:r>
              <a:rPr lang="es-ES_tradnl" dirty="0" smtClean="0"/>
              <a:t> </a:t>
            </a:r>
            <a:r>
              <a:rPr lang="es-ES_tradnl" dirty="0" err="1" smtClean="0"/>
              <a:t>ós</a:t>
            </a:r>
            <a:r>
              <a:rPr lang="es-ES_tradnl" dirty="0" smtClean="0"/>
              <a:t> nacionalistas italianos de Lombardía-Véneto. En 1856 créase en </a:t>
            </a:r>
            <a:r>
              <a:rPr lang="es-ES_tradnl" dirty="0" err="1" smtClean="0"/>
              <a:t>Piemonte</a:t>
            </a:r>
            <a:r>
              <a:rPr lang="es-ES_tradnl" dirty="0" smtClean="0"/>
              <a:t> a </a:t>
            </a:r>
            <a:r>
              <a:rPr lang="es-ES_tradnl" b="1" dirty="0" err="1" smtClean="0"/>
              <a:t>Societá</a:t>
            </a:r>
            <a:r>
              <a:rPr lang="es-ES_tradnl" b="1" dirty="0" smtClean="0"/>
              <a:t> </a:t>
            </a:r>
            <a:r>
              <a:rPr lang="es-ES_tradnl" b="1" dirty="0" err="1" smtClean="0"/>
              <a:t>Nazionale</a:t>
            </a:r>
            <a:r>
              <a:rPr lang="es-ES_tradnl" dirty="0" smtClean="0"/>
              <a:t> que aglutina a republicanos, liberales de Nápoles e Sicilia e nacionalistas como La </a:t>
            </a:r>
            <a:r>
              <a:rPr lang="es-ES_tradnl" dirty="0" err="1" smtClean="0"/>
              <a:t>Farina</a:t>
            </a:r>
            <a:r>
              <a:rPr lang="es-ES_tradnl" dirty="0" smtClean="0"/>
              <a:t> </a:t>
            </a:r>
            <a:r>
              <a:rPr lang="es-ES_tradnl" dirty="0" err="1" smtClean="0"/>
              <a:t>ou</a:t>
            </a:r>
            <a:r>
              <a:rPr lang="es-ES_tradnl" dirty="0" smtClean="0"/>
              <a:t> Garibaldi.</a:t>
            </a:r>
            <a:endParaRPr lang="es-ES_tradnl" b="1" dirty="0" smtClean="0"/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ww.reproarte.com/files/images/F/fattori_giovanni/0064-0003_la_batalla_de_mag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877067"/>
            <a:ext cx="5328592" cy="361160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491880" y="6488668"/>
            <a:ext cx="378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err="1" smtClean="0"/>
              <a:t>Giovanni</a:t>
            </a:r>
            <a:r>
              <a:rPr lang="gl-ES" dirty="0" smtClean="0"/>
              <a:t> </a:t>
            </a:r>
            <a:r>
              <a:rPr lang="gl-ES" dirty="0" err="1" smtClean="0"/>
              <a:t>Fattori</a:t>
            </a:r>
            <a:r>
              <a:rPr lang="gl-ES" dirty="0" smtClean="0"/>
              <a:t>. A batalla de </a:t>
            </a:r>
            <a:r>
              <a:rPr lang="gl-ES" dirty="0" err="1"/>
              <a:t>M</a:t>
            </a:r>
            <a:r>
              <a:rPr lang="gl-ES" dirty="0" err="1" smtClean="0"/>
              <a:t>agenta</a:t>
            </a:r>
            <a:endParaRPr lang="gl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8864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b="1" u="sng" dirty="0" smtClean="0"/>
              <a:t>FASES DA UNIFICACIÓN</a:t>
            </a:r>
          </a:p>
          <a:p>
            <a:pPr lvl="0" algn="ctr"/>
            <a:r>
              <a:rPr lang="es-ES_tradnl" b="1" u="sng" dirty="0" smtClean="0"/>
              <a:t>1- ANEXIÓN DE LOMBARDÍA. 1859</a:t>
            </a:r>
          </a:p>
          <a:p>
            <a:r>
              <a:rPr lang="es-ES_tradnl" dirty="0" smtClean="0"/>
              <a:t> </a:t>
            </a:r>
          </a:p>
          <a:p>
            <a:r>
              <a:rPr lang="es-ES_tradnl" dirty="0" smtClean="0"/>
              <a:t>O </a:t>
            </a:r>
            <a:r>
              <a:rPr lang="es-ES_tradnl" b="1" dirty="0" smtClean="0"/>
              <a:t>Tratado de </a:t>
            </a:r>
            <a:r>
              <a:rPr lang="es-ES_tradnl" b="1" dirty="0" err="1" smtClean="0"/>
              <a:t>Plombieres</a:t>
            </a:r>
            <a:r>
              <a:rPr lang="es-ES_tradnl" b="1" dirty="0" smtClean="0"/>
              <a:t> </a:t>
            </a:r>
            <a:r>
              <a:rPr lang="es-ES_tradnl" dirty="0" smtClean="0"/>
              <a:t>entre Napoleón III en 1859 levaba implícita a Alianza ante </a:t>
            </a:r>
            <a:r>
              <a:rPr lang="es-ES_tradnl" dirty="0" err="1" smtClean="0"/>
              <a:t>unha</a:t>
            </a:r>
            <a:r>
              <a:rPr lang="es-ES_tradnl" dirty="0" smtClean="0"/>
              <a:t> guerra contra Austria, a </a:t>
            </a:r>
            <a:r>
              <a:rPr lang="es-ES_tradnl" dirty="0" err="1" smtClean="0"/>
              <a:t>súa</a:t>
            </a:r>
            <a:r>
              <a:rPr lang="es-ES_tradnl" dirty="0" smtClean="0"/>
              <a:t> expulsión de Italia e a cesión de Niza e Savoie a Francia. </a:t>
            </a:r>
          </a:p>
          <a:p>
            <a:r>
              <a:rPr lang="es-ES_tradnl" dirty="0" smtClean="0"/>
              <a:t>O rearme de </a:t>
            </a:r>
            <a:r>
              <a:rPr lang="es-ES_tradnl" dirty="0" err="1" smtClean="0"/>
              <a:t>Piemonte</a:t>
            </a:r>
            <a:r>
              <a:rPr lang="es-ES_tradnl" dirty="0" smtClean="0"/>
              <a:t> </a:t>
            </a:r>
            <a:r>
              <a:rPr lang="es-ES_tradnl" dirty="0" err="1" smtClean="0"/>
              <a:t>levou</a:t>
            </a:r>
            <a:r>
              <a:rPr lang="es-ES_tradnl" dirty="0" smtClean="0"/>
              <a:t> ó Imperio Austriaco a elevar un </a:t>
            </a:r>
            <a:r>
              <a:rPr lang="es-ES_tradnl" dirty="0" err="1" smtClean="0"/>
              <a:t>ultimatum</a:t>
            </a:r>
            <a:r>
              <a:rPr lang="es-ES_tradnl" dirty="0" smtClean="0"/>
              <a:t> que </a:t>
            </a:r>
            <a:r>
              <a:rPr lang="es-ES_tradnl" dirty="0" err="1" smtClean="0"/>
              <a:t>supuxo</a:t>
            </a:r>
            <a:r>
              <a:rPr lang="es-ES_tradnl" dirty="0" smtClean="0"/>
              <a:t> o pretexto de </a:t>
            </a:r>
            <a:r>
              <a:rPr lang="es-ES_tradnl" dirty="0" err="1" smtClean="0"/>
              <a:t>Piemonte</a:t>
            </a:r>
            <a:r>
              <a:rPr lang="es-ES_tradnl" dirty="0" smtClean="0"/>
              <a:t> para a declaración de Guerra      </a:t>
            </a:r>
          </a:p>
          <a:p>
            <a:r>
              <a:rPr lang="es-ES_tradnl" dirty="0" smtClean="0"/>
              <a:t> O </a:t>
            </a:r>
            <a:r>
              <a:rPr lang="es-ES_tradnl" dirty="0" err="1" smtClean="0"/>
              <a:t>apoio</a:t>
            </a:r>
            <a:r>
              <a:rPr lang="es-ES_tradnl" dirty="0" smtClean="0"/>
              <a:t> de Francia explica as derrotas austríacas de </a:t>
            </a:r>
            <a:r>
              <a:rPr lang="es-ES_tradnl" b="1" dirty="0" smtClean="0"/>
              <a:t>Magenta e Solferino</a:t>
            </a:r>
            <a:r>
              <a:rPr lang="es-ES_tradnl" dirty="0" smtClean="0"/>
              <a:t>. </a:t>
            </a:r>
          </a:p>
          <a:p>
            <a:r>
              <a:rPr lang="es-ES_tradnl" dirty="0" smtClean="0"/>
              <a:t>A guerra </a:t>
            </a:r>
            <a:r>
              <a:rPr lang="es-ES_tradnl" dirty="0" err="1" smtClean="0"/>
              <a:t>espallou</a:t>
            </a:r>
            <a:r>
              <a:rPr lang="es-ES_tradnl" dirty="0" smtClean="0"/>
              <a:t> </a:t>
            </a:r>
            <a:r>
              <a:rPr lang="es-ES_tradnl" b="1" dirty="0" err="1" smtClean="0"/>
              <a:t>levantamentos</a:t>
            </a:r>
            <a:r>
              <a:rPr lang="es-ES_tradnl" b="1" dirty="0" smtClean="0"/>
              <a:t> contra os soberanos de Parma, Módena, Toscana</a:t>
            </a:r>
            <a:r>
              <a:rPr lang="es-ES_tradnl" dirty="0" smtClean="0"/>
              <a:t>, e </a:t>
            </a:r>
            <a:r>
              <a:rPr lang="es-ES_tradnl" dirty="0" err="1" smtClean="0"/>
              <a:t>tamén</a:t>
            </a:r>
            <a:r>
              <a:rPr lang="es-ES_tradnl" dirty="0" smtClean="0"/>
              <a:t>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Romaña</a:t>
            </a:r>
            <a:r>
              <a:rPr lang="es-ES_tradnl" dirty="0" smtClean="0"/>
              <a:t>.</a:t>
            </a:r>
            <a:endParaRPr lang="es-ES_tradn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04048" y="404664"/>
            <a:ext cx="3492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 </a:t>
            </a:r>
            <a:r>
              <a:rPr lang="es-ES_tradnl" b="1" dirty="0" smtClean="0"/>
              <a:t>Napoleón III, </a:t>
            </a:r>
            <a:r>
              <a:rPr lang="es-ES_tradnl" dirty="0" smtClean="0"/>
              <a:t>tal vez polo medo á intervención prusiana </a:t>
            </a:r>
            <a:r>
              <a:rPr lang="es-ES_tradnl" dirty="0" err="1" smtClean="0"/>
              <a:t>na</a:t>
            </a:r>
            <a:r>
              <a:rPr lang="es-ES_tradnl" dirty="0" smtClean="0"/>
              <a:t> guerra, </a:t>
            </a:r>
            <a:r>
              <a:rPr lang="es-ES_tradnl" b="1" dirty="0" smtClean="0"/>
              <a:t>establece por separado a Paz con Austria.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O emperador Francisco </a:t>
            </a:r>
            <a:r>
              <a:rPr lang="es-ES_tradnl" dirty="0" err="1" smtClean="0"/>
              <a:t>Xosé</a:t>
            </a:r>
            <a:r>
              <a:rPr lang="es-ES_tradnl" dirty="0" smtClean="0"/>
              <a:t> firma </a:t>
            </a:r>
            <a:r>
              <a:rPr lang="es-ES_tradnl" b="1" u="sng" dirty="0" smtClean="0"/>
              <a:t>o armisticio de Villafranca</a:t>
            </a:r>
            <a:r>
              <a:rPr lang="es-ES_tradnl" dirty="0" smtClean="0"/>
              <a:t>: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Austria </a:t>
            </a:r>
            <a:r>
              <a:rPr lang="es-ES_tradnl" dirty="0" err="1" smtClean="0"/>
              <a:t>recoñece</a:t>
            </a:r>
            <a:r>
              <a:rPr lang="es-ES_tradnl" dirty="0" smtClean="0"/>
              <a:t> a cesión ó </a:t>
            </a:r>
            <a:r>
              <a:rPr lang="es-ES_tradnl" dirty="0" err="1" smtClean="0"/>
              <a:t>Piemonte</a:t>
            </a:r>
            <a:r>
              <a:rPr lang="es-ES_tradnl" dirty="0" smtClean="0"/>
              <a:t> de </a:t>
            </a:r>
            <a:r>
              <a:rPr lang="es-ES_tradnl" b="1" dirty="0" smtClean="0"/>
              <a:t>Lombardía</a:t>
            </a:r>
            <a:r>
              <a:rPr lang="es-ES_tradnl" dirty="0" smtClean="0"/>
              <a:t>, pero </a:t>
            </a:r>
            <a:r>
              <a:rPr lang="es-ES_tradnl" b="1" dirty="0" smtClean="0"/>
              <a:t>conserva Venecia </a:t>
            </a:r>
            <a:r>
              <a:rPr lang="es-ES_tradnl" dirty="0" smtClean="0"/>
              <a:t>e </a:t>
            </a:r>
            <a:r>
              <a:rPr lang="es-ES_tradnl" dirty="0" err="1" smtClean="0"/>
              <a:t>esixe</a:t>
            </a:r>
            <a:r>
              <a:rPr lang="es-ES_tradnl" dirty="0" smtClean="0"/>
              <a:t> que se </a:t>
            </a:r>
            <a:r>
              <a:rPr lang="es-ES_tradnl" b="1" dirty="0" smtClean="0"/>
              <a:t>restauren os soberanos dos Ducados.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Ante a actuación de Napoleón III, </a:t>
            </a:r>
            <a:r>
              <a:rPr lang="es-ES_tradnl" dirty="0" err="1" smtClean="0"/>
              <a:t>aínda</a:t>
            </a:r>
            <a:r>
              <a:rPr lang="es-ES_tradnl" dirty="0" smtClean="0"/>
              <a:t> que Francia renuncia a Niza e Savoie, </a:t>
            </a:r>
            <a:r>
              <a:rPr lang="es-ES_tradnl" b="1" dirty="0" err="1" smtClean="0"/>
              <a:t>Cavour</a:t>
            </a:r>
            <a:r>
              <a:rPr lang="es-ES_tradnl" b="1" dirty="0" smtClean="0"/>
              <a:t> dimite.</a:t>
            </a:r>
            <a:endParaRPr lang="gl-ES" b="1" dirty="0"/>
          </a:p>
        </p:txBody>
      </p:sp>
      <p:pic>
        <p:nvPicPr>
          <p:cNvPr id="3" name="Picture 2" descr="http://3.bp.blogspot.com/_uheNlUAGBA8/TEComlqeCrI/AAAAAAAACsk/q8Wi6SH3EBQ/s1600/unificacion+itali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26092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415" y="1192805"/>
            <a:ext cx="7814027" cy="39724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40346" y="5456529"/>
            <a:ext cx="7592096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750" dirty="0"/>
              <a:t>http://enclasedecuartosociales.blogspot.com.es/2012/11/la-restauracion-y-las-revoluciones.html</a:t>
            </a:r>
          </a:p>
        </p:txBody>
      </p:sp>
    </p:spTree>
    <p:extLst>
      <p:ext uri="{BB962C8B-B14F-4D97-AF65-F5344CB8AC3E}">
        <p14:creationId xmlns:p14="http://schemas.microsoft.com/office/powerpoint/2010/main" val="26960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1520" y="260648"/>
            <a:ext cx="396044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b="1" u="sng" dirty="0" smtClean="0"/>
              <a:t>2-ANEXIÓN DOS DUCADOS CENTRAIS E ROMAÑA. 1860.</a:t>
            </a:r>
          </a:p>
          <a:p>
            <a:pPr lvl="0" algn="ctr"/>
            <a:endParaRPr lang="es-ES_tradnl" b="1" u="sng" dirty="0"/>
          </a:p>
          <a:p>
            <a:pPr lvl="0" algn="ctr"/>
            <a:endParaRPr lang="es-ES_tradnl" b="1" u="sng" dirty="0" smtClean="0"/>
          </a:p>
          <a:p>
            <a:pPr lvl="0" algn="just"/>
            <a:r>
              <a:rPr lang="es-ES_tradnl" dirty="0" smtClean="0"/>
              <a:t> </a:t>
            </a:r>
            <a:r>
              <a:rPr lang="es-ES_tradnl" dirty="0" err="1" smtClean="0"/>
              <a:t>Aínda</a:t>
            </a:r>
            <a:r>
              <a:rPr lang="es-ES_tradnl" dirty="0" smtClean="0"/>
              <a:t> que o </a:t>
            </a:r>
            <a:r>
              <a:rPr lang="es-ES_tradnl" dirty="0" err="1" smtClean="0"/>
              <a:t>exército</a:t>
            </a:r>
            <a:r>
              <a:rPr lang="es-ES_tradnl" dirty="0" smtClean="0"/>
              <a:t> de </a:t>
            </a:r>
            <a:r>
              <a:rPr lang="es-ES_tradnl" dirty="0" err="1" smtClean="0"/>
              <a:t>Piemonte</a:t>
            </a:r>
            <a:r>
              <a:rPr lang="es-ES_tradnl" dirty="0" smtClean="0"/>
              <a:t> se retira</a:t>
            </a:r>
            <a:r>
              <a:rPr lang="es-ES_tradnl" b="1" dirty="0" smtClean="0"/>
              <a:t>, os Ducados </a:t>
            </a:r>
            <a:r>
              <a:rPr lang="es-ES_tradnl" b="1" dirty="0" err="1" smtClean="0"/>
              <a:t>centrais</a:t>
            </a:r>
            <a:r>
              <a:rPr lang="es-ES_tradnl" b="1" dirty="0" smtClean="0"/>
              <a:t> </a:t>
            </a:r>
            <a:r>
              <a:rPr lang="es-ES_tradnl" dirty="0" smtClean="0"/>
              <a:t>(Parma, Módena e Toscana) e </a:t>
            </a:r>
            <a:r>
              <a:rPr lang="es-ES_tradnl" b="1" dirty="0" smtClean="0"/>
              <a:t>a </a:t>
            </a:r>
            <a:r>
              <a:rPr lang="es-ES_tradnl" b="1" dirty="0" err="1" smtClean="0"/>
              <a:t>Romaña</a:t>
            </a:r>
            <a:r>
              <a:rPr lang="es-ES_tradnl" b="1" dirty="0" smtClean="0"/>
              <a:t> e As Marcas </a:t>
            </a:r>
            <a:r>
              <a:rPr lang="es-ES_tradnl" dirty="0" smtClean="0"/>
              <a:t>solicitan a </a:t>
            </a:r>
            <a:r>
              <a:rPr lang="es-ES_tradnl" dirty="0" err="1" smtClean="0"/>
              <a:t>súa</a:t>
            </a:r>
            <a:r>
              <a:rPr lang="es-ES_tradnl" dirty="0" smtClean="0"/>
              <a:t> incorporación a </a:t>
            </a:r>
            <a:r>
              <a:rPr lang="es-ES_tradnl" dirty="0" err="1" smtClean="0"/>
              <a:t>Piemonte</a:t>
            </a:r>
            <a:r>
              <a:rPr lang="es-ES_tradnl" dirty="0" smtClean="0"/>
              <a:t>. </a:t>
            </a:r>
          </a:p>
          <a:p>
            <a:pPr lvl="0" algn="just"/>
            <a:endParaRPr lang="es-ES_tradnl" dirty="0"/>
          </a:p>
          <a:p>
            <a:pPr lvl="0" algn="just"/>
            <a:r>
              <a:rPr lang="es-ES_tradnl" dirty="0" smtClean="0"/>
              <a:t>Chamado </a:t>
            </a:r>
            <a:r>
              <a:rPr lang="es-ES_tradnl" dirty="0" err="1" smtClean="0"/>
              <a:t>outra</a:t>
            </a:r>
            <a:r>
              <a:rPr lang="es-ES_tradnl" dirty="0" smtClean="0"/>
              <a:t> vez </a:t>
            </a:r>
            <a:r>
              <a:rPr lang="es-ES_tradnl" dirty="0" err="1" smtClean="0"/>
              <a:t>Cavour</a:t>
            </a:r>
            <a:r>
              <a:rPr lang="es-ES_tradnl" dirty="0" smtClean="0"/>
              <a:t>, este </a:t>
            </a:r>
            <a:r>
              <a:rPr lang="es-ES_tradnl" b="1" dirty="0" smtClean="0"/>
              <a:t>negocia o </a:t>
            </a:r>
            <a:r>
              <a:rPr lang="es-ES_tradnl" b="1" dirty="0" err="1" smtClean="0"/>
              <a:t>apoio</a:t>
            </a:r>
            <a:r>
              <a:rPr lang="es-ES_tradnl" b="1" dirty="0" smtClean="0"/>
              <a:t> de Francia para a celebración de plebiscitos nos ducados en troques de </a:t>
            </a:r>
            <a:r>
              <a:rPr lang="es-ES_tradnl" b="1" dirty="0" err="1" smtClean="0"/>
              <a:t>facer</a:t>
            </a:r>
            <a:r>
              <a:rPr lang="es-ES_tradnl" b="1" dirty="0" smtClean="0"/>
              <a:t> as </a:t>
            </a:r>
            <a:r>
              <a:rPr lang="es-ES_tradnl" b="1" dirty="0" err="1" smtClean="0"/>
              <a:t>mesmas</a:t>
            </a:r>
            <a:r>
              <a:rPr lang="es-ES_tradnl" b="1" dirty="0" smtClean="0"/>
              <a:t> consultas en Niza e </a:t>
            </a:r>
            <a:r>
              <a:rPr lang="es-ES_tradnl" b="1" dirty="0" err="1" smtClean="0"/>
              <a:t>Savoia</a:t>
            </a:r>
            <a:r>
              <a:rPr lang="es-ES_tradnl" b="1" dirty="0" smtClean="0"/>
              <a:t> para a </a:t>
            </a:r>
            <a:r>
              <a:rPr lang="es-ES_tradnl" b="1" dirty="0" err="1" smtClean="0"/>
              <a:t>súa</a:t>
            </a:r>
            <a:r>
              <a:rPr lang="es-ES_tradnl" b="1" dirty="0" smtClean="0"/>
              <a:t> incorporación a Francia</a:t>
            </a:r>
            <a:r>
              <a:rPr lang="es-ES_tradnl" dirty="0" smtClean="0"/>
              <a:t>.</a:t>
            </a:r>
          </a:p>
          <a:p>
            <a:pPr algn="just"/>
            <a:endParaRPr lang="es-ES_tradnl" b="1" dirty="0" smtClean="0"/>
          </a:p>
          <a:p>
            <a:pPr algn="just"/>
            <a:endParaRPr lang="es-ES_tradnl" b="1" dirty="0" smtClean="0"/>
          </a:p>
          <a:p>
            <a:endParaRPr lang="es-ES_tradnl" b="1" dirty="0" smtClean="0"/>
          </a:p>
          <a:p>
            <a:r>
              <a:rPr lang="es-ES_tradnl" b="1" dirty="0" smtClean="0"/>
              <a:t> </a:t>
            </a:r>
          </a:p>
          <a:p>
            <a:r>
              <a:rPr lang="es-ES_tradnl" b="1" dirty="0" smtClean="0"/>
              <a:t> </a:t>
            </a:r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r>
              <a:rPr lang="es-ES_tradnl" b="1" dirty="0" smtClean="0"/>
              <a:t> </a:t>
            </a:r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  <a:p>
            <a:endParaRPr lang="es-ES_tradnl" b="1" dirty="0" smtClean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980728"/>
            <a:ext cx="419524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istoriageneral.com/wp-content/uploads/los-camisas-rojas-de-garibal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60444"/>
            <a:ext cx="6336704" cy="4431883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51520" y="188640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b="1" u="sng" dirty="0" smtClean="0"/>
              <a:t>3- INCORPORACIÓN DO REINO DAS 2 SICILIAS POR GARIBALDI E </a:t>
            </a:r>
          </a:p>
          <a:p>
            <a:pPr lvl="0" algn="ctr"/>
            <a:r>
              <a:rPr lang="es-ES_tradnl" b="1" u="sng" dirty="0" smtClean="0"/>
              <a:t>CREACIÓN DO REINO DE ITALIA. 1860-1861.</a:t>
            </a:r>
          </a:p>
          <a:p>
            <a:pPr lvl="0" algn="just"/>
            <a:r>
              <a:rPr lang="es-ES_tradnl" b="1" u="sng" dirty="0" smtClean="0"/>
              <a:t>GARIBALDI E OS SEUS “ CAMISAS VERMELLAS” CONQUISTAN O REINO DAS 2 SICILIAS.</a:t>
            </a:r>
          </a:p>
          <a:p>
            <a:pPr algn="just"/>
            <a:r>
              <a:rPr lang="es-ES_tradnl" dirty="0" smtClean="0"/>
              <a:t>En 1860 Garibaldi e os </a:t>
            </a:r>
            <a:r>
              <a:rPr lang="es-ES_tradnl" dirty="0" err="1" smtClean="0"/>
              <a:t>seus</a:t>
            </a:r>
            <a:r>
              <a:rPr lang="es-ES_tradnl" dirty="0" smtClean="0"/>
              <a:t> “ 2 mil camisas </a:t>
            </a:r>
            <a:r>
              <a:rPr lang="es-ES_tradnl" dirty="0" err="1" smtClean="0"/>
              <a:t>vermellas</a:t>
            </a:r>
            <a:r>
              <a:rPr lang="es-ES_tradnl" dirty="0" smtClean="0"/>
              <a:t>” invaden Sicilia e derrotan a un </a:t>
            </a:r>
            <a:r>
              <a:rPr lang="es-ES_tradnl" dirty="0" err="1" smtClean="0"/>
              <a:t>exército</a:t>
            </a:r>
            <a:r>
              <a:rPr lang="es-ES_tradnl" dirty="0" smtClean="0"/>
              <a:t> de 25.000 </a:t>
            </a:r>
            <a:r>
              <a:rPr lang="es-ES_tradnl" dirty="0" err="1" smtClean="0"/>
              <a:t>homes</a:t>
            </a:r>
            <a:r>
              <a:rPr lang="es-ES_tradnl" dirty="0" smtClean="0"/>
              <a:t>. </a:t>
            </a:r>
          </a:p>
          <a:p>
            <a:pPr algn="just"/>
            <a:r>
              <a:rPr lang="es-ES_tradnl" dirty="0" smtClean="0"/>
              <a:t>A continuación invade Nápoles, </a:t>
            </a:r>
            <a:r>
              <a:rPr lang="es-ES_tradnl" dirty="0" err="1" smtClean="0"/>
              <a:t>conseguindo</a:t>
            </a:r>
            <a:r>
              <a:rPr lang="es-ES_tradnl" dirty="0" smtClean="0"/>
              <a:t> o </a:t>
            </a:r>
            <a:r>
              <a:rPr lang="es-ES_tradnl" dirty="0" err="1" smtClean="0"/>
              <a:t>apoio</a:t>
            </a:r>
            <a:r>
              <a:rPr lang="es-ES_tradnl" dirty="0" smtClean="0"/>
              <a:t> popular e derrocando ó </a:t>
            </a:r>
            <a:r>
              <a:rPr lang="es-ES_tradnl" dirty="0" err="1" smtClean="0"/>
              <a:t>Rei</a:t>
            </a:r>
            <a:r>
              <a:rPr lang="es-ES_tradnl" dirty="0" smtClean="0"/>
              <a:t> das 2 </a:t>
            </a:r>
            <a:r>
              <a:rPr lang="es-ES_tradnl" dirty="0" err="1" smtClean="0"/>
              <a:t>Sicilias</a:t>
            </a:r>
            <a:r>
              <a:rPr lang="es-ES_tradnl" dirty="0" smtClean="0"/>
              <a:t>, Fernando II. 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p2.blogger.com/_jRSkw1AsgDc/R1L0MFPu1WI/AAAAAAAAAFQ/7zWyfYMHLcM/s1600-R/unific+italia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72608" cy="6786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diarioelsiciliano.com.ar/diario/wp-content/uploads/2011/11/Garibaldi-se-encuentra-con-el-rey-Victor_Emmanuel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24744"/>
            <a:ext cx="5004048" cy="425344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79512" y="260648"/>
            <a:ext cx="3744416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u="sng" dirty="0" smtClean="0"/>
              <a:t>PROCLAMACIÓN DO REINO DE ITALIA. 1861.</a:t>
            </a:r>
          </a:p>
          <a:p>
            <a:pPr algn="just"/>
            <a:endParaRPr lang="es-ES_tradnl" sz="800" dirty="0" smtClean="0"/>
          </a:p>
          <a:p>
            <a:pPr algn="just"/>
            <a:r>
              <a:rPr lang="es-ES_tradnl" dirty="0"/>
              <a:t>Coa incorporación dos Ducados e da </a:t>
            </a:r>
            <a:r>
              <a:rPr lang="es-ES_tradnl" dirty="0" err="1"/>
              <a:t>Romaña</a:t>
            </a:r>
            <a:r>
              <a:rPr lang="es-ES_tradnl" dirty="0"/>
              <a:t> e as Marcas </a:t>
            </a:r>
            <a:r>
              <a:rPr lang="es-ES_tradnl" b="1" dirty="0"/>
              <a:t>queda </a:t>
            </a:r>
            <a:r>
              <a:rPr lang="es-ES_tradnl" b="1" dirty="0" err="1"/>
              <a:t>pendente</a:t>
            </a:r>
            <a:r>
              <a:rPr lang="es-ES_tradnl" b="1" dirty="0"/>
              <a:t> </a:t>
            </a:r>
            <a:r>
              <a:rPr lang="es-ES_tradnl" b="1" dirty="0" smtClean="0"/>
              <a:t>a </a:t>
            </a:r>
            <a:r>
              <a:rPr lang="es-ES_tradnl" b="1" dirty="0"/>
              <a:t>incorporación do Véneto e a retirada das tropas francesas que </a:t>
            </a:r>
            <a:r>
              <a:rPr lang="es-ES_tradnl" b="1" dirty="0" err="1"/>
              <a:t>protexían</a:t>
            </a:r>
            <a:r>
              <a:rPr lang="es-ES_tradnl" b="1" dirty="0"/>
              <a:t> </a:t>
            </a:r>
            <a:r>
              <a:rPr lang="es-ES_tradnl" b="1" dirty="0" err="1"/>
              <a:t>ó</a:t>
            </a:r>
            <a:r>
              <a:rPr lang="es-ES_tradnl" b="1" dirty="0"/>
              <a:t> Papa de Roma desde 1849</a:t>
            </a:r>
            <a:r>
              <a:rPr lang="es-ES_tradnl" dirty="0"/>
              <a:t>. (Non será Francia </a:t>
            </a:r>
            <a:r>
              <a:rPr lang="es-ES_tradnl" dirty="0" err="1"/>
              <a:t>quen</a:t>
            </a:r>
            <a:r>
              <a:rPr lang="es-ES_tradnl" dirty="0"/>
              <a:t> o posibilite, </a:t>
            </a:r>
            <a:r>
              <a:rPr lang="es-ES_tradnl" dirty="0" err="1"/>
              <a:t>senón</a:t>
            </a:r>
            <a:r>
              <a:rPr lang="es-ES_tradnl" dirty="0"/>
              <a:t> a alianza con Prusia).</a:t>
            </a:r>
            <a:endParaRPr lang="es-ES_tradnl" b="1" dirty="0"/>
          </a:p>
          <a:p>
            <a:pPr algn="just"/>
            <a:endParaRPr lang="es-ES_tradnl" sz="800" u="sng" dirty="0"/>
          </a:p>
          <a:p>
            <a:pPr algn="just"/>
            <a:r>
              <a:rPr lang="es-ES_tradnl" dirty="0" smtClean="0"/>
              <a:t>Para evitar que Garibaldi ataque os estados Pontificios e provoque </a:t>
            </a:r>
            <a:r>
              <a:rPr lang="es-ES_tradnl" dirty="0" err="1" smtClean="0"/>
              <a:t>unha</a:t>
            </a:r>
            <a:r>
              <a:rPr lang="es-ES_tradnl" dirty="0" smtClean="0"/>
              <a:t> reacción internacional, </a:t>
            </a:r>
            <a:r>
              <a:rPr lang="es-ES_tradnl" dirty="0" err="1" smtClean="0"/>
              <a:t>co</a:t>
            </a:r>
            <a:r>
              <a:rPr lang="es-ES_tradnl" dirty="0" smtClean="0"/>
              <a:t> permiso e </a:t>
            </a:r>
            <a:r>
              <a:rPr lang="es-ES_tradnl" dirty="0" err="1" smtClean="0"/>
              <a:t>apoio</a:t>
            </a:r>
            <a:r>
              <a:rPr lang="es-ES_tradnl" dirty="0" smtClean="0"/>
              <a:t> de Napoleón III, un </a:t>
            </a:r>
            <a:r>
              <a:rPr lang="es-ES_tradnl" dirty="0" err="1" smtClean="0"/>
              <a:t>exército</a:t>
            </a:r>
            <a:r>
              <a:rPr lang="es-ES_tradnl" dirty="0" smtClean="0"/>
              <a:t> de </a:t>
            </a:r>
            <a:r>
              <a:rPr lang="es-ES_tradnl" dirty="0" err="1" smtClean="0"/>
              <a:t>Piemonte</a:t>
            </a:r>
            <a:r>
              <a:rPr lang="es-ES_tradnl" dirty="0" smtClean="0"/>
              <a:t> invade os estados pontificios e </a:t>
            </a:r>
            <a:r>
              <a:rPr lang="es-ES_tradnl" dirty="0" err="1" smtClean="0"/>
              <a:t>diríxese</a:t>
            </a:r>
            <a:r>
              <a:rPr lang="es-ES_tradnl" dirty="0" smtClean="0"/>
              <a:t> a Nápoles. </a:t>
            </a:r>
          </a:p>
          <a:p>
            <a:pPr algn="just"/>
            <a:endParaRPr lang="es-ES_tradnl" sz="800" dirty="0" smtClean="0"/>
          </a:p>
          <a:p>
            <a:pPr algn="just"/>
            <a:r>
              <a:rPr lang="es-ES_tradnl" dirty="0" smtClean="0"/>
              <a:t>Non se produce ningún </a:t>
            </a:r>
            <a:r>
              <a:rPr lang="es-ES_tradnl" dirty="0" err="1" smtClean="0"/>
              <a:t>enfrontamento</a:t>
            </a:r>
            <a:r>
              <a:rPr lang="es-ES_tradnl" b="1" dirty="0"/>
              <a:t>.</a:t>
            </a:r>
            <a:r>
              <a:rPr lang="es-ES_tradnl" b="1" dirty="0" smtClean="0"/>
              <a:t> Garibaldi </a:t>
            </a:r>
            <a:r>
              <a:rPr lang="es-ES_tradnl" b="1" dirty="0" err="1" smtClean="0"/>
              <a:t>recoñece</a:t>
            </a:r>
            <a:r>
              <a:rPr lang="es-ES_tradnl" b="1" dirty="0" smtClean="0"/>
              <a:t> a Víctor Manuel II como </a:t>
            </a:r>
            <a:r>
              <a:rPr lang="es-ES_tradnl" b="1" dirty="0" err="1" smtClean="0"/>
              <a:t>Rei</a:t>
            </a:r>
            <a:r>
              <a:rPr lang="es-ES_tradnl" b="1" dirty="0" smtClean="0"/>
              <a:t> de Italia</a:t>
            </a:r>
            <a:r>
              <a:rPr lang="es-ES_tradnl" dirty="0" smtClean="0"/>
              <a:t>. </a:t>
            </a:r>
          </a:p>
          <a:p>
            <a:pPr algn="just"/>
            <a:endParaRPr lang="es-ES_tradnl" sz="800" dirty="0" smtClean="0"/>
          </a:p>
          <a:p>
            <a:pPr algn="just"/>
            <a:r>
              <a:rPr lang="es-ES_tradnl" b="1" dirty="0" smtClean="0"/>
              <a:t>O Reino das 2 </a:t>
            </a:r>
            <a:r>
              <a:rPr lang="es-ES_tradnl" b="1" dirty="0" err="1" smtClean="0"/>
              <a:t>Sicilias</a:t>
            </a:r>
            <a:r>
              <a:rPr lang="es-ES_tradnl" b="1" dirty="0" smtClean="0"/>
              <a:t> </a:t>
            </a:r>
            <a:r>
              <a:rPr lang="es-ES_tradnl" b="1" dirty="0" err="1" smtClean="0"/>
              <a:t>incorpórase</a:t>
            </a:r>
            <a:r>
              <a:rPr lang="es-ES_tradnl" b="1" dirty="0" smtClean="0"/>
              <a:t> a </a:t>
            </a:r>
            <a:r>
              <a:rPr lang="es-ES_tradnl" b="1" dirty="0" err="1" smtClean="0"/>
              <a:t>Piemonte</a:t>
            </a:r>
            <a:r>
              <a:rPr lang="es-ES_tradnl" b="1" dirty="0" smtClean="0"/>
              <a:t> </a:t>
            </a:r>
            <a:r>
              <a:rPr lang="es-ES_tradnl" dirty="0" smtClean="0"/>
              <a:t>por plebiscitos populares e en 1861 </a:t>
            </a:r>
            <a:r>
              <a:rPr lang="es-ES_tradnl" b="1" dirty="0" err="1" smtClean="0"/>
              <a:t>proclámase</a:t>
            </a:r>
            <a:r>
              <a:rPr lang="es-ES_tradnl" b="1" dirty="0" smtClean="0"/>
              <a:t> o Reino de Italia con capital en Turín</a:t>
            </a:r>
            <a:r>
              <a:rPr lang="es-ES_tradnl" dirty="0" smtClean="0"/>
              <a:t>.</a:t>
            </a:r>
            <a:endParaRPr lang="es-ES_tradnl" b="1" dirty="0" smtClean="0"/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upload.wikimedia.org/wikipedia/commons/b/b8/Batalha_sadowa_1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04895"/>
            <a:ext cx="5760640" cy="4353105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6361402" y="5085184"/>
            <a:ext cx="2531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Batalla de </a:t>
            </a:r>
            <a:r>
              <a:rPr lang="gl-ES" dirty="0" err="1" smtClean="0"/>
              <a:t>Sadowa</a:t>
            </a:r>
            <a:r>
              <a:rPr lang="gl-ES" dirty="0" smtClean="0"/>
              <a:t>. 1866.</a:t>
            </a:r>
            <a:endParaRPr lang="gl-ES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26064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8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 ANEXIÓN DO VÉNETO. 1866.</a:t>
            </a:r>
            <a:endParaRPr kumimoji="0" lang="es-ES_tradnl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alianza co Prusia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 ser determinante para a unificación total de Italia.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1866, (aproveitando a rivalidade entre Austria e Prusia pola hexemonía de ambas potencias entre os estados alemáns)</a:t>
            </a: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Italia, aconsellada por Napoleón III, firma unha alianza con Prusia, contra Austria.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guerra </a:t>
            </a:r>
            <a:r>
              <a:rPr kumimoji="0" lang="gl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austro-prusiana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1866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(aínda que o exército italiano será vencido claramente polos austríacos en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Custozza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Lissa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reportaralle a Italia a rexión do Véneto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despois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 </a:t>
            </a:r>
            <a:r>
              <a:rPr kumimoji="0" lang="gl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victoria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prusiana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Sadowa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 a celebración do correspondente plebiscito.</a:t>
            </a: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40466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 INCORPORACIÓN DE ROMA. 1870.</a:t>
            </a:r>
            <a:endParaRPr lang="es-ES_tradnl" u="sng" dirty="0"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 intentos de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Garibaldi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1862 e 1867 de conquistar Roma e os estados pontificios retrasaron a retirada do exército francés que protexía ó Papa.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Será de novo a intervención de Prusia a que facilitará a súa incorporación.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En 1870 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gl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Guerra entre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Francia e </a:t>
            </a:r>
            <a:r>
              <a:rPr kumimoji="0" lang="gl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Prusia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exército francés abandona Roma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 retirada do exército francés e a súa derrota en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Sedán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facilitan a entrada das tropas italianas en Roma. Tras o plebiscito que apoia a anexión,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Roma é declarada capital do Reino de Italia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 descr="http://cdn.dipity.com/uploads/events/92fcab1671e7331aa568e6d603a99929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145" y="2414963"/>
            <a:ext cx="7709710" cy="374441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707904" y="6309320"/>
            <a:ext cx="173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Batalla de </a:t>
            </a:r>
            <a:r>
              <a:rPr lang="gl-ES" dirty="0" err="1"/>
              <a:t>S</a:t>
            </a:r>
            <a:r>
              <a:rPr lang="gl-ES" dirty="0" err="1" smtClean="0"/>
              <a:t>edán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617"/>
            <a:ext cx="7020272" cy="59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11760" y="332656"/>
            <a:ext cx="3611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gl-ES" sz="2400" u="sng" dirty="0" smtClean="0"/>
              <a:t>UNIFICACIÓN DE ALEMAÑA</a:t>
            </a:r>
            <a:endParaRPr lang="gl-ES" sz="2400" u="sng" dirty="0"/>
          </a:p>
        </p:txBody>
      </p:sp>
    </p:spTree>
    <p:extLst>
      <p:ext uri="{BB962C8B-B14F-4D97-AF65-F5344CB8AC3E}">
        <p14:creationId xmlns:p14="http://schemas.microsoft.com/office/powerpoint/2010/main" val="396166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907704" y="620688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 smtClean="0"/>
              <a:t>PRINCIPAIS PROTAGONISTAS</a:t>
            </a:r>
          </a:p>
          <a:p>
            <a:endParaRPr lang="gl-ES" dirty="0"/>
          </a:p>
        </p:txBody>
      </p:sp>
      <p:pic>
        <p:nvPicPr>
          <p:cNvPr id="4" name="Picture 2" descr="http://www.cazando.es/files/posted_images/user_676_otto_bis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556792"/>
            <a:ext cx="3024336" cy="3340063"/>
          </a:xfrm>
          <a:prstGeom prst="rect">
            <a:avLst/>
          </a:prstGeom>
          <a:noFill/>
        </p:spPr>
      </p:pic>
      <p:pic>
        <p:nvPicPr>
          <p:cNvPr id="68610" name="Picture 2" descr="http://www.pr1898.com/1898/fichas/alemania/images/Guillermo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2733675" cy="3390900"/>
          </a:xfrm>
          <a:prstGeom prst="rect">
            <a:avLst/>
          </a:prstGeom>
          <a:noFill/>
        </p:spPr>
      </p:pic>
      <p:pic>
        <p:nvPicPr>
          <p:cNvPr id="68612" name="Picture 4" descr="http://img146.imageshack.us/img146/2686/helmuthvonmoltketheyounyj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556792"/>
            <a:ext cx="2173008" cy="3302185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 flipH="1">
            <a:off x="297238" y="5229200"/>
            <a:ext cx="84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dirty="0" smtClean="0"/>
              <a:t>Rei Guillerme I                              Chanceler </a:t>
            </a:r>
            <a:r>
              <a:rPr lang="gl-ES" dirty="0" err="1" smtClean="0"/>
              <a:t>Otto</a:t>
            </a:r>
            <a:r>
              <a:rPr lang="gl-ES" dirty="0" smtClean="0"/>
              <a:t> </a:t>
            </a:r>
            <a:r>
              <a:rPr lang="gl-ES" dirty="0" err="1" smtClean="0"/>
              <a:t>Von</a:t>
            </a:r>
            <a:r>
              <a:rPr lang="gl-ES" dirty="0" smtClean="0"/>
              <a:t> </a:t>
            </a:r>
            <a:r>
              <a:rPr lang="gl-ES" dirty="0" err="1" smtClean="0"/>
              <a:t>Bismarck</a:t>
            </a:r>
            <a:r>
              <a:rPr lang="gl-ES" dirty="0" smtClean="0"/>
              <a:t>          </a:t>
            </a:r>
            <a:r>
              <a:rPr lang="gl-ES" dirty="0" err="1" smtClean="0"/>
              <a:t>Von</a:t>
            </a:r>
            <a:r>
              <a:rPr lang="gl-ES" dirty="0" smtClean="0"/>
              <a:t>  </a:t>
            </a:r>
            <a:r>
              <a:rPr lang="gl-ES" dirty="0" err="1" smtClean="0"/>
              <a:t>Moltke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r1898.com/1898/fichas/alemania/images/Guillermo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005546" cy="496855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4427984" y="548680"/>
            <a:ext cx="417646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err="1" smtClean="0"/>
              <a:t>Guillerme</a:t>
            </a:r>
            <a:r>
              <a:rPr lang="es-ES_tradnl" dirty="0" smtClean="0"/>
              <a:t> I, </a:t>
            </a:r>
            <a:r>
              <a:rPr lang="es-ES_tradnl" dirty="0" err="1" smtClean="0"/>
              <a:t>Rei</a:t>
            </a:r>
            <a:r>
              <a:rPr lang="es-ES_tradnl" dirty="0" smtClean="0"/>
              <a:t> de Prusia, o </a:t>
            </a:r>
            <a:r>
              <a:rPr lang="es-ES_tradnl" dirty="0" err="1" smtClean="0"/>
              <a:t>seu</a:t>
            </a:r>
            <a:r>
              <a:rPr lang="es-ES_tradnl" dirty="0" smtClean="0"/>
              <a:t> reino liderará a Unificación de </a:t>
            </a:r>
            <a:r>
              <a:rPr lang="es-ES_tradnl" dirty="0" err="1" smtClean="0"/>
              <a:t>Alemaña</a:t>
            </a:r>
            <a:r>
              <a:rPr lang="es-ES_tradnl" dirty="0" smtClean="0"/>
              <a:t>, rematando coa influencia de Austria </a:t>
            </a:r>
            <a:r>
              <a:rPr lang="es-ES_tradnl" dirty="0" err="1" smtClean="0"/>
              <a:t>na</a:t>
            </a:r>
            <a:r>
              <a:rPr lang="es-ES_tradnl" dirty="0" smtClean="0"/>
              <a:t> </a:t>
            </a:r>
            <a:r>
              <a:rPr lang="es-ES_tradnl" dirty="0" err="1" smtClean="0"/>
              <a:t>antiga</a:t>
            </a:r>
            <a:r>
              <a:rPr lang="es-ES_tradnl" dirty="0" smtClean="0"/>
              <a:t> Confederación </a:t>
            </a:r>
            <a:r>
              <a:rPr lang="es-ES_tradnl" dirty="0" err="1" smtClean="0"/>
              <a:t>Xermánica</a:t>
            </a:r>
            <a:r>
              <a:rPr lang="es-ES_tradnl" dirty="0" smtClean="0"/>
              <a:t>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En 1860  </a:t>
            </a:r>
            <a:r>
              <a:rPr lang="es-ES_tradnl" dirty="0" err="1" smtClean="0"/>
              <a:t>Guillerme</a:t>
            </a:r>
            <a:r>
              <a:rPr lang="es-ES_tradnl" dirty="0" smtClean="0"/>
              <a:t> I entra en colisión </a:t>
            </a:r>
            <a:r>
              <a:rPr lang="es-ES_tradnl" dirty="0" err="1" smtClean="0"/>
              <a:t>co</a:t>
            </a:r>
            <a:r>
              <a:rPr lang="es-ES_tradnl" dirty="0" smtClean="0"/>
              <a:t> parlamento de Prusia, cando este se </a:t>
            </a:r>
            <a:r>
              <a:rPr lang="es-ES_tradnl" dirty="0" err="1" smtClean="0"/>
              <a:t>nega</a:t>
            </a:r>
            <a:r>
              <a:rPr lang="es-ES_tradnl" dirty="0" smtClean="0"/>
              <a:t> a aprobar a reforma do </a:t>
            </a:r>
            <a:r>
              <a:rPr lang="es-ES_tradnl" dirty="0" err="1" smtClean="0"/>
              <a:t>exército</a:t>
            </a:r>
            <a:r>
              <a:rPr lang="es-ES_tradnl" dirty="0" smtClean="0"/>
              <a:t> do </a:t>
            </a:r>
            <a:r>
              <a:rPr lang="es-ES_tradnl" dirty="0" err="1" smtClean="0"/>
              <a:t>xeneral</a:t>
            </a:r>
            <a:r>
              <a:rPr lang="es-ES_tradnl" dirty="0" smtClean="0"/>
              <a:t> Von </a:t>
            </a:r>
            <a:r>
              <a:rPr lang="es-ES_tradnl" dirty="0" err="1" smtClean="0"/>
              <a:t>Roon</a:t>
            </a:r>
            <a:r>
              <a:rPr lang="es-ES_tradnl" dirty="0" smtClean="0"/>
              <a:t>, </a:t>
            </a:r>
            <a:r>
              <a:rPr lang="es-ES_tradnl" dirty="0" err="1" smtClean="0"/>
              <a:t>apoiada</a:t>
            </a:r>
            <a:r>
              <a:rPr lang="es-ES_tradnl" dirty="0" smtClean="0"/>
              <a:t> polo </a:t>
            </a:r>
            <a:r>
              <a:rPr lang="es-ES_tradnl" dirty="0" err="1" smtClean="0"/>
              <a:t>Rei</a:t>
            </a:r>
            <a:r>
              <a:rPr lang="es-ES_tradnl" dirty="0" smtClean="0"/>
              <a:t>, que trata de incrementar o número de soldados e o </a:t>
            </a:r>
            <a:r>
              <a:rPr lang="es-ES_tradnl" dirty="0" err="1" smtClean="0"/>
              <a:t>servizo</a:t>
            </a:r>
            <a:r>
              <a:rPr lang="es-ES_tradnl" dirty="0" smtClean="0"/>
              <a:t> militar a 3 anos. 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Para controlar a </a:t>
            </a:r>
            <a:r>
              <a:rPr lang="es-ES_tradnl" dirty="0" err="1" smtClean="0"/>
              <a:t>crise</a:t>
            </a:r>
            <a:r>
              <a:rPr lang="es-ES_tradnl" dirty="0" smtClean="0"/>
              <a:t>, Von </a:t>
            </a:r>
            <a:r>
              <a:rPr lang="es-ES_tradnl" dirty="0" err="1" smtClean="0"/>
              <a:t>Roon</a:t>
            </a:r>
            <a:r>
              <a:rPr lang="es-ES_tradnl" dirty="0" smtClean="0"/>
              <a:t> </a:t>
            </a:r>
            <a:r>
              <a:rPr lang="es-ES_tradnl" dirty="0" err="1" smtClean="0"/>
              <a:t>aconsella</a:t>
            </a:r>
            <a:r>
              <a:rPr lang="es-ES_tradnl" dirty="0" smtClean="0"/>
              <a:t> ó </a:t>
            </a:r>
            <a:r>
              <a:rPr lang="es-ES_tradnl" dirty="0" err="1" smtClean="0"/>
              <a:t>Rei</a:t>
            </a:r>
            <a:r>
              <a:rPr lang="es-ES_tradnl" dirty="0" smtClean="0"/>
              <a:t> que </a:t>
            </a:r>
            <a:r>
              <a:rPr lang="es-ES_tradnl" dirty="0" err="1" smtClean="0"/>
              <a:t>nomee</a:t>
            </a:r>
            <a:r>
              <a:rPr lang="es-ES_tradnl" dirty="0" smtClean="0"/>
              <a:t> como </a:t>
            </a:r>
            <a:r>
              <a:rPr lang="es-ES_tradnl" dirty="0" err="1" smtClean="0"/>
              <a:t>Chanceler</a:t>
            </a:r>
            <a:r>
              <a:rPr lang="es-ES_tradnl" dirty="0" smtClean="0"/>
              <a:t> a Otto Von Bismarck.</a:t>
            </a:r>
          </a:p>
          <a:p>
            <a:pPr algn="just"/>
            <a:endParaRPr lang="es-ES_tradnl" dirty="0"/>
          </a:p>
          <a:p>
            <a:pPr algn="just"/>
            <a:r>
              <a:rPr lang="es-ES_tradnl" dirty="0"/>
              <a:t>Será proclamado Emperador de </a:t>
            </a:r>
            <a:r>
              <a:rPr lang="es-ES_tradnl" dirty="0" err="1"/>
              <a:t>Alemaña</a:t>
            </a:r>
            <a:r>
              <a:rPr lang="es-ES_tradnl" dirty="0"/>
              <a:t> no Pazo de Versalles en 1871.</a:t>
            </a:r>
          </a:p>
          <a:p>
            <a:pPr algn="just"/>
            <a:endParaRPr lang="gl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5661248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Rei Guillerme I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cazando.es/files/posted_images/user_676_otto_bismar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651272" cy="403244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283968" y="188640"/>
            <a:ext cx="44644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dirty="0" smtClean="0"/>
              <a:t>A partir da década de 1860, Prusia, dirixida polo Chanceler </a:t>
            </a:r>
            <a:r>
              <a:rPr lang="gl-ES" dirty="0" err="1" smtClean="0"/>
              <a:t>Bismarck</a:t>
            </a:r>
            <a:r>
              <a:rPr lang="gl-ES" dirty="0" smtClean="0"/>
              <a:t>, liderará o proceso de unificación </a:t>
            </a:r>
            <a:r>
              <a:rPr lang="gl-ES" dirty="0" err="1" smtClean="0"/>
              <a:t>alemana</a:t>
            </a:r>
            <a:r>
              <a:rPr lang="gl-ES" dirty="0" smtClean="0"/>
              <a:t>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err="1" smtClean="0"/>
              <a:t>Bismarck</a:t>
            </a:r>
            <a:r>
              <a:rPr lang="gl-ES" dirty="0" smtClean="0"/>
              <a:t> era un </a:t>
            </a:r>
            <a:r>
              <a:rPr lang="gl-ES" i="1" dirty="0" err="1" smtClean="0"/>
              <a:t>junker</a:t>
            </a:r>
            <a:r>
              <a:rPr lang="gl-ES" i="1" dirty="0" smtClean="0"/>
              <a:t>, </a:t>
            </a:r>
            <a:r>
              <a:rPr lang="gl-ES" dirty="0" smtClean="0"/>
              <a:t>membro da nobreza terratenente prusiana, de ideoloxía reaccionaria.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err="1" smtClean="0"/>
              <a:t>Bismark</a:t>
            </a:r>
            <a:r>
              <a:rPr lang="gl-ES" dirty="0" smtClean="0"/>
              <a:t> deuse conta de que Austria representaba un atranco para a expansión e a influencia de Prusia na futura Alemaña unificada que el pretendía baixo o control de Prusia. </a:t>
            </a:r>
          </a:p>
          <a:p>
            <a:pPr algn="just"/>
            <a:endParaRPr lang="gl-ES" dirty="0" smtClean="0"/>
          </a:p>
          <a:p>
            <a:pPr algn="just"/>
            <a:r>
              <a:rPr lang="gl-ES" dirty="0" smtClean="0"/>
              <a:t>Combinará con grande habilidade a diplomacia e a guerra na procura do seu obxectivo e foi o promotor da </a:t>
            </a:r>
            <a:r>
              <a:rPr lang="gl-ES" b="1" dirty="0" smtClean="0"/>
              <a:t>Real </a:t>
            </a:r>
            <a:r>
              <a:rPr lang="gl-ES" b="1" dirty="0" err="1" smtClean="0"/>
              <a:t>politik</a:t>
            </a:r>
            <a:r>
              <a:rPr lang="gl-ES" b="1" dirty="0" smtClean="0"/>
              <a:t> :</a:t>
            </a:r>
          </a:p>
          <a:p>
            <a:pPr algn="just"/>
            <a:endParaRPr lang="gl-ES" b="1" dirty="0" smtClean="0"/>
          </a:p>
          <a:p>
            <a:pPr algn="just"/>
            <a:r>
              <a:rPr lang="gl-ES" dirty="0" smtClean="0"/>
              <a:t>“ Non é con discursos e resolucións maioritarias como se deciden as grandes cuestións de noso tempo, ese foi o gran erro de 1848 e 1849. É a sangue e fogo”.</a:t>
            </a:r>
            <a:endParaRPr lang="gl-ES" b="1" dirty="0"/>
          </a:p>
        </p:txBody>
      </p:sp>
      <p:sp>
        <p:nvSpPr>
          <p:cNvPr id="6" name="5 Rectángulo"/>
          <p:cNvSpPr/>
          <p:nvPr/>
        </p:nvSpPr>
        <p:spPr>
          <a:xfrm>
            <a:off x="1187624" y="5301208"/>
            <a:ext cx="1972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dirty="0" err="1" smtClean="0"/>
              <a:t>Otto</a:t>
            </a:r>
            <a:r>
              <a:rPr lang="gl-ES" dirty="0" smtClean="0"/>
              <a:t> </a:t>
            </a:r>
            <a:r>
              <a:rPr lang="gl-ES" dirty="0" err="1" smtClean="0"/>
              <a:t>Von</a:t>
            </a:r>
            <a:r>
              <a:rPr lang="gl-ES" dirty="0" smtClean="0"/>
              <a:t> </a:t>
            </a:r>
            <a:r>
              <a:rPr lang="gl-ES" dirty="0" err="1" smtClean="0"/>
              <a:t>Bismarck</a:t>
            </a:r>
            <a:r>
              <a:rPr lang="gl-ES" dirty="0" smtClean="0"/>
              <a:t> 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/>
          <p:cNvSpPr/>
          <p:nvPr/>
        </p:nvSpPr>
        <p:spPr>
          <a:xfrm>
            <a:off x="4051133" y="3696525"/>
            <a:ext cx="866970" cy="283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7" name="Rectángulo 6"/>
          <p:cNvSpPr/>
          <p:nvPr/>
        </p:nvSpPr>
        <p:spPr>
          <a:xfrm>
            <a:off x="3756945" y="4036038"/>
            <a:ext cx="1453433" cy="1822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4" name="Rectángulo 3"/>
          <p:cNvSpPr/>
          <p:nvPr/>
        </p:nvSpPr>
        <p:spPr>
          <a:xfrm>
            <a:off x="2112514" y="900716"/>
            <a:ext cx="4761964" cy="141023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3" name="CuadroTexto 2"/>
          <p:cNvSpPr txBox="1"/>
          <p:nvPr/>
        </p:nvSpPr>
        <p:spPr>
          <a:xfrm>
            <a:off x="2608895" y="1255526"/>
            <a:ext cx="3600666" cy="5078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gl-ES" sz="2700" dirty="0">
                <a:latin typeface="Impact" panose="020B0806030902050204" pitchFamily="34" charset="0"/>
              </a:rPr>
              <a:t>CONCEPCIÓNS DE NACIÓN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112514" y="2530828"/>
            <a:ext cx="1616116" cy="1065629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6" name="Rectángulo 5"/>
          <p:cNvSpPr/>
          <p:nvPr/>
        </p:nvSpPr>
        <p:spPr>
          <a:xfrm>
            <a:off x="5328622" y="2536816"/>
            <a:ext cx="1616479" cy="1065629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9" name="CuadroTexto 8"/>
          <p:cNvSpPr txBox="1"/>
          <p:nvPr/>
        </p:nvSpPr>
        <p:spPr>
          <a:xfrm>
            <a:off x="2112513" y="2718523"/>
            <a:ext cx="16566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2100" dirty="0">
                <a:latin typeface="Impact" panose="020B0806030902050204" pitchFamily="34" charset="0"/>
              </a:rPr>
              <a:t>ORGÁNICO</a:t>
            </a:r>
          </a:p>
          <a:p>
            <a:r>
              <a:rPr lang="gl-ES" sz="2100" dirty="0">
                <a:latin typeface="Impact" panose="020B0806030902050204" pitchFamily="34" charset="0"/>
              </a:rPr>
              <a:t>HISTORICISTA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529213" y="2799264"/>
            <a:ext cx="11447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100" dirty="0">
                <a:latin typeface="Impact" panose="020B0806030902050204" pitchFamily="34" charset="0"/>
              </a:rPr>
              <a:t>LIBERAL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328622" y="3933470"/>
            <a:ext cx="1690992" cy="1878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12" name="Rectángulo 11"/>
          <p:cNvSpPr/>
          <p:nvPr/>
        </p:nvSpPr>
        <p:spPr>
          <a:xfrm>
            <a:off x="1818747" y="3980278"/>
            <a:ext cx="1819954" cy="18780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13" name="CuadroTexto 12"/>
          <p:cNvSpPr txBox="1"/>
          <p:nvPr/>
        </p:nvSpPr>
        <p:spPr>
          <a:xfrm>
            <a:off x="5328622" y="4189917"/>
            <a:ext cx="1733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>
                <a:latin typeface="Impact" panose="020B0806030902050204" pitchFamily="34" charset="0"/>
              </a:rPr>
              <a:t>A NACIÓN NACE</a:t>
            </a:r>
          </a:p>
          <a:p>
            <a:r>
              <a:rPr lang="gl-ES" dirty="0">
                <a:latin typeface="Impact" panose="020B0806030902050204" pitchFamily="34" charset="0"/>
              </a:rPr>
              <a:t>DA VONTADE DOS </a:t>
            </a:r>
          </a:p>
          <a:p>
            <a:r>
              <a:rPr lang="gl-ES" dirty="0">
                <a:latin typeface="Impact" panose="020B0806030902050204" pitchFamily="34" charset="0"/>
              </a:rPr>
              <a:t>CIDADÁNS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831438" y="4127072"/>
            <a:ext cx="183261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>
                <a:latin typeface="Impact" panose="020B0806030902050204" pitchFamily="34" charset="0"/>
              </a:rPr>
              <a:t>A NACIÓN É UNHA</a:t>
            </a:r>
          </a:p>
          <a:p>
            <a:r>
              <a:rPr lang="gl-ES" dirty="0">
                <a:latin typeface="Impact" panose="020B0806030902050204" pitchFamily="34" charset="0"/>
              </a:rPr>
              <a:t>DIVISIÓN NATURAL</a:t>
            </a:r>
          </a:p>
          <a:p>
            <a:r>
              <a:rPr lang="gl-ES" dirty="0">
                <a:latin typeface="Impact" panose="020B0806030902050204" pitchFamily="34" charset="0"/>
              </a:rPr>
              <a:t>DA HUMANIDADE</a:t>
            </a:r>
          </a:p>
          <a:p>
            <a:r>
              <a:rPr lang="gl-ES" dirty="0">
                <a:latin typeface="Impact" panose="020B0806030902050204" pitchFamily="34" charset="0"/>
              </a:rPr>
              <a:t>CUNHA CULTURA</a:t>
            </a:r>
          </a:p>
          <a:p>
            <a:r>
              <a:rPr lang="gl-ES" dirty="0">
                <a:latin typeface="Impact" panose="020B0806030902050204" pitchFamily="34" charset="0"/>
              </a:rPr>
              <a:t>PROPIA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121770" y="3980278"/>
            <a:ext cx="1705708" cy="187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16" name="CuadroTexto 15"/>
          <p:cNvSpPr txBox="1"/>
          <p:nvPr/>
        </p:nvSpPr>
        <p:spPr>
          <a:xfrm>
            <a:off x="7167489" y="4053674"/>
            <a:ext cx="1614268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sz="1500" b="1" u="sng" dirty="0">
                <a:latin typeface="Franklin Gothic Demi" panose="020B0703020102020204" pitchFamily="34" charset="0"/>
              </a:rPr>
              <a:t>Nación: </a:t>
            </a:r>
          </a:p>
          <a:p>
            <a:pPr algn="just"/>
            <a:r>
              <a:rPr lang="gl-ES" sz="1350" dirty="0">
                <a:latin typeface="Franklin Gothic Demi" panose="020B0703020102020204" pitchFamily="34" charset="0"/>
              </a:rPr>
              <a:t>Conxunto de cidadáns libres, iguais e solidarios entre si, que viven baixo un territorio, baixo unha lei común</a:t>
            </a:r>
            <a:r>
              <a:rPr lang="gl-ES" sz="1350" dirty="0"/>
              <a:t>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600" y="3991818"/>
            <a:ext cx="1705708" cy="1878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18" name="CuadroTexto 17"/>
          <p:cNvSpPr txBox="1"/>
          <p:nvPr/>
        </p:nvSpPr>
        <p:spPr>
          <a:xfrm>
            <a:off x="21600" y="3949798"/>
            <a:ext cx="175142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500" b="1" u="sng" dirty="0">
                <a:latin typeface="Franklin Gothic Demi" panose="020B0703020102020204" pitchFamily="34" charset="0"/>
              </a:rPr>
              <a:t>Nación:</a:t>
            </a:r>
          </a:p>
          <a:p>
            <a:pPr algn="just"/>
            <a:r>
              <a:rPr lang="gl-ES" sz="1350" dirty="0">
                <a:latin typeface="Franklin Gothic Demi" panose="020B0703020102020204" pitchFamily="34" charset="0"/>
              </a:rPr>
              <a:t>Unha comunidade, unha cultura, unha linguaxe particular, unha historia, uns costumes propios, anteriores e superiores ó individuo.</a:t>
            </a:r>
          </a:p>
        </p:txBody>
      </p:sp>
      <p:sp>
        <p:nvSpPr>
          <p:cNvPr id="19" name="AutoShape 2" descr="Resultado de imagen de fichte"/>
          <p:cNvSpPr>
            <a:spLocks noChangeAspect="1" noChangeArrowheads="1"/>
          </p:cNvSpPr>
          <p:nvPr/>
        </p:nvSpPr>
        <p:spPr bwMode="auto">
          <a:xfrm>
            <a:off x="86292" y="842332"/>
            <a:ext cx="1311131" cy="131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gl-ES" sz="1350"/>
          </a:p>
        </p:txBody>
      </p:sp>
      <p:pic>
        <p:nvPicPr>
          <p:cNvPr id="1030" name="Picture 6" descr="Resultado de imagen de fich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" y="2455783"/>
            <a:ext cx="1240990" cy="145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Her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" y="925158"/>
            <a:ext cx="1166510" cy="146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1322015" y="1653709"/>
            <a:ext cx="756938" cy="3000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gl-ES" sz="1350" dirty="0"/>
              <a:t>HERDER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376203" y="3258729"/>
            <a:ext cx="678391" cy="30008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gl-ES" sz="1350" dirty="0"/>
              <a:t>FICHTE</a:t>
            </a:r>
          </a:p>
        </p:txBody>
      </p:sp>
      <p:pic>
        <p:nvPicPr>
          <p:cNvPr id="1034" name="Picture 10" descr="Resultado de imagen de juramento Juego de la pelo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81" y="2356558"/>
            <a:ext cx="1752749" cy="13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de Revolución France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280" y="900716"/>
            <a:ext cx="1659989" cy="133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echa abajo 26"/>
          <p:cNvSpPr/>
          <p:nvPr/>
        </p:nvSpPr>
        <p:spPr>
          <a:xfrm>
            <a:off x="2973559" y="3669853"/>
            <a:ext cx="363474" cy="1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32" name="Flecha abajo 31"/>
          <p:cNvSpPr/>
          <p:nvPr/>
        </p:nvSpPr>
        <p:spPr>
          <a:xfrm>
            <a:off x="5615138" y="2323913"/>
            <a:ext cx="363474" cy="1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33" name="Flecha abajo 32"/>
          <p:cNvSpPr/>
          <p:nvPr/>
        </p:nvSpPr>
        <p:spPr>
          <a:xfrm>
            <a:off x="5615138" y="3717031"/>
            <a:ext cx="363474" cy="1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34" name="Flecha abajo 33"/>
          <p:cNvSpPr/>
          <p:nvPr/>
        </p:nvSpPr>
        <p:spPr>
          <a:xfrm>
            <a:off x="2963624" y="2356558"/>
            <a:ext cx="363474" cy="155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2" name="CuadroTexto 1"/>
          <p:cNvSpPr txBox="1"/>
          <p:nvPr/>
        </p:nvSpPr>
        <p:spPr>
          <a:xfrm>
            <a:off x="3694255" y="4044742"/>
            <a:ext cx="159848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1350" u="sng" dirty="0">
                <a:latin typeface="Franklin Gothic Demi" panose="020B0703020102020204" pitchFamily="34" charset="0"/>
              </a:rPr>
              <a:t>Nación:</a:t>
            </a:r>
          </a:p>
          <a:p>
            <a:r>
              <a:rPr lang="gl-ES" sz="1350" dirty="0">
                <a:latin typeface="Franklin Gothic Demi" panose="020B0703020102020204" pitchFamily="34" charset="0"/>
              </a:rPr>
              <a:t>Asociación de tódolos homes que comparten  unha lingua, cultura...</a:t>
            </a:r>
          </a:p>
          <a:p>
            <a:r>
              <a:rPr lang="gl-ES" sz="1350" dirty="0">
                <a:latin typeface="Franklin Gothic Demi" panose="020B0703020102020204" pitchFamily="34" charset="0"/>
              </a:rPr>
              <a:t>propias que teñen a vontade de </a:t>
            </a:r>
          </a:p>
          <a:p>
            <a:r>
              <a:rPr lang="gl-ES" sz="1350" dirty="0">
                <a:latin typeface="Franklin Gothic Demi" panose="020B0703020102020204" pitchFamily="34" charset="0"/>
              </a:rPr>
              <a:t>ser unha nación</a:t>
            </a:r>
          </a:p>
        </p:txBody>
      </p:sp>
      <p:pic>
        <p:nvPicPr>
          <p:cNvPr id="1028" name="Picture 4" descr="Resultado de imagen de Mazzin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97" y="2609309"/>
            <a:ext cx="963396" cy="10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4173862" y="3714819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1350" dirty="0" err="1">
                <a:latin typeface="Franklin Gothic Demi" panose="020B0703020102020204" pitchFamily="34" charset="0"/>
              </a:rPr>
              <a:t>Mazzini</a:t>
            </a:r>
            <a:endParaRPr lang="gl-ES" sz="1350" dirty="0">
              <a:latin typeface="Franklin Gothic Demi" panose="020B0703020102020204" pitchFamily="34" charset="0"/>
            </a:endParaRPr>
          </a:p>
        </p:txBody>
      </p:sp>
      <p:sp>
        <p:nvSpPr>
          <p:cNvPr id="28" name="Flecha izquierda 27"/>
          <p:cNvSpPr/>
          <p:nvPr/>
        </p:nvSpPr>
        <p:spPr>
          <a:xfrm>
            <a:off x="5071125" y="3003049"/>
            <a:ext cx="270496" cy="2556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sp>
        <p:nvSpPr>
          <p:cNvPr id="29" name="Flecha derecha 28"/>
          <p:cNvSpPr/>
          <p:nvPr/>
        </p:nvSpPr>
        <p:spPr>
          <a:xfrm>
            <a:off x="3734201" y="3003049"/>
            <a:ext cx="226928" cy="27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</p:spTree>
    <p:extLst>
      <p:ext uri="{BB962C8B-B14F-4D97-AF65-F5344CB8AC3E}">
        <p14:creationId xmlns:p14="http://schemas.microsoft.com/office/powerpoint/2010/main" val="11670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80 mm Krupp BL gun model 18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4248472" cy="3096165"/>
          </a:xfrm>
          <a:prstGeom prst="rect">
            <a:avLst/>
          </a:prstGeom>
          <a:noFill/>
        </p:spPr>
      </p:pic>
      <p:pic>
        <p:nvPicPr>
          <p:cNvPr id="43012" name="Picture 4" descr="http://i50.tinypic.com/2lv1c2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216" y="0"/>
            <a:ext cx="7056784" cy="1808695"/>
          </a:xfrm>
          <a:prstGeom prst="rect">
            <a:avLst/>
          </a:prstGeom>
          <a:noFill/>
        </p:spPr>
      </p:pic>
      <p:pic>
        <p:nvPicPr>
          <p:cNvPr id="4" name="Picture 4" descr="http://img146.imageshack.us/img146/2686/helmuthvonmoltketheyounyj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19848" cy="443711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4581128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Esta política de Bismarck ven acompañada </a:t>
            </a:r>
            <a:r>
              <a:rPr lang="es-ES_tradnl" dirty="0" err="1" smtClean="0"/>
              <a:t>tamén</a:t>
            </a:r>
            <a:r>
              <a:rPr lang="es-ES_tradnl" dirty="0" smtClean="0"/>
              <a:t> </a:t>
            </a:r>
            <a:r>
              <a:rPr lang="es-ES_tradnl" dirty="0" err="1" smtClean="0"/>
              <a:t>pola</a:t>
            </a:r>
            <a:r>
              <a:rPr lang="es-ES_tradnl" dirty="0" smtClean="0"/>
              <a:t> </a:t>
            </a:r>
            <a:r>
              <a:rPr lang="es-ES_tradnl" b="1" dirty="0" smtClean="0"/>
              <a:t>modernización do </a:t>
            </a:r>
            <a:r>
              <a:rPr lang="es-ES_tradnl" b="1" dirty="0" err="1" smtClean="0"/>
              <a:t>exército</a:t>
            </a:r>
            <a:r>
              <a:rPr lang="es-ES_tradnl" b="1" dirty="0" smtClean="0"/>
              <a:t> prusiano</a:t>
            </a:r>
            <a:r>
              <a:rPr lang="es-ES_tradnl" dirty="0" smtClean="0"/>
              <a:t>, con </a:t>
            </a:r>
            <a:r>
              <a:rPr lang="es-ES_tradnl" b="1" dirty="0" err="1" smtClean="0"/>
              <a:t>fusís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canón</a:t>
            </a:r>
            <a:r>
              <a:rPr lang="es-ES_tradnl" b="1" dirty="0" smtClean="0"/>
              <a:t> de </a:t>
            </a:r>
            <a:r>
              <a:rPr lang="es-ES_tradnl" b="1" dirty="0" err="1" smtClean="0"/>
              <a:t>agulla</a:t>
            </a:r>
            <a:r>
              <a:rPr lang="es-ES_tradnl" b="1" dirty="0" smtClean="0"/>
              <a:t> </a:t>
            </a:r>
            <a:r>
              <a:rPr lang="es-ES_tradnl" dirty="0" smtClean="0"/>
              <a:t>(</a:t>
            </a:r>
            <a:r>
              <a:rPr lang="es-ES_tradnl" dirty="0" err="1" smtClean="0"/>
              <a:t>Dreyse</a:t>
            </a:r>
            <a:r>
              <a:rPr lang="es-ES_tradnl" dirty="0" smtClean="0"/>
              <a:t>. 7 disparos por minuto) e </a:t>
            </a:r>
            <a:r>
              <a:rPr lang="es-ES_tradnl" b="1" dirty="0" err="1" smtClean="0"/>
              <a:t>canóns</a:t>
            </a:r>
            <a:r>
              <a:rPr lang="es-ES_tradnl" b="1" dirty="0" smtClean="0"/>
              <a:t> de retrocarga </a:t>
            </a:r>
            <a:r>
              <a:rPr lang="es-ES_tradnl" dirty="0" smtClean="0"/>
              <a:t>(Krupp) de 90 mm, que </a:t>
            </a:r>
            <a:r>
              <a:rPr lang="es-ES_tradnl" dirty="0" err="1" smtClean="0"/>
              <a:t>lle</a:t>
            </a:r>
            <a:r>
              <a:rPr lang="es-ES_tradnl" dirty="0" smtClean="0"/>
              <a:t> dará </a:t>
            </a:r>
            <a:r>
              <a:rPr lang="es-ES_tradnl" dirty="0" err="1" smtClean="0"/>
              <a:t>superioridade</a:t>
            </a:r>
            <a:r>
              <a:rPr lang="es-ES_tradnl" dirty="0" smtClean="0"/>
              <a:t> </a:t>
            </a:r>
            <a:r>
              <a:rPr lang="es-ES_tradnl" dirty="0" err="1" smtClean="0"/>
              <a:t>fronte</a:t>
            </a:r>
            <a:r>
              <a:rPr lang="es-ES_tradnl" dirty="0" smtClean="0"/>
              <a:t> o armamento anticuado, case idéntico o das guerras napoleónicas ( 2 disparos por minuto), de Austria e Dinamarca e a </a:t>
            </a:r>
            <a:r>
              <a:rPr lang="es-ES_tradnl" b="1" dirty="0" smtClean="0"/>
              <a:t>eficiente utilización do ferrocarril</a:t>
            </a:r>
            <a:r>
              <a:rPr lang="es-ES_tradnl" dirty="0" smtClean="0"/>
              <a:t> que permitirá ó </a:t>
            </a:r>
            <a:r>
              <a:rPr lang="es-ES_tradnl" dirty="0" err="1" smtClean="0"/>
              <a:t>exército</a:t>
            </a:r>
            <a:r>
              <a:rPr lang="es-ES_tradnl" dirty="0" smtClean="0"/>
              <a:t> prusiano concentrar </a:t>
            </a:r>
            <a:r>
              <a:rPr lang="es-ES_tradnl" dirty="0" err="1" smtClean="0"/>
              <a:t>rapidamente</a:t>
            </a:r>
            <a:r>
              <a:rPr lang="es-ES_tradnl" dirty="0" smtClean="0"/>
              <a:t> as </a:t>
            </a:r>
            <a:r>
              <a:rPr lang="es-ES_tradnl" dirty="0" err="1" smtClean="0"/>
              <a:t>súas</a:t>
            </a:r>
            <a:r>
              <a:rPr lang="es-ES_tradnl" dirty="0" smtClean="0"/>
              <a:t> </a:t>
            </a:r>
            <a:r>
              <a:rPr lang="es-ES_tradnl" dirty="0" err="1" smtClean="0"/>
              <a:t>forzas</a:t>
            </a:r>
            <a:r>
              <a:rPr lang="es-ES_tradnl" dirty="0" smtClean="0"/>
              <a:t> </a:t>
            </a:r>
            <a:r>
              <a:rPr lang="es-ES_tradnl" dirty="0" err="1" smtClean="0"/>
              <a:t>onde</a:t>
            </a:r>
            <a:r>
              <a:rPr lang="es-ES_tradnl" dirty="0" smtClean="0"/>
              <a:t> se precisen. </a:t>
            </a:r>
          </a:p>
          <a:p>
            <a:r>
              <a:rPr lang="es-ES_tradnl" dirty="0" smtClean="0"/>
              <a:t>O </a:t>
            </a:r>
            <a:r>
              <a:rPr lang="es-ES_tradnl" dirty="0" err="1" smtClean="0"/>
              <a:t>exército</a:t>
            </a:r>
            <a:r>
              <a:rPr lang="es-ES_tradnl" dirty="0" smtClean="0"/>
              <a:t> prusiano será </a:t>
            </a:r>
            <a:r>
              <a:rPr lang="es-ES_tradnl" dirty="0" err="1" smtClean="0"/>
              <a:t>dirixido</a:t>
            </a:r>
            <a:r>
              <a:rPr lang="es-ES_tradnl" dirty="0" smtClean="0"/>
              <a:t> polo competente </a:t>
            </a:r>
            <a:r>
              <a:rPr lang="es-ES_tradnl" dirty="0" err="1" smtClean="0"/>
              <a:t>xeneral</a:t>
            </a:r>
            <a:r>
              <a:rPr lang="es-ES_tradnl" dirty="0" smtClean="0"/>
              <a:t> </a:t>
            </a:r>
            <a:r>
              <a:rPr lang="es-ES_tradnl" b="1" dirty="0" smtClean="0"/>
              <a:t>Von </a:t>
            </a:r>
            <a:r>
              <a:rPr lang="es-ES_tradnl" b="1" dirty="0" err="1" smtClean="0"/>
              <a:t>Moltke</a:t>
            </a:r>
            <a:r>
              <a:rPr lang="es-ES_tradnl" b="1" dirty="0" smtClean="0"/>
              <a:t> </a:t>
            </a:r>
            <a:r>
              <a:rPr lang="es-ES_tradnl" dirty="0" smtClean="0"/>
              <a:t>que </a:t>
            </a:r>
            <a:r>
              <a:rPr lang="es-ES_tradnl" dirty="0" err="1" smtClean="0"/>
              <a:t>dirixirá</a:t>
            </a:r>
            <a:r>
              <a:rPr lang="es-ES_tradnl" dirty="0" smtClean="0"/>
              <a:t> </a:t>
            </a:r>
            <a:r>
              <a:rPr lang="es-ES_tradnl" dirty="0" err="1" smtClean="0"/>
              <a:t>tódalas</a:t>
            </a:r>
            <a:r>
              <a:rPr lang="es-ES_tradnl" dirty="0" smtClean="0"/>
              <a:t> campañas con total </a:t>
            </a:r>
            <a:r>
              <a:rPr lang="es-ES_tradnl" dirty="0" err="1" smtClean="0"/>
              <a:t>minuciosidade</a:t>
            </a:r>
            <a:r>
              <a:rPr lang="es-ES_tradnl" dirty="0" smtClean="0"/>
              <a:t> e </a:t>
            </a:r>
            <a:r>
              <a:rPr lang="es-ES_tradnl" dirty="0" err="1" smtClean="0"/>
              <a:t>acerto</a:t>
            </a:r>
            <a:r>
              <a:rPr lang="es-ES_tradnl" dirty="0" smtClean="0"/>
              <a:t>.</a:t>
            </a:r>
            <a:endParaRPr lang="gl-ES" dirty="0"/>
          </a:p>
        </p:txBody>
      </p:sp>
      <p:sp>
        <p:nvSpPr>
          <p:cNvPr id="6" name="5 Rectángulo"/>
          <p:cNvSpPr/>
          <p:nvPr/>
        </p:nvSpPr>
        <p:spPr>
          <a:xfrm>
            <a:off x="2987824" y="4077072"/>
            <a:ext cx="1264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l-ES" dirty="0" err="1" smtClean="0"/>
              <a:t>Von</a:t>
            </a:r>
            <a:r>
              <a:rPr lang="gl-ES" dirty="0" smtClean="0"/>
              <a:t> </a:t>
            </a:r>
            <a:r>
              <a:rPr lang="gl-ES" dirty="0" err="1" smtClean="0"/>
              <a:t>Moltke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1520" y="260648"/>
            <a:ext cx="7848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gl-ES" b="1" dirty="0" smtClean="0"/>
              <a:t>MOVEMENTO CULTURAL PAN XERMÁNICO: </a:t>
            </a:r>
          </a:p>
          <a:p>
            <a:pPr algn="just"/>
            <a:r>
              <a:rPr lang="gl-ES" b="1" dirty="0" smtClean="0"/>
              <a:t>O ROMANTICISMO ALEMÁN E A XOVE ALEMAÑA.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Desde 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primeiros do s. XIX espallouse por Alemaña, sobre todo grazas o labor </a:t>
            </a: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 intelectuais 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como </a:t>
            </a:r>
            <a:r>
              <a:rPr lang="gl-E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Fichte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gl-E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Hegel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gl-ES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Ranke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unha forte conciencia dunha sola nación, </a:t>
            </a: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Alemaña.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latin typeface="Times New Roman" pitchFamily="18" charset="0"/>
                <a:cs typeface="Times New Roman" pitchFamily="18" charset="0"/>
              </a:rPr>
              <a:t>O Romanticismo, literario e musical, favoreceu tamén o espallamento dun sentimento panxermánico, pertencendo unha boa parte dos seus autores ó movemento nacionalista a “</a:t>
            </a:r>
            <a:r>
              <a:rPr lang="gl-ES" dirty="0" err="1" smtClean="0">
                <a:latin typeface="Times New Roman" pitchFamily="18" charset="0"/>
                <a:cs typeface="Times New Roman" pitchFamily="18" charset="0"/>
              </a:rPr>
              <a:t>Xove</a:t>
            </a:r>
            <a:r>
              <a:rPr lang="gl-E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gl-ES" dirty="0" smtClean="0">
                <a:latin typeface="Times New Roman" pitchFamily="18" charset="0"/>
                <a:cs typeface="Times New Roman" pitchFamily="18" charset="0"/>
              </a:rPr>
              <a:t>Alemaña”.</a:t>
            </a:r>
            <a:endParaRPr lang="gl-ES" dirty="0"/>
          </a:p>
        </p:txBody>
      </p:sp>
      <p:pic>
        <p:nvPicPr>
          <p:cNvPr id="3" name="Picture 2" descr="http://upload.wikimedia.org/wikipedia/commons/thumb/8/8d/Johann_Gottlieb_Fichte.jpg/200px-Johann_Gottlieb_Fich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596428"/>
            <a:ext cx="3407521" cy="3816424"/>
          </a:xfrm>
          <a:prstGeom prst="rect">
            <a:avLst/>
          </a:prstGeom>
          <a:noFill/>
        </p:spPr>
      </p:pic>
      <p:sp>
        <p:nvSpPr>
          <p:cNvPr id="4" name="2 CuadroTexto"/>
          <p:cNvSpPr txBox="1"/>
          <p:nvPr/>
        </p:nvSpPr>
        <p:spPr>
          <a:xfrm>
            <a:off x="3923928" y="6412852"/>
            <a:ext cx="750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err="1" smtClean="0"/>
              <a:t>Fichte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5390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ollverein Schacht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26712"/>
            <a:ext cx="52973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95536" y="404664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b="1" dirty="0" smtClean="0"/>
              <a:t>INTERESE DA BURGUESÍA ALEMÁ:</a:t>
            </a:r>
          </a:p>
          <a:p>
            <a:pPr algn="just"/>
            <a:r>
              <a:rPr lang="es-ES_tradnl" dirty="0" smtClean="0"/>
              <a:t>A Burguesía </a:t>
            </a:r>
            <a:r>
              <a:rPr lang="es-ES_tradnl" dirty="0" err="1" smtClean="0"/>
              <a:t>alemá</a:t>
            </a:r>
            <a:r>
              <a:rPr lang="es-ES_tradnl" dirty="0" smtClean="0"/>
              <a:t>, enriquecida </a:t>
            </a:r>
            <a:r>
              <a:rPr lang="es-ES_tradnl" dirty="0" err="1" smtClean="0"/>
              <a:t>co</a:t>
            </a:r>
            <a:r>
              <a:rPr lang="es-ES_tradnl" dirty="0" smtClean="0"/>
              <a:t> </a:t>
            </a:r>
            <a:r>
              <a:rPr lang="es-ES_tradnl" dirty="0" err="1" smtClean="0"/>
              <a:t>desenvolvemento</a:t>
            </a:r>
            <a:r>
              <a:rPr lang="es-ES_tradnl" dirty="0" smtClean="0"/>
              <a:t> económico que experimenta </a:t>
            </a:r>
            <a:r>
              <a:rPr lang="es-ES_tradnl" dirty="0" err="1" smtClean="0"/>
              <a:t>Alemaña</a:t>
            </a:r>
            <a:r>
              <a:rPr lang="es-ES_tradnl" dirty="0" smtClean="0"/>
              <a:t>, </a:t>
            </a:r>
            <a:r>
              <a:rPr lang="es-ES_tradnl" dirty="0" err="1" smtClean="0"/>
              <a:t>co</a:t>
            </a:r>
            <a:r>
              <a:rPr lang="es-ES_tradnl" dirty="0" smtClean="0"/>
              <a:t> incremento de </a:t>
            </a:r>
            <a:r>
              <a:rPr lang="es-ES_tradnl" dirty="0" err="1" smtClean="0"/>
              <a:t>poboación</a:t>
            </a:r>
            <a:r>
              <a:rPr lang="es-ES_tradnl" dirty="0" smtClean="0"/>
              <a:t>, construcción do ferrocarril, </a:t>
            </a:r>
            <a:r>
              <a:rPr lang="es-ES_tradnl" dirty="0" err="1" smtClean="0"/>
              <a:t>espallamento</a:t>
            </a:r>
            <a:r>
              <a:rPr lang="es-ES_tradnl" dirty="0" smtClean="0"/>
              <a:t> da industrialización, en </a:t>
            </a:r>
            <a:r>
              <a:rPr lang="es-ES_tradnl" dirty="0" err="1" smtClean="0"/>
              <a:t>certa</a:t>
            </a:r>
            <a:r>
              <a:rPr lang="es-ES_tradnl" dirty="0" smtClean="0"/>
              <a:t> medida como consecuencia dos intentos de crear un mercado nacional, coa creación das Uniones </a:t>
            </a:r>
            <a:r>
              <a:rPr lang="es-ES_tradnl" dirty="0" err="1" smtClean="0"/>
              <a:t>Aduaneiras</a:t>
            </a:r>
            <a:r>
              <a:rPr lang="es-ES_tradnl" dirty="0" smtClean="0"/>
              <a:t> como o </a:t>
            </a:r>
            <a:r>
              <a:rPr lang="es-ES_tradnl" dirty="0" err="1" smtClean="0"/>
              <a:t>Zollverein</a:t>
            </a:r>
            <a:r>
              <a:rPr lang="es-ES_tradnl" dirty="0" smtClean="0"/>
              <a:t>, ven con </a:t>
            </a:r>
            <a:r>
              <a:rPr lang="es-ES_tradnl" dirty="0" err="1" smtClean="0"/>
              <a:t>bos</a:t>
            </a:r>
            <a:r>
              <a:rPr lang="es-ES_tradnl" dirty="0" smtClean="0"/>
              <a:t> </a:t>
            </a:r>
            <a:r>
              <a:rPr lang="es-ES_tradnl" dirty="0" err="1" smtClean="0"/>
              <a:t>ollos</a:t>
            </a:r>
            <a:r>
              <a:rPr lang="es-ES_tradnl" dirty="0" smtClean="0"/>
              <a:t> o proceso de Unificación Política.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7628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2050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 PROCESO DE UNIFICACIÓN DE ALEMAÑA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b="1" u="sng" dirty="0" smtClean="0">
                <a:latin typeface="Times New Roman" pitchFamily="18" charset="0"/>
                <a:cs typeface="Times New Roman" pitchFamily="18" charset="0"/>
              </a:rPr>
              <a:t>ANTECEDENTES.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1-</a:t>
            </a:r>
            <a:r>
              <a:rPr kumimoji="0" lang="gl-ES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CONFEDERACIÓN XERMÁNICA LIDERADA POR AUSTRIA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Confederación Xermánica, constituída en 1815 e liderada por Austria, aglutinaba unha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constelación de trinta e oito comunidades nacionais, entre as que sobresaía o reino de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Prusia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Os </a:t>
            </a:r>
            <a:r>
              <a:rPr lang="gl-ES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38 estados tiñan as súas leis e sistemas de goberno propios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513" name="Imagen 1" descr="http://finea.files.wordpress.com/2010/01/mapa-alemania1.png?w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128792" cy="4996577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416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-16076"/>
            <a:ext cx="8964488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2- </a:t>
            </a:r>
            <a:r>
              <a:rPr lang="es-ES_tradnl" b="1" u="sng" dirty="0" smtClean="0"/>
              <a:t>2 POSIBLES OPCIÓNS PARA A UNIFICACIÓN.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Antes da década de 1860 non se </a:t>
            </a:r>
            <a:r>
              <a:rPr lang="es-ES_tradnl" dirty="0" err="1" smtClean="0"/>
              <a:t>chegou</a:t>
            </a:r>
            <a:r>
              <a:rPr lang="es-ES_tradnl" dirty="0" smtClean="0"/>
              <a:t> a ningún </a:t>
            </a:r>
            <a:r>
              <a:rPr lang="es-ES_tradnl" dirty="0" err="1" smtClean="0"/>
              <a:t>acordo</a:t>
            </a:r>
            <a:r>
              <a:rPr lang="es-ES_tradnl" dirty="0" smtClean="0"/>
              <a:t> entre as distintas </a:t>
            </a:r>
            <a:r>
              <a:rPr lang="es-ES_tradnl" dirty="0" err="1" smtClean="0"/>
              <a:t>correntes</a:t>
            </a:r>
            <a:r>
              <a:rPr lang="es-ES_tradnl" dirty="0" smtClean="0"/>
              <a:t> políticas (conservadora, liberal </a:t>
            </a:r>
            <a:r>
              <a:rPr lang="es-ES_tradnl" dirty="0" err="1" smtClean="0"/>
              <a:t>ou</a:t>
            </a:r>
            <a:r>
              <a:rPr lang="es-ES_tradnl" dirty="0" smtClean="0"/>
              <a:t> demócrata)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/>
              <a:t>2 eran as posibilidades </a:t>
            </a:r>
            <a:r>
              <a:rPr lang="es-ES_tradnl" dirty="0" err="1" smtClean="0"/>
              <a:t>neste</a:t>
            </a:r>
            <a:r>
              <a:rPr lang="es-ES_tradnl" dirty="0" smtClean="0"/>
              <a:t> proceso:</a:t>
            </a:r>
          </a:p>
          <a:p>
            <a:endParaRPr lang="es-ES_tradnl" sz="800" b="1" dirty="0" smtClean="0"/>
          </a:p>
          <a:p>
            <a:pPr lvl="0"/>
            <a:r>
              <a:rPr lang="es-ES_tradnl" dirty="0" smtClean="0"/>
              <a:t>A formación da </a:t>
            </a:r>
            <a:r>
              <a:rPr lang="es-ES_tradnl" b="1" dirty="0" smtClean="0"/>
              <a:t>Grande </a:t>
            </a:r>
            <a:r>
              <a:rPr lang="es-ES_tradnl" b="1" dirty="0" err="1" smtClean="0"/>
              <a:t>Alemaña</a:t>
            </a:r>
            <a:r>
              <a:rPr lang="es-ES_tradnl" dirty="0" smtClean="0"/>
              <a:t>: que incluía a Austria dentro da nación </a:t>
            </a:r>
            <a:r>
              <a:rPr lang="es-ES_tradnl" dirty="0" err="1" smtClean="0"/>
              <a:t>alemá</a:t>
            </a:r>
            <a:endParaRPr lang="es-ES_tradnl" b="1" dirty="0" smtClean="0"/>
          </a:p>
          <a:p>
            <a:pPr lvl="0"/>
            <a:endParaRPr lang="es-ES_tradnl" sz="800" b="1" dirty="0" smtClean="0"/>
          </a:p>
          <a:p>
            <a:pPr lvl="0"/>
            <a:r>
              <a:rPr lang="es-ES_tradnl" dirty="0" smtClean="0"/>
              <a:t>A formación da </a:t>
            </a:r>
            <a:r>
              <a:rPr lang="es-ES_tradnl" b="1" dirty="0" err="1" smtClean="0"/>
              <a:t>Pequena</a:t>
            </a:r>
            <a:r>
              <a:rPr lang="es-ES_tradnl" b="1" dirty="0" smtClean="0"/>
              <a:t> </a:t>
            </a:r>
            <a:r>
              <a:rPr lang="es-ES_tradnl" b="1" dirty="0" err="1" smtClean="0"/>
              <a:t>Alemaña</a:t>
            </a:r>
            <a:r>
              <a:rPr lang="es-ES_tradnl" b="1" dirty="0" smtClean="0"/>
              <a:t>:  </a:t>
            </a:r>
            <a:r>
              <a:rPr lang="es-ES_tradnl" dirty="0" err="1" smtClean="0"/>
              <a:t>Excluíndo</a:t>
            </a:r>
            <a:r>
              <a:rPr lang="es-ES_tradnl" dirty="0" smtClean="0"/>
              <a:t> a Austria e formando a nación </a:t>
            </a:r>
            <a:r>
              <a:rPr lang="es-ES_tradnl" dirty="0" err="1" smtClean="0"/>
              <a:t>arredor</a:t>
            </a:r>
            <a:r>
              <a:rPr lang="es-ES_tradnl" dirty="0" smtClean="0"/>
              <a:t> de Prusia.</a:t>
            </a:r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dirty="0"/>
          </a:p>
          <a:p>
            <a:pPr lvl="0"/>
            <a:endParaRPr lang="es-ES_tradnl" dirty="0" smtClean="0"/>
          </a:p>
          <a:p>
            <a:pPr lvl="0"/>
            <a:endParaRPr lang="es-ES_tradnl" sz="800" b="1" dirty="0" smtClean="0"/>
          </a:p>
          <a:p>
            <a:r>
              <a:rPr lang="es-ES_tradnl" dirty="0" smtClean="0"/>
              <a:t>              O fracaso dos intentos revolucionarios de 1830-1848 e a crecente </a:t>
            </a:r>
            <a:r>
              <a:rPr lang="es-ES_tradnl" dirty="0" err="1" smtClean="0"/>
              <a:t>rivalidade</a:t>
            </a:r>
            <a:r>
              <a:rPr lang="es-ES_tradnl" dirty="0" smtClean="0"/>
              <a:t> entre Prusia e Austria, </a:t>
            </a:r>
            <a:r>
              <a:rPr lang="es-ES_tradnl" dirty="0" err="1" smtClean="0"/>
              <a:t>foron</a:t>
            </a:r>
            <a:r>
              <a:rPr lang="es-ES_tradnl" dirty="0" smtClean="0"/>
              <a:t> decantando a solución cara ó liderado de Prusia. </a:t>
            </a:r>
            <a:endParaRPr lang="es-ES_tradnl" b="1" dirty="0" smtClean="0"/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 smtClean="0">
              <a:latin typeface="Arial" pitchFamily="34" charset="0"/>
            </a:endParaRP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41281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rchivo:FWIV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314700" cy="45720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5301208"/>
            <a:ext cx="3708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Federico Guillerme IV de Prusia</a:t>
            </a:r>
          </a:p>
          <a:p>
            <a:r>
              <a:rPr lang="gl-ES" dirty="0" smtClean="0"/>
              <a:t>A súa doenza mental fixo que a Coroa</a:t>
            </a:r>
          </a:p>
          <a:p>
            <a:r>
              <a:rPr lang="gl-ES" dirty="0" smtClean="0"/>
              <a:t> recaese no seu irmán Guillerme I.</a:t>
            </a:r>
            <a:endParaRPr lang="gl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23928" y="71008"/>
            <a:ext cx="43924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3</a:t>
            </a:r>
            <a:r>
              <a:rPr lang="es-ES_tradnl" dirty="0" smtClean="0"/>
              <a:t>- </a:t>
            </a:r>
            <a:r>
              <a:rPr lang="es-ES_tradnl" b="1" u="sng" dirty="0" smtClean="0"/>
              <a:t>FRACASO DE INTENTOS DE UNIFICACIÓN </a:t>
            </a:r>
            <a:r>
              <a:rPr lang="es-ES_tradnl" b="1" u="sng" dirty="0" err="1" smtClean="0"/>
              <a:t>Ó</a:t>
            </a:r>
            <a:r>
              <a:rPr lang="es-ES_tradnl" b="1" u="sng" dirty="0" smtClean="0"/>
              <a:t> MARXE DE AUSTRIA.</a:t>
            </a:r>
          </a:p>
          <a:p>
            <a:endParaRPr lang="es-ES_tradnl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gl-ES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gl-ES" dirty="0">
                <a:latin typeface="Times New Roman" pitchFamily="18" charset="0"/>
                <a:cs typeface="Times New Roman" pitchFamily="18" charset="0"/>
              </a:rPr>
              <a:t>Revolución de </a:t>
            </a:r>
            <a:r>
              <a:rPr lang="gl-ES" dirty="0" smtClean="0">
                <a:latin typeface="Times New Roman" pitchFamily="18" charset="0"/>
                <a:cs typeface="Times New Roman" pitchFamily="18" charset="0"/>
              </a:rPr>
              <a:t>1848, a Dieta de </a:t>
            </a:r>
            <a:r>
              <a:rPr lang="gl-ES" dirty="0" err="1" smtClean="0">
                <a:latin typeface="Times New Roman" pitchFamily="18" charset="0"/>
                <a:cs typeface="Times New Roman" pitchFamily="18" charset="0"/>
              </a:rPr>
              <a:t>Francfort</a:t>
            </a:r>
            <a:r>
              <a:rPr lang="gl-ES" dirty="0" smtClean="0">
                <a:latin typeface="Times New Roman" pitchFamily="18" charset="0"/>
                <a:cs typeface="Times New Roman" pitchFamily="18" charset="0"/>
              </a:rPr>
              <a:t> liderará unha iniciativa, fracasada, da realización dunha Constitución común para os Estados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alemáns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ES_tradnl" b="1" dirty="0"/>
          </a:p>
          <a:p>
            <a:endParaRPr lang="gl-ES" dirty="0"/>
          </a:p>
          <a:p>
            <a:pPr algn="just"/>
            <a:r>
              <a:rPr lang="es-ES_tradnl" dirty="0" smtClean="0"/>
              <a:t>Federico Guillermo de Prusia fracasa no </a:t>
            </a:r>
            <a:r>
              <a:rPr lang="es-ES_tradnl" dirty="0" err="1" smtClean="0"/>
              <a:t>seu</a:t>
            </a:r>
            <a:r>
              <a:rPr lang="es-ES_tradnl" dirty="0" smtClean="0"/>
              <a:t> intento da  </a:t>
            </a:r>
            <a:r>
              <a:rPr lang="es-ES_tradnl" b="1" dirty="0" smtClean="0"/>
              <a:t>UNIÓN PRUSIANA</a:t>
            </a:r>
            <a:r>
              <a:rPr lang="es-ES_tradnl" dirty="0" smtClean="0"/>
              <a:t>,</a:t>
            </a:r>
          </a:p>
          <a:p>
            <a:endParaRPr lang="es-ES_tradnl" dirty="0" smtClean="0"/>
          </a:p>
          <a:p>
            <a:pPr algn="just"/>
            <a:r>
              <a:rPr lang="es-ES_tradnl" dirty="0" smtClean="0"/>
              <a:t>En 1850 , Austria, </a:t>
            </a:r>
            <a:r>
              <a:rPr lang="es-ES_tradnl" dirty="0" err="1" smtClean="0"/>
              <a:t>apoiada</a:t>
            </a:r>
            <a:r>
              <a:rPr lang="es-ES_tradnl" dirty="0" smtClean="0"/>
              <a:t> por Rusia, </a:t>
            </a:r>
            <a:r>
              <a:rPr lang="es-ES_tradnl" dirty="0" err="1" smtClean="0"/>
              <a:t>obriga</a:t>
            </a:r>
            <a:r>
              <a:rPr lang="es-ES_tradnl" dirty="0" smtClean="0"/>
              <a:t> a Prusia a abandonar a </a:t>
            </a:r>
            <a:r>
              <a:rPr lang="es-ES_tradnl" dirty="0" err="1" smtClean="0"/>
              <a:t>súa</a:t>
            </a:r>
            <a:r>
              <a:rPr lang="es-ES_tradnl" dirty="0" smtClean="0"/>
              <a:t> pretensión da </a:t>
            </a:r>
            <a:r>
              <a:rPr lang="es-ES_tradnl" i="1" dirty="0" err="1" smtClean="0"/>
              <a:t>Pequena</a:t>
            </a:r>
            <a:r>
              <a:rPr lang="es-ES_tradnl" i="1" dirty="0" smtClean="0"/>
              <a:t> </a:t>
            </a:r>
            <a:r>
              <a:rPr lang="es-ES_tradnl" i="1" dirty="0" err="1" smtClean="0"/>
              <a:t>Alemaña</a:t>
            </a:r>
            <a:r>
              <a:rPr lang="es-ES_tradnl" dirty="0" smtClean="0"/>
              <a:t> e volver á Confederación </a:t>
            </a:r>
            <a:r>
              <a:rPr lang="es-ES_tradnl" dirty="0" err="1" smtClean="0"/>
              <a:t>Xermánica</a:t>
            </a:r>
            <a:r>
              <a:rPr lang="es-ES_tradnl" dirty="0" smtClean="0"/>
              <a:t>, coa </a:t>
            </a:r>
            <a:r>
              <a:rPr lang="es-ES_tradnl" dirty="0" err="1" smtClean="0"/>
              <a:t>ameaza</a:t>
            </a:r>
            <a:r>
              <a:rPr lang="es-ES_tradnl" dirty="0" smtClean="0"/>
              <a:t> de ser atacada militarmente e, polo tanto </a:t>
            </a:r>
            <a:r>
              <a:rPr lang="es-ES_tradnl" dirty="0" err="1" smtClean="0"/>
              <a:t>obrigada</a:t>
            </a:r>
            <a:r>
              <a:rPr lang="es-ES_tradnl" dirty="0" smtClean="0"/>
              <a:t> a aceptar a influencia e predominio de Austria dentro da Confederación </a:t>
            </a:r>
            <a:r>
              <a:rPr lang="es-ES_tradnl" dirty="0" err="1" smtClean="0"/>
              <a:t>Xermánica</a:t>
            </a:r>
            <a:r>
              <a:rPr lang="es-ES_tradnl" dirty="0" smtClean="0"/>
              <a:t>.</a:t>
            </a:r>
          </a:p>
          <a:p>
            <a:pPr algn="just"/>
            <a:r>
              <a:rPr lang="es-ES_tradnl" dirty="0"/>
              <a:t> </a:t>
            </a:r>
            <a:r>
              <a:rPr lang="es-ES_tradnl" dirty="0" smtClean="0"/>
              <a:t>            “</a:t>
            </a:r>
            <a:r>
              <a:rPr lang="es-ES_tradnl" b="1" dirty="0" smtClean="0"/>
              <a:t> </a:t>
            </a:r>
            <a:r>
              <a:rPr lang="es-ES_tradnl" b="1" dirty="0"/>
              <a:t>humillación de </a:t>
            </a:r>
            <a:r>
              <a:rPr lang="es-ES_tradnl" b="1" dirty="0" err="1"/>
              <a:t>Olmütz</a:t>
            </a:r>
            <a:r>
              <a:rPr lang="es-ES_tradnl" b="1" dirty="0"/>
              <a:t>”,</a:t>
            </a:r>
            <a:endParaRPr lang="es-ES_tradnl" dirty="0" smtClean="0"/>
          </a:p>
          <a:p>
            <a:endParaRPr lang="es-ES_tradnl" dirty="0" smtClean="0"/>
          </a:p>
          <a:p>
            <a:pPr algn="just"/>
            <a:r>
              <a:rPr lang="es-ES_tradnl" dirty="0" smtClean="0"/>
              <a:t>En </a:t>
            </a:r>
            <a:r>
              <a:rPr lang="es-ES_tradnl" dirty="0"/>
              <a:t>1858 o </a:t>
            </a:r>
            <a:r>
              <a:rPr lang="es-ES_tradnl" dirty="0" err="1"/>
              <a:t>Rei</a:t>
            </a:r>
            <a:r>
              <a:rPr lang="es-ES_tradnl" dirty="0"/>
              <a:t> Federico </a:t>
            </a:r>
            <a:r>
              <a:rPr lang="es-ES_tradnl" dirty="0" err="1"/>
              <a:t>Guillerme</a:t>
            </a:r>
            <a:r>
              <a:rPr lang="es-ES_tradnl" dirty="0"/>
              <a:t> de Prusia abdica, por </a:t>
            </a:r>
            <a:r>
              <a:rPr lang="es-ES_tradnl" dirty="0" err="1"/>
              <a:t>unha</a:t>
            </a:r>
            <a:r>
              <a:rPr lang="es-ES_tradnl" dirty="0"/>
              <a:t> </a:t>
            </a:r>
            <a:r>
              <a:rPr lang="es-ES_tradnl" dirty="0" err="1"/>
              <a:t>doenza</a:t>
            </a:r>
            <a:r>
              <a:rPr lang="es-ES_tradnl" dirty="0"/>
              <a:t> mental, no </a:t>
            </a:r>
            <a:r>
              <a:rPr lang="es-ES_tradnl" dirty="0" err="1"/>
              <a:t>seu</a:t>
            </a:r>
            <a:r>
              <a:rPr lang="es-ES_tradnl" dirty="0"/>
              <a:t> </a:t>
            </a:r>
            <a:r>
              <a:rPr lang="es-ES_tradnl" dirty="0" err="1"/>
              <a:t>irmán</a:t>
            </a:r>
            <a:r>
              <a:rPr lang="es-ES_tradnl" dirty="0"/>
              <a:t> </a:t>
            </a:r>
            <a:r>
              <a:rPr lang="es-ES_tradnl" dirty="0" err="1"/>
              <a:t>Guillerme</a:t>
            </a:r>
            <a:r>
              <a:rPr lang="es-ES_tradnl" dirty="0"/>
              <a:t>, </a:t>
            </a:r>
            <a:r>
              <a:rPr lang="es-ES_tradnl" dirty="0" err="1"/>
              <a:t>máis</a:t>
            </a:r>
            <a:r>
              <a:rPr lang="es-ES_tradnl" dirty="0"/>
              <a:t> inclinado </a:t>
            </a:r>
            <a:r>
              <a:rPr lang="es-ES_tradnl" dirty="0" err="1"/>
              <a:t>ó</a:t>
            </a:r>
            <a:r>
              <a:rPr lang="es-ES_tradnl" dirty="0"/>
              <a:t> nacionalismo.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6893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          </a:t>
            </a:r>
            <a:r>
              <a:rPr lang="es-ES_tradnl" b="1" u="sng" dirty="0" smtClean="0"/>
              <a:t>4- INTENTO DE CREACIÓN DE MERCADO NACIONAL. ZOLLVEREIN (UNIÓN ADUANEIRA)</a:t>
            </a:r>
          </a:p>
          <a:p>
            <a:r>
              <a:rPr lang="es-ES_tradnl" dirty="0" err="1" smtClean="0"/>
              <a:t>Unha</a:t>
            </a:r>
            <a:r>
              <a:rPr lang="es-ES_tradnl" dirty="0" smtClean="0"/>
              <a:t> das características do proceso de unificación de </a:t>
            </a:r>
            <a:r>
              <a:rPr lang="es-ES_tradnl" dirty="0" err="1" smtClean="0"/>
              <a:t>Alemaña</a:t>
            </a:r>
            <a:r>
              <a:rPr lang="es-ES_tradnl" dirty="0" smtClean="0"/>
              <a:t> é o </a:t>
            </a:r>
            <a:r>
              <a:rPr lang="es-ES_tradnl" dirty="0" err="1" smtClean="0"/>
              <a:t>feito</a:t>
            </a:r>
            <a:r>
              <a:rPr lang="es-ES_tradnl" dirty="0" smtClean="0"/>
              <a:t> de que, </a:t>
            </a:r>
            <a:r>
              <a:rPr lang="es-ES_tradnl" dirty="0" err="1" smtClean="0"/>
              <a:t>mailo</a:t>
            </a:r>
            <a:r>
              <a:rPr lang="es-ES_tradnl" dirty="0" smtClean="0"/>
              <a:t> fracaso de </a:t>
            </a:r>
            <a:r>
              <a:rPr lang="es-ES_tradnl" dirty="0" err="1" smtClean="0"/>
              <a:t>tódalas</a:t>
            </a:r>
            <a:r>
              <a:rPr lang="es-ES_tradnl" dirty="0" smtClean="0"/>
              <a:t> tentativas políticas de unificación, o proceso </a:t>
            </a:r>
            <a:r>
              <a:rPr lang="es-ES_tradnl" dirty="0" err="1" smtClean="0"/>
              <a:t>vai</a:t>
            </a:r>
            <a:r>
              <a:rPr lang="es-ES_tradnl" dirty="0" smtClean="0"/>
              <a:t> empezar cimentándose en lazos económicos coa creación do </a:t>
            </a:r>
            <a:r>
              <a:rPr lang="es-ES_tradnl" b="1" u="sng" dirty="0" err="1" smtClean="0"/>
              <a:t>Zollverein</a:t>
            </a:r>
            <a:r>
              <a:rPr lang="es-ES_tradnl" dirty="0" smtClean="0"/>
              <a:t>, en 1834, tratado entre Prusia e os estados de </a:t>
            </a:r>
            <a:r>
              <a:rPr lang="es-ES_tradnl" dirty="0" err="1" smtClean="0"/>
              <a:t>Alemaña</a:t>
            </a:r>
            <a:r>
              <a:rPr lang="es-ES_tradnl" dirty="0" smtClean="0"/>
              <a:t> do Norte para crear un </a:t>
            </a:r>
            <a:r>
              <a:rPr lang="es-ES_tradnl" dirty="0" err="1" smtClean="0"/>
              <a:t>espazo</a:t>
            </a:r>
            <a:r>
              <a:rPr lang="es-ES_tradnl" dirty="0" smtClean="0"/>
              <a:t> económico común, rematando coas </a:t>
            </a:r>
            <a:r>
              <a:rPr lang="es-ES_tradnl" dirty="0" err="1" smtClean="0"/>
              <a:t>barreiras</a:t>
            </a:r>
            <a:r>
              <a:rPr lang="es-ES_tradnl" dirty="0" smtClean="0"/>
              <a:t> </a:t>
            </a:r>
            <a:r>
              <a:rPr lang="es-ES_tradnl" dirty="0" err="1" smtClean="0"/>
              <a:t>aduaneiras</a:t>
            </a:r>
            <a:r>
              <a:rPr lang="es-ES_tradnl" dirty="0" smtClean="0"/>
              <a:t> entre os estados.</a:t>
            </a:r>
          </a:p>
          <a:p>
            <a:r>
              <a:rPr lang="es-ES_tradnl" dirty="0" smtClean="0"/>
              <a:t> Esta unión </a:t>
            </a:r>
            <a:r>
              <a:rPr lang="es-ES_tradnl" dirty="0" err="1" smtClean="0"/>
              <a:t>aduaneira</a:t>
            </a:r>
            <a:r>
              <a:rPr lang="es-ES_tradnl" dirty="0" smtClean="0"/>
              <a:t> </a:t>
            </a:r>
            <a:r>
              <a:rPr lang="es-ES_tradnl" dirty="0" err="1" smtClean="0"/>
              <a:t>irase</a:t>
            </a:r>
            <a:r>
              <a:rPr lang="es-ES_tradnl" dirty="0" smtClean="0"/>
              <a:t> </a:t>
            </a:r>
            <a:r>
              <a:rPr lang="es-ES_tradnl" dirty="0" err="1" smtClean="0"/>
              <a:t>espallando</a:t>
            </a:r>
            <a:r>
              <a:rPr lang="es-ES_tradnl" dirty="0" smtClean="0"/>
              <a:t> por toda </a:t>
            </a:r>
            <a:r>
              <a:rPr lang="es-ES_tradnl" dirty="0" err="1" smtClean="0"/>
              <a:t>Alemaña</a:t>
            </a:r>
            <a:r>
              <a:rPr lang="es-ES_tradnl" dirty="0" smtClean="0"/>
              <a:t> (agás nos estados controlados polo Imperio </a:t>
            </a:r>
            <a:r>
              <a:rPr lang="es-ES_tradnl" dirty="0" err="1" smtClean="0"/>
              <a:t>Austriíaco</a:t>
            </a:r>
            <a:r>
              <a:rPr lang="es-ES_tradnl" dirty="0" smtClean="0"/>
              <a:t>)</a:t>
            </a:r>
            <a:endParaRPr lang="es-ES_tradnl" b="1" dirty="0"/>
          </a:p>
        </p:txBody>
      </p:sp>
      <p:pic>
        <p:nvPicPr>
          <p:cNvPr id="69634" name="Picture 2" descr="http://www.zum.de/whkmla/histatlas/germany/zollverei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7103"/>
            <a:ext cx="7291469" cy="435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88640"/>
            <a:ext cx="34918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u="sng" dirty="0" smtClean="0"/>
              <a:t>FASES DA UNIFICACIÓN.</a:t>
            </a:r>
          </a:p>
          <a:p>
            <a:pPr lvl="0"/>
            <a:r>
              <a:rPr lang="es-ES_tradnl" b="1" u="sng" dirty="0" smtClean="0"/>
              <a:t>1- A CUESTIÓN DOS DUCADOS. GUERRA CONTRA  DINAMARCA. 1864.</a:t>
            </a:r>
          </a:p>
          <a:p>
            <a:pPr lvl="0"/>
            <a:endParaRPr lang="es-ES_tradnl" sz="1000" b="1" dirty="0" smtClean="0"/>
          </a:p>
          <a:p>
            <a:pPr algn="just"/>
            <a:r>
              <a:rPr lang="es-ES_tradnl" dirty="0" smtClean="0"/>
              <a:t>Os Ducados do norte de </a:t>
            </a:r>
            <a:r>
              <a:rPr lang="es-ES_tradnl" dirty="0" err="1" smtClean="0"/>
              <a:t>Alemaña</a:t>
            </a:r>
            <a:r>
              <a:rPr lang="es-ES_tradnl" dirty="0" smtClean="0"/>
              <a:t>, </a:t>
            </a:r>
            <a:r>
              <a:rPr lang="es-ES_tradnl" dirty="0" err="1" smtClean="0"/>
              <a:t>Schleswig</a:t>
            </a:r>
            <a:r>
              <a:rPr lang="es-ES_tradnl" dirty="0" smtClean="0"/>
              <a:t> e </a:t>
            </a:r>
            <a:r>
              <a:rPr lang="es-ES_tradnl" dirty="0" err="1" smtClean="0"/>
              <a:t>Holstein</a:t>
            </a:r>
            <a:r>
              <a:rPr lang="es-ES_tradnl" dirty="0" smtClean="0"/>
              <a:t> (estado que forma parte da Confederación </a:t>
            </a:r>
            <a:r>
              <a:rPr lang="es-ES_tradnl" dirty="0" err="1" smtClean="0"/>
              <a:t>Xermánica</a:t>
            </a:r>
            <a:r>
              <a:rPr lang="es-ES_tradnl" dirty="0" smtClean="0"/>
              <a:t>) estaban incorporados, de forma personal, ó </a:t>
            </a:r>
            <a:r>
              <a:rPr lang="es-ES_tradnl" dirty="0" err="1" smtClean="0"/>
              <a:t>Rei</a:t>
            </a:r>
            <a:r>
              <a:rPr lang="es-ES_tradnl" dirty="0" smtClean="0"/>
              <a:t> de Dinamarca, Federico VII. </a:t>
            </a:r>
          </a:p>
          <a:p>
            <a:pPr algn="just"/>
            <a:endParaRPr lang="es-ES_tradnl" sz="1000" dirty="0" smtClean="0"/>
          </a:p>
          <a:p>
            <a:pPr algn="just"/>
            <a:r>
              <a:rPr lang="es-ES_tradnl" dirty="0" smtClean="0"/>
              <a:t>Cando este </a:t>
            </a:r>
            <a:r>
              <a:rPr lang="es-ES_tradnl" dirty="0" err="1" smtClean="0"/>
              <a:t>morre</a:t>
            </a:r>
            <a:r>
              <a:rPr lang="es-ES_tradnl" dirty="0" smtClean="0"/>
              <a:t> </a:t>
            </a:r>
            <a:r>
              <a:rPr lang="es-ES_tradnl" dirty="0" err="1" smtClean="0"/>
              <a:t>sen</a:t>
            </a:r>
            <a:r>
              <a:rPr lang="es-ES_tradnl" dirty="0" smtClean="0"/>
              <a:t> descendencia, os estados </a:t>
            </a:r>
            <a:r>
              <a:rPr lang="es-ES_tradnl" dirty="0" err="1" smtClean="0"/>
              <a:t>alemáns</a:t>
            </a:r>
            <a:r>
              <a:rPr lang="es-ES_tradnl" dirty="0" smtClean="0"/>
              <a:t> </a:t>
            </a:r>
            <a:r>
              <a:rPr lang="es-ES_tradnl" dirty="0" err="1" smtClean="0"/>
              <a:t>poñen</a:t>
            </a:r>
            <a:r>
              <a:rPr lang="es-ES_tradnl" dirty="0" smtClean="0"/>
              <a:t> en cuestión o </a:t>
            </a:r>
            <a:r>
              <a:rPr lang="es-ES_tradnl" dirty="0" err="1" smtClean="0"/>
              <a:t>dereito</a:t>
            </a:r>
            <a:r>
              <a:rPr lang="es-ES_tradnl" dirty="0" smtClean="0"/>
              <a:t> de Cristian de </a:t>
            </a:r>
            <a:r>
              <a:rPr lang="es-ES_tradnl" dirty="0" err="1" smtClean="0"/>
              <a:t>Glüksburg</a:t>
            </a:r>
            <a:r>
              <a:rPr lang="es-ES_tradnl" dirty="0" smtClean="0"/>
              <a:t> a anexionarse os ducados, </a:t>
            </a:r>
            <a:r>
              <a:rPr lang="es-ES_tradnl" dirty="0" err="1" smtClean="0"/>
              <a:t>pois</a:t>
            </a:r>
            <a:r>
              <a:rPr lang="es-ES_tradnl" dirty="0" smtClean="0"/>
              <a:t> este era </a:t>
            </a:r>
            <a:r>
              <a:rPr lang="es-ES_tradnl" dirty="0" err="1" smtClean="0"/>
              <a:t>herdeiro</a:t>
            </a:r>
            <a:r>
              <a:rPr lang="es-ES_tradnl" dirty="0" smtClean="0"/>
              <a:t> por vía materna (estando </a:t>
            </a:r>
            <a:r>
              <a:rPr lang="es-ES_tradnl" dirty="0" err="1" smtClean="0"/>
              <a:t>vixente</a:t>
            </a:r>
            <a:r>
              <a:rPr lang="es-ES_tradnl" dirty="0" smtClean="0"/>
              <a:t> a </a:t>
            </a:r>
            <a:r>
              <a:rPr lang="es-ES_tradnl" dirty="0" err="1" smtClean="0"/>
              <a:t>lei</a:t>
            </a:r>
            <a:r>
              <a:rPr lang="es-ES_tradnl" dirty="0" smtClean="0"/>
              <a:t> sálica). </a:t>
            </a:r>
          </a:p>
          <a:p>
            <a:pPr algn="just"/>
            <a:endParaRPr lang="es-ES_tradnl" sz="1000" dirty="0" smtClean="0"/>
          </a:p>
          <a:p>
            <a:pPr algn="just"/>
            <a:r>
              <a:rPr lang="es-ES_tradnl" dirty="0" smtClean="0"/>
              <a:t>A Confederación </a:t>
            </a:r>
            <a:r>
              <a:rPr lang="es-ES_tradnl" dirty="0" err="1" smtClean="0"/>
              <a:t>Xermánica</a:t>
            </a:r>
            <a:r>
              <a:rPr lang="es-ES_tradnl" dirty="0" smtClean="0"/>
              <a:t> propón como príncipe dos ducados ó duque de </a:t>
            </a:r>
            <a:r>
              <a:rPr lang="es-ES_tradnl" dirty="0" err="1" smtClean="0"/>
              <a:t>Augustemburg</a:t>
            </a:r>
            <a:r>
              <a:rPr lang="es-ES_tradnl" dirty="0" smtClean="0"/>
              <a:t> e invaden </a:t>
            </a:r>
            <a:r>
              <a:rPr lang="es-ES_tradnl" dirty="0" err="1" smtClean="0"/>
              <a:t>Holstein</a:t>
            </a:r>
            <a:r>
              <a:rPr lang="es-ES_tradnl" dirty="0" smtClean="0"/>
              <a:t> </a:t>
            </a:r>
            <a:r>
              <a:rPr lang="es-ES_tradnl" dirty="0" err="1" smtClean="0"/>
              <a:t>sen</a:t>
            </a:r>
            <a:r>
              <a:rPr lang="es-ES_tradnl" dirty="0" smtClean="0"/>
              <a:t> a oposición de Dinamarca.</a:t>
            </a:r>
            <a:endParaRPr lang="es-ES_tradnl" b="1" dirty="0"/>
          </a:p>
        </p:txBody>
      </p:sp>
      <p:pic>
        <p:nvPicPr>
          <p:cNvPr id="4" name="Picture 2" descr="http://4.bp.blogspot.com/_9k6MeR1Kulk/SS3NXTl_IcI/AAAAAAAAAKk/jyeCLD1obnQ/s400/Mapa+de+Alemania+hasta+la+unificaci%C3%B3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490" y="836712"/>
            <a:ext cx="5437773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Bismark </a:t>
            </a:r>
            <a:r>
              <a:rPr lang="es-ES_tradnl" dirty="0" err="1" smtClean="0"/>
              <a:t>aproveita</a:t>
            </a:r>
            <a:r>
              <a:rPr lang="es-ES_tradnl" dirty="0" smtClean="0"/>
              <a:t> esta </a:t>
            </a:r>
            <a:r>
              <a:rPr lang="es-ES_tradnl" dirty="0" err="1" smtClean="0"/>
              <a:t>conxuntura</a:t>
            </a:r>
            <a:r>
              <a:rPr lang="es-ES_tradnl" dirty="0" smtClean="0"/>
              <a:t> para convencer a Austria de </a:t>
            </a:r>
            <a:r>
              <a:rPr lang="es-ES_tradnl" dirty="0" err="1" smtClean="0"/>
              <a:t>chegar</a:t>
            </a:r>
            <a:r>
              <a:rPr lang="es-ES_tradnl" dirty="0" smtClean="0"/>
              <a:t> a </a:t>
            </a:r>
            <a:r>
              <a:rPr lang="es-ES_tradnl" dirty="0" err="1" smtClean="0"/>
              <a:t>unha</a:t>
            </a:r>
            <a:r>
              <a:rPr lang="es-ES_tradnl" dirty="0" smtClean="0"/>
              <a:t> Alianza con Prusia para que ambas se apoderen dos ducados, apartando ó duque e enfrontándose militarmente con Dinamarca. A guerra remata coa vitoria </a:t>
            </a:r>
            <a:r>
              <a:rPr lang="es-ES_tradnl" dirty="0" err="1" smtClean="0"/>
              <a:t>fronte</a:t>
            </a:r>
            <a:r>
              <a:rPr lang="es-ES_tradnl" dirty="0" smtClean="0"/>
              <a:t> a Dinamarca e esta cede os </a:t>
            </a:r>
            <a:r>
              <a:rPr lang="es-ES_tradnl" dirty="0" err="1" smtClean="0"/>
              <a:t>dereitos</a:t>
            </a:r>
            <a:r>
              <a:rPr lang="es-ES_tradnl" dirty="0" smtClean="0"/>
              <a:t> dos Ducados a Austria e Prusia.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9512" y="573325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Tras un </a:t>
            </a:r>
            <a:r>
              <a:rPr lang="es-ES_tradnl" dirty="0" err="1" smtClean="0"/>
              <a:t>espazo</a:t>
            </a:r>
            <a:r>
              <a:rPr lang="es-ES_tradnl" dirty="0" smtClean="0"/>
              <a:t> de tempo de administración </a:t>
            </a:r>
            <a:r>
              <a:rPr lang="es-ES_tradnl" dirty="0" err="1" smtClean="0"/>
              <a:t>conxunta</a:t>
            </a:r>
            <a:r>
              <a:rPr lang="es-ES_tradnl" dirty="0" smtClean="0"/>
              <a:t>, Prusia </a:t>
            </a:r>
            <a:r>
              <a:rPr lang="es-ES_tradnl" dirty="0" err="1" smtClean="0"/>
              <a:t>quédase</a:t>
            </a:r>
            <a:r>
              <a:rPr lang="es-ES_tradnl" dirty="0" smtClean="0"/>
              <a:t> con </a:t>
            </a:r>
            <a:r>
              <a:rPr lang="es-ES_tradnl" dirty="0" err="1" smtClean="0"/>
              <a:t>Schleswig</a:t>
            </a:r>
            <a:r>
              <a:rPr lang="es-ES_tradnl" dirty="0" smtClean="0"/>
              <a:t> e Austria con </a:t>
            </a:r>
            <a:r>
              <a:rPr lang="es-ES_tradnl" dirty="0" err="1" smtClean="0"/>
              <a:t>Holstein</a:t>
            </a:r>
            <a:r>
              <a:rPr lang="es-ES_tradnl" dirty="0" smtClean="0"/>
              <a:t>, Ducado rodeado por territorio prusiano e que se </a:t>
            </a:r>
            <a:r>
              <a:rPr lang="es-ES_tradnl" dirty="0" err="1" smtClean="0"/>
              <a:t>converterá</a:t>
            </a:r>
            <a:r>
              <a:rPr lang="es-ES_tradnl" dirty="0" smtClean="0"/>
              <a:t> en motivo de fricción entre ambas potencias (Austria consideraba que esta situación era provisional).</a:t>
            </a:r>
            <a:endParaRPr lang="es-ES_tradnl" b="1" dirty="0"/>
          </a:p>
        </p:txBody>
      </p:sp>
      <p:pic>
        <p:nvPicPr>
          <p:cNvPr id="5" name="Picture 2" descr="http://cdn.dipity.com/uploads/events/36e89ef5abfc53a14d2b83803e8829fe_1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128792" cy="41770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 A GUERRA AUSTRO PRUSIANA. 1866.</a:t>
            </a:r>
            <a:endParaRPr kumimoji="0" lang="es-ES_tradnl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Bismarck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preparou o 2º asalto no seu camiño para a unificación de Alemaña baixo o reinado de Prusia. Tras conseguir a seguridade de non intervención das grandes potencias e asinar un tratado de alianza con Italia (interesada en recuperar il Véneto), provoca a Austria propoñendo a constitución dun Parlamento Alemán elixido por sufraxio universal (provocaría a caída das monarquías autoritarias e o control do parlamento por Prusia debido á súa maior poboación). </a:t>
            </a:r>
          </a:p>
        </p:txBody>
      </p:sp>
      <p:pic>
        <p:nvPicPr>
          <p:cNvPr id="4" name="Picture 2" descr="Archivo:1866 prinz-friedrich-karl-bei-koeniggraetz 1b-640x4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772816"/>
            <a:ext cx="6096000" cy="407670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5934670"/>
            <a:ext cx="852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Austria reacciona rompendo as negociacións sobre o futuro dos ducados e Prusia responde ocupando militarmente </a:t>
            </a:r>
            <a:r>
              <a:rPr lang="gl-E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Holstein</a:t>
            </a: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Iníciase a guerra, que rematará en 7 semanas, coa vitoria prusiana sobre os austríacos en </a:t>
            </a:r>
            <a:r>
              <a:rPr lang="gl-ES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Sadowa</a:t>
            </a:r>
            <a:r>
              <a:rPr lang="gl-ES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gl-E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5536" y="3717032"/>
            <a:ext cx="2040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Tropas prusianas na</a:t>
            </a:r>
          </a:p>
          <a:p>
            <a:r>
              <a:rPr lang="gl-ES" dirty="0" smtClean="0"/>
              <a:t> batalla de </a:t>
            </a:r>
            <a:r>
              <a:rPr lang="gl-ES" dirty="0" err="1" smtClean="0"/>
              <a:t>Sadowa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39" y="857250"/>
            <a:ext cx="6942467" cy="515475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570890" y="4777339"/>
            <a:ext cx="573110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l-ES" sz="750" dirty="0"/>
              <a:t>http://enclasedecuartosociales.blogspot.com.es/2012/11/la-restauracion-y-las-revoluciones.html</a:t>
            </a:r>
          </a:p>
        </p:txBody>
      </p:sp>
    </p:spTree>
    <p:extLst>
      <p:ext uri="{BB962C8B-B14F-4D97-AF65-F5344CB8AC3E}">
        <p14:creationId xmlns:p14="http://schemas.microsoft.com/office/powerpoint/2010/main" val="41114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Bismarck firma </a:t>
            </a:r>
            <a:r>
              <a:rPr lang="es-ES_tradnl" dirty="0" err="1" smtClean="0"/>
              <a:t>unha</a:t>
            </a:r>
            <a:r>
              <a:rPr lang="es-ES_tradnl" dirty="0" smtClean="0"/>
              <a:t> paz </a:t>
            </a:r>
            <a:r>
              <a:rPr lang="es-ES_tradnl" dirty="0" err="1" smtClean="0"/>
              <a:t>moi</a:t>
            </a:r>
            <a:r>
              <a:rPr lang="es-ES_tradnl" dirty="0" smtClean="0"/>
              <a:t> honrosa para Austria, que se ben ten que pagar </a:t>
            </a:r>
            <a:r>
              <a:rPr lang="es-ES_tradnl" dirty="0" err="1" smtClean="0"/>
              <a:t>indemnizacións</a:t>
            </a:r>
            <a:r>
              <a:rPr lang="es-ES_tradnl" dirty="0" smtClean="0"/>
              <a:t> de guerra, non se verá privado de ningún territorio agás </a:t>
            </a:r>
            <a:r>
              <a:rPr lang="es-ES_tradnl" dirty="0" err="1" smtClean="0"/>
              <a:t>Holstein</a:t>
            </a:r>
            <a:r>
              <a:rPr lang="es-ES_tradnl" dirty="0" smtClean="0"/>
              <a:t> que </a:t>
            </a:r>
            <a:r>
              <a:rPr lang="es-ES_tradnl" dirty="0" err="1" smtClean="0"/>
              <a:t>xunto</a:t>
            </a:r>
            <a:r>
              <a:rPr lang="es-ES_tradnl" dirty="0" smtClean="0"/>
              <a:t> con </a:t>
            </a:r>
            <a:r>
              <a:rPr lang="es-ES_tradnl" dirty="0" err="1" smtClean="0"/>
              <a:t>Schleswig</a:t>
            </a:r>
            <a:r>
              <a:rPr lang="es-ES_tradnl" dirty="0" smtClean="0"/>
              <a:t> pasa a ser anexionado por Prusia. </a:t>
            </a:r>
          </a:p>
          <a:p>
            <a:r>
              <a:rPr lang="es-ES_tradnl" dirty="0" smtClean="0"/>
              <a:t>A vitoria é fundamentalmente política </a:t>
            </a:r>
            <a:r>
              <a:rPr lang="es-ES_tradnl" dirty="0" err="1" smtClean="0"/>
              <a:t>pois</a:t>
            </a:r>
            <a:r>
              <a:rPr lang="es-ES_tradnl" dirty="0" smtClean="0"/>
              <a:t> aparta a Austria dos asuntos </a:t>
            </a:r>
            <a:r>
              <a:rPr lang="es-ES_tradnl" dirty="0" err="1" smtClean="0"/>
              <a:t>alemáns</a:t>
            </a:r>
            <a:r>
              <a:rPr lang="es-ES_tradnl" dirty="0" smtClean="0"/>
              <a:t> e será a </a:t>
            </a:r>
            <a:r>
              <a:rPr lang="es-ES_tradnl" dirty="0" err="1" smtClean="0"/>
              <a:t>orixe</a:t>
            </a:r>
            <a:r>
              <a:rPr lang="es-ES_tradnl" dirty="0" smtClean="0"/>
              <a:t> da formación da Confederación </a:t>
            </a:r>
            <a:r>
              <a:rPr lang="es-ES_tradnl" dirty="0" err="1" smtClean="0"/>
              <a:t>Alemá</a:t>
            </a:r>
            <a:r>
              <a:rPr lang="es-ES_tradnl" dirty="0" smtClean="0"/>
              <a:t> do Norte que incluía a todos os estados ó Norte do Río </a:t>
            </a:r>
            <a:r>
              <a:rPr lang="es-ES_tradnl" dirty="0" err="1" smtClean="0"/>
              <a:t>Main</a:t>
            </a:r>
            <a:r>
              <a:rPr lang="es-ES_tradnl" dirty="0" smtClean="0"/>
              <a:t>, unión de estados federados, pero que </a:t>
            </a:r>
            <a:r>
              <a:rPr lang="es-ES_tradnl" dirty="0" err="1" smtClean="0"/>
              <a:t>manterán</a:t>
            </a:r>
            <a:r>
              <a:rPr lang="es-ES_tradnl" dirty="0" smtClean="0"/>
              <a:t> </a:t>
            </a:r>
            <a:r>
              <a:rPr lang="es-ES_tradnl" dirty="0" err="1" smtClean="0"/>
              <a:t>unha</a:t>
            </a:r>
            <a:r>
              <a:rPr lang="es-ES_tradnl" dirty="0" smtClean="0"/>
              <a:t> </a:t>
            </a:r>
            <a:r>
              <a:rPr lang="es-ES_tradnl" dirty="0" err="1" smtClean="0"/>
              <a:t>forte</a:t>
            </a:r>
            <a:r>
              <a:rPr lang="es-ES_tradnl" dirty="0" smtClean="0"/>
              <a:t> dependencia de Prusia. </a:t>
            </a:r>
            <a:endParaRPr lang="gl-ES" dirty="0"/>
          </a:p>
        </p:txBody>
      </p:sp>
      <p:pic>
        <p:nvPicPr>
          <p:cNvPr id="4" name="Imagen 1" descr="http://finea.files.wordpress.com/2010/01/mapa-alemania1.png?w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72816"/>
            <a:ext cx="5544616" cy="388622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9512" y="5949280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/>
              <a:t>Fóra</a:t>
            </a:r>
            <a:r>
              <a:rPr lang="es-ES_tradnl" dirty="0" smtClean="0"/>
              <a:t> da Confederación do Norte quedaban os estados do sur que non podían contar coa protección de Austria e quedaban no punto de mira de Prusia e Francia. A </a:t>
            </a:r>
            <a:r>
              <a:rPr lang="es-ES_tradnl" dirty="0" err="1" smtClean="0"/>
              <a:t>súa</a:t>
            </a:r>
            <a:r>
              <a:rPr lang="es-ES_tradnl" dirty="0" smtClean="0"/>
              <a:t> integración en </a:t>
            </a:r>
            <a:r>
              <a:rPr lang="es-ES_tradnl" dirty="0" err="1" smtClean="0"/>
              <a:t>Alemaña</a:t>
            </a:r>
            <a:r>
              <a:rPr lang="es-ES_tradnl" dirty="0" smtClean="0"/>
              <a:t> </a:t>
            </a:r>
            <a:r>
              <a:rPr lang="es-ES_tradnl" dirty="0" err="1" smtClean="0"/>
              <a:t>virá</a:t>
            </a:r>
            <a:r>
              <a:rPr lang="es-ES_tradnl" dirty="0" smtClean="0"/>
              <a:t> </a:t>
            </a:r>
            <a:r>
              <a:rPr lang="es-ES_tradnl" dirty="0" err="1" smtClean="0"/>
              <a:t>tralo</a:t>
            </a:r>
            <a:r>
              <a:rPr lang="es-ES_tradnl" dirty="0" smtClean="0"/>
              <a:t> </a:t>
            </a:r>
            <a:r>
              <a:rPr lang="es-ES_tradnl" dirty="0" err="1" smtClean="0"/>
              <a:t>enfrontamento</a:t>
            </a:r>
            <a:r>
              <a:rPr lang="es-ES_tradnl" dirty="0" smtClean="0"/>
              <a:t> das 2 potencias. </a:t>
            </a:r>
            <a:endParaRPr lang="es-ES_trad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_tradnl" b="1" u="sng" dirty="0" smtClean="0"/>
              <a:t>3- GUERRA FRANCO-PRUSIANA.</a:t>
            </a:r>
          </a:p>
          <a:p>
            <a:r>
              <a:rPr lang="es-ES_tradnl" dirty="0" smtClean="0"/>
              <a:t>         En 1870, cando Bismark </a:t>
            </a:r>
            <a:r>
              <a:rPr lang="es-ES_tradnl" dirty="0" err="1" smtClean="0"/>
              <a:t>veu</a:t>
            </a:r>
            <a:r>
              <a:rPr lang="es-ES_tradnl" dirty="0" smtClean="0"/>
              <a:t> que a situación </a:t>
            </a:r>
            <a:r>
              <a:rPr lang="es-ES_tradnl" dirty="0" err="1" smtClean="0"/>
              <a:t>xa</a:t>
            </a:r>
            <a:r>
              <a:rPr lang="es-ES_tradnl" dirty="0" smtClean="0"/>
              <a:t> estaba madura para o </a:t>
            </a:r>
            <a:r>
              <a:rPr lang="es-ES_tradnl" dirty="0" err="1" smtClean="0"/>
              <a:t>seu</a:t>
            </a:r>
            <a:r>
              <a:rPr lang="es-ES_tradnl" dirty="0" smtClean="0"/>
              <a:t> </a:t>
            </a:r>
            <a:r>
              <a:rPr lang="es-ES_tradnl" dirty="0" err="1" smtClean="0"/>
              <a:t>enfrontamento</a:t>
            </a:r>
            <a:r>
              <a:rPr lang="es-ES_tradnl" dirty="0" smtClean="0"/>
              <a:t> con Francia, </a:t>
            </a:r>
            <a:r>
              <a:rPr lang="es-ES_tradnl" dirty="0" err="1" smtClean="0"/>
              <a:t>aproveitou</a:t>
            </a:r>
            <a:r>
              <a:rPr lang="es-ES_tradnl" dirty="0" smtClean="0"/>
              <a:t> a ocasión da sucesión ó trono de España, </a:t>
            </a:r>
            <a:r>
              <a:rPr lang="es-ES_tradnl" dirty="0" err="1" smtClean="0"/>
              <a:t>despois</a:t>
            </a:r>
            <a:r>
              <a:rPr lang="es-ES_tradnl" dirty="0" smtClean="0"/>
              <a:t> do </a:t>
            </a:r>
            <a:r>
              <a:rPr lang="es-ES_tradnl" dirty="0" err="1" smtClean="0"/>
              <a:t>derrocamento</a:t>
            </a:r>
            <a:r>
              <a:rPr lang="es-ES_tradnl" dirty="0" smtClean="0"/>
              <a:t> da </a:t>
            </a:r>
            <a:r>
              <a:rPr lang="es-ES_tradnl" dirty="0" err="1" smtClean="0"/>
              <a:t>raiña</a:t>
            </a:r>
            <a:r>
              <a:rPr lang="es-ES_tradnl" dirty="0" smtClean="0"/>
              <a:t> Isabel II en 1868, para iniciar as hostilidades. </a:t>
            </a:r>
          </a:p>
          <a:p>
            <a:r>
              <a:rPr lang="es-ES_tradnl" dirty="0" smtClean="0"/>
              <a:t>O </a:t>
            </a:r>
            <a:r>
              <a:rPr lang="es-ES_tradnl" dirty="0" err="1" smtClean="0"/>
              <a:t>goberno</a:t>
            </a:r>
            <a:r>
              <a:rPr lang="es-ES_tradnl" dirty="0" smtClean="0"/>
              <a:t> español procuraba un candidato entre as </a:t>
            </a:r>
            <a:r>
              <a:rPr lang="es-ES_tradnl" dirty="0" err="1" smtClean="0"/>
              <a:t>coroas</a:t>
            </a:r>
            <a:r>
              <a:rPr lang="es-ES_tradnl" dirty="0" smtClean="0"/>
              <a:t> europeas para a sucesión. Cando </a:t>
            </a:r>
            <a:r>
              <a:rPr lang="es-ES_tradnl" dirty="0" err="1" smtClean="0"/>
              <a:t>lle</a:t>
            </a:r>
            <a:r>
              <a:rPr lang="es-ES_tradnl" dirty="0" smtClean="0"/>
              <a:t> </a:t>
            </a:r>
            <a:r>
              <a:rPr lang="es-ES_tradnl" dirty="0" err="1" smtClean="0"/>
              <a:t>tocou</a:t>
            </a:r>
            <a:r>
              <a:rPr lang="es-ES_tradnl" dirty="0" smtClean="0"/>
              <a:t> a hora de </a:t>
            </a:r>
            <a:r>
              <a:rPr lang="es-ES_tradnl" dirty="0" err="1" smtClean="0"/>
              <a:t>ofrecerlle</a:t>
            </a:r>
            <a:r>
              <a:rPr lang="es-ES_tradnl" dirty="0" smtClean="0"/>
              <a:t> o trono a Leopoldo </a:t>
            </a:r>
            <a:r>
              <a:rPr lang="es-ES_tradnl" dirty="0" err="1" smtClean="0"/>
              <a:t>Hohenzollern</a:t>
            </a:r>
            <a:r>
              <a:rPr lang="es-ES_tradnl" dirty="0" smtClean="0"/>
              <a:t>, de familia prusiana, Napoleón III, emperador de Francia, </a:t>
            </a:r>
            <a:r>
              <a:rPr lang="es-ES_tradnl" dirty="0" err="1" smtClean="0"/>
              <a:t>considerándoo</a:t>
            </a:r>
            <a:r>
              <a:rPr lang="es-ES_tradnl" dirty="0" smtClean="0"/>
              <a:t> </a:t>
            </a:r>
            <a:r>
              <a:rPr lang="es-ES_tradnl" dirty="0" err="1" smtClean="0"/>
              <a:t>unha</a:t>
            </a:r>
            <a:r>
              <a:rPr lang="es-ES_tradnl" dirty="0" smtClean="0"/>
              <a:t> provocación, </a:t>
            </a:r>
            <a:r>
              <a:rPr lang="es-ES_tradnl" dirty="0" err="1" smtClean="0"/>
              <a:t>fíxolle</a:t>
            </a:r>
            <a:r>
              <a:rPr lang="es-ES_tradnl" dirty="0" smtClean="0"/>
              <a:t> saber a </a:t>
            </a:r>
            <a:r>
              <a:rPr lang="es-ES_tradnl" dirty="0" err="1" smtClean="0"/>
              <a:t>Guillerme</a:t>
            </a:r>
            <a:r>
              <a:rPr lang="es-ES_tradnl" dirty="0" smtClean="0"/>
              <a:t> I a </a:t>
            </a:r>
            <a:r>
              <a:rPr lang="es-ES_tradnl" dirty="0" err="1" smtClean="0"/>
              <a:t>súa</a:t>
            </a:r>
            <a:r>
              <a:rPr lang="es-ES_tradnl" dirty="0" smtClean="0"/>
              <a:t> negativa a </a:t>
            </a:r>
            <a:r>
              <a:rPr lang="es-ES_tradnl" dirty="0" err="1" smtClean="0"/>
              <a:t>aceptalo</a:t>
            </a:r>
            <a:r>
              <a:rPr lang="es-ES_tradnl" dirty="0" smtClean="0"/>
              <a:t>. </a:t>
            </a:r>
            <a:endParaRPr lang="gl-ES" dirty="0"/>
          </a:p>
        </p:txBody>
      </p:sp>
      <p:pic>
        <p:nvPicPr>
          <p:cNvPr id="77826" name="Picture 2" descr="http://lh3.ggpht.com/_Xm8N22TlWA0/TM6zDWjDYoI/AAAAAAAABF8/1Xqj74kKJqE/Isabel%20II%20abandona%20Espa%C3%B1a%20-%201868%5B3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75792"/>
            <a:ext cx="5904656" cy="468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117693"/>
            <a:ext cx="91440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Pese a insistencia de Bismarck, o </a:t>
            </a:r>
            <a:r>
              <a:rPr lang="es-ES_tradnl" dirty="0" err="1" smtClean="0"/>
              <a:t>rei</a:t>
            </a:r>
            <a:r>
              <a:rPr lang="es-ES_tradnl" dirty="0" smtClean="0"/>
              <a:t> </a:t>
            </a:r>
            <a:r>
              <a:rPr lang="es-ES_tradnl" dirty="0" err="1" smtClean="0"/>
              <a:t>Guillerme</a:t>
            </a:r>
            <a:r>
              <a:rPr lang="es-ES_tradnl" dirty="0" smtClean="0"/>
              <a:t> decide que Leopoldo non acepte. Pero Napoleón III, </a:t>
            </a:r>
            <a:r>
              <a:rPr lang="es-ES_tradnl" dirty="0" err="1" smtClean="0"/>
              <a:t>nunha</a:t>
            </a:r>
            <a:r>
              <a:rPr lang="es-ES_tradnl" dirty="0" smtClean="0"/>
              <a:t> torpeza diplomática, </a:t>
            </a:r>
            <a:r>
              <a:rPr lang="es-ES_tradnl" dirty="0" err="1" smtClean="0"/>
              <a:t>esíxelle</a:t>
            </a:r>
            <a:r>
              <a:rPr lang="es-ES_tradnl" dirty="0" smtClean="0"/>
              <a:t> a </a:t>
            </a:r>
            <a:r>
              <a:rPr lang="es-ES_tradnl" dirty="0" err="1" smtClean="0"/>
              <a:t>Guillerme</a:t>
            </a:r>
            <a:r>
              <a:rPr lang="es-ES_tradnl" dirty="0" smtClean="0"/>
              <a:t> non so que Leopoldo non acepte, </a:t>
            </a:r>
            <a:r>
              <a:rPr lang="es-ES_tradnl" dirty="0" err="1" smtClean="0"/>
              <a:t>senón</a:t>
            </a:r>
            <a:r>
              <a:rPr lang="es-ES_tradnl" dirty="0" smtClean="0"/>
              <a:t> que solicita “ </a:t>
            </a:r>
            <a:r>
              <a:rPr lang="es-ES_tradnl" dirty="0" err="1" smtClean="0"/>
              <a:t>unha</a:t>
            </a:r>
            <a:r>
              <a:rPr lang="es-ES_tradnl" dirty="0" smtClean="0"/>
              <a:t> </a:t>
            </a:r>
            <a:r>
              <a:rPr lang="es-ES_tradnl" dirty="0" err="1" smtClean="0"/>
              <a:t>seguridade</a:t>
            </a:r>
            <a:r>
              <a:rPr lang="es-ES_tradnl" dirty="0" smtClean="0"/>
              <a:t> de que non autorizará </a:t>
            </a:r>
            <a:r>
              <a:rPr lang="es-ES_tradnl" dirty="0" err="1" smtClean="0"/>
              <a:t>unha</a:t>
            </a:r>
            <a:r>
              <a:rPr lang="es-ES_tradnl" dirty="0" smtClean="0"/>
              <a:t> renovación da candidatura” (significaba un insulto ó non aceptar a palabra do </a:t>
            </a:r>
            <a:r>
              <a:rPr lang="es-ES_tradnl" dirty="0" err="1" smtClean="0"/>
              <a:t>rei</a:t>
            </a:r>
            <a:r>
              <a:rPr lang="es-ES_tradnl" dirty="0" smtClean="0"/>
              <a:t> de Prusia). Este telegrama, Telegrama de </a:t>
            </a:r>
            <a:r>
              <a:rPr lang="es-ES_tradnl" dirty="0" err="1" smtClean="0"/>
              <a:t>Ems</a:t>
            </a:r>
            <a:r>
              <a:rPr lang="es-ES_tradnl" dirty="0" smtClean="0"/>
              <a:t>, é difundido, non </a:t>
            </a:r>
            <a:r>
              <a:rPr lang="es-ES_tradnl" dirty="0" err="1" smtClean="0"/>
              <a:t>sen</a:t>
            </a:r>
            <a:r>
              <a:rPr lang="es-ES_tradnl" dirty="0" smtClean="0"/>
              <a:t> </a:t>
            </a:r>
            <a:r>
              <a:rPr lang="es-ES_tradnl" dirty="0" err="1" smtClean="0"/>
              <a:t>certa</a:t>
            </a:r>
            <a:r>
              <a:rPr lang="es-ES_tradnl" dirty="0" smtClean="0"/>
              <a:t> </a:t>
            </a:r>
            <a:r>
              <a:rPr lang="es-ES_tradnl" dirty="0" err="1" smtClean="0"/>
              <a:t>esaxeración</a:t>
            </a:r>
            <a:r>
              <a:rPr lang="es-ES_tradnl" dirty="0" smtClean="0"/>
              <a:t>, por Bismark a través da prensa alemana e europea, caldeándose a opinión pública alemana e francesa.</a:t>
            </a:r>
          </a:p>
          <a:p>
            <a:r>
              <a:rPr lang="es-ES_tradnl" dirty="0" smtClean="0"/>
              <a:t> 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sz="1600" dirty="0" smtClean="0"/>
          </a:p>
          <a:p>
            <a:r>
              <a:rPr lang="es-ES_tradnl" sz="1600" dirty="0" smtClean="0"/>
              <a:t>"Habiendo el Gobierno español comunicado al Gobierno imperial francés la noticia de la renuncia del príncipe Leopoldo, el embajador de Francia ha pedido además a Su Majestad que le autorizara a telegrafiar a París que Su Majestad se comprometía a no dar nunca su consentimiento en el caso en que los </a:t>
            </a:r>
            <a:r>
              <a:rPr lang="es-ES_tradnl" sz="1600" dirty="0" err="1" smtClean="0"/>
              <a:t>Hohenzollern</a:t>
            </a:r>
            <a:r>
              <a:rPr lang="es-ES_tradnl" sz="1600" dirty="0" smtClean="0"/>
              <a:t> quisieran renovar su candidatura. S.M. el rey ha </a:t>
            </a:r>
            <a:r>
              <a:rPr lang="es-ES_tradnl" sz="1600" dirty="0" smtClean="0"/>
              <a:t>rehusado </a:t>
            </a:r>
            <a:r>
              <a:rPr lang="es-ES_tradnl" sz="1600" dirty="0" smtClean="0"/>
              <a:t>entonces volver a recibir al embajador de Francia a quien ha hecho transmitir por medio de un ayuda de campo que S.M. no tenía nada más </a:t>
            </a:r>
            <a:r>
              <a:rPr lang="es-ES_tradnl" sz="1600" smtClean="0"/>
              <a:t>quecomunicarle</a:t>
            </a:r>
            <a:r>
              <a:rPr lang="es-ES_tradnl" sz="1600" dirty="0" smtClean="0"/>
              <a:t>". </a:t>
            </a:r>
            <a:endParaRPr lang="gl-ES" sz="1600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5328592" cy="374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260648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Francia será a que declare a guerra a </a:t>
            </a:r>
            <a:r>
              <a:rPr lang="es-ES_tradnl" dirty="0" err="1" smtClean="0"/>
              <a:t>Alemaña</a:t>
            </a:r>
            <a:r>
              <a:rPr lang="es-ES_tradnl" dirty="0" smtClean="0"/>
              <a:t> e esta circunstancia </a:t>
            </a:r>
            <a:r>
              <a:rPr lang="es-ES_tradnl" dirty="0" err="1" smtClean="0"/>
              <a:t>vai</a:t>
            </a:r>
            <a:r>
              <a:rPr lang="es-ES_tradnl" dirty="0" smtClean="0"/>
              <a:t> ser fundamental para que os estados do sur de </a:t>
            </a:r>
            <a:r>
              <a:rPr lang="es-ES_tradnl" dirty="0" err="1" smtClean="0"/>
              <a:t>Alemaña</a:t>
            </a:r>
            <a:r>
              <a:rPr lang="es-ES_tradnl" dirty="0" smtClean="0"/>
              <a:t> firmen </a:t>
            </a:r>
            <a:r>
              <a:rPr lang="es-ES_tradnl" dirty="0" err="1" smtClean="0"/>
              <a:t>unha</a:t>
            </a:r>
            <a:r>
              <a:rPr lang="es-ES_tradnl" dirty="0" smtClean="0"/>
              <a:t> alianza militar con Prusia, </a:t>
            </a:r>
            <a:r>
              <a:rPr lang="es-ES_tradnl" dirty="0" err="1" smtClean="0"/>
              <a:t>converténdose</a:t>
            </a:r>
            <a:r>
              <a:rPr lang="es-ES_tradnl" dirty="0" smtClean="0"/>
              <a:t> este </a:t>
            </a:r>
            <a:r>
              <a:rPr lang="es-ES_tradnl" dirty="0" err="1" smtClean="0"/>
              <a:t>conflito</a:t>
            </a:r>
            <a:r>
              <a:rPr lang="es-ES_tradnl" dirty="0" smtClean="0"/>
              <a:t> </a:t>
            </a:r>
            <a:r>
              <a:rPr lang="es-ES_tradnl" dirty="0" err="1" smtClean="0"/>
              <a:t>nunha</a:t>
            </a:r>
            <a:r>
              <a:rPr lang="es-ES_tradnl" dirty="0" smtClean="0"/>
              <a:t> guerra patriótica </a:t>
            </a:r>
            <a:r>
              <a:rPr lang="es-ES_tradnl" dirty="0" err="1" smtClean="0"/>
              <a:t>alemá</a:t>
            </a:r>
            <a:r>
              <a:rPr lang="es-ES_tradnl" dirty="0" smtClean="0"/>
              <a:t> contra Francia. </a:t>
            </a:r>
          </a:p>
          <a:p>
            <a:r>
              <a:rPr lang="es-ES_tradnl" dirty="0" smtClean="0"/>
              <a:t>A batalla de Sedán supón a derrota do </a:t>
            </a:r>
            <a:r>
              <a:rPr lang="es-ES_tradnl" dirty="0" err="1" smtClean="0"/>
              <a:t>exército</a:t>
            </a:r>
            <a:r>
              <a:rPr lang="es-ES_tradnl" smtClean="0"/>
              <a:t> francés</a:t>
            </a:r>
            <a:r>
              <a:rPr lang="es-ES_tradnl"/>
              <a:t>.</a:t>
            </a:r>
            <a:endParaRPr lang="gl-ES" dirty="0"/>
          </a:p>
        </p:txBody>
      </p:sp>
      <p:pic>
        <p:nvPicPr>
          <p:cNvPr id="3" name="Picture 2" descr="Archivo:Lignedefeu16Augu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6768752" cy="4557951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835696" y="6237312"/>
            <a:ext cx="4401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smtClean="0"/>
              <a:t>As tropas francesas na guerra </a:t>
            </a:r>
            <a:r>
              <a:rPr lang="gl-ES" dirty="0" err="1" smtClean="0"/>
              <a:t>francoprusiana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3" y="332656"/>
            <a:ext cx="878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Napoleón III é </a:t>
            </a:r>
            <a:r>
              <a:rPr lang="es-ES_tradnl" dirty="0" err="1" smtClean="0"/>
              <a:t>feito</a:t>
            </a:r>
            <a:r>
              <a:rPr lang="es-ES_tradnl" dirty="0" smtClean="0"/>
              <a:t> </a:t>
            </a:r>
            <a:r>
              <a:rPr lang="es-ES_tradnl" dirty="0" err="1" smtClean="0"/>
              <a:t>prisioneiro</a:t>
            </a:r>
            <a:r>
              <a:rPr lang="es-ES_tradnl" dirty="0" smtClean="0"/>
              <a:t> e abdica, rematando o 2º imperio francés. </a:t>
            </a:r>
          </a:p>
          <a:p>
            <a:r>
              <a:rPr lang="es-ES_tradnl" dirty="0" smtClean="0"/>
              <a:t>Ó </a:t>
            </a:r>
            <a:r>
              <a:rPr lang="es-ES_tradnl" dirty="0" err="1" smtClean="0"/>
              <a:t>novo</a:t>
            </a:r>
            <a:r>
              <a:rPr lang="es-ES_tradnl" dirty="0" smtClean="0"/>
              <a:t> estado francés non </a:t>
            </a:r>
            <a:r>
              <a:rPr lang="es-ES_tradnl" dirty="0" err="1" smtClean="0"/>
              <a:t>lle</a:t>
            </a:r>
            <a:r>
              <a:rPr lang="es-ES_tradnl" dirty="0" smtClean="0"/>
              <a:t> quedará </a:t>
            </a:r>
            <a:r>
              <a:rPr lang="es-ES_tradnl" dirty="0" err="1" smtClean="0"/>
              <a:t>máis</a:t>
            </a:r>
            <a:r>
              <a:rPr lang="es-ES_tradnl" dirty="0" smtClean="0"/>
              <a:t> remedio que capitular e Francia </a:t>
            </a:r>
            <a:r>
              <a:rPr lang="es-ES_tradnl" dirty="0" err="1" smtClean="0"/>
              <a:t>terá</a:t>
            </a:r>
            <a:r>
              <a:rPr lang="es-ES_tradnl" dirty="0" smtClean="0"/>
              <a:t> que pagar </a:t>
            </a:r>
            <a:r>
              <a:rPr lang="es-ES_tradnl" dirty="0" err="1" smtClean="0"/>
              <a:t>unha</a:t>
            </a:r>
            <a:r>
              <a:rPr lang="es-ES_tradnl" dirty="0" smtClean="0"/>
              <a:t> indemnización de 5000 </a:t>
            </a:r>
            <a:r>
              <a:rPr lang="es-ES_tradnl" dirty="0" err="1" smtClean="0"/>
              <a:t>millóns</a:t>
            </a:r>
            <a:r>
              <a:rPr lang="es-ES_tradnl" dirty="0" smtClean="0"/>
              <a:t> de francos </a:t>
            </a:r>
            <a:r>
              <a:rPr lang="es-ES_tradnl" dirty="0" err="1" smtClean="0"/>
              <a:t>ouro</a:t>
            </a:r>
            <a:r>
              <a:rPr lang="es-ES_tradnl" dirty="0" smtClean="0"/>
              <a:t> e Prusia </a:t>
            </a:r>
            <a:r>
              <a:rPr lang="es-ES_tradnl" dirty="0" err="1" smtClean="0"/>
              <a:t>anexiónase</a:t>
            </a:r>
            <a:r>
              <a:rPr lang="es-ES_tradnl" dirty="0" smtClean="0"/>
              <a:t> Alsacia e Lorena (futura </a:t>
            </a:r>
            <a:r>
              <a:rPr lang="es-ES_tradnl" dirty="0" err="1" smtClean="0"/>
              <a:t>fonte</a:t>
            </a:r>
            <a:r>
              <a:rPr lang="es-ES_tradnl" dirty="0" smtClean="0"/>
              <a:t> de problemas entre Francia e </a:t>
            </a:r>
            <a:r>
              <a:rPr lang="es-ES_tradnl" dirty="0" err="1" smtClean="0"/>
              <a:t>Alemaña</a:t>
            </a:r>
            <a:r>
              <a:rPr lang="es-ES_tradnl" dirty="0" smtClean="0"/>
              <a:t>).</a:t>
            </a:r>
            <a:endParaRPr lang="gl-ES" dirty="0"/>
          </a:p>
        </p:txBody>
      </p:sp>
      <p:pic>
        <p:nvPicPr>
          <p:cNvPr id="3" name="Picture 2" descr="http://upload.wikimedia.org/wikipedia/commons/thumb/c/cf/BismarckundNapoleonIII.jpg/310px-BismarckundNapoleonI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408712" cy="401061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547664" y="6021288"/>
            <a:ext cx="529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dirty="0" err="1" smtClean="0"/>
              <a:t>Bismark</a:t>
            </a:r>
            <a:r>
              <a:rPr lang="gl-ES" dirty="0" smtClean="0"/>
              <a:t> e Napoleón III trala derrota francesa de </a:t>
            </a:r>
            <a:r>
              <a:rPr lang="gl-ES" dirty="0" err="1" smtClean="0"/>
              <a:t>Sedán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2" y="260648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O 18 de </a:t>
            </a:r>
            <a:r>
              <a:rPr lang="es-ES_tradnl" dirty="0" err="1" smtClean="0"/>
              <a:t>xaneiro</a:t>
            </a:r>
            <a:r>
              <a:rPr lang="es-ES_tradnl" dirty="0" smtClean="0"/>
              <a:t> de 1871, no Pazo de Versalles, </a:t>
            </a:r>
            <a:r>
              <a:rPr lang="es-ES_tradnl" dirty="0" err="1" smtClean="0"/>
              <a:t>na</a:t>
            </a:r>
            <a:r>
              <a:rPr lang="es-ES_tradnl" dirty="0" smtClean="0"/>
              <a:t> sala dos </a:t>
            </a:r>
            <a:r>
              <a:rPr lang="es-ES_tradnl" dirty="0" err="1" smtClean="0"/>
              <a:t>espellos</a:t>
            </a:r>
            <a:r>
              <a:rPr lang="es-ES_tradnl" dirty="0" smtClean="0"/>
              <a:t>, todos os estados </a:t>
            </a:r>
            <a:r>
              <a:rPr lang="es-ES_tradnl" dirty="0" err="1" smtClean="0"/>
              <a:t>alemáns</a:t>
            </a:r>
            <a:r>
              <a:rPr lang="es-ES_tradnl" dirty="0" smtClean="0"/>
              <a:t>, </a:t>
            </a:r>
            <a:r>
              <a:rPr lang="es-ES_tradnl" dirty="0" err="1" smtClean="0"/>
              <a:t>incluídos</a:t>
            </a:r>
            <a:r>
              <a:rPr lang="es-ES_tradnl" dirty="0" smtClean="0"/>
              <a:t> os do sur proclaman a </a:t>
            </a:r>
            <a:r>
              <a:rPr lang="es-ES_tradnl" dirty="0" err="1" smtClean="0"/>
              <a:t>Guillerme</a:t>
            </a:r>
            <a:r>
              <a:rPr lang="es-ES_tradnl" dirty="0" smtClean="0"/>
              <a:t> I Emperador de </a:t>
            </a:r>
            <a:r>
              <a:rPr lang="es-ES_tradnl" dirty="0" err="1" smtClean="0"/>
              <a:t>Alemaña</a:t>
            </a:r>
            <a:r>
              <a:rPr lang="es-ES_tradnl" dirty="0" smtClean="0"/>
              <a:t>, dándose así por finalizada a unificación de </a:t>
            </a:r>
            <a:r>
              <a:rPr lang="es-ES_tradnl" dirty="0" err="1" smtClean="0"/>
              <a:t>Alemaña</a:t>
            </a:r>
            <a:r>
              <a:rPr lang="es-ES_tradnl" dirty="0" smtClean="0"/>
              <a:t>.</a:t>
            </a:r>
            <a:endParaRPr lang="es-ES_tradnl" b="1" dirty="0" smtClean="0"/>
          </a:p>
          <a:p>
            <a:endParaRPr lang="gl-ES" dirty="0"/>
          </a:p>
        </p:txBody>
      </p:sp>
      <p:pic>
        <p:nvPicPr>
          <p:cNvPr id="5" name="Picture 2" descr="http://lh4.ggpht.com/_TH91MeN_gH0/TUO2VLnYBVI/AAAAAAAAIKE/997sXXE1RQI/Proclamaci%C3%B3n%20del%20Kaiser%20alem%C3%A1n%20Guillermo%20I%20en%20Versalles_Anton%20von%20Werner_1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344816" cy="5436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446550" y="924864"/>
            <a:ext cx="4323209" cy="186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085" y="3039632"/>
            <a:ext cx="4279106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http://lh4.ggpht.com/_TH91MeN_gH0/TUO2VLnYBVI/AAAAAAAAIKE/997sXXE1RQI/Proclamaci%C3%B3n%20del%20Kaiser%20alem%C3%A1n%20Guillermo%20I%20en%20Versalles_Anton%20von%20Werner_1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3276" y="3031967"/>
            <a:ext cx="4002110" cy="28585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 flipH="1">
            <a:off x="2537574" y="1154350"/>
            <a:ext cx="423218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u="sng" dirty="0"/>
              <a:t>NACIONALISMO UNIFICADOR</a:t>
            </a:r>
          </a:p>
          <a:p>
            <a:endParaRPr lang="gl-ES" sz="2100" dirty="0"/>
          </a:p>
          <a:p>
            <a:r>
              <a:rPr lang="gl-ES" sz="2100" dirty="0"/>
              <a:t>UNIFICACIÓNS DE ITALIA E ALEMAÑA. 1848-1871.</a:t>
            </a:r>
          </a:p>
        </p:txBody>
      </p:sp>
      <p:pic>
        <p:nvPicPr>
          <p:cNvPr id="2050" name="Picture 2" descr="Resultado de imagen de MAPA UNIFICACIÓN IT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5" y="1268404"/>
            <a:ext cx="2195848" cy="145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de MAPA UNIFICACIÓN ALEMA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377" y="1268404"/>
            <a:ext cx="2173645" cy="152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5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de MAPA NACIONALISMOS EUROPEOS S. X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751750" y="1214639"/>
            <a:ext cx="1999445" cy="4607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 sz="1350" dirty="0"/>
          </a:p>
        </p:txBody>
      </p:sp>
      <p:sp>
        <p:nvSpPr>
          <p:cNvPr id="3" name="CuadroTexto 2"/>
          <p:cNvSpPr txBox="1"/>
          <p:nvPr/>
        </p:nvSpPr>
        <p:spPr>
          <a:xfrm>
            <a:off x="6858000" y="1629984"/>
            <a:ext cx="1748308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u="sng" dirty="0">
                <a:latin typeface="Franklin Gothic Demi" panose="020B0703020102020204" pitchFamily="34" charset="0"/>
              </a:rPr>
              <a:t>NACIONALISMO</a:t>
            </a:r>
          </a:p>
          <a:p>
            <a:r>
              <a:rPr lang="gl-ES" u="sng" dirty="0">
                <a:latin typeface="Franklin Gothic Demi" panose="020B0703020102020204" pitchFamily="34" charset="0"/>
              </a:rPr>
              <a:t>DISGREGADOR.</a:t>
            </a:r>
          </a:p>
          <a:p>
            <a:endParaRPr lang="gl-ES" sz="1350" dirty="0"/>
          </a:p>
          <a:p>
            <a:pPr algn="just"/>
            <a:endParaRPr lang="gl-ES" sz="1350" dirty="0">
              <a:latin typeface="Franklin Gothic Demi" panose="020B0703020102020204" pitchFamily="34" charset="0"/>
            </a:endParaRPr>
          </a:p>
          <a:p>
            <a:pPr algn="just"/>
            <a:endParaRPr lang="gl-ES" sz="1350" dirty="0">
              <a:latin typeface="Franklin Gothic Demi" panose="020B0703020102020204" pitchFamily="34" charset="0"/>
            </a:endParaRPr>
          </a:p>
          <a:p>
            <a:pPr algn="just"/>
            <a:endParaRPr lang="gl-ES" sz="1350" dirty="0">
              <a:latin typeface="Franklin Gothic Demi" panose="020B0703020102020204" pitchFamily="34" charset="0"/>
            </a:endParaRPr>
          </a:p>
          <a:p>
            <a:pPr algn="just"/>
            <a:endParaRPr lang="gl-ES" sz="1350" dirty="0">
              <a:latin typeface="Franklin Gothic Demi" panose="020B0703020102020204" pitchFamily="34" charset="0"/>
            </a:endParaRPr>
          </a:p>
          <a:p>
            <a:pPr algn="just"/>
            <a:endParaRPr lang="gl-ES" sz="1350" dirty="0">
              <a:latin typeface="Franklin Gothic Demi" panose="020B0703020102020204" pitchFamily="34" charset="0"/>
            </a:endParaRPr>
          </a:p>
          <a:p>
            <a:pPr algn="just"/>
            <a:r>
              <a:rPr lang="gl-ES" sz="1350" dirty="0">
                <a:latin typeface="Franklin Gothic Demi" panose="020B0703020102020204" pitchFamily="34" charset="0"/>
              </a:rPr>
              <a:t>Nacións que forman parte de Imperios ou Estados Nacionais que aspiran a crear o seu propio Estado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873248" y="1948735"/>
            <a:ext cx="708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l-ES" sz="1200" i="1" dirty="0" err="1"/>
              <a:t>Estonios</a:t>
            </a:r>
            <a:endParaRPr lang="gl-ES" sz="1200" i="1" dirty="0"/>
          </a:p>
          <a:p>
            <a:r>
              <a:rPr lang="gl-ES" sz="1200" i="1" dirty="0" err="1"/>
              <a:t>Letones</a:t>
            </a:r>
            <a:endParaRPr lang="gl-ES" sz="1200" i="1" dirty="0"/>
          </a:p>
          <a:p>
            <a:r>
              <a:rPr lang="gl-ES" sz="1200" i="1" dirty="0"/>
              <a:t>Lituanos</a:t>
            </a:r>
          </a:p>
        </p:txBody>
      </p:sp>
    </p:spTree>
    <p:extLst>
      <p:ext uri="{BB962C8B-B14F-4D97-AF65-F5344CB8AC3E}">
        <p14:creationId xmlns:p14="http://schemas.microsoft.com/office/powerpoint/2010/main" val="3484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de MAPA NACIONALISMOS IMPERIO RU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0" y="857250"/>
            <a:ext cx="362158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IMPERIO RUSO HASTA 19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58" y="1534900"/>
            <a:ext cx="4739426" cy="35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n de Unificación de It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" y="26689"/>
            <a:ext cx="9108412" cy="683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luisvia.org/wp-content/uploads/2008/11/imagen-6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2"/>
            <a:ext cx="8276203" cy="403244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907704" y="620688"/>
            <a:ext cx="4176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l-ES" sz="2400" b="1" dirty="0" smtClean="0"/>
              <a:t>PRINCIPAIS PROTAGONISTAS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3374</Words>
  <Application>Microsoft Office PowerPoint</Application>
  <PresentationFormat>Presentación en pantalla (4:3)</PresentationFormat>
  <Paragraphs>315</Paragraphs>
  <Slides>45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1" baseType="lpstr">
      <vt:lpstr>Arial</vt:lpstr>
      <vt:lpstr>Calibri</vt:lpstr>
      <vt:lpstr>Franklin Gothic Demi</vt:lpstr>
      <vt:lpstr>Impact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Usuario</cp:lastModifiedBy>
  <cp:revision>71</cp:revision>
  <dcterms:created xsi:type="dcterms:W3CDTF">2011-12-13T10:57:52Z</dcterms:created>
  <dcterms:modified xsi:type="dcterms:W3CDTF">2023-01-25T18:16:32Z</dcterms:modified>
</cp:coreProperties>
</file>