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709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8502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57469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7828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4660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08772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066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0525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8544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853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97260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A6C5E-8750-413F-A0AE-20BBD9659A5A}" type="datetimeFigureOut">
              <a:rPr lang="gl-ES" smtClean="0"/>
              <a:t>07/12/2023</a:t>
            </a:fld>
            <a:endParaRPr lang="gl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02159-1B7C-491E-B306-303F7DEAE8D6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78925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7026" y="0"/>
            <a:ext cx="11408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O REFORMISMO BORBÓNICO EN GALICIA </a:t>
            </a:r>
            <a:endParaRPr lang="es-ES" sz="2800" b="1" dirty="0" smtClean="0"/>
          </a:p>
          <a:p>
            <a:r>
              <a:rPr lang="es-ES" sz="2800" b="1" dirty="0" smtClean="0"/>
              <a:t>(</a:t>
            </a:r>
            <a:r>
              <a:rPr lang="es-ES" sz="2800" b="1" dirty="0"/>
              <a:t>a matrícula de mar, o arsenal de Ferrol, a apertura do comercio colonial)</a:t>
            </a:r>
          </a:p>
        </p:txBody>
      </p:sp>
      <p:pic>
        <p:nvPicPr>
          <p:cNvPr id="1026" name="Picture 2" descr="Obras maestras de la cartografía de Gali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45" y="835500"/>
            <a:ext cx="7841797" cy="60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723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812" y="464234"/>
            <a:ext cx="503623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No </a:t>
            </a:r>
            <a:r>
              <a:rPr lang="es-ES" sz="2400" dirty="0" err="1"/>
              <a:t>século</a:t>
            </a:r>
            <a:r>
              <a:rPr lang="es-ES" sz="2400" dirty="0"/>
              <a:t> XVIII, o reino de Galicia </a:t>
            </a:r>
            <a:r>
              <a:rPr lang="es-ES" sz="2400" dirty="0" err="1"/>
              <a:t>mantivo</a:t>
            </a:r>
            <a:r>
              <a:rPr lang="es-ES" sz="2400" dirty="0"/>
              <a:t> a </a:t>
            </a:r>
            <a:r>
              <a:rPr lang="es-ES" sz="2400" dirty="0" err="1"/>
              <a:t>súa</a:t>
            </a:r>
            <a:r>
              <a:rPr lang="es-ES" sz="2400" dirty="0"/>
              <a:t> importancia </a:t>
            </a:r>
            <a:r>
              <a:rPr lang="es-ES" sz="2400" dirty="0" err="1"/>
              <a:t>estratéxica</a:t>
            </a:r>
            <a:r>
              <a:rPr lang="es-ES" sz="2400" dirty="0"/>
              <a:t> como baluarte marítimo avanzado </a:t>
            </a:r>
            <a:r>
              <a:rPr lang="es-ES" sz="2400" dirty="0" err="1"/>
              <a:t>na</a:t>
            </a:r>
            <a:r>
              <a:rPr lang="es-ES" sz="2400" dirty="0"/>
              <a:t> defensa do imperio colonial americano, </a:t>
            </a:r>
            <a:r>
              <a:rPr lang="es-ES" sz="2400" dirty="0" err="1"/>
              <a:t>fronte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paso das armadas </a:t>
            </a:r>
            <a:r>
              <a:rPr lang="es-ES" sz="2400" dirty="0" err="1"/>
              <a:t>inimigas</a:t>
            </a:r>
            <a:r>
              <a:rPr lang="es-ES" sz="2400" dirty="0"/>
              <a:t>, fundamentalmente inglesas.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Ante </a:t>
            </a:r>
            <a:r>
              <a:rPr lang="es-ES" sz="2400" dirty="0"/>
              <a:t>esta situación, os </a:t>
            </a:r>
            <a:r>
              <a:rPr lang="es-ES" sz="2400" dirty="0" err="1"/>
              <a:t>Borbóns</a:t>
            </a:r>
            <a:r>
              <a:rPr lang="es-ES" sz="2400" dirty="0"/>
              <a:t> e os </a:t>
            </a:r>
            <a:r>
              <a:rPr lang="es-ES" sz="2400" dirty="0" err="1"/>
              <a:t>seus</a:t>
            </a:r>
            <a:r>
              <a:rPr lang="es-ES" sz="2400" dirty="0"/>
              <a:t> </a:t>
            </a:r>
            <a:r>
              <a:rPr lang="es-ES" sz="2400" dirty="0" err="1"/>
              <a:t>gobernos</a:t>
            </a:r>
            <a:r>
              <a:rPr lang="es-ES" sz="2400" dirty="0"/>
              <a:t> </a:t>
            </a:r>
            <a:r>
              <a:rPr lang="es-ES" sz="2400" dirty="0" err="1"/>
              <a:t>interviñeron</a:t>
            </a:r>
            <a:r>
              <a:rPr lang="es-ES" sz="2400" dirty="0"/>
              <a:t> en Galicia creando novas </a:t>
            </a:r>
            <a:r>
              <a:rPr lang="es-ES" sz="2400" dirty="0" err="1"/>
              <a:t>institucións</a:t>
            </a:r>
            <a:r>
              <a:rPr lang="es-ES" sz="2400" dirty="0"/>
              <a:t> (a Intendencia do Reino de Galicia, o Real Consulado) e </a:t>
            </a:r>
            <a:r>
              <a:rPr lang="es-ES" sz="2400" dirty="0" err="1"/>
              <a:t>servizos</a:t>
            </a:r>
            <a:r>
              <a:rPr lang="es-ES" sz="2400" dirty="0"/>
              <a:t>. </a:t>
            </a:r>
          </a:p>
          <a:p>
            <a:pPr algn="just"/>
            <a:r>
              <a:rPr lang="es-ES" sz="2400" dirty="0"/>
              <a:t> </a:t>
            </a:r>
          </a:p>
        </p:txBody>
      </p:sp>
      <p:pic>
        <p:nvPicPr>
          <p:cNvPr id="2050" name="Picture 2" descr="Reino de Galicia - Wikipedia, 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430" y="173949"/>
            <a:ext cx="5159879" cy="639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921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7286" y="0"/>
            <a:ext cx="4923692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 smtClean="0"/>
              <a:t>A matrícula do mar</a:t>
            </a:r>
            <a:r>
              <a:rPr lang="es-ES" sz="2400" dirty="0" smtClean="0"/>
              <a:t>. 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sz="2400" dirty="0" err="1" smtClean="0"/>
              <a:t>Foi</a:t>
            </a:r>
            <a:r>
              <a:rPr lang="es-ES" sz="2400" dirty="0" smtClean="0"/>
              <a:t> un sistema de </a:t>
            </a:r>
            <a:r>
              <a:rPr lang="es-ES" sz="2400" dirty="0" err="1" smtClean="0"/>
              <a:t>recrutamento</a:t>
            </a:r>
            <a:r>
              <a:rPr lang="es-ES" sz="2400" dirty="0" smtClean="0"/>
              <a:t> de </a:t>
            </a:r>
            <a:r>
              <a:rPr lang="es-ES" sz="2400" dirty="0" err="1" smtClean="0"/>
              <a:t>tripulacións</a:t>
            </a:r>
            <a:r>
              <a:rPr lang="es-ES" sz="2400" dirty="0" smtClean="0"/>
              <a:t> para os buques da Armada para garantir un </a:t>
            </a:r>
            <a:r>
              <a:rPr lang="es-ES" sz="2400" dirty="0" err="1" smtClean="0"/>
              <a:t>persoal</a:t>
            </a:r>
            <a:r>
              <a:rPr lang="es-ES" sz="2400" dirty="0" smtClean="0"/>
              <a:t> competente no </a:t>
            </a:r>
            <a:r>
              <a:rPr lang="es-ES" sz="2400" dirty="0" err="1" smtClean="0"/>
              <a:t>seu</a:t>
            </a:r>
            <a:r>
              <a:rPr lang="es-ES" sz="2400" dirty="0" smtClean="0"/>
              <a:t> </a:t>
            </a:r>
            <a:r>
              <a:rPr lang="es-ES" sz="2400" dirty="0" err="1" smtClean="0"/>
              <a:t>manexo</a:t>
            </a:r>
            <a:r>
              <a:rPr lang="es-ES" sz="2400" dirty="0" smtClean="0"/>
              <a:t> </a:t>
            </a:r>
            <a:r>
              <a:rPr lang="es-ES" sz="2400" dirty="0" err="1" smtClean="0"/>
              <a:t>nun</a:t>
            </a:r>
            <a:r>
              <a:rPr lang="es-ES" sz="2400" dirty="0" smtClean="0"/>
              <a:t> contexto de crecentes </a:t>
            </a:r>
            <a:r>
              <a:rPr lang="es-ES" sz="2400" dirty="0" err="1" smtClean="0"/>
              <a:t>enfrontamentos</a:t>
            </a:r>
            <a:r>
              <a:rPr lang="es-ES" sz="2400" dirty="0" smtClean="0"/>
              <a:t> </a:t>
            </a:r>
            <a:r>
              <a:rPr lang="es-ES" sz="2400" dirty="0" err="1" smtClean="0"/>
              <a:t>navais</a:t>
            </a:r>
            <a:r>
              <a:rPr lang="es-ES" sz="2400" dirty="0" smtClean="0"/>
              <a:t> polo control das rutas comercias e das colonias. </a:t>
            </a:r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O sistema </a:t>
            </a:r>
            <a:r>
              <a:rPr lang="es-ES" sz="2400" dirty="0" err="1" smtClean="0"/>
              <a:t>rexistraba</a:t>
            </a:r>
            <a:r>
              <a:rPr lang="es-ES" sz="2400" dirty="0" smtClean="0"/>
              <a:t> a todas as </a:t>
            </a:r>
            <a:r>
              <a:rPr lang="es-ES" sz="2400" dirty="0" err="1" smtClean="0"/>
              <a:t>persoas</a:t>
            </a:r>
            <a:r>
              <a:rPr lang="es-ES" sz="2400" dirty="0" smtClean="0"/>
              <a:t> dedicadas </a:t>
            </a:r>
            <a:r>
              <a:rPr lang="es-ES" sz="2400" dirty="0" err="1" smtClean="0"/>
              <a:t>ao</a:t>
            </a:r>
            <a:r>
              <a:rPr lang="es-ES" sz="2400" dirty="0" smtClean="0"/>
              <a:t> mar indicando a clase á que </a:t>
            </a:r>
            <a:r>
              <a:rPr lang="es-ES" sz="2400" dirty="0" err="1" smtClean="0"/>
              <a:t>pertencías</a:t>
            </a:r>
            <a:r>
              <a:rPr lang="es-ES" sz="2400" dirty="0" smtClean="0"/>
              <a:t> (</a:t>
            </a:r>
            <a:r>
              <a:rPr lang="es-ES" sz="2400" dirty="0" err="1" smtClean="0"/>
              <a:t>mariñeiro</a:t>
            </a:r>
            <a:r>
              <a:rPr lang="es-ES" sz="2400" dirty="0" smtClean="0"/>
              <a:t>, </a:t>
            </a:r>
            <a:r>
              <a:rPr lang="es-ES" sz="2400" dirty="0" err="1" smtClean="0"/>
              <a:t>artilleiro</a:t>
            </a:r>
            <a:r>
              <a:rPr lang="es-ES" sz="2400" dirty="0" smtClean="0"/>
              <a:t>, grumete…) para </a:t>
            </a:r>
            <a:r>
              <a:rPr lang="es-ES" sz="2400" dirty="0" err="1" smtClean="0"/>
              <a:t>coñecer</a:t>
            </a:r>
            <a:r>
              <a:rPr lang="es-ES" sz="2400" dirty="0" smtClean="0"/>
              <a:t> as </a:t>
            </a:r>
            <a:r>
              <a:rPr lang="es-ES" sz="2400" dirty="0" err="1" smtClean="0"/>
              <a:t>súas</a:t>
            </a:r>
            <a:r>
              <a:rPr lang="es-ES" sz="2400" dirty="0" smtClean="0"/>
              <a:t> habilidades. Os matriculados quedaban libres de quintas e de </a:t>
            </a:r>
            <a:r>
              <a:rPr lang="es-ES" sz="2400" dirty="0" err="1" smtClean="0"/>
              <a:t>impostos</a:t>
            </a:r>
            <a:r>
              <a:rPr lang="es-ES" sz="2400" dirty="0" smtClean="0"/>
              <a:t> </a:t>
            </a:r>
            <a:r>
              <a:rPr lang="es-ES" sz="2400" dirty="0" err="1" smtClean="0"/>
              <a:t>municipais</a:t>
            </a:r>
            <a:r>
              <a:rPr lang="es-ES" sz="2400" dirty="0" smtClean="0"/>
              <a:t>, pero  podían ser chamados </a:t>
            </a:r>
            <a:r>
              <a:rPr lang="es-ES" sz="2400" dirty="0" err="1" smtClean="0"/>
              <a:t>ao</a:t>
            </a:r>
            <a:r>
              <a:rPr lang="es-ES" sz="2400" dirty="0" smtClean="0"/>
              <a:t> </a:t>
            </a:r>
            <a:r>
              <a:rPr lang="es-ES" sz="2400" dirty="0" err="1" smtClean="0"/>
              <a:t>servizo</a:t>
            </a:r>
            <a:r>
              <a:rPr lang="es-ES" sz="2400" dirty="0" smtClean="0"/>
              <a:t> da Armada ata </a:t>
            </a:r>
            <a:r>
              <a:rPr lang="es-ES" sz="2400" dirty="0" err="1" smtClean="0"/>
              <a:t>cumprir</a:t>
            </a:r>
            <a:r>
              <a:rPr lang="es-ES" sz="2400" dirty="0" smtClean="0"/>
              <a:t> 60 anos. </a:t>
            </a:r>
            <a:endParaRPr lang="gl-ES" sz="2400" dirty="0"/>
          </a:p>
        </p:txBody>
      </p:sp>
      <p:pic>
        <p:nvPicPr>
          <p:cNvPr id="3076" name="Picture 4" descr="La Matrícula de Mar: tripulaciones para la Real Armada | Blog Cátedra de  Historia y Patrimonio Na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60" y="258990"/>
            <a:ext cx="4793797" cy="65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71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68811" y="103625"/>
            <a:ext cx="607724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A </a:t>
            </a:r>
            <a:r>
              <a:rPr lang="es-ES" sz="2400" dirty="0" err="1"/>
              <a:t>primeira</a:t>
            </a:r>
            <a:r>
              <a:rPr lang="es-ES" sz="2400" dirty="0"/>
              <a:t> matrícula do mar </a:t>
            </a:r>
            <a:r>
              <a:rPr lang="es-ES" sz="2400" dirty="0" err="1"/>
              <a:t>foi</a:t>
            </a:r>
            <a:r>
              <a:rPr lang="es-ES" sz="2400" dirty="0"/>
              <a:t> a establecida en 1626 por </a:t>
            </a:r>
            <a:r>
              <a:rPr lang="es-ES" sz="2400" dirty="0" err="1"/>
              <a:t>Filipe</a:t>
            </a:r>
            <a:r>
              <a:rPr lang="es-ES" sz="2400" dirty="0"/>
              <a:t> IV de Habsburgo, pero non </a:t>
            </a:r>
            <a:r>
              <a:rPr lang="es-ES" sz="2400" dirty="0" err="1"/>
              <a:t>funcionou</a:t>
            </a:r>
            <a:r>
              <a:rPr lang="es-ES" sz="2400" dirty="0"/>
              <a:t> ben ata a posta en marcha das reformas borbónicas.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1714 </a:t>
            </a:r>
            <a:r>
              <a:rPr lang="es-ES" sz="2400" dirty="0" err="1"/>
              <a:t>Filipe</a:t>
            </a:r>
            <a:r>
              <a:rPr lang="es-ES" sz="2400" dirty="0"/>
              <a:t> V de Borbón </a:t>
            </a:r>
            <a:r>
              <a:rPr lang="es-ES" sz="2400" dirty="0" err="1"/>
              <a:t>creou</a:t>
            </a:r>
            <a:r>
              <a:rPr lang="es-ES" sz="2400" dirty="0"/>
              <a:t> a Real Armada unificando as numerosas armadas da época dos Austrias e os </a:t>
            </a:r>
            <a:r>
              <a:rPr lang="es-ES" sz="2400" dirty="0" err="1"/>
              <a:t>seus</a:t>
            </a:r>
            <a:r>
              <a:rPr lang="es-ES" sz="2400" dirty="0"/>
              <a:t> mandos e en 1726 </a:t>
            </a:r>
            <a:r>
              <a:rPr lang="es-ES" sz="2400" dirty="0" err="1"/>
              <a:t>estableceu</a:t>
            </a:r>
            <a:r>
              <a:rPr lang="es-ES" sz="2400" dirty="0"/>
              <a:t> a división das costas españolas en tres departamentos marítimos (Ferrol, Cádiz, </a:t>
            </a:r>
            <a:r>
              <a:rPr lang="es-ES" sz="2400" dirty="0" err="1"/>
              <a:t>Cartaxena</a:t>
            </a:r>
            <a:r>
              <a:rPr lang="es-ES" sz="2400" dirty="0"/>
              <a:t>), así como as directrices dos comisarios de </a:t>
            </a:r>
            <a:r>
              <a:rPr lang="es-ES" sz="2400" dirty="0" err="1"/>
              <a:t>Mariña</a:t>
            </a:r>
            <a:r>
              <a:rPr lang="es-ES" sz="2400" dirty="0"/>
              <a:t> para o </a:t>
            </a:r>
            <a:r>
              <a:rPr lang="es-ES" sz="2400" dirty="0" err="1"/>
              <a:t>rexistro</a:t>
            </a:r>
            <a:r>
              <a:rPr lang="es-ES" sz="2400" dirty="0"/>
              <a:t> da </a:t>
            </a:r>
            <a:r>
              <a:rPr lang="es-ES" sz="2400" dirty="0" err="1"/>
              <a:t>xente</a:t>
            </a:r>
            <a:r>
              <a:rPr lang="es-ES" sz="2400" dirty="0"/>
              <a:t> do mar, medidas consolidadas en 1751.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extensión do litoral de Galicia e o elevado número de </a:t>
            </a:r>
            <a:r>
              <a:rPr lang="es-ES" sz="2400" dirty="0" err="1"/>
              <a:t>xentes</a:t>
            </a:r>
            <a:r>
              <a:rPr lang="es-ES" sz="2400" dirty="0"/>
              <a:t> relacionadas </a:t>
            </a:r>
            <a:r>
              <a:rPr lang="es-ES" sz="2400" dirty="0" err="1"/>
              <a:t>cos</a:t>
            </a:r>
            <a:r>
              <a:rPr lang="es-ES" sz="2400" dirty="0"/>
              <a:t> </a:t>
            </a:r>
            <a:r>
              <a:rPr lang="es-ES" sz="2400" dirty="0" err="1"/>
              <a:t>traballos</a:t>
            </a:r>
            <a:r>
              <a:rPr lang="es-ES" sz="2400" dirty="0"/>
              <a:t> do mar </a:t>
            </a:r>
            <a:r>
              <a:rPr lang="es-ES" sz="2400" dirty="0" err="1"/>
              <a:t>fixo</a:t>
            </a:r>
            <a:r>
              <a:rPr lang="es-ES" sz="2400" dirty="0"/>
              <a:t> que </a:t>
            </a:r>
            <a:r>
              <a:rPr lang="es-ES" sz="2400" dirty="0" err="1"/>
              <a:t>na</a:t>
            </a:r>
            <a:r>
              <a:rPr lang="es-ES" sz="2400" dirty="0"/>
              <a:t> segunda </a:t>
            </a:r>
            <a:r>
              <a:rPr lang="es-ES" sz="2400" dirty="0" err="1"/>
              <a:t>metade</a:t>
            </a:r>
            <a:r>
              <a:rPr lang="es-ES" sz="2400" dirty="0"/>
              <a:t> do </a:t>
            </a:r>
            <a:r>
              <a:rPr lang="es-ES" sz="2400" dirty="0" err="1"/>
              <a:t>século</a:t>
            </a:r>
            <a:r>
              <a:rPr lang="es-ES" sz="2400" dirty="0"/>
              <a:t> XVIII a </a:t>
            </a:r>
            <a:r>
              <a:rPr lang="es-ES" sz="2400" dirty="0" err="1"/>
              <a:t>rexión</a:t>
            </a:r>
            <a:r>
              <a:rPr lang="es-ES" sz="2400" dirty="0"/>
              <a:t> </a:t>
            </a:r>
            <a:r>
              <a:rPr lang="es-ES" sz="2400" dirty="0" err="1"/>
              <a:t>rexistrase</a:t>
            </a:r>
            <a:r>
              <a:rPr lang="es-ES" sz="2400" dirty="0"/>
              <a:t> a cuarta parte da matrícula humana das flotas españolas.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55" y="4586513"/>
            <a:ext cx="5767828" cy="182630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055" y="350366"/>
            <a:ext cx="5747988" cy="423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0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1884" y="145143"/>
            <a:ext cx="538480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O arsenal de Ferrol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Galicia</a:t>
            </a:r>
            <a:r>
              <a:rPr lang="es-ES" sz="2400" dirty="0"/>
              <a:t>, </a:t>
            </a:r>
            <a:r>
              <a:rPr lang="es-ES" sz="2400" dirty="0" err="1"/>
              <a:t>pola</a:t>
            </a:r>
            <a:r>
              <a:rPr lang="es-ES" sz="2400" dirty="0"/>
              <a:t> </a:t>
            </a:r>
            <a:r>
              <a:rPr lang="es-ES" sz="2400" dirty="0" err="1"/>
              <a:t>súa</a:t>
            </a:r>
            <a:r>
              <a:rPr lang="es-ES" sz="2400" dirty="0"/>
              <a:t> situación </a:t>
            </a:r>
            <a:r>
              <a:rPr lang="es-ES" sz="2400" dirty="0" err="1"/>
              <a:t>xeoestratéxica</a:t>
            </a:r>
            <a:r>
              <a:rPr lang="es-ES" sz="2400" dirty="0"/>
              <a:t>, </a:t>
            </a:r>
            <a:r>
              <a:rPr lang="es-ES" sz="2400" dirty="0" err="1"/>
              <a:t>converteuse</a:t>
            </a:r>
            <a:r>
              <a:rPr lang="es-ES" sz="2400" dirty="0"/>
              <a:t> para os </a:t>
            </a:r>
            <a:r>
              <a:rPr lang="es-ES" sz="2400" dirty="0" err="1"/>
              <a:t>Borbóns</a:t>
            </a:r>
            <a:r>
              <a:rPr lang="es-ES" sz="2400" dirty="0"/>
              <a:t> no lugar </a:t>
            </a:r>
            <a:r>
              <a:rPr lang="es-ES" sz="2400" dirty="0" err="1"/>
              <a:t>onde</a:t>
            </a:r>
            <a:r>
              <a:rPr lang="es-ES" sz="2400" dirty="0"/>
              <a:t> recibir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rexeitar</a:t>
            </a:r>
            <a:r>
              <a:rPr lang="es-ES" sz="2400" dirty="0"/>
              <a:t> as frotas </a:t>
            </a:r>
            <a:r>
              <a:rPr lang="es-ES" sz="2400" dirty="0" err="1"/>
              <a:t>estranxeiras</a:t>
            </a:r>
            <a:r>
              <a:rPr lang="es-ES" sz="2400" dirty="0"/>
              <a:t> -especialmente as inglesas- que se </a:t>
            </a:r>
            <a:r>
              <a:rPr lang="es-ES" sz="2400" dirty="0" err="1"/>
              <a:t>dirixían</a:t>
            </a:r>
            <a:r>
              <a:rPr lang="es-ES" sz="2400" dirty="0"/>
              <a:t> a saquear as </a:t>
            </a:r>
            <a:r>
              <a:rPr lang="es-ES" sz="2400" dirty="0" err="1"/>
              <a:t>cidades</a:t>
            </a:r>
            <a:r>
              <a:rPr lang="es-ES" sz="2400" dirty="0"/>
              <a:t> </a:t>
            </a:r>
            <a:r>
              <a:rPr lang="es-ES" sz="2400" dirty="0" err="1"/>
              <a:t>costeiras</a:t>
            </a:r>
            <a:r>
              <a:rPr lang="es-ES" sz="2400" dirty="0"/>
              <a:t> españolas </a:t>
            </a:r>
            <a:r>
              <a:rPr lang="es-ES" sz="2400" dirty="0" err="1"/>
              <a:t>ou</a:t>
            </a:r>
            <a:r>
              <a:rPr lang="es-ES" sz="2400" dirty="0"/>
              <a:t> a capturar os barcos cargados de mercadorías procedentes de América.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Ante </a:t>
            </a:r>
            <a:r>
              <a:rPr lang="es-ES" sz="2400" dirty="0"/>
              <a:t>esta situación, a </a:t>
            </a:r>
            <a:r>
              <a:rPr lang="es-ES" sz="2400" dirty="0" err="1"/>
              <a:t>meirande</a:t>
            </a:r>
            <a:r>
              <a:rPr lang="es-ES" sz="2400" dirty="0"/>
              <a:t> parte da costa galega </a:t>
            </a:r>
            <a:r>
              <a:rPr lang="es-ES" sz="2400" dirty="0" err="1"/>
              <a:t>foi</a:t>
            </a:r>
            <a:r>
              <a:rPr lang="es-ES" sz="2400" dirty="0"/>
              <a:t> reforzada con numerosas baterías e </a:t>
            </a:r>
            <a:r>
              <a:rPr lang="es-ES" sz="2400" dirty="0" err="1"/>
              <a:t>castelos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endParaRPr lang="es-ES" sz="8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1726 </a:t>
            </a:r>
            <a:r>
              <a:rPr lang="es-ES" sz="2400" dirty="0" err="1"/>
              <a:t>Xosé</a:t>
            </a:r>
            <a:r>
              <a:rPr lang="es-ES" sz="2400" dirty="0"/>
              <a:t> Patiño, ministro de </a:t>
            </a:r>
            <a:r>
              <a:rPr lang="es-ES" sz="2400" dirty="0" err="1"/>
              <a:t>Filipe</a:t>
            </a:r>
            <a:r>
              <a:rPr lang="es-ES" sz="2400" dirty="0"/>
              <a:t> V, </a:t>
            </a:r>
            <a:r>
              <a:rPr lang="es-ES" sz="2400" dirty="0" err="1"/>
              <a:t>decidiu</a:t>
            </a:r>
            <a:r>
              <a:rPr lang="es-ES" sz="2400" dirty="0"/>
              <a:t> establecer en Ferrol a sede do Departamento Marítimo do Norte e </a:t>
            </a:r>
            <a:r>
              <a:rPr lang="es-ES" sz="2400" dirty="0" err="1"/>
              <a:t>unha</a:t>
            </a:r>
            <a:r>
              <a:rPr lang="es-ES" sz="2400" dirty="0"/>
              <a:t> das bases das Armadas </a:t>
            </a:r>
            <a:r>
              <a:rPr lang="es-ES" sz="2400" dirty="0" err="1"/>
              <a:t>reais</a:t>
            </a:r>
            <a:r>
              <a:rPr lang="es-ES" sz="2400" dirty="0"/>
              <a:t>. </a:t>
            </a:r>
            <a:endParaRPr lang="gl-ES" sz="2400" dirty="0"/>
          </a:p>
        </p:txBody>
      </p:sp>
      <p:pic>
        <p:nvPicPr>
          <p:cNvPr id="4100" name="Picture 4" descr="Museo Naval de Ferrol: en los astilleros de la histo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90" y="3167104"/>
            <a:ext cx="6386949" cy="359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go: el Castillo del Castro, historia e imágenes de un gran desconoc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785" y="0"/>
            <a:ext cx="4808809" cy="35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8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246743"/>
            <a:ext cx="6096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 smtClean="0"/>
              <a:t>A partir de 1746, </a:t>
            </a:r>
            <a:r>
              <a:rPr lang="es-ES" sz="2400" dirty="0" err="1" smtClean="0"/>
              <a:t>co</a:t>
            </a:r>
            <a:r>
              <a:rPr lang="es-ES" sz="2400" dirty="0" smtClean="0"/>
              <a:t> marqués da Ensenada, ministro de Fernando VI, </a:t>
            </a:r>
            <a:r>
              <a:rPr lang="es-ES" sz="2400" dirty="0" err="1" smtClean="0"/>
              <a:t>iniciouse</a:t>
            </a:r>
            <a:r>
              <a:rPr lang="es-ES" sz="2400" dirty="0" smtClean="0"/>
              <a:t> a </a:t>
            </a:r>
            <a:r>
              <a:rPr lang="es-ES" sz="2400" dirty="0" err="1" smtClean="0"/>
              <a:t>construción</a:t>
            </a:r>
            <a:r>
              <a:rPr lang="es-ES" sz="2400" dirty="0" smtClean="0"/>
              <a:t> dos modernos </a:t>
            </a:r>
            <a:r>
              <a:rPr lang="es-ES" sz="2400" dirty="0" err="1" smtClean="0"/>
              <a:t>estaleiros</a:t>
            </a:r>
            <a:r>
              <a:rPr lang="es-ES" sz="2400" dirty="0" smtClean="0"/>
              <a:t> e arsenal que </a:t>
            </a:r>
            <a:r>
              <a:rPr lang="es-ES" sz="2400" dirty="0" err="1" smtClean="0"/>
              <a:t>converteron</a:t>
            </a:r>
            <a:r>
              <a:rPr lang="es-ES" sz="2400" dirty="0" smtClean="0"/>
              <a:t> a Ferrol </a:t>
            </a:r>
            <a:r>
              <a:rPr lang="es-ES" sz="2400" dirty="0" err="1" smtClean="0"/>
              <a:t>na</a:t>
            </a:r>
            <a:r>
              <a:rPr lang="es-ES" sz="2400" dirty="0" smtClean="0"/>
              <a:t> principal </a:t>
            </a:r>
            <a:r>
              <a:rPr lang="es-ES" sz="2400" dirty="0" err="1" smtClean="0"/>
              <a:t>cidade</a:t>
            </a:r>
            <a:r>
              <a:rPr lang="es-ES" sz="2400" dirty="0" smtClean="0"/>
              <a:t> de Galicia e en </a:t>
            </a:r>
            <a:r>
              <a:rPr lang="es-ES" sz="2400" dirty="0" err="1" smtClean="0"/>
              <a:t>obxecto</a:t>
            </a:r>
            <a:r>
              <a:rPr lang="es-ES" sz="2400" dirty="0" smtClean="0"/>
              <a:t> de admiración polos </a:t>
            </a:r>
            <a:r>
              <a:rPr lang="es-ES" sz="2400" dirty="0" err="1" smtClean="0"/>
              <a:t>estranxeiros</a:t>
            </a:r>
            <a:r>
              <a:rPr lang="es-ES" sz="2400" dirty="0" smtClean="0"/>
              <a:t>. Para a formación dos mandos militares da Armada </a:t>
            </a:r>
            <a:r>
              <a:rPr lang="es-ES" sz="2400" dirty="0" err="1" smtClean="0"/>
              <a:t>creouse</a:t>
            </a:r>
            <a:r>
              <a:rPr lang="es-ES" sz="2400" dirty="0" smtClean="0"/>
              <a:t>, en 1776, a Academia de </a:t>
            </a:r>
            <a:r>
              <a:rPr lang="es-ES" sz="2400" dirty="0" err="1" smtClean="0"/>
              <a:t>Gardamariñas</a:t>
            </a:r>
            <a:r>
              <a:rPr lang="es-ES" sz="2400" dirty="0" smtClean="0"/>
              <a:t>. </a:t>
            </a:r>
            <a:endParaRPr lang="gl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 err="1"/>
              <a:t>chegada</a:t>
            </a:r>
            <a:r>
              <a:rPr lang="es-ES" sz="2400" dirty="0"/>
              <a:t> masiva de </a:t>
            </a:r>
            <a:r>
              <a:rPr lang="es-ES" sz="2400" dirty="0" err="1"/>
              <a:t>xente</a:t>
            </a:r>
            <a:r>
              <a:rPr lang="es-ES" sz="2400" dirty="0"/>
              <a:t> </a:t>
            </a:r>
            <a:r>
              <a:rPr lang="es-ES" sz="2400" dirty="0" err="1"/>
              <a:t>obrigou</a:t>
            </a:r>
            <a:r>
              <a:rPr lang="es-ES" sz="2400" dirty="0"/>
              <a:t> a </a:t>
            </a:r>
            <a:r>
              <a:rPr lang="es-ES" sz="2400" dirty="0" err="1"/>
              <a:t>engadir</a:t>
            </a:r>
            <a:r>
              <a:rPr lang="es-ES" sz="2400" dirty="0"/>
              <a:t> </a:t>
            </a:r>
            <a:r>
              <a:rPr lang="es-ES" sz="2400" dirty="0" err="1"/>
              <a:t>ao</a:t>
            </a:r>
            <a:r>
              <a:rPr lang="es-ES" sz="2400" dirty="0"/>
              <a:t> núcleo </a:t>
            </a:r>
            <a:r>
              <a:rPr lang="es-ES" sz="2400" dirty="0" err="1"/>
              <a:t>orixinario</a:t>
            </a:r>
            <a:r>
              <a:rPr lang="es-ES" sz="2400" dirty="0"/>
              <a:t>, o Ferrol vello, os </a:t>
            </a:r>
            <a:r>
              <a:rPr lang="es-ES" sz="2400" dirty="0" err="1"/>
              <a:t>novos</a:t>
            </a:r>
            <a:r>
              <a:rPr lang="es-ES" sz="2400" dirty="0"/>
              <a:t> barrios de </a:t>
            </a:r>
            <a:r>
              <a:rPr lang="es-ES" sz="2400" dirty="0" err="1"/>
              <a:t>Esteiro</a:t>
            </a:r>
            <a:r>
              <a:rPr lang="es-ES" sz="2400" dirty="0"/>
              <a:t>, para </a:t>
            </a:r>
            <a:r>
              <a:rPr lang="es-ES" sz="2400" dirty="0" err="1"/>
              <a:t>acoller</a:t>
            </a:r>
            <a:r>
              <a:rPr lang="es-ES" sz="2400" dirty="0"/>
              <a:t> </a:t>
            </a:r>
            <a:r>
              <a:rPr lang="es-ES" sz="2400" dirty="0" err="1"/>
              <a:t>aos</a:t>
            </a:r>
            <a:r>
              <a:rPr lang="es-ES" sz="2400" dirty="0"/>
              <a:t> </a:t>
            </a:r>
            <a:r>
              <a:rPr lang="es-ES" sz="2400" dirty="0" err="1"/>
              <a:t>traballadores</a:t>
            </a:r>
            <a:r>
              <a:rPr lang="es-ES" sz="2400" dirty="0"/>
              <a:t>, e o da Magdalena, ocupado principalmente polos </a:t>
            </a:r>
            <a:r>
              <a:rPr lang="es-ES" sz="2400" dirty="0" err="1"/>
              <a:t>oficiais</a:t>
            </a:r>
            <a:r>
              <a:rPr lang="es-ES" sz="2400" dirty="0"/>
              <a:t> da Armada; no </a:t>
            </a:r>
            <a:r>
              <a:rPr lang="es-ES" sz="2400" dirty="0" err="1"/>
              <a:t>seu</a:t>
            </a:r>
            <a:r>
              <a:rPr lang="es-ES" sz="2400" dirty="0"/>
              <a:t> </a:t>
            </a:r>
            <a:r>
              <a:rPr lang="es-ES" sz="2400" dirty="0" err="1"/>
              <a:t>deseño</a:t>
            </a:r>
            <a:r>
              <a:rPr lang="es-ES" sz="2400" dirty="0"/>
              <a:t> </a:t>
            </a:r>
            <a:r>
              <a:rPr lang="es-ES" sz="2400" dirty="0" err="1"/>
              <a:t>seguíronse</a:t>
            </a:r>
            <a:r>
              <a:rPr lang="es-ES" sz="2400" dirty="0"/>
              <a:t> trazados urbanísticos a base de cuadrículas ( plano </a:t>
            </a:r>
            <a:r>
              <a:rPr lang="es-ES" sz="2400" dirty="0" err="1"/>
              <a:t>hipodámico</a:t>
            </a:r>
            <a:r>
              <a:rPr lang="es-ES" sz="2400" dirty="0"/>
              <a:t>) </a:t>
            </a:r>
            <a:r>
              <a:rPr lang="es-ES" sz="2400" dirty="0" err="1"/>
              <a:t>moi</a:t>
            </a:r>
            <a:r>
              <a:rPr lang="es-ES" sz="2400" dirty="0"/>
              <a:t> do gusto dos arquitectos ilustrados.</a:t>
            </a:r>
          </a:p>
        </p:txBody>
      </p:sp>
      <p:pic>
        <p:nvPicPr>
          <p:cNvPr id="3" name="Picture 2" descr="En el Siglo XVII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39489"/>
            <a:ext cx="6096000" cy="397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2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59658" y="0"/>
            <a:ext cx="621211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/>
              <a:t>A apertura do comercio colonial</a:t>
            </a:r>
            <a:r>
              <a:rPr lang="es-ES" sz="2400" dirty="0"/>
              <a:t>. </a:t>
            </a:r>
            <a:endParaRPr lang="es-ES" sz="2400" dirty="0" smtClean="0"/>
          </a:p>
          <a:p>
            <a:pPr algn="just"/>
            <a:r>
              <a:rPr lang="es-ES" sz="2400" dirty="0" smtClean="0"/>
              <a:t>A </a:t>
            </a:r>
            <a:r>
              <a:rPr lang="es-ES" sz="2400" dirty="0"/>
              <a:t>eliminación do monopolio do comercio colonial </a:t>
            </a:r>
            <a:r>
              <a:rPr lang="es-ES" sz="2400" dirty="0" err="1"/>
              <a:t>exercido</a:t>
            </a:r>
            <a:r>
              <a:rPr lang="es-ES" sz="2400" dirty="0"/>
              <a:t> por Sevilla- Cádiz </a:t>
            </a:r>
            <a:r>
              <a:rPr lang="es-ES" sz="2400" dirty="0" err="1"/>
              <a:t>favoreceu</a:t>
            </a:r>
            <a:r>
              <a:rPr lang="es-ES" sz="2400" dirty="0"/>
              <a:t> a Galicia, especialmente á Coruña. </a:t>
            </a:r>
            <a:endParaRPr lang="es-ES" sz="24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1764, o </a:t>
            </a:r>
            <a:r>
              <a:rPr lang="es-ES" sz="2400" dirty="0" err="1"/>
              <a:t>goberno</a:t>
            </a:r>
            <a:r>
              <a:rPr lang="es-ES" sz="2400" dirty="0"/>
              <a:t> de Carlos III </a:t>
            </a:r>
            <a:r>
              <a:rPr lang="es-ES" sz="2400" dirty="0" err="1"/>
              <a:t>estableceu</a:t>
            </a:r>
            <a:r>
              <a:rPr lang="es-ES" sz="2400" dirty="0"/>
              <a:t> </a:t>
            </a:r>
            <a:r>
              <a:rPr lang="es-ES" sz="2400" dirty="0" err="1"/>
              <a:t>nesa</a:t>
            </a:r>
            <a:r>
              <a:rPr lang="es-ES" sz="2400" dirty="0"/>
              <a:t> </a:t>
            </a:r>
            <a:r>
              <a:rPr lang="es-ES" sz="2400" dirty="0" err="1"/>
              <a:t>cidade</a:t>
            </a:r>
            <a:r>
              <a:rPr lang="es-ES" sz="2400" dirty="0"/>
              <a:t> o </a:t>
            </a:r>
            <a:r>
              <a:rPr lang="es-ES" sz="2400" dirty="0" err="1"/>
              <a:t>Servizo</a:t>
            </a:r>
            <a:r>
              <a:rPr lang="es-ES" sz="2400" dirty="0"/>
              <a:t> de Correos Marítimos, </a:t>
            </a:r>
            <a:r>
              <a:rPr lang="es-ES" sz="2400" dirty="0" err="1"/>
              <a:t>unha</a:t>
            </a:r>
            <a:r>
              <a:rPr lang="es-ES" sz="2400" dirty="0"/>
              <a:t> compañía estatal de buques encargada de levar a correspondencia </a:t>
            </a:r>
            <a:r>
              <a:rPr lang="es-ES" sz="2400" dirty="0" err="1"/>
              <a:t>ao</a:t>
            </a:r>
            <a:r>
              <a:rPr lang="es-ES" sz="2400" dirty="0"/>
              <a:t> porto da Habana e (desde 1767) a </a:t>
            </a:r>
            <a:r>
              <a:rPr lang="es-ES" sz="2400" dirty="0" err="1"/>
              <a:t>Bos</a:t>
            </a:r>
            <a:r>
              <a:rPr lang="es-ES" sz="2400" dirty="0"/>
              <a:t> Aires, e que </a:t>
            </a:r>
            <a:r>
              <a:rPr lang="es-ES" sz="2400" dirty="0" err="1"/>
              <a:t>tamén</a:t>
            </a:r>
            <a:r>
              <a:rPr lang="es-ES" sz="2400" dirty="0"/>
              <a:t> podía transportar </a:t>
            </a:r>
            <a:r>
              <a:rPr lang="es-ES" sz="2400" dirty="0" err="1"/>
              <a:t>persoas</a:t>
            </a:r>
            <a:r>
              <a:rPr lang="es-ES" sz="2400" dirty="0"/>
              <a:t> e mercadorías, agás nos períodos bélicos nos que se transformaban en navíos de guerra. </a:t>
            </a:r>
            <a:endParaRPr lang="es-ES" sz="2400" dirty="0" smtClean="0"/>
          </a:p>
          <a:p>
            <a:pPr algn="just"/>
            <a:r>
              <a:rPr lang="es-ES" sz="2400" dirty="0" smtClean="0"/>
              <a:t>En </a:t>
            </a:r>
            <a:r>
              <a:rPr lang="es-ES" sz="2400" dirty="0"/>
              <a:t>1765 o porto da Coruña </a:t>
            </a:r>
            <a:r>
              <a:rPr lang="es-ES" sz="2400" dirty="0" err="1"/>
              <a:t>foi</a:t>
            </a:r>
            <a:r>
              <a:rPr lang="es-ES" sz="2400" dirty="0"/>
              <a:t> autorizado para comerciar directamente con América. </a:t>
            </a:r>
            <a:endParaRPr lang="es-ES" sz="2400" dirty="0" smtClean="0"/>
          </a:p>
          <a:p>
            <a:pPr algn="just"/>
            <a:r>
              <a:rPr lang="es-ES" sz="2400" dirty="0" smtClean="0"/>
              <a:t>Ambas </a:t>
            </a:r>
            <a:r>
              <a:rPr lang="es-ES" sz="2400" dirty="0" err="1"/>
              <a:t>concesións</a:t>
            </a:r>
            <a:r>
              <a:rPr lang="es-ES" sz="2400" dirty="0"/>
              <a:t> </a:t>
            </a:r>
            <a:r>
              <a:rPr lang="es-ES" sz="2400" dirty="0" err="1"/>
              <a:t>contribuíron</a:t>
            </a:r>
            <a:r>
              <a:rPr lang="es-ES" sz="2400" dirty="0"/>
              <a:t> a favorecer o </a:t>
            </a:r>
            <a:r>
              <a:rPr lang="es-ES" sz="2400" dirty="0" err="1"/>
              <a:t>crecemento</a:t>
            </a:r>
            <a:r>
              <a:rPr lang="es-ES" sz="2400" dirty="0"/>
              <a:t> comercial e a renovación urbanística e portuaria da </a:t>
            </a:r>
            <a:r>
              <a:rPr lang="es-ES" sz="2400" dirty="0" err="1"/>
              <a:t>cidade</a:t>
            </a:r>
            <a:r>
              <a:rPr lang="es-ES" sz="2400" dirty="0"/>
              <a:t> (destacando a restauración da Torre de Hércules en 1791).</a:t>
            </a:r>
          </a:p>
        </p:txBody>
      </p:sp>
      <p:pic>
        <p:nvPicPr>
          <p:cNvPr id="6146" name="Picture 2" descr="La ciudad de A Coruñ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948" y="-1"/>
            <a:ext cx="4664852" cy="6860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8870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653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Mario Domínguez Cabaleiro</dc:creator>
  <cp:lastModifiedBy>Usuario</cp:lastModifiedBy>
  <cp:revision>6</cp:revision>
  <dcterms:created xsi:type="dcterms:W3CDTF">2020-12-28T10:37:32Z</dcterms:created>
  <dcterms:modified xsi:type="dcterms:W3CDTF">2023-12-07T17:19:10Z</dcterms:modified>
</cp:coreProperties>
</file>