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0716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4880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545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3623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07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47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7640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1469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3409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013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760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BF09-B417-488E-A3CF-E91E0565174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45DE-40CD-4887-95A0-F0AD7082C08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4572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74171"/>
            <a:ext cx="601762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AS IDEAS FUNDAMENTAIS DO PENSAMENTO </a:t>
            </a:r>
            <a:r>
              <a:rPr lang="es-ES" sz="2800" b="1" dirty="0" smtClean="0"/>
              <a:t>ILUSTRADO</a:t>
            </a:r>
          </a:p>
          <a:p>
            <a:pPr algn="just"/>
            <a:endParaRPr lang="es-ES" sz="1000" b="1" dirty="0"/>
          </a:p>
          <a:p>
            <a:pPr algn="just"/>
            <a:r>
              <a:rPr lang="es-ES" sz="2800" dirty="0"/>
              <a:t>A Ilustración </a:t>
            </a:r>
            <a:r>
              <a:rPr lang="es-ES" sz="2800" dirty="0" err="1"/>
              <a:t>foi</a:t>
            </a:r>
            <a:r>
              <a:rPr lang="es-ES" sz="2800" dirty="0"/>
              <a:t> un </a:t>
            </a:r>
            <a:r>
              <a:rPr lang="es-ES" sz="2800" dirty="0" err="1"/>
              <a:t>movemento</a:t>
            </a:r>
            <a:r>
              <a:rPr lang="es-ES" sz="2800" dirty="0"/>
              <a:t> cultural e </a:t>
            </a:r>
            <a:r>
              <a:rPr lang="es-ES" sz="2800" dirty="0" err="1"/>
              <a:t>ideolóxico</a:t>
            </a:r>
            <a:r>
              <a:rPr lang="es-ES" sz="2800" dirty="0"/>
              <a:t> característico da Europa do </a:t>
            </a:r>
            <a:r>
              <a:rPr lang="es-ES" sz="2800" dirty="0" err="1"/>
              <a:t>século</a:t>
            </a:r>
            <a:r>
              <a:rPr lang="es-ES" sz="2800" dirty="0"/>
              <a:t> XVIII que </a:t>
            </a:r>
            <a:r>
              <a:rPr lang="es-ES" sz="2800" dirty="0" smtClean="0"/>
              <a:t>defendía:</a:t>
            </a:r>
          </a:p>
          <a:p>
            <a:pPr algn="just"/>
            <a:endParaRPr lang="es-ES" sz="10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/>
              <a:t>A</a:t>
            </a:r>
            <a:r>
              <a:rPr lang="es-ES" sz="2800" dirty="0" smtClean="0"/>
              <a:t> </a:t>
            </a:r>
            <a:r>
              <a:rPr lang="es-ES" sz="2800" dirty="0" err="1"/>
              <a:t>capacidade</a:t>
            </a:r>
            <a:r>
              <a:rPr lang="es-ES" sz="2800" dirty="0"/>
              <a:t> da razón humana para descubrir a </a:t>
            </a:r>
            <a:r>
              <a:rPr lang="es-ES" sz="2800" dirty="0" err="1"/>
              <a:t>verdade</a:t>
            </a:r>
            <a:r>
              <a:rPr lang="es-ES" sz="2800" dirty="0"/>
              <a:t> e as </a:t>
            </a:r>
            <a:r>
              <a:rPr lang="es-ES" sz="2800" dirty="0" err="1"/>
              <a:t>leis</a:t>
            </a:r>
            <a:r>
              <a:rPr lang="es-ES" sz="2800" dirty="0"/>
              <a:t> da </a:t>
            </a:r>
            <a:r>
              <a:rPr lang="es-ES" sz="2800" dirty="0" err="1" smtClean="0"/>
              <a:t>natureza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endParaRPr lang="es-ES" sz="10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/>
              <a:t>A</a:t>
            </a:r>
            <a:r>
              <a:rPr lang="es-ES" sz="2800" dirty="0" smtClean="0"/>
              <a:t> </a:t>
            </a:r>
            <a:r>
              <a:rPr lang="es-ES" sz="2800" dirty="0" err="1"/>
              <a:t>necesidade</a:t>
            </a:r>
            <a:r>
              <a:rPr lang="es-ES" sz="2800" dirty="0"/>
              <a:t> de </a:t>
            </a:r>
            <a:r>
              <a:rPr lang="es-ES" sz="2800" dirty="0" err="1"/>
              <a:t>propoñer</a:t>
            </a:r>
            <a:r>
              <a:rPr lang="es-ES" sz="2800" dirty="0"/>
              <a:t> e realizar reformas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obxectivo</a:t>
            </a:r>
            <a:r>
              <a:rPr lang="es-ES" sz="2800" dirty="0"/>
              <a:t> de incrementar o </a:t>
            </a:r>
            <a:r>
              <a:rPr lang="es-ES" sz="2800" dirty="0" err="1"/>
              <a:t>benestar</a:t>
            </a:r>
            <a:r>
              <a:rPr lang="es-ES" sz="2800" dirty="0"/>
              <a:t> material do país, </a:t>
            </a:r>
            <a:r>
              <a:rPr lang="es-ES" sz="2800" dirty="0" err="1"/>
              <a:t>mellorar</a:t>
            </a:r>
            <a:r>
              <a:rPr lang="es-ES" sz="2800" dirty="0"/>
              <a:t> a </a:t>
            </a:r>
            <a:r>
              <a:rPr lang="es-ES" sz="2800" dirty="0" err="1"/>
              <a:t>sociedade</a:t>
            </a:r>
            <a:r>
              <a:rPr lang="es-ES" sz="2800" dirty="0"/>
              <a:t> e alcanzar a </a:t>
            </a:r>
            <a:r>
              <a:rPr lang="es-ES" sz="2800" dirty="0" err="1"/>
              <a:t>felicidade</a:t>
            </a:r>
            <a:r>
              <a:rPr lang="es-ES" sz="2800" dirty="0"/>
              <a:t> </a:t>
            </a:r>
            <a:r>
              <a:rPr lang="es-ES" sz="2800" dirty="0" err="1"/>
              <a:t>persoal</a:t>
            </a:r>
            <a:r>
              <a:rPr lang="es-ES" sz="2800" dirty="0"/>
              <a:t>. </a:t>
            </a:r>
          </a:p>
        </p:txBody>
      </p:sp>
      <p:pic>
        <p:nvPicPr>
          <p:cNvPr id="1026" name="Picture 2" descr="La ilust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2" y="1107449"/>
            <a:ext cx="6167590" cy="46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4514"/>
            <a:ext cx="683622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</a:t>
            </a:r>
            <a:r>
              <a:rPr lang="es-ES" sz="2800" dirty="0" smtClean="0"/>
              <a:t>n España e </a:t>
            </a:r>
            <a:r>
              <a:rPr lang="es-ES" sz="2800" dirty="0"/>
              <a:t>en Galicia, as novas ideas da Ilustración </a:t>
            </a:r>
            <a:r>
              <a:rPr lang="es-ES" sz="2800" dirty="0" err="1"/>
              <a:t>tiveron</a:t>
            </a:r>
            <a:r>
              <a:rPr lang="es-ES" sz="2800" dirty="0"/>
              <a:t> un </a:t>
            </a:r>
            <a:r>
              <a:rPr lang="es-ES" sz="2800" dirty="0" err="1" smtClean="0"/>
              <a:t>desenvolvemento</a:t>
            </a:r>
            <a:r>
              <a:rPr lang="es-ES" sz="2800" dirty="0" smtClean="0"/>
              <a:t> tardío.  Pódense </a:t>
            </a:r>
            <a:r>
              <a:rPr lang="es-ES" sz="2800" dirty="0"/>
              <a:t>distinguir </a:t>
            </a:r>
            <a:r>
              <a:rPr lang="es-ES" sz="2800" b="1" u="sng" dirty="0"/>
              <a:t>2</a:t>
            </a:r>
            <a:r>
              <a:rPr lang="es-ES" sz="2800" b="1" u="sng" dirty="0" smtClean="0"/>
              <a:t> </a:t>
            </a:r>
            <a:r>
              <a:rPr lang="es-ES" sz="2800" b="1" u="sng" dirty="0"/>
              <a:t>etapas</a:t>
            </a:r>
            <a:r>
              <a:rPr lang="es-ES" sz="2800" b="1" u="sng" dirty="0" smtClean="0"/>
              <a:t>.</a:t>
            </a:r>
          </a:p>
          <a:p>
            <a:pPr algn="just"/>
            <a:r>
              <a:rPr lang="es-ES" sz="2800" b="1" u="sng" dirty="0" smtClean="0"/>
              <a:t>1ª: reinados </a:t>
            </a:r>
            <a:r>
              <a:rPr lang="es-ES" sz="2800" b="1" u="sng" dirty="0"/>
              <a:t>de </a:t>
            </a:r>
            <a:r>
              <a:rPr lang="es-ES" sz="2800" b="1" u="sng" dirty="0" err="1"/>
              <a:t>Filipe</a:t>
            </a:r>
            <a:r>
              <a:rPr lang="es-ES" sz="2800" b="1" u="sng" dirty="0"/>
              <a:t> V (</a:t>
            </a:r>
            <a:r>
              <a:rPr lang="es-ES" sz="2800" b="1" u="sng" dirty="0" smtClean="0"/>
              <a:t>1700-46</a:t>
            </a:r>
            <a:r>
              <a:rPr lang="es-ES" sz="2800" b="1" u="sng" dirty="0"/>
              <a:t>)  e </a:t>
            </a:r>
            <a:r>
              <a:rPr lang="es-ES" sz="2800" b="1" u="sng" dirty="0" smtClean="0"/>
              <a:t> </a:t>
            </a:r>
            <a:r>
              <a:rPr lang="es-ES" sz="2800" b="1" u="sng" dirty="0"/>
              <a:t>Fernando VI (1746-59), </a:t>
            </a:r>
            <a:r>
              <a:rPr lang="es-ES" sz="2800" dirty="0"/>
              <a:t>denominada de </a:t>
            </a:r>
            <a:r>
              <a:rPr lang="es-ES" sz="2800" b="1" dirty="0" err="1"/>
              <a:t>protoilustración</a:t>
            </a:r>
            <a:r>
              <a:rPr lang="es-ES" sz="2800" b="1" dirty="0"/>
              <a:t>, </a:t>
            </a:r>
            <a:r>
              <a:rPr lang="es-ES" sz="2800" dirty="0"/>
              <a:t>estivo encabezada polos chamados </a:t>
            </a:r>
            <a:r>
              <a:rPr lang="es-ES" sz="2800" b="1" dirty="0" err="1"/>
              <a:t>proxectistas</a:t>
            </a:r>
            <a:r>
              <a:rPr lang="es-ES" sz="2800" dirty="0"/>
              <a:t> (por elaborar </a:t>
            </a:r>
            <a:r>
              <a:rPr lang="es-ES" sz="2800" dirty="0" err="1"/>
              <a:t>proxectos</a:t>
            </a:r>
            <a:r>
              <a:rPr lang="es-ES" sz="2800" dirty="0"/>
              <a:t> para o </a:t>
            </a:r>
            <a:r>
              <a:rPr lang="es-ES" sz="2800" dirty="0" err="1"/>
              <a:t>goberno</a:t>
            </a:r>
            <a:r>
              <a:rPr lang="es-ES" sz="2800" dirty="0"/>
              <a:t>) e os </a:t>
            </a:r>
            <a:r>
              <a:rPr lang="es-ES" sz="2800" dirty="0" err="1"/>
              <a:t>anovadores</a:t>
            </a:r>
            <a:r>
              <a:rPr lang="es-ES" sz="2800" dirty="0"/>
              <a:t> </a:t>
            </a:r>
            <a:r>
              <a:rPr lang="es-ES" sz="2800" dirty="0" err="1"/>
              <a:t>ou</a:t>
            </a:r>
            <a:r>
              <a:rPr lang="es-ES" sz="2800" dirty="0"/>
              <a:t> </a:t>
            </a:r>
            <a:r>
              <a:rPr lang="es-ES" sz="2800" b="1" dirty="0"/>
              <a:t>novatores</a:t>
            </a:r>
            <a:r>
              <a:rPr lang="es-ES" sz="2800" dirty="0"/>
              <a:t> (por querer innovar no </a:t>
            </a:r>
            <a:r>
              <a:rPr lang="es-ES" sz="2800" dirty="0" err="1"/>
              <a:t>pensamento</a:t>
            </a:r>
            <a:r>
              <a:rPr lang="es-ES" sz="2800" dirty="0"/>
              <a:t> e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smtClean="0"/>
              <a:t>ciencia). </a:t>
            </a:r>
            <a:r>
              <a:rPr lang="es-ES" sz="2800" dirty="0"/>
              <a:t>D</a:t>
            </a:r>
            <a:r>
              <a:rPr lang="es-ES" sz="2800" dirty="0" smtClean="0"/>
              <a:t>estacaron </a:t>
            </a:r>
            <a:r>
              <a:rPr lang="es-ES" sz="2800" dirty="0" err="1"/>
              <a:t>Feixoo</a:t>
            </a:r>
            <a:r>
              <a:rPr lang="es-ES" sz="2800" dirty="0"/>
              <a:t> e </a:t>
            </a:r>
            <a:r>
              <a:rPr lang="es-ES" sz="2800" dirty="0" err="1"/>
              <a:t>Mayáns</a:t>
            </a:r>
            <a:r>
              <a:rPr lang="es-ES" sz="2800" dirty="0"/>
              <a:t>. </a:t>
            </a:r>
          </a:p>
          <a:p>
            <a:pPr algn="just"/>
            <a:r>
              <a:rPr lang="es-ES" sz="2800" b="1" u="sng" dirty="0" smtClean="0"/>
              <a:t>2ª:Reinado de Carlos III (1759-88). </a:t>
            </a:r>
            <a:r>
              <a:rPr lang="es-ES" sz="2800" dirty="0" smtClean="0"/>
              <a:t>Plenamente </a:t>
            </a:r>
            <a:r>
              <a:rPr lang="es-ES" sz="2800" dirty="0"/>
              <a:t>ilustrada e de </a:t>
            </a:r>
            <a:r>
              <a:rPr lang="es-ES" sz="2800" dirty="0" err="1" smtClean="0"/>
              <a:t>apoxeo</a:t>
            </a:r>
            <a:r>
              <a:rPr lang="es-ES" sz="2800" dirty="0"/>
              <a:t>.</a:t>
            </a:r>
            <a:r>
              <a:rPr lang="es-ES" sz="2800" dirty="0" smtClean="0"/>
              <a:t> </a:t>
            </a:r>
            <a:r>
              <a:rPr lang="es-ES" sz="2800" dirty="0"/>
              <a:t>D</a:t>
            </a:r>
            <a:r>
              <a:rPr lang="es-ES" sz="2800" dirty="0" smtClean="0"/>
              <a:t>estacaron </a:t>
            </a:r>
            <a:r>
              <a:rPr lang="es-ES" sz="2800" dirty="0"/>
              <a:t>os ilustrados </a:t>
            </a:r>
            <a:r>
              <a:rPr lang="es-ES" sz="2800" dirty="0" err="1"/>
              <a:t>Campomanes</a:t>
            </a:r>
            <a:r>
              <a:rPr lang="es-ES" sz="2800" dirty="0"/>
              <a:t>, Floridablanca, </a:t>
            </a:r>
            <a:r>
              <a:rPr lang="es-ES" sz="2800" dirty="0" err="1"/>
              <a:t>Olavide</a:t>
            </a:r>
            <a:r>
              <a:rPr lang="es-ES" sz="2800" dirty="0"/>
              <a:t>…; en Galicia </a:t>
            </a:r>
            <a:r>
              <a:rPr lang="es-ES" sz="2800" dirty="0" err="1"/>
              <a:t>cómpre</a:t>
            </a:r>
            <a:r>
              <a:rPr lang="es-ES" sz="2800" dirty="0"/>
              <a:t> destacar a </a:t>
            </a:r>
            <a:r>
              <a:rPr lang="es-ES" sz="2800" dirty="0" err="1"/>
              <a:t>Xosé</a:t>
            </a:r>
            <a:r>
              <a:rPr lang="es-ES" sz="2800" dirty="0"/>
              <a:t> </a:t>
            </a:r>
            <a:r>
              <a:rPr lang="es-ES" sz="2800" dirty="0" err="1"/>
              <a:t>Cornide</a:t>
            </a:r>
            <a:r>
              <a:rPr lang="es-ES" sz="2800" dirty="0"/>
              <a:t>.</a:t>
            </a:r>
          </a:p>
        </p:txBody>
      </p:sp>
      <p:pic>
        <p:nvPicPr>
          <p:cNvPr id="2050" name="Picture 2" descr="Carlos III y la Ilustración. Libros para comprender una ép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88" y="14514"/>
            <a:ext cx="4676383" cy="68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5" y="159658"/>
            <a:ext cx="57331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Estas ideas ilustradas </a:t>
            </a:r>
            <a:r>
              <a:rPr lang="es-ES" sz="2800" dirty="0" err="1"/>
              <a:t>foron</a:t>
            </a:r>
            <a:r>
              <a:rPr lang="es-ES" sz="2800" dirty="0"/>
              <a:t> aceptadas e promovidas por </a:t>
            </a:r>
            <a:r>
              <a:rPr lang="es-ES" sz="2800" dirty="0" err="1"/>
              <a:t>unha</a:t>
            </a:r>
            <a:r>
              <a:rPr lang="es-ES" sz="2800" dirty="0"/>
              <a:t> minoría culta formada por </a:t>
            </a:r>
            <a:r>
              <a:rPr lang="es-ES" sz="2800" dirty="0" err="1"/>
              <a:t>nobres</a:t>
            </a:r>
            <a:r>
              <a:rPr lang="es-ES" sz="2800" dirty="0"/>
              <a:t>, clérigos, </a:t>
            </a:r>
            <a:r>
              <a:rPr lang="es-ES" sz="2800" dirty="0" err="1"/>
              <a:t>oficiais</a:t>
            </a:r>
            <a:r>
              <a:rPr lang="es-ES" sz="2800" dirty="0"/>
              <a:t> da Administración e burgueses que </a:t>
            </a:r>
            <a:r>
              <a:rPr lang="es-ES" sz="2800" dirty="0" err="1"/>
              <a:t>tiveron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enorme influencia política. </a:t>
            </a:r>
            <a:endParaRPr lang="es-ES" sz="28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 err="1"/>
              <a:t>liñas</a:t>
            </a:r>
            <a:r>
              <a:rPr lang="es-ES" sz="2800" dirty="0"/>
              <a:t> </a:t>
            </a:r>
            <a:r>
              <a:rPr lang="es-ES" sz="2800" dirty="0" err="1"/>
              <a:t>xerais</a:t>
            </a:r>
            <a:r>
              <a:rPr lang="es-ES" sz="2800" dirty="0"/>
              <a:t>, o </a:t>
            </a:r>
            <a:r>
              <a:rPr lang="es-ES" sz="2800" dirty="0" err="1"/>
              <a:t>seu</a:t>
            </a:r>
            <a:r>
              <a:rPr lang="es-ES" sz="2800" dirty="0"/>
              <a:t> </a:t>
            </a:r>
            <a:r>
              <a:rPr lang="es-ES" sz="2800" dirty="0" err="1"/>
              <a:t>pensamento</a:t>
            </a:r>
            <a:r>
              <a:rPr lang="es-ES" sz="2800" dirty="0"/>
              <a:t> e as </a:t>
            </a:r>
            <a:r>
              <a:rPr lang="es-ES" sz="2800" dirty="0" err="1"/>
              <a:t>súas</a:t>
            </a:r>
            <a:r>
              <a:rPr lang="es-ES" sz="2800" dirty="0"/>
              <a:t> </a:t>
            </a:r>
            <a:r>
              <a:rPr lang="es-ES" sz="2800" dirty="0" err="1"/>
              <a:t>propostas</a:t>
            </a:r>
            <a:r>
              <a:rPr lang="es-ES" sz="2800" dirty="0"/>
              <a:t> </a:t>
            </a:r>
            <a:r>
              <a:rPr lang="es-ES" sz="2800" dirty="0" err="1"/>
              <a:t>caracterizáronse</a:t>
            </a:r>
            <a:r>
              <a:rPr lang="es-ES" sz="2800" dirty="0"/>
              <a:t> </a:t>
            </a:r>
            <a:r>
              <a:rPr lang="es-ES" sz="2800" dirty="0" err="1"/>
              <a:t>pola</a:t>
            </a:r>
            <a:r>
              <a:rPr lang="es-ES" sz="2800" dirty="0"/>
              <a:t> moderación reformista, </a:t>
            </a:r>
            <a:r>
              <a:rPr lang="es-ES" sz="2800" dirty="0" smtClean="0"/>
              <a:t>tentando </a:t>
            </a:r>
            <a:r>
              <a:rPr lang="es-ES" sz="2800" dirty="0" err="1"/>
              <a:t>compaxinar</a:t>
            </a:r>
            <a:r>
              <a:rPr lang="es-ES" sz="2800" dirty="0"/>
              <a:t> a crítica e a renovación </a:t>
            </a:r>
            <a:r>
              <a:rPr lang="es-ES" sz="2800" dirty="0" err="1"/>
              <a:t>co</a:t>
            </a:r>
            <a:r>
              <a:rPr lang="es-ES" sz="2800" dirty="0"/>
              <a:t> pragmatismo e o </a:t>
            </a:r>
            <a:r>
              <a:rPr lang="es-ES" sz="2800" dirty="0" err="1"/>
              <a:t>mantemento</a:t>
            </a:r>
            <a:r>
              <a:rPr lang="es-ES" sz="2800" dirty="0"/>
              <a:t> da </a:t>
            </a:r>
            <a:r>
              <a:rPr lang="es-ES" sz="2800" dirty="0" err="1"/>
              <a:t>orde</a:t>
            </a:r>
            <a:r>
              <a:rPr lang="es-ES" sz="2800" dirty="0"/>
              <a:t> socio-política establecida; </a:t>
            </a:r>
            <a:r>
              <a:rPr lang="es-ES" sz="2800" dirty="0" err="1"/>
              <a:t>só</a:t>
            </a:r>
            <a:r>
              <a:rPr lang="es-ES" sz="2800" dirty="0"/>
              <a:t> </a:t>
            </a:r>
            <a:r>
              <a:rPr lang="es-ES" sz="2800" dirty="0" err="1"/>
              <a:t>uns</a:t>
            </a:r>
            <a:r>
              <a:rPr lang="es-ES" sz="2800" dirty="0"/>
              <a:t> </a:t>
            </a:r>
            <a:r>
              <a:rPr lang="es-ES" sz="2800" dirty="0" err="1"/>
              <a:t>poucos</a:t>
            </a:r>
            <a:r>
              <a:rPr lang="es-ES" sz="2800" dirty="0"/>
              <a:t> </a:t>
            </a:r>
            <a:r>
              <a:rPr lang="es-ES" sz="2800" dirty="0" err="1"/>
              <a:t>foron</a:t>
            </a:r>
            <a:r>
              <a:rPr lang="es-ES" sz="2800" dirty="0"/>
              <a:t> evolucionando cara a </a:t>
            </a:r>
            <a:r>
              <a:rPr lang="es-ES" sz="2800" dirty="0" err="1"/>
              <a:t>posicións</a:t>
            </a:r>
            <a:r>
              <a:rPr lang="es-ES" sz="2800" dirty="0"/>
              <a:t> </a:t>
            </a:r>
            <a:r>
              <a:rPr lang="es-ES" sz="2800" dirty="0" err="1"/>
              <a:t>máis</a:t>
            </a:r>
            <a:r>
              <a:rPr lang="es-ES" sz="2800" dirty="0"/>
              <a:t> </a:t>
            </a:r>
            <a:r>
              <a:rPr lang="es-ES" sz="2800" dirty="0" err="1"/>
              <a:t>radicais</a:t>
            </a:r>
            <a:r>
              <a:rPr lang="es-ES" sz="2800" dirty="0"/>
              <a:t> </a:t>
            </a:r>
            <a:r>
              <a:rPr lang="es-ES" sz="2800" dirty="0" err="1"/>
              <a:t>preliberais</a:t>
            </a:r>
            <a:r>
              <a:rPr lang="es-ES" sz="2800" dirty="0"/>
              <a:t>.</a:t>
            </a:r>
          </a:p>
        </p:txBody>
      </p:sp>
      <p:pic>
        <p:nvPicPr>
          <p:cNvPr id="3074" name="Picture 2" descr="Benito Jerónimo Feijo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1" y="0"/>
            <a:ext cx="4213225" cy="67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258" y="0"/>
            <a:ext cx="583474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En </a:t>
            </a:r>
            <a:r>
              <a:rPr lang="es-ES" sz="2800" dirty="0" err="1"/>
              <a:t>síntese</a:t>
            </a:r>
            <a:r>
              <a:rPr lang="es-ES" sz="2800" dirty="0"/>
              <a:t> o </a:t>
            </a:r>
            <a:r>
              <a:rPr lang="es-ES" sz="2800" dirty="0" err="1"/>
              <a:t>seu</a:t>
            </a:r>
            <a:r>
              <a:rPr lang="es-ES" sz="2800" dirty="0"/>
              <a:t> </a:t>
            </a:r>
            <a:r>
              <a:rPr lang="es-ES" sz="2800" dirty="0" err="1"/>
              <a:t>pensamento</a:t>
            </a:r>
            <a:r>
              <a:rPr lang="es-ES" sz="2800" dirty="0"/>
              <a:t> </a:t>
            </a:r>
            <a:r>
              <a:rPr lang="es-ES" sz="2800" dirty="0" err="1"/>
              <a:t>caracterizouse</a:t>
            </a:r>
            <a:r>
              <a:rPr lang="es-ES" sz="2800" dirty="0"/>
              <a:t> por:</a:t>
            </a:r>
          </a:p>
          <a:p>
            <a:pPr lvl="0" algn="just" fontAlgn="base"/>
            <a:r>
              <a:rPr lang="es-ES" sz="2800" dirty="0" smtClean="0"/>
              <a:t>- A </a:t>
            </a:r>
            <a:r>
              <a:rPr lang="es-ES" sz="2800" dirty="0"/>
              <a:t>crítica á </a:t>
            </a:r>
            <a:r>
              <a:rPr lang="es-ES" sz="2800" dirty="0" err="1"/>
              <a:t>realidade</a:t>
            </a:r>
            <a:r>
              <a:rPr lang="es-ES" sz="2800" dirty="0"/>
              <a:t> </a:t>
            </a:r>
            <a:r>
              <a:rPr lang="es-ES" sz="2800" dirty="0" err="1"/>
              <a:t>vixente</a:t>
            </a:r>
            <a:r>
              <a:rPr lang="es-ES" sz="2800" dirty="0"/>
              <a:t>, á ignorancia e á falta de cultura, </a:t>
            </a:r>
            <a:r>
              <a:rPr lang="es-ES" sz="2800" dirty="0" err="1"/>
              <a:t>ao</a:t>
            </a:r>
            <a:r>
              <a:rPr lang="es-ES" sz="2800" dirty="0"/>
              <a:t> atraso técnico e económico, </a:t>
            </a:r>
            <a:r>
              <a:rPr lang="es-ES" sz="2800" dirty="0" err="1"/>
              <a:t>aos</a:t>
            </a:r>
            <a:r>
              <a:rPr lang="es-ES" sz="2800" dirty="0"/>
              <a:t> </a:t>
            </a:r>
            <a:r>
              <a:rPr lang="es-ES" sz="2800" dirty="0" err="1"/>
              <a:t>prexuízos</a:t>
            </a:r>
            <a:r>
              <a:rPr lang="es-ES" sz="2800" dirty="0"/>
              <a:t> </a:t>
            </a:r>
            <a:r>
              <a:rPr lang="es-ES" sz="2800" dirty="0" err="1"/>
              <a:t>sociais</a:t>
            </a:r>
            <a:r>
              <a:rPr lang="es-ES" sz="2800" dirty="0"/>
              <a:t> e </a:t>
            </a:r>
            <a:r>
              <a:rPr lang="es-ES" sz="2800" dirty="0" err="1"/>
              <a:t>aos</a:t>
            </a:r>
            <a:r>
              <a:rPr lang="es-ES" sz="2800" dirty="0"/>
              <a:t> abusos dos poderosos.</a:t>
            </a:r>
          </a:p>
          <a:p>
            <a:pPr lvl="0" algn="just" fontAlgn="base"/>
            <a:r>
              <a:rPr lang="es-ES" sz="2800" dirty="0" smtClean="0"/>
              <a:t>- O </a:t>
            </a:r>
            <a:r>
              <a:rPr lang="es-ES" sz="2800" dirty="0"/>
              <a:t>fomento da educación e da renovación científica (as ciencias útiles) para superar o atraso existente e modernizar España. </a:t>
            </a:r>
            <a:r>
              <a:rPr lang="es-ES" sz="2800" dirty="0" err="1"/>
              <a:t>Estes</a:t>
            </a:r>
            <a:r>
              <a:rPr lang="es-ES" sz="2800" dirty="0"/>
              <a:t> </a:t>
            </a:r>
            <a:r>
              <a:rPr lang="es-ES" sz="2800" dirty="0" err="1"/>
              <a:t>ideais</a:t>
            </a:r>
            <a:r>
              <a:rPr lang="es-ES" sz="2800" dirty="0"/>
              <a:t> </a:t>
            </a:r>
            <a:r>
              <a:rPr lang="es-ES" sz="2800" dirty="0" err="1"/>
              <a:t>concretaríanse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fundación de </a:t>
            </a:r>
            <a:r>
              <a:rPr lang="es-ES" sz="2800" dirty="0" err="1"/>
              <a:t>escolas</a:t>
            </a:r>
            <a:r>
              <a:rPr lang="es-ES" sz="2800" dirty="0"/>
              <a:t> técnicas ( como a </a:t>
            </a:r>
            <a:r>
              <a:rPr lang="es-ES" sz="2800" dirty="0" err="1"/>
              <a:t>Escola</a:t>
            </a:r>
            <a:r>
              <a:rPr lang="es-ES" sz="2800" dirty="0"/>
              <a:t> de Náutica e a de Comercio </a:t>
            </a:r>
            <a:r>
              <a:rPr lang="es-ES" sz="2800" dirty="0" err="1"/>
              <a:t>na</a:t>
            </a:r>
            <a:r>
              <a:rPr lang="es-ES" sz="2800" dirty="0"/>
              <a:t> Coruña) e </a:t>
            </a:r>
            <a:r>
              <a:rPr lang="es-ES" sz="2800" dirty="0" err="1"/>
              <a:t>na</a:t>
            </a:r>
            <a:r>
              <a:rPr lang="es-ES" sz="2800" dirty="0"/>
              <a:t> creación das Academias (da </a:t>
            </a:r>
            <a:r>
              <a:rPr lang="es-ES" sz="2800" dirty="0" err="1"/>
              <a:t>Lingua</a:t>
            </a:r>
            <a:r>
              <a:rPr lang="es-ES" sz="2800" dirty="0"/>
              <a:t>, Medicina, Historia, </a:t>
            </a:r>
            <a:r>
              <a:rPr lang="es-ES" sz="2800" dirty="0" err="1"/>
              <a:t>Belas</a:t>
            </a:r>
            <a:r>
              <a:rPr lang="es-ES" sz="2800" dirty="0"/>
              <a:t> Artes…).</a:t>
            </a:r>
          </a:p>
        </p:txBody>
      </p:sp>
      <p:pic>
        <p:nvPicPr>
          <p:cNvPr id="4098" name="Picture 2" descr="Galicia (Reino). Mapas generales. 1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93" y="1048206"/>
            <a:ext cx="6069907" cy="42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1541" y="1233714"/>
            <a:ext cx="4978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dirty="0"/>
              <a:t> </a:t>
            </a:r>
            <a:r>
              <a:rPr lang="es-ES" sz="2800" dirty="0" smtClean="0"/>
              <a:t>O </a:t>
            </a:r>
            <a:r>
              <a:rPr lang="es-ES" sz="2800" dirty="0"/>
              <a:t>predominio das </a:t>
            </a:r>
            <a:r>
              <a:rPr lang="es-ES" sz="2800" dirty="0" err="1"/>
              <a:t>preocupacións</a:t>
            </a:r>
            <a:r>
              <a:rPr lang="es-ES" sz="2800" dirty="0"/>
              <a:t> económicas, tentando fomentar e </a:t>
            </a:r>
            <a:r>
              <a:rPr lang="es-ES" sz="2800" dirty="0" err="1"/>
              <a:t>mellorar</a:t>
            </a:r>
            <a:r>
              <a:rPr lang="es-ES" sz="2800" dirty="0"/>
              <a:t>, con numerosos </a:t>
            </a:r>
            <a:r>
              <a:rPr lang="es-ES" sz="2800" dirty="0" err="1"/>
              <a:t>proxectos</a:t>
            </a:r>
            <a:r>
              <a:rPr lang="es-ES" sz="2800" dirty="0"/>
              <a:t> e reformas, todos os sectores </a:t>
            </a:r>
            <a:r>
              <a:rPr lang="es-ES" sz="2800" dirty="0" err="1"/>
              <a:t>produtivos</a:t>
            </a:r>
            <a:r>
              <a:rPr lang="es-ES" sz="2800" dirty="0"/>
              <a:t> (en especial o artesanal e comercial)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obxectivo</a:t>
            </a:r>
            <a:r>
              <a:rPr lang="es-ES" sz="2800" dirty="0"/>
              <a:t> de incrementar a riqueza do reino e o </a:t>
            </a:r>
            <a:r>
              <a:rPr lang="es-ES" sz="2800" dirty="0" err="1"/>
              <a:t>benestar</a:t>
            </a:r>
            <a:r>
              <a:rPr lang="es-ES" sz="2800" dirty="0"/>
              <a:t> e a  </a:t>
            </a:r>
            <a:r>
              <a:rPr lang="es-ES" sz="2800" dirty="0" err="1"/>
              <a:t>felicidade</a:t>
            </a:r>
            <a:r>
              <a:rPr lang="es-ES" sz="2800" dirty="0"/>
              <a:t> da </a:t>
            </a:r>
            <a:r>
              <a:rPr lang="es-ES" sz="2800" dirty="0" err="1"/>
              <a:t>poboación</a:t>
            </a:r>
            <a:r>
              <a:rPr lang="es-ES" sz="2800" dirty="0"/>
              <a:t>. </a:t>
            </a:r>
            <a:endParaRPr lang="es-ES" sz="2800" dirty="0" smtClean="0"/>
          </a:p>
        </p:txBody>
      </p:sp>
      <p:pic>
        <p:nvPicPr>
          <p:cNvPr id="7170" name="Picture 2" descr="Estat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32" y="696912"/>
            <a:ext cx="5427612" cy="5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0628" y="0"/>
            <a:ext cx="621211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dirty="0" smtClean="0"/>
              <a:t>Co propósito de </a:t>
            </a:r>
            <a:r>
              <a:rPr lang="es-ES" sz="2800" dirty="0" err="1" smtClean="0"/>
              <a:t>contribuír</a:t>
            </a:r>
            <a:r>
              <a:rPr lang="es-ES" sz="2800" dirty="0" smtClean="0"/>
              <a:t> á difusión dos avances científicos e técnicos e de potenciar a economía </a:t>
            </a:r>
            <a:r>
              <a:rPr lang="es-ES" sz="2800" dirty="0" err="1" smtClean="0"/>
              <a:t>dunha</a:t>
            </a:r>
            <a:r>
              <a:rPr lang="es-ES" sz="2800" dirty="0" smtClean="0"/>
              <a:t> determinada zona </a:t>
            </a:r>
            <a:r>
              <a:rPr lang="es-ES" sz="2800" dirty="0" err="1" smtClean="0"/>
              <a:t>ou</a:t>
            </a:r>
            <a:r>
              <a:rPr lang="es-ES" sz="2800" dirty="0" smtClean="0"/>
              <a:t> </a:t>
            </a:r>
            <a:r>
              <a:rPr lang="es-ES" sz="2800" dirty="0" err="1" smtClean="0"/>
              <a:t>rexión</a:t>
            </a:r>
            <a:r>
              <a:rPr lang="es-ES" sz="2800" dirty="0" smtClean="0"/>
              <a:t> crearon as Sociedades Económicas de Amigos do País (a 1ª </a:t>
            </a:r>
            <a:r>
              <a:rPr lang="es-ES" sz="2800" dirty="0" err="1" smtClean="0"/>
              <a:t>foi</a:t>
            </a:r>
            <a:r>
              <a:rPr lang="es-ES" sz="2800" dirty="0" smtClean="0"/>
              <a:t> a Real </a:t>
            </a:r>
            <a:r>
              <a:rPr lang="es-ES" sz="2800" dirty="0" err="1" smtClean="0"/>
              <a:t>Sociedade</a:t>
            </a:r>
            <a:r>
              <a:rPr lang="es-ES" sz="2800" dirty="0" smtClean="0"/>
              <a:t> </a:t>
            </a:r>
            <a:r>
              <a:rPr lang="es-ES" sz="2800" dirty="0" err="1" smtClean="0"/>
              <a:t>Bascongada</a:t>
            </a:r>
            <a:r>
              <a:rPr lang="es-ES" sz="2800" dirty="0" smtClean="0"/>
              <a:t> fundada en 1765); en Galicia </a:t>
            </a:r>
            <a:r>
              <a:rPr lang="es-ES" sz="2800" dirty="0" err="1" smtClean="0"/>
              <a:t>destaca:Real</a:t>
            </a:r>
            <a:r>
              <a:rPr lang="es-ES" sz="2800" dirty="0" smtClean="0"/>
              <a:t> Consulado da Coruña.1785</a:t>
            </a:r>
            <a:endParaRPr lang="es-ES" sz="2800" dirty="0"/>
          </a:p>
          <a:p>
            <a:pPr lvl="0" algn="just" fontAlgn="base"/>
            <a:r>
              <a:rPr lang="es-ES" sz="2800" dirty="0" err="1" smtClean="0"/>
              <a:t>Tamén</a:t>
            </a:r>
            <a:r>
              <a:rPr lang="es-ES" sz="2800" dirty="0" smtClean="0"/>
              <a:t> a prensa (como </a:t>
            </a:r>
            <a:r>
              <a:rPr lang="es-ES" sz="2800" i="1" dirty="0" smtClean="0"/>
              <a:t>El Censor </a:t>
            </a:r>
            <a:r>
              <a:rPr lang="es-ES" sz="2800" dirty="0" smtClean="0"/>
              <a:t>e </a:t>
            </a:r>
            <a:r>
              <a:rPr lang="es-ES" sz="2800" i="1" dirty="0" smtClean="0"/>
              <a:t>El Pensador</a:t>
            </a:r>
            <a:r>
              <a:rPr lang="es-ES" sz="2800" dirty="0" smtClean="0"/>
              <a:t>)  </a:t>
            </a:r>
            <a:r>
              <a:rPr lang="es-ES" sz="2800" dirty="0" err="1" smtClean="0"/>
              <a:t>contribuíron</a:t>
            </a:r>
            <a:r>
              <a:rPr lang="es-ES" sz="2800" dirty="0" smtClean="0"/>
              <a:t> á divulgación </a:t>
            </a:r>
            <a:r>
              <a:rPr lang="es-ES" sz="2800" dirty="0" err="1" smtClean="0"/>
              <a:t>destas</a:t>
            </a:r>
            <a:r>
              <a:rPr lang="es-ES" sz="2800" dirty="0" smtClean="0"/>
              <a:t> ideas e </a:t>
            </a:r>
            <a:r>
              <a:rPr lang="es-ES" sz="2800" dirty="0" err="1" smtClean="0"/>
              <a:t>proxectos</a:t>
            </a:r>
            <a:r>
              <a:rPr lang="es-ES" sz="2800" dirty="0" smtClean="0"/>
              <a:t>.</a:t>
            </a:r>
          </a:p>
          <a:p>
            <a:pPr algn="just" fontAlgn="base"/>
            <a:r>
              <a:rPr lang="es-ES" sz="2800" dirty="0" smtClean="0"/>
              <a:t>- O recurso </a:t>
            </a:r>
            <a:r>
              <a:rPr lang="es-ES" sz="2800" dirty="0" err="1" smtClean="0"/>
              <a:t>ao</a:t>
            </a:r>
            <a:r>
              <a:rPr lang="es-ES" sz="2800" dirty="0" smtClean="0"/>
              <a:t> poder do </a:t>
            </a:r>
            <a:r>
              <a:rPr lang="es-ES" sz="2800" dirty="0" err="1" smtClean="0"/>
              <a:t>rei</a:t>
            </a:r>
            <a:r>
              <a:rPr lang="es-ES" sz="2800" dirty="0" smtClean="0"/>
              <a:t> para alcanzar as reformas pretendidas e </a:t>
            </a:r>
            <a:r>
              <a:rPr lang="es-ES" sz="2800" dirty="0" err="1" smtClean="0"/>
              <a:t>afastar</a:t>
            </a:r>
            <a:r>
              <a:rPr lang="es-ES" sz="2800" dirty="0" smtClean="0"/>
              <a:t> tanto os atrancos existentes como a oposición dos sectores tradicionalistas, </a:t>
            </a:r>
            <a:r>
              <a:rPr lang="es-ES" sz="2800" dirty="0" err="1" smtClean="0"/>
              <a:t>maioritarios</a:t>
            </a:r>
            <a:r>
              <a:rPr lang="es-ES" sz="2800" dirty="0" smtClean="0"/>
              <a:t>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 err="1" smtClean="0"/>
              <a:t>Igrexa</a:t>
            </a:r>
            <a:r>
              <a:rPr lang="es-ES" sz="2800" dirty="0" smtClean="0"/>
              <a:t> e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 err="1" smtClean="0"/>
              <a:t>sociedade</a:t>
            </a:r>
            <a:r>
              <a:rPr lang="es-ES" sz="2800" dirty="0" smtClean="0"/>
              <a:t>. </a:t>
            </a:r>
          </a:p>
          <a:p>
            <a:pPr lvl="0" algn="just" fontAlgn="base"/>
            <a:endParaRPr lang="es-ES" sz="2800" dirty="0"/>
          </a:p>
        </p:txBody>
      </p:sp>
      <p:pic>
        <p:nvPicPr>
          <p:cNvPr id="6146" name="Picture 2" descr="El Censor (Madrid)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93" y="0"/>
            <a:ext cx="4055458" cy="67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3200" y="333828"/>
            <a:ext cx="568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dirty="0" smtClean="0"/>
              <a:t>Por </a:t>
            </a:r>
            <a:r>
              <a:rPr lang="es-ES" sz="2800" dirty="0" err="1"/>
              <a:t>iso</a:t>
            </a:r>
            <a:r>
              <a:rPr lang="es-ES" sz="2800" dirty="0"/>
              <a:t> </a:t>
            </a:r>
            <a:r>
              <a:rPr lang="es-ES" sz="2800" dirty="0" err="1"/>
              <a:t>defenderon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nova concepción do poder </a:t>
            </a:r>
            <a:r>
              <a:rPr lang="es-ES" sz="2800" dirty="0" err="1"/>
              <a:t>coñecida</a:t>
            </a:r>
            <a:r>
              <a:rPr lang="es-ES" sz="2800" dirty="0"/>
              <a:t> como </a:t>
            </a:r>
            <a:r>
              <a:rPr lang="es-ES" sz="2800" b="1" dirty="0"/>
              <a:t>despotismo ilustrado</a:t>
            </a:r>
            <a:r>
              <a:rPr lang="es-ES" sz="2800" dirty="0"/>
              <a:t>: os monarcas debían </a:t>
            </a:r>
            <a:r>
              <a:rPr lang="es-ES" sz="2800" dirty="0" err="1"/>
              <a:t>exercer</a:t>
            </a:r>
            <a:r>
              <a:rPr lang="es-ES" sz="2800" dirty="0"/>
              <a:t> un poder absoluto, pero este debía </a:t>
            </a:r>
            <a:r>
              <a:rPr lang="es-ES" sz="2800" dirty="0" err="1"/>
              <a:t>empregarse</a:t>
            </a:r>
            <a:r>
              <a:rPr lang="es-ES" sz="2800" dirty="0"/>
              <a:t>, impulsando e encabezando as reformas o propio </a:t>
            </a:r>
            <a:r>
              <a:rPr lang="es-ES" sz="2800" dirty="0" err="1"/>
              <a:t>rei</a:t>
            </a:r>
            <a:r>
              <a:rPr lang="es-ES" sz="2800" dirty="0"/>
              <a:t>, en lograr aumentar a riqueza e o </a:t>
            </a:r>
            <a:r>
              <a:rPr lang="es-ES" sz="2800" dirty="0" err="1"/>
              <a:t>benestar</a:t>
            </a:r>
            <a:r>
              <a:rPr lang="es-ES" sz="2800" dirty="0"/>
              <a:t> (resumido no lema: </a:t>
            </a:r>
            <a:endParaRPr lang="es-ES" sz="2800" dirty="0" smtClean="0"/>
          </a:p>
          <a:p>
            <a:pPr lvl="0" algn="just" fontAlgn="base"/>
            <a:r>
              <a:rPr lang="es-ES" sz="2800" b="1" i="1" u="sng" dirty="0" smtClean="0"/>
              <a:t>todo </a:t>
            </a:r>
            <a:r>
              <a:rPr lang="es-ES" sz="2800" b="1" i="1" u="sng" dirty="0"/>
              <a:t>para o pobo pero </a:t>
            </a:r>
            <a:r>
              <a:rPr lang="es-ES" sz="2800" b="1" i="1" u="sng" dirty="0" err="1"/>
              <a:t>sen</a:t>
            </a:r>
            <a:r>
              <a:rPr lang="es-ES" sz="2800" b="1" i="1" u="sng" dirty="0"/>
              <a:t> o pobo</a:t>
            </a:r>
            <a:r>
              <a:rPr lang="es-ES" sz="2800" dirty="0"/>
              <a:t>). Este </a:t>
            </a:r>
            <a:r>
              <a:rPr lang="es-ES" sz="2800" dirty="0" err="1"/>
              <a:t>apoio</a:t>
            </a:r>
            <a:r>
              <a:rPr lang="es-ES" sz="2800" dirty="0"/>
              <a:t> </a:t>
            </a:r>
            <a:r>
              <a:rPr lang="es-ES" sz="2800" dirty="0" err="1"/>
              <a:t>ao</a:t>
            </a:r>
            <a:r>
              <a:rPr lang="es-ES" sz="2800" dirty="0"/>
              <a:t> poder real </a:t>
            </a:r>
            <a:r>
              <a:rPr lang="es-ES" sz="2800" dirty="0" err="1"/>
              <a:t>fixo</a:t>
            </a:r>
            <a:r>
              <a:rPr lang="es-ES" sz="2800" dirty="0"/>
              <a:t> que </a:t>
            </a:r>
            <a:r>
              <a:rPr lang="es-ES" sz="2800" dirty="0" err="1"/>
              <a:t>moitos</a:t>
            </a:r>
            <a:r>
              <a:rPr lang="es-ES" sz="2800" dirty="0"/>
              <a:t> ilustrados formasen parte dos </a:t>
            </a:r>
            <a:r>
              <a:rPr lang="es-ES" sz="2800" dirty="0" err="1"/>
              <a:t>gobernos</a:t>
            </a:r>
            <a:r>
              <a:rPr lang="es-ES" sz="2800" dirty="0"/>
              <a:t>, en especial durante o reinado de Carlos III (Ensenada, Aranda…).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2" y="1161144"/>
            <a:ext cx="6167438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520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Usuario</cp:lastModifiedBy>
  <cp:revision>7</cp:revision>
  <dcterms:created xsi:type="dcterms:W3CDTF">2021-04-02T21:21:08Z</dcterms:created>
  <dcterms:modified xsi:type="dcterms:W3CDTF">2023-12-07T17:29:11Z</dcterms:modified>
</cp:coreProperties>
</file>