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handoutMasterIdLst>
    <p:handoutMasterId r:id="rId17"/>
  </p:handoutMasterIdLst>
  <p:sldIdLst>
    <p:sldId id="269" r:id="rId3"/>
    <p:sldId id="280" r:id="rId4"/>
    <p:sldId id="278" r:id="rId5"/>
    <p:sldId id="279" r:id="rId6"/>
    <p:sldId id="272" r:id="rId7"/>
    <p:sldId id="268" r:id="rId8"/>
    <p:sldId id="273" r:id="rId9"/>
    <p:sldId id="274" r:id="rId10"/>
    <p:sldId id="281" r:id="rId11"/>
    <p:sldId id="282" r:id="rId12"/>
    <p:sldId id="275" r:id="rId13"/>
    <p:sldId id="276" r:id="rId14"/>
    <p:sldId id="277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1A69F7-2563-4D76-8FC1-C15E4D4CFAEA}">
          <p14:sldIdLst>
            <p14:sldId id="269"/>
            <p14:sldId id="280"/>
            <p14:sldId id="278"/>
            <p14:sldId id="279"/>
            <p14:sldId id="272"/>
            <p14:sldId id="268"/>
            <p14:sldId id="273"/>
            <p14:sldId id="274"/>
            <p14:sldId id="281"/>
            <p14:sldId id="282"/>
            <p14:sldId id="275"/>
            <p14:sldId id="276"/>
            <p14:sldId id="277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>
      <p:cViewPr varScale="1">
        <p:scale>
          <a:sx n="74" d="100"/>
          <a:sy n="74" d="100"/>
        </p:scale>
        <p:origin x="11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FDA88F-6C7E-4F38-A547-24168FC883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9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0" y="4572000"/>
            <a:ext cx="3048000" cy="60960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5105400"/>
            <a:ext cx="3048000" cy="3810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914400"/>
            <a:ext cx="15049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914400"/>
            <a:ext cx="436245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75225"/>
            <a:ext cx="8534400" cy="1349375"/>
          </a:xfr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4518025"/>
            <a:ext cx="8534400" cy="444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5600" y="1828800"/>
            <a:ext cx="2933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8800"/>
            <a:ext cx="2933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6096000" cy="5032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1524000"/>
            <a:ext cx="2973388" cy="58732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600" y="2163762"/>
            <a:ext cx="29733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1535113"/>
            <a:ext cx="3048000" cy="58552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174875"/>
            <a:ext cx="3048000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6248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990600"/>
            <a:ext cx="434340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6482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6600" y="990600"/>
            <a:ext cx="5486400" cy="35814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6600" y="5257800"/>
            <a:ext cx="5486400" cy="5334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9144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95600" y="1828800"/>
            <a:ext cx="6019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6">
              <a:lumMod val="40000"/>
              <a:lumOff val="6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accent4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_GCK-Czqs" TargetMode="External"/><Relationship Id="rId2" Type="http://schemas.openxmlformats.org/officeDocument/2006/relationships/hyperlink" Target="https://www.youtube.com/watch?v=fRQSRed58X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W7aWKXB5J4" TargetMode="External"/><Relationship Id="rId7" Type="http://schemas.openxmlformats.org/officeDocument/2006/relationships/hyperlink" Target="https://www.youtube.com/watch?v=6gJzRS0I7tA" TargetMode="External"/><Relationship Id="rId2" Type="http://schemas.openxmlformats.org/officeDocument/2006/relationships/hyperlink" Target="https://www.youtube.com/watch?v=sqaa42gbqh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dAbK6IMrTc" TargetMode="External"/><Relationship Id="rId5" Type="http://schemas.openxmlformats.org/officeDocument/2006/relationships/hyperlink" Target="https://www.youtube.com/watch?v=zeZHyFxlrFQ" TargetMode="External"/><Relationship Id="rId4" Type="http://schemas.openxmlformats.org/officeDocument/2006/relationships/hyperlink" Target="https://www.youtube.com/watch?v=757-r3qmcp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88024" y="2636912"/>
            <a:ext cx="4355976" cy="2544688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Raising Cultura</a:t>
            </a:r>
            <a:r>
              <a:rPr lang="en-US" sz="2800" dirty="0">
                <a:solidFill>
                  <a:srgbClr val="FFFF00"/>
                </a:solidFill>
              </a:rPr>
              <a:t>l</a:t>
            </a:r>
            <a:r>
              <a:rPr lang="en-US" sz="2800" dirty="0" smtClean="0">
                <a:solidFill>
                  <a:srgbClr val="FFFF00"/>
                </a:solidFill>
              </a:rPr>
              <a:t> Awareness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5301208"/>
            <a:ext cx="3048000" cy="432048"/>
          </a:xfrm>
        </p:spPr>
        <p:txBody>
          <a:bodyPr/>
          <a:lstStyle/>
          <a:p>
            <a:r>
              <a:rPr lang="en-US" dirty="0" smtClean="0"/>
              <a:t>Hana </a:t>
            </a:r>
            <a:r>
              <a:rPr lang="en-US" dirty="0" err="1" smtClean="0"/>
              <a:t>Moraova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Heaven and hell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Heaven</a:t>
            </a:r>
            <a:r>
              <a:rPr lang="en-US" i="1" dirty="0" smtClean="0"/>
              <a:t> </a:t>
            </a:r>
            <a:r>
              <a:rPr lang="en-US" i="1" dirty="0"/>
              <a:t>is where the police are British,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t</a:t>
            </a:r>
            <a:r>
              <a:rPr lang="en-US" i="1" dirty="0" smtClean="0"/>
              <a:t>he </a:t>
            </a:r>
            <a:r>
              <a:rPr lang="en-US" i="1" dirty="0"/>
              <a:t>cooks are French,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/>
              <a:t>mechanics are German,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/>
              <a:t>lovers are Italian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and </a:t>
            </a:r>
            <a:r>
              <a:rPr lang="en-US" i="1" dirty="0"/>
              <a:t>it is all </a:t>
            </a:r>
            <a:r>
              <a:rPr lang="en-US" i="1" dirty="0" err="1"/>
              <a:t>organised</a:t>
            </a:r>
            <a:r>
              <a:rPr lang="en-US" i="1" dirty="0"/>
              <a:t> by the Swiss. 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i="1" dirty="0" smtClean="0"/>
              <a:t>Hell</a:t>
            </a:r>
            <a:r>
              <a:rPr lang="en-US" i="1" dirty="0" smtClean="0"/>
              <a:t> </a:t>
            </a:r>
            <a:r>
              <a:rPr lang="en-US" i="1" dirty="0"/>
              <a:t>is where the police are German,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/>
              <a:t>cooks are English,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/>
              <a:t>mechanics are French,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/>
              <a:t>lovers are Swiss,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and </a:t>
            </a:r>
            <a:r>
              <a:rPr lang="en-US" i="1" dirty="0"/>
              <a:t>it is all </a:t>
            </a:r>
            <a:r>
              <a:rPr lang="en-US" i="1" dirty="0" err="1"/>
              <a:t>organised</a:t>
            </a:r>
            <a:r>
              <a:rPr lang="en-US" i="1" dirty="0"/>
              <a:t> by the Italians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781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curricula, cultural values, school materials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Curricular content and minorities, discriminating</a:t>
            </a:r>
          </a:p>
          <a:p>
            <a:r>
              <a:rPr lang="en-US" dirty="0" smtClean="0"/>
              <a:t>Hidden curricula and culture</a:t>
            </a:r>
          </a:p>
          <a:p>
            <a:r>
              <a:rPr lang="en-US" dirty="0" smtClean="0"/>
              <a:t>Cultural reproduction, Bourdieu</a:t>
            </a:r>
          </a:p>
          <a:p>
            <a:r>
              <a:rPr lang="en-US" dirty="0" smtClean="0"/>
              <a:t>Images of minorities in the textbooks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04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cross curricular activities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Workshop of gastronomy</a:t>
            </a:r>
          </a:p>
          <a:p>
            <a:r>
              <a:rPr lang="en-US" dirty="0" smtClean="0"/>
              <a:t>Workshop of traditional products, toys</a:t>
            </a:r>
          </a:p>
          <a:p>
            <a:r>
              <a:rPr lang="en-US" dirty="0" smtClean="0"/>
              <a:t>Lessons of languages of minorities (e.g. a lesson of Turkish taught by a pupil)</a:t>
            </a:r>
          </a:p>
          <a:p>
            <a:r>
              <a:rPr lang="en-US" dirty="0" smtClean="0"/>
              <a:t>Presentations on customs and traditions Presentations on music, stories, books, fairytales, dancing in other nations</a:t>
            </a:r>
          </a:p>
          <a:p>
            <a:r>
              <a:rPr lang="en-US" dirty="0" smtClean="0"/>
              <a:t>Comparison of what and how is your subject taught in other countries</a:t>
            </a:r>
          </a:p>
          <a:p>
            <a:r>
              <a:rPr lang="en-US" dirty="0" smtClean="0"/>
              <a:t>Whole-class discussions with parents, representatives of </a:t>
            </a:r>
            <a:r>
              <a:rPr lang="en-US" dirty="0" smtClean="0"/>
              <a:t>minorities</a:t>
            </a:r>
          </a:p>
          <a:p>
            <a:r>
              <a:rPr lang="en-US" dirty="0" smtClean="0"/>
              <a:t>Family trees</a:t>
            </a:r>
          </a:p>
          <a:p>
            <a:r>
              <a:rPr lang="en-US" dirty="0" err="1" smtClean="0"/>
              <a:t>Storypaths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650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activities in different subjects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Maths</a:t>
            </a:r>
            <a:r>
              <a:rPr lang="en-US" dirty="0" smtClean="0"/>
              <a:t>: pose a problem in which traditions play roles</a:t>
            </a:r>
          </a:p>
          <a:p>
            <a:r>
              <a:rPr lang="en-US" dirty="0" smtClean="0"/>
              <a:t>Elementary Science: wedding ritual in your country, roles of family members, typical jobs, meal times </a:t>
            </a:r>
            <a:r>
              <a:rPr lang="en-US" smtClean="0"/>
              <a:t>and rituals</a:t>
            </a:r>
            <a:endParaRPr lang="en-US" dirty="0" smtClean="0"/>
          </a:p>
          <a:p>
            <a:r>
              <a:rPr lang="en-US" dirty="0" smtClean="0"/>
              <a:t>Languages: presentation on the home country in English (French/German…)</a:t>
            </a:r>
          </a:p>
          <a:p>
            <a:r>
              <a:rPr lang="en-US" dirty="0" smtClean="0"/>
              <a:t>Biology: fauna and flora in your country</a:t>
            </a:r>
          </a:p>
          <a:p>
            <a:r>
              <a:rPr lang="en-US" dirty="0" smtClean="0"/>
              <a:t>Geography: weather, climate, natural heritage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Social Sciences</a:t>
            </a:r>
          </a:p>
          <a:p>
            <a:r>
              <a:rPr lang="en-US" dirty="0" smtClean="0"/>
              <a:t>History of a plant, of a tradition</a:t>
            </a:r>
          </a:p>
        </p:txBody>
      </p:sp>
    </p:spTree>
    <p:extLst>
      <p:ext uri="{BB962C8B-B14F-4D97-AF65-F5344CB8AC3E}">
        <p14:creationId xmlns:p14="http://schemas.microsoft.com/office/powerpoint/2010/main" val="96797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7679" y="3140968"/>
            <a:ext cx="8534400" cy="1728191"/>
          </a:xfrm>
        </p:spPr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 flipV="1">
            <a:off x="304800" y="4472306"/>
            <a:ext cx="8534400" cy="4571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Meaning of gestures in cultures</a:t>
            </a:r>
          </a:p>
          <a:p>
            <a:r>
              <a:rPr lang="en-US" dirty="0" err="1" smtClean="0"/>
              <a:t>Hofstede’s</a:t>
            </a:r>
            <a:r>
              <a:rPr lang="en-US" dirty="0" smtClean="0"/>
              <a:t> dimensions of culture</a:t>
            </a:r>
          </a:p>
          <a:p>
            <a:r>
              <a:rPr lang="en-US" dirty="0" smtClean="0"/>
              <a:t>Importance of cross cultural approaches</a:t>
            </a:r>
          </a:p>
          <a:p>
            <a:r>
              <a:rPr lang="en-US" dirty="0" smtClean="0"/>
              <a:t>How to approach diversity</a:t>
            </a:r>
          </a:p>
          <a:p>
            <a:r>
              <a:rPr lang="en-US" dirty="0" smtClean="0"/>
              <a:t>Why do teachers not include multicultural issues</a:t>
            </a:r>
          </a:p>
          <a:p>
            <a:r>
              <a:rPr lang="en-US" dirty="0" smtClean="0"/>
              <a:t>Stereotypes, attitudes, prejudice</a:t>
            </a:r>
          </a:p>
          <a:p>
            <a:r>
              <a:rPr lang="en-US" dirty="0" smtClean="0"/>
              <a:t>Hidden curricula, cultural values, school materials</a:t>
            </a:r>
          </a:p>
          <a:p>
            <a:r>
              <a:rPr lang="en-US" dirty="0" smtClean="0"/>
              <a:t>Possible activities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45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Gestures, meaning and cultures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www.youtube.com/watch?v=fRQSRed58XM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www.youtube.com/watch?v=fa_GCK-Czqs</a:t>
            </a:r>
            <a:r>
              <a:rPr lang="en-US" dirty="0" smtClean="0"/>
              <a:t> (Examples of gestures)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57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Hofstede’s</a:t>
            </a:r>
            <a:r>
              <a:rPr lang="en-US" dirty="0" smtClean="0"/>
              <a:t> dimensions of cultures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power distance</a:t>
            </a:r>
          </a:p>
          <a:p>
            <a:pPr marL="0" indent="0">
              <a:buNone/>
            </a:pPr>
            <a:r>
              <a:rPr lang="cs-CZ" sz="1600" dirty="0">
                <a:hlinkClick r:id="rId2"/>
              </a:rPr>
              <a:t>https://www.youtube.com/watch?v=sqaa42gbqhA</a:t>
            </a:r>
            <a:endParaRPr lang="en-US" sz="1600" dirty="0" smtClean="0"/>
          </a:p>
          <a:p>
            <a:r>
              <a:rPr lang="en-US" sz="1600" dirty="0"/>
              <a:t>i</a:t>
            </a:r>
            <a:r>
              <a:rPr lang="en-US" sz="1600" dirty="0" smtClean="0"/>
              <a:t>ndividualism x collectivism</a:t>
            </a:r>
          </a:p>
          <a:p>
            <a:pPr marL="0" indent="0">
              <a:buNone/>
            </a:pPr>
            <a:r>
              <a:rPr lang="cs-CZ" sz="1600" dirty="0">
                <a:hlinkClick r:id="rId3"/>
              </a:rPr>
              <a:t>https://www.youtube.com/watch?v=CW7aWKXB5J4</a:t>
            </a:r>
            <a:endParaRPr lang="en-US" sz="1600" dirty="0" smtClean="0"/>
          </a:p>
          <a:p>
            <a:r>
              <a:rPr lang="en-US" sz="1600" dirty="0" smtClean="0"/>
              <a:t>Uncertainty avoidance index</a:t>
            </a:r>
          </a:p>
          <a:p>
            <a:pPr marL="0" indent="0">
              <a:buNone/>
            </a:pPr>
            <a:r>
              <a:rPr lang="cs-CZ" sz="1600" dirty="0">
                <a:hlinkClick r:id="rId4"/>
              </a:rPr>
              <a:t>https://www.youtube.com/watch?v=757-r3qmcp8</a:t>
            </a:r>
            <a:endParaRPr lang="en-US" sz="1600" dirty="0" smtClean="0"/>
          </a:p>
          <a:p>
            <a:r>
              <a:rPr lang="en-US" sz="1600" dirty="0" smtClean="0"/>
              <a:t>Short term x long term orientation</a:t>
            </a:r>
          </a:p>
          <a:p>
            <a:pPr marL="0" indent="0">
              <a:buNone/>
            </a:pPr>
            <a:r>
              <a:rPr lang="cs-CZ" sz="1600" u="sng" dirty="0">
                <a:hlinkClick r:id="rId5"/>
              </a:rPr>
              <a:t>https://www.youtube.com/watch?v=zeZHyFxlrFQ</a:t>
            </a:r>
            <a:endParaRPr lang="cs-CZ" sz="1600" dirty="0"/>
          </a:p>
          <a:p>
            <a:r>
              <a:rPr lang="en-US" sz="1600" dirty="0" smtClean="0"/>
              <a:t>Masculinity vs. femininity index</a:t>
            </a:r>
          </a:p>
          <a:p>
            <a:pPr marL="0" indent="0">
              <a:buNone/>
            </a:pPr>
            <a:r>
              <a:rPr lang="cs-CZ" sz="1600" dirty="0">
                <a:hlinkClick r:id="rId6"/>
              </a:rPr>
              <a:t>https://</a:t>
            </a:r>
            <a:r>
              <a:rPr lang="cs-CZ" sz="1600" dirty="0" smtClean="0">
                <a:hlinkClick r:id="rId6"/>
              </a:rPr>
              <a:t>www.youtube.com/watch?v=9dAbK6IMrTc</a:t>
            </a:r>
            <a:endParaRPr lang="en-US" sz="1600" dirty="0" smtClean="0"/>
          </a:p>
          <a:p>
            <a:r>
              <a:rPr lang="en-US" sz="1600" dirty="0" smtClean="0"/>
              <a:t>Indulgence vs. restraint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cs-CZ" sz="1600" dirty="0">
                <a:hlinkClick r:id="rId7"/>
              </a:rPr>
              <a:t>https://www.youtube.com/watch?v=6gJzRS0I7tA</a:t>
            </a:r>
            <a:r>
              <a:rPr lang="en-US" sz="1600" dirty="0"/>
              <a:t> (</a:t>
            </a:r>
            <a:r>
              <a:rPr lang="en-US" sz="1600" dirty="0" err="1"/>
              <a:t>Hofstede’s</a:t>
            </a:r>
            <a:r>
              <a:rPr lang="en-US" sz="1600" dirty="0"/>
              <a:t> dimensions)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788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Growing Importance of Cross Cultural Approaches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as a global village, increasing diversity in society, schools and classrooms</a:t>
            </a:r>
          </a:p>
          <a:p>
            <a:r>
              <a:rPr lang="en-US" dirty="0"/>
              <a:t>C</a:t>
            </a:r>
            <a:r>
              <a:rPr lang="en-US" dirty="0" smtClean="0"/>
              <a:t>onstant </a:t>
            </a:r>
            <a:r>
              <a:rPr lang="en-US" dirty="0"/>
              <a:t>and increasing </a:t>
            </a:r>
            <a:r>
              <a:rPr lang="en-US" dirty="0" smtClean="0"/>
              <a:t>interaction with </a:t>
            </a:r>
            <a:r>
              <a:rPr lang="en-US" dirty="0"/>
              <a:t>people from other </a:t>
            </a:r>
            <a:r>
              <a:rPr lang="en-US" dirty="0" smtClean="0"/>
              <a:t>cultures</a:t>
            </a:r>
          </a:p>
          <a:p>
            <a:r>
              <a:rPr lang="en-US" dirty="0"/>
              <a:t>Intercultural skills </a:t>
            </a:r>
            <a:r>
              <a:rPr lang="en-US" dirty="0" smtClean="0"/>
              <a:t>demanded </a:t>
            </a:r>
            <a:r>
              <a:rPr lang="en-US" dirty="0"/>
              <a:t>by international companies and </a:t>
            </a:r>
            <a:r>
              <a:rPr lang="en-US" dirty="0" smtClean="0"/>
              <a:t>large </a:t>
            </a:r>
            <a:r>
              <a:rPr lang="cs-CZ" dirty="0" smtClean="0"/>
              <a:t>business </a:t>
            </a:r>
            <a:r>
              <a:rPr lang="en-US" dirty="0" smtClean="0"/>
              <a:t>c</a:t>
            </a:r>
            <a:r>
              <a:rPr lang="cs-CZ" dirty="0" err="1" smtClean="0"/>
              <a:t>orporations</a:t>
            </a:r>
            <a:endParaRPr lang="en-US" dirty="0" smtClean="0"/>
          </a:p>
          <a:p>
            <a:r>
              <a:rPr lang="en-US" dirty="0" smtClean="0"/>
              <a:t>Intercultural skills also needed in business, healthcare, politics, education, tourism etc.</a:t>
            </a:r>
          </a:p>
          <a:p>
            <a:r>
              <a:rPr lang="en-US" dirty="0" smtClean="0"/>
              <a:t>Being responsible citizen respecting others is one of 21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smtClean="0"/>
              <a:t>century skills</a:t>
            </a:r>
            <a:endParaRPr lang="en-US" dirty="0" smtClean="0"/>
          </a:p>
          <a:p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819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Approach Diversity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proactive </a:t>
            </a:r>
            <a:r>
              <a:rPr lang="en-US" b="1" dirty="0"/>
              <a:t>approach to acknowledging </a:t>
            </a:r>
            <a:r>
              <a:rPr lang="en-US" b="1" dirty="0" smtClean="0"/>
              <a:t>diversity and learning about its specific cultures to respect them</a:t>
            </a:r>
          </a:p>
          <a:p>
            <a:r>
              <a:rPr lang="en-US" b="1" dirty="0" smtClean="0"/>
              <a:t>Cooperation with parents</a:t>
            </a:r>
          </a:p>
          <a:p>
            <a:r>
              <a:rPr lang="en-US" b="1" dirty="0" smtClean="0"/>
              <a:t>Support from authorities</a:t>
            </a:r>
          </a:p>
          <a:p>
            <a:r>
              <a:rPr lang="en-US" b="1" dirty="0" smtClean="0"/>
              <a:t>Teacher training</a:t>
            </a:r>
          </a:p>
          <a:p>
            <a:r>
              <a:rPr lang="en-US" b="1" dirty="0" smtClean="0"/>
              <a:t>Making multicultural materials available</a:t>
            </a:r>
          </a:p>
          <a:p>
            <a:r>
              <a:rPr lang="en-US" b="1" dirty="0" smtClean="0"/>
              <a:t>No </a:t>
            </a:r>
            <a:r>
              <a:rPr lang="en-US" b="1" dirty="0"/>
              <a:t>Child Left </a:t>
            </a:r>
            <a:r>
              <a:rPr lang="en-US" b="1" dirty="0" smtClean="0"/>
              <a:t>Behind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teachers not include multicultural issues?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1) </a:t>
            </a:r>
            <a:r>
              <a:rPr lang="en-US" dirty="0" smtClean="0"/>
              <a:t>lack </a:t>
            </a:r>
            <a:r>
              <a:rPr lang="en-US" dirty="0"/>
              <a:t>of resources that address culturally</a:t>
            </a:r>
          </a:p>
          <a:p>
            <a:pPr marL="0" indent="0">
              <a:buNone/>
            </a:pPr>
            <a:r>
              <a:rPr lang="en-US" dirty="0" smtClean="0"/>
              <a:t>	relevant </a:t>
            </a:r>
            <a:r>
              <a:rPr lang="en-US" dirty="0"/>
              <a:t>and appropriate issues;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) lack </a:t>
            </a:r>
            <a:r>
              <a:rPr lang="en-US" dirty="0"/>
              <a:t>of opportunities </a:t>
            </a:r>
            <a:r>
              <a:rPr lang="en-US" dirty="0" smtClean="0"/>
              <a:t>for teaching </a:t>
            </a:r>
            <a:r>
              <a:rPr lang="en-US" dirty="0"/>
              <a:t>professionals </a:t>
            </a:r>
            <a:r>
              <a:rPr lang="en-US" dirty="0" smtClean="0"/>
              <a:t>	to </a:t>
            </a:r>
            <a:r>
              <a:rPr lang="en-US" dirty="0"/>
              <a:t>receive training in the field and develop </a:t>
            </a:r>
            <a:r>
              <a:rPr lang="en-US" dirty="0" smtClean="0"/>
              <a:t>	cultural awareness </a:t>
            </a:r>
            <a:r>
              <a:rPr lang="en-US" dirty="0"/>
              <a:t>themselves;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) in </a:t>
            </a:r>
            <a:r>
              <a:rPr lang="en-US" dirty="0"/>
              <a:t>some cases </a:t>
            </a:r>
            <a:r>
              <a:rPr lang="en-US" dirty="0" smtClean="0"/>
              <a:t>apparent </a:t>
            </a:r>
            <a:r>
              <a:rPr lang="en-US" dirty="0"/>
              <a:t>feeling that there </a:t>
            </a:r>
            <a:r>
              <a:rPr lang="en-US" dirty="0" smtClean="0"/>
              <a:t>	is 	no need </a:t>
            </a:r>
            <a:r>
              <a:rPr lang="en-US" dirty="0"/>
              <a:t>to explore cultural matters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4) belief in society that minorities should be 	taught majority values and culture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99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Stereotypes, attitude, prejudice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Stereotype: </a:t>
            </a:r>
            <a:r>
              <a:rPr lang="en-US" dirty="0" smtClean="0"/>
              <a:t>cognitive, a set of attributes </a:t>
            </a:r>
            <a:r>
              <a:rPr lang="en-US" dirty="0"/>
              <a:t>that people think characterize a </a:t>
            </a:r>
            <a:r>
              <a:rPr lang="en-US" dirty="0" smtClean="0"/>
              <a:t>group</a:t>
            </a:r>
          </a:p>
          <a:p>
            <a:pPr lvl="1"/>
            <a:r>
              <a:rPr lang="en-US" b="1" dirty="0" err="1" smtClean="0"/>
              <a:t>Heterostereotype</a:t>
            </a:r>
            <a:endParaRPr lang="en-US" b="1" dirty="0" smtClean="0"/>
          </a:p>
          <a:p>
            <a:pPr lvl="1"/>
            <a:r>
              <a:rPr lang="en-US" b="1" dirty="0" err="1" smtClean="0"/>
              <a:t>Autostereotype</a:t>
            </a:r>
            <a:endParaRPr lang="en-US" b="1" dirty="0" smtClean="0"/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 smtClean="0"/>
              <a:t>Attitude: </a:t>
            </a:r>
            <a:r>
              <a:rPr lang="en-US" dirty="0" smtClean="0"/>
              <a:t>valence of a stereotype</a:t>
            </a:r>
            <a:endParaRPr lang="en-US" b="1" dirty="0" smtClean="0"/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 smtClean="0"/>
              <a:t>Prejudice: </a:t>
            </a:r>
            <a:r>
              <a:rPr lang="en-US" dirty="0" smtClean="0"/>
              <a:t>affective, </a:t>
            </a:r>
            <a:r>
              <a:rPr lang="en-US" dirty="0"/>
              <a:t>making a decision before becoming aware of the relevant facts of a case</a:t>
            </a:r>
            <a:endParaRPr lang="en-US" b="1" dirty="0" smtClean="0"/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 smtClean="0"/>
              <a:t>Discrimination: </a:t>
            </a:r>
            <a:r>
              <a:rPr lang="en-US" dirty="0" smtClean="0"/>
              <a:t>conative, the</a:t>
            </a:r>
            <a:r>
              <a:rPr lang="en-US" dirty="0"/>
              <a:t> </a:t>
            </a:r>
            <a:r>
              <a:rPr lang="en-US" dirty="0">
                <a:solidFill>
                  <a:schemeClr val="bg1"/>
                </a:solidFill>
              </a:rPr>
              <a:t>prejudicial</a:t>
            </a:r>
            <a:r>
              <a:rPr lang="en-US" dirty="0"/>
              <a:t> and/or distinguishing treatment of an individual based on their actual or perceived membership in a certain group or category</a:t>
            </a:r>
            <a:endParaRPr lang="en-US" b="1" dirty="0"/>
          </a:p>
          <a:p>
            <a:pPr marL="0" indent="0">
              <a:buNone/>
            </a:pPr>
            <a:endParaRPr lang="en-US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215963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- Stereotypes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Make them explicit, talk about their existence, silence never can never bring change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“Measuring” stereotypes – careful selection of groups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 necessarily only about other nationalities, also professional groups</a:t>
            </a:r>
          </a:p>
          <a:p>
            <a:pPr marL="0" indent="0">
              <a:buNone/>
            </a:pPr>
            <a:r>
              <a:rPr lang="en-US" dirty="0" smtClean="0"/>
              <a:t>Soldiers, teachers, female vs. male drivers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be followed by a survey (e.g. statistical data about car accidents, who would we like to have for a neighbor, why etc.)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AutoNum type="arabicPeriod"/>
            </a:pP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814805"/>
      </p:ext>
    </p:extLst>
  </p:cSld>
  <p:clrMapOvr>
    <a:masterClrMapping/>
  </p:clrMapOvr>
</p:sld>
</file>

<file path=ppt/theme/theme1.xml><?xml version="1.0" encoding="utf-8"?>
<a:theme xmlns:a="http://schemas.openxmlformats.org/drawingml/2006/main" name="a_united_futur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Design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856BE9-DC38-4AF0-8299-0B4606B49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United future design template</Template>
  <TotalTime>123</TotalTime>
  <Words>597</Words>
  <Application>Microsoft Office PowerPoint</Application>
  <PresentationFormat>On-screen Show (4:3)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Verdana</vt:lpstr>
      <vt:lpstr>a_united_future</vt:lpstr>
      <vt:lpstr>Raising Cultural Awareness</vt:lpstr>
      <vt:lpstr>Outline</vt:lpstr>
      <vt:lpstr>Gestures, meaning and cultures</vt:lpstr>
      <vt:lpstr>Hofstede’s dimensions of cultures</vt:lpstr>
      <vt:lpstr>The Growing Importance of Cross Cultural Approaches</vt:lpstr>
      <vt:lpstr>How to Approach Diversity</vt:lpstr>
      <vt:lpstr>Why do teachers not include multicultural issues? </vt:lpstr>
      <vt:lpstr>Stereotypes, attitude, prejudice</vt:lpstr>
      <vt:lpstr>Activities - Stereotypes</vt:lpstr>
      <vt:lpstr>Heaven and hell</vt:lpstr>
      <vt:lpstr>Hidden curricula, cultural values, school materials</vt:lpstr>
      <vt:lpstr>Possible cross curricular activities</vt:lpstr>
      <vt:lpstr>Possible activities in different subjects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Culture Awareness</dc:title>
  <dc:creator>Hana Moraová</dc:creator>
  <cp:keywords/>
  <cp:lastModifiedBy>Hana Moraová</cp:lastModifiedBy>
  <cp:revision>21</cp:revision>
  <dcterms:created xsi:type="dcterms:W3CDTF">2013-04-12T19:31:05Z</dcterms:created>
  <dcterms:modified xsi:type="dcterms:W3CDTF">2013-08-06T12:00:01Z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TC103367829990</vt:lpwstr>
  </property>
</Properties>
</file>