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5"/>
  </p:notesMasterIdLst>
  <p:sldIdLst>
    <p:sldId id="256" r:id="rId3"/>
    <p:sldId id="257" r:id="rId4"/>
    <p:sldId id="258" r:id="rId5"/>
    <p:sldId id="259" r:id="rId6"/>
    <p:sldId id="261" r:id="rId7"/>
    <p:sldId id="271" r:id="rId8"/>
    <p:sldId id="273" r:id="rId9"/>
    <p:sldId id="274" r:id="rId10"/>
    <p:sldId id="275" r:id="rId11"/>
    <p:sldId id="276" r:id="rId12"/>
    <p:sldId id="280" r:id="rId13"/>
    <p:sldId id="281" r:id="rId14"/>
  </p:sldIdLst>
  <p:sldSz cx="9144000" cy="5715000" type="screen16x1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9" d="100"/>
          <a:sy n="129" d="100"/>
        </p:scale>
        <p:origin x="110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es-ES" sz="4400" b="0" strike="noStrike" spc="-1">
                <a:latin typeface="Arial"/>
              </a:rPr>
              <a:t>Pulse para desplazar la página</a:t>
            </a:r>
          </a:p>
        </p:txBody>
      </p:sp>
      <p:sp>
        <p:nvSpPr>
          <p:cNvPr id="83" name="PlaceHolder 2"/>
          <p:cNvSpPr>
            <a:spLocks noGrp="1"/>
          </p:cNvSpPr>
          <p:nvPr>
            <p:ph type="body"/>
          </p:nvPr>
        </p:nvSpPr>
        <p:spPr>
          <a:xfrm>
            <a:off x="756000" y="5078520"/>
            <a:ext cx="6047640" cy="4811040"/>
          </a:xfrm>
          <a:prstGeom prst="rect">
            <a:avLst/>
          </a:prstGeom>
        </p:spPr>
        <p:txBody>
          <a:bodyPr lIns="0" tIns="0" rIns="0" bIns="0">
            <a:noAutofit/>
          </a:bodyPr>
          <a:lstStyle/>
          <a:p>
            <a:r>
              <a:rPr lang="es-ES" sz="2000" b="0" strike="noStrike" spc="-1">
                <a:latin typeface="Arial"/>
              </a:rPr>
              <a:t>Pulse para editar el formato de las notas</a:t>
            </a:r>
          </a:p>
        </p:txBody>
      </p:sp>
      <p:sp>
        <p:nvSpPr>
          <p:cNvPr id="84" name="PlaceHolder 3"/>
          <p:cNvSpPr>
            <a:spLocks noGrp="1"/>
          </p:cNvSpPr>
          <p:nvPr>
            <p:ph type="hdr"/>
          </p:nvPr>
        </p:nvSpPr>
        <p:spPr>
          <a:xfrm>
            <a:off x="0" y="0"/>
            <a:ext cx="3280680" cy="534240"/>
          </a:xfrm>
          <a:prstGeom prst="rect">
            <a:avLst/>
          </a:prstGeom>
        </p:spPr>
        <p:txBody>
          <a:bodyPr lIns="0" tIns="0" rIns="0" bIns="0">
            <a:noAutofit/>
          </a:bodyPr>
          <a:lstStyle/>
          <a:p>
            <a:r>
              <a:rPr lang="es-ES" sz="1400" b="0" strike="noStrike" spc="-1">
                <a:latin typeface="Times New Roman"/>
              </a:rPr>
              <a:t> </a:t>
            </a:r>
          </a:p>
        </p:txBody>
      </p:sp>
      <p:sp>
        <p:nvSpPr>
          <p:cNvPr id="85"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es-ES" sz="1400" b="0" strike="noStrike" spc="-1">
                <a:latin typeface="Times New Roman"/>
              </a:rPr>
              <a:t> </a:t>
            </a:r>
          </a:p>
        </p:txBody>
      </p:sp>
      <p:sp>
        <p:nvSpPr>
          <p:cNvPr id="86" name="PlaceHolder 5"/>
          <p:cNvSpPr>
            <a:spLocks noGrp="1"/>
          </p:cNvSpPr>
          <p:nvPr>
            <p:ph type="ftr"/>
          </p:nvPr>
        </p:nvSpPr>
        <p:spPr>
          <a:xfrm>
            <a:off x="0" y="10157400"/>
            <a:ext cx="3280680" cy="534240"/>
          </a:xfrm>
          <a:prstGeom prst="rect">
            <a:avLst/>
          </a:prstGeom>
        </p:spPr>
        <p:txBody>
          <a:bodyPr lIns="0" tIns="0" rIns="0" bIns="0" anchor="b">
            <a:noAutofit/>
          </a:bodyPr>
          <a:lstStyle/>
          <a:p>
            <a:r>
              <a:rPr lang="es-ES" sz="1400" b="0" strike="noStrike" spc="-1">
                <a:latin typeface="Times New Roman"/>
              </a:rPr>
              <a:t> </a:t>
            </a:r>
          </a:p>
        </p:txBody>
      </p:sp>
      <p:sp>
        <p:nvSpPr>
          <p:cNvPr id="87"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DD0870B3-20AD-43E7-8F58-9A450471BC71}" type="slidenum">
              <a:rPr lang="es-ES" sz="1400" b="0" strike="noStrike" spc="-1">
                <a:latin typeface="Times New Roman"/>
              </a:rPr>
              <a:t>‹Nº›</a:t>
            </a:fld>
            <a:endParaRPr lang="es-E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PlaceHolder 1"/>
          <p:cNvSpPr>
            <a:spLocks noGrp="1" noRot="1" noChangeAspect="1"/>
          </p:cNvSpPr>
          <p:nvPr>
            <p:ph type="sldImg"/>
          </p:nvPr>
        </p:nvSpPr>
        <p:spPr>
          <a:xfrm>
            <a:off x="685800" y="685800"/>
            <a:ext cx="5485680" cy="3428280"/>
          </a:xfrm>
          <a:prstGeom prst="rect">
            <a:avLst/>
          </a:prstGeom>
        </p:spPr>
      </p:sp>
      <p:sp>
        <p:nvSpPr>
          <p:cNvPr id="168" name="PlaceHolder 2"/>
          <p:cNvSpPr>
            <a:spLocks noGrp="1"/>
          </p:cNvSpPr>
          <p:nvPr>
            <p:ph type="body"/>
          </p:nvPr>
        </p:nvSpPr>
        <p:spPr>
          <a:xfrm>
            <a:off x="685800" y="4343400"/>
            <a:ext cx="5485680" cy="4114080"/>
          </a:xfrm>
          <a:prstGeom prst="rect">
            <a:avLst/>
          </a:prstGeom>
        </p:spPr>
        <p:txBody>
          <a:bodyPr lIns="0" tIns="0" rIns="0" bIns="0">
            <a:noAutofit/>
          </a:bodyPr>
          <a:lstStyle/>
          <a:p>
            <a:endParaRPr lang="es-ES" sz="2000" b="0" strike="noStrike" spc="-1">
              <a:latin typeface="Arial"/>
            </a:endParaRPr>
          </a:p>
        </p:txBody>
      </p:sp>
      <p:sp>
        <p:nvSpPr>
          <p:cNvPr id="169" name="CustomShape 3"/>
          <p:cNvSpPr/>
          <p:nvPr/>
        </p:nvSpPr>
        <p:spPr>
          <a:xfrm>
            <a:off x="3884760" y="868536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36EF4277-4AAA-410B-95FE-98ABEE35D60C}" type="slidenum">
              <a:rPr lang="es-ES" sz="1200" b="0" strike="noStrike" spc="-1">
                <a:solidFill>
                  <a:srgbClr val="000000"/>
                </a:solidFill>
                <a:latin typeface="+mn-lt"/>
                <a:ea typeface="+mn-ea"/>
              </a:rPr>
              <a:t>1</a:t>
            </a:fld>
            <a:endParaRPr lang="es-ES" sz="1200" b="0" strike="noStrike" spc="-1">
              <a:latin typeface="Arial"/>
            </a:endParaRPr>
          </a:p>
        </p:txBody>
      </p:sp>
      <p:sp>
        <p:nvSpPr>
          <p:cNvPr id="170" name="CustomShape 4"/>
          <p:cNvSpPr/>
          <p:nvPr/>
        </p:nvSpPr>
        <p:spPr>
          <a:xfrm>
            <a:off x="0" y="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s-ES" sz="1200" b="0" strike="noStrike" spc="-1">
                <a:solidFill>
                  <a:srgbClr val="000000"/>
                </a:solidFill>
                <a:latin typeface="+mn-lt"/>
                <a:ea typeface="+mn-ea"/>
              </a:rPr>
              <a:t>Eva López Ríos 76968427P Oposición al cuerpo de profesores de Educación Secundaria EF. 2016</a:t>
            </a:r>
            <a:endParaRPr lang="es-ES"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28" name="PlaceHolder 2"/>
          <p:cNvSpPr>
            <a:spLocks noGrp="1"/>
          </p:cNvSpPr>
          <p:nvPr>
            <p:ph type="body"/>
          </p:nvPr>
        </p:nvSpPr>
        <p:spPr>
          <a:xfrm>
            <a:off x="457200" y="1337040"/>
            <a:ext cx="8229240" cy="1580760"/>
          </a:xfrm>
          <a:prstGeom prst="rect">
            <a:avLst/>
          </a:prstGeom>
        </p:spPr>
        <p:txBody>
          <a:bodyPr lIns="0" tIns="0" rIns="0" bIns="0">
            <a:normAutofit/>
          </a:bodyPr>
          <a:lstStyle/>
          <a:p>
            <a:endParaRPr lang="es-ES" sz="3200" b="0" strike="noStrike" spc="-1">
              <a:latin typeface="Arial"/>
            </a:endParaRPr>
          </a:p>
        </p:txBody>
      </p:sp>
      <p:sp>
        <p:nvSpPr>
          <p:cNvPr id="29" name="PlaceHolder 3"/>
          <p:cNvSpPr>
            <a:spLocks noGrp="1"/>
          </p:cNvSpPr>
          <p:nvPr>
            <p:ph type="body"/>
          </p:nvPr>
        </p:nvSpPr>
        <p:spPr>
          <a:xfrm>
            <a:off x="457200" y="3068280"/>
            <a:ext cx="822924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31"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32"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33" name="PlaceHolder 4"/>
          <p:cNvSpPr>
            <a:spLocks noGrp="1"/>
          </p:cNvSpPr>
          <p:nvPr>
            <p:ph type="body"/>
          </p:nvPr>
        </p:nvSpPr>
        <p:spPr>
          <a:xfrm>
            <a:off x="457200" y="3068280"/>
            <a:ext cx="4015800" cy="1580760"/>
          </a:xfrm>
          <a:prstGeom prst="rect">
            <a:avLst/>
          </a:prstGeom>
        </p:spPr>
        <p:txBody>
          <a:bodyPr lIns="0" tIns="0" rIns="0" bIns="0">
            <a:normAutofit/>
          </a:bodyPr>
          <a:lstStyle/>
          <a:p>
            <a:endParaRPr lang="es-ES" sz="3200" b="0" strike="noStrike" spc="-1">
              <a:latin typeface="Arial"/>
            </a:endParaRPr>
          </a:p>
        </p:txBody>
      </p:sp>
      <p:sp>
        <p:nvSpPr>
          <p:cNvPr id="34" name="PlaceHolder 5"/>
          <p:cNvSpPr>
            <a:spLocks noGrp="1"/>
          </p:cNvSpPr>
          <p:nvPr>
            <p:ph type="body"/>
          </p:nvPr>
        </p:nvSpPr>
        <p:spPr>
          <a:xfrm>
            <a:off x="467424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36" name="PlaceHolder 2"/>
          <p:cNvSpPr>
            <a:spLocks noGrp="1"/>
          </p:cNvSpPr>
          <p:nvPr>
            <p:ph type="body"/>
          </p:nvPr>
        </p:nvSpPr>
        <p:spPr>
          <a:xfrm>
            <a:off x="457200" y="1337040"/>
            <a:ext cx="2649600" cy="1580760"/>
          </a:xfrm>
          <a:prstGeom prst="rect">
            <a:avLst/>
          </a:prstGeom>
        </p:spPr>
        <p:txBody>
          <a:bodyPr lIns="0" tIns="0" rIns="0" bIns="0">
            <a:normAutofit/>
          </a:bodyPr>
          <a:lstStyle/>
          <a:p>
            <a:endParaRPr lang="es-ES" sz="3200" b="0" strike="noStrike" spc="-1">
              <a:latin typeface="Arial"/>
            </a:endParaRPr>
          </a:p>
        </p:txBody>
      </p:sp>
      <p:sp>
        <p:nvSpPr>
          <p:cNvPr id="37" name="PlaceHolder 3"/>
          <p:cNvSpPr>
            <a:spLocks noGrp="1"/>
          </p:cNvSpPr>
          <p:nvPr>
            <p:ph type="body"/>
          </p:nvPr>
        </p:nvSpPr>
        <p:spPr>
          <a:xfrm>
            <a:off x="3239640" y="1337040"/>
            <a:ext cx="2649600" cy="1580760"/>
          </a:xfrm>
          <a:prstGeom prst="rect">
            <a:avLst/>
          </a:prstGeom>
        </p:spPr>
        <p:txBody>
          <a:bodyPr lIns="0" tIns="0" rIns="0" bIns="0">
            <a:normAutofit/>
          </a:bodyPr>
          <a:lstStyle/>
          <a:p>
            <a:endParaRPr lang="es-ES" sz="3200" b="0" strike="noStrike" spc="-1">
              <a:latin typeface="Arial"/>
            </a:endParaRPr>
          </a:p>
        </p:txBody>
      </p:sp>
      <p:sp>
        <p:nvSpPr>
          <p:cNvPr id="38" name="PlaceHolder 4"/>
          <p:cNvSpPr>
            <a:spLocks noGrp="1"/>
          </p:cNvSpPr>
          <p:nvPr>
            <p:ph type="body"/>
          </p:nvPr>
        </p:nvSpPr>
        <p:spPr>
          <a:xfrm>
            <a:off x="6022080" y="1337040"/>
            <a:ext cx="2649600" cy="1580760"/>
          </a:xfrm>
          <a:prstGeom prst="rect">
            <a:avLst/>
          </a:prstGeom>
        </p:spPr>
        <p:txBody>
          <a:bodyPr lIns="0" tIns="0" rIns="0" bIns="0">
            <a:normAutofit/>
          </a:bodyPr>
          <a:lstStyle/>
          <a:p>
            <a:endParaRPr lang="es-ES" sz="3200" b="0" strike="noStrike" spc="-1">
              <a:latin typeface="Arial"/>
            </a:endParaRPr>
          </a:p>
        </p:txBody>
      </p:sp>
      <p:sp>
        <p:nvSpPr>
          <p:cNvPr id="39" name="PlaceHolder 5"/>
          <p:cNvSpPr>
            <a:spLocks noGrp="1"/>
          </p:cNvSpPr>
          <p:nvPr>
            <p:ph type="body"/>
          </p:nvPr>
        </p:nvSpPr>
        <p:spPr>
          <a:xfrm>
            <a:off x="457200" y="3068280"/>
            <a:ext cx="2649600" cy="1580760"/>
          </a:xfrm>
          <a:prstGeom prst="rect">
            <a:avLst/>
          </a:prstGeom>
        </p:spPr>
        <p:txBody>
          <a:bodyPr lIns="0" tIns="0" rIns="0" bIns="0">
            <a:normAutofit/>
          </a:bodyPr>
          <a:lstStyle/>
          <a:p>
            <a:endParaRPr lang="es-ES" sz="3200" b="0" strike="noStrike" spc="-1">
              <a:latin typeface="Arial"/>
            </a:endParaRPr>
          </a:p>
        </p:txBody>
      </p:sp>
      <p:sp>
        <p:nvSpPr>
          <p:cNvPr id="40" name="PlaceHolder 6"/>
          <p:cNvSpPr>
            <a:spLocks noGrp="1"/>
          </p:cNvSpPr>
          <p:nvPr>
            <p:ph type="body"/>
          </p:nvPr>
        </p:nvSpPr>
        <p:spPr>
          <a:xfrm>
            <a:off x="3239640" y="3068280"/>
            <a:ext cx="2649600" cy="1580760"/>
          </a:xfrm>
          <a:prstGeom prst="rect">
            <a:avLst/>
          </a:prstGeom>
        </p:spPr>
        <p:txBody>
          <a:bodyPr lIns="0" tIns="0" rIns="0" bIns="0">
            <a:normAutofit/>
          </a:bodyPr>
          <a:lstStyle/>
          <a:p>
            <a:endParaRPr lang="es-ES" sz="3200" b="0" strike="noStrike" spc="-1">
              <a:latin typeface="Arial"/>
            </a:endParaRPr>
          </a:p>
        </p:txBody>
      </p:sp>
      <p:sp>
        <p:nvSpPr>
          <p:cNvPr id="41" name="PlaceHolder 7"/>
          <p:cNvSpPr>
            <a:spLocks noGrp="1"/>
          </p:cNvSpPr>
          <p:nvPr>
            <p:ph type="body"/>
          </p:nvPr>
        </p:nvSpPr>
        <p:spPr>
          <a:xfrm>
            <a:off x="6022080" y="3068280"/>
            <a:ext cx="26496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47" name="PlaceHolder 2"/>
          <p:cNvSpPr>
            <a:spLocks noGrp="1"/>
          </p:cNvSpPr>
          <p:nvPr>
            <p:ph type="subTitle"/>
          </p:nvPr>
        </p:nvSpPr>
        <p:spPr>
          <a:xfrm>
            <a:off x="457200" y="1337040"/>
            <a:ext cx="8229240" cy="3314160"/>
          </a:xfrm>
          <a:prstGeom prst="rect">
            <a:avLst/>
          </a:prstGeom>
        </p:spPr>
        <p:txBody>
          <a:bodyPr lIns="0" tIns="0" rIns="0" bIns="0" anchor="ctr">
            <a:spAutoFit/>
          </a:bodyPr>
          <a:lstStyle/>
          <a:p>
            <a:pPr algn="ctr"/>
            <a:endParaRPr lang="es-E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49" name="PlaceHolder 2"/>
          <p:cNvSpPr>
            <a:spLocks noGrp="1"/>
          </p:cNvSpPr>
          <p:nvPr>
            <p:ph type="body"/>
          </p:nvPr>
        </p:nvSpPr>
        <p:spPr>
          <a:xfrm>
            <a:off x="457200" y="1337040"/>
            <a:ext cx="8229240" cy="33141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51" name="PlaceHolder 2"/>
          <p:cNvSpPr>
            <a:spLocks noGrp="1"/>
          </p:cNvSpPr>
          <p:nvPr>
            <p:ph type="body"/>
          </p:nvPr>
        </p:nvSpPr>
        <p:spPr>
          <a:xfrm>
            <a:off x="457200" y="1337040"/>
            <a:ext cx="4015800" cy="3314160"/>
          </a:xfrm>
          <a:prstGeom prst="rect">
            <a:avLst/>
          </a:prstGeom>
        </p:spPr>
        <p:txBody>
          <a:bodyPr lIns="0" tIns="0" rIns="0" bIns="0">
            <a:normAutofit/>
          </a:bodyPr>
          <a:lstStyle/>
          <a:p>
            <a:endParaRPr lang="es-ES" sz="3200" b="0" strike="noStrike" spc="-1">
              <a:latin typeface="Arial"/>
            </a:endParaRPr>
          </a:p>
        </p:txBody>
      </p:sp>
      <p:sp>
        <p:nvSpPr>
          <p:cNvPr id="52" name="PlaceHolder 3"/>
          <p:cNvSpPr>
            <a:spLocks noGrp="1"/>
          </p:cNvSpPr>
          <p:nvPr>
            <p:ph type="body"/>
          </p:nvPr>
        </p:nvSpPr>
        <p:spPr>
          <a:xfrm>
            <a:off x="4674240" y="1337040"/>
            <a:ext cx="4015800" cy="33141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27880"/>
            <a:ext cx="8229240" cy="4423320"/>
          </a:xfrm>
          <a:prstGeom prst="rect">
            <a:avLst/>
          </a:prstGeom>
        </p:spPr>
        <p:txBody>
          <a:bodyPr lIns="0" tIns="0" rIns="0" bIns="0" anchor="ctr">
            <a:spAutoFit/>
          </a:bodyPr>
          <a:lstStyle/>
          <a:p>
            <a:pPr algn="ctr"/>
            <a:endParaRPr lang="es-E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56"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57" name="PlaceHolder 3"/>
          <p:cNvSpPr>
            <a:spLocks noGrp="1"/>
          </p:cNvSpPr>
          <p:nvPr>
            <p:ph type="body"/>
          </p:nvPr>
        </p:nvSpPr>
        <p:spPr>
          <a:xfrm>
            <a:off x="4674240" y="1337040"/>
            <a:ext cx="4015800" cy="3314160"/>
          </a:xfrm>
          <a:prstGeom prst="rect">
            <a:avLst/>
          </a:prstGeom>
        </p:spPr>
        <p:txBody>
          <a:bodyPr lIns="0" tIns="0" rIns="0" bIns="0">
            <a:normAutofit/>
          </a:bodyPr>
          <a:lstStyle/>
          <a:p>
            <a:endParaRPr lang="es-ES" sz="3200" b="0" strike="noStrike" spc="-1">
              <a:latin typeface="Arial"/>
            </a:endParaRPr>
          </a:p>
        </p:txBody>
      </p:sp>
      <p:sp>
        <p:nvSpPr>
          <p:cNvPr id="58" name="PlaceHolder 4"/>
          <p:cNvSpPr>
            <a:spLocks noGrp="1"/>
          </p:cNvSpPr>
          <p:nvPr>
            <p:ph type="body"/>
          </p:nvPr>
        </p:nvSpPr>
        <p:spPr>
          <a:xfrm>
            <a:off x="45720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7" name="PlaceHolder 2"/>
          <p:cNvSpPr>
            <a:spLocks noGrp="1"/>
          </p:cNvSpPr>
          <p:nvPr>
            <p:ph type="subTitle"/>
          </p:nvPr>
        </p:nvSpPr>
        <p:spPr>
          <a:xfrm>
            <a:off x="457200" y="1337040"/>
            <a:ext cx="8229240" cy="3314160"/>
          </a:xfrm>
          <a:prstGeom prst="rect">
            <a:avLst/>
          </a:prstGeom>
        </p:spPr>
        <p:txBody>
          <a:bodyPr lIns="0" tIns="0" rIns="0" bIns="0" anchor="ctr">
            <a:spAutoFit/>
          </a:bodyPr>
          <a:lstStyle/>
          <a:p>
            <a:pPr algn="ctr"/>
            <a:endParaRPr lang="es-E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60" name="PlaceHolder 2"/>
          <p:cNvSpPr>
            <a:spLocks noGrp="1"/>
          </p:cNvSpPr>
          <p:nvPr>
            <p:ph type="body"/>
          </p:nvPr>
        </p:nvSpPr>
        <p:spPr>
          <a:xfrm>
            <a:off x="457200" y="1337040"/>
            <a:ext cx="4015800" cy="3314160"/>
          </a:xfrm>
          <a:prstGeom prst="rect">
            <a:avLst/>
          </a:prstGeom>
        </p:spPr>
        <p:txBody>
          <a:bodyPr lIns="0" tIns="0" rIns="0" bIns="0">
            <a:normAutofit/>
          </a:bodyPr>
          <a:lstStyle/>
          <a:p>
            <a:endParaRPr lang="es-ES" sz="3200" b="0" strike="noStrike" spc="-1">
              <a:latin typeface="Arial"/>
            </a:endParaRPr>
          </a:p>
        </p:txBody>
      </p:sp>
      <p:sp>
        <p:nvSpPr>
          <p:cNvPr id="61"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62" name="PlaceHolder 4"/>
          <p:cNvSpPr>
            <a:spLocks noGrp="1"/>
          </p:cNvSpPr>
          <p:nvPr>
            <p:ph type="body"/>
          </p:nvPr>
        </p:nvSpPr>
        <p:spPr>
          <a:xfrm>
            <a:off x="467424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64"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65"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66" name="PlaceHolder 4"/>
          <p:cNvSpPr>
            <a:spLocks noGrp="1"/>
          </p:cNvSpPr>
          <p:nvPr>
            <p:ph type="body"/>
          </p:nvPr>
        </p:nvSpPr>
        <p:spPr>
          <a:xfrm>
            <a:off x="457200" y="3068280"/>
            <a:ext cx="822924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68" name="PlaceHolder 2"/>
          <p:cNvSpPr>
            <a:spLocks noGrp="1"/>
          </p:cNvSpPr>
          <p:nvPr>
            <p:ph type="body"/>
          </p:nvPr>
        </p:nvSpPr>
        <p:spPr>
          <a:xfrm>
            <a:off x="457200" y="1337040"/>
            <a:ext cx="8229240" cy="1580760"/>
          </a:xfrm>
          <a:prstGeom prst="rect">
            <a:avLst/>
          </a:prstGeom>
        </p:spPr>
        <p:txBody>
          <a:bodyPr lIns="0" tIns="0" rIns="0" bIns="0">
            <a:normAutofit/>
          </a:bodyPr>
          <a:lstStyle/>
          <a:p>
            <a:endParaRPr lang="es-ES" sz="3200" b="0" strike="noStrike" spc="-1">
              <a:latin typeface="Arial"/>
            </a:endParaRPr>
          </a:p>
        </p:txBody>
      </p:sp>
      <p:sp>
        <p:nvSpPr>
          <p:cNvPr id="69" name="PlaceHolder 3"/>
          <p:cNvSpPr>
            <a:spLocks noGrp="1"/>
          </p:cNvSpPr>
          <p:nvPr>
            <p:ph type="body"/>
          </p:nvPr>
        </p:nvSpPr>
        <p:spPr>
          <a:xfrm>
            <a:off x="457200" y="3068280"/>
            <a:ext cx="822924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71"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72"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73" name="PlaceHolder 4"/>
          <p:cNvSpPr>
            <a:spLocks noGrp="1"/>
          </p:cNvSpPr>
          <p:nvPr>
            <p:ph type="body"/>
          </p:nvPr>
        </p:nvSpPr>
        <p:spPr>
          <a:xfrm>
            <a:off x="457200" y="3068280"/>
            <a:ext cx="4015800" cy="1580760"/>
          </a:xfrm>
          <a:prstGeom prst="rect">
            <a:avLst/>
          </a:prstGeom>
        </p:spPr>
        <p:txBody>
          <a:bodyPr lIns="0" tIns="0" rIns="0" bIns="0">
            <a:normAutofit/>
          </a:bodyPr>
          <a:lstStyle/>
          <a:p>
            <a:endParaRPr lang="es-ES" sz="3200" b="0" strike="noStrike" spc="-1">
              <a:latin typeface="Arial"/>
            </a:endParaRPr>
          </a:p>
        </p:txBody>
      </p:sp>
      <p:sp>
        <p:nvSpPr>
          <p:cNvPr id="74" name="PlaceHolder 5"/>
          <p:cNvSpPr>
            <a:spLocks noGrp="1"/>
          </p:cNvSpPr>
          <p:nvPr>
            <p:ph type="body"/>
          </p:nvPr>
        </p:nvSpPr>
        <p:spPr>
          <a:xfrm>
            <a:off x="467424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76" name="PlaceHolder 2"/>
          <p:cNvSpPr>
            <a:spLocks noGrp="1"/>
          </p:cNvSpPr>
          <p:nvPr>
            <p:ph type="body"/>
          </p:nvPr>
        </p:nvSpPr>
        <p:spPr>
          <a:xfrm>
            <a:off x="457200" y="1337040"/>
            <a:ext cx="2649600" cy="1580760"/>
          </a:xfrm>
          <a:prstGeom prst="rect">
            <a:avLst/>
          </a:prstGeom>
        </p:spPr>
        <p:txBody>
          <a:bodyPr lIns="0" tIns="0" rIns="0" bIns="0">
            <a:normAutofit/>
          </a:bodyPr>
          <a:lstStyle/>
          <a:p>
            <a:endParaRPr lang="es-ES" sz="3200" b="0" strike="noStrike" spc="-1">
              <a:latin typeface="Arial"/>
            </a:endParaRPr>
          </a:p>
        </p:txBody>
      </p:sp>
      <p:sp>
        <p:nvSpPr>
          <p:cNvPr id="77" name="PlaceHolder 3"/>
          <p:cNvSpPr>
            <a:spLocks noGrp="1"/>
          </p:cNvSpPr>
          <p:nvPr>
            <p:ph type="body"/>
          </p:nvPr>
        </p:nvSpPr>
        <p:spPr>
          <a:xfrm>
            <a:off x="3239640" y="1337040"/>
            <a:ext cx="2649600" cy="1580760"/>
          </a:xfrm>
          <a:prstGeom prst="rect">
            <a:avLst/>
          </a:prstGeom>
        </p:spPr>
        <p:txBody>
          <a:bodyPr lIns="0" tIns="0" rIns="0" bIns="0">
            <a:normAutofit/>
          </a:bodyPr>
          <a:lstStyle/>
          <a:p>
            <a:endParaRPr lang="es-ES" sz="3200" b="0" strike="noStrike" spc="-1">
              <a:latin typeface="Arial"/>
            </a:endParaRPr>
          </a:p>
        </p:txBody>
      </p:sp>
      <p:sp>
        <p:nvSpPr>
          <p:cNvPr id="78" name="PlaceHolder 4"/>
          <p:cNvSpPr>
            <a:spLocks noGrp="1"/>
          </p:cNvSpPr>
          <p:nvPr>
            <p:ph type="body"/>
          </p:nvPr>
        </p:nvSpPr>
        <p:spPr>
          <a:xfrm>
            <a:off x="6022080" y="1337040"/>
            <a:ext cx="2649600" cy="1580760"/>
          </a:xfrm>
          <a:prstGeom prst="rect">
            <a:avLst/>
          </a:prstGeom>
        </p:spPr>
        <p:txBody>
          <a:bodyPr lIns="0" tIns="0" rIns="0" bIns="0">
            <a:normAutofit/>
          </a:bodyPr>
          <a:lstStyle/>
          <a:p>
            <a:endParaRPr lang="es-ES" sz="3200" b="0" strike="noStrike" spc="-1">
              <a:latin typeface="Arial"/>
            </a:endParaRPr>
          </a:p>
        </p:txBody>
      </p:sp>
      <p:sp>
        <p:nvSpPr>
          <p:cNvPr id="79" name="PlaceHolder 5"/>
          <p:cNvSpPr>
            <a:spLocks noGrp="1"/>
          </p:cNvSpPr>
          <p:nvPr>
            <p:ph type="body"/>
          </p:nvPr>
        </p:nvSpPr>
        <p:spPr>
          <a:xfrm>
            <a:off x="457200" y="3068280"/>
            <a:ext cx="2649600" cy="1580760"/>
          </a:xfrm>
          <a:prstGeom prst="rect">
            <a:avLst/>
          </a:prstGeom>
        </p:spPr>
        <p:txBody>
          <a:bodyPr lIns="0" tIns="0" rIns="0" bIns="0">
            <a:normAutofit/>
          </a:bodyPr>
          <a:lstStyle/>
          <a:p>
            <a:endParaRPr lang="es-ES" sz="3200" b="0" strike="noStrike" spc="-1">
              <a:latin typeface="Arial"/>
            </a:endParaRPr>
          </a:p>
        </p:txBody>
      </p:sp>
      <p:sp>
        <p:nvSpPr>
          <p:cNvPr id="80" name="PlaceHolder 6"/>
          <p:cNvSpPr>
            <a:spLocks noGrp="1"/>
          </p:cNvSpPr>
          <p:nvPr>
            <p:ph type="body"/>
          </p:nvPr>
        </p:nvSpPr>
        <p:spPr>
          <a:xfrm>
            <a:off x="3239640" y="3068280"/>
            <a:ext cx="2649600" cy="1580760"/>
          </a:xfrm>
          <a:prstGeom prst="rect">
            <a:avLst/>
          </a:prstGeom>
        </p:spPr>
        <p:txBody>
          <a:bodyPr lIns="0" tIns="0" rIns="0" bIns="0">
            <a:normAutofit/>
          </a:bodyPr>
          <a:lstStyle/>
          <a:p>
            <a:endParaRPr lang="es-ES" sz="3200" b="0" strike="noStrike" spc="-1">
              <a:latin typeface="Arial"/>
            </a:endParaRPr>
          </a:p>
        </p:txBody>
      </p:sp>
      <p:sp>
        <p:nvSpPr>
          <p:cNvPr id="81" name="PlaceHolder 7"/>
          <p:cNvSpPr>
            <a:spLocks noGrp="1"/>
          </p:cNvSpPr>
          <p:nvPr>
            <p:ph type="body"/>
          </p:nvPr>
        </p:nvSpPr>
        <p:spPr>
          <a:xfrm>
            <a:off x="6022080" y="3068280"/>
            <a:ext cx="26496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9" name="PlaceHolder 2"/>
          <p:cNvSpPr>
            <a:spLocks noGrp="1"/>
          </p:cNvSpPr>
          <p:nvPr>
            <p:ph type="body"/>
          </p:nvPr>
        </p:nvSpPr>
        <p:spPr>
          <a:xfrm>
            <a:off x="457200" y="1337040"/>
            <a:ext cx="8229240" cy="33141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11" name="PlaceHolder 2"/>
          <p:cNvSpPr>
            <a:spLocks noGrp="1"/>
          </p:cNvSpPr>
          <p:nvPr>
            <p:ph type="body"/>
          </p:nvPr>
        </p:nvSpPr>
        <p:spPr>
          <a:xfrm>
            <a:off x="457200" y="1337040"/>
            <a:ext cx="4015800" cy="3314160"/>
          </a:xfrm>
          <a:prstGeom prst="rect">
            <a:avLst/>
          </a:prstGeom>
        </p:spPr>
        <p:txBody>
          <a:bodyPr lIns="0" tIns="0" rIns="0" bIns="0">
            <a:normAutofit/>
          </a:bodyPr>
          <a:lstStyle/>
          <a:p>
            <a:endParaRPr lang="es-ES" sz="3200" b="0" strike="noStrike" spc="-1">
              <a:latin typeface="Arial"/>
            </a:endParaRPr>
          </a:p>
        </p:txBody>
      </p:sp>
      <p:sp>
        <p:nvSpPr>
          <p:cNvPr id="12" name="PlaceHolder 3"/>
          <p:cNvSpPr>
            <a:spLocks noGrp="1"/>
          </p:cNvSpPr>
          <p:nvPr>
            <p:ph type="body"/>
          </p:nvPr>
        </p:nvSpPr>
        <p:spPr>
          <a:xfrm>
            <a:off x="4674240" y="1337040"/>
            <a:ext cx="4015800" cy="33141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27880"/>
            <a:ext cx="8229240" cy="4423320"/>
          </a:xfrm>
          <a:prstGeom prst="rect">
            <a:avLst/>
          </a:prstGeom>
        </p:spPr>
        <p:txBody>
          <a:bodyPr lIns="0" tIns="0" rIns="0" bIns="0" anchor="ctr">
            <a:spAutoFit/>
          </a:bodyPr>
          <a:lstStyle/>
          <a:p>
            <a:pPr algn="ctr"/>
            <a:endParaRPr lang="es-E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16"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17" name="PlaceHolder 3"/>
          <p:cNvSpPr>
            <a:spLocks noGrp="1"/>
          </p:cNvSpPr>
          <p:nvPr>
            <p:ph type="body"/>
          </p:nvPr>
        </p:nvSpPr>
        <p:spPr>
          <a:xfrm>
            <a:off x="4674240" y="1337040"/>
            <a:ext cx="4015800" cy="3314160"/>
          </a:xfrm>
          <a:prstGeom prst="rect">
            <a:avLst/>
          </a:prstGeom>
        </p:spPr>
        <p:txBody>
          <a:bodyPr lIns="0" tIns="0" rIns="0" bIns="0">
            <a:normAutofit/>
          </a:bodyPr>
          <a:lstStyle/>
          <a:p>
            <a:endParaRPr lang="es-ES" sz="3200" b="0" strike="noStrike" spc="-1">
              <a:latin typeface="Arial"/>
            </a:endParaRPr>
          </a:p>
        </p:txBody>
      </p:sp>
      <p:sp>
        <p:nvSpPr>
          <p:cNvPr id="18" name="PlaceHolder 4"/>
          <p:cNvSpPr>
            <a:spLocks noGrp="1"/>
          </p:cNvSpPr>
          <p:nvPr>
            <p:ph type="body"/>
          </p:nvPr>
        </p:nvSpPr>
        <p:spPr>
          <a:xfrm>
            <a:off x="45720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20" name="PlaceHolder 2"/>
          <p:cNvSpPr>
            <a:spLocks noGrp="1"/>
          </p:cNvSpPr>
          <p:nvPr>
            <p:ph type="body"/>
          </p:nvPr>
        </p:nvSpPr>
        <p:spPr>
          <a:xfrm>
            <a:off x="457200" y="1337040"/>
            <a:ext cx="4015800" cy="3314160"/>
          </a:xfrm>
          <a:prstGeom prst="rect">
            <a:avLst/>
          </a:prstGeom>
        </p:spPr>
        <p:txBody>
          <a:bodyPr lIns="0" tIns="0" rIns="0" bIns="0">
            <a:normAutofit/>
          </a:bodyPr>
          <a:lstStyle/>
          <a:p>
            <a:endParaRPr lang="es-ES" sz="3200" b="0" strike="noStrike" spc="-1">
              <a:latin typeface="Arial"/>
            </a:endParaRPr>
          </a:p>
        </p:txBody>
      </p:sp>
      <p:sp>
        <p:nvSpPr>
          <p:cNvPr id="21"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22" name="PlaceHolder 4"/>
          <p:cNvSpPr>
            <a:spLocks noGrp="1"/>
          </p:cNvSpPr>
          <p:nvPr>
            <p:ph type="body"/>
          </p:nvPr>
        </p:nvSpPr>
        <p:spPr>
          <a:xfrm>
            <a:off x="4674240" y="3068280"/>
            <a:ext cx="401580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27880"/>
            <a:ext cx="8229240" cy="954000"/>
          </a:xfrm>
          <a:prstGeom prst="rect">
            <a:avLst/>
          </a:prstGeom>
        </p:spPr>
        <p:txBody>
          <a:bodyPr lIns="0" tIns="0" rIns="0" bIns="0" anchor="ctr">
            <a:spAutoFit/>
          </a:bodyPr>
          <a:lstStyle/>
          <a:p>
            <a:pPr algn="ctr"/>
            <a:endParaRPr lang="es-ES" sz="4400" b="0" strike="noStrike" spc="-1">
              <a:latin typeface="Arial"/>
            </a:endParaRPr>
          </a:p>
        </p:txBody>
      </p:sp>
      <p:sp>
        <p:nvSpPr>
          <p:cNvPr id="24" name="PlaceHolder 2"/>
          <p:cNvSpPr>
            <a:spLocks noGrp="1"/>
          </p:cNvSpPr>
          <p:nvPr>
            <p:ph type="body"/>
          </p:nvPr>
        </p:nvSpPr>
        <p:spPr>
          <a:xfrm>
            <a:off x="457200" y="1337040"/>
            <a:ext cx="4015800" cy="1580760"/>
          </a:xfrm>
          <a:prstGeom prst="rect">
            <a:avLst/>
          </a:prstGeom>
        </p:spPr>
        <p:txBody>
          <a:bodyPr lIns="0" tIns="0" rIns="0" bIns="0">
            <a:normAutofit/>
          </a:bodyPr>
          <a:lstStyle/>
          <a:p>
            <a:endParaRPr lang="es-ES" sz="3200" b="0" strike="noStrike" spc="-1">
              <a:latin typeface="Arial"/>
            </a:endParaRPr>
          </a:p>
        </p:txBody>
      </p:sp>
      <p:sp>
        <p:nvSpPr>
          <p:cNvPr id="25" name="PlaceHolder 3"/>
          <p:cNvSpPr>
            <a:spLocks noGrp="1"/>
          </p:cNvSpPr>
          <p:nvPr>
            <p:ph type="body"/>
          </p:nvPr>
        </p:nvSpPr>
        <p:spPr>
          <a:xfrm>
            <a:off x="4674240" y="1337040"/>
            <a:ext cx="4015800" cy="1580760"/>
          </a:xfrm>
          <a:prstGeom prst="rect">
            <a:avLst/>
          </a:prstGeom>
        </p:spPr>
        <p:txBody>
          <a:bodyPr lIns="0" tIns="0" rIns="0" bIns="0">
            <a:normAutofit/>
          </a:bodyPr>
          <a:lstStyle/>
          <a:p>
            <a:endParaRPr lang="es-ES" sz="3200" b="0" strike="noStrike" spc="-1">
              <a:latin typeface="Arial"/>
            </a:endParaRPr>
          </a:p>
        </p:txBody>
      </p:sp>
      <p:sp>
        <p:nvSpPr>
          <p:cNvPr id="26" name="PlaceHolder 4"/>
          <p:cNvSpPr>
            <a:spLocks noGrp="1"/>
          </p:cNvSpPr>
          <p:nvPr>
            <p:ph type="body"/>
          </p:nvPr>
        </p:nvSpPr>
        <p:spPr>
          <a:xfrm>
            <a:off x="457200" y="3068280"/>
            <a:ext cx="8229240" cy="1580760"/>
          </a:xfrm>
          <a:prstGeom prst="rect">
            <a:avLst/>
          </a:prstGeom>
        </p:spPr>
        <p:txBody>
          <a:bodyPr lIns="0" tIns="0" rIns="0" bIns="0">
            <a:normAutofit/>
          </a:bodyPr>
          <a:lstStyle/>
          <a:p>
            <a:endParaRPr lang="es-E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CustomShape 1" hidden="1"/>
          <p:cNvSpPr/>
          <p:nvPr/>
        </p:nvSpPr>
        <p:spPr>
          <a:xfrm>
            <a:off x="0" y="3960000"/>
            <a:ext cx="9143280" cy="1760040"/>
          </a:xfrm>
          <a:custGeom>
            <a:avLst/>
            <a:gdLst/>
            <a:ahLst/>
            <a:cxnLst/>
            <a:rect l="l" t="t" r="r" b="b"/>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360">
            <a:noFill/>
          </a:ln>
          <a:effectLst>
            <a:outerShdw blurRad="50800" dist="44280" dir="16200000" algn="ctr" rotWithShape="0">
              <a:srgbClr val="000000">
                <a:alpha val="35000"/>
              </a:srgbClr>
            </a:outerShdw>
          </a:effectLst>
        </p:spPr>
        <p:style>
          <a:lnRef idx="0">
            <a:scrgbClr r="0" g="0" b="0"/>
          </a:lnRef>
          <a:fillRef idx="0">
            <a:scrgbClr r="0" g="0" b="0"/>
          </a:fillRef>
          <a:effectRef idx="0">
            <a:scrgbClr r="0" g="0" b="0"/>
          </a:effectRef>
          <a:fontRef idx="minor"/>
        </p:style>
      </p:sp>
      <p:sp>
        <p:nvSpPr>
          <p:cNvPr id="7" name="CustomShape 2" hidden="1"/>
          <p:cNvSpPr/>
          <p:nvPr/>
        </p:nvSpPr>
        <p:spPr>
          <a:xfrm>
            <a:off x="7315200" y="0"/>
            <a:ext cx="1828080" cy="5714280"/>
          </a:xfrm>
          <a:custGeom>
            <a:avLst/>
            <a:gdLst/>
            <a:ahLst/>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360">
            <a:noFill/>
          </a:ln>
          <a:effectLst>
            <a:outerShdw blurRad="50800" dist="50760" dir="10800000" algn="ctr" rotWithShape="0">
              <a:srgbClr val="000000">
                <a:alpha val="45000"/>
              </a:srgbClr>
            </a:outerShdw>
          </a:effectLst>
        </p:spPr>
        <p:style>
          <a:lnRef idx="0">
            <a:scrgbClr r="0" g="0" b="0"/>
          </a:lnRef>
          <a:fillRef idx="0">
            <a:scrgbClr r="0" g="0" b="0"/>
          </a:fillRef>
          <a:effectRef idx="0">
            <a:scrgbClr r="0" g="0" b="0"/>
          </a:effectRef>
          <a:fontRef idx="minor"/>
        </p:style>
      </p:sp>
      <p:sp>
        <p:nvSpPr>
          <p:cNvPr id="2" name="CustomShape 3"/>
          <p:cNvSpPr/>
          <p:nvPr/>
        </p:nvSpPr>
        <p:spPr>
          <a:xfrm>
            <a:off x="0" y="3960000"/>
            <a:ext cx="9143280" cy="1760040"/>
          </a:xfrm>
          <a:custGeom>
            <a:avLst/>
            <a:gdLst/>
            <a:ahLst/>
            <a:cxnLst/>
            <a:rect l="l" t="t" r="r" b="b"/>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360">
            <a:noFill/>
          </a:ln>
          <a:effectLst>
            <a:outerShdw blurRad="50800" dist="44280" dir="16200000" algn="ctr" rotWithShape="0">
              <a:srgbClr val="000000">
                <a:alpha val="35000"/>
              </a:srgbClr>
            </a:outerShdw>
          </a:effectLst>
        </p:spPr>
        <p:style>
          <a:lnRef idx="0">
            <a:scrgbClr r="0" g="0" b="0"/>
          </a:lnRef>
          <a:fillRef idx="0">
            <a:scrgbClr r="0" g="0" b="0"/>
          </a:fillRef>
          <a:effectRef idx="0">
            <a:scrgbClr r="0" g="0" b="0"/>
          </a:effectRef>
          <a:fontRef idx="minor"/>
        </p:style>
      </p:sp>
      <p:sp>
        <p:nvSpPr>
          <p:cNvPr id="3" name="CustomShape 4"/>
          <p:cNvSpPr/>
          <p:nvPr/>
        </p:nvSpPr>
        <p:spPr>
          <a:xfrm>
            <a:off x="6105600" y="0"/>
            <a:ext cx="3037680" cy="5714280"/>
          </a:xfrm>
          <a:custGeom>
            <a:avLst/>
            <a:gdLst/>
            <a:ahLst/>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360">
            <a:noFill/>
          </a:ln>
          <a:effectLst>
            <a:outerShdw blurRad="50800" dist="50760" dir="10800000" algn="ctr" rotWithShape="0">
              <a:srgbClr val="000000">
                <a:alpha val="45000"/>
              </a:srgbClr>
            </a:outerShdw>
          </a:effectLst>
        </p:spPr>
        <p:style>
          <a:lnRef idx="0">
            <a:scrgbClr r="0" g="0" b="0"/>
          </a:lnRef>
          <a:fillRef idx="0">
            <a:scrgbClr r="0" g="0" b="0"/>
          </a:fillRef>
          <a:effectRef idx="0">
            <a:scrgbClr r="0" g="0" b="0"/>
          </a:effectRef>
          <a:fontRef idx="minor"/>
        </p:style>
      </p:sp>
      <p:sp>
        <p:nvSpPr>
          <p:cNvPr id="4" name="PlaceHolder 5"/>
          <p:cNvSpPr>
            <a:spLocks noGrp="1"/>
          </p:cNvSpPr>
          <p:nvPr>
            <p:ph type="title"/>
          </p:nvPr>
        </p:nvSpPr>
        <p:spPr>
          <a:xfrm>
            <a:off x="457200" y="227880"/>
            <a:ext cx="7466760" cy="954360"/>
          </a:xfrm>
          <a:prstGeom prst="rect">
            <a:avLst/>
          </a:prstGeom>
        </p:spPr>
        <p:txBody>
          <a:bodyPr lIns="0" tIns="0" rIns="0" bIns="0" anchor="ctr">
            <a:spAutoFit/>
          </a:bodyPr>
          <a:lstStyle/>
          <a:p>
            <a:r>
              <a:rPr lang="es-ES" sz="1800" b="0" strike="noStrike" spc="-1">
                <a:latin typeface="Arial"/>
              </a:rPr>
              <a:t>Pulse para editar el formato del texto de título</a:t>
            </a:r>
          </a:p>
        </p:txBody>
      </p:sp>
      <p:sp>
        <p:nvSpPr>
          <p:cNvPr id="5" name="PlaceHolder 6"/>
          <p:cNvSpPr>
            <a:spLocks noGrp="1"/>
          </p:cNvSpPr>
          <p:nvPr>
            <p:ph type="body"/>
          </p:nvPr>
        </p:nvSpPr>
        <p:spPr>
          <a:xfrm>
            <a:off x="457200" y="1337040"/>
            <a:ext cx="8229240" cy="33141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3200" b="0" strike="noStrike" spc="-1">
                <a:latin typeface="Arial"/>
              </a:rPr>
              <a:t>Pulse para editar el formato de esquema del texto</a:t>
            </a:r>
          </a:p>
          <a:p>
            <a:pPr marL="864000" lvl="1" indent="-324000">
              <a:spcBef>
                <a:spcPts val="1134"/>
              </a:spcBef>
              <a:buClr>
                <a:srgbClr val="000000"/>
              </a:buClr>
              <a:buSzPct val="75000"/>
              <a:buFont typeface="Symbol" charset="2"/>
              <a:buChar char=""/>
            </a:pPr>
            <a:r>
              <a:rPr lang="es-ES" sz="2800" b="0" strike="noStrike" spc="-1">
                <a:latin typeface="Arial"/>
              </a:rPr>
              <a:t>Segundo nivel del esquema</a:t>
            </a:r>
          </a:p>
          <a:p>
            <a:pPr marL="1296000" lvl="2" indent="-288000">
              <a:spcBef>
                <a:spcPts val="850"/>
              </a:spcBef>
              <a:buClr>
                <a:srgbClr val="000000"/>
              </a:buClr>
              <a:buSzPct val="45000"/>
              <a:buFont typeface="Wingdings" charset="2"/>
              <a:buChar char=""/>
            </a:pPr>
            <a:r>
              <a:rPr lang="es-ES" sz="2400" b="0" strike="noStrike" spc="-1">
                <a:latin typeface="Arial"/>
              </a:rPr>
              <a:t>Tercer nivel del esquema</a:t>
            </a:r>
          </a:p>
          <a:p>
            <a:pPr marL="1728000" lvl="3" indent="-216000">
              <a:spcBef>
                <a:spcPts val="567"/>
              </a:spcBef>
              <a:buClr>
                <a:srgbClr val="000000"/>
              </a:buClr>
              <a:buSzPct val="75000"/>
              <a:buFont typeface="Symbol" charset="2"/>
              <a:buChar char=""/>
            </a:pPr>
            <a:r>
              <a:rPr lang="es-ES" sz="2000" b="0" strike="noStrike" spc="-1">
                <a:latin typeface="Arial"/>
              </a:rPr>
              <a:t>Cuarto nivel del esquema</a:t>
            </a:r>
          </a:p>
          <a:p>
            <a:pPr marL="2160000" lvl="4" indent="-216000">
              <a:spcBef>
                <a:spcPts val="283"/>
              </a:spcBef>
              <a:buClr>
                <a:srgbClr val="000000"/>
              </a:buClr>
              <a:buSzPct val="45000"/>
              <a:buFont typeface="Wingdings" charset="2"/>
              <a:buChar char=""/>
            </a:pPr>
            <a:r>
              <a:rPr lang="es-ES" sz="2000" b="0" strike="noStrike" spc="-1">
                <a:latin typeface="Arial"/>
              </a:rPr>
              <a:t>Quinto nivel del esquema</a:t>
            </a:r>
          </a:p>
          <a:p>
            <a:pPr marL="2592000" lvl="5" indent="-216000">
              <a:spcBef>
                <a:spcPts val="283"/>
              </a:spcBef>
              <a:buClr>
                <a:srgbClr val="000000"/>
              </a:buClr>
              <a:buSzPct val="45000"/>
              <a:buFont typeface="Wingdings" charset="2"/>
              <a:buChar char=""/>
            </a:pPr>
            <a:r>
              <a:rPr lang="es-ES" sz="2000" b="0" strike="noStrike" spc="-1">
                <a:latin typeface="Arial"/>
              </a:rPr>
              <a:t>Sexto nivel del esquema</a:t>
            </a:r>
          </a:p>
          <a:p>
            <a:pPr marL="3024000" lvl="6" indent="-216000">
              <a:spcBef>
                <a:spcPts val="283"/>
              </a:spcBef>
              <a:buClr>
                <a:srgbClr val="000000"/>
              </a:buClr>
              <a:buSzPct val="45000"/>
              <a:buFont typeface="Wingdings" charset="2"/>
              <a:buChar char=""/>
            </a:pPr>
            <a:r>
              <a:rPr lang="es-ES" sz="2000" b="0" strike="noStrike" spc="-1">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B3B3B"/>
        </a:solidFill>
        <a:effectLst/>
      </p:bgPr>
    </p:bg>
    <p:spTree>
      <p:nvGrpSpPr>
        <p:cNvPr id="1" name=""/>
        <p:cNvGrpSpPr/>
        <p:nvPr/>
      </p:nvGrpSpPr>
      <p:grpSpPr>
        <a:xfrm>
          <a:off x="0" y="0"/>
          <a:ext cx="0" cy="0"/>
          <a:chOff x="0" y="0"/>
          <a:chExt cx="0" cy="0"/>
        </a:xfrm>
      </p:grpSpPr>
      <p:sp>
        <p:nvSpPr>
          <p:cNvPr id="42" name="CustomShape 1"/>
          <p:cNvSpPr/>
          <p:nvPr/>
        </p:nvSpPr>
        <p:spPr>
          <a:xfrm>
            <a:off x="0" y="3960000"/>
            <a:ext cx="9143280" cy="1760040"/>
          </a:xfrm>
          <a:custGeom>
            <a:avLst/>
            <a:gdLst/>
            <a:ahLst/>
            <a:cxnLst/>
            <a:rect l="l" t="t" r="r" b="b"/>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360">
            <a:noFill/>
          </a:ln>
          <a:effectLst>
            <a:outerShdw blurRad="50800" dist="44280" dir="16200000" algn="ctr" rotWithShape="0">
              <a:srgbClr val="000000">
                <a:alpha val="35000"/>
              </a:srgbClr>
            </a:outerShdw>
          </a:effectLst>
        </p:spPr>
        <p:style>
          <a:lnRef idx="0">
            <a:scrgbClr r="0" g="0" b="0"/>
          </a:lnRef>
          <a:fillRef idx="0">
            <a:scrgbClr r="0" g="0" b="0"/>
          </a:fillRef>
          <a:effectRef idx="0">
            <a:scrgbClr r="0" g="0" b="0"/>
          </a:effectRef>
          <a:fontRef idx="minor"/>
        </p:style>
      </p:sp>
      <p:sp>
        <p:nvSpPr>
          <p:cNvPr id="43" name="CustomShape 2"/>
          <p:cNvSpPr/>
          <p:nvPr/>
        </p:nvSpPr>
        <p:spPr>
          <a:xfrm>
            <a:off x="7315200" y="0"/>
            <a:ext cx="1828080" cy="5714280"/>
          </a:xfrm>
          <a:custGeom>
            <a:avLst/>
            <a:gdLst/>
            <a:ahLst/>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360">
            <a:noFill/>
          </a:ln>
          <a:effectLst>
            <a:outerShdw blurRad="50800" dist="50760" dir="10800000" algn="ctr" rotWithShape="0">
              <a:srgbClr val="000000">
                <a:alpha val="45000"/>
              </a:srgbClr>
            </a:outerShdw>
          </a:effectLst>
        </p:spPr>
        <p:style>
          <a:lnRef idx="0">
            <a:scrgbClr r="0" g="0" b="0"/>
          </a:lnRef>
          <a:fillRef idx="0">
            <a:scrgbClr r="0" g="0" b="0"/>
          </a:fillRef>
          <a:effectRef idx="0">
            <a:scrgbClr r="0" g="0" b="0"/>
          </a:effectRef>
          <a:fontRef idx="minor"/>
        </p:style>
      </p:sp>
      <p:sp>
        <p:nvSpPr>
          <p:cNvPr id="44" name="PlaceHolder 3"/>
          <p:cNvSpPr>
            <a:spLocks noGrp="1"/>
          </p:cNvSpPr>
          <p:nvPr>
            <p:ph type="title"/>
          </p:nvPr>
        </p:nvSpPr>
        <p:spPr>
          <a:xfrm>
            <a:off x="457200" y="227880"/>
            <a:ext cx="8229240" cy="954000"/>
          </a:xfrm>
          <a:prstGeom prst="rect">
            <a:avLst/>
          </a:prstGeom>
        </p:spPr>
        <p:txBody>
          <a:bodyPr lIns="0" tIns="0" rIns="0" bIns="0" anchor="ctr">
            <a:noAutofit/>
          </a:bodyPr>
          <a:lstStyle/>
          <a:p>
            <a:pPr algn="ctr"/>
            <a:r>
              <a:rPr lang="es-ES" sz="4400" b="0" strike="noStrike" spc="-1">
                <a:latin typeface="Arial"/>
              </a:rPr>
              <a:t>Pulse para editar el formato del texto de título</a:t>
            </a:r>
          </a:p>
        </p:txBody>
      </p:sp>
      <p:sp>
        <p:nvSpPr>
          <p:cNvPr id="45" name="PlaceHolder 4"/>
          <p:cNvSpPr>
            <a:spLocks noGrp="1"/>
          </p:cNvSpPr>
          <p:nvPr>
            <p:ph type="body"/>
          </p:nvPr>
        </p:nvSpPr>
        <p:spPr>
          <a:xfrm>
            <a:off x="457200" y="1337040"/>
            <a:ext cx="8229240" cy="3314160"/>
          </a:xfrm>
          <a:prstGeom prst="rect">
            <a:avLst/>
          </a:prstGeom>
        </p:spPr>
        <p:txBody>
          <a:bodyPr lIns="0" tIns="0" rIns="0" bIns="0">
            <a:normAutofit/>
          </a:bodyPr>
          <a:lstStyle/>
          <a:p>
            <a:pPr marL="432000" indent="-324000">
              <a:spcBef>
                <a:spcPts val="1417"/>
              </a:spcBef>
              <a:buClr>
                <a:srgbClr val="FFFFFF"/>
              </a:buClr>
              <a:buSzPct val="45000"/>
              <a:buFont typeface="Wingdings" charset="2"/>
              <a:buChar char=""/>
            </a:pPr>
            <a:r>
              <a:rPr lang="es-ES" sz="3200" b="0" strike="noStrike" spc="-1">
                <a:latin typeface="Arial"/>
              </a:rPr>
              <a:t>Pulse para editar el formato de esquema del texto</a:t>
            </a:r>
          </a:p>
          <a:p>
            <a:pPr marL="864000" lvl="1" indent="-324000">
              <a:spcBef>
                <a:spcPts val="1134"/>
              </a:spcBef>
              <a:buClr>
                <a:srgbClr val="FFFFFF"/>
              </a:buClr>
              <a:buSzPct val="75000"/>
              <a:buFont typeface="Symbol" charset="2"/>
              <a:buChar char=""/>
            </a:pPr>
            <a:r>
              <a:rPr lang="es-ES" sz="2800" b="0" strike="noStrike" spc="-1">
                <a:latin typeface="Arial"/>
              </a:rPr>
              <a:t>Segundo nivel del esquema</a:t>
            </a:r>
          </a:p>
          <a:p>
            <a:pPr marL="1296000" lvl="2" indent="-288000">
              <a:spcBef>
                <a:spcPts val="850"/>
              </a:spcBef>
              <a:buClr>
                <a:srgbClr val="FFFFFF"/>
              </a:buClr>
              <a:buSzPct val="45000"/>
              <a:buFont typeface="Wingdings" charset="2"/>
              <a:buChar char=""/>
            </a:pPr>
            <a:r>
              <a:rPr lang="es-ES" sz="2400" b="0" strike="noStrike" spc="-1">
                <a:latin typeface="Arial"/>
              </a:rPr>
              <a:t>Tercer nivel del esquema</a:t>
            </a:r>
          </a:p>
          <a:p>
            <a:pPr marL="1728000" lvl="3" indent="-216000">
              <a:spcBef>
                <a:spcPts val="567"/>
              </a:spcBef>
              <a:buClr>
                <a:srgbClr val="FFFFFF"/>
              </a:buClr>
              <a:buSzPct val="75000"/>
              <a:buFont typeface="Symbol" charset="2"/>
              <a:buChar char=""/>
            </a:pPr>
            <a:r>
              <a:rPr lang="es-ES" sz="2000" b="0" strike="noStrike" spc="-1">
                <a:latin typeface="Arial"/>
              </a:rPr>
              <a:t>Cuarto nivel del esquema</a:t>
            </a:r>
          </a:p>
          <a:p>
            <a:pPr marL="2160000" lvl="4" indent="-216000">
              <a:spcBef>
                <a:spcPts val="283"/>
              </a:spcBef>
              <a:buClr>
                <a:srgbClr val="FFFFFF"/>
              </a:buClr>
              <a:buSzPct val="45000"/>
              <a:buFont typeface="Wingdings" charset="2"/>
              <a:buChar char=""/>
            </a:pPr>
            <a:r>
              <a:rPr lang="es-ES" sz="2000" b="0" strike="noStrike" spc="-1">
                <a:latin typeface="Arial"/>
              </a:rPr>
              <a:t>Quinto nivel del esquema</a:t>
            </a:r>
          </a:p>
          <a:p>
            <a:pPr marL="2592000" lvl="5" indent="-216000">
              <a:spcBef>
                <a:spcPts val="283"/>
              </a:spcBef>
              <a:buClr>
                <a:srgbClr val="FFFFFF"/>
              </a:buClr>
              <a:buSzPct val="45000"/>
              <a:buFont typeface="Wingdings" charset="2"/>
              <a:buChar char=""/>
            </a:pPr>
            <a:r>
              <a:rPr lang="es-ES" sz="2000" b="0" strike="noStrike" spc="-1">
                <a:latin typeface="Arial"/>
              </a:rPr>
              <a:t>Sexto nivel del esquema</a:t>
            </a:r>
          </a:p>
          <a:p>
            <a:pPr marL="3024000" lvl="6" indent="-216000">
              <a:spcBef>
                <a:spcPts val="283"/>
              </a:spcBef>
              <a:buClr>
                <a:srgbClr val="FFFFFF"/>
              </a:buClr>
              <a:buSzPct val="45000"/>
              <a:buFont typeface="Wingdings" charset="2"/>
              <a:buChar char=""/>
            </a:pPr>
            <a:r>
              <a:rPr lang="es-ES" sz="2000" b="0" strike="noStrike" spc="-1">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ntic.educacion.es/w3/eos/MaterialesEducativos/mem2008/ejercicio_fisico/index.html"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683640" y="265320"/>
            <a:ext cx="7632000" cy="2380680"/>
          </a:xfrm>
          <a:prstGeom prst="rect">
            <a:avLst/>
          </a:prstGeom>
          <a:noFill/>
          <a:ln>
            <a:noFill/>
          </a:ln>
        </p:spPr>
        <p:style>
          <a:lnRef idx="0">
            <a:scrgbClr r="0" g="0" b="0"/>
          </a:lnRef>
          <a:fillRef idx="0">
            <a:scrgbClr r="0" g="0" b="0"/>
          </a:fillRef>
          <a:effectRef idx="0">
            <a:scrgbClr r="0" g="0" b="0"/>
          </a:effectRef>
          <a:fontRef idx="minor"/>
        </p:style>
        <p:txBody>
          <a:bodyPr lIns="90000" tIns="0" rIns="45720" bIns="0" anchor="b">
            <a:normAutofit/>
          </a:bodyPr>
          <a:lstStyle/>
          <a:p>
            <a:pPr marL="216000" indent="-216000" algn="r">
              <a:lnSpc>
                <a:spcPct val="100000"/>
              </a:lnSpc>
              <a:spcBef>
                <a:spcPts val="641"/>
              </a:spcBef>
              <a:buClr>
                <a:srgbClr val="6EA0B0"/>
              </a:buClr>
              <a:buSzPct val="80000"/>
              <a:buFont typeface="Wingdings" charset="2"/>
              <a:buChar char=""/>
            </a:pPr>
            <a:r>
              <a:rPr lang="es-ES" sz="3200" b="1" strike="noStrike" spc="-1">
                <a:solidFill>
                  <a:srgbClr val="FFFFFF"/>
                </a:solidFill>
                <a:latin typeface="Arial"/>
              </a:rPr>
              <a:t>LA CAPACIDAD DE FUERZA.</a:t>
            </a:r>
            <a:endParaRPr lang="es-ES" sz="3200" b="0" strike="noStrike" spc="-1">
              <a:latin typeface="Arial"/>
            </a:endParaRPr>
          </a:p>
          <a:p>
            <a:pPr marL="216000" indent="-216000" algn="r">
              <a:lnSpc>
                <a:spcPct val="100000"/>
              </a:lnSpc>
              <a:spcBef>
                <a:spcPts val="641"/>
              </a:spcBef>
              <a:buClr>
                <a:srgbClr val="6EA0B0"/>
              </a:buClr>
              <a:buSzPct val="80000"/>
              <a:buFont typeface="Wingdings" charset="2"/>
              <a:buChar char=""/>
            </a:pPr>
            <a:r>
              <a:rPr lang="es-ES" sz="3200" b="1" strike="noStrike" spc="-1">
                <a:solidFill>
                  <a:srgbClr val="FFFFFF"/>
                </a:solidFill>
                <a:latin typeface="Arial"/>
              </a:rPr>
              <a:t>LA CAPACIDAD DE VELOCIDAD.</a:t>
            </a:r>
            <a:endParaRPr lang="es-ES" sz="3200" b="0" strike="noStrike" spc="-1">
              <a:latin typeface="Arial"/>
            </a:endParaRPr>
          </a:p>
          <a:p>
            <a:pPr algn="r">
              <a:lnSpc>
                <a:spcPct val="100000"/>
              </a:lnSpc>
              <a:spcBef>
                <a:spcPts val="400"/>
              </a:spcBef>
            </a:pPr>
            <a:endParaRPr lang="es-ES" sz="3200" b="0" strike="noStrike" spc="-1">
              <a:latin typeface="Arial"/>
            </a:endParaRPr>
          </a:p>
          <a:p>
            <a:pPr algn="r">
              <a:lnSpc>
                <a:spcPct val="100000"/>
              </a:lnSpc>
              <a:spcBef>
                <a:spcPts val="400"/>
              </a:spcBef>
            </a:pPr>
            <a:endParaRPr lang="es-ES" sz="3200" b="0" strike="noStrike" spc="-1">
              <a:latin typeface="Arial"/>
            </a:endParaRPr>
          </a:p>
        </p:txBody>
      </p:sp>
      <p:sp>
        <p:nvSpPr>
          <p:cNvPr id="89" name="CustomShape 2"/>
          <p:cNvSpPr/>
          <p:nvPr/>
        </p:nvSpPr>
        <p:spPr>
          <a:xfrm>
            <a:off x="539640" y="2929680"/>
            <a:ext cx="3312360" cy="80928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gn="ctr">
              <a:lnSpc>
                <a:spcPct val="95000"/>
              </a:lnSpc>
            </a:pPr>
            <a:r>
              <a:rPr lang="es-ES" sz="1400" b="1" strike="noStrike" spc="-1">
                <a:solidFill>
                  <a:srgbClr val="000000"/>
                </a:solidFill>
                <a:latin typeface="Arial"/>
                <a:ea typeface="MS PGothic"/>
              </a:rPr>
              <a:t>BLOQUE1: ACTIVIDAD FÍSICA Y SALUD</a:t>
            </a:r>
            <a:endParaRPr lang="es-ES" sz="1400" b="0" strike="noStrike" spc="-1">
              <a:latin typeface="Arial"/>
            </a:endParaRPr>
          </a:p>
          <a:p>
            <a:pPr algn="ctr">
              <a:lnSpc>
                <a:spcPct val="95000"/>
              </a:lnSpc>
            </a:pPr>
            <a:r>
              <a:rPr lang="es-ES" sz="1400" b="1" strike="noStrike" spc="-1">
                <a:solidFill>
                  <a:srgbClr val="000000"/>
                </a:solidFill>
                <a:latin typeface="Arial"/>
                <a:ea typeface="MS PGothic"/>
              </a:rPr>
              <a:t>UNIDAD DE TRABAJO 1: ACTIVIDAD FÍSICA Y SALUD.</a:t>
            </a:r>
            <a:endParaRPr lang="es-ES" sz="1400" b="0" strike="noStrike" spc="-1">
              <a:latin typeface="Arial"/>
            </a:endParaRPr>
          </a:p>
        </p:txBody>
      </p:sp>
      <p:sp>
        <p:nvSpPr>
          <p:cNvPr id="90" name="CustomShape 3"/>
          <p:cNvSpPr/>
          <p:nvPr/>
        </p:nvSpPr>
        <p:spPr>
          <a:xfrm>
            <a:off x="4500000" y="3793680"/>
            <a:ext cx="3310920" cy="124344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gn="ctr">
              <a:lnSpc>
                <a:spcPct val="95000"/>
              </a:lnSpc>
            </a:pPr>
            <a:r>
              <a:rPr lang="es-ES" sz="1800" b="1" strike="noStrike" spc="-1">
                <a:solidFill>
                  <a:srgbClr val="000000"/>
                </a:solidFill>
                <a:latin typeface="Arial"/>
                <a:ea typeface="MS PGothic"/>
              </a:rPr>
              <a:t>FUNDAMENTOS BIOLÓGICOS, SALUD Y PRIMEROS AUXILIOS.</a:t>
            </a:r>
            <a:endParaRPr lang="es-ES" sz="1800" b="0" strike="noStrike" spc="-1">
              <a:latin typeface="Arial"/>
            </a:endParaRPr>
          </a:p>
          <a:p>
            <a:pPr algn="ctr">
              <a:lnSpc>
                <a:spcPct val="95000"/>
              </a:lnSpc>
            </a:pPr>
            <a:endParaRPr lang="es-ES" sz="1800" b="0" strike="noStrike" spc="-1">
              <a:latin typeface="Arial"/>
            </a:endParaRPr>
          </a:p>
          <a:p>
            <a:pPr algn="ctr">
              <a:lnSpc>
                <a:spcPct val="95000"/>
              </a:lnSpc>
            </a:pPr>
            <a:r>
              <a:rPr lang="es-ES" sz="1400" b="1" strike="noStrike" spc="-1">
                <a:solidFill>
                  <a:srgbClr val="000000"/>
                </a:solidFill>
                <a:latin typeface="Arial"/>
                <a:ea typeface="MS PGothic"/>
              </a:rPr>
              <a:t>Pedro Cantero Castrillo</a:t>
            </a:r>
            <a:endParaRPr lang="es-ES" sz="14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714240" y="857160"/>
            <a:ext cx="7466760" cy="70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pPr>
            <a:r>
              <a:rPr lang="es-ES" sz="3200" b="0" strike="noStrike" spc="-1">
                <a:solidFill>
                  <a:srgbClr val="FFFFFF"/>
                </a:solidFill>
                <a:latin typeface="Franklin Gothic Book"/>
              </a:rPr>
              <a:t>¿DE QUÉ DEPENDE LA VELOCIDAD?</a:t>
            </a:r>
            <a:br/>
            <a:r>
              <a:rPr lang="es-ES" sz="3100" b="0" strike="noStrike" spc="-1">
                <a:solidFill>
                  <a:srgbClr val="FFFFFF"/>
                </a:solidFill>
                <a:latin typeface="Franklin Gothic Book"/>
              </a:rPr>
              <a:t>.</a:t>
            </a:r>
            <a:br/>
            <a:endParaRPr lang="es-ES" sz="3100" b="0" strike="noStrike" spc="-1">
              <a:latin typeface="Arial"/>
            </a:endParaRPr>
          </a:p>
        </p:txBody>
      </p:sp>
      <p:sp>
        <p:nvSpPr>
          <p:cNvPr id="149" name="CustomShape 2"/>
          <p:cNvSpPr/>
          <p:nvPr/>
        </p:nvSpPr>
        <p:spPr>
          <a:xfrm>
            <a:off x="357120" y="697320"/>
            <a:ext cx="5500080" cy="489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a:bodyPr>
          <a:lstStyle/>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EL FACTOR NERVIOSO.</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La velocidad se verá influida por la rapidez con que los impulsos nerviosos realizan todo el trayecto (T1-T5). Cuánto más rápida sea la conducción nerviosa, más rápidos podrán ser los movimientos.</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Una buena coordinación y un aprendizaje técnico correcto favorecerán la realización rápida de los ejercicios.</a:t>
            </a:r>
            <a:endParaRPr lang="es-ES" sz="2000" b="0" strike="noStrike" spc="-1">
              <a:latin typeface="Arial"/>
            </a:endParaRPr>
          </a:p>
          <a:p>
            <a:pPr marL="420480" indent="-383400" algn="just">
              <a:lnSpc>
                <a:spcPct val="100000"/>
              </a:lnSpc>
              <a:spcBef>
                <a:spcPts val="1001"/>
              </a:spcBef>
            </a:pPr>
            <a:endParaRPr lang="es-ES" sz="2000" b="0" strike="noStrike" spc="-1">
              <a:latin typeface="Arial"/>
            </a:endParaRPr>
          </a:p>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EL FACTOR MUSCULAR.</a:t>
            </a:r>
            <a:endParaRPr lang="es-ES" sz="2000" b="0" strike="noStrike" spc="-1">
              <a:latin typeface="Arial"/>
            </a:endParaRPr>
          </a:p>
          <a:p>
            <a:pPr marL="420480" indent="-383400" algn="just">
              <a:lnSpc>
                <a:spcPct val="100000"/>
              </a:lnSpc>
              <a:spcBef>
                <a:spcPts val="400"/>
              </a:spcBef>
            </a:pPr>
            <a:r>
              <a:rPr lang="es-ES" sz="2000" b="0" strike="noStrike" spc="-1">
                <a:solidFill>
                  <a:srgbClr val="FFFFFF"/>
                </a:solidFill>
                <a:latin typeface="Arial"/>
              </a:rPr>
              <a:t>Nuestra musculatura tiene básicamente dos tipos de fibras musculares: rápidas y lentas. Cada uno de nosotros tiene una proporción diferente de unas y otras. Las personas con más fibras rápidas son más veloces y explosivas y las que tienen mayor cantidad de fibras lentas son, por general más resistentes.</a:t>
            </a:r>
            <a:endParaRPr lang="es-ES" sz="2000" b="0" strike="noStrike" spc="-1">
              <a:latin typeface="Arial"/>
            </a:endParaRPr>
          </a:p>
          <a:p>
            <a:pPr marL="420480" indent="-383400" algn="just">
              <a:lnSpc>
                <a:spcPct val="100000"/>
              </a:lnSpc>
              <a:spcBef>
                <a:spcPts val="400"/>
              </a:spcBef>
            </a:pPr>
            <a:r>
              <a:rPr lang="es-ES" sz="2000" b="0" strike="noStrike" spc="-1">
                <a:solidFill>
                  <a:srgbClr val="FFFFFF"/>
                </a:solidFill>
                <a:latin typeface="Arial"/>
              </a:rPr>
              <a:t>La fuerza explosiva (potencia) directamente relacionada con la velocidad, las personas con mucha fuerza explosiva son también muy rápidas.</a:t>
            </a: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nSpc>
                <a:spcPct val="100000"/>
              </a:lnSpc>
              <a:spcBef>
                <a:spcPts val="400"/>
              </a:spcBef>
            </a:pPr>
            <a:endParaRPr lang="es-ES" sz="2000" b="0" strike="noStrike" spc="-1">
              <a:latin typeface="Arial"/>
            </a:endParaRPr>
          </a:p>
          <a:p>
            <a:pPr marL="420480" indent="-383400">
              <a:lnSpc>
                <a:spcPct val="100000"/>
              </a:lnSpc>
              <a:spcBef>
                <a:spcPts val="601"/>
              </a:spcBef>
            </a:pPr>
            <a:endParaRPr lang="es-ES" sz="2000" b="0" strike="noStrike" spc="-1">
              <a:latin typeface="Arial"/>
            </a:endParaRPr>
          </a:p>
        </p:txBody>
      </p:sp>
      <p:pic>
        <p:nvPicPr>
          <p:cNvPr id="150" name="Picture 2" descr="Resultado de imagen de fibras rápidas"/>
          <p:cNvPicPr/>
          <p:nvPr/>
        </p:nvPicPr>
        <p:blipFill>
          <a:blip r:embed="rId2"/>
          <a:stretch/>
        </p:blipFill>
        <p:spPr>
          <a:xfrm>
            <a:off x="5940000" y="1705320"/>
            <a:ext cx="3047400" cy="2733120"/>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285840" y="785880"/>
            <a:ext cx="5071320" cy="492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20480" indent="-383400">
              <a:lnSpc>
                <a:spcPct val="100000"/>
              </a:lnSpc>
              <a:spcBef>
                <a:spcPts val="360"/>
              </a:spcBef>
            </a:pPr>
            <a:r>
              <a:rPr lang="es-ES" sz="1800" b="0" strike="noStrike" spc="-1">
                <a:solidFill>
                  <a:srgbClr val="FFFFFF"/>
                </a:solidFill>
                <a:latin typeface="Arial"/>
              </a:rPr>
              <a:t>El  trabajo continuado y bien planificado  de la velocidad provoca una serie de cambios en nuestro organismo.</a:t>
            </a:r>
            <a:endParaRPr lang="es-ES" sz="1800" b="0" strike="noStrike" spc="-1">
              <a:latin typeface="Arial"/>
            </a:endParaRPr>
          </a:p>
          <a:p>
            <a:pPr marL="420480" indent="-383400">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El Sistema nervioso transmite la orden de contracción (impulso nervioso) a los músculos mucho más rápido y éstos, en consecuencia, pueden contraerse de una manera más veloz.</a:t>
            </a:r>
            <a:endParaRPr lang="es-ES" sz="1800" b="0" strike="noStrike" spc="-1">
              <a:latin typeface="Arial"/>
            </a:endParaRPr>
          </a:p>
          <a:p>
            <a:pPr marL="420480" indent="-383400">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Al realizar esfuerzos de potencia (fuerza a máxima velocidad), provoca una hipertrofia muscular (aumento del volumen de la musculatura empleada).</a:t>
            </a:r>
            <a:endParaRPr lang="es-ES" sz="1800" b="0" strike="noStrike" spc="-1">
              <a:latin typeface="Arial"/>
            </a:endParaRPr>
          </a:p>
          <a:p>
            <a:pPr marL="420480" indent="-383400">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Aumentan las reservas de energía propias de esfuerzos cortos y rápidos.</a:t>
            </a:r>
            <a:endParaRPr lang="es-ES" sz="1800" b="0" strike="noStrike" spc="-1">
              <a:latin typeface="Arial"/>
            </a:endParaRPr>
          </a:p>
          <a:p>
            <a:pPr marL="420480" indent="-383400" algn="just">
              <a:lnSpc>
                <a:spcPct val="100000"/>
              </a:lnSpc>
              <a:spcBef>
                <a:spcPts val="360"/>
              </a:spcBef>
            </a:pPr>
            <a:endParaRPr lang="es-ES" sz="1800" b="0" strike="noStrike" spc="-1">
              <a:latin typeface="Arial"/>
            </a:endParaRPr>
          </a:p>
        </p:txBody>
      </p:sp>
      <p:sp>
        <p:nvSpPr>
          <p:cNvPr id="163" name="CustomShape 2"/>
          <p:cNvSpPr/>
          <p:nvPr/>
        </p:nvSpPr>
        <p:spPr>
          <a:xfrm>
            <a:off x="500040" y="928800"/>
            <a:ext cx="8643240" cy="70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pPr>
            <a:r>
              <a:rPr lang="es-ES" sz="3100" b="0" strike="noStrike" spc="-1">
                <a:solidFill>
                  <a:srgbClr val="FFFFFF"/>
                </a:solidFill>
                <a:latin typeface="Franklin Gothic Book"/>
              </a:rPr>
              <a:t>¿QUÉ BENEFICIOS NOS APORTA SU ENTRENAMIENTO?</a:t>
            </a:r>
            <a:br/>
            <a:br/>
            <a:endParaRPr lang="es-ES" sz="3100" b="0" strike="noStrike" spc="-1">
              <a:latin typeface="Arial"/>
            </a:endParaRPr>
          </a:p>
        </p:txBody>
      </p:sp>
      <p:pic>
        <p:nvPicPr>
          <p:cNvPr id="164" name="Picture 2" descr="Resultado de imagen de velocidad"/>
          <p:cNvPicPr/>
          <p:nvPr/>
        </p:nvPicPr>
        <p:blipFill>
          <a:blip r:embed="rId2"/>
          <a:stretch/>
        </p:blipFill>
        <p:spPr>
          <a:xfrm>
            <a:off x="5652000" y="2425320"/>
            <a:ext cx="3233160" cy="2068920"/>
          </a:xfrm>
          <a:prstGeom prst="rect">
            <a:avLst/>
          </a:prstGeom>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28760" y="357120"/>
            <a:ext cx="7466760" cy="91332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nSpc>
                <a:spcPct val="100000"/>
              </a:lnSpc>
            </a:pPr>
            <a:r>
              <a:rPr lang="es-ES" sz="4600" b="0" strike="noStrike" spc="-1">
                <a:solidFill>
                  <a:srgbClr val="FFFFFF"/>
                </a:solidFill>
                <a:latin typeface="Franklin Gothic Book"/>
              </a:rPr>
              <a:t>TEN EN CUENTA QUE….</a:t>
            </a:r>
            <a:endParaRPr lang="es-ES" sz="4600" b="0" strike="noStrike" spc="-1">
              <a:latin typeface="Arial"/>
            </a:endParaRPr>
          </a:p>
        </p:txBody>
      </p:sp>
      <p:sp>
        <p:nvSpPr>
          <p:cNvPr id="166" name="CustomShape 2"/>
          <p:cNvSpPr/>
          <p:nvPr/>
        </p:nvSpPr>
        <p:spPr>
          <a:xfrm>
            <a:off x="357120" y="1357200"/>
            <a:ext cx="8286120" cy="4142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26000"/>
          </a:bodyPr>
          <a:lstStyle/>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Para practicar velocidad, es necesario realizar un cuidadoso calentamiento.</a:t>
            </a:r>
            <a:endParaRPr lang="es-ES" sz="3000" b="0" strike="noStrike" spc="-1">
              <a:latin typeface="Arial"/>
            </a:endParaRPr>
          </a:p>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La velocidad al depender del sistema muscular como la fuerza…Los niveles altos de fuerza mejoran la capacidad de aceleración y por tanto de velocidad.</a:t>
            </a:r>
            <a:endParaRPr lang="es-ES" sz="3000" b="0" strike="noStrike" spc="-1">
              <a:latin typeface="Arial"/>
            </a:endParaRPr>
          </a:p>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Unos índices altos de flexibilidad influirán en la amplitud del gesto técnico y por tanto en  los índices de velocidad</a:t>
            </a:r>
            <a:endParaRPr lang="es-ES" sz="3000" b="0" strike="noStrike" spc="-1">
              <a:latin typeface="Arial"/>
            </a:endParaRPr>
          </a:p>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Como el resto de capacidades físicas involuciona con la edad de forma más rápida que la capacidad de resistencia, pero más lenta que la de flexibilidad.</a:t>
            </a:r>
            <a:endParaRPr lang="es-ES" sz="3000" b="0" strike="noStrike" spc="-1">
              <a:latin typeface="Arial"/>
            </a:endParaRPr>
          </a:p>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Algunos tipos de velocidad son menos entrenables, como por ejemplo la velocidad de reacción al depender en mayor medida del SNC, que otros como la capacidad de aceleración o la capacidad de desplazamiento máxima.</a:t>
            </a:r>
            <a:endParaRPr lang="es-ES" sz="3000" b="0" strike="noStrike" spc="-1">
              <a:latin typeface="Arial"/>
            </a:endParaRPr>
          </a:p>
          <a:p>
            <a:pPr marL="420480" indent="-383400" algn="just">
              <a:lnSpc>
                <a:spcPct val="100000"/>
              </a:lnSpc>
              <a:spcBef>
                <a:spcPts val="601"/>
              </a:spcBef>
              <a:buClr>
                <a:srgbClr val="6EA0B0"/>
              </a:buClr>
              <a:buSzPct val="80000"/>
              <a:buFont typeface="Wingdings 2" charset="2"/>
              <a:buChar char=""/>
            </a:pPr>
            <a:r>
              <a:rPr lang="es-ES" sz="3000" b="0" strike="noStrike" spc="-1">
                <a:solidFill>
                  <a:srgbClr val="FFFFFF"/>
                </a:solidFill>
                <a:latin typeface="Arial"/>
              </a:rPr>
              <a:t>La mejora de la técnica mejora ostensiblemente la capacidad de velocidad en un gesto dado.</a:t>
            </a:r>
            <a:endParaRPr lang="es-ES" sz="30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28760" y="190440"/>
            <a:ext cx="8336880" cy="8247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42000"/>
          </a:bodyPr>
          <a:lstStyle/>
          <a:p>
            <a:pPr algn="ctr">
              <a:lnSpc>
                <a:spcPct val="100000"/>
              </a:lnSpc>
            </a:pPr>
            <a:r>
              <a:rPr lang="es-ES" sz="4600" b="0" strike="noStrike" spc="-1">
                <a:solidFill>
                  <a:srgbClr val="FFFFFF"/>
                </a:solidFill>
                <a:latin typeface="Franklin Gothic Book"/>
              </a:rPr>
              <a:t>1. LA CAPACIDAD DE FUERZA</a:t>
            </a:r>
            <a:endParaRPr lang="es-ES" sz="4600" b="0" strike="noStrike" spc="-1">
              <a:latin typeface="Arial"/>
            </a:endParaRPr>
          </a:p>
        </p:txBody>
      </p:sp>
      <p:sp>
        <p:nvSpPr>
          <p:cNvPr id="92" name="CustomShape 2"/>
          <p:cNvSpPr/>
          <p:nvPr/>
        </p:nvSpPr>
        <p:spPr>
          <a:xfrm>
            <a:off x="285840" y="1131120"/>
            <a:ext cx="8500320" cy="444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20480" indent="-383400">
              <a:lnSpc>
                <a:spcPct val="100000"/>
              </a:lnSpc>
              <a:spcBef>
                <a:spcPts val="479"/>
              </a:spcBef>
              <a:buClr>
                <a:srgbClr val="6EA0B0"/>
              </a:buClr>
              <a:buSzPct val="80000"/>
              <a:buFont typeface="Wingdings 2" charset="2"/>
              <a:buChar char=""/>
            </a:pPr>
            <a:r>
              <a:rPr lang="es-ES" sz="2400" b="0" strike="noStrike" spc="-1">
                <a:solidFill>
                  <a:srgbClr val="FFFFFF"/>
                </a:solidFill>
                <a:latin typeface="Arial"/>
              </a:rPr>
              <a:t>CONCEPTO Y TIPOS DE FUERZA.</a:t>
            </a:r>
            <a:endParaRPr lang="es-ES" sz="2400" b="0" strike="noStrike" spc="-1">
              <a:latin typeface="Arial"/>
            </a:endParaRPr>
          </a:p>
          <a:p>
            <a:pPr marL="420480" indent="-383400">
              <a:lnSpc>
                <a:spcPct val="100000"/>
              </a:lnSpc>
              <a:spcBef>
                <a:spcPts val="479"/>
              </a:spcBef>
              <a:buClr>
                <a:srgbClr val="6EA0B0"/>
              </a:buClr>
              <a:buSzPct val="80000"/>
              <a:buFont typeface="Wingdings 2" charset="2"/>
              <a:buChar char=""/>
            </a:pPr>
            <a:r>
              <a:rPr lang="es-ES" sz="2400" b="0" strike="noStrike" spc="-1">
                <a:solidFill>
                  <a:srgbClr val="FFFFFF"/>
                </a:solidFill>
                <a:latin typeface="Arial"/>
              </a:rPr>
              <a:t>LA FUERZA Y EL APARATO LOCOMOTOR.</a:t>
            </a:r>
            <a:endParaRPr lang="es-ES" sz="2400" b="0" strike="noStrike" spc="-1">
              <a:latin typeface="Arial"/>
            </a:endParaRPr>
          </a:p>
          <a:p>
            <a:pPr marL="420480" indent="-383400">
              <a:lnSpc>
                <a:spcPct val="100000"/>
              </a:lnSpc>
              <a:spcBef>
                <a:spcPts val="479"/>
              </a:spcBef>
              <a:buClr>
                <a:srgbClr val="6EA0B0"/>
              </a:buClr>
              <a:buSzPct val="80000"/>
              <a:buFont typeface="Wingdings 2" charset="2"/>
              <a:buChar char=""/>
            </a:pPr>
            <a:r>
              <a:rPr lang="es-ES" sz="2400" b="0" strike="noStrike" spc="-1">
                <a:solidFill>
                  <a:srgbClr val="FFFFFF"/>
                </a:solidFill>
                <a:latin typeface="Arial"/>
              </a:rPr>
              <a:t>¿CÓMO SON NUESTROS MÚSCULOS Y ARTICULACIONES? ¿CÓMO SE PRODUCE LA CONTRACCIÓN MUSCULAR?</a:t>
            </a:r>
            <a:endParaRPr lang="es-ES" sz="2400" b="0" strike="noStrike" spc="-1">
              <a:latin typeface="Arial"/>
            </a:endParaRPr>
          </a:p>
          <a:p>
            <a:pPr marL="420480" indent="-383400">
              <a:lnSpc>
                <a:spcPct val="100000"/>
              </a:lnSpc>
              <a:spcBef>
                <a:spcPts val="479"/>
              </a:spcBef>
              <a:buClr>
                <a:srgbClr val="6EA0B0"/>
              </a:buClr>
              <a:buSzPct val="80000"/>
              <a:buFont typeface="Wingdings 2" charset="2"/>
              <a:buChar char=""/>
            </a:pPr>
            <a:r>
              <a:rPr lang="es-ES" sz="2400" b="0" strike="noStrike" spc="-1">
                <a:solidFill>
                  <a:srgbClr val="FFFFFF"/>
                </a:solidFill>
                <a:latin typeface="Arial"/>
              </a:rPr>
              <a:t>¿CÓMO ENTRENAR LA FUERZA?</a:t>
            </a:r>
            <a:endParaRPr lang="es-ES" sz="24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MÉTODOS DE ENTRENAMIENTO.</a:t>
            </a:r>
            <a:endParaRPr lang="es-ES" sz="2000" b="0" strike="noStrike" spc="-1">
              <a:latin typeface="Arial"/>
            </a:endParaRPr>
          </a:p>
          <a:p>
            <a:pPr marL="420480" indent="-383400">
              <a:lnSpc>
                <a:spcPct val="100000"/>
              </a:lnSpc>
              <a:spcBef>
                <a:spcPts val="479"/>
              </a:spcBef>
              <a:buClr>
                <a:srgbClr val="6EA0B0"/>
              </a:buClr>
              <a:buSzPct val="80000"/>
              <a:buFont typeface="Wingdings 2" charset="2"/>
              <a:buChar char=""/>
            </a:pPr>
            <a:r>
              <a:rPr lang="es-ES" sz="2400" b="0" strike="noStrike" spc="-1">
                <a:solidFill>
                  <a:srgbClr val="FFFFFF"/>
                </a:solidFill>
                <a:latin typeface="Arial"/>
              </a:rPr>
              <a:t>¿QUÉ BENEFICIOS NOS APORTA SU ENTRENAMIENTO?</a:t>
            </a:r>
            <a:endParaRPr lang="es-ES" sz="2400" b="0" strike="noStrike" spc="-1">
              <a:latin typeface="Arial"/>
            </a:endParaRPr>
          </a:p>
        </p:txBody>
      </p:sp>
      <p:pic>
        <p:nvPicPr>
          <p:cNvPr id="93" name="Picture 6" descr="j0191733"/>
          <p:cNvPicPr/>
          <p:nvPr/>
        </p:nvPicPr>
        <p:blipFill>
          <a:blip r:embed="rId2"/>
          <a:stretch/>
        </p:blipFill>
        <p:spPr>
          <a:xfrm>
            <a:off x="6286680" y="3929040"/>
            <a:ext cx="2631240" cy="1428120"/>
          </a:xfrm>
          <a:prstGeom prst="rect">
            <a:avLst/>
          </a:prstGeom>
          <a:ln w="9360">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500040" y="357120"/>
            <a:ext cx="7466760" cy="475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28000"/>
          </a:bodyPr>
          <a:lstStyle/>
          <a:p>
            <a:pPr>
              <a:lnSpc>
                <a:spcPct val="100000"/>
              </a:lnSpc>
            </a:pPr>
            <a:r>
              <a:rPr lang="es-ES" sz="3100" b="0" strike="noStrike" spc="-1">
                <a:solidFill>
                  <a:srgbClr val="FFFFFF"/>
                </a:solidFill>
                <a:latin typeface="Franklin Gothic Book"/>
              </a:rPr>
              <a:t>CONCEPTO Y TIPOS DE FUERZA.</a:t>
            </a:r>
            <a:br/>
            <a:endParaRPr lang="es-ES" sz="3100" b="0" strike="noStrike" spc="-1">
              <a:latin typeface="Arial"/>
            </a:endParaRPr>
          </a:p>
        </p:txBody>
      </p:sp>
      <p:sp>
        <p:nvSpPr>
          <p:cNvPr id="95" name="CustomShape 2"/>
          <p:cNvSpPr/>
          <p:nvPr/>
        </p:nvSpPr>
        <p:spPr>
          <a:xfrm>
            <a:off x="251640" y="535680"/>
            <a:ext cx="8496360" cy="517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6000"/>
          </a:bodyPr>
          <a:lstStyle/>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CONCEPTO.</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Es la capacidad que nos permite vencer una oposición mediante una acción muscular, así podemos levantar cargas pesadas, mover y arrastrar objetos…Gracias a la fuerza también podemos lanzar cualquier objeto, dar saltos potentes,…. Además de ser una cualidad muy utilizada en nuestra vida normal, la fuerza es básica en la práctica de muchos deportes..¿CUÁLES?</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Hay tres tipos de fuerza:</a:t>
            </a:r>
            <a:endParaRPr lang="es-ES" sz="2000" b="0" strike="noStrike" spc="-1">
              <a:latin typeface="Arial"/>
            </a:endParaRPr>
          </a:p>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TIPOS.</a:t>
            </a:r>
            <a:endParaRPr lang="es-ES" sz="2000" b="0" strike="noStrike" spc="-1">
              <a:latin typeface="Arial"/>
            </a:endParaRPr>
          </a:p>
          <a:p>
            <a:pPr marL="420480" indent="-383400" algn="just">
              <a:lnSpc>
                <a:spcPct val="100000"/>
              </a:lnSpc>
              <a:spcBef>
                <a:spcPts val="400"/>
              </a:spcBef>
            </a:pPr>
            <a:r>
              <a:rPr lang="es-ES" sz="2000" b="1" u="sng" strike="noStrike" spc="-1">
                <a:solidFill>
                  <a:srgbClr val="FFFFFF"/>
                </a:solidFill>
                <a:uFillTx/>
                <a:latin typeface="Arial"/>
              </a:rPr>
              <a:t>La fuerza máxima</a:t>
            </a:r>
            <a:r>
              <a:rPr lang="es-ES" sz="2000" b="0" strike="noStrike" spc="-1">
                <a:solidFill>
                  <a:srgbClr val="FFFFFF"/>
                </a:solidFill>
                <a:latin typeface="Arial"/>
              </a:rPr>
              <a:t>: en este tipo de fuerza, la oposición o carga que se debe vencer es muy elevada, incluso la máxima posible. Por eso se llama así. Es el típico ejemplo del levantador de pesas.</a:t>
            </a:r>
            <a:endParaRPr lang="es-ES" sz="2000" b="0" strike="noStrike" spc="-1">
              <a:latin typeface="Arial"/>
            </a:endParaRPr>
          </a:p>
          <a:p>
            <a:pPr marL="420480" indent="-383400" algn="just">
              <a:lnSpc>
                <a:spcPct val="100000"/>
              </a:lnSpc>
              <a:spcBef>
                <a:spcPts val="400"/>
              </a:spcBef>
            </a:pPr>
            <a:r>
              <a:rPr lang="es-ES" sz="2000" b="1" u="sng" strike="noStrike" spc="-1">
                <a:solidFill>
                  <a:srgbClr val="FFFFFF"/>
                </a:solidFill>
                <a:uFillTx/>
                <a:latin typeface="Arial"/>
              </a:rPr>
              <a:t>La fuerza explosiva</a:t>
            </a:r>
            <a:r>
              <a:rPr lang="es-ES" sz="2000" b="1" strike="noStrike" spc="-1">
                <a:solidFill>
                  <a:srgbClr val="FFFFFF"/>
                </a:solidFill>
                <a:latin typeface="Arial"/>
              </a:rPr>
              <a:t>:</a:t>
            </a:r>
            <a:r>
              <a:rPr lang="es-ES" sz="2000" b="0" strike="noStrike" spc="-1">
                <a:solidFill>
                  <a:srgbClr val="FFFFFF"/>
                </a:solidFill>
                <a:latin typeface="Arial"/>
              </a:rPr>
              <a:t> en este caso, se trata de desarrollar una fuerza en la que se vence una oposición muy pequeña. Además, el movimiento se realiza muy rápido. Es, por ejemplo, la que utiliza un lanzador de jabalina para enviarla lo más lejos posible, o el jugador de balonmano cuando lanza un balón. También se llama potencia.</a:t>
            </a:r>
            <a:endParaRPr lang="es-ES" sz="2000" b="0" strike="noStrike" spc="-1">
              <a:latin typeface="Arial"/>
            </a:endParaRPr>
          </a:p>
          <a:p>
            <a:pPr marL="420480" indent="-383400" algn="just">
              <a:lnSpc>
                <a:spcPct val="100000"/>
              </a:lnSpc>
              <a:spcBef>
                <a:spcPts val="400"/>
              </a:spcBef>
            </a:pPr>
            <a:r>
              <a:rPr lang="es-ES" sz="2000" b="1" u="sng" strike="noStrike" spc="-1">
                <a:solidFill>
                  <a:srgbClr val="FFFFFF"/>
                </a:solidFill>
                <a:uFillTx/>
                <a:latin typeface="Arial"/>
              </a:rPr>
              <a:t>La fuerza resistencia</a:t>
            </a:r>
            <a:r>
              <a:rPr lang="es-ES" sz="2000" b="1" strike="noStrike" spc="-1">
                <a:solidFill>
                  <a:srgbClr val="FFFFFF"/>
                </a:solidFill>
                <a:latin typeface="Arial"/>
              </a:rPr>
              <a:t>:</a:t>
            </a:r>
            <a:r>
              <a:rPr lang="es-ES" sz="2000" b="0" strike="noStrike" spc="-1">
                <a:solidFill>
                  <a:srgbClr val="FFFFFF"/>
                </a:solidFill>
                <a:latin typeface="Arial"/>
              </a:rPr>
              <a:t> se desarrolla para vencer una oposición de carácter medio, que no es máxima (como en la fuerza máxima), ni muy pequeña. La característica fundamental en este tipo de fuerza es que se realiza durante un tiempo prolongado. Es la que utiliza un remero para vencer, durante el tiempo de la carrera, la resistencia que ofrece el agua al avance de la embarcación. ¿QUÉ OTROS EJEMPLOS SE OS OCURREN?</a:t>
            </a: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nSpc>
                <a:spcPct val="100000"/>
              </a:lnSpc>
              <a:spcBef>
                <a:spcPts val="400"/>
              </a:spcBef>
            </a:pPr>
            <a:endParaRPr lang="es-ES" sz="2000" b="0" strike="noStrike" spc="-1">
              <a:latin typeface="Arial"/>
            </a:endParaRPr>
          </a:p>
          <a:p>
            <a:pPr marL="420480" indent="-383400">
              <a:lnSpc>
                <a:spcPct val="100000"/>
              </a:lnSpc>
              <a:spcBef>
                <a:spcPts val="400"/>
              </a:spcBef>
            </a:pPr>
            <a:endParaRPr lang="es-ES" sz="2000" b="0" strike="noStrike" spc="-1">
              <a:latin typeface="Arial"/>
            </a:endParaRPr>
          </a:p>
          <a:p>
            <a:pPr marL="420480" indent="-383400">
              <a:lnSpc>
                <a:spcPct val="100000"/>
              </a:lnSpc>
              <a:spcBef>
                <a:spcPts val="601"/>
              </a:spcBef>
            </a:pPr>
            <a:endParaRPr lang="es-ES" sz="20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28760" y="357120"/>
            <a:ext cx="8357400" cy="95184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94000"/>
          </a:bodyPr>
          <a:lstStyle/>
          <a:p>
            <a:pPr>
              <a:lnSpc>
                <a:spcPct val="100000"/>
              </a:lnSpc>
            </a:pPr>
            <a:r>
              <a:rPr lang="es-ES" sz="3100" b="0" strike="noStrike" spc="-1">
                <a:solidFill>
                  <a:srgbClr val="FFFFFF"/>
                </a:solidFill>
                <a:latin typeface="Franklin Gothic Book"/>
              </a:rPr>
              <a:t>LA FUERZA Y EL APARATO LOCOMOTOR.</a:t>
            </a:r>
            <a:br/>
            <a:endParaRPr lang="es-ES" sz="3100" b="0" strike="noStrike" spc="-1">
              <a:latin typeface="Arial"/>
            </a:endParaRPr>
          </a:p>
        </p:txBody>
      </p:sp>
      <p:sp>
        <p:nvSpPr>
          <p:cNvPr id="97" name="CustomShape 2"/>
          <p:cNvSpPr/>
          <p:nvPr/>
        </p:nvSpPr>
        <p:spPr>
          <a:xfrm>
            <a:off x="357120" y="1071720"/>
            <a:ext cx="8429040" cy="4523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000"/>
          </a:bodyPr>
          <a:lstStyle/>
          <a:p>
            <a:pPr marL="420480" indent="-383400" algn="just">
              <a:lnSpc>
                <a:spcPct val="100000"/>
              </a:lnSpc>
              <a:spcBef>
                <a:spcPts val="360"/>
              </a:spcBef>
            </a:pPr>
            <a:r>
              <a:rPr lang="es-ES" sz="1800" b="0" strike="noStrike" spc="-1">
                <a:solidFill>
                  <a:srgbClr val="FFFFFF"/>
                </a:solidFill>
                <a:latin typeface="Arial"/>
              </a:rPr>
              <a:t>La fuerza está directamente relacionada con el aparato locomotor: huesos, músculos y articulaciones. Los encargados de generar la fuerza son nuestros músculos, gracias a su capacidad para contraerse y movilizar así los huesos en los que se insertan.</a:t>
            </a:r>
            <a:endParaRPr lang="es-ES" sz="1800" b="0" strike="noStrike" spc="-1">
              <a:latin typeface="Arial"/>
            </a:endParaRPr>
          </a:p>
          <a:p>
            <a:pPr marL="420480" indent="-383400" algn="just">
              <a:lnSpc>
                <a:spcPct val="100000"/>
              </a:lnSpc>
              <a:spcBef>
                <a:spcPts val="360"/>
              </a:spcBef>
            </a:pPr>
            <a:endParaRPr lang="es-ES" sz="1800" b="0" strike="noStrike" spc="-1">
              <a:latin typeface="Arial"/>
            </a:endParaRPr>
          </a:p>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Pero la función de los músculos no es únicamente producir el movimiento. También generan una tensión constante, que nos permite colocarnos en una postura: de pie, sentados, etc. Si, por ejemplo, conseguimos mantenernos de pié, es porque hay una serie de músculos cuya contracción mantenida nos permite adoptar la posición erecta. ¿PONÉOS DE PIÉ? ¿DÓNDE NOTÁIS TENSIÓN?</a:t>
            </a:r>
            <a:endParaRPr lang="es-ES" sz="1800" b="0" strike="noStrike" spc="-1">
              <a:latin typeface="Arial"/>
            </a:endParaRPr>
          </a:p>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A este estado de tensión constante del músculo se le llama TONO MUSCULAR. El tono muscular es involuntario (acto reflejo) y siempre debe vencer la oposición que ejerce la fuerza de la gravedad.</a:t>
            </a:r>
            <a:endParaRPr lang="es-ES" sz="1800" b="0" strike="noStrike" spc="-1">
              <a:latin typeface="Arial"/>
            </a:endParaRPr>
          </a:p>
          <a:p>
            <a:pPr marL="420480" indent="-383400">
              <a:lnSpc>
                <a:spcPct val="100000"/>
              </a:lnSpc>
              <a:spcBef>
                <a:spcPts val="360"/>
              </a:spcBef>
            </a:pPr>
            <a:endParaRPr lang="es-ES" sz="1800" b="0" strike="noStrike" spc="-1">
              <a:latin typeface="Arial"/>
            </a:endParaRPr>
          </a:p>
          <a:p>
            <a:pPr marL="420480" indent="-383400">
              <a:lnSpc>
                <a:spcPct val="100000"/>
              </a:lnSpc>
              <a:spcBef>
                <a:spcPts val="360"/>
              </a:spcBef>
            </a:pPr>
            <a:r>
              <a:rPr lang="es-ES" sz="1800" b="0" strike="noStrike" spc="-1">
                <a:solidFill>
                  <a:srgbClr val="FFFFFF"/>
                </a:solidFill>
                <a:latin typeface="Arial"/>
              </a:rPr>
              <a:t>CONCE MEJOR COMO FUNCIONA ESTE SISTEMA PINCHA EN EL ENLACE:</a:t>
            </a:r>
            <a:endParaRPr lang="es-ES" sz="1800" b="0" strike="noStrike" spc="-1">
              <a:latin typeface="Arial"/>
            </a:endParaRPr>
          </a:p>
          <a:p>
            <a:pPr marL="420480" indent="-383400">
              <a:lnSpc>
                <a:spcPct val="100000"/>
              </a:lnSpc>
              <a:spcBef>
                <a:spcPts val="360"/>
              </a:spcBef>
            </a:pPr>
            <a:r>
              <a:rPr lang="es-ES" sz="1800" b="0" u="sng" strike="noStrike" spc="-1">
                <a:solidFill>
                  <a:srgbClr val="00C8C3"/>
                </a:solidFill>
                <a:uFillTx/>
                <a:latin typeface="Arial"/>
                <a:hlinkClick r:id="rId2"/>
              </a:rPr>
              <a:t>http://ntic.educacion.es/w3//eos/MaterialesEducativos/mem2008/ejercicio_fisico/index.html</a:t>
            </a:r>
            <a:endParaRPr lang="es-ES" sz="1800" b="0" strike="noStrike" spc="-1">
              <a:latin typeface="Arial"/>
            </a:endParaRPr>
          </a:p>
          <a:p>
            <a:pPr marL="420480" indent="-383400">
              <a:lnSpc>
                <a:spcPct val="100000"/>
              </a:lnSpc>
              <a:spcBef>
                <a:spcPts val="360"/>
              </a:spcBef>
            </a:pPr>
            <a:endParaRPr lang="es-ES" sz="1800" b="0" strike="noStrike" spc="-1">
              <a:latin typeface="Arial"/>
            </a:endParaRPr>
          </a:p>
          <a:p>
            <a:pPr marL="420480" indent="-383400">
              <a:lnSpc>
                <a:spcPct val="100000"/>
              </a:lnSpc>
              <a:spcBef>
                <a:spcPts val="360"/>
              </a:spcBef>
            </a:pPr>
            <a:endParaRPr lang="es-ES" sz="18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285840" y="1071720"/>
            <a:ext cx="8500320" cy="4428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4000"/>
          </a:bodyPr>
          <a:lstStyle/>
          <a:p>
            <a:pPr marL="36720" algn="just">
              <a:lnSpc>
                <a:spcPct val="100000"/>
              </a:lnSpc>
              <a:spcBef>
                <a:spcPts val="360"/>
              </a:spcBef>
            </a:pPr>
            <a:r>
              <a:rPr lang="es-ES" sz="1800" b="0" strike="noStrike" spc="-1">
                <a:solidFill>
                  <a:srgbClr val="FFFFFF"/>
                </a:solidFill>
                <a:latin typeface="Arial"/>
              </a:rPr>
              <a:t>Los músculos tienen dos partes diferenciadas:</a:t>
            </a:r>
            <a:endParaRPr lang="es-ES" sz="1800" b="0" strike="noStrike" spc="-1">
              <a:latin typeface="Arial"/>
            </a:endParaRPr>
          </a:p>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Los TENDONES, mediante los que se insertan en el sistema óseo.</a:t>
            </a:r>
            <a:endParaRPr lang="es-ES" sz="1800" b="0" strike="noStrike" spc="-1">
              <a:latin typeface="Arial"/>
            </a:endParaRPr>
          </a:p>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El VIENTRE MUSCULAR, que es propiamente la parte del músculo que se contrae y se estira. El músculo está formado, en primer lugar, por FASCÍCULOS MUSCULARES. En una imagen microscópica podríamos apreciar que son como paquetes que contienen numerosas FIBRAS MUSCULARES. Cada una de esas fibras musculares está formada, a su vez, por diminutas «unidades especializadas» llamadas MIOFIBRILLAS. Las miofibrillas son características porque poseen unas bandas transversales que les dan un aspecto estriado. Por ello llamamos músculos estriados a los que se encargan del movimiento.</a:t>
            </a:r>
            <a:endParaRPr lang="es-ES" sz="1800" b="0" strike="noStrike" spc="-1">
              <a:latin typeface="Arial"/>
            </a:endParaRPr>
          </a:p>
          <a:p>
            <a:pPr marL="36720" algn="just">
              <a:lnSpc>
                <a:spcPct val="100000"/>
              </a:lnSpc>
              <a:spcBef>
                <a:spcPts val="360"/>
              </a:spcBef>
            </a:pPr>
            <a:r>
              <a:rPr lang="es-ES" sz="1800" b="0" strike="noStrike" spc="-1">
                <a:solidFill>
                  <a:srgbClr val="FFFFFF"/>
                </a:solidFill>
                <a:latin typeface="Arial"/>
              </a:rPr>
              <a:t>A las fibras musculares llegan impulsos nerviosos que provocan la contracción del músculo y que regulan el nivel de tensión de los mismos. El músculo puede efectuar tres tipos de contracciones diferentes: cuando se acortan sus fibras CONCENTRICA cuando se alarga sus fibras y resistimos el movimiento EXCENTRICA y cuando no existe variación en la longitud de sus fibras hablamos de CONTRACCIONES ISOMÉTRICAS. PONEMOS EJEMPLOS….</a:t>
            </a:r>
            <a:endParaRPr lang="es-ES" sz="1800" b="0" strike="noStrike" spc="-1">
              <a:latin typeface="Arial"/>
            </a:endParaRPr>
          </a:p>
        </p:txBody>
      </p:sp>
      <p:sp>
        <p:nvSpPr>
          <p:cNvPr id="102" name="CustomShape 2"/>
          <p:cNvSpPr/>
          <p:nvPr/>
        </p:nvSpPr>
        <p:spPr>
          <a:xfrm>
            <a:off x="571320" y="714240"/>
            <a:ext cx="8186040" cy="21348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4000"/>
          </a:bodyPr>
          <a:lstStyle/>
          <a:p>
            <a:pPr>
              <a:lnSpc>
                <a:spcPct val="100000"/>
              </a:lnSpc>
            </a:pPr>
            <a:r>
              <a:rPr lang="es-ES" sz="3100" b="0" strike="noStrike" spc="-1">
                <a:solidFill>
                  <a:srgbClr val="FFFFFF"/>
                </a:solidFill>
                <a:latin typeface="Franklin Gothic Book"/>
              </a:rPr>
              <a:t>¿CÓMO SON NUESTROS MÚSCULOS?</a:t>
            </a:r>
            <a:br/>
            <a:endParaRPr lang="es-ES" sz="3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285840" y="785880"/>
            <a:ext cx="8714880" cy="492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Suponiendo que hicieras regularmente un trabajo de fuerza (por ejemplo 2 o 3 veces a la semana) mejorarías mucho tu nivel de fuerza. </a:t>
            </a:r>
            <a:endParaRPr lang="es-ES" sz="1800" b="0" strike="noStrike" spc="-1">
              <a:latin typeface="Arial"/>
            </a:endParaRPr>
          </a:p>
          <a:p>
            <a:pPr marL="420480" indent="-383400" algn="just">
              <a:lnSpc>
                <a:spcPct val="100000"/>
              </a:lnSpc>
              <a:spcBef>
                <a:spcPts val="360"/>
              </a:spcBef>
              <a:buClr>
                <a:srgbClr val="6EA0B0"/>
              </a:buClr>
              <a:buSzPct val="80000"/>
              <a:buFont typeface="Wingdings 2" charset="2"/>
              <a:buChar char=""/>
            </a:pPr>
            <a:r>
              <a:rPr lang="es-ES" sz="1800" b="0" strike="noStrike" spc="-1">
                <a:solidFill>
                  <a:srgbClr val="FFFFFF"/>
                </a:solidFill>
                <a:latin typeface="Arial"/>
              </a:rPr>
              <a:t>Aumentarías la capacidad de contracción de las fibras musculares. La musculatura es capaz de vencer oposiciones cada vez más grandes.</a:t>
            </a:r>
            <a:endParaRPr lang="es-ES" sz="1800" b="0" strike="noStrike" spc="-1">
              <a:latin typeface="Arial"/>
            </a:endParaRPr>
          </a:p>
          <a:p>
            <a:pPr marL="420480" indent="-383400" algn="just">
              <a:lnSpc>
                <a:spcPct val="100000"/>
              </a:lnSpc>
              <a:spcBef>
                <a:spcPts val="360"/>
              </a:spcBef>
              <a:buClr>
                <a:srgbClr val="6EA0B0"/>
              </a:buClr>
              <a:buSzPct val="80000"/>
              <a:buFont typeface="Wingdings" charset="2"/>
              <a:buChar char=""/>
            </a:pPr>
            <a:r>
              <a:rPr lang="es-ES" sz="1800" b="0" strike="noStrike" spc="-1">
                <a:solidFill>
                  <a:srgbClr val="FFFFFF"/>
                </a:solidFill>
                <a:latin typeface="Arial"/>
              </a:rPr>
              <a:t>Aumentarías el grosor de las fibras musculares y, en consecuencia, el volumen muscular. A este fenómeno se el denomina HIPERTROFIA MUSCULAR.</a:t>
            </a:r>
            <a:endParaRPr lang="es-ES" sz="1800" b="0" strike="noStrike" spc="-1">
              <a:latin typeface="Arial"/>
            </a:endParaRPr>
          </a:p>
          <a:p>
            <a:pPr marL="420480" indent="-383400" algn="just">
              <a:lnSpc>
                <a:spcPct val="100000"/>
              </a:lnSpc>
              <a:spcBef>
                <a:spcPts val="360"/>
              </a:spcBef>
              <a:buClr>
                <a:srgbClr val="6EA0B0"/>
              </a:buClr>
              <a:buSzPct val="80000"/>
              <a:buFont typeface="Wingdings" charset="2"/>
              <a:buChar char=""/>
            </a:pPr>
            <a:r>
              <a:rPr lang="es-ES" sz="1800" b="0" strike="noStrike" spc="-1">
                <a:solidFill>
                  <a:srgbClr val="FFFFFF"/>
                </a:solidFill>
                <a:latin typeface="Arial"/>
              </a:rPr>
              <a:t>Aumentarías el volumen y la consistencia de los tendones.</a:t>
            </a:r>
            <a:endParaRPr lang="es-ES" sz="1800" b="0" strike="noStrike" spc="-1">
              <a:latin typeface="Arial"/>
            </a:endParaRPr>
          </a:p>
          <a:p>
            <a:pPr marL="420480" indent="-383400" algn="just">
              <a:lnSpc>
                <a:spcPct val="100000"/>
              </a:lnSpc>
              <a:spcBef>
                <a:spcPts val="360"/>
              </a:spcBef>
              <a:buClr>
                <a:srgbClr val="6EA0B0"/>
              </a:buClr>
              <a:buSzPct val="80000"/>
              <a:buFont typeface="Wingdings" charset="2"/>
              <a:buChar char=""/>
            </a:pPr>
            <a:r>
              <a:rPr lang="es-ES" sz="1800" b="0" strike="noStrike" spc="-1">
                <a:solidFill>
                  <a:srgbClr val="FFFFFF"/>
                </a:solidFill>
                <a:latin typeface="Arial"/>
              </a:rPr>
              <a:t>Aumentarías las reservas de energía musculares.</a:t>
            </a:r>
            <a:endParaRPr lang="es-ES" sz="1800" b="0" strike="noStrike" spc="-1">
              <a:latin typeface="Arial"/>
            </a:endParaRPr>
          </a:p>
          <a:p>
            <a:pPr marL="420480" indent="-383400" algn="just">
              <a:lnSpc>
                <a:spcPct val="100000"/>
              </a:lnSpc>
              <a:spcBef>
                <a:spcPts val="360"/>
              </a:spcBef>
              <a:buClr>
                <a:srgbClr val="6EA0B0"/>
              </a:buClr>
              <a:buSzPct val="80000"/>
              <a:buFont typeface="Wingdings" charset="2"/>
              <a:buChar char=""/>
            </a:pPr>
            <a:r>
              <a:rPr lang="es-ES" sz="1800" b="0" strike="noStrike" spc="-1">
                <a:solidFill>
                  <a:srgbClr val="FFFFFF"/>
                </a:solidFill>
                <a:latin typeface="Arial"/>
              </a:rPr>
              <a:t>Contribuirías al mantenimiento de una postura corporal correcta.</a:t>
            </a:r>
            <a:endParaRPr lang="es-ES" sz="1800" b="0" strike="noStrike" spc="-1">
              <a:latin typeface="Arial"/>
            </a:endParaRPr>
          </a:p>
          <a:p>
            <a:pPr marL="420480" indent="-383400" algn="just">
              <a:lnSpc>
                <a:spcPct val="100000"/>
              </a:lnSpc>
              <a:spcBef>
                <a:spcPts val="360"/>
              </a:spcBef>
            </a:pPr>
            <a:endParaRPr lang="es-ES" sz="1800" b="0" strike="noStrike" spc="-1">
              <a:latin typeface="Arial"/>
            </a:endParaRPr>
          </a:p>
          <a:p>
            <a:pPr marL="420480" indent="-383400" algn="just">
              <a:lnSpc>
                <a:spcPct val="100000"/>
              </a:lnSpc>
              <a:spcBef>
                <a:spcPts val="360"/>
              </a:spcBef>
            </a:pPr>
            <a:r>
              <a:rPr lang="es-ES" sz="1800" b="0" strike="noStrike" spc="-1">
                <a:solidFill>
                  <a:srgbClr val="FFFFFF"/>
                </a:solidFill>
                <a:latin typeface="Arial"/>
              </a:rPr>
              <a:t>UN TRABAJO DE FUERZA ADECUADO ES UNA EXCELENTE MANERA DE MANTENER UNA BUENA SALUD. TONIFICA EL APARATO LOCOMOTOR Y LO MANTIENE EN ÓPTIMAS CONDICIONES DE FUNCIONAMIENTO.</a:t>
            </a:r>
            <a:endParaRPr lang="es-ES" sz="1800" b="0" strike="noStrike" spc="-1">
              <a:latin typeface="Arial"/>
            </a:endParaRPr>
          </a:p>
          <a:p>
            <a:pPr marL="420480" indent="-383400" algn="just">
              <a:lnSpc>
                <a:spcPct val="100000"/>
              </a:lnSpc>
              <a:spcBef>
                <a:spcPts val="360"/>
              </a:spcBef>
            </a:pPr>
            <a:endParaRPr lang="es-ES" sz="1800" b="0" strike="noStrike" spc="-1">
              <a:latin typeface="Arial"/>
            </a:endParaRPr>
          </a:p>
        </p:txBody>
      </p:sp>
      <p:sp>
        <p:nvSpPr>
          <p:cNvPr id="138" name="CustomShape 2"/>
          <p:cNvSpPr/>
          <p:nvPr/>
        </p:nvSpPr>
        <p:spPr>
          <a:xfrm>
            <a:off x="500040" y="928800"/>
            <a:ext cx="8643240" cy="70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pPr>
            <a:r>
              <a:rPr lang="es-ES" sz="3100" b="0" strike="noStrike" spc="-1">
                <a:solidFill>
                  <a:srgbClr val="FFFFFF"/>
                </a:solidFill>
                <a:latin typeface="Franklin Gothic Book"/>
              </a:rPr>
              <a:t>¿QUÉ BENEFICIOS NOS APORTA SU ENTRENAMIENTO?</a:t>
            </a:r>
            <a:br/>
            <a:br/>
            <a:endParaRPr lang="es-ES" sz="3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428760" y="190440"/>
            <a:ext cx="8336880" cy="8247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42000"/>
          </a:bodyPr>
          <a:lstStyle/>
          <a:p>
            <a:pPr algn="ctr">
              <a:lnSpc>
                <a:spcPct val="100000"/>
              </a:lnSpc>
            </a:pPr>
            <a:r>
              <a:rPr lang="es-ES" sz="4600" b="0" strike="noStrike" spc="-1">
                <a:solidFill>
                  <a:srgbClr val="FFFFFF"/>
                </a:solidFill>
                <a:latin typeface="Franklin Gothic Book"/>
              </a:rPr>
              <a:t>2. LA CAPACIDAD DE VELOCIDAD</a:t>
            </a:r>
            <a:endParaRPr lang="es-ES" sz="4600" b="0" strike="noStrike" spc="-1">
              <a:latin typeface="Arial"/>
            </a:endParaRPr>
          </a:p>
        </p:txBody>
      </p:sp>
      <p:sp>
        <p:nvSpPr>
          <p:cNvPr id="142" name="CustomShape 2"/>
          <p:cNvSpPr/>
          <p:nvPr/>
        </p:nvSpPr>
        <p:spPr>
          <a:xfrm>
            <a:off x="210240" y="1201320"/>
            <a:ext cx="7272000" cy="4583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20480" indent="-383400">
              <a:lnSpc>
                <a:spcPct val="100000"/>
              </a:lnSpc>
              <a:spcBef>
                <a:spcPts val="561"/>
              </a:spcBef>
              <a:buClr>
                <a:srgbClr val="6EA0B0"/>
              </a:buClr>
              <a:buSzPct val="80000"/>
              <a:buFont typeface="Wingdings 2" charset="2"/>
              <a:buChar char=""/>
            </a:pPr>
            <a:r>
              <a:rPr lang="es-ES" sz="2800" b="0" strike="noStrike" spc="-1">
                <a:solidFill>
                  <a:srgbClr val="FFFFFF"/>
                </a:solidFill>
                <a:latin typeface="Arial"/>
              </a:rPr>
              <a:t>CONCEPTO Y TIPOS DE VELOCIDAD</a:t>
            </a:r>
            <a:endParaRPr lang="es-ES" sz="2800" b="0" strike="noStrike" spc="-1">
              <a:latin typeface="Arial"/>
            </a:endParaRPr>
          </a:p>
          <a:p>
            <a:pPr marL="420480" indent="-383400">
              <a:lnSpc>
                <a:spcPct val="100000"/>
              </a:lnSpc>
              <a:spcBef>
                <a:spcPts val="561"/>
              </a:spcBef>
              <a:buClr>
                <a:srgbClr val="6EA0B0"/>
              </a:buClr>
              <a:buSzPct val="80000"/>
              <a:buFont typeface="Wingdings 2" charset="2"/>
              <a:buChar char=""/>
            </a:pPr>
            <a:r>
              <a:rPr lang="es-ES" sz="2800" b="0" strike="noStrike" spc="-1">
                <a:solidFill>
                  <a:srgbClr val="FFFFFF"/>
                </a:solidFill>
                <a:latin typeface="Arial"/>
              </a:rPr>
              <a:t>¿DE QUÉ DEPENDE LA VELOCIDAD?</a:t>
            </a:r>
            <a:endParaRPr lang="es-ES" sz="2800" b="0" strike="noStrike" spc="-1">
              <a:latin typeface="Arial"/>
            </a:endParaRPr>
          </a:p>
          <a:p>
            <a:pPr marL="420480" indent="-383400">
              <a:lnSpc>
                <a:spcPct val="100000"/>
              </a:lnSpc>
              <a:spcBef>
                <a:spcPts val="561"/>
              </a:spcBef>
              <a:buClr>
                <a:srgbClr val="6EA0B0"/>
              </a:buClr>
              <a:buSzPct val="80000"/>
              <a:buFont typeface="Wingdings 2" charset="2"/>
              <a:buChar char=""/>
            </a:pPr>
            <a:r>
              <a:rPr lang="es-ES" sz="2800" b="0" strike="noStrike" spc="-1">
                <a:solidFill>
                  <a:srgbClr val="FFFFFF"/>
                </a:solidFill>
                <a:latin typeface="Arial"/>
              </a:rPr>
              <a:t>¿CÓMO ENTRENAR LA VELOCIDAD?</a:t>
            </a:r>
            <a:endParaRPr lang="es-ES" sz="28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SISTEMAS FRACCIONADOS. MÉTODO DE REPETICIONES.</a:t>
            </a:r>
            <a:endParaRPr lang="es-ES" sz="20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CARRERAS CORTAS.</a:t>
            </a:r>
            <a:endParaRPr lang="es-ES" sz="20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REACCIONAR A DIFERENTES ESTÍMULOS.</a:t>
            </a:r>
            <a:endParaRPr lang="es-ES" sz="20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MULTISALTOS Y/O MULTILANZAMIENTOS.</a:t>
            </a:r>
            <a:endParaRPr lang="es-ES" sz="20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TRABAJO CON SOBRECARGAS</a:t>
            </a:r>
            <a:endParaRPr lang="es-ES" sz="2000" b="0" strike="noStrike" spc="-1">
              <a:latin typeface="Arial"/>
            </a:endParaRPr>
          </a:p>
          <a:p>
            <a:pPr marL="420480" indent="-383400">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OTROS: MEJORAR TÉCNICA Y/O COORDINACIÓN.</a:t>
            </a:r>
            <a:endParaRPr lang="es-ES" sz="2000" b="0" strike="noStrike" spc="-1">
              <a:latin typeface="Arial"/>
            </a:endParaRPr>
          </a:p>
          <a:p>
            <a:pPr marL="420480" indent="-383400">
              <a:lnSpc>
                <a:spcPct val="100000"/>
              </a:lnSpc>
              <a:spcBef>
                <a:spcPts val="561"/>
              </a:spcBef>
              <a:buClr>
                <a:srgbClr val="6EA0B0"/>
              </a:buClr>
              <a:buSzPct val="80000"/>
              <a:buFont typeface="Wingdings 2" charset="2"/>
              <a:buChar char=""/>
            </a:pPr>
            <a:r>
              <a:rPr lang="es-ES" sz="2800" b="0" strike="noStrike" spc="-1">
                <a:solidFill>
                  <a:srgbClr val="FFFFFF"/>
                </a:solidFill>
                <a:latin typeface="Arial"/>
              </a:rPr>
              <a:t>¿QUÉ BENEFICIOS APORTA SU ENTRENAMIENTO?</a:t>
            </a:r>
            <a:endParaRPr lang="es-ES" sz="2800" b="0" strike="noStrike" spc="-1">
              <a:latin typeface="Arial"/>
            </a:endParaRPr>
          </a:p>
        </p:txBody>
      </p:sp>
      <p:pic>
        <p:nvPicPr>
          <p:cNvPr id="143" name="3 Imagen"/>
          <p:cNvPicPr/>
          <p:nvPr/>
        </p:nvPicPr>
        <p:blipFill>
          <a:blip r:embed="rId2"/>
          <a:stretch/>
        </p:blipFill>
        <p:spPr>
          <a:xfrm>
            <a:off x="6084000" y="2497320"/>
            <a:ext cx="2797560" cy="1795320"/>
          </a:xfrm>
          <a:prstGeom prst="rect">
            <a:avLst/>
          </a:prstGeom>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500040" y="357120"/>
            <a:ext cx="7466760" cy="475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28000"/>
          </a:bodyPr>
          <a:lstStyle/>
          <a:p>
            <a:pPr>
              <a:lnSpc>
                <a:spcPct val="100000"/>
              </a:lnSpc>
            </a:pPr>
            <a:r>
              <a:rPr lang="es-ES" sz="3100" b="0" strike="noStrike" spc="-1">
                <a:solidFill>
                  <a:srgbClr val="FFFFFF"/>
                </a:solidFill>
                <a:latin typeface="Franklin Gothic Book"/>
              </a:rPr>
              <a:t>CONCEPTO Y TIPOS DE VELOCIDAD.</a:t>
            </a:r>
            <a:br/>
            <a:endParaRPr lang="es-ES" sz="3100" b="0" strike="noStrike" spc="-1">
              <a:latin typeface="Arial"/>
            </a:endParaRPr>
          </a:p>
        </p:txBody>
      </p:sp>
      <p:sp>
        <p:nvSpPr>
          <p:cNvPr id="145" name="CustomShape 2"/>
          <p:cNvSpPr/>
          <p:nvPr/>
        </p:nvSpPr>
        <p:spPr>
          <a:xfrm>
            <a:off x="357120" y="714240"/>
            <a:ext cx="8357400" cy="488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9000"/>
          </a:bodyPr>
          <a:lstStyle/>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CONCEPTO.</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Es la “capacidad de realizar acciones motrices en determinadas condiciones en un tiempo mínimo” (Zatziorskij)</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Se deben cumplir las siguientes condiciones:</a:t>
            </a:r>
            <a:endParaRPr lang="es-ES" sz="2000" b="0" strike="noStrike" spc="-1">
              <a:latin typeface="Arial"/>
            </a:endParaRPr>
          </a:p>
          <a:p>
            <a:pPr marL="420480" indent="-383400" algn="just">
              <a:lnSpc>
                <a:spcPct val="100000"/>
              </a:lnSpc>
              <a:spcBef>
                <a:spcPts val="1001"/>
              </a:spcBef>
              <a:buClr>
                <a:srgbClr val="6EA0B0"/>
              </a:buClr>
              <a:buSzPct val="80000"/>
              <a:buFont typeface="Wingdings 2" charset="2"/>
              <a:buChar char=""/>
            </a:pPr>
            <a:r>
              <a:rPr lang="es-ES" sz="2000" b="0" strike="noStrike" spc="-1">
                <a:solidFill>
                  <a:srgbClr val="FFFFFF"/>
                </a:solidFill>
                <a:latin typeface="Arial"/>
              </a:rPr>
              <a:t>Que dure poco tiempo.</a:t>
            </a:r>
            <a:endParaRPr lang="es-ES" sz="2000" b="0" strike="noStrike" spc="-1">
              <a:latin typeface="Arial"/>
            </a:endParaRPr>
          </a:p>
          <a:p>
            <a:pPr marL="420480" indent="-383400" algn="just">
              <a:lnSpc>
                <a:spcPct val="100000"/>
              </a:lnSpc>
              <a:spcBef>
                <a:spcPts val="1001"/>
              </a:spcBef>
              <a:buClr>
                <a:srgbClr val="6EA0B0"/>
              </a:buClr>
              <a:buSzPct val="80000"/>
              <a:buFont typeface="Wingdings 2" charset="2"/>
              <a:buChar char=""/>
            </a:pPr>
            <a:r>
              <a:rPr lang="es-ES" sz="2000" b="0" strike="noStrike" spc="-1">
                <a:solidFill>
                  <a:srgbClr val="FFFFFF"/>
                </a:solidFill>
                <a:latin typeface="Arial"/>
              </a:rPr>
              <a:t>Que no produzca fatiga.</a:t>
            </a:r>
            <a:endParaRPr lang="es-ES" sz="2000" b="0" strike="noStrike" spc="-1">
              <a:latin typeface="Arial"/>
            </a:endParaRPr>
          </a:p>
          <a:p>
            <a:pPr marL="420480" indent="-383400" algn="just">
              <a:lnSpc>
                <a:spcPct val="100000"/>
              </a:lnSpc>
              <a:spcBef>
                <a:spcPts val="1001"/>
              </a:spcBef>
              <a:buClr>
                <a:srgbClr val="6EA0B0"/>
              </a:buClr>
              <a:buSzPct val="80000"/>
              <a:buFont typeface="Wingdings 2" charset="2"/>
              <a:buChar char=""/>
            </a:pPr>
            <a:r>
              <a:rPr lang="es-ES" sz="2000" b="0" strike="noStrike" spc="-1">
                <a:solidFill>
                  <a:srgbClr val="FFFFFF"/>
                </a:solidFill>
                <a:latin typeface="Arial"/>
              </a:rPr>
              <a:t>Que las resistencias externas sean de escasa magnitud.</a:t>
            </a:r>
            <a:endParaRPr lang="es-ES" sz="2000" b="0" strike="noStrike" spc="-1">
              <a:latin typeface="Arial"/>
            </a:endParaRPr>
          </a:p>
          <a:p>
            <a:pPr marL="420480" indent="-383400" algn="just">
              <a:lnSpc>
                <a:spcPct val="100000"/>
              </a:lnSpc>
              <a:spcBef>
                <a:spcPts val="1001"/>
              </a:spcBef>
            </a:pPr>
            <a:r>
              <a:rPr lang="es-ES" sz="2000" b="0" strike="noStrike" spc="-1">
                <a:solidFill>
                  <a:srgbClr val="FFFFFF"/>
                </a:solidFill>
                <a:latin typeface="Arial"/>
              </a:rPr>
              <a:t>ANÁLISIS DE UNA CARRERA DE 100M.</a:t>
            </a:r>
            <a:endParaRPr lang="es-ES" sz="2000" b="0" strike="noStrike" spc="-1">
              <a:latin typeface="Arial"/>
            </a:endParaRPr>
          </a:p>
          <a:p>
            <a:pPr marL="493920" indent="-456480" algn="just">
              <a:lnSpc>
                <a:spcPct val="100000"/>
              </a:lnSpc>
              <a:spcBef>
                <a:spcPts val="1001"/>
              </a:spcBef>
              <a:buClr>
                <a:srgbClr val="6EA0B0"/>
              </a:buClr>
              <a:buSzPct val="80000"/>
              <a:buFont typeface="Wingdings 2" charset="2"/>
              <a:buAutoNum type="arabicPeriod"/>
            </a:pPr>
            <a:r>
              <a:rPr lang="es-ES" sz="2000" b="0" strike="noStrike" spc="-1">
                <a:solidFill>
                  <a:srgbClr val="FFFFFF"/>
                </a:solidFill>
                <a:latin typeface="Arial"/>
              </a:rPr>
              <a:t>Fase de reacción: desde que suena el disparo y se mueve el deportista V= 0km/h</a:t>
            </a:r>
            <a:endParaRPr lang="es-ES" sz="2000" b="0" strike="noStrike" spc="-1">
              <a:latin typeface="Arial"/>
            </a:endParaRPr>
          </a:p>
          <a:p>
            <a:pPr marL="493920" indent="-456480" algn="just">
              <a:lnSpc>
                <a:spcPct val="100000"/>
              </a:lnSpc>
              <a:spcBef>
                <a:spcPts val="1001"/>
              </a:spcBef>
              <a:buClr>
                <a:srgbClr val="6EA0B0"/>
              </a:buClr>
              <a:buSzPct val="80000"/>
              <a:buFont typeface="Wingdings 2" charset="2"/>
              <a:buAutoNum type="arabicPeriod"/>
            </a:pPr>
            <a:r>
              <a:rPr lang="es-ES" sz="2000" b="0" strike="noStrike" spc="-1">
                <a:solidFill>
                  <a:srgbClr val="FFFFFF"/>
                </a:solidFill>
                <a:latin typeface="Arial"/>
              </a:rPr>
              <a:t>Fase de aceleración que comenzando en V=0km/h con la máxima aceleración, alcanza el mínimo (0 m/s2) cuando la velocidad está en su punto más alto 30-45 km/h</a:t>
            </a:r>
            <a:endParaRPr lang="es-ES" sz="2000" b="0" strike="noStrike" spc="-1">
              <a:latin typeface="Arial"/>
            </a:endParaRPr>
          </a:p>
          <a:p>
            <a:pPr marL="493920" indent="-456480" algn="just">
              <a:lnSpc>
                <a:spcPct val="100000"/>
              </a:lnSpc>
              <a:spcBef>
                <a:spcPts val="1001"/>
              </a:spcBef>
              <a:buClr>
                <a:srgbClr val="6EA0B0"/>
              </a:buClr>
              <a:buSzPct val="80000"/>
              <a:buFont typeface="Wingdings 2" charset="2"/>
              <a:buAutoNum type="arabicPeriod"/>
            </a:pPr>
            <a:r>
              <a:rPr lang="es-ES" sz="2000" b="0" strike="noStrike" spc="-1">
                <a:solidFill>
                  <a:srgbClr val="FFFFFF"/>
                </a:solidFill>
                <a:latin typeface="Arial"/>
              </a:rPr>
              <a:t>Velocidad de desplazamiento máxima punto que se da a la máxima velocidad</a:t>
            </a:r>
            <a:endParaRPr lang="es-ES" sz="2000" b="0" strike="noStrike" spc="-1">
              <a:latin typeface="Arial"/>
            </a:endParaRPr>
          </a:p>
          <a:p>
            <a:pPr marL="493920" indent="-456480" algn="just">
              <a:lnSpc>
                <a:spcPct val="100000"/>
              </a:lnSpc>
              <a:spcBef>
                <a:spcPts val="1001"/>
              </a:spcBef>
              <a:buClr>
                <a:srgbClr val="6EA0B0"/>
              </a:buClr>
              <a:buSzPct val="80000"/>
              <a:buFont typeface="Wingdings 2" charset="2"/>
              <a:buAutoNum type="arabicPeriod"/>
            </a:pPr>
            <a:r>
              <a:rPr lang="es-ES" sz="2000" b="0" strike="noStrike" spc="-1">
                <a:solidFill>
                  <a:srgbClr val="FFFFFF"/>
                </a:solidFill>
                <a:latin typeface="Arial"/>
              </a:rPr>
              <a:t>Resistencia a la velocidad. La Velocidad va decreciendo, empieza a sobrevenir la fatiga.</a:t>
            </a: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nSpc>
                <a:spcPct val="100000"/>
              </a:lnSpc>
              <a:spcBef>
                <a:spcPts val="400"/>
              </a:spcBef>
            </a:pPr>
            <a:endParaRPr lang="es-ES" sz="2000" b="0" strike="noStrike" spc="-1">
              <a:latin typeface="Arial"/>
            </a:endParaRPr>
          </a:p>
          <a:p>
            <a:pPr marL="420480" indent="-383400">
              <a:lnSpc>
                <a:spcPct val="100000"/>
              </a:lnSpc>
              <a:spcBef>
                <a:spcPts val="601"/>
              </a:spcBef>
            </a:pPr>
            <a:endParaRPr lang="es-ES" sz="20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500040" y="357120"/>
            <a:ext cx="7466760" cy="47556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nchor="ctr">
            <a:normAutofit fontScale="28000"/>
          </a:bodyPr>
          <a:lstStyle/>
          <a:p>
            <a:pPr>
              <a:lnSpc>
                <a:spcPct val="100000"/>
              </a:lnSpc>
            </a:pPr>
            <a:r>
              <a:rPr lang="es-ES" sz="3100" b="0" strike="noStrike" spc="-1">
                <a:solidFill>
                  <a:srgbClr val="FFFFFF"/>
                </a:solidFill>
                <a:latin typeface="Franklin Gothic Book"/>
              </a:rPr>
              <a:t>CONCEPTO Y TIPOS DE VELOCIDAD.</a:t>
            </a:r>
            <a:br/>
            <a:endParaRPr lang="es-ES" sz="3100" b="0" strike="noStrike" spc="-1">
              <a:latin typeface="Arial"/>
            </a:endParaRPr>
          </a:p>
        </p:txBody>
      </p:sp>
      <p:sp>
        <p:nvSpPr>
          <p:cNvPr id="147" name="CustomShape 2"/>
          <p:cNvSpPr/>
          <p:nvPr/>
        </p:nvSpPr>
        <p:spPr>
          <a:xfrm>
            <a:off x="357120" y="714240"/>
            <a:ext cx="8357400" cy="488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8000"/>
          </a:bodyPr>
          <a:lstStyle/>
          <a:p>
            <a:pPr marL="420480" indent="-383400" algn="just">
              <a:lnSpc>
                <a:spcPct val="100000"/>
              </a:lnSpc>
              <a:spcBef>
                <a:spcPts val="400"/>
              </a:spcBef>
              <a:buClr>
                <a:srgbClr val="6EA0B0"/>
              </a:buClr>
              <a:buSzPct val="80000"/>
              <a:buFont typeface="Wingdings 2" charset="2"/>
              <a:buChar char=""/>
            </a:pPr>
            <a:r>
              <a:rPr lang="es-ES" sz="2000" b="0" strike="noStrike" spc="-1">
                <a:solidFill>
                  <a:srgbClr val="FFFFFF"/>
                </a:solidFill>
                <a:latin typeface="Arial"/>
              </a:rPr>
              <a:t>TIPOS:</a:t>
            </a:r>
            <a:endParaRPr lang="es-ES" sz="2000" b="0" strike="noStrike" spc="-1">
              <a:latin typeface="Arial"/>
            </a:endParaRPr>
          </a:p>
          <a:p>
            <a:pPr marL="493920" indent="-456480" algn="just">
              <a:lnSpc>
                <a:spcPct val="100000"/>
              </a:lnSpc>
              <a:spcBef>
                <a:spcPts val="1001"/>
              </a:spcBef>
              <a:buClr>
                <a:srgbClr val="6EA0B0"/>
              </a:buClr>
              <a:buSzPct val="80000"/>
              <a:buFont typeface="Wingdings 2" charset="2"/>
              <a:buAutoNum type="arabicPeriod"/>
            </a:pPr>
            <a:r>
              <a:rPr lang="es-ES" sz="2000" b="0" strike="noStrike" spc="-1">
                <a:solidFill>
                  <a:srgbClr val="FFFFFF"/>
                </a:solidFill>
                <a:latin typeface="Arial"/>
              </a:rPr>
              <a:t>VELOCIDAD DE REACCIÓN: “Capacidad de realizar una respuesta motriz en el menor tiempo posible tras la aparición de un estímulo”.</a:t>
            </a:r>
            <a:endParaRPr lang="es-ES" sz="2000" b="0" strike="noStrike" spc="-1">
              <a:latin typeface="Arial"/>
            </a:endParaRPr>
          </a:p>
          <a:p>
            <a:pPr marL="36720" algn="just">
              <a:lnSpc>
                <a:spcPct val="100000"/>
              </a:lnSpc>
              <a:spcBef>
                <a:spcPts val="1001"/>
              </a:spcBef>
            </a:pPr>
            <a:r>
              <a:rPr lang="es-ES" sz="2000" b="0" strike="noStrike" spc="-1">
                <a:solidFill>
                  <a:srgbClr val="FFFFFF"/>
                </a:solidFill>
                <a:latin typeface="Arial"/>
              </a:rPr>
              <a:t>	Podemos reaccionar ante un estímulo conocido (reacción simple) ante un estímulo no conocido de antemano (reacción compleja o discriminativa). Podemos reaccionar ante un estímulo que implica escoger entre dos posibilidades de respuesta (reacción de selección) y/o reaccionar ante un objeto que está en movimiento.</a:t>
            </a:r>
            <a:endParaRPr lang="es-ES" sz="2000" b="0" strike="noStrike" spc="-1">
              <a:latin typeface="Arial"/>
            </a:endParaRPr>
          </a:p>
          <a:p>
            <a:pPr marL="36720" algn="just">
              <a:lnSpc>
                <a:spcPct val="100000"/>
              </a:lnSpc>
              <a:spcBef>
                <a:spcPts val="1001"/>
              </a:spcBef>
            </a:pPr>
            <a:r>
              <a:rPr lang="es-ES" sz="2000" b="0" strike="noStrike" spc="-1">
                <a:solidFill>
                  <a:srgbClr val="FFFFFF"/>
                </a:solidFill>
                <a:latin typeface="Arial"/>
              </a:rPr>
              <a:t>Tiempo de reacción= T1+T2+T3+T4+T5</a:t>
            </a:r>
            <a:endParaRPr lang="es-ES" sz="2000" b="0" strike="noStrike" spc="-1">
              <a:latin typeface="Arial"/>
            </a:endParaRPr>
          </a:p>
          <a:p>
            <a:pPr marL="36720" algn="just">
              <a:lnSpc>
                <a:spcPct val="100000"/>
              </a:lnSpc>
              <a:spcBef>
                <a:spcPts val="1001"/>
              </a:spcBef>
            </a:pPr>
            <a:r>
              <a:rPr lang="es-ES" sz="2000" b="0" strike="noStrike" spc="-1">
                <a:solidFill>
                  <a:srgbClr val="FFFFFF"/>
                </a:solidFill>
                <a:latin typeface="Arial"/>
              </a:rPr>
              <a:t>2. VELOCIDAD GESTUAL: “Capacidad de realizar un movimiento en el menor tiempo posible” Relacionado con las actividades acíclicas, con la técnica y con la coordinación.</a:t>
            </a:r>
            <a:endParaRPr lang="es-ES" sz="2000" b="0" strike="noStrike" spc="-1">
              <a:latin typeface="Arial"/>
            </a:endParaRPr>
          </a:p>
          <a:p>
            <a:pPr marL="36720" algn="just">
              <a:lnSpc>
                <a:spcPct val="100000"/>
              </a:lnSpc>
              <a:spcBef>
                <a:spcPts val="1001"/>
              </a:spcBef>
            </a:pPr>
            <a:r>
              <a:rPr lang="es-ES" sz="2000" b="0" strike="noStrike" spc="-1">
                <a:solidFill>
                  <a:srgbClr val="FFFFFF"/>
                </a:solidFill>
                <a:latin typeface="Arial"/>
              </a:rPr>
              <a:t>3. VELOCIDAD CÍCLICA O DE DESPLAZAMIENTO: “Capacidad de realizar movimientos sucesivos en el menor tiempo posible sin cansarse”</a:t>
            </a:r>
            <a:endParaRPr lang="es-ES" sz="2000" b="0" strike="noStrike" spc="-1">
              <a:latin typeface="Arial"/>
            </a:endParaRPr>
          </a:p>
          <a:p>
            <a:pPr marL="36720" algn="just">
              <a:lnSpc>
                <a:spcPct val="100000"/>
              </a:lnSpc>
              <a:spcBef>
                <a:spcPts val="1001"/>
              </a:spcBef>
            </a:pPr>
            <a:r>
              <a:rPr lang="es-ES" sz="2000" b="0" strike="noStrike" spc="-1">
                <a:solidFill>
                  <a:srgbClr val="FFFFFF"/>
                </a:solidFill>
                <a:latin typeface="Arial"/>
              </a:rPr>
              <a:t>V cíclica = Frecuencia de movimientos X amplitud del gesto.</a:t>
            </a: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gn="just">
              <a:lnSpc>
                <a:spcPct val="100000"/>
              </a:lnSpc>
              <a:spcBef>
                <a:spcPts val="400"/>
              </a:spcBef>
            </a:pPr>
            <a:endParaRPr lang="es-ES" sz="2000" b="0" strike="noStrike" spc="-1">
              <a:latin typeface="Arial"/>
            </a:endParaRPr>
          </a:p>
          <a:p>
            <a:pPr marL="420480" indent="-383400">
              <a:lnSpc>
                <a:spcPct val="100000"/>
              </a:lnSpc>
              <a:spcBef>
                <a:spcPts val="400"/>
              </a:spcBef>
            </a:pPr>
            <a:endParaRPr lang="es-ES" sz="2000" b="0" strike="noStrike" spc="-1">
              <a:latin typeface="Arial"/>
            </a:endParaRPr>
          </a:p>
          <a:p>
            <a:pPr marL="420480" indent="-383400">
              <a:lnSpc>
                <a:spcPct val="100000"/>
              </a:lnSpc>
              <a:spcBef>
                <a:spcPts val="601"/>
              </a:spcBef>
            </a:pPr>
            <a:endParaRPr lang="es-ES" sz="20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6206</TotalTime>
  <Words>1661</Words>
  <Application>Microsoft Office PowerPoint</Application>
  <PresentationFormat>Presentación en pantalla (16:10)</PresentationFormat>
  <Paragraphs>105</Paragraphs>
  <Slides>12</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12</vt:i4>
      </vt:variant>
    </vt:vector>
  </HeadingPairs>
  <TitlesOfParts>
    <vt:vector size="20" baseType="lpstr">
      <vt:lpstr>Arial</vt:lpstr>
      <vt:lpstr>Franklin Gothic Book</vt:lpstr>
      <vt:lpstr>Symbol</vt:lpstr>
      <vt:lpstr>Times New Roman</vt:lpstr>
      <vt:lpstr>Wingdings</vt:lpstr>
      <vt:lpstr>Wingdings 2</vt:lpstr>
      <vt:lpstr>Office Theme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 3: “DESARROLLAMOS LA RESISTENCIA AERÓBICA Y LA FLEXIBILIDAD”</dc:title>
  <dc:subject/>
  <dc:creator>eva</dc:creator>
  <dc:description/>
  <cp:lastModifiedBy>pedro cantero</cp:lastModifiedBy>
  <cp:revision>92</cp:revision>
  <cp:lastPrinted>2015-07-09T15:42:44Z</cp:lastPrinted>
  <dcterms:created xsi:type="dcterms:W3CDTF">2012-04-08T17:11:25Z</dcterms:created>
  <dcterms:modified xsi:type="dcterms:W3CDTF">2021-09-22T18:24:24Z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Presentación en pantalla (16:10)</vt:lpwstr>
  </property>
  <property fmtid="{D5CDD505-2E9C-101B-9397-08002B2CF9AE}" pid="9" name="ScaleCrop">
    <vt:bool>false</vt:bool>
  </property>
  <property fmtid="{D5CDD505-2E9C-101B-9397-08002B2CF9AE}" pid="10" name="ShareDoc">
    <vt:bool>false</vt:bool>
  </property>
  <property fmtid="{D5CDD505-2E9C-101B-9397-08002B2CF9AE}" pid="11" name="Slides">
    <vt:i4>25</vt:i4>
  </property>
</Properties>
</file>