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270" r:id="rId2"/>
    <p:sldId id="257" r:id="rId3"/>
    <p:sldId id="258" r:id="rId4"/>
    <p:sldId id="265" r:id="rId5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0F68E815-DFA1-4941-B352-8704B13ED6AE}">
          <p14:sldIdLst>
            <p14:sldId id="270"/>
            <p14:sldId id="257"/>
            <p14:sldId id="258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6752"/>
    <a:srgbClr val="DF6652"/>
    <a:srgbClr val="BC9711"/>
    <a:srgbClr val="EDE2C5"/>
    <a:srgbClr val="EDC5C1"/>
    <a:srgbClr val="C00000"/>
    <a:srgbClr val="E9988B"/>
    <a:srgbClr val="F2C0B8"/>
    <a:srgbClr val="DE968E"/>
    <a:srgbClr val="78C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30" autoAdjust="0"/>
    <p:restoredTop sz="99741" autoAdjust="0"/>
  </p:normalViewPr>
  <p:slideViewPr>
    <p:cSldViewPr snapToObjects="1">
      <p:cViewPr varScale="1">
        <p:scale>
          <a:sx n="114" d="100"/>
          <a:sy n="114" d="100"/>
        </p:scale>
        <p:origin x="166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2448" y="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65000"/>
              </a:schemeClr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s-ES" sz="1400" b="1" dirty="0">
                <a:latin typeface="Bosk"/>
              </a:rPr>
              <a:t>Prehistoria e Historia Antigua</a:t>
            </a:r>
          </a:p>
        </p:txBody>
      </p:sp>
      <p:pic>
        <p:nvPicPr>
          <p:cNvPr id="6" name="Imagen 5" descr="OUP_Full_MS_White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" y="6431876"/>
            <a:ext cx="1432560" cy="40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977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A4F8C-94A3-DA47-8841-CCF42BFE7AE6}" type="datetimeFigureOut">
              <a:rPr lang="es-ES" smtClean="0"/>
              <a:t>22/11/2022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1F977-B162-304F-B38D-9103599A2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095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89E4B9EB-2F92-4715-F45F-4936C1976BEB}"/>
              </a:ext>
            </a:extLst>
          </p:cNvPr>
          <p:cNvSpPr/>
          <p:nvPr/>
        </p:nvSpPr>
        <p:spPr>
          <a:xfrm>
            <a:off x="0" y="0"/>
            <a:ext cx="9144000" cy="801189"/>
          </a:xfrm>
          <a:prstGeom prst="rect">
            <a:avLst/>
          </a:prstGeom>
          <a:solidFill>
            <a:srgbClr val="011E41"/>
          </a:solidFill>
          <a:ln>
            <a:solidFill>
              <a:srgbClr val="011E4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D01D47FE-1938-197F-8E38-5B402E54BFC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9" t="15420" b="42426"/>
          <a:stretch/>
        </p:blipFill>
        <p:spPr>
          <a:xfrm>
            <a:off x="6747711" y="115998"/>
            <a:ext cx="2326617" cy="50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443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4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33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E28863-DB48-42C5-9096-D632173A9F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850" y="691481"/>
            <a:ext cx="8064500" cy="649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16747826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FC0DF2F6-9E0C-4A46-A75A-82A967267DB1}"/>
              </a:ext>
            </a:extLst>
          </p:cNvPr>
          <p:cNvSpPr/>
          <p:nvPr userDrawn="1"/>
        </p:nvSpPr>
        <p:spPr>
          <a:xfrm>
            <a:off x="700633" y="1758969"/>
            <a:ext cx="432048" cy="432048"/>
          </a:xfrm>
          <a:prstGeom prst="ellipse">
            <a:avLst/>
          </a:prstGeom>
          <a:solidFill>
            <a:srgbClr val="DF66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1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03868AC3-BD0A-400D-B041-63F0FEFCA04C}"/>
              </a:ext>
            </a:extLst>
          </p:cNvPr>
          <p:cNvSpPr/>
          <p:nvPr userDrawn="1"/>
        </p:nvSpPr>
        <p:spPr>
          <a:xfrm>
            <a:off x="700633" y="2295872"/>
            <a:ext cx="432048" cy="432048"/>
          </a:xfrm>
          <a:prstGeom prst="ellipse">
            <a:avLst/>
          </a:prstGeom>
          <a:solidFill>
            <a:srgbClr val="DF66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/>
              <a:t>2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8F9440E1-DFC1-4FE1-AB9C-4F126B270738}"/>
              </a:ext>
            </a:extLst>
          </p:cNvPr>
          <p:cNvSpPr/>
          <p:nvPr userDrawn="1"/>
        </p:nvSpPr>
        <p:spPr>
          <a:xfrm>
            <a:off x="700633" y="2859689"/>
            <a:ext cx="432048" cy="432048"/>
          </a:xfrm>
          <a:prstGeom prst="ellipse">
            <a:avLst/>
          </a:prstGeom>
          <a:solidFill>
            <a:srgbClr val="DF66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/>
              <a:t>3</a:t>
            </a:r>
          </a:p>
        </p:txBody>
      </p:sp>
      <p:sp>
        <p:nvSpPr>
          <p:cNvPr id="23" name="Marcador de texto 22">
            <a:extLst>
              <a:ext uri="{FF2B5EF4-FFF2-40B4-BE49-F238E27FC236}">
                <a16:creationId xmlns:a16="http://schemas.microsoft.com/office/drawing/2014/main" id="{0FA66D50-832F-4BCA-BB97-1DE6706AD9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59632" y="1780353"/>
            <a:ext cx="5184775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endParaRPr lang="es-ES" dirty="0"/>
          </a:p>
        </p:txBody>
      </p:sp>
      <p:sp>
        <p:nvSpPr>
          <p:cNvPr id="24" name="Marcador de texto 22">
            <a:extLst>
              <a:ext uri="{FF2B5EF4-FFF2-40B4-BE49-F238E27FC236}">
                <a16:creationId xmlns:a16="http://schemas.microsoft.com/office/drawing/2014/main" id="{066ED005-26BF-401F-9D9D-BA9BF53447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9632" y="2316863"/>
            <a:ext cx="5184775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endParaRPr lang="es-ES" dirty="0"/>
          </a:p>
        </p:txBody>
      </p:sp>
      <p:sp>
        <p:nvSpPr>
          <p:cNvPr id="25" name="Marcador de texto 22">
            <a:extLst>
              <a:ext uri="{FF2B5EF4-FFF2-40B4-BE49-F238E27FC236}">
                <a16:creationId xmlns:a16="http://schemas.microsoft.com/office/drawing/2014/main" id="{81E8C001-FF9C-49C0-9952-ABA46BACB22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59632" y="2853373"/>
            <a:ext cx="5184775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endParaRPr lang="es-ES" dirty="0"/>
          </a:p>
        </p:txBody>
      </p:sp>
      <p:sp>
        <p:nvSpPr>
          <p:cNvPr id="26" name="Marcador de texto 22">
            <a:extLst>
              <a:ext uri="{FF2B5EF4-FFF2-40B4-BE49-F238E27FC236}">
                <a16:creationId xmlns:a16="http://schemas.microsoft.com/office/drawing/2014/main" id="{A047AB7F-842B-465C-9141-ADC163EE2F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59631" y="3389883"/>
            <a:ext cx="5184775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endParaRPr lang="es-ES" dirty="0"/>
          </a:p>
        </p:txBody>
      </p:sp>
      <p:sp>
        <p:nvSpPr>
          <p:cNvPr id="27" name="Marcador de texto 22">
            <a:extLst>
              <a:ext uri="{FF2B5EF4-FFF2-40B4-BE49-F238E27FC236}">
                <a16:creationId xmlns:a16="http://schemas.microsoft.com/office/drawing/2014/main" id="{EAB5D641-EAEA-4882-9CA6-B692ACBEF5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59632" y="3926393"/>
            <a:ext cx="5184775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endParaRPr lang="es-ES" dirty="0"/>
          </a:p>
        </p:txBody>
      </p:sp>
      <p:sp>
        <p:nvSpPr>
          <p:cNvPr id="28" name="Marcador de texto 22">
            <a:extLst>
              <a:ext uri="{FF2B5EF4-FFF2-40B4-BE49-F238E27FC236}">
                <a16:creationId xmlns:a16="http://schemas.microsoft.com/office/drawing/2014/main" id="{2A4F2787-AFB5-4616-B876-92B6B4846A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59632" y="4462903"/>
            <a:ext cx="5184775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endParaRPr lang="es-ES" dirty="0"/>
          </a:p>
        </p:txBody>
      </p:sp>
      <p:sp>
        <p:nvSpPr>
          <p:cNvPr id="29" name="Marcador de texto 22">
            <a:extLst>
              <a:ext uri="{FF2B5EF4-FFF2-40B4-BE49-F238E27FC236}">
                <a16:creationId xmlns:a16="http://schemas.microsoft.com/office/drawing/2014/main" id="{4A8497BB-9D55-4944-932F-150CCC51FF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59632" y="4999413"/>
            <a:ext cx="5184775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endParaRPr lang="es-ES" dirty="0"/>
          </a:p>
        </p:txBody>
      </p:sp>
      <p:sp>
        <p:nvSpPr>
          <p:cNvPr id="30" name="Marcador de texto 22">
            <a:extLst>
              <a:ext uri="{FF2B5EF4-FFF2-40B4-BE49-F238E27FC236}">
                <a16:creationId xmlns:a16="http://schemas.microsoft.com/office/drawing/2014/main" id="{05B53188-C88B-4EAD-8DDC-71A0B62E86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59632" y="5535925"/>
            <a:ext cx="5184775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endParaRPr lang="es-ES" dirty="0"/>
          </a:p>
        </p:txBody>
      </p:sp>
      <p:sp>
        <p:nvSpPr>
          <p:cNvPr id="31" name="Marcador de texto 22">
            <a:extLst>
              <a:ext uri="{FF2B5EF4-FFF2-40B4-BE49-F238E27FC236}">
                <a16:creationId xmlns:a16="http://schemas.microsoft.com/office/drawing/2014/main" id="{7A32A900-179C-45F0-BB9D-944493DE68F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67544" y="692696"/>
            <a:ext cx="7704856" cy="8501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/>
            </a:lvl1pPr>
          </a:lstStyle>
          <a:p>
            <a:pPr lvl="0"/>
            <a:endParaRPr lang="es-ES" dirty="0"/>
          </a:p>
        </p:txBody>
      </p:sp>
      <p:sp>
        <p:nvSpPr>
          <p:cNvPr id="14" name="Elipse 5">
            <a:extLst>
              <a:ext uri="{FF2B5EF4-FFF2-40B4-BE49-F238E27FC236}">
                <a16:creationId xmlns:a16="http://schemas.microsoft.com/office/drawing/2014/main" id="{8F9440E1-DFC1-4FE1-AB9C-4F126B270738}"/>
              </a:ext>
            </a:extLst>
          </p:cNvPr>
          <p:cNvSpPr/>
          <p:nvPr userDrawn="1"/>
        </p:nvSpPr>
        <p:spPr>
          <a:xfrm>
            <a:off x="700633" y="3402129"/>
            <a:ext cx="432048" cy="432048"/>
          </a:xfrm>
          <a:prstGeom prst="ellipse">
            <a:avLst/>
          </a:prstGeom>
          <a:solidFill>
            <a:srgbClr val="DF66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/>
              <a:t>4</a:t>
            </a:r>
          </a:p>
        </p:txBody>
      </p:sp>
      <p:sp>
        <p:nvSpPr>
          <p:cNvPr id="15" name="Elipse 5">
            <a:extLst>
              <a:ext uri="{FF2B5EF4-FFF2-40B4-BE49-F238E27FC236}">
                <a16:creationId xmlns:a16="http://schemas.microsoft.com/office/drawing/2014/main" id="{8F9440E1-DFC1-4FE1-AB9C-4F126B270738}"/>
              </a:ext>
            </a:extLst>
          </p:cNvPr>
          <p:cNvSpPr/>
          <p:nvPr userDrawn="1"/>
        </p:nvSpPr>
        <p:spPr>
          <a:xfrm>
            <a:off x="700633" y="3935542"/>
            <a:ext cx="432048" cy="432048"/>
          </a:xfrm>
          <a:prstGeom prst="ellipse">
            <a:avLst/>
          </a:prstGeom>
          <a:solidFill>
            <a:srgbClr val="DF66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10677063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6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91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8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2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0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8B4098C7-336F-A5BF-1F42-5F8D783EC9F7}"/>
              </a:ext>
            </a:extLst>
          </p:cNvPr>
          <p:cNvSpPr/>
          <p:nvPr/>
        </p:nvSpPr>
        <p:spPr>
          <a:xfrm>
            <a:off x="0" y="1"/>
            <a:ext cx="9144000" cy="656166"/>
          </a:xfrm>
          <a:prstGeom prst="rect">
            <a:avLst/>
          </a:prstGeom>
          <a:solidFill>
            <a:srgbClr val="011E41"/>
          </a:solidFill>
          <a:ln>
            <a:solidFill>
              <a:srgbClr val="011E4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F152D85C-ED3E-978B-743F-F0D91CC33176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9" t="15420" b="42426"/>
          <a:stretch/>
        </p:blipFill>
        <p:spPr>
          <a:xfrm>
            <a:off x="6747711" y="22864"/>
            <a:ext cx="2326617" cy="50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16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49" r:id="rId13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EC6DACA2-E4E5-454C-B8C9-F50D0215DDB5}"/>
              </a:ext>
            </a:extLst>
          </p:cNvPr>
          <p:cNvSpPr/>
          <p:nvPr/>
        </p:nvSpPr>
        <p:spPr>
          <a:xfrm>
            <a:off x="6227833" y="5212051"/>
            <a:ext cx="2351067" cy="1048532"/>
          </a:xfrm>
          <a:prstGeom prst="roundRect">
            <a:avLst/>
          </a:prstGeom>
          <a:solidFill>
            <a:srgbClr val="DF66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¡Escucha el </a:t>
            </a:r>
            <a:r>
              <a:rPr lang="es-ES" sz="1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audiorresumen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mientras estudias la presentación!</a:t>
            </a: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44216446-211C-47E9-91C8-E53291BCCCDA}"/>
              </a:ext>
            </a:extLst>
          </p:cNvPr>
          <p:cNvSpPr/>
          <p:nvPr/>
        </p:nvSpPr>
        <p:spPr>
          <a:xfrm>
            <a:off x="6574662" y="4755351"/>
            <a:ext cx="1667862" cy="705384"/>
          </a:xfrm>
          <a:prstGeom prst="roundRect">
            <a:avLst/>
          </a:prstGeom>
          <a:solidFill>
            <a:srgbClr val="F0B7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b="1" dirty="0">
                <a:solidFill>
                  <a:srgbClr val="002060"/>
                </a:solidFill>
              </a:rPr>
              <a:t>        ¡Consejo!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2" name="Marcador de texto 2">
            <a:extLst>
              <a:ext uri="{FF2B5EF4-FFF2-40B4-BE49-F238E27FC236}">
                <a16:creationId xmlns:a16="http://schemas.microsoft.com/office/drawing/2014/main" id="{52387E21-EF11-47B0-8C0C-BF777FA2FBD1}"/>
              </a:ext>
            </a:extLst>
          </p:cNvPr>
          <p:cNvSpPr txBox="1">
            <a:spLocks/>
          </p:cNvSpPr>
          <p:nvPr/>
        </p:nvSpPr>
        <p:spPr>
          <a:xfrm>
            <a:off x="611560" y="896301"/>
            <a:ext cx="8208912" cy="85010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4000" b="1" cap="small" dirty="0">
                <a:solidFill>
                  <a:srgbClr val="002060"/>
                </a:solidFill>
                <a:latin typeface="DM Serif Display" pitchFamily="2" charset="0"/>
              </a:rPr>
              <a:t>Unidad 6. </a:t>
            </a:r>
            <a:r>
              <a:rPr lang="es-ES" sz="3600" b="1" dirty="0">
                <a:solidFill>
                  <a:srgbClr val="DF6752"/>
                </a:solidFill>
                <a:latin typeface="DM Serif Display" pitchFamily="2" charset="0"/>
              </a:rPr>
              <a:t>El verbo</a:t>
            </a:r>
            <a:endParaRPr lang="es-ES" sz="4000" b="1" cap="small" dirty="0">
              <a:solidFill>
                <a:srgbClr val="DF6752"/>
              </a:solidFill>
              <a:latin typeface="DM Serif Display" pitchFamily="2" charset="0"/>
            </a:endParaRP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8F4CB0CC-09D4-4645-9098-3D1CDBFACC8E}"/>
              </a:ext>
            </a:extLst>
          </p:cNvPr>
          <p:cNvSpPr/>
          <p:nvPr/>
        </p:nvSpPr>
        <p:spPr>
          <a:xfrm>
            <a:off x="988665" y="2407184"/>
            <a:ext cx="432048" cy="432048"/>
          </a:xfrm>
          <a:prstGeom prst="ellipse">
            <a:avLst/>
          </a:prstGeom>
          <a:solidFill>
            <a:srgbClr val="DF66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1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54844578-5261-4B31-81BE-71B885DE8FE8}"/>
              </a:ext>
            </a:extLst>
          </p:cNvPr>
          <p:cNvSpPr/>
          <p:nvPr/>
        </p:nvSpPr>
        <p:spPr>
          <a:xfrm>
            <a:off x="988665" y="2983248"/>
            <a:ext cx="432048" cy="432048"/>
          </a:xfrm>
          <a:prstGeom prst="ellipse">
            <a:avLst/>
          </a:prstGeom>
          <a:solidFill>
            <a:srgbClr val="DF66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2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E1DE4520-8C72-4539-BC8F-3D8128B30C04}"/>
              </a:ext>
            </a:extLst>
          </p:cNvPr>
          <p:cNvSpPr/>
          <p:nvPr/>
        </p:nvSpPr>
        <p:spPr>
          <a:xfrm>
            <a:off x="988665" y="3559312"/>
            <a:ext cx="432048" cy="432048"/>
          </a:xfrm>
          <a:prstGeom prst="ellipse">
            <a:avLst/>
          </a:prstGeom>
          <a:solidFill>
            <a:srgbClr val="DF66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3</a:t>
            </a:r>
          </a:p>
        </p:txBody>
      </p:sp>
      <p:sp>
        <p:nvSpPr>
          <p:cNvPr id="16" name="CuadroTexto 15">
            <a:hlinkClick r:id="" action="ppaction://noaction"/>
            <a:extLst>
              <a:ext uri="{FF2B5EF4-FFF2-40B4-BE49-F238E27FC236}">
                <a16:creationId xmlns:a16="http://schemas.microsoft.com/office/drawing/2014/main" id="{FCB8A407-212C-4283-A30C-73785C7A31E6}"/>
              </a:ext>
            </a:extLst>
          </p:cNvPr>
          <p:cNvSpPr txBox="1"/>
          <p:nvPr/>
        </p:nvSpPr>
        <p:spPr>
          <a:xfrm>
            <a:off x="1547663" y="2975548"/>
            <a:ext cx="6912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 número y la persona. Formas no personales</a:t>
            </a:r>
          </a:p>
        </p:txBody>
      </p:sp>
      <p:sp>
        <p:nvSpPr>
          <p:cNvPr id="17" name="CuadroTexto 16">
            <a:hlinkClick r:id="" action="ppaction://noaction"/>
            <a:extLst>
              <a:ext uri="{FF2B5EF4-FFF2-40B4-BE49-F238E27FC236}">
                <a16:creationId xmlns:a16="http://schemas.microsoft.com/office/drawing/2014/main" id="{CCCFA012-52C4-4641-8197-1217D710449A}"/>
              </a:ext>
            </a:extLst>
          </p:cNvPr>
          <p:cNvSpPr txBox="1"/>
          <p:nvPr/>
        </p:nvSpPr>
        <p:spPr>
          <a:xfrm>
            <a:off x="1547664" y="3547789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Formas simples y compuestas</a:t>
            </a:r>
          </a:p>
        </p:txBody>
      </p:sp>
      <p:sp>
        <p:nvSpPr>
          <p:cNvPr id="18" name="CuadroTexto 17">
            <a:hlinkClick r:id="" action="ppaction://noaction"/>
            <a:extLst>
              <a:ext uri="{FF2B5EF4-FFF2-40B4-BE49-F238E27FC236}">
                <a16:creationId xmlns:a16="http://schemas.microsoft.com/office/drawing/2014/main" id="{56917E73-DF11-4A28-8C24-3D3C1C2A474A}"/>
              </a:ext>
            </a:extLst>
          </p:cNvPr>
          <p:cNvSpPr txBox="1"/>
          <p:nvPr/>
        </p:nvSpPr>
        <p:spPr>
          <a:xfrm>
            <a:off x="1547664" y="2392375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Concepto de verbo</a:t>
            </a:r>
          </a:p>
        </p:txBody>
      </p:sp>
      <p:pic>
        <p:nvPicPr>
          <p:cNvPr id="19" name="Imagen 18" descr="Icono&#10;&#10;Descripción generada automáticamente">
            <a:extLst>
              <a:ext uri="{FF2B5EF4-FFF2-40B4-BE49-F238E27FC236}">
                <a16:creationId xmlns:a16="http://schemas.microsoft.com/office/drawing/2014/main" id="{E4410CD6-EF58-F341-9EEF-8510A640C9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215" y="4906510"/>
            <a:ext cx="403065" cy="40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386417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52 Flecha derecha">
            <a:extLst>
              <a:ext uri="{FF2B5EF4-FFF2-40B4-BE49-F238E27FC236}">
                <a16:creationId xmlns:a16="http://schemas.microsoft.com/office/drawing/2014/main" id="{36A32772-453B-46CB-A93A-FB5A670B3E0E}"/>
              </a:ext>
            </a:extLst>
          </p:cNvPr>
          <p:cNvSpPr/>
          <p:nvPr/>
        </p:nvSpPr>
        <p:spPr>
          <a:xfrm rot="5400000">
            <a:off x="6786935" y="2976357"/>
            <a:ext cx="466672" cy="307777"/>
          </a:xfrm>
          <a:prstGeom prst="rightArrow">
            <a:avLst/>
          </a:prstGeom>
          <a:solidFill>
            <a:srgbClr val="EDC5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>
          <a:xfrm>
            <a:off x="323850" y="763489"/>
            <a:ext cx="8064500" cy="649287"/>
          </a:xfrm>
        </p:spPr>
        <p:txBody>
          <a:bodyPr/>
          <a:lstStyle/>
          <a:p>
            <a:r>
              <a:rPr lang="es-ES" sz="3200" dirty="0">
                <a:solidFill>
                  <a:srgbClr val="002060"/>
                </a:solidFill>
                <a:latin typeface="DM Serif Display" pitchFamily="2" charset="0"/>
              </a:rPr>
              <a:t>1. Concepto de verbo</a:t>
            </a:r>
          </a:p>
        </p:txBody>
      </p:sp>
      <p:sp>
        <p:nvSpPr>
          <p:cNvPr id="3" name="Rectángulo 7"/>
          <p:cNvSpPr>
            <a:spLocks noChangeArrowheads="1"/>
          </p:cNvSpPr>
          <p:nvPr/>
        </p:nvSpPr>
        <p:spPr bwMode="auto">
          <a:xfrm>
            <a:off x="371406" y="1340768"/>
            <a:ext cx="6648866" cy="307777"/>
          </a:xfrm>
          <a:prstGeom prst="rect">
            <a:avLst/>
          </a:prstGeom>
          <a:solidFill>
            <a:srgbClr val="EDE2C5"/>
          </a:solidFill>
          <a:ln w="25400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s-ES" altLang="es-ES" sz="1400" dirty="0">
                <a:solidFill>
                  <a:srgbClr val="002060"/>
                </a:solidFill>
              </a:rPr>
              <a:t>El </a:t>
            </a:r>
            <a:r>
              <a:rPr lang="es-ES" altLang="es-ES" sz="1400" b="1" dirty="0">
                <a:solidFill>
                  <a:srgbClr val="002060"/>
                </a:solidFill>
              </a:rPr>
              <a:t>verbo</a:t>
            </a:r>
            <a:r>
              <a:rPr lang="es-ES" altLang="es-ES" sz="1400" dirty="0">
                <a:solidFill>
                  <a:srgbClr val="002060"/>
                </a:solidFill>
              </a:rPr>
              <a:t> es una palabra que expresa una </a:t>
            </a:r>
            <a:r>
              <a:rPr lang="es-ES" altLang="es-ES" sz="1400" b="1" dirty="0">
                <a:solidFill>
                  <a:srgbClr val="002060"/>
                </a:solidFill>
              </a:rPr>
              <a:t>acción que se realiza o sucede en un tiempo.</a:t>
            </a:r>
            <a:endParaRPr lang="es-ES" altLang="es-ES" sz="1400" b="1" i="1" dirty="0">
              <a:solidFill>
                <a:srgbClr val="002060"/>
              </a:solidFill>
              <a:ea typeface="Frutiger LT Pro 45 Light" pitchFamily="34" charset="0"/>
              <a:cs typeface="Frutiger LT Pro 45 Light" pitchFamily="34" charset="0"/>
            </a:endParaRPr>
          </a:p>
        </p:txBody>
      </p:sp>
      <p:sp>
        <p:nvSpPr>
          <p:cNvPr id="8" name="7 Elipse"/>
          <p:cNvSpPr/>
          <p:nvPr/>
        </p:nvSpPr>
        <p:spPr>
          <a:xfrm>
            <a:off x="1198545" y="1916785"/>
            <a:ext cx="3012351" cy="608815"/>
          </a:xfrm>
          <a:prstGeom prst="roundRect">
            <a:avLst/>
          </a:prstGeom>
          <a:solidFill>
            <a:srgbClr val="DF6652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Acción, estado o proceso</a:t>
            </a:r>
          </a:p>
          <a:p>
            <a:pPr algn="ctr"/>
            <a:r>
              <a:rPr lang="es-ES" sz="16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leer</a:t>
            </a:r>
          </a:p>
        </p:txBody>
      </p:sp>
      <p:sp>
        <p:nvSpPr>
          <p:cNvPr id="13" name="12 Elipse"/>
          <p:cNvSpPr/>
          <p:nvPr/>
        </p:nvSpPr>
        <p:spPr>
          <a:xfrm>
            <a:off x="1894057" y="3141809"/>
            <a:ext cx="1621320" cy="1374952"/>
          </a:xfrm>
          <a:prstGeom prst="roundRect">
            <a:avLst/>
          </a:prstGeom>
          <a:solidFill>
            <a:srgbClr val="E9988B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Tiempo</a:t>
            </a:r>
          </a:p>
        </p:txBody>
      </p:sp>
      <p:sp>
        <p:nvSpPr>
          <p:cNvPr id="27" name="26 Rectángulo redondeado"/>
          <p:cNvSpPr/>
          <p:nvPr/>
        </p:nvSpPr>
        <p:spPr>
          <a:xfrm>
            <a:off x="602703" y="5193573"/>
            <a:ext cx="1191684" cy="609870"/>
          </a:xfrm>
          <a:prstGeom prst="roundRect">
            <a:avLst/>
          </a:prstGeom>
          <a:solidFill>
            <a:srgbClr val="F2C0B8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rgbClr val="DF665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Pasado</a:t>
            </a:r>
          </a:p>
          <a:p>
            <a:pPr algn="ctr"/>
            <a:r>
              <a:rPr lang="es-ES" sz="1400" i="1" dirty="0">
                <a:solidFill>
                  <a:srgbClr val="DF665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leí</a:t>
            </a:r>
            <a:endParaRPr lang="es-ES" sz="1400" dirty="0">
              <a:solidFill>
                <a:srgbClr val="DF665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2108875" y="5195394"/>
            <a:ext cx="1191684" cy="609870"/>
          </a:xfrm>
          <a:prstGeom prst="roundRect">
            <a:avLst/>
          </a:prstGeom>
          <a:solidFill>
            <a:srgbClr val="F2C0B8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rgbClr val="DF665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Presente</a:t>
            </a:r>
          </a:p>
          <a:p>
            <a:pPr algn="ctr"/>
            <a:r>
              <a:rPr lang="es-ES" sz="1400" i="1" dirty="0">
                <a:solidFill>
                  <a:srgbClr val="DF665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leo</a:t>
            </a:r>
          </a:p>
        </p:txBody>
      </p:sp>
      <p:sp>
        <p:nvSpPr>
          <p:cNvPr id="39" name="38 Rectángulo redondeado"/>
          <p:cNvSpPr/>
          <p:nvPr/>
        </p:nvSpPr>
        <p:spPr>
          <a:xfrm>
            <a:off x="3615054" y="5193572"/>
            <a:ext cx="1191684" cy="609870"/>
          </a:xfrm>
          <a:prstGeom prst="roundRect">
            <a:avLst/>
          </a:prstGeom>
          <a:solidFill>
            <a:srgbClr val="F2C0B8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rgbClr val="DF665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Futuro</a:t>
            </a:r>
          </a:p>
          <a:p>
            <a:pPr algn="ctr"/>
            <a:r>
              <a:rPr lang="es-ES" sz="1400" i="1" dirty="0">
                <a:solidFill>
                  <a:srgbClr val="DF665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leeré</a:t>
            </a:r>
          </a:p>
        </p:txBody>
      </p:sp>
      <p:sp>
        <p:nvSpPr>
          <p:cNvPr id="53" name="52 Flecha derecha"/>
          <p:cNvSpPr/>
          <p:nvPr/>
        </p:nvSpPr>
        <p:spPr>
          <a:xfrm rot="5400000">
            <a:off x="2471383" y="2600878"/>
            <a:ext cx="466672" cy="307777"/>
          </a:xfrm>
          <a:prstGeom prst="rightArrow">
            <a:avLst/>
          </a:prstGeom>
          <a:solidFill>
            <a:srgbClr val="EDC5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Abrir llave 5">
            <a:extLst>
              <a:ext uri="{FF2B5EF4-FFF2-40B4-BE49-F238E27FC236}">
                <a16:creationId xmlns:a16="http://schemas.microsoft.com/office/drawing/2014/main" id="{A317E502-A3F8-478B-B3E1-F028AA61F04F}"/>
              </a:ext>
            </a:extLst>
          </p:cNvPr>
          <p:cNvSpPr/>
          <p:nvPr/>
        </p:nvSpPr>
        <p:spPr>
          <a:xfrm rot="5400000">
            <a:off x="2610037" y="2748277"/>
            <a:ext cx="189367" cy="4204037"/>
          </a:xfrm>
          <a:prstGeom prst="leftBrace">
            <a:avLst/>
          </a:prstGeom>
          <a:noFill/>
          <a:ln>
            <a:solidFill>
              <a:srgbClr val="DF665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52 Flecha derecha">
            <a:extLst>
              <a:ext uri="{FF2B5EF4-FFF2-40B4-BE49-F238E27FC236}">
                <a16:creationId xmlns:a16="http://schemas.microsoft.com/office/drawing/2014/main" id="{DDA05E21-987A-4946-9D4F-C8788440DCCB}"/>
              </a:ext>
            </a:extLst>
          </p:cNvPr>
          <p:cNvSpPr/>
          <p:nvPr/>
        </p:nvSpPr>
        <p:spPr>
          <a:xfrm>
            <a:off x="4210896" y="2067303"/>
            <a:ext cx="1024762" cy="307777"/>
          </a:xfrm>
          <a:prstGeom prst="rightArrow">
            <a:avLst/>
          </a:prstGeom>
          <a:solidFill>
            <a:srgbClr val="EDC5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12 Elipse">
            <a:extLst>
              <a:ext uri="{FF2B5EF4-FFF2-40B4-BE49-F238E27FC236}">
                <a16:creationId xmlns:a16="http://schemas.microsoft.com/office/drawing/2014/main" id="{60E185E8-7EBC-4883-8F17-B4C740055E5D}"/>
              </a:ext>
            </a:extLst>
          </p:cNvPr>
          <p:cNvSpPr/>
          <p:nvPr/>
        </p:nvSpPr>
        <p:spPr>
          <a:xfrm>
            <a:off x="5688657" y="1916785"/>
            <a:ext cx="2663230" cy="989416"/>
          </a:xfrm>
          <a:prstGeom prst="roundRect">
            <a:avLst/>
          </a:prstGeom>
          <a:solidFill>
            <a:srgbClr val="E9988B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Palabras variables </a:t>
            </a:r>
            <a:r>
              <a:rPr lang="es-ES" sz="1600" i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(tiempo, modo, número y persona)</a:t>
            </a:r>
          </a:p>
        </p:txBody>
      </p:sp>
      <p:sp>
        <p:nvSpPr>
          <p:cNvPr id="25" name="38 Rectángulo redondeado">
            <a:extLst>
              <a:ext uri="{FF2B5EF4-FFF2-40B4-BE49-F238E27FC236}">
                <a16:creationId xmlns:a16="http://schemas.microsoft.com/office/drawing/2014/main" id="{10C4FB0E-846A-4CBA-ADAD-B9BC4C00ECA9}"/>
              </a:ext>
            </a:extLst>
          </p:cNvPr>
          <p:cNvSpPr/>
          <p:nvPr/>
        </p:nvSpPr>
        <p:spPr>
          <a:xfrm>
            <a:off x="5807193" y="3494419"/>
            <a:ext cx="2416920" cy="1532955"/>
          </a:xfrm>
          <a:prstGeom prst="roundRect">
            <a:avLst/>
          </a:prstGeom>
          <a:solidFill>
            <a:srgbClr val="F2C0B8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Clr>
                <a:srgbClr val="DF6652"/>
              </a:buClr>
            </a:pPr>
            <a:r>
              <a:rPr lang="es-E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 </a:t>
            </a:r>
            <a:r>
              <a:rPr lang="es-E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conjunto</a:t>
            </a:r>
            <a:r>
              <a:rPr lang="es-E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todas las </a:t>
            </a:r>
            <a:r>
              <a:rPr lang="es-E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formas de un verbo</a:t>
            </a:r>
            <a:r>
              <a:rPr lang="es-E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se denomina </a:t>
            </a:r>
            <a:r>
              <a:rPr lang="es-E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conjugación. </a:t>
            </a:r>
            <a:r>
              <a:rPr lang="es-E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 verbo es la </a:t>
            </a:r>
            <a:r>
              <a:rPr lang="es-E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única</a:t>
            </a:r>
            <a:r>
              <a:rPr lang="es-E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clase de palabra que se puede </a:t>
            </a:r>
            <a:r>
              <a:rPr lang="es-E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conjugar.</a:t>
            </a:r>
          </a:p>
        </p:txBody>
      </p:sp>
      <p:sp>
        <p:nvSpPr>
          <p:cNvPr id="29" name="32 Rectángulo redondeado">
            <a:extLst>
              <a:ext uri="{FF2B5EF4-FFF2-40B4-BE49-F238E27FC236}">
                <a16:creationId xmlns:a16="http://schemas.microsoft.com/office/drawing/2014/main" id="{DE7A4F1E-7EDE-4A3A-B40D-CE558D44BB78}"/>
              </a:ext>
            </a:extLst>
          </p:cNvPr>
          <p:cNvSpPr/>
          <p:nvPr/>
        </p:nvSpPr>
        <p:spPr>
          <a:xfrm rot="21135500">
            <a:off x="5356700" y="6024706"/>
            <a:ext cx="1008112" cy="414160"/>
          </a:xfrm>
          <a:prstGeom prst="roundRect">
            <a:avLst/>
          </a:prstGeom>
          <a:solidFill>
            <a:srgbClr val="DF66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latin typeface="Brandon Text"/>
              </a:rPr>
              <a:t>hablo</a:t>
            </a:r>
          </a:p>
        </p:txBody>
      </p:sp>
      <p:grpSp>
        <p:nvGrpSpPr>
          <p:cNvPr id="30" name="33 Grupo">
            <a:extLst>
              <a:ext uri="{FF2B5EF4-FFF2-40B4-BE49-F238E27FC236}">
                <a16:creationId xmlns:a16="http://schemas.microsoft.com/office/drawing/2014/main" id="{0FC16487-FAC7-4933-BBD0-7735E4E66984}"/>
              </a:ext>
            </a:extLst>
          </p:cNvPr>
          <p:cNvGrpSpPr/>
          <p:nvPr/>
        </p:nvGrpSpPr>
        <p:grpSpPr>
          <a:xfrm rot="21366082">
            <a:off x="7640069" y="5377630"/>
            <a:ext cx="1116124" cy="414160"/>
            <a:chOff x="7251613" y="1309639"/>
            <a:chExt cx="1116124" cy="414160"/>
          </a:xfrm>
        </p:grpSpPr>
        <p:sp>
          <p:nvSpPr>
            <p:cNvPr id="31" name="55 Rectángulo redondeado">
              <a:extLst>
                <a:ext uri="{FF2B5EF4-FFF2-40B4-BE49-F238E27FC236}">
                  <a16:creationId xmlns:a16="http://schemas.microsoft.com/office/drawing/2014/main" id="{E8D055F2-C01C-4CED-A06F-B5C6138730F5}"/>
                </a:ext>
              </a:extLst>
            </p:cNvPr>
            <p:cNvSpPr/>
            <p:nvPr/>
          </p:nvSpPr>
          <p:spPr>
            <a:xfrm>
              <a:off x="7278617" y="1309639"/>
              <a:ext cx="1008112" cy="414160"/>
            </a:xfrm>
            <a:prstGeom prst="roundRect">
              <a:avLst/>
            </a:prstGeom>
            <a:solidFill>
              <a:srgbClr val="BC9711"/>
            </a:solidFill>
            <a:ln>
              <a:solidFill>
                <a:srgbClr val="BC971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" name="56 Rectángulo redondeado">
              <a:extLst>
                <a:ext uri="{FF2B5EF4-FFF2-40B4-BE49-F238E27FC236}">
                  <a16:creationId xmlns:a16="http://schemas.microsoft.com/office/drawing/2014/main" id="{9CAFDB4A-857D-4640-9495-7952DD749E26}"/>
                </a:ext>
              </a:extLst>
            </p:cNvPr>
            <p:cNvSpPr/>
            <p:nvPr/>
          </p:nvSpPr>
          <p:spPr>
            <a:xfrm>
              <a:off x="7251613" y="1309639"/>
              <a:ext cx="1116124" cy="414160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>
                  <a:latin typeface="Brandon Text"/>
                </a:rPr>
                <a:t>habló</a:t>
              </a:r>
            </a:p>
          </p:txBody>
        </p:sp>
      </p:grpSp>
      <p:grpSp>
        <p:nvGrpSpPr>
          <p:cNvPr id="33" name="34 Grupo">
            <a:extLst>
              <a:ext uri="{FF2B5EF4-FFF2-40B4-BE49-F238E27FC236}">
                <a16:creationId xmlns:a16="http://schemas.microsoft.com/office/drawing/2014/main" id="{108719E3-6784-4475-B39C-5706BE630F4B}"/>
              </a:ext>
            </a:extLst>
          </p:cNvPr>
          <p:cNvGrpSpPr/>
          <p:nvPr/>
        </p:nvGrpSpPr>
        <p:grpSpPr>
          <a:xfrm rot="494170">
            <a:off x="5349064" y="5408249"/>
            <a:ext cx="1050354" cy="414160"/>
            <a:chOff x="5699563" y="1305576"/>
            <a:chExt cx="1080120" cy="414160"/>
          </a:xfrm>
          <a:effectLst/>
        </p:grpSpPr>
        <p:sp>
          <p:nvSpPr>
            <p:cNvPr id="34" name="53 Rectángulo redondeado">
              <a:extLst>
                <a:ext uri="{FF2B5EF4-FFF2-40B4-BE49-F238E27FC236}">
                  <a16:creationId xmlns:a16="http://schemas.microsoft.com/office/drawing/2014/main" id="{E9C22BFF-17DB-4757-AB99-E7C9AF1533E9}"/>
                </a:ext>
              </a:extLst>
            </p:cNvPr>
            <p:cNvSpPr/>
            <p:nvPr/>
          </p:nvSpPr>
          <p:spPr>
            <a:xfrm>
              <a:off x="5735567" y="1305576"/>
              <a:ext cx="1008112" cy="414160"/>
            </a:xfrm>
            <a:prstGeom prst="roundRect">
              <a:avLst/>
            </a:prstGeom>
            <a:solidFill>
              <a:srgbClr val="BC9711"/>
            </a:solidFill>
            <a:ln>
              <a:solidFill>
                <a:srgbClr val="BC971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1" name="54 Rectángulo redondeado">
              <a:extLst>
                <a:ext uri="{FF2B5EF4-FFF2-40B4-BE49-F238E27FC236}">
                  <a16:creationId xmlns:a16="http://schemas.microsoft.com/office/drawing/2014/main" id="{CA212F18-F3B2-41AB-9B2D-E8F9C02FDB43}"/>
                </a:ext>
              </a:extLst>
            </p:cNvPr>
            <p:cNvSpPr/>
            <p:nvPr/>
          </p:nvSpPr>
          <p:spPr>
            <a:xfrm>
              <a:off x="5699563" y="1305576"/>
              <a:ext cx="1080120" cy="414160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>
                  <a:latin typeface="Brandon Text"/>
                </a:rPr>
                <a:t>hablara</a:t>
              </a:r>
            </a:p>
          </p:txBody>
        </p:sp>
      </p:grpSp>
      <p:sp>
        <p:nvSpPr>
          <p:cNvPr id="42" name="37 Rectángulo redondeado">
            <a:extLst>
              <a:ext uri="{FF2B5EF4-FFF2-40B4-BE49-F238E27FC236}">
                <a16:creationId xmlns:a16="http://schemas.microsoft.com/office/drawing/2014/main" id="{F7F1174F-BEA1-4BBB-852C-C7CEF531139B}"/>
              </a:ext>
            </a:extLst>
          </p:cNvPr>
          <p:cNvSpPr/>
          <p:nvPr/>
        </p:nvSpPr>
        <p:spPr>
          <a:xfrm rot="21166514">
            <a:off x="6486186" y="5446769"/>
            <a:ext cx="1062118" cy="414160"/>
          </a:xfrm>
          <a:prstGeom prst="roundRect">
            <a:avLst/>
          </a:prstGeom>
          <a:solidFill>
            <a:srgbClr val="DF66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latin typeface="Brandon Text"/>
              </a:rPr>
              <a:t>hablaré</a:t>
            </a:r>
          </a:p>
        </p:txBody>
      </p:sp>
      <p:sp>
        <p:nvSpPr>
          <p:cNvPr id="43" name="45 Rectángulo redondeado">
            <a:extLst>
              <a:ext uri="{FF2B5EF4-FFF2-40B4-BE49-F238E27FC236}">
                <a16:creationId xmlns:a16="http://schemas.microsoft.com/office/drawing/2014/main" id="{0C1A6E78-F615-409E-9CD1-16F4E86CD65A}"/>
              </a:ext>
            </a:extLst>
          </p:cNvPr>
          <p:cNvSpPr/>
          <p:nvPr/>
        </p:nvSpPr>
        <p:spPr>
          <a:xfrm rot="537070">
            <a:off x="7660764" y="5991975"/>
            <a:ext cx="1090836" cy="414160"/>
          </a:xfrm>
          <a:prstGeom prst="roundRect">
            <a:avLst/>
          </a:prstGeom>
          <a:solidFill>
            <a:srgbClr val="DF66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latin typeface="Brandon Text"/>
              </a:rPr>
              <a:t>hablabais</a:t>
            </a:r>
          </a:p>
        </p:txBody>
      </p:sp>
      <p:grpSp>
        <p:nvGrpSpPr>
          <p:cNvPr id="44" name="46 Grupo">
            <a:extLst>
              <a:ext uri="{FF2B5EF4-FFF2-40B4-BE49-F238E27FC236}">
                <a16:creationId xmlns:a16="http://schemas.microsoft.com/office/drawing/2014/main" id="{81697768-1764-4001-B13D-1919FA67743F}"/>
              </a:ext>
            </a:extLst>
          </p:cNvPr>
          <p:cNvGrpSpPr/>
          <p:nvPr/>
        </p:nvGrpSpPr>
        <p:grpSpPr>
          <a:xfrm rot="360643">
            <a:off x="6376451" y="6024703"/>
            <a:ext cx="1249257" cy="415138"/>
            <a:chOff x="5227924" y="3276082"/>
            <a:chExt cx="1284340" cy="415138"/>
          </a:xfrm>
          <a:effectLst/>
        </p:grpSpPr>
        <p:sp>
          <p:nvSpPr>
            <p:cNvPr id="45" name="51 Rectángulo redondeado">
              <a:extLst>
                <a:ext uri="{FF2B5EF4-FFF2-40B4-BE49-F238E27FC236}">
                  <a16:creationId xmlns:a16="http://schemas.microsoft.com/office/drawing/2014/main" id="{14243D78-AD81-4AC5-8D3E-848B99B02EDC}"/>
                </a:ext>
              </a:extLst>
            </p:cNvPr>
            <p:cNvSpPr/>
            <p:nvPr/>
          </p:nvSpPr>
          <p:spPr>
            <a:xfrm>
              <a:off x="5364088" y="3277060"/>
              <a:ext cx="1008112" cy="414160"/>
            </a:xfrm>
            <a:prstGeom prst="roundRect">
              <a:avLst/>
            </a:prstGeom>
            <a:solidFill>
              <a:srgbClr val="BC9711"/>
            </a:solidFill>
            <a:ln>
              <a:solidFill>
                <a:srgbClr val="BC971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6" name="52 Rectángulo redondeado">
              <a:extLst>
                <a:ext uri="{FF2B5EF4-FFF2-40B4-BE49-F238E27FC236}">
                  <a16:creationId xmlns:a16="http://schemas.microsoft.com/office/drawing/2014/main" id="{2C84022B-56F1-47AD-A374-083B0B5AFC07}"/>
                </a:ext>
              </a:extLst>
            </p:cNvPr>
            <p:cNvSpPr/>
            <p:nvPr/>
          </p:nvSpPr>
          <p:spPr>
            <a:xfrm>
              <a:off x="5227924" y="3276082"/>
              <a:ext cx="1284340" cy="414160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>
                  <a:latin typeface="Brandon Text"/>
                </a:rPr>
                <a:t>hablaban</a:t>
              </a:r>
            </a:p>
          </p:txBody>
        </p:sp>
      </p:grpSp>
      <p:pic>
        <p:nvPicPr>
          <p:cNvPr id="9" name="Gráfico 8" descr="Reloj con relleno sólido">
            <a:extLst>
              <a:ext uri="{FF2B5EF4-FFF2-40B4-BE49-F238E27FC236}">
                <a16:creationId xmlns:a16="http://schemas.microsoft.com/office/drawing/2014/main" id="{C1CA1628-5E99-4857-9954-ABC4EC94FA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39960" y="3550296"/>
            <a:ext cx="929514" cy="9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33047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>
          <a:xfrm>
            <a:off x="161925" y="815787"/>
            <a:ext cx="8820150" cy="649287"/>
          </a:xfrm>
        </p:spPr>
        <p:txBody>
          <a:bodyPr/>
          <a:lstStyle/>
          <a:p>
            <a:r>
              <a:rPr lang="es-ES" sz="3200" dirty="0">
                <a:solidFill>
                  <a:srgbClr val="002060"/>
                </a:solidFill>
                <a:latin typeface="DM Serif Display" pitchFamily="2" charset="0"/>
              </a:rPr>
              <a:t>2. El número y la persona. Formas no personales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45195" y="1645367"/>
            <a:ext cx="8253610" cy="523220"/>
          </a:xfrm>
          <a:prstGeom prst="rect">
            <a:avLst/>
          </a:prstGeom>
          <a:solidFill>
            <a:srgbClr val="EDE2C5"/>
          </a:solidFill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6652"/>
              </a:buClr>
              <a:buSzTx/>
              <a:buFontTx/>
              <a:buNone/>
              <a:tabLst/>
              <a:defRPr/>
            </a:pPr>
            <a:r>
              <a:rPr lang="es-ES" altLang="es-ES" sz="1400" dirty="0">
                <a:solidFill>
                  <a:srgbClr val="002060"/>
                </a:solidFill>
              </a:rPr>
              <a:t>Las formas verbales pueden ir precedidas de </a:t>
            </a:r>
            <a:r>
              <a:rPr lang="es-ES" altLang="es-ES" sz="1400" b="1" dirty="0">
                <a:solidFill>
                  <a:srgbClr val="002060"/>
                </a:solidFill>
              </a:rPr>
              <a:t>pronombres personales. </a:t>
            </a:r>
            <a:r>
              <a:rPr kumimoji="0" lang="es-ES" alt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Para averiguar el </a:t>
            </a:r>
            <a:r>
              <a:rPr kumimoji="0" lang="es-ES" alt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número</a:t>
            </a:r>
            <a:r>
              <a:rPr kumimoji="0" lang="es-ES" alt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(singular o plural) y la </a:t>
            </a:r>
            <a:r>
              <a:rPr kumimoji="0" lang="es-ES" alt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persona</a:t>
            </a:r>
            <a:r>
              <a:rPr kumimoji="0" lang="es-ES" alt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(primera, segunda o tercera) de una forma verbal, debes fijarte en el pronombre personal.</a:t>
            </a:r>
            <a:endParaRPr lang="es-ES" dirty="0">
              <a:solidFill>
                <a:srgbClr val="002060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7146B40-FA91-47A2-9EC5-7064D9298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414944"/>
            <a:ext cx="5444120" cy="1217515"/>
          </a:xfrm>
          <a:prstGeom prst="rect">
            <a:avLst/>
          </a:prstGeom>
        </p:spPr>
      </p:pic>
      <p:sp>
        <p:nvSpPr>
          <p:cNvPr id="25" name="Rectángulo 7">
            <a:extLst>
              <a:ext uri="{FF2B5EF4-FFF2-40B4-BE49-F238E27FC236}">
                <a16:creationId xmlns:a16="http://schemas.microsoft.com/office/drawing/2014/main" id="{E5C00D1B-4D7C-423C-B49C-8628E2CEA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194" y="4366248"/>
            <a:ext cx="5970525" cy="646331"/>
          </a:xfrm>
          <a:prstGeom prst="rect">
            <a:avLst/>
          </a:prstGeom>
          <a:solidFill>
            <a:srgbClr val="EDE2C5"/>
          </a:solidFill>
          <a:ln w="25400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s-ES" sz="1200" b="0" i="0" u="none" strike="noStrike" baseline="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Algunas formas verbales carecen de número y de persona y, por tanto, no pueden ir precedidas de los pronombres personales. Reciben el nombre de </a:t>
            </a:r>
            <a:r>
              <a:rPr lang="es-ES" sz="1200" b="1" i="0" u="none" strike="noStrike" baseline="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formas no personales.</a:t>
            </a:r>
            <a:endParaRPr lang="es-ES" altLang="es-ES" sz="1050" b="1" i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BA78881-256C-4F33-A736-76AEF6FF57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5271315"/>
            <a:ext cx="5444120" cy="826955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15962349-312A-42C6-8DB4-89A55A2C04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3833" y="2414944"/>
            <a:ext cx="2119824" cy="313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403229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>
          <a:xfrm>
            <a:off x="323850" y="763489"/>
            <a:ext cx="8064500" cy="649287"/>
          </a:xfrm>
        </p:spPr>
        <p:txBody>
          <a:bodyPr/>
          <a:lstStyle/>
          <a:p>
            <a:r>
              <a:rPr lang="es-ES" sz="3200" dirty="0">
                <a:solidFill>
                  <a:srgbClr val="002060"/>
                </a:solidFill>
                <a:latin typeface="DM Serif Display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3. Formas simples y compuestas</a:t>
            </a:r>
          </a:p>
        </p:txBody>
      </p:sp>
      <p:sp>
        <p:nvSpPr>
          <p:cNvPr id="3" name="Rectángulo 7"/>
          <p:cNvSpPr>
            <a:spLocks noChangeArrowheads="1"/>
          </p:cNvSpPr>
          <p:nvPr/>
        </p:nvSpPr>
        <p:spPr bwMode="auto">
          <a:xfrm>
            <a:off x="362133" y="1814214"/>
            <a:ext cx="4149155" cy="276999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just">
              <a:buClr>
                <a:srgbClr val="DF6752"/>
              </a:buClr>
              <a:buFont typeface="Arial" panose="020B0604020202020204" pitchFamily="34" charset="0"/>
              <a:buChar char="•"/>
            </a:pPr>
            <a:r>
              <a:rPr lang="es-E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Las </a:t>
            </a:r>
            <a:r>
              <a:rPr lang="es-E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formas simples</a:t>
            </a:r>
            <a:r>
              <a:rPr lang="es-E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constan de </a:t>
            </a:r>
            <a:r>
              <a:rPr lang="es-E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una sola palabra:</a:t>
            </a:r>
          </a:p>
        </p:txBody>
      </p:sp>
      <p:pic>
        <p:nvPicPr>
          <p:cNvPr id="1026" name="Picture 2" descr="C:\Users\henriquf\Dropbox (Oxford España)\Lengua castellana y literatura NUEVA SERIE 1ESO LIBALU ES-ES\060 Unidad 6\Ilustración\Finales\CR_18_0S1LLLA_U6_P114_F2.tif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53"/>
          <a:stretch/>
        </p:blipFill>
        <p:spPr bwMode="auto">
          <a:xfrm flipH="1">
            <a:off x="5235398" y="4593373"/>
            <a:ext cx="2996310" cy="1871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5512111" y="3028593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verbo auxiliar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7094539" y="3028593"/>
            <a:ext cx="1054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participio de </a:t>
            </a:r>
            <a:r>
              <a:rPr lang="es-ES" sz="1200" i="1" dirty="0"/>
              <a:t>hablar</a:t>
            </a:r>
          </a:p>
        </p:txBody>
      </p:sp>
      <p:grpSp>
        <p:nvGrpSpPr>
          <p:cNvPr id="21" name="20 Grupo"/>
          <p:cNvGrpSpPr/>
          <p:nvPr/>
        </p:nvGrpSpPr>
        <p:grpSpPr>
          <a:xfrm>
            <a:off x="660057" y="3949620"/>
            <a:ext cx="3977033" cy="1507573"/>
            <a:chOff x="4730450" y="3077747"/>
            <a:chExt cx="3977033" cy="1507573"/>
          </a:xfrm>
          <a:effectLst/>
        </p:grpSpPr>
        <p:sp>
          <p:nvSpPr>
            <p:cNvPr id="12" name="11 Llamada rectangular"/>
            <p:cNvSpPr/>
            <p:nvPr/>
          </p:nvSpPr>
          <p:spPr>
            <a:xfrm>
              <a:off x="4730450" y="3077747"/>
              <a:ext cx="3977033" cy="1507573"/>
            </a:xfrm>
            <a:prstGeom prst="wedgeRectCallout">
              <a:avLst>
                <a:gd name="adj1" fmla="val 87230"/>
                <a:gd name="adj2" fmla="val -381"/>
              </a:avLst>
            </a:prstGeom>
            <a:noFill/>
            <a:ln>
              <a:solidFill>
                <a:srgbClr val="DF675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4862643" y="3246757"/>
              <a:ext cx="367240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 </a:t>
              </a:r>
              <a:r>
                <a:rPr lang="es-ES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número</a:t>
              </a:r>
              <a:r>
                <a:rPr lang="es-ES" sz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y </a:t>
              </a:r>
              <a:r>
                <a:rPr lang="es-ES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persona</a:t>
              </a:r>
              <a:r>
                <a:rPr lang="es-ES" sz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de las </a:t>
              </a:r>
              <a:r>
                <a:rPr lang="es-ES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formas compuestas</a:t>
              </a:r>
              <a:r>
                <a:rPr lang="es-ES" sz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se determina a partir del verbo auxiliar </a:t>
              </a:r>
              <a:r>
                <a:rPr lang="es-ES" sz="12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haber:</a:t>
              </a:r>
            </a:p>
            <a:p>
              <a:pPr algn="ctr"/>
              <a:r>
                <a:rPr lang="es-ES" sz="1200" b="1" i="1" dirty="0">
                  <a:solidFill>
                    <a:srgbClr val="DF675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Yo</a:t>
              </a:r>
              <a:r>
                <a:rPr lang="es-ES" sz="12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s-ES" sz="1200" i="1" u="sng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he</a:t>
              </a:r>
              <a:r>
                <a:rPr lang="es-ES" sz="12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s-ES" sz="1200" i="1" u="sng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oído</a:t>
              </a:r>
              <a:r>
                <a:rPr lang="es-ES" sz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 </a:t>
              </a:r>
              <a:r>
                <a:rPr lang="es-ES" sz="1200" dirty="0">
                  <a:solidFill>
                    <a:srgbClr val="DF675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→ </a:t>
              </a:r>
              <a:r>
                <a:rPr lang="es-ES" sz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1. ª, singular</a:t>
              </a:r>
              <a:endParaRPr lang="es-ES" sz="1200" i="1" u="sng" dirty="0">
                <a:solidFill>
                  <a:srgbClr val="DF675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ctr"/>
              <a:r>
                <a:rPr lang="es-ES" sz="1200" b="1" i="1" dirty="0">
                  <a:solidFill>
                    <a:srgbClr val="DF675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Tú</a:t>
              </a:r>
              <a:r>
                <a:rPr lang="es-ES" sz="12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s-ES" sz="1200" i="1" u="sng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has</a:t>
              </a:r>
              <a:r>
                <a:rPr lang="es-ES" sz="12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s-ES" sz="1200" i="1" u="sng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oído</a:t>
              </a:r>
              <a:r>
                <a:rPr lang="es-ES" sz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 </a:t>
              </a:r>
              <a:r>
                <a:rPr lang="es-ES" sz="1200" dirty="0">
                  <a:solidFill>
                    <a:srgbClr val="DF675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→ </a:t>
              </a:r>
              <a:r>
                <a:rPr lang="es-ES" sz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2. ª, singular</a:t>
              </a:r>
              <a:endParaRPr lang="es-ES" sz="1200" i="1" u="sng" dirty="0">
                <a:solidFill>
                  <a:srgbClr val="DF675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ctr"/>
              <a:r>
                <a:rPr lang="es-ES" sz="1200" b="1" i="1" dirty="0">
                  <a:solidFill>
                    <a:srgbClr val="DF675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Ellas</a:t>
              </a:r>
              <a:r>
                <a:rPr lang="es-ES" sz="1200" b="1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s-ES" sz="1200" i="1" u="sng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han</a:t>
              </a:r>
              <a:r>
                <a:rPr lang="es-ES" sz="12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s-ES" sz="1200" i="1" u="sng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oído</a:t>
              </a:r>
              <a:r>
                <a:rPr lang="es-ES" sz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 </a:t>
              </a:r>
              <a:r>
                <a:rPr lang="es-ES" sz="1200" dirty="0">
                  <a:solidFill>
                    <a:srgbClr val="DF675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→</a:t>
              </a:r>
              <a:r>
                <a:rPr lang="es-ES" sz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3. ª, singular</a:t>
              </a:r>
              <a:endParaRPr lang="es-ES" sz="1200" i="1" u="sng" dirty="0">
                <a:solidFill>
                  <a:srgbClr val="DF675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0" name="19 CuadroTexto"/>
          <p:cNvSpPr txBox="1"/>
          <p:nvPr/>
        </p:nvSpPr>
        <p:spPr>
          <a:xfrm>
            <a:off x="4642820" y="1814214"/>
            <a:ext cx="3995030" cy="646331"/>
          </a:xfrm>
          <a:prstGeom prst="rect">
            <a:avLst/>
          </a:prstGeom>
          <a:noFill/>
          <a:ln w="25400">
            <a:noFill/>
            <a:prstDash val="sysDot"/>
          </a:ln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DF6752"/>
              </a:buClr>
              <a:buFont typeface="Arial" panose="020B0604020202020204" pitchFamily="34" charset="0"/>
              <a:buChar char="•"/>
            </a:pPr>
            <a:r>
              <a:rPr lang="es-ES" sz="1200" spc="-3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Las </a:t>
            </a:r>
            <a:r>
              <a:rPr lang="es-ES" sz="1200" b="1" spc="-3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formas compuestas</a:t>
            </a:r>
            <a:r>
              <a:rPr lang="es-ES" sz="1200" spc="-3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se construyen con el </a:t>
            </a:r>
            <a:r>
              <a:rPr lang="es-ES" sz="1200" b="1" spc="-3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verbo auxiliar </a:t>
            </a:r>
            <a:r>
              <a:rPr lang="es-ES" sz="1200" b="1" i="1" spc="-3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haber</a:t>
            </a:r>
            <a:r>
              <a:rPr lang="es-ES" sz="1200" i="1" spc="-3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ES" sz="1200" spc="-3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acompañado del </a:t>
            </a:r>
            <a:r>
              <a:rPr lang="es-ES" sz="1200" b="1" spc="-3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participio</a:t>
            </a:r>
            <a:r>
              <a:rPr lang="es-ES" sz="1200" spc="-3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del verbo que se conjuga:</a:t>
            </a:r>
            <a:endParaRPr lang="es-ES" sz="1600" spc="-3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1043608" y="2270157"/>
            <a:ext cx="1152128" cy="414160"/>
          </a:xfrm>
          <a:prstGeom prst="roundRect">
            <a:avLst/>
          </a:prstGeom>
          <a:solidFill>
            <a:srgbClr val="DF66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latin typeface="Brandon Text"/>
              </a:rPr>
              <a:t>cantamos</a:t>
            </a:r>
          </a:p>
        </p:txBody>
      </p:sp>
      <p:sp>
        <p:nvSpPr>
          <p:cNvPr id="28" name="27 Rectángulo redondeado"/>
          <p:cNvSpPr/>
          <p:nvPr/>
        </p:nvSpPr>
        <p:spPr>
          <a:xfrm>
            <a:off x="1619672" y="2754161"/>
            <a:ext cx="1154289" cy="414160"/>
          </a:xfrm>
          <a:prstGeom prst="roundRect">
            <a:avLst/>
          </a:prstGeom>
          <a:solidFill>
            <a:srgbClr val="DF66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latin typeface="Brandon Text"/>
              </a:rPr>
              <a:t>dormirán</a:t>
            </a:r>
          </a:p>
        </p:txBody>
      </p:sp>
      <p:sp>
        <p:nvSpPr>
          <p:cNvPr id="1024" name="1023 CuadroTexto"/>
          <p:cNvSpPr txBox="1"/>
          <p:nvPr/>
        </p:nvSpPr>
        <p:spPr>
          <a:xfrm>
            <a:off x="362133" y="1318096"/>
            <a:ext cx="5325617" cy="276999"/>
          </a:xfrm>
          <a:prstGeom prst="rect">
            <a:avLst/>
          </a:prstGeom>
          <a:solidFill>
            <a:srgbClr val="EDE2C5"/>
          </a:solidFill>
          <a:ln w="25400"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Las formas de la conjugación verbal pueden ser </a:t>
            </a:r>
            <a:r>
              <a:rPr lang="es-E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simples</a:t>
            </a:r>
            <a:r>
              <a:rPr lang="es-E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 </a:t>
            </a:r>
            <a:r>
              <a:rPr lang="es-E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compuestas.</a:t>
            </a:r>
            <a:endParaRPr lang="es-E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2349216" y="2270157"/>
            <a:ext cx="1154289" cy="414160"/>
          </a:xfrm>
          <a:prstGeom prst="roundRect">
            <a:avLst/>
          </a:prstGeom>
          <a:solidFill>
            <a:srgbClr val="DF66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latin typeface="Brandon Text"/>
              </a:rPr>
              <a:t>bebió</a:t>
            </a:r>
          </a:p>
        </p:txBody>
      </p:sp>
      <p:sp>
        <p:nvSpPr>
          <p:cNvPr id="32" name="31 Rectángulo redondeado"/>
          <p:cNvSpPr/>
          <p:nvPr/>
        </p:nvSpPr>
        <p:spPr>
          <a:xfrm>
            <a:off x="5260083" y="2605413"/>
            <a:ext cx="1152128" cy="414160"/>
          </a:xfrm>
          <a:prstGeom prst="roundRect">
            <a:avLst/>
          </a:prstGeom>
          <a:solidFill>
            <a:srgbClr val="DF66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latin typeface="Brandon Text"/>
              </a:rPr>
              <a:t>habéis</a:t>
            </a:r>
          </a:p>
        </p:txBody>
      </p:sp>
      <p:sp>
        <p:nvSpPr>
          <p:cNvPr id="33" name="32 Rectángulo redondeado"/>
          <p:cNvSpPr/>
          <p:nvPr/>
        </p:nvSpPr>
        <p:spPr>
          <a:xfrm>
            <a:off x="6888955" y="2609923"/>
            <a:ext cx="1465714" cy="414160"/>
          </a:xfrm>
          <a:prstGeom prst="roundRect">
            <a:avLst/>
          </a:prstGeom>
          <a:solidFill>
            <a:srgbClr val="DF66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latin typeface="Brandon Text"/>
              </a:rPr>
              <a:t>hablado</a:t>
            </a:r>
          </a:p>
        </p:txBody>
      </p:sp>
      <p:sp>
        <p:nvSpPr>
          <p:cNvPr id="6" name="5 Más"/>
          <p:cNvSpPr/>
          <p:nvPr/>
        </p:nvSpPr>
        <p:spPr>
          <a:xfrm>
            <a:off x="6434730" y="2614433"/>
            <a:ext cx="454225" cy="405140"/>
          </a:xfrm>
          <a:prstGeom prst="mathPlus">
            <a:avLst/>
          </a:prstGeom>
          <a:solidFill>
            <a:srgbClr val="EDC5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5877307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New logo oup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11E41"/>
        </a:solidFill>
        <a:ln>
          <a:solidFill>
            <a:srgbClr val="011E4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135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ew logo oup" id="{57320CA5-3184-4076-B763-4AA575FFDC65}" vid="{BAFC0CE0-B246-432C-A82D-B4F2F95057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logo oup</Template>
  <TotalTime>5521</TotalTime>
  <Words>300</Words>
  <Application>Microsoft Office PowerPoint</Application>
  <PresentationFormat>Presentación en pantalla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4" baseType="lpstr">
      <vt:lpstr>Arial</vt:lpstr>
      <vt:lpstr>Bosk</vt:lpstr>
      <vt:lpstr>Brandon Text</vt:lpstr>
      <vt:lpstr>Calibri</vt:lpstr>
      <vt:lpstr>Calibri Light</vt:lpstr>
      <vt:lpstr>DM Serif Display</vt:lpstr>
      <vt:lpstr>Open Sans</vt:lpstr>
      <vt:lpstr>Open Sans ExtraBold</vt:lpstr>
      <vt:lpstr>Open Sans Light</vt:lpstr>
      <vt:lpstr>New logo oup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JAVIER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verbo</dc:title>
  <dc:creator>Oxford University Press</dc:creator>
  <cp:lastModifiedBy>Angeles Gonzalez</cp:lastModifiedBy>
  <cp:revision>340</cp:revision>
  <dcterms:created xsi:type="dcterms:W3CDTF">2019-02-28T11:00:16Z</dcterms:created>
  <dcterms:modified xsi:type="dcterms:W3CDTF">2022-11-22T08:31:07Z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9f61502-7731-4690-a118-333634878cc9_Enabled">
    <vt:lpwstr>true</vt:lpwstr>
  </property>
  <property fmtid="{D5CDD505-2E9C-101B-9397-08002B2CF9AE}" pid="3" name="MSIP_Label_89f61502-7731-4690-a118-333634878cc9_SetDate">
    <vt:lpwstr>2020-02-25T11:17:47Z</vt:lpwstr>
  </property>
  <property fmtid="{D5CDD505-2E9C-101B-9397-08002B2CF9AE}" pid="4" name="MSIP_Label_89f61502-7731-4690-a118-333634878cc9_Method">
    <vt:lpwstr>Privileged</vt:lpwstr>
  </property>
  <property fmtid="{D5CDD505-2E9C-101B-9397-08002B2CF9AE}" pid="5" name="MSIP_Label_89f61502-7731-4690-a118-333634878cc9_Name">
    <vt:lpwstr>Internal</vt:lpwstr>
  </property>
  <property fmtid="{D5CDD505-2E9C-101B-9397-08002B2CF9AE}" pid="6" name="MSIP_Label_89f61502-7731-4690-a118-333634878cc9_SiteId">
    <vt:lpwstr>91761b62-4c45-43f5-9f0e-be8ad9b551ff</vt:lpwstr>
  </property>
  <property fmtid="{D5CDD505-2E9C-101B-9397-08002B2CF9AE}" pid="7" name="MSIP_Label_89f61502-7731-4690-a118-333634878cc9_ActionId">
    <vt:lpwstr>2a665b5e-7b6f-4944-a2d6-000083208599</vt:lpwstr>
  </property>
  <property fmtid="{D5CDD505-2E9C-101B-9397-08002B2CF9AE}" pid="8" name="MSIP_Label_89f61502-7731-4690-a118-333634878cc9_ContentBits">
    <vt:lpwstr>0</vt:lpwstr>
  </property>
</Properties>
</file>