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6"/>
  </p:notesMasterIdLst>
  <p:handoutMasterIdLst>
    <p:handoutMasterId r:id="rId7"/>
  </p:handoutMasterIdLst>
  <p:sldIdLst>
    <p:sldId id="274" r:id="rId2"/>
    <p:sldId id="257" r:id="rId3"/>
    <p:sldId id="276" r:id="rId4"/>
    <p:sldId id="277" r:id="rId5"/>
  </p:sldIdLst>
  <p:sldSz cx="9144000" cy="6858000" type="screen4x3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sin título" id="{0F68E815-DFA1-4941-B352-8704B13ED6AE}">
          <p14:sldIdLst>
            <p14:sldId id="274"/>
            <p14:sldId id="257"/>
            <p14:sldId id="276"/>
            <p14:sldId id="27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C609E"/>
    <a:srgbClr val="B3DFD9"/>
    <a:srgbClr val="C3B6D2"/>
    <a:srgbClr val="78C6BA"/>
    <a:srgbClr val="D8B450"/>
    <a:srgbClr val="E1C679"/>
    <a:srgbClr val="967621"/>
    <a:srgbClr val="BC9711"/>
    <a:srgbClr val="876EA5"/>
    <a:srgbClr val="EDC5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89" autoAdjust="0"/>
    <p:restoredTop sz="99741" autoAdjust="0"/>
  </p:normalViewPr>
  <p:slideViewPr>
    <p:cSldViewPr snapToObjects="1">
      <p:cViewPr varScale="1">
        <p:scale>
          <a:sx n="114" d="100"/>
          <a:sy n="114" d="100"/>
        </p:scale>
        <p:origin x="152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11" d="100"/>
          <a:sy n="111" d="100"/>
        </p:scale>
        <p:origin x="2448" y="84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85000"/>
              </a:schemeClr>
            </a:gs>
            <a:gs pos="100000">
              <a:schemeClr val="bg1">
                <a:lumMod val="65000"/>
              </a:schemeClr>
            </a:gs>
          </a:gsLst>
          <a:path path="rect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r>
              <a:rPr lang="es-ES" sz="1400" b="1" dirty="0">
                <a:latin typeface="Bosk"/>
              </a:rPr>
              <a:t>Prehistoria e Historia Antigua</a:t>
            </a:r>
          </a:p>
        </p:txBody>
      </p:sp>
      <p:pic>
        <p:nvPicPr>
          <p:cNvPr id="6" name="Imagen 5" descr="OUP_Full_MS_White.pn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120" y="6431876"/>
            <a:ext cx="1432560" cy="405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49779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DA4F8C-94A3-DA47-8841-CCF42BFE7AE6}" type="datetimeFigureOut">
              <a:rPr lang="es-ES" smtClean="0"/>
              <a:t>22/11/2022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41F977-B162-304F-B38D-9103599A204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020955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id="{89E4B9EB-2F92-4715-F45F-4936C1976BEB}"/>
              </a:ext>
            </a:extLst>
          </p:cNvPr>
          <p:cNvSpPr/>
          <p:nvPr/>
        </p:nvSpPr>
        <p:spPr>
          <a:xfrm>
            <a:off x="0" y="0"/>
            <a:ext cx="9144000" cy="801189"/>
          </a:xfrm>
          <a:prstGeom prst="rect">
            <a:avLst/>
          </a:prstGeom>
          <a:solidFill>
            <a:srgbClr val="011E41"/>
          </a:solidFill>
          <a:ln>
            <a:solidFill>
              <a:srgbClr val="011E4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7" name="Imagen 6" descr="Logotipo&#10;&#10;Descripción generada automáticamente">
            <a:extLst>
              <a:ext uri="{FF2B5EF4-FFF2-40B4-BE49-F238E27FC236}">
                <a16:creationId xmlns:a16="http://schemas.microsoft.com/office/drawing/2014/main" id="{D01D47FE-1938-197F-8E38-5B402E54BFC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429" t="15420" b="42426"/>
          <a:stretch/>
        </p:blipFill>
        <p:spPr>
          <a:xfrm>
            <a:off x="6747711" y="115998"/>
            <a:ext cx="2326617" cy="502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23457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25A25B0-FCEA-4486-AB5C-EC91F10BFA06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8C2C853-4A46-4F54-834F-A2ADEDD3759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16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25A25B0-FCEA-4486-AB5C-EC91F10BFA06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8C2C853-4A46-4F54-834F-A2ADEDD3759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9081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DE28863-DB48-42C5-9096-D632173A9FC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23850" y="691481"/>
            <a:ext cx="8064500" cy="6492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1"/>
            </a:lvl1pPr>
          </a:lstStyle>
          <a:p>
            <a:pPr lvl="0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71930795"/>
      </p:ext>
    </p:extLst>
  </p:cSld>
  <p:clrMapOvr>
    <a:masterClrMapping/>
  </p:clrMapOvr>
  <p:transition spd="slow">
    <p:randomBar dir="vert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e 3">
            <a:extLst>
              <a:ext uri="{FF2B5EF4-FFF2-40B4-BE49-F238E27FC236}">
                <a16:creationId xmlns:a16="http://schemas.microsoft.com/office/drawing/2014/main" id="{FC0DF2F6-9E0C-4A46-A75A-82A967267DB1}"/>
              </a:ext>
            </a:extLst>
          </p:cNvPr>
          <p:cNvSpPr/>
          <p:nvPr userDrawn="1"/>
        </p:nvSpPr>
        <p:spPr>
          <a:xfrm>
            <a:off x="700633" y="1758969"/>
            <a:ext cx="432048" cy="432048"/>
          </a:xfrm>
          <a:prstGeom prst="ellipse">
            <a:avLst/>
          </a:prstGeom>
          <a:solidFill>
            <a:srgbClr val="876EA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/>
              <a:t>1</a:t>
            </a:r>
          </a:p>
        </p:txBody>
      </p:sp>
      <p:sp>
        <p:nvSpPr>
          <p:cNvPr id="5" name="Elipse 4">
            <a:extLst>
              <a:ext uri="{FF2B5EF4-FFF2-40B4-BE49-F238E27FC236}">
                <a16:creationId xmlns:a16="http://schemas.microsoft.com/office/drawing/2014/main" id="{03868AC3-BD0A-400D-B041-63F0FEFCA04C}"/>
              </a:ext>
            </a:extLst>
          </p:cNvPr>
          <p:cNvSpPr/>
          <p:nvPr userDrawn="1"/>
        </p:nvSpPr>
        <p:spPr>
          <a:xfrm>
            <a:off x="700633" y="2295872"/>
            <a:ext cx="432048" cy="432048"/>
          </a:xfrm>
          <a:prstGeom prst="ellipse">
            <a:avLst/>
          </a:prstGeom>
          <a:solidFill>
            <a:srgbClr val="876EA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ES" b="1" dirty="0"/>
              <a:t>2</a:t>
            </a:r>
          </a:p>
        </p:txBody>
      </p:sp>
      <p:sp>
        <p:nvSpPr>
          <p:cNvPr id="6" name="Elipse 5">
            <a:extLst>
              <a:ext uri="{FF2B5EF4-FFF2-40B4-BE49-F238E27FC236}">
                <a16:creationId xmlns:a16="http://schemas.microsoft.com/office/drawing/2014/main" id="{8F9440E1-DFC1-4FE1-AB9C-4F126B270738}"/>
              </a:ext>
            </a:extLst>
          </p:cNvPr>
          <p:cNvSpPr/>
          <p:nvPr userDrawn="1"/>
        </p:nvSpPr>
        <p:spPr>
          <a:xfrm>
            <a:off x="700633" y="2859689"/>
            <a:ext cx="432048" cy="432048"/>
          </a:xfrm>
          <a:prstGeom prst="ellipse">
            <a:avLst/>
          </a:prstGeom>
          <a:solidFill>
            <a:srgbClr val="876EA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ES" b="1" dirty="0"/>
              <a:t>3</a:t>
            </a:r>
          </a:p>
        </p:txBody>
      </p:sp>
      <p:sp>
        <p:nvSpPr>
          <p:cNvPr id="23" name="Marcador de texto 22">
            <a:extLst>
              <a:ext uri="{FF2B5EF4-FFF2-40B4-BE49-F238E27FC236}">
                <a16:creationId xmlns:a16="http://schemas.microsoft.com/office/drawing/2014/main" id="{0FA66D50-832F-4BCA-BB97-1DE6706AD9E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259632" y="1780353"/>
            <a:ext cx="5184775" cy="431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/>
            </a:lvl1pPr>
          </a:lstStyle>
          <a:p>
            <a:pPr lvl="0"/>
            <a:endParaRPr lang="es-ES" dirty="0"/>
          </a:p>
        </p:txBody>
      </p:sp>
      <p:sp>
        <p:nvSpPr>
          <p:cNvPr id="24" name="Marcador de texto 22">
            <a:extLst>
              <a:ext uri="{FF2B5EF4-FFF2-40B4-BE49-F238E27FC236}">
                <a16:creationId xmlns:a16="http://schemas.microsoft.com/office/drawing/2014/main" id="{066ED005-26BF-401F-9D9D-BA9BF53447F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259632" y="2316863"/>
            <a:ext cx="5184775" cy="431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/>
            </a:lvl1pPr>
          </a:lstStyle>
          <a:p>
            <a:pPr lvl="0"/>
            <a:endParaRPr lang="es-ES" dirty="0"/>
          </a:p>
        </p:txBody>
      </p:sp>
      <p:sp>
        <p:nvSpPr>
          <p:cNvPr id="25" name="Marcador de texto 22">
            <a:extLst>
              <a:ext uri="{FF2B5EF4-FFF2-40B4-BE49-F238E27FC236}">
                <a16:creationId xmlns:a16="http://schemas.microsoft.com/office/drawing/2014/main" id="{81E8C001-FF9C-49C0-9952-ABA46BACB22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259632" y="2853373"/>
            <a:ext cx="5184775" cy="431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/>
            </a:lvl1pPr>
          </a:lstStyle>
          <a:p>
            <a:pPr lvl="0"/>
            <a:endParaRPr lang="es-ES" dirty="0"/>
          </a:p>
        </p:txBody>
      </p:sp>
      <p:sp>
        <p:nvSpPr>
          <p:cNvPr id="31" name="Marcador de texto 22">
            <a:extLst>
              <a:ext uri="{FF2B5EF4-FFF2-40B4-BE49-F238E27FC236}">
                <a16:creationId xmlns:a16="http://schemas.microsoft.com/office/drawing/2014/main" id="{7A32A900-179C-45F0-BB9D-944493DE68F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67544" y="692696"/>
            <a:ext cx="7704856" cy="85010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000" b="1"/>
            </a:lvl1pPr>
          </a:lstStyle>
          <a:p>
            <a:pPr lvl="0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10677063"/>
      </p:ext>
    </p:extLst>
  </p:cSld>
  <p:clrMapOvr>
    <a:masterClrMapping/>
  </p:clrMapOvr>
  <p:transition spd="slow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25A25B0-FCEA-4486-AB5C-EC91F10BFA06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8C2C853-4A46-4F54-834F-A2ADEDD3759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392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25A25B0-FCEA-4486-AB5C-EC91F10BFA06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8C2C853-4A46-4F54-834F-A2ADEDD3759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640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25A25B0-FCEA-4486-AB5C-EC91F10BFA06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8C2C853-4A46-4F54-834F-A2ADEDD3759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137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25A25B0-FCEA-4486-AB5C-EC91F10BFA06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8C2C853-4A46-4F54-834F-A2ADEDD3759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568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25A25B0-FCEA-4486-AB5C-EC91F10BFA06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8C2C853-4A46-4F54-834F-A2ADEDD3759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84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25A25B0-FCEA-4486-AB5C-EC91F10BFA06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8C2C853-4A46-4F54-834F-A2ADEDD3759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078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25A25B0-FCEA-4486-AB5C-EC91F10BFA06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8C2C853-4A46-4F54-834F-A2ADEDD3759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82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25A25B0-FCEA-4486-AB5C-EC91F10BFA06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8C2C853-4A46-4F54-834F-A2ADEDD3759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222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>
            <a:extLst>
              <a:ext uri="{FF2B5EF4-FFF2-40B4-BE49-F238E27FC236}">
                <a16:creationId xmlns:a16="http://schemas.microsoft.com/office/drawing/2014/main" id="{8B4098C7-336F-A5BF-1F42-5F8D783EC9F7}"/>
              </a:ext>
            </a:extLst>
          </p:cNvPr>
          <p:cNvSpPr/>
          <p:nvPr/>
        </p:nvSpPr>
        <p:spPr>
          <a:xfrm>
            <a:off x="0" y="1"/>
            <a:ext cx="9144000" cy="656166"/>
          </a:xfrm>
          <a:prstGeom prst="rect">
            <a:avLst/>
          </a:prstGeom>
          <a:solidFill>
            <a:srgbClr val="011E41"/>
          </a:solidFill>
          <a:ln>
            <a:solidFill>
              <a:srgbClr val="011E4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8" name="Imagen 7" descr="Logotipo&#10;&#10;Descripción generada automáticamente">
            <a:extLst>
              <a:ext uri="{FF2B5EF4-FFF2-40B4-BE49-F238E27FC236}">
                <a16:creationId xmlns:a16="http://schemas.microsoft.com/office/drawing/2014/main" id="{F152D85C-ED3E-978B-743F-F0D91CC33176}"/>
              </a:ext>
            </a:extLst>
          </p:cNvPr>
          <p:cNvPicPr>
            <a:picLocks noChangeAspect="1"/>
          </p:cNvPicPr>
          <p:nvPr/>
        </p:nvPicPr>
        <p:blipFill rotWithShape="1">
          <a:blip r:embed="rId15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429" t="15420" b="42426"/>
          <a:stretch/>
        </p:blipFill>
        <p:spPr>
          <a:xfrm>
            <a:off x="6747711" y="22864"/>
            <a:ext cx="2326617" cy="502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8806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  <p:sldLayoutId id="2147483649" r:id="rId13"/>
  </p:sldLayoutIdLst>
  <p:transition spd="slow">
    <p:randomBar dir="vert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Marcador de texto 2">
            <a:extLst>
              <a:ext uri="{FF2B5EF4-FFF2-40B4-BE49-F238E27FC236}">
                <a16:creationId xmlns:a16="http://schemas.microsoft.com/office/drawing/2014/main" id="{52387E21-EF11-47B0-8C0C-BF777FA2FBD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39552" y="952626"/>
            <a:ext cx="8443076" cy="879723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es-ES" sz="4000" b="1" cap="small" dirty="0">
                <a:solidFill>
                  <a:srgbClr val="002060"/>
                </a:solidFill>
                <a:latin typeface="DM Serif Display" pitchFamily="2" charset="0"/>
              </a:rPr>
              <a:t>Unidad</a:t>
            </a:r>
            <a:r>
              <a:rPr lang="es-ES" sz="4000" b="1" dirty="0">
                <a:solidFill>
                  <a:srgbClr val="002060"/>
                </a:solidFill>
                <a:latin typeface="DM Serif Display" pitchFamily="2" charset="0"/>
              </a:rPr>
              <a:t> 7. </a:t>
            </a:r>
            <a:r>
              <a:rPr lang="es-ES" sz="3600" b="1" dirty="0">
                <a:solidFill>
                  <a:srgbClr val="7C609E"/>
                </a:solidFill>
                <a:latin typeface="DM Serif Display" pitchFamily="2" charset="0"/>
              </a:rPr>
              <a:t>Los mitos</a:t>
            </a:r>
            <a:endParaRPr lang="es-ES" sz="4400" b="1" dirty="0">
              <a:solidFill>
                <a:srgbClr val="7C609E"/>
              </a:solidFill>
              <a:latin typeface="DM Serif Display" pitchFamily="2" charset="0"/>
            </a:endParaRPr>
          </a:p>
        </p:txBody>
      </p:sp>
      <p:sp>
        <p:nvSpPr>
          <p:cNvPr id="15" name="Elipse 14">
            <a:extLst>
              <a:ext uri="{FF2B5EF4-FFF2-40B4-BE49-F238E27FC236}">
                <a16:creationId xmlns:a16="http://schemas.microsoft.com/office/drawing/2014/main" id="{A37164BF-A9D7-4505-A60A-7ED803E521F4}"/>
              </a:ext>
            </a:extLst>
          </p:cNvPr>
          <p:cNvSpPr/>
          <p:nvPr/>
        </p:nvSpPr>
        <p:spPr>
          <a:xfrm>
            <a:off x="988665" y="2164273"/>
            <a:ext cx="432048" cy="432048"/>
          </a:xfrm>
          <a:prstGeom prst="ellipse">
            <a:avLst/>
          </a:prstGeom>
          <a:solidFill>
            <a:srgbClr val="7C609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1</a:t>
            </a:r>
          </a:p>
        </p:txBody>
      </p:sp>
      <p:sp>
        <p:nvSpPr>
          <p:cNvPr id="17" name="Elipse 16">
            <a:extLst>
              <a:ext uri="{FF2B5EF4-FFF2-40B4-BE49-F238E27FC236}">
                <a16:creationId xmlns:a16="http://schemas.microsoft.com/office/drawing/2014/main" id="{886588F5-0E1E-4253-A6C3-4861A40456F1}"/>
              </a:ext>
            </a:extLst>
          </p:cNvPr>
          <p:cNvSpPr/>
          <p:nvPr/>
        </p:nvSpPr>
        <p:spPr>
          <a:xfrm>
            <a:off x="988665" y="2740337"/>
            <a:ext cx="432048" cy="432048"/>
          </a:xfrm>
          <a:prstGeom prst="ellipse">
            <a:avLst/>
          </a:prstGeom>
          <a:solidFill>
            <a:srgbClr val="7C609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ES" b="1" dirty="0"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2</a:t>
            </a:r>
          </a:p>
        </p:txBody>
      </p:sp>
      <p:sp>
        <p:nvSpPr>
          <p:cNvPr id="18" name="Elipse 17">
            <a:extLst>
              <a:ext uri="{FF2B5EF4-FFF2-40B4-BE49-F238E27FC236}">
                <a16:creationId xmlns:a16="http://schemas.microsoft.com/office/drawing/2014/main" id="{90EB5E55-7E13-4EA4-85EC-8DE28AE08805}"/>
              </a:ext>
            </a:extLst>
          </p:cNvPr>
          <p:cNvSpPr/>
          <p:nvPr/>
        </p:nvSpPr>
        <p:spPr>
          <a:xfrm>
            <a:off x="988665" y="3316401"/>
            <a:ext cx="432048" cy="432048"/>
          </a:xfrm>
          <a:prstGeom prst="ellipse">
            <a:avLst/>
          </a:prstGeom>
          <a:solidFill>
            <a:srgbClr val="7C609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ES" b="1" dirty="0"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3</a:t>
            </a:r>
          </a:p>
        </p:txBody>
      </p:sp>
      <p:sp>
        <p:nvSpPr>
          <p:cNvPr id="19" name="CuadroTexto 18">
            <a:hlinkClick r:id="" action="ppaction://noaction"/>
            <a:extLst>
              <a:ext uri="{FF2B5EF4-FFF2-40B4-BE49-F238E27FC236}">
                <a16:creationId xmlns:a16="http://schemas.microsoft.com/office/drawing/2014/main" id="{6A3D4338-C55B-492D-A67B-F8F6ABDE5389}"/>
              </a:ext>
            </a:extLst>
          </p:cNvPr>
          <p:cNvSpPr txBox="1"/>
          <p:nvPr/>
        </p:nvSpPr>
        <p:spPr>
          <a:xfrm>
            <a:off x="1547663" y="2732637"/>
            <a:ext cx="66076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>
                <a:solidFill>
                  <a:prstClr val="black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Los mitos griegos</a:t>
            </a:r>
          </a:p>
        </p:txBody>
      </p:sp>
      <p:sp>
        <p:nvSpPr>
          <p:cNvPr id="20" name="CuadroTexto 19">
            <a:hlinkClick r:id="" action="ppaction://noaction"/>
            <a:extLst>
              <a:ext uri="{FF2B5EF4-FFF2-40B4-BE49-F238E27FC236}">
                <a16:creationId xmlns:a16="http://schemas.microsoft.com/office/drawing/2014/main" id="{2D43D95F-1C9B-451D-8F65-31265ED58711}"/>
              </a:ext>
            </a:extLst>
          </p:cNvPr>
          <p:cNvSpPr txBox="1"/>
          <p:nvPr/>
        </p:nvSpPr>
        <p:spPr>
          <a:xfrm>
            <a:off x="1547664" y="3304878"/>
            <a:ext cx="7128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>
                <a:solidFill>
                  <a:prstClr val="black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Los mitos hebreos</a:t>
            </a:r>
          </a:p>
        </p:txBody>
      </p:sp>
      <p:sp>
        <p:nvSpPr>
          <p:cNvPr id="21" name="CuadroTexto 20">
            <a:hlinkClick r:id="" action="ppaction://noaction"/>
            <a:extLst>
              <a:ext uri="{FF2B5EF4-FFF2-40B4-BE49-F238E27FC236}">
                <a16:creationId xmlns:a16="http://schemas.microsoft.com/office/drawing/2014/main" id="{8E5BE5F7-067B-46B2-B3DB-9784495CC511}"/>
              </a:ext>
            </a:extLst>
          </p:cNvPr>
          <p:cNvSpPr txBox="1"/>
          <p:nvPr/>
        </p:nvSpPr>
        <p:spPr>
          <a:xfrm>
            <a:off x="1547664" y="2149464"/>
            <a:ext cx="4608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>
                <a:solidFill>
                  <a:prstClr val="black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Concepto de mito</a:t>
            </a:r>
          </a:p>
        </p:txBody>
      </p:sp>
      <p:sp>
        <p:nvSpPr>
          <p:cNvPr id="22" name="Rectángulo: esquinas redondeadas 21">
            <a:extLst>
              <a:ext uri="{FF2B5EF4-FFF2-40B4-BE49-F238E27FC236}">
                <a16:creationId xmlns:a16="http://schemas.microsoft.com/office/drawing/2014/main" id="{EC154634-F3C4-4893-91A9-B7AE86D81537}"/>
              </a:ext>
            </a:extLst>
          </p:cNvPr>
          <p:cNvSpPr/>
          <p:nvPr/>
        </p:nvSpPr>
        <p:spPr>
          <a:xfrm>
            <a:off x="6227833" y="5212051"/>
            <a:ext cx="2351067" cy="1048532"/>
          </a:xfrm>
          <a:prstGeom prst="roundRect">
            <a:avLst/>
          </a:prstGeom>
          <a:solidFill>
            <a:srgbClr val="C3B6D2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/>
            <a:r>
              <a:rPr lang="es-ES" sz="12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¡Escucha el </a:t>
            </a:r>
            <a:r>
              <a:rPr lang="es-ES" sz="1200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audiorresumen</a:t>
            </a:r>
            <a:r>
              <a:rPr lang="es-ES" sz="12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br>
              <a:rPr lang="es-ES" sz="12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es-ES" sz="12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mientras estudias la presentación!</a:t>
            </a:r>
          </a:p>
        </p:txBody>
      </p:sp>
      <p:sp>
        <p:nvSpPr>
          <p:cNvPr id="23" name="Rectángulo: esquinas redondeadas 22">
            <a:extLst>
              <a:ext uri="{FF2B5EF4-FFF2-40B4-BE49-F238E27FC236}">
                <a16:creationId xmlns:a16="http://schemas.microsoft.com/office/drawing/2014/main" id="{ABCFFA1D-8406-41F6-9D8B-4811222EA6A5}"/>
              </a:ext>
            </a:extLst>
          </p:cNvPr>
          <p:cNvSpPr/>
          <p:nvPr/>
        </p:nvSpPr>
        <p:spPr>
          <a:xfrm>
            <a:off x="6574662" y="4755351"/>
            <a:ext cx="1667862" cy="705384"/>
          </a:xfrm>
          <a:prstGeom prst="roundRect">
            <a:avLst/>
          </a:prstGeom>
          <a:solidFill>
            <a:srgbClr val="7C60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>
                <a:solidFill>
                  <a:srgbClr val="002060"/>
                </a:solidFill>
              </a:rPr>
              <a:t>        ¡Consejo!</a:t>
            </a:r>
            <a:endParaRPr lang="en-GB" b="1" dirty="0">
              <a:solidFill>
                <a:srgbClr val="002060"/>
              </a:solidFill>
            </a:endParaRPr>
          </a:p>
        </p:txBody>
      </p:sp>
      <p:pic>
        <p:nvPicPr>
          <p:cNvPr id="14" name="Imagen 13" descr="Icono&#10;&#10;Descripción generada automáticamente">
            <a:extLst>
              <a:ext uri="{FF2B5EF4-FFF2-40B4-BE49-F238E27FC236}">
                <a16:creationId xmlns:a16="http://schemas.microsoft.com/office/drawing/2014/main" id="{E4410CD6-EF58-F341-9EEF-8510A640C976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9215" y="4906510"/>
            <a:ext cx="403065" cy="403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9818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10 Flecha derecha">
            <a:extLst>
              <a:ext uri="{FF2B5EF4-FFF2-40B4-BE49-F238E27FC236}">
                <a16:creationId xmlns:a16="http://schemas.microsoft.com/office/drawing/2014/main" id="{59D1E010-4135-4BE9-BB24-110FF24B1D6A}"/>
              </a:ext>
            </a:extLst>
          </p:cNvPr>
          <p:cNvSpPr/>
          <p:nvPr/>
        </p:nvSpPr>
        <p:spPr>
          <a:xfrm rot="14784521" flipH="1">
            <a:off x="5907184" y="3535138"/>
            <a:ext cx="666962" cy="426461"/>
          </a:xfrm>
          <a:prstGeom prst="rightArrow">
            <a:avLst/>
          </a:prstGeom>
          <a:solidFill>
            <a:srgbClr val="BC9711"/>
          </a:solidFill>
          <a:ln>
            <a:noFill/>
          </a:ln>
          <a:effectLst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1 Marcador de texto"/>
          <p:cNvSpPr>
            <a:spLocks noGrp="1"/>
          </p:cNvSpPr>
          <p:nvPr>
            <p:ph type="body" sz="quarter" idx="10"/>
          </p:nvPr>
        </p:nvSpPr>
        <p:spPr>
          <a:xfrm>
            <a:off x="323850" y="763489"/>
            <a:ext cx="8064500" cy="649287"/>
          </a:xfrm>
        </p:spPr>
        <p:txBody>
          <a:bodyPr/>
          <a:lstStyle/>
          <a:p>
            <a:r>
              <a:rPr lang="es-ES" sz="3200" dirty="0">
                <a:solidFill>
                  <a:srgbClr val="002060"/>
                </a:solidFill>
                <a:latin typeface="DM Serif Display" pitchFamily="2" charset="0"/>
              </a:rPr>
              <a:t>1. Concepto de mito</a:t>
            </a:r>
          </a:p>
        </p:txBody>
      </p:sp>
      <p:sp>
        <p:nvSpPr>
          <p:cNvPr id="13" name="3 CuadroTexto"/>
          <p:cNvSpPr txBox="1"/>
          <p:nvPr/>
        </p:nvSpPr>
        <p:spPr>
          <a:xfrm>
            <a:off x="374986" y="1412776"/>
            <a:ext cx="8388490" cy="276999"/>
          </a:xfrm>
          <a:prstGeom prst="rect">
            <a:avLst/>
          </a:prstGeom>
          <a:solidFill>
            <a:srgbClr val="78C6BA">
              <a:alpha val="69804"/>
            </a:srgbClr>
          </a:solidFill>
          <a:ln w="25400">
            <a:noFill/>
            <a:prstDash val="sysDot"/>
          </a:ln>
        </p:spPr>
        <p:txBody>
          <a:bodyPr wrap="square" rtlCol="0">
            <a:spAutoFit/>
          </a:bodyPr>
          <a:lstStyle/>
          <a:p>
            <a:r>
              <a:rPr lang="es-ES" sz="12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Los </a:t>
            </a:r>
            <a:r>
              <a:rPr lang="es-ES" sz="1200" b="1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mitos</a:t>
            </a:r>
            <a:r>
              <a:rPr lang="es-ES" sz="12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son </a:t>
            </a:r>
            <a:r>
              <a:rPr lang="es-ES" sz="1200" b="1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narraciones </a:t>
            </a:r>
            <a:r>
              <a:rPr lang="es-ES" sz="12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 </a:t>
            </a:r>
            <a:r>
              <a:rPr lang="es-ES" sz="1200" b="1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sucesos imaginarios </a:t>
            </a:r>
            <a:r>
              <a:rPr lang="es-ES" sz="12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protagonizadas por </a:t>
            </a:r>
            <a:r>
              <a:rPr lang="es-ES" sz="1200" b="1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dioses</a:t>
            </a:r>
            <a:r>
              <a:rPr lang="es-ES" sz="12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y por </a:t>
            </a:r>
            <a:r>
              <a:rPr lang="es-ES" sz="1200" b="1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héroes. </a:t>
            </a:r>
          </a:p>
        </p:txBody>
      </p:sp>
      <p:sp>
        <p:nvSpPr>
          <p:cNvPr id="32" name="10 Flecha derecha"/>
          <p:cNvSpPr/>
          <p:nvPr/>
        </p:nvSpPr>
        <p:spPr>
          <a:xfrm rot="6815479">
            <a:off x="2569856" y="3535140"/>
            <a:ext cx="666962" cy="426461"/>
          </a:xfrm>
          <a:prstGeom prst="rightArrow">
            <a:avLst/>
          </a:prstGeom>
          <a:solidFill>
            <a:srgbClr val="BC9711"/>
          </a:solidFill>
          <a:ln>
            <a:noFill/>
          </a:ln>
          <a:effectLst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1" name="Rectángulo 7"/>
          <p:cNvSpPr>
            <a:spLocks noChangeArrowheads="1"/>
          </p:cNvSpPr>
          <p:nvPr/>
        </p:nvSpPr>
        <p:spPr bwMode="auto">
          <a:xfrm>
            <a:off x="397002" y="6008024"/>
            <a:ext cx="8388491" cy="523220"/>
          </a:xfrm>
          <a:prstGeom prst="rect">
            <a:avLst/>
          </a:prstGeom>
          <a:noFill/>
          <a:ln w="25400">
            <a:solidFill>
              <a:srgbClr val="BC971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s-ES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Los </a:t>
            </a:r>
            <a:r>
              <a:rPr lang="es-ES" sz="1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mitos clásicos </a:t>
            </a:r>
            <a:r>
              <a:rPr lang="es-ES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han llegado hasta nosotros a través de las obras de </a:t>
            </a:r>
            <a:r>
              <a:rPr lang="es-ES" sz="1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autores griegos </a:t>
            </a:r>
            <a:r>
              <a:rPr lang="es-ES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y</a:t>
            </a:r>
            <a:r>
              <a:rPr lang="es-ES" sz="1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latinos </a:t>
            </a:r>
            <a:r>
              <a:rPr lang="es-ES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 la Antigüedad, como Homero, </a:t>
            </a:r>
            <a:r>
              <a:rPr lang="es-ES" sz="14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Hesiodo</a:t>
            </a:r>
            <a:r>
              <a:rPr lang="es-ES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u Ovidio; los </a:t>
            </a:r>
            <a:r>
              <a:rPr lang="es-ES" sz="1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mitos hebreos,</a:t>
            </a:r>
            <a:r>
              <a:rPr lang="es-ES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por medio de la </a:t>
            </a:r>
            <a:r>
              <a:rPr lang="es-ES" sz="1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Biblia. </a:t>
            </a:r>
            <a:endParaRPr lang="es-ES" sz="1100" b="1" dirty="0">
              <a:solidFill>
                <a:srgbClr val="BC971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" name="Rectángulo: esquinas redondeadas 3">
            <a:extLst>
              <a:ext uri="{FF2B5EF4-FFF2-40B4-BE49-F238E27FC236}">
                <a16:creationId xmlns:a16="http://schemas.microsoft.com/office/drawing/2014/main" id="{C1C81215-2F67-4BE9-8843-54D5B253506F}"/>
              </a:ext>
            </a:extLst>
          </p:cNvPr>
          <p:cNvSpPr/>
          <p:nvPr/>
        </p:nvSpPr>
        <p:spPr>
          <a:xfrm>
            <a:off x="1610671" y="2002313"/>
            <a:ext cx="5922658" cy="936104"/>
          </a:xfrm>
          <a:prstGeom prst="roundRect">
            <a:avLst/>
          </a:prstGeom>
          <a:solidFill>
            <a:srgbClr val="7C609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 lo largo de la historia, todas las culturas han creado mitos para </a:t>
            </a:r>
            <a:r>
              <a:rPr lang="es-ES" sz="1600" dirty="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explicar</a:t>
            </a:r>
            <a:r>
              <a:rPr lang="es-ES" sz="16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los </a:t>
            </a:r>
            <a:r>
              <a:rPr lang="es-ES" sz="1600" dirty="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enigmas del mundo</a:t>
            </a:r>
            <a:r>
              <a:rPr lang="es-ES" sz="16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: el origen del cosmos, la aparición del ser humano, los fenómenos naturales... </a:t>
            </a:r>
          </a:p>
        </p:txBody>
      </p:sp>
      <p:sp>
        <p:nvSpPr>
          <p:cNvPr id="20" name="Rectángulo: esquinas redondeadas 19">
            <a:extLst>
              <a:ext uri="{FF2B5EF4-FFF2-40B4-BE49-F238E27FC236}">
                <a16:creationId xmlns:a16="http://schemas.microsoft.com/office/drawing/2014/main" id="{7F638F4E-2A5C-45C4-9EB5-730783159BE9}"/>
              </a:ext>
            </a:extLst>
          </p:cNvPr>
          <p:cNvSpPr/>
          <p:nvPr/>
        </p:nvSpPr>
        <p:spPr>
          <a:xfrm>
            <a:off x="1840420" y="2996952"/>
            <a:ext cx="5463160" cy="562392"/>
          </a:xfrm>
          <a:prstGeom prst="roundRect">
            <a:avLst/>
          </a:prstGeom>
          <a:solidFill>
            <a:srgbClr val="78C6B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Tradiciones que más han influido en la cultura occidental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75326C9C-129E-4D5B-B342-5DC44803B8EB}"/>
              </a:ext>
            </a:extLst>
          </p:cNvPr>
          <p:cNvSpPr/>
          <p:nvPr/>
        </p:nvSpPr>
        <p:spPr>
          <a:xfrm>
            <a:off x="779025" y="4139318"/>
            <a:ext cx="2520280" cy="1593937"/>
          </a:xfrm>
          <a:prstGeom prst="rect">
            <a:avLst/>
          </a:prstGeom>
          <a:solidFill>
            <a:srgbClr val="C3B6D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400" dirty="0">
              <a:solidFill>
                <a:srgbClr val="7C609E"/>
              </a:solidFill>
              <a:latin typeface="DM Serif Display" pitchFamily="2" charset="0"/>
            </a:endParaRPr>
          </a:p>
          <a:p>
            <a:pPr algn="ctr"/>
            <a:endParaRPr lang="es-ES" sz="2400" dirty="0">
              <a:solidFill>
                <a:srgbClr val="7C609E"/>
              </a:solidFill>
              <a:latin typeface="DM Serif Display" pitchFamily="2" charset="0"/>
            </a:endParaRPr>
          </a:p>
          <a:p>
            <a:pPr algn="ctr"/>
            <a:r>
              <a:rPr lang="es-ES" sz="2400" dirty="0">
                <a:solidFill>
                  <a:srgbClr val="7C609E"/>
                </a:solidFill>
                <a:latin typeface="DM Serif Display" pitchFamily="2" charset="0"/>
              </a:rPr>
              <a:t>mitología griega</a:t>
            </a:r>
            <a:endParaRPr lang="en-GB" sz="2400" dirty="0">
              <a:solidFill>
                <a:srgbClr val="7C609E"/>
              </a:solidFill>
              <a:latin typeface="DM Serif Display" pitchFamily="2" charset="0"/>
            </a:endParaRPr>
          </a:p>
        </p:txBody>
      </p:sp>
      <p:sp>
        <p:nvSpPr>
          <p:cNvPr id="24" name="Rectángulo 23">
            <a:extLst>
              <a:ext uri="{FF2B5EF4-FFF2-40B4-BE49-F238E27FC236}">
                <a16:creationId xmlns:a16="http://schemas.microsoft.com/office/drawing/2014/main" id="{A64A6814-A0E2-41F8-8DA7-037092293733}"/>
              </a:ext>
            </a:extLst>
          </p:cNvPr>
          <p:cNvSpPr/>
          <p:nvPr/>
        </p:nvSpPr>
        <p:spPr>
          <a:xfrm>
            <a:off x="5844975" y="4138455"/>
            <a:ext cx="2520000" cy="1594800"/>
          </a:xfrm>
          <a:prstGeom prst="rect">
            <a:avLst/>
          </a:prstGeom>
          <a:solidFill>
            <a:srgbClr val="C3B6D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400" dirty="0">
              <a:solidFill>
                <a:srgbClr val="7C609E"/>
              </a:solidFill>
              <a:latin typeface="DM Serif Display" pitchFamily="2" charset="0"/>
            </a:endParaRPr>
          </a:p>
          <a:p>
            <a:pPr algn="ctr"/>
            <a:endParaRPr lang="es-ES" sz="2400" dirty="0">
              <a:solidFill>
                <a:srgbClr val="7C609E"/>
              </a:solidFill>
              <a:latin typeface="DM Serif Display" pitchFamily="2" charset="0"/>
            </a:endParaRPr>
          </a:p>
          <a:p>
            <a:pPr algn="ctr"/>
            <a:r>
              <a:rPr lang="es-ES" sz="2400" dirty="0">
                <a:solidFill>
                  <a:srgbClr val="7C609E"/>
                </a:solidFill>
                <a:latin typeface="DM Serif Display" pitchFamily="2" charset="0"/>
              </a:rPr>
              <a:t>mitología hebrea</a:t>
            </a:r>
            <a:endParaRPr lang="en-GB" sz="2400" dirty="0">
              <a:solidFill>
                <a:srgbClr val="7C609E"/>
              </a:solidFill>
              <a:latin typeface="DM Serif Display" pitchFamily="2" charset="0"/>
            </a:endParaRPr>
          </a:p>
        </p:txBody>
      </p:sp>
      <p:pic>
        <p:nvPicPr>
          <p:cNvPr id="7" name="Gráfico 6" descr="Banco con relleno sólido">
            <a:extLst>
              <a:ext uri="{FF2B5EF4-FFF2-40B4-BE49-F238E27FC236}">
                <a16:creationId xmlns:a16="http://schemas.microsoft.com/office/drawing/2014/main" id="{9B52565F-D2B4-49A7-91D5-D16CFF650A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657887" y="4258112"/>
            <a:ext cx="762556" cy="762556"/>
          </a:xfrm>
          <a:prstGeom prst="rect">
            <a:avLst/>
          </a:prstGeom>
        </p:spPr>
      </p:pic>
      <p:pic>
        <p:nvPicPr>
          <p:cNvPr id="11" name="Gráfico 10" descr="Hanukkah\u00a0Menorah con relleno sólido">
            <a:extLst>
              <a:ext uri="{FF2B5EF4-FFF2-40B4-BE49-F238E27FC236}">
                <a16:creationId xmlns:a16="http://schemas.microsoft.com/office/drawing/2014/main" id="{0603436C-7B5C-4559-ACE4-88DE7527F82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722913" y="4258112"/>
            <a:ext cx="763200" cy="76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0202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exto"/>
          <p:cNvSpPr>
            <a:spLocks noGrp="1"/>
          </p:cNvSpPr>
          <p:nvPr>
            <p:ph type="body" sz="quarter" idx="10"/>
          </p:nvPr>
        </p:nvSpPr>
        <p:spPr>
          <a:xfrm>
            <a:off x="323850" y="763489"/>
            <a:ext cx="8064500" cy="649287"/>
          </a:xfrm>
        </p:spPr>
        <p:txBody>
          <a:bodyPr/>
          <a:lstStyle/>
          <a:p>
            <a:r>
              <a:rPr lang="es-ES" sz="3200" dirty="0">
                <a:solidFill>
                  <a:srgbClr val="002060"/>
                </a:solidFill>
                <a:latin typeface="DM Serif Display" pitchFamily="2" charset="0"/>
              </a:rPr>
              <a:t>2. Los mitos griegos</a:t>
            </a:r>
            <a:endParaRPr lang="es-ES" sz="3200" i="1" dirty="0">
              <a:solidFill>
                <a:srgbClr val="002060"/>
              </a:solidFill>
              <a:latin typeface="DM Serif Display" pitchFamily="2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323850" y="1569796"/>
            <a:ext cx="8478310" cy="461665"/>
          </a:xfrm>
          <a:prstGeom prst="rect">
            <a:avLst/>
          </a:prstGeom>
          <a:solidFill>
            <a:srgbClr val="78C6BA">
              <a:alpha val="69804"/>
            </a:srgbClr>
          </a:solidFill>
          <a:ln w="25400">
            <a:noFill/>
            <a:prstDash val="sysDot"/>
          </a:ln>
        </p:spPr>
        <p:txBody>
          <a:bodyPr wrap="square" rtlCol="0">
            <a:spAutoFit/>
          </a:bodyPr>
          <a:lstStyle/>
          <a:p>
            <a:r>
              <a:rPr lang="es-ES" sz="12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Los </a:t>
            </a:r>
            <a:r>
              <a:rPr lang="es-ES" sz="1200" b="1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mitos griegos, </a:t>
            </a:r>
            <a:r>
              <a:rPr lang="es-ES" sz="12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adoptados después por los </a:t>
            </a:r>
            <a:r>
              <a:rPr lang="es-ES" sz="1200" b="1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romanos,</a:t>
            </a:r>
            <a:r>
              <a:rPr lang="es-ES" sz="12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han inspirado a escritores, músicos, pintores y escultores de todas las épocas y culturas. </a:t>
            </a:r>
            <a:endParaRPr lang="es-ES" sz="1200" b="1" dirty="0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" name="3 CuadroTexto"/>
          <p:cNvSpPr txBox="1"/>
          <p:nvPr/>
        </p:nvSpPr>
        <p:spPr>
          <a:xfrm>
            <a:off x="1727845" y="2498065"/>
            <a:ext cx="5688310" cy="461665"/>
          </a:xfrm>
          <a:prstGeom prst="rect">
            <a:avLst/>
          </a:prstGeom>
          <a:solidFill>
            <a:srgbClr val="C3B6D2">
              <a:alpha val="69804"/>
            </a:srgbClr>
          </a:solidFill>
          <a:ln w="25400">
            <a:noFill/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>
                <a:solidFill>
                  <a:srgbClr val="7C609E"/>
                </a:solidFill>
                <a:latin typeface="DM Serif Display" pitchFamily="2" charset="0"/>
              </a:rPr>
              <a:t>Dioses grecolatinos más importantes</a:t>
            </a:r>
          </a:p>
        </p:txBody>
      </p:sp>
      <p:pic>
        <p:nvPicPr>
          <p:cNvPr id="9" name="Imagen 8" descr="Imagen que contiene foto, grupo&#10;&#10;Descripción generada automáticamente">
            <a:extLst>
              <a:ext uri="{FF2B5EF4-FFF2-40B4-BE49-F238E27FC236}">
                <a16:creationId xmlns:a16="http://schemas.microsoft.com/office/drawing/2014/main" id="{340A2256-E104-4A7E-BA72-ED73BD7A386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6533" b="89950" l="1563" r="96582">
                        <a14:foregroundMark x1="12891" y1="16206" x2="8398" y2="20603"/>
                        <a14:foregroundMark x1="8398" y1="20603" x2="9277" y2="27889"/>
                        <a14:foregroundMark x1="9277" y1="27889" x2="5371" y2="21608"/>
                        <a14:foregroundMark x1="5371" y1="21608" x2="8496" y2="29397"/>
                        <a14:foregroundMark x1="8496" y1="29397" x2="12402" y2="25628"/>
                        <a14:foregroundMark x1="9375" y1="17462" x2="9082" y2="18719"/>
                        <a14:foregroundMark x1="6152" y1="18342" x2="5469" y2="15452"/>
                        <a14:foregroundMark x1="3418" y1="15075" x2="3711" y2="17085"/>
                        <a14:foregroundMark x1="1660" y1="16709" x2="3613" y2="20980"/>
                        <a14:foregroundMark x1="42871" y1="14573" x2="47363" y2="15327"/>
                        <a14:foregroundMark x1="49219" y1="15452" x2="53223" y2="17462"/>
                        <a14:foregroundMark x1="45215" y1="14573" x2="45996" y2="14573"/>
                        <a14:foregroundMark x1="70703" y1="13191" x2="70410" y2="13945"/>
                        <a14:foregroundMark x1="83203" y1="7286" x2="88770" y2="9925"/>
                        <a14:foregroundMark x1="88770" y1="9925" x2="89160" y2="16834"/>
                        <a14:foregroundMark x1="89160" y1="16834" x2="86523" y2="11935"/>
                        <a14:foregroundMark x1="70703" y1="7286" x2="69824" y2="7412"/>
                        <a14:foregroundMark x1="70605" y1="6910" x2="71777" y2="7286"/>
                        <a14:foregroundMark x1="71289" y1="6533" x2="72266" y2="6910"/>
                        <a14:foregroundMark x1="89453" y1="23995" x2="94922" y2="24749"/>
                        <a14:foregroundMark x1="94922" y1="24749" x2="97656" y2="32538"/>
                        <a14:foregroundMark x1="97656" y1="32538" x2="97754" y2="40452"/>
                        <a14:foregroundMark x1="97754" y1="40452" x2="96191" y2="47864"/>
                        <a14:foregroundMark x1="96191" y1="47864" x2="92773" y2="40704"/>
                        <a14:foregroundMark x1="92773" y1="40704" x2="92090" y2="33543"/>
                        <a14:foregroundMark x1="92090" y1="33543" x2="90625" y2="41583"/>
                        <a14:foregroundMark x1="90625" y1="41583" x2="93652" y2="47864"/>
                        <a14:foregroundMark x1="93652" y1="47864" x2="88184" y2="44598"/>
                        <a14:foregroundMark x1="88184" y1="44598" x2="88965" y2="24372"/>
                        <a14:foregroundMark x1="96387" y1="26508" x2="97754" y2="35930"/>
                        <a14:foregroundMark x1="97754" y1="35930" x2="96875" y2="43970"/>
                        <a14:foregroundMark x1="96875" y1="43970" x2="95313" y2="36558"/>
                        <a14:foregroundMark x1="95313" y1="36558" x2="96484" y2="26382"/>
                        <a14:foregroundMark x1="94727" y1="53894" x2="96582" y2="60427"/>
                        <a14:foregroundMark x1="96582" y1="60427" x2="94434" y2="5477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43136"/>
          <a:stretch/>
        </p:blipFill>
        <p:spPr>
          <a:xfrm>
            <a:off x="160824" y="2958278"/>
            <a:ext cx="8822352" cy="3899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1971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Marcador de texto"/>
          <p:cNvSpPr txBox="1">
            <a:spLocks/>
          </p:cNvSpPr>
          <p:nvPr/>
        </p:nvSpPr>
        <p:spPr>
          <a:xfrm>
            <a:off x="323850" y="763489"/>
            <a:ext cx="8064500" cy="649287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3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dirty="0">
                <a:solidFill>
                  <a:srgbClr val="002060"/>
                </a:solidFill>
                <a:latin typeface="DM Serif Display" pitchFamily="2" charset="0"/>
              </a:rPr>
              <a:t>3. Los mitos hebreos</a:t>
            </a:r>
            <a:endParaRPr lang="es-ES" i="1" cap="small" dirty="0">
              <a:solidFill>
                <a:srgbClr val="002060"/>
              </a:solidFill>
              <a:latin typeface="DM Serif Display" pitchFamily="2" charset="0"/>
            </a:endParaRPr>
          </a:p>
        </p:txBody>
      </p:sp>
      <p:sp>
        <p:nvSpPr>
          <p:cNvPr id="20" name="3 CuadroTexto"/>
          <p:cNvSpPr txBox="1"/>
          <p:nvPr/>
        </p:nvSpPr>
        <p:spPr>
          <a:xfrm>
            <a:off x="323850" y="1340768"/>
            <a:ext cx="7090081" cy="276999"/>
          </a:xfrm>
          <a:prstGeom prst="rect">
            <a:avLst/>
          </a:prstGeom>
          <a:solidFill>
            <a:srgbClr val="78C6BA">
              <a:alpha val="69804"/>
            </a:srgbClr>
          </a:solidFill>
          <a:ln w="25400">
            <a:noFill/>
            <a:prstDash val="sysDot"/>
          </a:ln>
        </p:spPr>
        <p:txBody>
          <a:bodyPr wrap="square" rtlCol="0">
            <a:spAutoFit/>
          </a:bodyPr>
          <a:lstStyle/>
          <a:p>
            <a:r>
              <a:rPr lang="es-ES" sz="12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Los libros que conforman el </a:t>
            </a:r>
            <a:r>
              <a:rPr lang="es-ES" sz="1200" b="1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Antiguo Testamento </a:t>
            </a:r>
            <a:r>
              <a:rPr lang="es-ES" sz="12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fueron escritos entre los siglos </a:t>
            </a:r>
            <a:r>
              <a:rPr lang="es-ES" sz="1200" cap="small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viii</a:t>
            </a:r>
            <a:r>
              <a:rPr lang="es-ES" sz="12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y </a:t>
            </a:r>
            <a:r>
              <a:rPr lang="es-ES" sz="1200" cap="small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</a:t>
            </a:r>
            <a:r>
              <a:rPr lang="es-ES" sz="12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a. C. </a:t>
            </a:r>
            <a:endParaRPr lang="es-ES" sz="1200" b="1" dirty="0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2" name="Rectángulo 7"/>
          <p:cNvSpPr>
            <a:spLocks noChangeArrowheads="1"/>
          </p:cNvSpPr>
          <p:nvPr/>
        </p:nvSpPr>
        <p:spPr bwMode="auto">
          <a:xfrm>
            <a:off x="292603" y="5547565"/>
            <a:ext cx="8558792" cy="1077218"/>
          </a:xfrm>
          <a:prstGeom prst="rect">
            <a:avLst/>
          </a:prstGeom>
          <a:noFill/>
          <a:ln w="25400">
            <a:solidFill>
              <a:srgbClr val="BC971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s-ES" sz="1600" b="1" dirty="0">
                <a:solidFill>
                  <a:srgbClr val="BC971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 Biblia</a:t>
            </a:r>
          </a:p>
          <a:p>
            <a:r>
              <a:rPr lang="es-ES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En la </a:t>
            </a:r>
            <a:r>
              <a:rPr lang="es-ES" sz="12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tradición hebrea </a:t>
            </a:r>
            <a:r>
              <a:rPr lang="es-ES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 </a:t>
            </a:r>
            <a:r>
              <a:rPr lang="es-ES" sz="12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judía</a:t>
            </a:r>
            <a:r>
              <a:rPr lang="es-ES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existen veinticuatro libros sagrados que constituyen el </a:t>
            </a:r>
            <a:r>
              <a:rPr lang="es-ES" sz="1200" b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Tanaj</a:t>
            </a:r>
            <a:r>
              <a:rPr lang="es-ES" sz="12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</a:t>
            </a:r>
            <a:r>
              <a:rPr lang="es-ES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Los más importantes son los cinco primeros —Génesis, Éxodo, Levítico, Números y Deuteronomio— que forman la </a:t>
            </a:r>
            <a:r>
              <a:rPr lang="es-ES" sz="12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Torá. </a:t>
            </a:r>
          </a:p>
          <a:p>
            <a:r>
              <a:rPr lang="es-ES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 </a:t>
            </a:r>
            <a:r>
              <a:rPr lang="es-ES" sz="12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Biblia cristiana </a:t>
            </a:r>
            <a:r>
              <a:rPr lang="es-ES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consta del </a:t>
            </a:r>
            <a:r>
              <a:rPr lang="es-ES" sz="12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Antiguo Testamento, </a:t>
            </a:r>
            <a:r>
              <a:rPr lang="es-ES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que coincide en parte con el Tanaj, y el </a:t>
            </a:r>
            <a:r>
              <a:rPr lang="es-ES" sz="12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Nuevo Testamento, </a:t>
            </a:r>
            <a:r>
              <a:rPr lang="es-ES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que recrea la vida y muerte de </a:t>
            </a:r>
            <a:r>
              <a:rPr lang="es-ES" sz="12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Jesús de Nazaret. </a:t>
            </a:r>
          </a:p>
        </p:txBody>
      </p:sp>
      <p:sp>
        <p:nvSpPr>
          <p:cNvPr id="2" name="Elipse 1">
            <a:extLst>
              <a:ext uri="{FF2B5EF4-FFF2-40B4-BE49-F238E27FC236}">
                <a16:creationId xmlns:a16="http://schemas.microsoft.com/office/drawing/2014/main" id="{56B9D9BF-6833-48B6-9C37-D07F12FB8859}"/>
              </a:ext>
            </a:extLst>
          </p:cNvPr>
          <p:cNvSpPr/>
          <p:nvPr/>
        </p:nvSpPr>
        <p:spPr>
          <a:xfrm>
            <a:off x="1187624" y="2132856"/>
            <a:ext cx="6768752" cy="2851420"/>
          </a:xfrm>
          <a:prstGeom prst="ellipse">
            <a:avLst/>
          </a:prstGeom>
          <a:noFill/>
          <a:ln w="12700">
            <a:solidFill>
              <a:srgbClr val="7C609E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ángulo: esquinas redondeadas 29">
            <a:extLst>
              <a:ext uri="{FF2B5EF4-FFF2-40B4-BE49-F238E27FC236}">
                <a16:creationId xmlns:a16="http://schemas.microsoft.com/office/drawing/2014/main" id="{64132D85-AB65-42E6-B88A-5300D4B7C9C1}"/>
              </a:ext>
            </a:extLst>
          </p:cNvPr>
          <p:cNvSpPr/>
          <p:nvPr/>
        </p:nvSpPr>
        <p:spPr>
          <a:xfrm>
            <a:off x="4063265" y="1904669"/>
            <a:ext cx="1017469" cy="558251"/>
          </a:xfrm>
          <a:prstGeom prst="roundRect">
            <a:avLst/>
          </a:prstGeom>
          <a:solidFill>
            <a:srgbClr val="7C609E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s-ES" sz="1400" dirty="0">
                <a:latin typeface="DM Serif Display" pitchFamily="2" charset="0"/>
              </a:rPr>
              <a:t>La Creación</a:t>
            </a:r>
            <a:endParaRPr lang="en-GB" sz="1400" dirty="0">
              <a:latin typeface="DM Serif Display" pitchFamily="2" charset="0"/>
            </a:endParaRPr>
          </a:p>
        </p:txBody>
      </p:sp>
      <p:sp>
        <p:nvSpPr>
          <p:cNvPr id="41" name="Rectángulo: esquinas redondeadas 40">
            <a:extLst>
              <a:ext uri="{FF2B5EF4-FFF2-40B4-BE49-F238E27FC236}">
                <a16:creationId xmlns:a16="http://schemas.microsoft.com/office/drawing/2014/main" id="{CED19180-6329-4445-AA90-6BB563315C14}"/>
              </a:ext>
            </a:extLst>
          </p:cNvPr>
          <p:cNvSpPr/>
          <p:nvPr/>
        </p:nvSpPr>
        <p:spPr>
          <a:xfrm>
            <a:off x="7247471" y="3586213"/>
            <a:ext cx="1017469" cy="558251"/>
          </a:xfrm>
          <a:prstGeom prst="roundRect">
            <a:avLst/>
          </a:prstGeom>
          <a:solidFill>
            <a:srgbClr val="7C609E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s-ES" sz="1400" dirty="0">
                <a:latin typeface="DM Serif Display" pitchFamily="2" charset="0"/>
              </a:rPr>
              <a:t>David y Goliat</a:t>
            </a:r>
            <a:endParaRPr lang="en-GB" sz="1400" dirty="0">
              <a:latin typeface="DM Serif Display" pitchFamily="2" charset="0"/>
            </a:endParaRPr>
          </a:p>
        </p:txBody>
      </p:sp>
      <p:sp>
        <p:nvSpPr>
          <p:cNvPr id="42" name="Rectángulo: esquinas redondeadas 41">
            <a:extLst>
              <a:ext uri="{FF2B5EF4-FFF2-40B4-BE49-F238E27FC236}">
                <a16:creationId xmlns:a16="http://schemas.microsoft.com/office/drawing/2014/main" id="{60A9F75F-620E-4996-89A4-04FC806DE474}"/>
              </a:ext>
            </a:extLst>
          </p:cNvPr>
          <p:cNvSpPr/>
          <p:nvPr/>
        </p:nvSpPr>
        <p:spPr>
          <a:xfrm>
            <a:off x="6396462" y="4395942"/>
            <a:ext cx="1017469" cy="558251"/>
          </a:xfrm>
          <a:prstGeom prst="roundRect">
            <a:avLst/>
          </a:prstGeom>
          <a:solidFill>
            <a:srgbClr val="7C609E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s-ES" sz="1400" dirty="0">
                <a:latin typeface="DM Serif Display" pitchFamily="2" charset="0"/>
              </a:rPr>
              <a:t>Lot</a:t>
            </a:r>
            <a:endParaRPr lang="en-GB" sz="1400" dirty="0">
              <a:latin typeface="DM Serif Display" pitchFamily="2" charset="0"/>
            </a:endParaRPr>
          </a:p>
        </p:txBody>
      </p:sp>
      <p:sp>
        <p:nvSpPr>
          <p:cNvPr id="43" name="Rectángulo: esquinas redondeadas 42">
            <a:extLst>
              <a:ext uri="{FF2B5EF4-FFF2-40B4-BE49-F238E27FC236}">
                <a16:creationId xmlns:a16="http://schemas.microsoft.com/office/drawing/2014/main" id="{80CADDB0-8325-4A10-97F1-7551B2FB1FB2}"/>
              </a:ext>
            </a:extLst>
          </p:cNvPr>
          <p:cNvSpPr/>
          <p:nvPr/>
        </p:nvSpPr>
        <p:spPr>
          <a:xfrm>
            <a:off x="2423457" y="2080162"/>
            <a:ext cx="1017469" cy="558251"/>
          </a:xfrm>
          <a:prstGeom prst="roundRect">
            <a:avLst/>
          </a:prstGeom>
          <a:solidFill>
            <a:srgbClr val="7C609E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s-ES" sz="1400" dirty="0">
                <a:latin typeface="DM Serif Display" pitchFamily="2" charset="0"/>
              </a:rPr>
              <a:t>Adán y Eva</a:t>
            </a:r>
            <a:endParaRPr lang="en-GB" sz="1400" dirty="0">
              <a:latin typeface="DM Serif Display" pitchFamily="2" charset="0"/>
            </a:endParaRPr>
          </a:p>
        </p:txBody>
      </p:sp>
      <p:sp>
        <p:nvSpPr>
          <p:cNvPr id="44" name="Rectángulo: esquinas redondeadas 43">
            <a:extLst>
              <a:ext uri="{FF2B5EF4-FFF2-40B4-BE49-F238E27FC236}">
                <a16:creationId xmlns:a16="http://schemas.microsoft.com/office/drawing/2014/main" id="{FF15D2AC-7427-4597-9384-F1814FC95C78}"/>
              </a:ext>
            </a:extLst>
          </p:cNvPr>
          <p:cNvSpPr/>
          <p:nvPr/>
        </p:nvSpPr>
        <p:spPr>
          <a:xfrm>
            <a:off x="1023644" y="2659855"/>
            <a:ext cx="1017469" cy="558251"/>
          </a:xfrm>
          <a:prstGeom prst="roundRect">
            <a:avLst/>
          </a:prstGeom>
          <a:solidFill>
            <a:srgbClr val="7C609E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s-ES" sz="1400" dirty="0">
                <a:latin typeface="DM Serif Display" pitchFamily="2" charset="0"/>
              </a:rPr>
              <a:t>Caín y Abel</a:t>
            </a:r>
            <a:endParaRPr lang="en-GB" sz="1400" dirty="0">
              <a:latin typeface="DM Serif Display" pitchFamily="2" charset="0"/>
            </a:endParaRPr>
          </a:p>
        </p:txBody>
      </p:sp>
      <p:sp>
        <p:nvSpPr>
          <p:cNvPr id="45" name="Rectángulo: esquinas redondeadas 44">
            <a:extLst>
              <a:ext uri="{FF2B5EF4-FFF2-40B4-BE49-F238E27FC236}">
                <a16:creationId xmlns:a16="http://schemas.microsoft.com/office/drawing/2014/main" id="{4A32980F-966D-424D-BEB9-B1B1CE1DB189}"/>
              </a:ext>
            </a:extLst>
          </p:cNvPr>
          <p:cNvSpPr/>
          <p:nvPr/>
        </p:nvSpPr>
        <p:spPr>
          <a:xfrm>
            <a:off x="2041113" y="4340148"/>
            <a:ext cx="1017469" cy="558251"/>
          </a:xfrm>
          <a:prstGeom prst="roundRect">
            <a:avLst/>
          </a:prstGeom>
          <a:solidFill>
            <a:srgbClr val="7C609E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s-ES" sz="1400" dirty="0">
                <a:latin typeface="DM Serif Display" pitchFamily="2" charset="0"/>
              </a:rPr>
              <a:t>La Torre de Babel</a:t>
            </a:r>
            <a:endParaRPr lang="en-GB" sz="1400" dirty="0">
              <a:latin typeface="DM Serif Display" pitchFamily="2" charset="0"/>
            </a:endParaRPr>
          </a:p>
        </p:txBody>
      </p:sp>
      <p:sp>
        <p:nvSpPr>
          <p:cNvPr id="63" name="Rectángulo: esquinas redondeadas 62">
            <a:extLst>
              <a:ext uri="{FF2B5EF4-FFF2-40B4-BE49-F238E27FC236}">
                <a16:creationId xmlns:a16="http://schemas.microsoft.com/office/drawing/2014/main" id="{0B851EC2-B2DD-4560-A4D9-CB240EC39D94}"/>
              </a:ext>
            </a:extLst>
          </p:cNvPr>
          <p:cNvSpPr/>
          <p:nvPr/>
        </p:nvSpPr>
        <p:spPr>
          <a:xfrm>
            <a:off x="3447402" y="4606946"/>
            <a:ext cx="1068869" cy="685563"/>
          </a:xfrm>
          <a:prstGeom prst="roundRect">
            <a:avLst/>
          </a:prstGeom>
          <a:solidFill>
            <a:srgbClr val="7C609E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s-ES" sz="1200" dirty="0">
                <a:latin typeface="DM Serif Display" pitchFamily="2" charset="0"/>
              </a:rPr>
              <a:t>Moisés y la travesía del desierto</a:t>
            </a:r>
            <a:endParaRPr lang="en-GB" sz="1200" dirty="0">
              <a:latin typeface="DM Serif Display" pitchFamily="2" charset="0"/>
            </a:endParaRPr>
          </a:p>
        </p:txBody>
      </p:sp>
      <p:sp>
        <p:nvSpPr>
          <p:cNvPr id="64" name="Rectángulo: esquinas redondeadas 63">
            <a:extLst>
              <a:ext uri="{FF2B5EF4-FFF2-40B4-BE49-F238E27FC236}">
                <a16:creationId xmlns:a16="http://schemas.microsoft.com/office/drawing/2014/main" id="{13B30CD0-353B-47A2-84D7-B009D7FBAB10}"/>
              </a:ext>
            </a:extLst>
          </p:cNvPr>
          <p:cNvSpPr/>
          <p:nvPr/>
        </p:nvSpPr>
        <p:spPr>
          <a:xfrm>
            <a:off x="854230" y="3604603"/>
            <a:ext cx="1017469" cy="693426"/>
          </a:xfrm>
          <a:prstGeom prst="roundRect">
            <a:avLst/>
          </a:prstGeom>
          <a:solidFill>
            <a:srgbClr val="7C609E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s-ES" sz="1400" dirty="0">
                <a:latin typeface="DM Serif Display" pitchFamily="2" charset="0"/>
              </a:rPr>
              <a:t>Noé y el Diluvio Universal</a:t>
            </a:r>
            <a:endParaRPr lang="en-GB" sz="1400" dirty="0">
              <a:latin typeface="DM Serif Display" pitchFamily="2" charset="0"/>
            </a:endParaRPr>
          </a:p>
        </p:txBody>
      </p:sp>
      <p:sp>
        <p:nvSpPr>
          <p:cNvPr id="65" name="Rectángulo: esquinas redondeadas 64">
            <a:extLst>
              <a:ext uri="{FF2B5EF4-FFF2-40B4-BE49-F238E27FC236}">
                <a16:creationId xmlns:a16="http://schemas.microsoft.com/office/drawing/2014/main" id="{B165A381-394B-44D2-855B-F387A565038D}"/>
              </a:ext>
            </a:extLst>
          </p:cNvPr>
          <p:cNvSpPr/>
          <p:nvPr/>
        </p:nvSpPr>
        <p:spPr>
          <a:xfrm>
            <a:off x="7102887" y="2625233"/>
            <a:ext cx="1017469" cy="558251"/>
          </a:xfrm>
          <a:prstGeom prst="roundRect">
            <a:avLst/>
          </a:prstGeom>
          <a:solidFill>
            <a:srgbClr val="7C609E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s-ES" sz="1400" dirty="0">
                <a:latin typeface="DM Serif Display" pitchFamily="2" charset="0"/>
              </a:rPr>
              <a:t>Jonás y la ballena</a:t>
            </a:r>
            <a:endParaRPr lang="en-GB" sz="1400" dirty="0">
              <a:latin typeface="DM Serif Display" pitchFamily="2" charset="0"/>
            </a:endParaRPr>
          </a:p>
        </p:txBody>
      </p:sp>
      <p:sp>
        <p:nvSpPr>
          <p:cNvPr id="66" name="Rectángulo: esquinas redondeadas 65">
            <a:extLst>
              <a:ext uri="{FF2B5EF4-FFF2-40B4-BE49-F238E27FC236}">
                <a16:creationId xmlns:a16="http://schemas.microsoft.com/office/drawing/2014/main" id="{AC4DC2DD-4425-42A5-BF81-53BA1071B599}"/>
              </a:ext>
            </a:extLst>
          </p:cNvPr>
          <p:cNvSpPr/>
          <p:nvPr/>
        </p:nvSpPr>
        <p:spPr>
          <a:xfrm>
            <a:off x="4970184" y="4660097"/>
            <a:ext cx="1017469" cy="558251"/>
          </a:xfrm>
          <a:prstGeom prst="roundRect">
            <a:avLst/>
          </a:prstGeom>
          <a:solidFill>
            <a:srgbClr val="7C609E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s-ES" sz="1400" dirty="0">
                <a:latin typeface="DM Serif Display" pitchFamily="2" charset="0"/>
              </a:rPr>
              <a:t>Job</a:t>
            </a:r>
            <a:endParaRPr lang="en-GB" sz="1400" dirty="0">
              <a:latin typeface="DM Serif Display" pitchFamily="2" charset="0"/>
            </a:endParaRPr>
          </a:p>
        </p:txBody>
      </p:sp>
      <p:sp>
        <p:nvSpPr>
          <p:cNvPr id="67" name="Rectángulo: esquinas redondeadas 66">
            <a:extLst>
              <a:ext uri="{FF2B5EF4-FFF2-40B4-BE49-F238E27FC236}">
                <a16:creationId xmlns:a16="http://schemas.microsoft.com/office/drawing/2014/main" id="{456D153C-1E5E-4322-8994-8A9077E02FD3}"/>
              </a:ext>
            </a:extLst>
          </p:cNvPr>
          <p:cNvSpPr/>
          <p:nvPr/>
        </p:nvSpPr>
        <p:spPr>
          <a:xfrm>
            <a:off x="5757460" y="2087194"/>
            <a:ext cx="1017469" cy="558251"/>
          </a:xfrm>
          <a:prstGeom prst="roundRect">
            <a:avLst/>
          </a:prstGeom>
          <a:solidFill>
            <a:srgbClr val="7C609E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s-ES" sz="1400" dirty="0">
                <a:latin typeface="DM Serif Display" pitchFamily="2" charset="0"/>
              </a:rPr>
              <a:t>Sansón y Dalila</a:t>
            </a:r>
            <a:endParaRPr lang="en-GB" sz="1400" dirty="0">
              <a:latin typeface="DM Serif Display" pitchFamily="2" charset="0"/>
            </a:endParaRPr>
          </a:p>
        </p:txBody>
      </p:sp>
      <p:sp>
        <p:nvSpPr>
          <p:cNvPr id="3" name="Rectángulo: esquinas redondeadas 2">
            <a:extLst>
              <a:ext uri="{FF2B5EF4-FFF2-40B4-BE49-F238E27FC236}">
                <a16:creationId xmlns:a16="http://schemas.microsoft.com/office/drawing/2014/main" id="{2BF0470B-CC0F-4255-A688-829A623728E5}"/>
              </a:ext>
            </a:extLst>
          </p:cNvPr>
          <p:cNvSpPr/>
          <p:nvPr/>
        </p:nvSpPr>
        <p:spPr>
          <a:xfrm>
            <a:off x="2555775" y="2827421"/>
            <a:ext cx="4032448" cy="1173763"/>
          </a:xfrm>
          <a:prstGeom prst="roundRect">
            <a:avLst/>
          </a:prstGeom>
          <a:solidFill>
            <a:srgbClr val="B3DFD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>
                <a:solidFill>
                  <a:srgbClr val="7C609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En el Antiguo Testamento se combina la recreación libre de la </a:t>
            </a:r>
            <a:r>
              <a:rPr lang="es-ES" sz="1200" b="1" dirty="0">
                <a:solidFill>
                  <a:srgbClr val="7C609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historia del pueblo de Israel </a:t>
            </a:r>
            <a:r>
              <a:rPr lang="es-ES" sz="1200" dirty="0">
                <a:solidFill>
                  <a:srgbClr val="7C609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 algunos de los relatos más difundidos y característicos de nuestra cultura</a:t>
            </a:r>
            <a:endParaRPr lang="en-GB" sz="1200" dirty="0">
              <a:solidFill>
                <a:srgbClr val="7C609E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6780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New logo oup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011E41"/>
        </a:solidFill>
        <a:ln>
          <a:solidFill>
            <a:srgbClr val="011E41"/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a:spPr>
      <a:bodyPr rtlCol="0" anchor="ctr"/>
      <a:lstStyle>
        <a:defPPr algn="ctr">
          <a:defRPr sz="135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New logo oup" id="{57320CA5-3184-4076-B763-4AA575FFDC65}" vid="{BAFC0CE0-B246-432C-A82D-B4F2F95057A9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 logo oup</Template>
  <TotalTime>6147</TotalTime>
  <Words>331</Words>
  <Application>Microsoft Office PowerPoint</Application>
  <PresentationFormat>Presentación en pantalla (4:3)</PresentationFormat>
  <Paragraphs>41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14" baseType="lpstr">
      <vt:lpstr>Arial</vt:lpstr>
      <vt:lpstr>Bosk</vt:lpstr>
      <vt:lpstr>Calibri</vt:lpstr>
      <vt:lpstr>Calibri Light</vt:lpstr>
      <vt:lpstr>DM Serif Display</vt:lpstr>
      <vt:lpstr>Open Sans</vt:lpstr>
      <vt:lpstr>Open Sans ExtraBold</vt:lpstr>
      <vt:lpstr>Open Sans Light</vt:lpstr>
      <vt:lpstr>Open Sans SemiBold</vt:lpstr>
      <vt:lpstr>New logo oup</vt:lpstr>
      <vt:lpstr>Presentación de PowerPoint</vt:lpstr>
      <vt:lpstr>Presentación de PowerPoint</vt:lpstr>
      <vt:lpstr>Presentación de PowerPoint</vt:lpstr>
      <vt:lpstr>Presentación de PowerPoint</vt:lpstr>
    </vt:vector>
  </TitlesOfParts>
  <Company>JAVIER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Los mitos</dc:title>
  <dc:creator>Oxford University Press</dc:creator>
  <cp:lastModifiedBy>Angeles Gonzalez</cp:lastModifiedBy>
  <cp:revision>361</cp:revision>
  <dcterms:created xsi:type="dcterms:W3CDTF">2019-02-28T11:00:16Z</dcterms:created>
  <dcterms:modified xsi:type="dcterms:W3CDTF">2022-11-22T09:45:39Z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89f61502-7731-4690-a118-333634878cc9_Enabled">
    <vt:lpwstr>true</vt:lpwstr>
  </property>
  <property fmtid="{D5CDD505-2E9C-101B-9397-08002B2CF9AE}" pid="3" name="MSIP_Label_89f61502-7731-4690-a118-333634878cc9_SetDate">
    <vt:lpwstr>2020-02-25T10:09:37Z</vt:lpwstr>
  </property>
  <property fmtid="{D5CDD505-2E9C-101B-9397-08002B2CF9AE}" pid="4" name="MSIP_Label_89f61502-7731-4690-a118-333634878cc9_Method">
    <vt:lpwstr>Standard</vt:lpwstr>
  </property>
  <property fmtid="{D5CDD505-2E9C-101B-9397-08002B2CF9AE}" pid="5" name="MSIP_Label_89f61502-7731-4690-a118-333634878cc9_Name">
    <vt:lpwstr>Internal</vt:lpwstr>
  </property>
  <property fmtid="{D5CDD505-2E9C-101B-9397-08002B2CF9AE}" pid="6" name="MSIP_Label_89f61502-7731-4690-a118-333634878cc9_SiteId">
    <vt:lpwstr>91761b62-4c45-43f5-9f0e-be8ad9b551ff</vt:lpwstr>
  </property>
  <property fmtid="{D5CDD505-2E9C-101B-9397-08002B2CF9AE}" pid="7" name="MSIP_Label_89f61502-7731-4690-a118-333634878cc9_ActionId">
    <vt:lpwstr>3ce0706b-cd8d-4a3c-8819-0000f5884aea</vt:lpwstr>
  </property>
  <property fmtid="{D5CDD505-2E9C-101B-9397-08002B2CF9AE}" pid="8" name="MSIP_Label_89f61502-7731-4690-a118-333634878cc9_ContentBits">
    <vt:lpwstr>0</vt:lpwstr>
  </property>
</Properties>
</file>