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6"/>
  </p:notesMasterIdLst>
  <p:handoutMasterIdLst>
    <p:handoutMasterId r:id="rId7"/>
  </p:handoutMasterIdLst>
  <p:sldIdLst>
    <p:sldId id="274" r:id="rId2"/>
    <p:sldId id="257" r:id="rId3"/>
    <p:sldId id="258" r:id="rId4"/>
    <p:sldId id="275" r:id="rId5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0F68E815-DFA1-4941-B352-8704B13ED6AE}">
          <p14:sldIdLst>
            <p14:sldId id="274"/>
            <p14:sldId id="257"/>
            <p14:sldId id="258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B6D2"/>
    <a:srgbClr val="78C6BA"/>
    <a:srgbClr val="7C609E"/>
    <a:srgbClr val="BC9711"/>
    <a:srgbClr val="B3DFD9"/>
    <a:srgbClr val="876EA5"/>
    <a:srgbClr val="967621"/>
    <a:srgbClr val="EDC5C1"/>
    <a:srgbClr val="DF6652"/>
    <a:srgbClr val="3B68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9" autoAdjust="0"/>
    <p:restoredTop sz="99741" autoAdjust="0"/>
  </p:normalViewPr>
  <p:slideViewPr>
    <p:cSldViewPr snapToObjects="1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1" d="100"/>
          <a:sy n="111" d="100"/>
        </p:scale>
        <p:origin x="2448" y="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7885E7-1C3B-469F-8F4E-FCC8EAB87F84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17350DA-824D-4757-AD15-5DFA7AAB126E}">
      <dgm:prSet phldrT="[Texto]" custT="1"/>
      <dgm:spPr>
        <a:solidFill>
          <a:srgbClr val="7C609E"/>
        </a:solidFill>
        <a:ln>
          <a:noFill/>
        </a:ln>
      </dgm:spPr>
      <dgm:t>
        <a:bodyPr/>
        <a:lstStyle/>
        <a:p>
          <a:r>
            <a:rPr lang="es-ES" sz="1400" b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La literatura no tiene una finalidad práctica, como transmitir información, dictar leyes o instrucciones, persuadir al receptor…</a:t>
          </a:r>
          <a:endParaRPr lang="es-ES" sz="1400" b="0" i="1" dirty="0"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endParaRPr>
        </a:p>
      </dgm:t>
    </dgm:pt>
    <dgm:pt modelId="{95FD185F-3673-4DA6-B0C7-14FB2C4A15CA}" type="parTrans" cxnId="{92B98FDE-3807-4ED6-9FCF-4D8AC8708E17}">
      <dgm:prSet/>
      <dgm:spPr/>
      <dgm:t>
        <a:bodyPr/>
        <a:lstStyle/>
        <a:p>
          <a:endParaRPr lang="es-ES" sz="14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CB501E6E-56E6-41DB-B081-ECF7ECF4F628}" type="sibTrans" cxnId="{92B98FDE-3807-4ED6-9FCF-4D8AC8708E17}">
      <dgm:prSet/>
      <dgm:spPr/>
      <dgm:t>
        <a:bodyPr/>
        <a:lstStyle/>
        <a:p>
          <a:endParaRPr lang="es-ES" sz="14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103C09D-5511-45C7-B1F2-79C711643858}">
      <dgm:prSet phldrT="[Texto]" custT="1"/>
      <dgm:spPr/>
      <dgm:t>
        <a:bodyPr/>
        <a:lstStyle/>
        <a:p>
          <a:endParaRPr lang="es-ES" sz="1400" b="1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5BE0EBE-69BF-475C-96E3-9E48E6B1C977}" type="parTrans" cxnId="{F8B1E95E-512F-487A-8FC9-8392E37FBA83}">
      <dgm:prSet/>
      <dgm:spPr/>
      <dgm:t>
        <a:bodyPr/>
        <a:lstStyle/>
        <a:p>
          <a:endParaRPr lang="es-ES" sz="14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475E2971-FBEA-4901-8521-E5E35B7E8C3D}" type="sibTrans" cxnId="{F8B1E95E-512F-487A-8FC9-8392E37FBA83}">
      <dgm:prSet/>
      <dgm:spPr/>
      <dgm:t>
        <a:bodyPr/>
        <a:lstStyle/>
        <a:p>
          <a:endParaRPr lang="es-ES" sz="14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D0DF3AFA-4E3F-4C49-A299-5EF33CC025E2}">
      <dgm:prSet phldrT="[Texto]" custT="1"/>
      <dgm:spPr>
        <a:solidFill>
          <a:srgbClr val="C3B6D2"/>
        </a:solidFill>
        <a:ln>
          <a:noFill/>
        </a:ln>
      </dgm:spPr>
      <dgm:t>
        <a:bodyPr/>
        <a:lstStyle/>
        <a:p>
          <a:pPr>
            <a:spcAft>
              <a:spcPct val="35000"/>
            </a:spcAft>
          </a:pPr>
          <a:r>
            <a:rPr lang="es-ES" sz="1400" b="0" i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la creación literaria busca que el lector experimente un </a:t>
          </a:r>
          <a:r>
            <a:rPr lang="es-ES" sz="1400" b="0" i="0" dirty="0">
              <a:solidFill>
                <a:srgbClr val="B3DFD9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rPr>
            <a:t>disfrute</a:t>
          </a:r>
          <a:r>
            <a:rPr lang="es-ES" sz="1400" b="0" i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s-ES" sz="1400" b="0" i="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o </a:t>
          </a:r>
          <a:r>
            <a:rPr lang="es-ES" sz="1400" b="0" i="0" dirty="0">
              <a:solidFill>
                <a:srgbClr val="B3DFD9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rPr>
            <a:t>placer estético</a:t>
          </a:r>
        </a:p>
      </dgm:t>
    </dgm:pt>
    <dgm:pt modelId="{83ADF0FA-C5FB-46A9-8477-AD5A49DDB367}" type="parTrans" cxnId="{822D7D01-6A31-4B6E-BAA0-48EA957A90CA}">
      <dgm:prSet/>
      <dgm:spPr/>
      <dgm:t>
        <a:bodyPr/>
        <a:lstStyle/>
        <a:p>
          <a:endParaRPr lang="es-ES" sz="14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A7DD59E8-8B9D-4B8D-A2C9-71A71400DD31}" type="sibTrans" cxnId="{822D7D01-6A31-4B6E-BAA0-48EA957A90CA}">
      <dgm:prSet/>
      <dgm:spPr/>
      <dgm:t>
        <a:bodyPr/>
        <a:lstStyle/>
        <a:p>
          <a:endParaRPr lang="es-ES" sz="1400" b="1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5A650822-2649-4828-A198-A68DCF4046FA}" type="pres">
      <dgm:prSet presAssocID="{167885E7-1C3B-469F-8F4E-FCC8EAB87F84}" presName="rootnode" presStyleCnt="0">
        <dgm:presLayoutVars>
          <dgm:chMax/>
          <dgm:chPref/>
          <dgm:dir/>
          <dgm:animLvl val="lvl"/>
        </dgm:presLayoutVars>
      </dgm:prSet>
      <dgm:spPr/>
    </dgm:pt>
    <dgm:pt modelId="{C834CF3A-AC05-4831-972E-CE2590B8F4EA}" type="pres">
      <dgm:prSet presAssocID="{117350DA-824D-4757-AD15-5DFA7AAB126E}" presName="composite" presStyleCnt="0"/>
      <dgm:spPr/>
    </dgm:pt>
    <dgm:pt modelId="{E55A79F2-A223-429D-A8F1-933F05596B18}" type="pres">
      <dgm:prSet presAssocID="{117350DA-824D-4757-AD15-5DFA7AAB126E}" presName="bentUpArrow1" presStyleLbl="alignImgPlace1" presStyleIdx="0" presStyleCnt="1" custLinFactNeighborX="-20280" custLinFactNeighborY="-3026"/>
      <dgm:spPr>
        <a:solidFill>
          <a:srgbClr val="C3B6D2"/>
        </a:solidFill>
        <a:ln>
          <a:noFill/>
        </a:ln>
        <a:effectLst/>
      </dgm:spPr>
    </dgm:pt>
    <dgm:pt modelId="{020131B5-B003-4389-BB9D-6A24E5A40E70}" type="pres">
      <dgm:prSet presAssocID="{117350DA-824D-4757-AD15-5DFA7AAB126E}" presName="ParentText" presStyleLbl="node1" presStyleIdx="0" presStyleCnt="2" custScaleX="137342" custScaleY="73737" custLinFactNeighborX="1895" custLinFactNeighborY="16470">
        <dgm:presLayoutVars>
          <dgm:chMax val="1"/>
          <dgm:chPref val="1"/>
          <dgm:bulletEnabled val="1"/>
        </dgm:presLayoutVars>
      </dgm:prSet>
      <dgm:spPr/>
    </dgm:pt>
    <dgm:pt modelId="{DD805580-739C-4F0E-A0DA-6E15015ABA05}" type="pres">
      <dgm:prSet presAssocID="{117350DA-824D-4757-AD15-5DFA7AAB126E}" presName="ChildText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F435B3CA-ED82-4712-8FB6-2B8F5BF953FA}" type="pres">
      <dgm:prSet presAssocID="{CB501E6E-56E6-41DB-B081-ECF7ECF4F628}" presName="sibTrans" presStyleCnt="0"/>
      <dgm:spPr/>
    </dgm:pt>
    <dgm:pt modelId="{CF7705B0-B5C9-4DE1-99FF-57DC4099B02A}" type="pres">
      <dgm:prSet presAssocID="{D0DF3AFA-4E3F-4C49-A299-5EF33CC025E2}" presName="composite" presStyleCnt="0"/>
      <dgm:spPr/>
    </dgm:pt>
    <dgm:pt modelId="{84B5A748-8959-4C6D-BD96-8FF59AD4D25F}" type="pres">
      <dgm:prSet presAssocID="{D0DF3AFA-4E3F-4C49-A299-5EF33CC025E2}" presName="ParentText" presStyleLbl="node1" presStyleIdx="1" presStyleCnt="2" custScaleX="115270" custScaleY="79249" custLinFactNeighborX="19706" custLinFactNeighborY="819">
        <dgm:presLayoutVars>
          <dgm:chMax val="1"/>
          <dgm:chPref val="1"/>
          <dgm:bulletEnabled val="1"/>
        </dgm:presLayoutVars>
      </dgm:prSet>
      <dgm:spPr/>
    </dgm:pt>
  </dgm:ptLst>
  <dgm:cxnLst>
    <dgm:cxn modelId="{822D7D01-6A31-4B6E-BAA0-48EA957A90CA}" srcId="{167885E7-1C3B-469F-8F4E-FCC8EAB87F84}" destId="{D0DF3AFA-4E3F-4C49-A299-5EF33CC025E2}" srcOrd="1" destOrd="0" parTransId="{83ADF0FA-C5FB-46A9-8477-AD5A49DDB367}" sibTransId="{A7DD59E8-8B9D-4B8D-A2C9-71A71400DD31}"/>
    <dgm:cxn modelId="{03464B3E-0599-47F5-86D7-1D2CEA79AF92}" type="presOf" srcId="{D0DF3AFA-4E3F-4C49-A299-5EF33CC025E2}" destId="{84B5A748-8959-4C6D-BD96-8FF59AD4D25F}" srcOrd="0" destOrd="0" presId="urn:microsoft.com/office/officeart/2005/8/layout/StepDownProcess"/>
    <dgm:cxn modelId="{F8B1E95E-512F-487A-8FC9-8392E37FBA83}" srcId="{117350DA-824D-4757-AD15-5DFA7AAB126E}" destId="{2103C09D-5511-45C7-B1F2-79C711643858}" srcOrd="0" destOrd="0" parTransId="{15BE0EBE-69BF-475C-96E3-9E48E6B1C977}" sibTransId="{475E2971-FBEA-4901-8521-E5E35B7E8C3D}"/>
    <dgm:cxn modelId="{6817BA43-1BDA-4642-A92B-CEE0BDB5B5B8}" type="presOf" srcId="{2103C09D-5511-45C7-B1F2-79C711643858}" destId="{DD805580-739C-4F0E-A0DA-6E15015ABA05}" srcOrd="0" destOrd="0" presId="urn:microsoft.com/office/officeart/2005/8/layout/StepDownProcess"/>
    <dgm:cxn modelId="{E3FB4792-E7EF-4093-B440-5297D5FF570F}" type="presOf" srcId="{167885E7-1C3B-469F-8F4E-FCC8EAB87F84}" destId="{5A650822-2649-4828-A198-A68DCF4046FA}" srcOrd="0" destOrd="0" presId="urn:microsoft.com/office/officeart/2005/8/layout/StepDownProcess"/>
    <dgm:cxn modelId="{904746D4-5DBF-4668-AB52-E1C024007835}" type="presOf" srcId="{117350DA-824D-4757-AD15-5DFA7AAB126E}" destId="{020131B5-B003-4389-BB9D-6A24E5A40E70}" srcOrd="0" destOrd="0" presId="urn:microsoft.com/office/officeart/2005/8/layout/StepDownProcess"/>
    <dgm:cxn modelId="{92B98FDE-3807-4ED6-9FCF-4D8AC8708E17}" srcId="{167885E7-1C3B-469F-8F4E-FCC8EAB87F84}" destId="{117350DA-824D-4757-AD15-5DFA7AAB126E}" srcOrd="0" destOrd="0" parTransId="{95FD185F-3673-4DA6-B0C7-14FB2C4A15CA}" sibTransId="{CB501E6E-56E6-41DB-B081-ECF7ECF4F628}"/>
    <dgm:cxn modelId="{48C591EA-DE24-4EC8-A1E7-A7810B89F9A4}" type="presParOf" srcId="{5A650822-2649-4828-A198-A68DCF4046FA}" destId="{C834CF3A-AC05-4831-972E-CE2590B8F4EA}" srcOrd="0" destOrd="0" presId="urn:microsoft.com/office/officeart/2005/8/layout/StepDownProcess"/>
    <dgm:cxn modelId="{414B5A9E-4A96-4F27-93B7-625AD9471973}" type="presParOf" srcId="{C834CF3A-AC05-4831-972E-CE2590B8F4EA}" destId="{E55A79F2-A223-429D-A8F1-933F05596B18}" srcOrd="0" destOrd="0" presId="urn:microsoft.com/office/officeart/2005/8/layout/StepDownProcess"/>
    <dgm:cxn modelId="{D14DA886-1E79-4DBF-A968-EC275F871829}" type="presParOf" srcId="{C834CF3A-AC05-4831-972E-CE2590B8F4EA}" destId="{020131B5-B003-4389-BB9D-6A24E5A40E70}" srcOrd="1" destOrd="0" presId="urn:microsoft.com/office/officeart/2005/8/layout/StepDownProcess"/>
    <dgm:cxn modelId="{B364FBE5-725D-4944-A278-1B77F92B7321}" type="presParOf" srcId="{C834CF3A-AC05-4831-972E-CE2590B8F4EA}" destId="{DD805580-739C-4F0E-A0DA-6E15015ABA05}" srcOrd="2" destOrd="0" presId="urn:microsoft.com/office/officeart/2005/8/layout/StepDownProcess"/>
    <dgm:cxn modelId="{94254A32-2173-4BA7-9019-332587CE3F63}" type="presParOf" srcId="{5A650822-2649-4828-A198-A68DCF4046FA}" destId="{F435B3CA-ED82-4712-8FB6-2B8F5BF953FA}" srcOrd="1" destOrd="0" presId="urn:microsoft.com/office/officeart/2005/8/layout/StepDownProcess"/>
    <dgm:cxn modelId="{A1C141A0-FF5B-48BC-B250-FC6AA8556946}" type="presParOf" srcId="{5A650822-2649-4828-A198-A68DCF4046FA}" destId="{CF7705B0-B5C9-4DE1-99FF-57DC4099B02A}" srcOrd="2" destOrd="0" presId="urn:microsoft.com/office/officeart/2005/8/layout/StepDownProcess"/>
    <dgm:cxn modelId="{DF1B39EF-AF25-44BF-9B7E-745FE5C7E1C3}" type="presParOf" srcId="{CF7705B0-B5C9-4DE1-99FF-57DC4099B02A}" destId="{84B5A748-8959-4C6D-BD96-8FF59AD4D25F}" srcOrd="0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5A79F2-A223-429D-A8F1-933F05596B18}">
      <dsp:nvSpPr>
        <dsp:cNvPr id="0" name=""/>
        <dsp:cNvSpPr/>
      </dsp:nvSpPr>
      <dsp:spPr>
        <a:xfrm rot="5400000">
          <a:off x="735600" y="2035492"/>
          <a:ext cx="1784358" cy="203142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C3B6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0131B5-B003-4389-BB9D-6A24E5A40E70}">
      <dsp:nvSpPr>
        <dsp:cNvPr id="0" name=""/>
        <dsp:cNvSpPr/>
      </dsp:nvSpPr>
      <dsp:spPr>
        <a:xfrm>
          <a:off x="150192" y="609214"/>
          <a:ext cx="4125491" cy="1550371"/>
        </a:xfrm>
        <a:prstGeom prst="roundRect">
          <a:avLst>
            <a:gd name="adj" fmla="val 16670"/>
          </a:avLst>
        </a:prstGeom>
        <a:solidFill>
          <a:srgbClr val="7C609E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kern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La literatura no tiene una finalidad práctica, como transmitir información, dictar leyes o instrucciones, persuadir al receptor…</a:t>
          </a:r>
          <a:endParaRPr lang="es-ES" sz="1400" b="0" i="1" kern="1200" dirty="0">
            <a:latin typeface="Open Sans Light" panose="020B0306030504020204" pitchFamily="34" charset="0"/>
            <a:ea typeface="Open Sans Light" panose="020B0306030504020204" pitchFamily="34" charset="0"/>
            <a:cs typeface="Open Sans Light" panose="020B0306030504020204" pitchFamily="34" charset="0"/>
          </a:endParaRPr>
        </a:p>
      </dsp:txBody>
      <dsp:txXfrm>
        <a:off x="225888" y="684910"/>
        <a:ext cx="3974099" cy="1398979"/>
      </dsp:txXfrm>
    </dsp:sp>
    <dsp:sp modelId="{DD805580-739C-4F0E-A0DA-6E15015ABA05}">
      <dsp:nvSpPr>
        <dsp:cNvPr id="0" name=""/>
        <dsp:cNvSpPr/>
      </dsp:nvSpPr>
      <dsp:spPr>
        <a:xfrm>
          <a:off x="3657920" y="199246"/>
          <a:ext cx="2184684" cy="16993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1400" b="1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3657920" y="199246"/>
        <a:ext cx="2184684" cy="1699388"/>
      </dsp:txXfrm>
    </dsp:sp>
    <dsp:sp modelId="{84B5A748-8959-4C6D-BD96-8FF59AD4D25F}">
      <dsp:nvSpPr>
        <dsp:cNvPr id="0" name=""/>
        <dsp:cNvSpPr/>
      </dsp:nvSpPr>
      <dsp:spPr>
        <a:xfrm>
          <a:off x="2946221" y="2400180"/>
          <a:ext cx="3462490" cy="1666264"/>
        </a:xfrm>
        <a:prstGeom prst="roundRect">
          <a:avLst>
            <a:gd name="adj" fmla="val 16670"/>
          </a:avLst>
        </a:prstGeom>
        <a:solidFill>
          <a:srgbClr val="C3B6D2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0" i="0" kern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la creación literaria busca que el lector experimente un </a:t>
          </a:r>
          <a:r>
            <a:rPr lang="es-ES" sz="1400" b="0" i="0" kern="1200" dirty="0">
              <a:solidFill>
                <a:srgbClr val="B3DFD9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rPr>
            <a:t>disfrute</a:t>
          </a:r>
          <a:r>
            <a:rPr lang="es-ES" sz="1400" b="0" i="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 </a:t>
          </a:r>
          <a:r>
            <a:rPr lang="es-ES" sz="1400" b="0" i="0" kern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rPr>
            <a:t>o </a:t>
          </a:r>
          <a:r>
            <a:rPr lang="es-ES" sz="1400" b="0" i="0" kern="1200" dirty="0">
              <a:solidFill>
                <a:srgbClr val="B3DFD9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rPr>
            <a:t>placer estético</a:t>
          </a:r>
        </a:p>
      </dsp:txBody>
      <dsp:txXfrm>
        <a:off x="3027576" y="2481535"/>
        <a:ext cx="3299780" cy="1503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>
              <a:rPr lang="es-ES" sz="1400" b="1" dirty="0">
                <a:latin typeface="Bosk"/>
              </a:rPr>
              <a:t>Prehistoria e Historia Antigua</a:t>
            </a:r>
          </a:p>
        </p:txBody>
      </p:sp>
      <p:pic>
        <p:nvPicPr>
          <p:cNvPr id="6" name="Imagen 5" descr="OUP_Full_MS_Whit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120" y="6431876"/>
            <a:ext cx="1432560" cy="405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977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A4F8C-94A3-DA47-8841-CCF42BFE7AE6}" type="datetimeFigureOut">
              <a:rPr lang="es-ES" smtClean="0"/>
              <a:t>21/11/2022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1F977-B162-304F-B38D-9103599A204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2095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89E4B9EB-2F92-4715-F45F-4936C1976BEB}"/>
              </a:ext>
            </a:extLst>
          </p:cNvPr>
          <p:cNvSpPr/>
          <p:nvPr/>
        </p:nvSpPr>
        <p:spPr>
          <a:xfrm>
            <a:off x="0" y="0"/>
            <a:ext cx="9144000" cy="801189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D01D47FE-1938-197F-8E38-5B402E54BFC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115998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612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15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375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28863-DB48-42C5-9096-D632173A9FC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23850" y="691481"/>
            <a:ext cx="8064500" cy="6492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9793086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>
            <a:extLst>
              <a:ext uri="{FF2B5EF4-FFF2-40B4-BE49-F238E27FC236}">
                <a16:creationId xmlns:a16="http://schemas.microsoft.com/office/drawing/2014/main" id="{FC0DF2F6-9E0C-4A46-A75A-82A967267DB1}"/>
              </a:ext>
            </a:extLst>
          </p:cNvPr>
          <p:cNvSpPr/>
          <p:nvPr userDrawn="1"/>
        </p:nvSpPr>
        <p:spPr>
          <a:xfrm>
            <a:off x="700633" y="1758969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1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03868AC3-BD0A-400D-B041-63F0FEFCA04C}"/>
              </a:ext>
            </a:extLst>
          </p:cNvPr>
          <p:cNvSpPr/>
          <p:nvPr userDrawn="1"/>
        </p:nvSpPr>
        <p:spPr>
          <a:xfrm>
            <a:off x="700633" y="2295872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2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8F9440E1-DFC1-4FE1-AB9C-4F126B270738}"/>
              </a:ext>
            </a:extLst>
          </p:cNvPr>
          <p:cNvSpPr/>
          <p:nvPr userDrawn="1"/>
        </p:nvSpPr>
        <p:spPr>
          <a:xfrm>
            <a:off x="700633" y="2859689"/>
            <a:ext cx="432048" cy="432048"/>
          </a:xfrm>
          <a:prstGeom prst="ellipse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/>
              <a:t>3</a:t>
            </a:r>
          </a:p>
        </p:txBody>
      </p:sp>
      <p:sp>
        <p:nvSpPr>
          <p:cNvPr id="23" name="Marcador de texto 22">
            <a:extLst>
              <a:ext uri="{FF2B5EF4-FFF2-40B4-BE49-F238E27FC236}">
                <a16:creationId xmlns:a16="http://schemas.microsoft.com/office/drawing/2014/main" id="{0FA66D50-832F-4BCA-BB97-1DE6706AD9E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9632" y="178035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4" name="Marcador de texto 22">
            <a:extLst>
              <a:ext uri="{FF2B5EF4-FFF2-40B4-BE49-F238E27FC236}">
                <a16:creationId xmlns:a16="http://schemas.microsoft.com/office/drawing/2014/main" id="{066ED005-26BF-401F-9D9D-BA9BF53447F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9632" y="231686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25" name="Marcador de texto 22">
            <a:extLst>
              <a:ext uri="{FF2B5EF4-FFF2-40B4-BE49-F238E27FC236}">
                <a16:creationId xmlns:a16="http://schemas.microsoft.com/office/drawing/2014/main" id="{81E8C001-FF9C-49C0-9952-ABA46BACB22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9632" y="2853373"/>
            <a:ext cx="5184775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endParaRPr lang="es-ES" dirty="0"/>
          </a:p>
        </p:txBody>
      </p:sp>
      <p:sp>
        <p:nvSpPr>
          <p:cNvPr id="31" name="Marcador de texto 22">
            <a:extLst>
              <a:ext uri="{FF2B5EF4-FFF2-40B4-BE49-F238E27FC236}">
                <a16:creationId xmlns:a16="http://schemas.microsoft.com/office/drawing/2014/main" id="{7A32A900-179C-45F0-BB9D-944493DE68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67544" y="692696"/>
            <a:ext cx="7704856" cy="8501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/>
            </a:lvl1pPr>
          </a:lstStyle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067706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11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05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44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7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10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15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9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25A25B0-FCEA-4486-AB5C-EC91F10BFA06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C2C853-4A46-4F54-834F-A2ADEDD3759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2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>
            <a:extLst>
              <a:ext uri="{FF2B5EF4-FFF2-40B4-BE49-F238E27FC236}">
                <a16:creationId xmlns:a16="http://schemas.microsoft.com/office/drawing/2014/main" id="{8B4098C7-336F-A5BF-1F42-5F8D783EC9F7}"/>
              </a:ext>
            </a:extLst>
          </p:cNvPr>
          <p:cNvSpPr/>
          <p:nvPr/>
        </p:nvSpPr>
        <p:spPr>
          <a:xfrm>
            <a:off x="0" y="1"/>
            <a:ext cx="9144000" cy="656166"/>
          </a:xfrm>
          <a:prstGeom prst="rect">
            <a:avLst/>
          </a:prstGeom>
          <a:solidFill>
            <a:srgbClr val="011E41"/>
          </a:solidFill>
          <a:ln>
            <a:solidFill>
              <a:srgbClr val="011E4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F152D85C-ED3E-978B-743F-F0D91CC33176}"/>
              </a:ext>
            </a:extLst>
          </p:cNvPr>
          <p:cNvPicPr>
            <a:picLocks noChangeAspect="1"/>
          </p:cNvPicPr>
          <p:nvPr/>
        </p:nvPicPr>
        <p:blipFill rotWithShape="1">
          <a:blip r:embed="rId1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29" t="15420" b="42426"/>
          <a:stretch/>
        </p:blipFill>
        <p:spPr>
          <a:xfrm>
            <a:off x="6747711" y="22864"/>
            <a:ext cx="2326617" cy="50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1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49" r:id="rId13"/>
  </p:sldLayoutIdLst>
  <p:transition spd="slow">
    <p:randomBar dir="vert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arcador de texto 2">
            <a:extLst>
              <a:ext uri="{FF2B5EF4-FFF2-40B4-BE49-F238E27FC236}">
                <a16:creationId xmlns:a16="http://schemas.microsoft.com/office/drawing/2014/main" id="{52387E21-EF11-47B0-8C0C-BF777FA2FBD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7544" y="965101"/>
            <a:ext cx="8514692" cy="87972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s-ES" sz="4000" b="1" cap="small" dirty="0">
                <a:solidFill>
                  <a:srgbClr val="002060"/>
                </a:solidFill>
                <a:latin typeface="DM Serif Display" pitchFamily="2" charset="0"/>
              </a:rPr>
              <a:t>Unidad</a:t>
            </a:r>
            <a:r>
              <a:rPr lang="es-ES" sz="4000" b="1" dirty="0">
                <a:solidFill>
                  <a:srgbClr val="002060"/>
                </a:solidFill>
                <a:latin typeface="DM Serif Display" pitchFamily="2" charset="0"/>
              </a:rPr>
              <a:t> 5. </a:t>
            </a:r>
            <a:r>
              <a:rPr lang="es-ES" sz="3600" b="1" dirty="0">
                <a:solidFill>
                  <a:srgbClr val="7C609E"/>
                </a:solidFill>
                <a:latin typeface="DM Serif Display" pitchFamily="2" charset="0"/>
              </a:rPr>
              <a:t>Los textos literarios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8C5C8261-BFD0-494B-85D5-8143B9BED525}"/>
              </a:ext>
            </a:extLst>
          </p:cNvPr>
          <p:cNvSpPr/>
          <p:nvPr/>
        </p:nvSpPr>
        <p:spPr>
          <a:xfrm>
            <a:off x="988665" y="2164273"/>
            <a:ext cx="432048" cy="43204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</a:t>
            </a: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A430ED08-7CE6-4EF7-88F1-178C833EC3D3}"/>
              </a:ext>
            </a:extLst>
          </p:cNvPr>
          <p:cNvSpPr/>
          <p:nvPr/>
        </p:nvSpPr>
        <p:spPr>
          <a:xfrm>
            <a:off x="988665" y="2740337"/>
            <a:ext cx="432048" cy="43204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2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F4142AED-59B7-4AE6-8CC5-55179CB56032}"/>
              </a:ext>
            </a:extLst>
          </p:cNvPr>
          <p:cNvSpPr/>
          <p:nvPr/>
        </p:nvSpPr>
        <p:spPr>
          <a:xfrm>
            <a:off x="988665" y="3316401"/>
            <a:ext cx="432048" cy="43204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ES" b="1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</a:t>
            </a:r>
          </a:p>
        </p:txBody>
      </p:sp>
      <p:sp>
        <p:nvSpPr>
          <p:cNvPr id="19" name="CuadroTexto 18">
            <a:hlinkClick r:id="" action="ppaction://noaction"/>
            <a:extLst>
              <a:ext uri="{FF2B5EF4-FFF2-40B4-BE49-F238E27FC236}">
                <a16:creationId xmlns:a16="http://schemas.microsoft.com/office/drawing/2014/main" id="{99C41776-A974-4609-B46F-5F22FE68EEBA}"/>
              </a:ext>
            </a:extLst>
          </p:cNvPr>
          <p:cNvSpPr txBox="1"/>
          <p:nvPr/>
        </p:nvSpPr>
        <p:spPr>
          <a:xfrm>
            <a:off x="1547663" y="2732637"/>
            <a:ext cx="6607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 literatura y las artes</a:t>
            </a:r>
          </a:p>
        </p:txBody>
      </p:sp>
      <p:sp>
        <p:nvSpPr>
          <p:cNvPr id="20" name="CuadroTexto 19">
            <a:hlinkClick r:id="" action="ppaction://noaction"/>
            <a:extLst>
              <a:ext uri="{FF2B5EF4-FFF2-40B4-BE49-F238E27FC236}">
                <a16:creationId xmlns:a16="http://schemas.microsoft.com/office/drawing/2014/main" id="{83CB8E7B-F9EE-41B7-B5EB-80EE514EB101}"/>
              </a:ext>
            </a:extLst>
          </p:cNvPr>
          <p:cNvSpPr txBox="1"/>
          <p:nvPr/>
        </p:nvSpPr>
        <p:spPr>
          <a:xfrm>
            <a:off x="1547664" y="330487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recursos estilísticos</a:t>
            </a:r>
          </a:p>
        </p:txBody>
      </p:sp>
      <p:sp>
        <p:nvSpPr>
          <p:cNvPr id="21" name="CuadroTexto 20">
            <a:hlinkClick r:id="" action="ppaction://noaction"/>
            <a:extLst>
              <a:ext uri="{FF2B5EF4-FFF2-40B4-BE49-F238E27FC236}">
                <a16:creationId xmlns:a16="http://schemas.microsoft.com/office/drawing/2014/main" id="{281B3733-245A-43EE-A12F-6127B30718D6}"/>
              </a:ext>
            </a:extLst>
          </p:cNvPr>
          <p:cNvSpPr txBox="1"/>
          <p:nvPr/>
        </p:nvSpPr>
        <p:spPr>
          <a:xfrm>
            <a:off x="1547664" y="2149464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prstClr val="black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Concepto de texto literario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5229D640-0506-4D80-A984-6A1290E86A06}"/>
              </a:ext>
            </a:extLst>
          </p:cNvPr>
          <p:cNvSpPr/>
          <p:nvPr/>
        </p:nvSpPr>
        <p:spPr>
          <a:xfrm>
            <a:off x="6227833" y="5212051"/>
            <a:ext cx="2351067" cy="1048532"/>
          </a:xfrm>
          <a:prstGeom prst="roundRect">
            <a:avLst/>
          </a:prstGeom>
          <a:solidFill>
            <a:srgbClr val="C3B6D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¡Escucha el </a:t>
            </a:r>
            <a:r>
              <a:rPr lang="es-ES" sz="1200" dirty="0" err="1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audiorresumen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mientras estudias la presentación!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FC53EEE5-4C6F-4BFB-B499-B2B9F3D1A411}"/>
              </a:ext>
            </a:extLst>
          </p:cNvPr>
          <p:cNvSpPr/>
          <p:nvPr/>
        </p:nvSpPr>
        <p:spPr>
          <a:xfrm>
            <a:off x="6574662" y="4755351"/>
            <a:ext cx="1667862" cy="705384"/>
          </a:xfrm>
          <a:prstGeom prst="roundRect">
            <a:avLst/>
          </a:prstGeom>
          <a:solidFill>
            <a:srgbClr val="7C6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>
                <a:solidFill>
                  <a:srgbClr val="002060"/>
                </a:solidFill>
              </a:rPr>
              <a:t>        ¡Consejo!</a:t>
            </a:r>
            <a:endParaRPr lang="en-GB" b="1" dirty="0">
              <a:solidFill>
                <a:srgbClr val="002060"/>
              </a:solidFill>
            </a:endParaRPr>
          </a:p>
        </p:txBody>
      </p:sp>
      <p:pic>
        <p:nvPicPr>
          <p:cNvPr id="12" name="Imagen 11" descr="Icono&#10;&#10;Descripción generada automáticamente">
            <a:extLst>
              <a:ext uri="{FF2B5EF4-FFF2-40B4-BE49-F238E27FC236}">
                <a16:creationId xmlns:a16="http://schemas.microsoft.com/office/drawing/2014/main" id="{E4410CD6-EF58-F341-9EEF-8510A640C97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9215" y="4906510"/>
            <a:ext cx="403065" cy="403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981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 descr="Imagen que contiene teclado&#10;&#10;Descripción generada automáticamente">
            <a:extLst>
              <a:ext uri="{FF2B5EF4-FFF2-40B4-BE49-F238E27FC236}">
                <a16:creationId xmlns:a16="http://schemas.microsoft.com/office/drawing/2014/main" id="{FDFC4B4E-4FE4-8654-D428-2930DA30310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721" y="1978487"/>
            <a:ext cx="3788558" cy="2053369"/>
          </a:xfrm>
          <a:prstGeom prst="rect">
            <a:avLst/>
          </a:prstGeom>
        </p:spPr>
      </p:pic>
      <p:sp>
        <p:nvSpPr>
          <p:cNvPr id="17" name="Flecha: a la derecha 16">
            <a:extLst>
              <a:ext uri="{FF2B5EF4-FFF2-40B4-BE49-F238E27FC236}">
                <a16:creationId xmlns:a16="http://schemas.microsoft.com/office/drawing/2014/main" id="{F71B93FE-53F6-415D-A6C7-EDCAFF773489}"/>
              </a:ext>
            </a:extLst>
          </p:cNvPr>
          <p:cNvSpPr/>
          <p:nvPr/>
        </p:nvSpPr>
        <p:spPr>
          <a:xfrm>
            <a:off x="3059832" y="4951989"/>
            <a:ext cx="1231573" cy="432048"/>
          </a:xfrm>
          <a:prstGeom prst="rightArrow">
            <a:avLst/>
          </a:prstGeom>
          <a:solidFill>
            <a:srgbClr val="78C6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850" y="763489"/>
            <a:ext cx="806450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1. Concepto de texto literario</a:t>
            </a:r>
          </a:p>
        </p:txBody>
      </p:sp>
      <p:sp>
        <p:nvSpPr>
          <p:cNvPr id="13" name="3 CuadroTexto"/>
          <p:cNvSpPr txBox="1"/>
          <p:nvPr/>
        </p:nvSpPr>
        <p:spPr>
          <a:xfrm>
            <a:off x="413778" y="1412776"/>
            <a:ext cx="5184254" cy="276999"/>
          </a:xfrm>
          <a:prstGeom prst="rect">
            <a:avLst/>
          </a:prstGeom>
          <a:solidFill>
            <a:srgbClr val="78C6BA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texto literario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crea un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mundo imaginario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por medio de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palabras. </a:t>
            </a:r>
          </a:p>
        </p:txBody>
      </p:sp>
      <p:sp>
        <p:nvSpPr>
          <p:cNvPr id="39" name="8 Rectángulo"/>
          <p:cNvSpPr/>
          <p:nvPr/>
        </p:nvSpPr>
        <p:spPr>
          <a:xfrm>
            <a:off x="4454845" y="4281915"/>
            <a:ext cx="1111945" cy="99412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lvl="0" algn="ctr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ES" sz="2400" i="1" kern="1200" dirty="0"/>
          </a:p>
        </p:txBody>
      </p:sp>
      <p:sp>
        <p:nvSpPr>
          <p:cNvPr id="20" name="16 Rectángulo redondeado"/>
          <p:cNvSpPr/>
          <p:nvPr/>
        </p:nvSpPr>
        <p:spPr>
          <a:xfrm>
            <a:off x="4753979" y="4519941"/>
            <a:ext cx="3672408" cy="1234011"/>
          </a:xfrm>
          <a:prstGeom prst="roundRect">
            <a:avLst/>
          </a:prstGeom>
          <a:solidFill>
            <a:srgbClr val="C3B6D2"/>
          </a:solidFill>
          <a:ln w="19050">
            <a:solidFill>
              <a:srgbClr val="C3B6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>
                <a:solidFill>
                  <a:srgbClr val="7C609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presentan </a:t>
            </a:r>
            <a:r>
              <a:rPr lang="es-ES" sz="1600" dirty="0">
                <a:solidFill>
                  <a:srgbClr val="7C609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sucesos ficticios </a:t>
            </a:r>
            <a:r>
              <a:rPr lang="es-ES" sz="1600" dirty="0">
                <a:solidFill>
                  <a:srgbClr val="7C609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que no son reales, aunque a veces se parezcan a la realidad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146D4E5E-5B3A-4B35-ABA4-099518F1E028}"/>
              </a:ext>
            </a:extLst>
          </p:cNvPr>
          <p:cNvSpPr/>
          <p:nvPr/>
        </p:nvSpPr>
        <p:spPr>
          <a:xfrm>
            <a:off x="798674" y="3316502"/>
            <a:ext cx="2632778" cy="2632778"/>
          </a:xfrm>
          <a:prstGeom prst="ellipse">
            <a:avLst/>
          </a:prstGeom>
          <a:solidFill>
            <a:srgbClr val="7C609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Cuentos, novelas, obras de teatro…</a:t>
            </a:r>
          </a:p>
        </p:txBody>
      </p:sp>
      <p:pic>
        <p:nvPicPr>
          <p:cNvPr id="7" name="Gráfico 6" descr="Libros con relleno sólido">
            <a:extLst>
              <a:ext uri="{FF2B5EF4-FFF2-40B4-BE49-F238E27FC236}">
                <a16:creationId xmlns:a16="http://schemas.microsoft.com/office/drawing/2014/main" id="{A08EA04E-15D6-458A-8736-F5C2FB64BE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05539" y="3499912"/>
            <a:ext cx="619048" cy="619048"/>
          </a:xfrm>
          <a:prstGeom prst="rect">
            <a:avLst/>
          </a:prstGeom>
        </p:spPr>
      </p:pic>
      <p:pic>
        <p:nvPicPr>
          <p:cNvPr id="11" name="Gráfico 10" descr="Drama con relleno sólido">
            <a:extLst>
              <a:ext uri="{FF2B5EF4-FFF2-40B4-BE49-F238E27FC236}">
                <a16:creationId xmlns:a16="http://schemas.microsoft.com/office/drawing/2014/main" id="{EE4F7F77-5AA4-4D65-8DF2-248CD90F85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07704" y="5127072"/>
            <a:ext cx="619048" cy="61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202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323850" y="763489"/>
            <a:ext cx="8064500" cy="649287"/>
          </a:xfrm>
        </p:spPr>
        <p:txBody>
          <a:bodyPr/>
          <a:lstStyle/>
          <a:p>
            <a:r>
              <a:rPr lang="es-ES" sz="3200" dirty="0">
                <a:solidFill>
                  <a:srgbClr val="002060"/>
                </a:solidFill>
                <a:latin typeface="DM Serif Display" pitchFamily="2" charset="0"/>
              </a:rPr>
              <a:t>2. La literatura y las artes</a:t>
            </a:r>
            <a:endParaRPr lang="es-ES" sz="3200" i="1" dirty="0">
              <a:solidFill>
                <a:srgbClr val="002060"/>
              </a:solidFill>
              <a:latin typeface="DM Serif Display" pitchFamily="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23850" y="1412776"/>
            <a:ext cx="7767747" cy="276999"/>
          </a:xfrm>
          <a:prstGeom prst="rect">
            <a:avLst/>
          </a:prstGeom>
          <a:solidFill>
            <a:srgbClr val="78C6BA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textos literarios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pretenden hacer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arte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por medio de las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palabras.</a:t>
            </a:r>
          </a:p>
        </p:txBody>
      </p:sp>
      <p:graphicFrame>
        <p:nvGraphicFramePr>
          <p:cNvPr id="24" name="23 Diagrama"/>
          <p:cNvGraphicFramePr/>
          <p:nvPr>
            <p:extLst>
              <p:ext uri="{D42A27DB-BD31-4B8C-83A1-F6EECF244321}">
                <p14:modId xmlns:p14="http://schemas.microsoft.com/office/powerpoint/2010/main" val="3394485486"/>
              </p:ext>
            </p:extLst>
          </p:nvPr>
        </p:nvGraphicFramePr>
        <p:xfrm>
          <a:off x="1259632" y="1689775"/>
          <a:ext cx="6408712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9875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ángulo 41">
            <a:extLst>
              <a:ext uri="{FF2B5EF4-FFF2-40B4-BE49-F238E27FC236}">
                <a16:creationId xmlns:a16="http://schemas.microsoft.com/office/drawing/2014/main" id="{D5B03744-ED48-4222-9C74-285069150490}"/>
              </a:ext>
            </a:extLst>
          </p:cNvPr>
          <p:cNvSpPr/>
          <p:nvPr/>
        </p:nvSpPr>
        <p:spPr>
          <a:xfrm>
            <a:off x="3584160" y="3717031"/>
            <a:ext cx="1975682" cy="1477778"/>
          </a:xfrm>
          <a:prstGeom prst="rect">
            <a:avLst/>
          </a:prstGeom>
          <a:solidFill>
            <a:srgbClr val="C3B6D2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b="0" i="0" u="none" strike="noStrike" baseline="0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s-ES" sz="1200" b="0" i="0" u="none" strike="noStrike" baseline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Se trata de </a:t>
            </a:r>
            <a:r>
              <a:rPr lang="es-ES" sz="1200" i="0" u="none" strike="noStrike" baseline="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comparar</a:t>
            </a:r>
            <a:r>
              <a:rPr lang="es-ES" sz="1200" b="1" i="0" u="none" strike="noStrike" baseline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s-ES" sz="1200" b="0" i="0" u="none" strike="noStrike" baseline="0" dirty="0">
                <a:solidFill>
                  <a:schemeClr val="tx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dos realidades que guardan una relación de semejanza</a:t>
            </a:r>
            <a:endParaRPr lang="en-GB" sz="1000" dirty="0">
              <a:solidFill>
                <a:schemeClr val="tx1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6F27478F-4759-4027-985A-034BF76E6D64}"/>
              </a:ext>
            </a:extLst>
          </p:cNvPr>
          <p:cNvSpPr/>
          <p:nvPr/>
        </p:nvSpPr>
        <p:spPr>
          <a:xfrm>
            <a:off x="6541356" y="3716888"/>
            <a:ext cx="1975682" cy="1477778"/>
          </a:xfrm>
          <a:prstGeom prst="rect">
            <a:avLst/>
          </a:prstGeom>
          <a:solidFill>
            <a:srgbClr val="C3B6D2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b="0" i="0" u="none" strike="noStrike" baseline="0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Consiste en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atribuir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 realidades inanimadas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acciones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o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cualidades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propias de los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seres animados</a:t>
            </a:r>
            <a:endParaRPr lang="en-GB" sz="1200" dirty="0"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36" name="10 Flecha derecha">
            <a:extLst>
              <a:ext uri="{FF2B5EF4-FFF2-40B4-BE49-F238E27FC236}">
                <a16:creationId xmlns:a16="http://schemas.microsoft.com/office/drawing/2014/main" id="{AEB51438-C025-4F1E-B76B-D1CC7D81F7CE}"/>
              </a:ext>
            </a:extLst>
          </p:cNvPr>
          <p:cNvSpPr/>
          <p:nvPr/>
        </p:nvSpPr>
        <p:spPr>
          <a:xfrm rot="5400000">
            <a:off x="1440864" y="5241137"/>
            <a:ext cx="347875" cy="255220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10B2AE0-218A-4623-9906-D765259C7A0E}"/>
              </a:ext>
            </a:extLst>
          </p:cNvPr>
          <p:cNvSpPr/>
          <p:nvPr/>
        </p:nvSpPr>
        <p:spPr>
          <a:xfrm>
            <a:off x="626963" y="3717032"/>
            <a:ext cx="1975682" cy="1477778"/>
          </a:xfrm>
          <a:prstGeom prst="rect">
            <a:avLst/>
          </a:prstGeom>
          <a:solidFill>
            <a:srgbClr val="C3B6D2">
              <a:alpha val="50196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b="0" i="0" u="none" strike="noStrike" baseline="0" dirty="0">
              <a:solidFill>
                <a:srgbClr val="000000"/>
              </a:solidFill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Consiste en </a:t>
            </a:r>
            <a:r>
              <a:rPr lang="es-ES" sz="120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identificar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una realidad (</a:t>
            </a:r>
            <a:r>
              <a:rPr lang="es-ES" sz="120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término real,</a:t>
            </a:r>
            <a:r>
              <a:rPr lang="es-ES" sz="1200" b="1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</a:t>
            </a:r>
            <a:r>
              <a:rPr lang="es-ES" sz="1200" b="0" i="0" u="none" strike="noStrike" baseline="0" dirty="0">
                <a:solidFill>
                  <a:srgbClr val="7C609E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con otra</a:t>
            </a:r>
          </a:p>
          <a:p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(</a:t>
            </a:r>
            <a:r>
              <a:rPr lang="es-ES" sz="1200" i="0" u="none" strike="noStrike" baseline="0" dirty="0">
                <a:solidFill>
                  <a:srgbClr val="000000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término imagen, </a:t>
            </a:r>
            <a:r>
              <a:rPr lang="es-ES" sz="1200" b="0" i="0" u="none" strike="noStrike" baseline="0" dirty="0">
                <a:solidFill>
                  <a:srgbClr val="BC971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</a:t>
            </a:r>
            <a:r>
              <a:rPr lang="es-ES" sz="1200" b="0" i="0" u="none" strike="noStrike" baseline="0" dirty="0">
                <a:solidFill>
                  <a:srgbClr val="0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) con la que mantiene una relación de semejanza</a:t>
            </a:r>
            <a:endParaRPr lang="en-GB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  <p:sp>
        <p:nvSpPr>
          <p:cNvPr id="29" name="10 Flecha derecha"/>
          <p:cNvSpPr/>
          <p:nvPr/>
        </p:nvSpPr>
        <p:spPr>
          <a:xfrm rot="6815479">
            <a:off x="2080200" y="2769043"/>
            <a:ext cx="579198" cy="255220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4" name="10 Flecha derecha">
            <a:extLst>
              <a:ext uri="{FF2B5EF4-FFF2-40B4-BE49-F238E27FC236}">
                <a16:creationId xmlns:a16="http://schemas.microsoft.com/office/drawing/2014/main" id="{9E4F1ED7-21BA-422E-8E8D-0CD0FC872C54}"/>
              </a:ext>
            </a:extLst>
          </p:cNvPr>
          <p:cNvSpPr/>
          <p:nvPr/>
        </p:nvSpPr>
        <p:spPr>
          <a:xfrm rot="5400000">
            <a:off x="4282401" y="2757208"/>
            <a:ext cx="579198" cy="255220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1" name="10 Flecha derecha">
            <a:extLst>
              <a:ext uri="{FF2B5EF4-FFF2-40B4-BE49-F238E27FC236}">
                <a16:creationId xmlns:a16="http://schemas.microsoft.com/office/drawing/2014/main" id="{A767336E-F544-4D86-94C6-CDE2A0BC3328}"/>
              </a:ext>
            </a:extLst>
          </p:cNvPr>
          <p:cNvSpPr/>
          <p:nvPr/>
        </p:nvSpPr>
        <p:spPr>
          <a:xfrm rot="14784521" flipH="1">
            <a:off x="6484602" y="2769043"/>
            <a:ext cx="579198" cy="255220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1 Marcador de texto"/>
          <p:cNvSpPr txBox="1">
            <a:spLocks/>
          </p:cNvSpPr>
          <p:nvPr/>
        </p:nvSpPr>
        <p:spPr>
          <a:xfrm>
            <a:off x="323850" y="763489"/>
            <a:ext cx="8064500" cy="649287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>
                <a:solidFill>
                  <a:srgbClr val="002060"/>
                </a:solidFill>
                <a:latin typeface="DM Serif Display" pitchFamily="2" charset="0"/>
              </a:rPr>
              <a:t>3. Los recursos estilísticos</a:t>
            </a:r>
            <a:endParaRPr lang="es-ES" i="1" cap="small" dirty="0">
              <a:solidFill>
                <a:srgbClr val="002060"/>
              </a:solidFill>
              <a:latin typeface="DM Serif Display" pitchFamily="2" charset="0"/>
            </a:endParaRPr>
          </a:p>
        </p:txBody>
      </p:sp>
      <p:sp>
        <p:nvSpPr>
          <p:cNvPr id="14" name="7 Rectángulo redondeado"/>
          <p:cNvSpPr/>
          <p:nvPr/>
        </p:nvSpPr>
        <p:spPr>
          <a:xfrm>
            <a:off x="2188480" y="1820749"/>
            <a:ext cx="4767041" cy="1040262"/>
          </a:xfrm>
          <a:prstGeom prst="roundRect">
            <a:avLst/>
          </a:prstGeom>
          <a:solidFill>
            <a:srgbClr val="876EA5"/>
          </a:solidFill>
          <a:ln>
            <a:noFill/>
          </a:ln>
          <a:effec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alpha val="90000"/>
              <a:hueOff val="0"/>
              <a:satOff val="0"/>
              <a:lumOff val="0"/>
              <a:alphaOff val="-40000"/>
            </a:schemeClr>
          </a:fillRef>
          <a:effectRef idx="0">
            <a:schemeClr val="accent4">
              <a:alpha val="90000"/>
              <a:hueOff val="0"/>
              <a:satOff val="0"/>
              <a:lumOff val="0"/>
              <a:alphaOff val="-40000"/>
            </a:schemeClr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E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recursos estilísticos sirven para lograr un </a:t>
            </a:r>
            <a:r>
              <a:rPr lang="es-ES" sz="1600" dirty="0">
                <a:solidFill>
                  <a:srgbClr val="B3DFD9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efecto artístico </a:t>
            </a:r>
            <a:r>
              <a:rPr lang="es-E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</a:t>
            </a:r>
            <a:r>
              <a:rPr lang="es-ES" sz="1600" dirty="0">
                <a:solidFill>
                  <a:srgbClr val="B3DFD9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estético</a:t>
            </a:r>
            <a:r>
              <a:rPr lang="es-E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y para aumentar la </a:t>
            </a:r>
            <a:r>
              <a:rPr lang="es-ES" sz="1600" dirty="0">
                <a:solidFill>
                  <a:srgbClr val="B3DFD9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expresividad</a:t>
            </a:r>
            <a:r>
              <a:rPr lang="es-ES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del lenguaje</a:t>
            </a:r>
          </a:p>
        </p:txBody>
      </p:sp>
      <p:sp>
        <p:nvSpPr>
          <p:cNvPr id="21" name="16 Rectángulo redondeado"/>
          <p:cNvSpPr/>
          <p:nvPr/>
        </p:nvSpPr>
        <p:spPr>
          <a:xfrm>
            <a:off x="626963" y="3266225"/>
            <a:ext cx="1975681" cy="632930"/>
          </a:xfrm>
          <a:prstGeom prst="roundRect">
            <a:avLst/>
          </a:prstGeom>
          <a:solidFill>
            <a:srgbClr val="C3B6D2"/>
          </a:solidFill>
          <a:ln w="19050">
            <a:solidFill>
              <a:srgbClr val="C3B6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7C609E"/>
                </a:solidFill>
                <a:latin typeface="DM Serif Display" pitchFamily="2" charset="0"/>
              </a:rPr>
              <a:t>metáfora</a:t>
            </a:r>
          </a:p>
        </p:txBody>
      </p:sp>
      <p:sp>
        <p:nvSpPr>
          <p:cNvPr id="20" name="3 CuadroTexto"/>
          <p:cNvSpPr txBox="1"/>
          <p:nvPr/>
        </p:nvSpPr>
        <p:spPr>
          <a:xfrm>
            <a:off x="323850" y="1412776"/>
            <a:ext cx="7090081" cy="276999"/>
          </a:xfrm>
          <a:prstGeom prst="rect">
            <a:avLst/>
          </a:prstGeom>
          <a:solidFill>
            <a:srgbClr val="78C6BA">
              <a:alpha val="69804"/>
            </a:srgbClr>
          </a:solidFill>
          <a:ln w="25400">
            <a:noFill/>
            <a:prstDash val="sysDot"/>
          </a:ln>
        </p:spPr>
        <p:txBody>
          <a:bodyPr wrap="square" rtlCol="0">
            <a:spAutoFit/>
          </a:bodyPr>
          <a:lstStyle/>
          <a:p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textos literarios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 caracterizan por el empleo de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recursos estilísticos </a:t>
            </a:r>
            <a:r>
              <a:rPr lang="es-ES" sz="1200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 </a:t>
            </a:r>
            <a:r>
              <a:rPr lang="es-ES" sz="1200" b="1" dirty="0">
                <a:solidFill>
                  <a:srgbClr val="00206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figuras retóricas. </a:t>
            </a:r>
          </a:p>
        </p:txBody>
      </p:sp>
      <p:sp>
        <p:nvSpPr>
          <p:cNvPr id="30" name="16 Rectángulo redondeado"/>
          <p:cNvSpPr/>
          <p:nvPr/>
        </p:nvSpPr>
        <p:spPr>
          <a:xfrm>
            <a:off x="3584160" y="3266224"/>
            <a:ext cx="1975681" cy="632931"/>
          </a:xfrm>
          <a:prstGeom prst="roundRect">
            <a:avLst/>
          </a:prstGeom>
          <a:solidFill>
            <a:srgbClr val="C3B6D2"/>
          </a:solidFill>
          <a:ln w="19050">
            <a:solidFill>
              <a:srgbClr val="C3B6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7C609E"/>
                </a:solidFill>
                <a:latin typeface="DM Serif Display" pitchFamily="2" charset="0"/>
              </a:rPr>
              <a:t>símil o comparación</a:t>
            </a:r>
          </a:p>
        </p:txBody>
      </p:sp>
      <p:sp>
        <p:nvSpPr>
          <p:cNvPr id="32" name="16 Rectángulo redondeado"/>
          <p:cNvSpPr/>
          <p:nvPr/>
        </p:nvSpPr>
        <p:spPr>
          <a:xfrm>
            <a:off x="6541356" y="3266225"/>
            <a:ext cx="1975682" cy="632930"/>
          </a:xfrm>
          <a:prstGeom prst="roundRect">
            <a:avLst/>
          </a:prstGeom>
          <a:solidFill>
            <a:srgbClr val="C3B6D2"/>
          </a:solidFill>
          <a:ln w="19050">
            <a:solidFill>
              <a:srgbClr val="C3B6D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>
                <a:solidFill>
                  <a:srgbClr val="7C609E"/>
                </a:solidFill>
                <a:latin typeface="DM Serif Display" pitchFamily="2" charset="0"/>
              </a:rPr>
              <a:t>personificación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E390EEF3-1EE5-475C-A211-D2E9A4362B0E}"/>
              </a:ext>
            </a:extLst>
          </p:cNvPr>
          <p:cNvSpPr/>
          <p:nvPr/>
        </p:nvSpPr>
        <p:spPr>
          <a:xfrm>
            <a:off x="626962" y="5645350"/>
            <a:ext cx="1975681" cy="632930"/>
          </a:xfrm>
          <a:prstGeom prst="roundRect">
            <a:avLst/>
          </a:prstGeom>
          <a:solidFill>
            <a:srgbClr val="B3DF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El </a:t>
            </a:r>
            <a:r>
              <a:rPr lang="es-ES" sz="1600" i="1" kern="1200" dirty="0">
                <a:solidFill>
                  <a:srgbClr val="7C609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arco iris </a:t>
            </a:r>
            <a:r>
              <a:rPr lang="es-ES" sz="16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 la </a:t>
            </a:r>
            <a:r>
              <a:rPr lang="es-ES" sz="1600" i="1" kern="1200" dirty="0">
                <a:solidFill>
                  <a:srgbClr val="BC971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bufanda</a:t>
            </a:r>
            <a:r>
              <a:rPr lang="es-ES" sz="16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del cielo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D02E918A-45D1-4A4E-9A07-8DADA7F679BC}"/>
              </a:ext>
            </a:extLst>
          </p:cNvPr>
          <p:cNvSpPr/>
          <p:nvPr/>
        </p:nvSpPr>
        <p:spPr>
          <a:xfrm>
            <a:off x="6541356" y="5642540"/>
            <a:ext cx="1975682" cy="632930"/>
          </a:xfrm>
          <a:prstGeom prst="roundRect">
            <a:avLst/>
          </a:prstGeom>
          <a:solidFill>
            <a:srgbClr val="B3DF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6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Las </a:t>
            </a:r>
            <a:r>
              <a:rPr lang="es-ES" sz="1600" i="1" kern="1200" dirty="0">
                <a:solidFill>
                  <a:srgbClr val="7C609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espigas </a:t>
            </a:r>
            <a:r>
              <a:rPr lang="es-ES" sz="1600" i="1" kern="1200" dirty="0">
                <a:solidFill>
                  <a:srgbClr val="BC971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hacen cosquillas</a:t>
            </a:r>
            <a:r>
              <a:rPr lang="es-ES" sz="16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al viento</a:t>
            </a:r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86ED3711-121A-4839-B471-92392EEBA40B}"/>
              </a:ext>
            </a:extLst>
          </p:cNvPr>
          <p:cNvSpPr/>
          <p:nvPr/>
        </p:nvSpPr>
        <p:spPr>
          <a:xfrm>
            <a:off x="3584159" y="5642540"/>
            <a:ext cx="1975682" cy="632930"/>
          </a:xfrm>
          <a:prstGeom prst="roundRect">
            <a:avLst/>
          </a:prstGeom>
          <a:solidFill>
            <a:srgbClr val="B3DFD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14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La </a:t>
            </a:r>
            <a:r>
              <a:rPr lang="es-ES" sz="1400" i="1" kern="1200" dirty="0">
                <a:solidFill>
                  <a:srgbClr val="7C609E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jirafa</a:t>
            </a:r>
            <a:r>
              <a:rPr lang="es-ES" sz="14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es </a:t>
            </a:r>
            <a:r>
              <a:rPr lang="es-ES" sz="1400" i="1" kern="1200" dirty="0">
                <a:solidFill>
                  <a:srgbClr val="C00000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como</a:t>
            </a:r>
            <a:r>
              <a:rPr lang="es-ES" sz="14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el </a:t>
            </a:r>
            <a:r>
              <a:rPr lang="es-ES" sz="1400" i="1" kern="1200" dirty="0">
                <a:solidFill>
                  <a:srgbClr val="BC9711"/>
                </a:solidFill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periscopio</a:t>
            </a:r>
            <a:r>
              <a:rPr lang="es-ES" sz="1400" i="1" kern="12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 para ver el horizonte del desierto</a:t>
            </a:r>
          </a:p>
        </p:txBody>
      </p:sp>
      <p:sp>
        <p:nvSpPr>
          <p:cNvPr id="43" name="10 Flecha derecha">
            <a:extLst>
              <a:ext uri="{FF2B5EF4-FFF2-40B4-BE49-F238E27FC236}">
                <a16:creationId xmlns:a16="http://schemas.microsoft.com/office/drawing/2014/main" id="{FB669D2C-EE99-4E99-A1C3-1C0FD8A41178}"/>
              </a:ext>
            </a:extLst>
          </p:cNvPr>
          <p:cNvSpPr/>
          <p:nvPr/>
        </p:nvSpPr>
        <p:spPr>
          <a:xfrm rot="5400000">
            <a:off x="4398063" y="5241138"/>
            <a:ext cx="347875" cy="255220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4" name="10 Flecha derecha">
            <a:extLst>
              <a:ext uri="{FF2B5EF4-FFF2-40B4-BE49-F238E27FC236}">
                <a16:creationId xmlns:a16="http://schemas.microsoft.com/office/drawing/2014/main" id="{FA86A502-6506-4F72-B160-CD8EB888FC44}"/>
              </a:ext>
            </a:extLst>
          </p:cNvPr>
          <p:cNvSpPr/>
          <p:nvPr/>
        </p:nvSpPr>
        <p:spPr>
          <a:xfrm rot="5400000">
            <a:off x="7349935" y="5240994"/>
            <a:ext cx="347875" cy="255220"/>
          </a:xfrm>
          <a:prstGeom prst="rightArrow">
            <a:avLst/>
          </a:prstGeom>
          <a:solidFill>
            <a:srgbClr val="BC971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93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New logo oup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11E41"/>
        </a:solidFill>
        <a:ln>
          <a:solidFill>
            <a:srgbClr val="011E4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135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 logo oup" id="{57320CA5-3184-4076-B763-4AA575FFDC65}" vid="{BAFC0CE0-B246-432C-A82D-B4F2F95057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 logo oup</Template>
  <TotalTime>6080</TotalTime>
  <Words>253</Words>
  <Application>Microsoft Office PowerPoint</Application>
  <PresentationFormat>Presentación en pantalla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4" baseType="lpstr">
      <vt:lpstr>Arial</vt:lpstr>
      <vt:lpstr>Bosk</vt:lpstr>
      <vt:lpstr>Calibri</vt:lpstr>
      <vt:lpstr>Calibri Light</vt:lpstr>
      <vt:lpstr>DM Serif Display</vt:lpstr>
      <vt:lpstr>Open Sans</vt:lpstr>
      <vt:lpstr>Open Sans ExtraBold</vt:lpstr>
      <vt:lpstr>Open Sans Light</vt:lpstr>
      <vt:lpstr>Open Sans SemiBold</vt:lpstr>
      <vt:lpstr>New logo oup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JAVIER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textos literarios</dc:title>
  <dc:creator>Oxford University Press</dc:creator>
  <cp:lastModifiedBy>Angeles Gonzalez</cp:lastModifiedBy>
  <cp:revision>344</cp:revision>
  <dcterms:created xsi:type="dcterms:W3CDTF">2019-02-28T11:00:16Z</dcterms:created>
  <dcterms:modified xsi:type="dcterms:W3CDTF">2022-11-21T15:47:46Z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9f61502-7731-4690-a118-333634878cc9_Enabled">
    <vt:lpwstr>true</vt:lpwstr>
  </property>
  <property fmtid="{D5CDD505-2E9C-101B-9397-08002B2CF9AE}" pid="3" name="MSIP_Label_89f61502-7731-4690-a118-333634878cc9_SetDate">
    <vt:lpwstr>2020-02-25T10:09:37Z</vt:lpwstr>
  </property>
  <property fmtid="{D5CDD505-2E9C-101B-9397-08002B2CF9AE}" pid="4" name="MSIP_Label_89f61502-7731-4690-a118-333634878cc9_Method">
    <vt:lpwstr>Standard</vt:lpwstr>
  </property>
  <property fmtid="{D5CDD505-2E9C-101B-9397-08002B2CF9AE}" pid="5" name="MSIP_Label_89f61502-7731-4690-a118-333634878cc9_Name">
    <vt:lpwstr>Internal</vt:lpwstr>
  </property>
  <property fmtid="{D5CDD505-2E9C-101B-9397-08002B2CF9AE}" pid="6" name="MSIP_Label_89f61502-7731-4690-a118-333634878cc9_SiteId">
    <vt:lpwstr>91761b62-4c45-43f5-9f0e-be8ad9b551ff</vt:lpwstr>
  </property>
  <property fmtid="{D5CDD505-2E9C-101B-9397-08002B2CF9AE}" pid="7" name="MSIP_Label_89f61502-7731-4690-a118-333634878cc9_ActionId">
    <vt:lpwstr>3ce0706b-cd8d-4a3c-8819-0000f5884aea</vt:lpwstr>
  </property>
  <property fmtid="{D5CDD505-2E9C-101B-9397-08002B2CF9AE}" pid="8" name="MSIP_Label_89f61502-7731-4690-a118-333634878cc9_ContentBits">
    <vt:lpwstr>0</vt:lpwstr>
  </property>
</Properties>
</file>