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73"/>
  </p:notesMasterIdLst>
  <p:sldIdLst>
    <p:sldId id="311" r:id="rId4"/>
    <p:sldId id="322" r:id="rId5"/>
    <p:sldId id="312" r:id="rId6"/>
    <p:sldId id="257" r:id="rId7"/>
    <p:sldId id="280" r:id="rId8"/>
    <p:sldId id="314" r:id="rId9"/>
    <p:sldId id="258" r:id="rId10"/>
    <p:sldId id="316" r:id="rId11"/>
    <p:sldId id="276" r:id="rId12"/>
    <p:sldId id="315" r:id="rId13"/>
    <p:sldId id="277" r:id="rId14"/>
    <p:sldId id="317" r:id="rId15"/>
    <p:sldId id="279" r:id="rId16"/>
    <p:sldId id="319" r:id="rId17"/>
    <p:sldId id="318" r:id="rId18"/>
    <p:sldId id="278" r:id="rId19"/>
    <p:sldId id="260" r:id="rId20"/>
    <p:sldId id="320" r:id="rId21"/>
    <p:sldId id="286" r:id="rId22"/>
    <p:sldId id="261" r:id="rId23"/>
    <p:sldId id="262" r:id="rId24"/>
    <p:sldId id="321" r:id="rId25"/>
    <p:sldId id="263" r:id="rId26"/>
    <p:sldId id="287" r:id="rId27"/>
    <p:sldId id="265" r:id="rId28"/>
    <p:sldId id="323" r:id="rId29"/>
    <p:sldId id="309" r:id="rId30"/>
    <p:sldId id="292" r:id="rId31"/>
    <p:sldId id="293" r:id="rId32"/>
    <p:sldId id="324" r:id="rId33"/>
    <p:sldId id="294" r:id="rId34"/>
    <p:sldId id="266" r:id="rId35"/>
    <p:sldId id="325" r:id="rId36"/>
    <p:sldId id="326" r:id="rId37"/>
    <p:sldId id="267" r:id="rId38"/>
    <p:sldId id="327" r:id="rId39"/>
    <p:sldId id="288" r:id="rId40"/>
    <p:sldId id="328" r:id="rId41"/>
    <p:sldId id="268" r:id="rId42"/>
    <p:sldId id="291" r:id="rId43"/>
    <p:sldId id="299" r:id="rId44"/>
    <p:sldId id="329" r:id="rId45"/>
    <p:sldId id="297" r:id="rId46"/>
    <p:sldId id="290" r:id="rId47"/>
    <p:sldId id="330" r:id="rId48"/>
    <p:sldId id="298" r:id="rId49"/>
    <p:sldId id="269" r:id="rId50"/>
    <p:sldId id="270" r:id="rId51"/>
    <p:sldId id="271" r:id="rId52"/>
    <p:sldId id="300" r:id="rId53"/>
    <p:sldId id="301" r:id="rId54"/>
    <p:sldId id="331" r:id="rId55"/>
    <p:sldId id="302" r:id="rId56"/>
    <p:sldId id="333" r:id="rId57"/>
    <p:sldId id="332" r:id="rId58"/>
    <p:sldId id="308" r:id="rId59"/>
    <p:sldId id="272" r:id="rId60"/>
    <p:sldId id="303" r:id="rId61"/>
    <p:sldId id="340" r:id="rId62"/>
    <p:sldId id="273" r:id="rId63"/>
    <p:sldId id="307" r:id="rId64"/>
    <p:sldId id="306" r:id="rId65"/>
    <p:sldId id="335" r:id="rId66"/>
    <p:sldId id="336" r:id="rId67"/>
    <p:sldId id="334" r:id="rId68"/>
    <p:sldId id="305" r:id="rId69"/>
    <p:sldId id="338" r:id="rId70"/>
    <p:sldId id="337" r:id="rId71"/>
    <p:sldId id="339" r:id="rId7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36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las notas</a:t>
            </a:r>
          </a:p>
        </p:txBody>
      </p:sp>
      <p:sp>
        <p:nvSpPr>
          <p:cNvPr id="11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&lt;encabezamiento&gt;</a:t>
            </a:r>
          </a:p>
        </p:txBody>
      </p:sp>
      <p:sp>
        <p:nvSpPr>
          <p:cNvPr id="12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s-ES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&lt;fecha/hora&gt;</a:t>
            </a:r>
          </a:p>
        </p:txBody>
      </p:sp>
      <p:sp>
        <p:nvSpPr>
          <p:cNvPr id="12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s-ES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 de página&gt;</a:t>
            </a:r>
          </a:p>
        </p:txBody>
      </p:sp>
      <p:sp>
        <p:nvSpPr>
          <p:cNvPr id="12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88EAE541-666D-46C7-B0E0-E701D1596336}" type="slidenum">
              <a:rPr lang="es-ES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‹Nº›</a:t>
            </a:fld>
            <a:endParaRPr lang="es-ES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3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8" name="37 Imagen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9" name="38 Imagen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7" name="76 Imagen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8" name="77 Imagen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158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382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7857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505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63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248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251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9734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333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6595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4545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8" name="37 Imagen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9" name="38 Imagen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77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17782-9F14-40B7-B032-59B69AF16B8C}" type="slidenum">
              <a:rPr lang="gl-ES" smtClean="0"/>
              <a:t>‹Nº›</a:t>
            </a:fld>
            <a:endParaRPr lang="gl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Haga clic para modificar el estilo de título del patrón</a:t>
            </a:r>
            <a:endParaRPr lang="es-E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Pulse para editar el formato de esquema del texto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nivel del esquema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Tercer nivel del esquema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Cuarto nivel del esquema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nivel del esquema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Sexto nivel del esquema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Séptimo nivel del esquemaHaga clic para modificar el estilo de texto del patrón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s-ES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nivel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Tercer nivel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Cuarto nivel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es-ES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nivel</a:t>
            </a:r>
            <a:endParaRPr lang="es-E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es-ES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es-ES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AEE04ED-A007-4C66-82BE-3C40D1123633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‹Nº›</a:t>
            </a:fld>
            <a:endParaRPr lang="es-ES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17782-9F14-40B7-B032-59B69AF16B8C}" type="slidenum">
              <a:rPr lang="gl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gl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2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fi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2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fld id="{1BD2E3E2-01FC-413E-93BC-6A33D3F534AA}" type="slidenum">
              <a:rPr lang="es-ES" sz="1200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</a:rPr>
              <a:pPr algn="r"/>
              <a:t>1</a:t>
            </a:fld>
            <a:endParaRPr lang="es-ES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AutoShape 4" descr="Resultado de imagen de arte egipcio piramid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>
              <a:solidFill>
                <a:prstClr val="black"/>
              </a:solidFill>
            </a:endParaRPr>
          </a:p>
        </p:txBody>
      </p:sp>
      <p:sp>
        <p:nvSpPr>
          <p:cNvPr id="3" name="AutoShape 6" descr="Resultado de imagen de arte egipcio piramid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>
              <a:solidFill>
                <a:prstClr val="black"/>
              </a:solidFill>
            </a:endParaRPr>
          </a:p>
        </p:txBody>
      </p:sp>
      <p:sp>
        <p:nvSpPr>
          <p:cNvPr id="10" name="Rectángulo 1"/>
          <p:cNvSpPr/>
          <p:nvPr/>
        </p:nvSpPr>
        <p:spPr>
          <a:xfrm>
            <a:off x="0" y="2270939"/>
            <a:ext cx="9144000" cy="144655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4400" b="1" kern="0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</a:rPr>
              <a:t>TEMA 2º  </a:t>
            </a:r>
          </a:p>
          <a:p>
            <a:pPr algn="ctr"/>
            <a:r>
              <a:rPr lang="es-ES" sz="4400" b="1" kern="0" spc="-1" dirty="0">
                <a:solidFill>
                  <a:schemeClr val="accent1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</a:rPr>
              <a:t>A ARTE DE EXIPTO E MESOPOTAMIA </a:t>
            </a:r>
          </a:p>
        </p:txBody>
      </p:sp>
    </p:spTree>
    <p:extLst>
      <p:ext uri="{BB962C8B-B14F-4D97-AF65-F5344CB8AC3E}">
        <p14:creationId xmlns:p14="http://schemas.microsoft.com/office/powerpoint/2010/main" val="265638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21922" y="35565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Coas </a:t>
            </a:r>
            <a:r>
              <a:rPr lang="es-ES" dirty="0">
                <a:latin typeface="Century" panose="02040604050505020304" pitchFamily="18" charset="0"/>
              </a:rPr>
              <a:t>(</a:t>
            </a:r>
            <a:r>
              <a:rPr lang="es-E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PIRÁMIDES DE SNEFRÚ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, </a:t>
            </a:r>
            <a:r>
              <a:rPr lang="es-ES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alcanzarase</a:t>
            </a:r>
            <a:r>
              <a:rPr lang="es-ES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o 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"clasicismo" </a:t>
            </a:r>
            <a:r>
              <a:rPr lang="es-ES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na IV dinastía </a:t>
            </a: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(2700 </a:t>
            </a:r>
            <a:r>
              <a:rPr lang="es-E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aC</a:t>
            </a: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.)</a:t>
            </a:r>
            <a:r>
              <a:rPr lang="es-ES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, con </a:t>
            </a:r>
            <a:r>
              <a:rPr lang="es-ES" sz="1600" b="1" u="sng" dirty="0">
                <a:solidFill>
                  <a:srgbClr val="FFFF00"/>
                </a:solidFill>
                <a:latin typeface="Century" panose="02040604050505020304" pitchFamily="18" charset="0"/>
              </a:rPr>
              <a:t>KEOPS</a:t>
            </a:r>
            <a:r>
              <a:rPr lang="es-ES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es-ES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e os </a:t>
            </a:r>
            <a:r>
              <a:rPr lang="es-ES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seus</a:t>
            </a:r>
            <a:r>
              <a:rPr lang="es-ES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sucesores, </a:t>
            </a:r>
            <a:r>
              <a:rPr lang="es-ES" sz="1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KEFRÉN</a:t>
            </a:r>
            <a:r>
              <a:rPr lang="es-ES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e </a:t>
            </a:r>
            <a:r>
              <a:rPr lang="es-ES" sz="1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MIKERINOS</a:t>
            </a:r>
            <a:r>
              <a:rPr lang="es-ES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, coas  pirámides de </a:t>
            </a:r>
            <a:r>
              <a:rPr lang="es-ES" dirty="0" err="1">
                <a:solidFill>
                  <a:srgbClr val="FFC000"/>
                </a:solidFill>
                <a:latin typeface="Century" panose="02040604050505020304" pitchFamily="18" charset="0"/>
              </a:rPr>
              <a:t>Gizeh</a:t>
            </a:r>
            <a:r>
              <a:rPr lang="es-ES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.</a:t>
            </a:r>
          </a:p>
          <a:p>
            <a:pPr algn="just"/>
            <a:r>
              <a:rPr lang="es-ES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911" y="764704"/>
            <a:ext cx="8096090" cy="606903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36681" y="1164814"/>
            <a:ext cx="1887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solidFill>
                  <a:srgbClr val="FFFF00"/>
                </a:solidFill>
                <a:latin typeface="Berlin Sans FB Demi" panose="020E0802020502020306" pitchFamily="34" charset="0"/>
              </a:rPr>
              <a:t>SNEFRU</a:t>
            </a:r>
          </a:p>
          <a:p>
            <a:r>
              <a:rPr lang="es-ES" sz="1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PIRAMIDE DE MEDIDUM</a:t>
            </a:r>
            <a:endParaRPr lang="gl-ES" sz="1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85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80520" y="384130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400" dirty="0">
                <a:solidFill>
                  <a:srgbClr val="FF0000"/>
                </a:solidFill>
                <a:latin typeface="Century" panose="02040604050505020304" pitchFamily="18" charset="0"/>
              </a:rPr>
              <a:t>«Pirámide Roja» de </a:t>
            </a:r>
            <a:r>
              <a:rPr lang="es-ES" sz="1400" dirty="0" err="1">
                <a:solidFill>
                  <a:srgbClr val="FF0000"/>
                </a:solidFill>
                <a:latin typeface="Century" panose="02040604050505020304" pitchFamily="18" charset="0"/>
              </a:rPr>
              <a:t>Seneferu</a:t>
            </a:r>
            <a:r>
              <a:rPr lang="es-ES" sz="1400" dirty="0">
                <a:solidFill>
                  <a:srgbClr val="FF0000"/>
                </a:solidFill>
                <a:latin typeface="Century" panose="02040604050505020304" pitchFamily="18" charset="0"/>
              </a:rPr>
              <a:t>, erigida en </a:t>
            </a:r>
            <a:r>
              <a:rPr lang="es-ES" sz="1400" dirty="0" err="1">
                <a:solidFill>
                  <a:srgbClr val="FF0000"/>
                </a:solidFill>
                <a:latin typeface="Century" panose="02040604050505020304" pitchFamily="18" charset="0"/>
              </a:rPr>
              <a:t>Dahshur</a:t>
            </a:r>
            <a:r>
              <a:rPr lang="es-ES" sz="1400" dirty="0">
                <a:solidFill>
                  <a:srgbClr val="FF0000"/>
                </a:solidFill>
                <a:latin typeface="Century" panose="02040604050505020304" pitchFamily="18" charset="0"/>
              </a:rPr>
              <a:t>.</a:t>
            </a:r>
            <a:endParaRPr lang="gl-ES" sz="14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367"/>
            <a:ext cx="9144000" cy="6098977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5688632" y="-27384"/>
            <a:ext cx="277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200" dirty="0">
                <a:solidFill>
                  <a:srgbClr val="FFFF00"/>
                </a:solidFill>
                <a:latin typeface="Berlin Sans FB Demi" panose="020E0802020502020306" pitchFamily="34" charset="0"/>
              </a:rPr>
              <a:t>SNEFRU</a:t>
            </a:r>
          </a:p>
          <a:p>
            <a:pPr lvl="0"/>
            <a:r>
              <a:rPr lang="es-ES" sz="1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PIRAMIDE ACODADA EN DAHSHUR</a:t>
            </a:r>
            <a:endParaRPr lang="gl-ES" sz="1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1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5031" y="33265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sz="1200" dirty="0">
                <a:solidFill>
                  <a:srgbClr val="FFFF00"/>
                </a:solidFill>
                <a:latin typeface="Berlin Sans FB Demi" panose="020E0802020502020306" pitchFamily="34" charset="0"/>
              </a:rPr>
              <a:t>SNEFRU</a:t>
            </a:r>
          </a:p>
          <a:p>
            <a:pPr lvl="0"/>
            <a:r>
              <a:rPr lang="es-ES" sz="1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PIRAMIDE VERMELLA EN DAHSHUR</a:t>
            </a:r>
            <a:endParaRPr lang="gl-ES" sz="1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1" y="1556792"/>
            <a:ext cx="914400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19169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	</a:t>
            </a:r>
            <a:r>
              <a:rPr lang="gl-ES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Pirámides de </a:t>
            </a:r>
            <a:r>
              <a:rPr lang="gl-ES" b="1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Gizeh</a:t>
            </a:r>
            <a:r>
              <a:rPr lang="gl-ES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: </a:t>
            </a:r>
            <a:r>
              <a:rPr lang="gl-ES" b="1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Keops</a:t>
            </a:r>
            <a:r>
              <a:rPr lang="gl-ES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, </a:t>
            </a:r>
            <a:r>
              <a:rPr lang="gl-ES" b="1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Kefrén</a:t>
            </a:r>
            <a:r>
              <a:rPr lang="gl-ES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 e </a:t>
            </a:r>
            <a:r>
              <a:rPr lang="gl-ES" b="1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Mikerinos</a:t>
            </a:r>
            <a:r>
              <a:rPr lang="gl-ES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 (Imp. Antigo, IV Dinastía., ca. 2550 </a:t>
            </a:r>
            <a:r>
              <a:rPr lang="gl-ES" b="1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a.c</a:t>
            </a:r>
            <a:r>
              <a:rPr lang="gl-ES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.)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95536" y="748599"/>
            <a:ext cx="8748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	</a:t>
            </a:r>
            <a:endParaRPr lang="gl-E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640602"/>
            <a:ext cx="6372200" cy="621739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77857" y="2733638"/>
            <a:ext cx="24117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gl-ES" dirty="0">
                <a:solidFill>
                  <a:srgbClr val="1F497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As </a:t>
            </a:r>
            <a:r>
              <a:rPr lang="gl-ES" b="1" i="1" dirty="0">
                <a:solidFill>
                  <a:srgbClr val="1F497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pirámides de </a:t>
            </a:r>
            <a:r>
              <a:rPr lang="gl-ES" b="1" i="1" dirty="0" err="1">
                <a:solidFill>
                  <a:srgbClr val="1F497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Gizeh</a:t>
            </a:r>
            <a:r>
              <a:rPr lang="gl-ES" b="1" i="1" dirty="0">
                <a:solidFill>
                  <a:srgbClr val="1F497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: </a:t>
            </a:r>
          </a:p>
          <a:p>
            <a:pPr lvl="0" algn="just"/>
            <a:r>
              <a:rPr lang="gl-ES" b="1" i="1" dirty="0">
                <a:solidFill>
                  <a:srgbClr val="1F497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dirty="0">
                <a:solidFill>
                  <a:srgbClr val="1F497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As masas de pedra, son a cuberta exterior da pequena cámara sepulcral do interior. 	</a:t>
            </a:r>
            <a:endParaRPr lang="gl-E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2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27638" cy="47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9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" y="0"/>
            <a:ext cx="9129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	Na de</a:t>
            </a:r>
            <a:r>
              <a:rPr lang="gl-ES" dirty="0">
                <a:solidFill>
                  <a:prstClr val="black"/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PIRAMIDE de </a:t>
            </a:r>
            <a:r>
              <a:rPr lang="gl-ES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Keops</a:t>
            </a:r>
            <a:r>
              <a:rPr lang="gl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 </a:t>
            </a:r>
            <a:r>
              <a:rPr lang="gl-ES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(</a:t>
            </a:r>
            <a:r>
              <a:rPr lang="gl-ES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230 </a:t>
            </a:r>
            <a:r>
              <a:rPr lang="gl-ES" b="1" dirty="0" err="1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mts</a:t>
            </a:r>
            <a:r>
              <a:rPr lang="gl-ES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. de lado e 146 </a:t>
            </a:r>
            <a:r>
              <a:rPr lang="gl-ES" b="1" dirty="0" err="1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mts</a:t>
            </a:r>
            <a:r>
              <a:rPr lang="gl-ES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 de altura</a:t>
            </a:r>
            <a:r>
              <a:rPr lang="gl-ES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). A pirámide construíuse sen titubeo.</a:t>
            </a:r>
            <a:endParaRPr lang="gl-E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1" y="980729"/>
            <a:ext cx="914400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22683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64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13151"/>
            <a:ext cx="428396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latin typeface="Century"/>
                <a:ea typeface="Calibri"/>
                <a:cs typeface="Times New Roman"/>
              </a:rPr>
              <a:t>	</a:t>
            </a:r>
            <a:r>
              <a:rPr lang="es-ES" dirty="0" err="1">
                <a:latin typeface="Century"/>
                <a:ea typeface="Calibri"/>
                <a:cs typeface="Times New Roman"/>
              </a:rPr>
              <a:t>Ao</a:t>
            </a:r>
            <a:r>
              <a:rPr lang="es-ES" dirty="0">
                <a:latin typeface="Century"/>
                <a:ea typeface="Calibri"/>
                <a:cs typeface="Times New Roman"/>
              </a:rPr>
              <a:t> suroeste de Keops a pirámide do </a:t>
            </a:r>
            <a:r>
              <a:rPr lang="es-ES" dirty="0" err="1">
                <a:latin typeface="Century"/>
                <a:ea typeface="Calibri"/>
                <a:cs typeface="Times New Roman"/>
              </a:rPr>
              <a:t>seu</a:t>
            </a:r>
            <a:r>
              <a:rPr lang="es-ES" dirty="0">
                <a:latin typeface="Century"/>
                <a:ea typeface="Calibri"/>
                <a:cs typeface="Times New Roman"/>
              </a:rPr>
              <a:t> </a:t>
            </a:r>
            <a:r>
              <a:rPr lang="es-ES" dirty="0" err="1">
                <a:latin typeface="Century"/>
                <a:ea typeface="Calibri"/>
                <a:cs typeface="Times New Roman"/>
              </a:rPr>
              <a:t>fillo</a:t>
            </a:r>
            <a:r>
              <a:rPr lang="es-ES" dirty="0">
                <a:latin typeface="Century"/>
                <a:ea typeface="Calibri"/>
                <a:cs typeface="Times New Roman"/>
              </a:rPr>
              <a:t> de </a:t>
            </a:r>
            <a:r>
              <a:rPr lang="es-ES" b="1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Kefrén</a:t>
            </a:r>
            <a:r>
              <a:rPr lang="es-ES" dirty="0">
                <a:latin typeface="Century"/>
                <a:ea typeface="Calibri"/>
                <a:cs typeface="Times New Roman"/>
              </a:rPr>
              <a:t>, sobre un </a:t>
            </a:r>
            <a:r>
              <a:rPr lang="es-ES" dirty="0" err="1">
                <a:latin typeface="Century"/>
                <a:ea typeface="Calibri"/>
                <a:cs typeface="Times New Roman"/>
              </a:rPr>
              <a:t>cadrado</a:t>
            </a:r>
            <a:r>
              <a:rPr lang="es-ES" dirty="0">
                <a:latin typeface="Century"/>
                <a:ea typeface="Calibri"/>
                <a:cs typeface="Times New Roman"/>
              </a:rPr>
              <a:t> de 210 m de lado; alcanza altura parecida á de Keops (143,5 m)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1453"/>
            <a:ext cx="4906098" cy="42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186429" y="4651973"/>
            <a:ext cx="363589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s-ES" dirty="0" err="1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Ao</a:t>
            </a:r>
            <a:r>
              <a:rPr lang="es-ES" dirty="0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 sur </a:t>
            </a:r>
            <a:r>
              <a:rPr lang="es-ES" dirty="0" err="1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álzase</a:t>
            </a:r>
            <a:r>
              <a:rPr lang="es-ES" dirty="0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 a de </a:t>
            </a:r>
            <a:r>
              <a:rPr lang="es-ES" b="1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Mikerinos</a:t>
            </a:r>
            <a:r>
              <a:rPr lang="es-ES" dirty="0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, de </a:t>
            </a:r>
            <a:r>
              <a:rPr lang="es-ES" dirty="0" err="1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dimensións</a:t>
            </a:r>
            <a:r>
              <a:rPr lang="es-ES" dirty="0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 menores (66,5 m. de altura e 108,5 m. de lado da base). </a:t>
            </a:r>
            <a:endParaRPr lang="es-ES" dirty="0">
              <a:solidFill>
                <a:prstClr val="white"/>
              </a:solidFill>
              <a:ea typeface="Calibri"/>
              <a:cs typeface="Times New Roman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-16120"/>
            <a:ext cx="4871126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3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17" y="0"/>
            <a:ext cx="8346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5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91680" y="0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	</a:t>
            </a:r>
            <a:r>
              <a:rPr lang="gl-E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 conxunto das tres grandes pirámides, Templos dos defuntos e Templos do Val </a:t>
            </a:r>
            <a:r>
              <a:rPr lang="gl-E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era excepcional e a imitar </a:t>
            </a:r>
            <a:r>
              <a:rPr lang="gl-ES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drante</a:t>
            </a:r>
            <a:r>
              <a:rPr lang="gl-E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séculos sen alcanzar nunca a grandeza nin a monumentalidade </a:t>
            </a:r>
            <a:r>
              <a:rPr lang="gl-ES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do conxunto de </a:t>
            </a:r>
            <a:r>
              <a:rPr lang="gl-E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Gizeh</a:t>
            </a:r>
            <a:r>
              <a:rPr lang="gl-ES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7325"/>
            <a:ext cx="8172400" cy="568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0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2951947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gl-ES" sz="3600" b="1" spc="-1" dirty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1- </a:t>
            </a:r>
            <a:r>
              <a:rPr lang="gl-ES" sz="3600" b="1" u="sng" spc="-1" dirty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A </a:t>
            </a:r>
            <a:r>
              <a:rPr lang="gl-ES" sz="3600" b="1" u="sng" spc="-1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ARQUITECTURA </a:t>
            </a:r>
            <a:r>
              <a:rPr lang="gl-ES" sz="3600" b="1" u="sng" spc="-1" dirty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EXIPCIA:</a:t>
            </a:r>
            <a:endParaRPr lang="gl-ES" sz="3600" u="sng" spc="-1" dirty="0">
              <a:solidFill>
                <a:srgbClr val="9BBB59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3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6"/>
            <a:ext cx="9144000" cy="5145024"/>
          </a:xfrm>
          <a:prstGeom prst="rect">
            <a:avLst/>
          </a:prstGeom>
        </p:spPr>
      </p:pic>
      <p:sp>
        <p:nvSpPr>
          <p:cNvPr id="5" name="1 Rectángulo"/>
          <p:cNvSpPr/>
          <p:nvPr/>
        </p:nvSpPr>
        <p:spPr>
          <a:xfrm>
            <a:off x="0" y="5163033"/>
            <a:ext cx="9144000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4000" algn="just">
              <a:spcAft>
                <a:spcPts val="1000"/>
              </a:spcAft>
            </a:pPr>
            <a:r>
              <a:rPr lang="es-ES" dirty="0">
                <a:latin typeface="Century"/>
                <a:ea typeface="Calibri"/>
                <a:cs typeface="Times New Roman"/>
              </a:rPr>
              <a:t>	</a:t>
            </a:r>
            <a:r>
              <a:rPr lang="gl-ES" dirty="0">
                <a:latin typeface="Century"/>
                <a:ea typeface="Calibri"/>
                <a:cs typeface="Times New Roman"/>
              </a:rPr>
              <a:t>Desde a</a:t>
            </a:r>
            <a:r>
              <a:rPr lang="gl-E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"/>
                <a:ea typeface="Calibri"/>
                <a:cs typeface="Times New Roman"/>
              </a:rPr>
              <a:t> Antigüidade</a:t>
            </a:r>
            <a:r>
              <a:rPr lang="gl-ES" dirty="0">
                <a:latin typeface="Century"/>
                <a:ea typeface="Calibri"/>
                <a:cs typeface="Times New Roman"/>
              </a:rPr>
              <a:t> a primeira cuestión a aclarar é a </a:t>
            </a:r>
            <a:r>
              <a:rPr lang="gl-ES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construción</a:t>
            </a:r>
            <a:r>
              <a:rPr lang="gl-ES" dirty="0">
                <a:latin typeface="Century"/>
                <a:ea typeface="Calibri"/>
                <a:cs typeface="Times New Roman"/>
              </a:rPr>
              <a:t>.</a:t>
            </a:r>
          </a:p>
          <a:p>
            <a:pPr indent="504000" algn="just">
              <a:spcAft>
                <a:spcPts val="1000"/>
              </a:spcAft>
            </a:pPr>
            <a:r>
              <a:rPr lang="gl-ES" dirty="0">
                <a:latin typeface="Century"/>
                <a:ea typeface="Calibri"/>
                <a:cs typeface="Times New Roman"/>
              </a:rPr>
              <a:t> </a:t>
            </a:r>
            <a:r>
              <a:rPr lang="gl-ES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Como se construíron as pirámides de </a:t>
            </a:r>
            <a:r>
              <a:rPr lang="gl-ES" b="1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Keops</a:t>
            </a:r>
            <a:r>
              <a:rPr lang="gl-ES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 e de </a:t>
            </a:r>
            <a:r>
              <a:rPr lang="gl-ES" b="1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Kefrén</a:t>
            </a:r>
            <a:r>
              <a:rPr lang="gl-ES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?</a:t>
            </a:r>
          </a:p>
          <a:p>
            <a:pPr indent="504000" algn="just"/>
            <a:r>
              <a:rPr lang="gl-ES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dirty="0">
                <a:latin typeface="Century"/>
                <a:ea typeface="Calibri"/>
                <a:cs typeface="Times New Roman"/>
              </a:rPr>
              <a:t>Para </a:t>
            </a:r>
            <a:r>
              <a:rPr lang="gl-ES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Herodoto</a:t>
            </a:r>
            <a:r>
              <a:rPr lang="gl-ES" dirty="0">
                <a:latin typeface="Century"/>
                <a:ea typeface="Calibri"/>
                <a:cs typeface="Times New Roman"/>
              </a:rPr>
              <a:t>, a construción de </a:t>
            </a:r>
            <a:r>
              <a:rPr lang="gl-ES" dirty="0" err="1">
                <a:latin typeface="Century"/>
                <a:ea typeface="Calibri"/>
                <a:cs typeface="Times New Roman"/>
              </a:rPr>
              <a:t>Keops</a:t>
            </a:r>
            <a:r>
              <a:rPr lang="gl-ES" dirty="0">
                <a:latin typeface="Century"/>
                <a:ea typeface="Calibri"/>
                <a:cs typeface="Times New Roman"/>
              </a:rPr>
              <a:t> durou 30 anos: 10 para a rampla e transporte materiais; 20 para edificar a pirámide. Traballarían  </a:t>
            </a:r>
            <a:r>
              <a:rPr lang="gl-ES" u="sng" dirty="0">
                <a:latin typeface="Century"/>
                <a:ea typeface="Calibri"/>
                <a:cs typeface="Times New Roman"/>
              </a:rPr>
              <a:t>+</a:t>
            </a:r>
            <a:r>
              <a:rPr lang="gl-ES" dirty="0">
                <a:latin typeface="Century"/>
                <a:ea typeface="Calibri"/>
                <a:cs typeface="Times New Roman"/>
              </a:rPr>
              <a:t>l00.000 obreiros.</a:t>
            </a:r>
            <a:endParaRPr lang="gl-ES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886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9993" y="332656"/>
            <a:ext cx="3734043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	</a:t>
            </a:r>
            <a:r>
              <a:rPr lang="gl-ES" sz="17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Non houbo </a:t>
            </a:r>
            <a:r>
              <a:rPr lang="gl-ES" sz="17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hordas de escravos humillados</a:t>
            </a:r>
            <a:r>
              <a:rPr lang="gl-ES" sz="17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. </a:t>
            </a:r>
          </a:p>
          <a:p>
            <a:pPr algn="just"/>
            <a:r>
              <a:rPr lang="gl-ES" sz="17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	Os </a:t>
            </a:r>
            <a:r>
              <a:rPr lang="gl-ES" sz="1700" b="1" i="1" u="sng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fellahs</a:t>
            </a:r>
            <a:r>
              <a:rPr lang="gl-ES" sz="17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  -</a:t>
            </a:r>
            <a:r>
              <a:rPr lang="gl-ES" sz="1700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obreiros-</a:t>
            </a:r>
            <a:r>
              <a:rPr lang="gl-ES" sz="17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 traballaron nun labor sacro, como os obreiros medievais nas catedrais-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194073" y="3685324"/>
            <a:ext cx="298820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gl-ES" sz="1700" b="1" dirty="0">
                <a:solidFill>
                  <a:srgbClr val="4F81B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Houbo </a:t>
            </a:r>
            <a:r>
              <a:rPr lang="gl-ES" sz="1700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problemas técnicos</a:t>
            </a:r>
            <a:r>
              <a:rPr lang="gl-ES" sz="1700" b="1" dirty="0">
                <a:solidFill>
                  <a:srgbClr val="4F81B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: preparación de materiais, transporte, colocación e organización. 	</a:t>
            </a:r>
          </a:p>
          <a:p>
            <a:pPr lvl="0" algn="just"/>
            <a:r>
              <a:rPr lang="gl-ES" sz="1700" b="1" dirty="0">
                <a:solidFill>
                  <a:srgbClr val="4F81B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	</a:t>
            </a:r>
          </a:p>
          <a:p>
            <a:pPr lvl="0" algn="just"/>
            <a:r>
              <a:rPr lang="gl-ES" sz="1700" b="1" dirty="0">
                <a:solidFill>
                  <a:srgbClr val="4F81B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Tamén os </a:t>
            </a:r>
            <a:r>
              <a:rPr lang="gl-ES" sz="1700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loxísticos</a:t>
            </a:r>
            <a:r>
              <a:rPr lang="gl-ES" sz="1700" b="1" dirty="0">
                <a:solidFill>
                  <a:srgbClr val="4F81B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: soster aos obreiros-, e o material e útiles para a construción.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8532"/>
            <a:ext cx="6194073" cy="42187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028" y="0"/>
            <a:ext cx="4889416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392159"/>
            <a:ext cx="30963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	</a:t>
            </a:r>
            <a:r>
              <a:rPr lang="gl-ES" sz="17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A obra e tempo de execución esixe formas de traballo seguras; os</a:t>
            </a:r>
            <a:r>
              <a:rPr lang="gl-ES" sz="17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sz="17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arquitectos traballaban con  </a:t>
            </a:r>
            <a:r>
              <a:rPr lang="gl-ES" sz="1700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planos e maquetas </a:t>
            </a:r>
            <a:r>
              <a:rPr lang="gl-ES" sz="17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ou </a:t>
            </a:r>
            <a:r>
              <a:rPr lang="gl-ES" sz="1700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modelos</a:t>
            </a:r>
            <a:r>
              <a:rPr lang="gl-ES" sz="17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 a </a:t>
            </a:r>
            <a:r>
              <a:rPr lang="gl-ES" sz="1700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escala</a:t>
            </a:r>
            <a:r>
              <a:rPr lang="gl-ES" sz="17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 1:10, verdadeiras pirámides (tres en total, preto do cara sur da de </a:t>
            </a:r>
            <a:r>
              <a:rPr lang="gl-ES" sz="1700" b="1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Keops</a:t>
            </a:r>
            <a:r>
              <a:rPr lang="gl-ES" sz="17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) banco de</a:t>
            </a:r>
            <a:r>
              <a:rPr lang="gl-ES" sz="17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 probas para as solucións definitivas.</a:t>
            </a:r>
            <a:endParaRPr lang="gl-ES" sz="17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84" y="0"/>
            <a:ext cx="5697916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828" y="4004825"/>
            <a:ext cx="4480576" cy="28531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04825"/>
            <a:ext cx="5108891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7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3188716"/>
            <a:ext cx="3635896" cy="370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907704" y="12350"/>
            <a:ext cx="5967759" cy="2897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gl-ES" dirty="0">
                <a:solidFill>
                  <a:srgbClr val="1F497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	A </a:t>
            </a:r>
            <a:r>
              <a:rPr lang="gl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construción</a:t>
            </a:r>
            <a:r>
              <a:rPr lang="gl-ES" dirty="0">
                <a:solidFill>
                  <a:srgbClr val="1F497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 dunha </a:t>
            </a:r>
            <a:r>
              <a:rPr lang="gl-ES" b="1" dirty="0">
                <a:solidFill>
                  <a:srgbClr val="1F497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pirámide</a:t>
            </a:r>
            <a:r>
              <a:rPr lang="gl-ES" dirty="0">
                <a:solidFill>
                  <a:srgbClr val="1F497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 non supón problemas meramente técnicos.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gl-ES" dirty="0">
                <a:solidFill>
                  <a:srgbClr val="1F497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	</a:t>
            </a:r>
            <a:r>
              <a:rPr lang="gl-ES" b="1" dirty="0">
                <a:solidFill>
                  <a:srgbClr val="1F497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Arqueólogos e arquitectos, astrónomos e astrólogos, matemáticos e  </a:t>
            </a:r>
            <a:r>
              <a:rPr lang="gl-E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místicos</a:t>
            </a:r>
            <a:r>
              <a:rPr lang="gl-ES" b="1" i="1" dirty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 e </a:t>
            </a:r>
            <a:r>
              <a:rPr lang="gl-E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visionarios</a:t>
            </a:r>
            <a:r>
              <a:rPr lang="gl-ES" b="1" dirty="0">
                <a:solidFill>
                  <a:srgbClr val="1F497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 tentaron atopar o significado.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gl-ES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	Algunhas non teñen fundamento, son froito da fantasía  e de peregrinas teorías. Outras parecen basearse en datos.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07" y="3188716"/>
            <a:ext cx="5535711" cy="370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2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38069" y="332656"/>
            <a:ext cx="799288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	</a:t>
            </a:r>
            <a:r>
              <a:rPr lang="gl-ES" b="1" dirty="0">
                <a:solidFill>
                  <a:srgbClr val="C00000"/>
                </a:solidFill>
                <a:latin typeface="Century"/>
                <a:ea typeface="Calibri"/>
                <a:cs typeface="Times New Roman"/>
              </a:rPr>
              <a:t>	</a:t>
            </a:r>
            <a:r>
              <a:rPr lang="gl-E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As pirámides</a:t>
            </a:r>
            <a:r>
              <a:rPr lang="gl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serían escaleiras que permiten aos faraóns ascender ás rexións celestes a vez que símbolo da enerxía que fai posible a existencia da vida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.</a:t>
            </a:r>
            <a:endParaRPr lang="es-ES" dirty="0">
              <a:solidFill>
                <a:schemeClr val="accent3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082"/>
            <a:ext cx="9144000" cy="541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79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14514" y="-29074"/>
            <a:ext cx="5810650" cy="3582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2400" b="1" u="sng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DejaVu Sans"/>
                <a:cs typeface="DejaVu Sans"/>
              </a:rPr>
              <a:t>OS TEMPLOS EXIPCIOS: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latin typeface="Century"/>
                <a:ea typeface="Calibri"/>
                <a:cs typeface="Times New Roman"/>
              </a:rPr>
              <a:t>	</a:t>
            </a:r>
            <a:r>
              <a:rPr lang="gl-ES" sz="1700" dirty="0">
                <a:latin typeface="Century"/>
                <a:ea typeface="Calibri"/>
                <a:cs typeface="Times New Roman"/>
              </a:rPr>
              <a:t>Os </a:t>
            </a:r>
            <a:r>
              <a:rPr lang="gl-ES" sz="1700" b="1" u="sng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1ºs templos,</a:t>
            </a:r>
            <a:r>
              <a:rPr lang="gl-ES" sz="1700" dirty="0">
                <a:latin typeface="Century"/>
                <a:ea typeface="Calibri"/>
                <a:cs typeface="Times New Roman"/>
              </a:rPr>
              <a:t> asociados a </a:t>
            </a:r>
            <a:r>
              <a:rPr lang="gl-ES" sz="1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"/>
                <a:ea typeface="Calibri"/>
                <a:cs typeface="Times New Roman"/>
              </a:rPr>
              <a:t>recintos funerarios, de</a:t>
            </a:r>
            <a:r>
              <a:rPr lang="gl-ES" sz="1700" dirty="0">
                <a:latin typeface="Century"/>
                <a:ea typeface="Calibri"/>
                <a:cs typeface="Times New Roman"/>
              </a:rPr>
              <a:t> </a:t>
            </a:r>
            <a:r>
              <a:rPr lang="gl-ES" sz="17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culto do faraón defunto</a:t>
            </a:r>
            <a:r>
              <a:rPr lang="gl-ES" sz="1700" dirty="0">
                <a:latin typeface="Century"/>
                <a:ea typeface="Calibri"/>
                <a:cs typeface="Times New Roman"/>
              </a:rPr>
              <a:t>, son de </a:t>
            </a:r>
            <a:r>
              <a:rPr lang="gl-ES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pequenas dimensións, </a:t>
            </a:r>
            <a:r>
              <a:rPr lang="gl-ES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arquitrabados</a:t>
            </a:r>
            <a:r>
              <a:rPr lang="gl-ES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 e sostidos por pilastras.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gl-ES" sz="1700" dirty="0">
                <a:latin typeface="Century"/>
                <a:ea typeface="Calibri"/>
                <a:cs typeface="Times New Roman"/>
              </a:rPr>
              <a:t>	</a:t>
            </a:r>
            <a:r>
              <a:rPr lang="gl-ES" sz="1700" b="1" dirty="0">
                <a:latin typeface="Century"/>
                <a:ea typeface="Calibri"/>
                <a:cs typeface="Times New Roman"/>
              </a:rPr>
              <a:t>Dunha soa sala, a estrutura complicarase adquirindo </a:t>
            </a:r>
            <a:r>
              <a:rPr lang="gl-ES" sz="17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"/>
                <a:ea typeface="Calibri"/>
                <a:cs typeface="Times New Roman"/>
              </a:rPr>
              <a:t>forma tripartita</a:t>
            </a:r>
            <a:r>
              <a:rPr lang="gl-ES" sz="1700" b="1" dirty="0">
                <a:latin typeface="Century"/>
                <a:ea typeface="Calibri"/>
                <a:cs typeface="Times New Roman"/>
              </a:rPr>
              <a:t>: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gl-ES" sz="1700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sz="1700" b="1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a) un patio con columnas ao redor (sala </a:t>
            </a:r>
            <a:r>
              <a:rPr lang="gl-ES" sz="1700" b="1" dirty="0" err="1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hipetra</a:t>
            </a:r>
            <a:r>
              <a:rPr lang="gl-ES" sz="1700" b="1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),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gl-ES" sz="1700" b="1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b) a gran sala </a:t>
            </a:r>
            <a:r>
              <a:rPr lang="gl-ES" sz="1700" b="1" dirty="0" err="1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columnada</a:t>
            </a:r>
            <a:r>
              <a:rPr lang="gl-ES" sz="1700" b="1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 (sala hipóstila)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gl-ES" sz="1700" b="1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c)un santuario. 	</a:t>
            </a:r>
            <a:endParaRPr lang="gl-ES" sz="1700" b="1" dirty="0">
              <a:solidFill>
                <a:schemeClr val="tx2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8842"/>
            <a:ext cx="3347864" cy="420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191672" y="4962608"/>
            <a:ext cx="29523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rgbClr val="00B0F0"/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es-ES" sz="1400" b="1" dirty="0">
                <a:solidFill>
                  <a:srgbClr val="0070C0"/>
                </a:solidFill>
                <a:latin typeface="Century"/>
                <a:ea typeface="Calibri"/>
                <a:cs typeface="Times New Roman"/>
              </a:rPr>
              <a:t>“Templo de </a:t>
            </a:r>
            <a:r>
              <a:rPr lang="es-ES" sz="1400" b="1" dirty="0" err="1">
                <a:solidFill>
                  <a:srgbClr val="0070C0"/>
                </a:solidFill>
                <a:latin typeface="Century"/>
                <a:ea typeface="Calibri"/>
                <a:cs typeface="Times New Roman"/>
              </a:rPr>
              <a:t>Abusir</a:t>
            </a:r>
            <a:r>
              <a:rPr lang="es-ES" sz="1400" b="1" dirty="0">
                <a:solidFill>
                  <a:srgbClr val="0070C0"/>
                </a:solidFill>
                <a:latin typeface="Century"/>
                <a:ea typeface="Calibri"/>
                <a:cs typeface="Times New Roman"/>
              </a:rPr>
              <a:t>", construido polo Faraón </a:t>
            </a:r>
            <a:r>
              <a:rPr lang="es-ES" sz="1400" b="1" dirty="0" err="1">
                <a:solidFill>
                  <a:srgbClr val="0070C0"/>
                </a:solidFill>
                <a:latin typeface="Century"/>
                <a:ea typeface="Calibri"/>
                <a:cs typeface="Times New Roman"/>
              </a:rPr>
              <a:t>Niuserre</a:t>
            </a:r>
            <a:r>
              <a:rPr lang="es-ES" sz="1400" b="1" dirty="0">
                <a:solidFill>
                  <a:srgbClr val="0070C0"/>
                </a:solidFill>
                <a:latin typeface="Century"/>
                <a:ea typeface="Calibri"/>
                <a:cs typeface="Times New Roman"/>
              </a:rPr>
              <a:t> (2445 a. C.-2421 a. C); de forma rectangular e </a:t>
            </a:r>
            <a:r>
              <a:rPr lang="es-ES" sz="1400" b="1" dirty="0" err="1">
                <a:solidFill>
                  <a:srgbClr val="0070C0"/>
                </a:solidFill>
                <a:latin typeface="Century"/>
                <a:ea typeface="Calibri"/>
                <a:cs typeface="Times New Roman"/>
              </a:rPr>
              <a:t>aberto</a:t>
            </a:r>
            <a:r>
              <a:rPr lang="es-ES" sz="1400" b="1" dirty="0">
                <a:solidFill>
                  <a:srgbClr val="0070C0"/>
                </a:solidFill>
                <a:latin typeface="Century"/>
                <a:ea typeface="Calibri"/>
                <a:cs typeface="Times New Roman"/>
              </a:rPr>
              <a:t>, no </a:t>
            </a:r>
            <a:r>
              <a:rPr lang="es-ES" sz="1400" b="1" dirty="0" err="1">
                <a:solidFill>
                  <a:srgbClr val="0070C0"/>
                </a:solidFill>
                <a:latin typeface="Century"/>
                <a:ea typeface="Calibri"/>
                <a:cs typeface="Times New Roman"/>
              </a:rPr>
              <a:t>seu</a:t>
            </a:r>
            <a:r>
              <a:rPr lang="es-ES" sz="1400" b="1" dirty="0">
                <a:solidFill>
                  <a:srgbClr val="0070C0"/>
                </a:solidFill>
                <a:latin typeface="Century"/>
                <a:ea typeface="Calibri"/>
                <a:cs typeface="Times New Roman"/>
              </a:rPr>
              <a:t> interior aparecía  un obelisco e un altar no que se realizaban sacrificios. </a:t>
            </a:r>
            <a:endParaRPr lang="gl-ES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6" y="3475635"/>
            <a:ext cx="4932040" cy="338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45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025119" y="25571"/>
            <a:ext cx="3085956" cy="4240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gl-ES" sz="1700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	</a:t>
            </a:r>
            <a:r>
              <a:rPr lang="gl-ES" sz="1700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Aparecerán</a:t>
            </a:r>
            <a:r>
              <a:rPr lang="gl-ES" sz="1700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sz="1700" dirty="0">
                <a:latin typeface="Century"/>
                <a:ea typeface="Calibri"/>
                <a:cs typeface="Times New Roman"/>
              </a:rPr>
              <a:t>os  </a:t>
            </a:r>
            <a:r>
              <a:rPr lang="gl-ES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pilonos</a:t>
            </a:r>
            <a:r>
              <a:rPr lang="gl-ES" sz="1700" dirty="0">
                <a:latin typeface="Century"/>
                <a:ea typeface="Calibri"/>
                <a:cs typeface="Times New Roman"/>
              </a:rPr>
              <a:t>, fachadas de lenzos de muro de forma tronco-piramidal.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gl-ES" sz="1700" dirty="0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	Hai </a:t>
            </a:r>
            <a:r>
              <a:rPr lang="gl-ES" sz="1700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templos de Val </a:t>
            </a:r>
            <a:r>
              <a:rPr lang="gl-ES" sz="1700" dirty="0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(como </a:t>
            </a:r>
            <a:r>
              <a:rPr lang="gl-ES" sz="1700" b="1" dirty="0" err="1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Luxor</a:t>
            </a:r>
            <a:r>
              <a:rPr lang="gl-ES" sz="1700" b="1" dirty="0">
                <a:solidFill>
                  <a:srgbClr val="EEECE1">
                    <a:lumMod val="60000"/>
                    <a:lumOff val="40000"/>
                  </a:srgbClr>
                </a:solidFill>
                <a:latin typeface="Century"/>
                <a:ea typeface="Calibri"/>
                <a:cs typeface="Times New Roman"/>
              </a:rPr>
              <a:t> ou </a:t>
            </a:r>
            <a:r>
              <a:rPr lang="gl-ES" sz="1700" b="1" dirty="0" err="1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Karnak</a:t>
            </a:r>
            <a:r>
              <a:rPr lang="gl-ES" sz="1700" dirty="0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), </a:t>
            </a:r>
            <a:r>
              <a:rPr lang="gl-ES" sz="1700" b="1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rupestres</a:t>
            </a:r>
            <a:r>
              <a:rPr lang="gl-ES" sz="1700" dirty="0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, na </a:t>
            </a:r>
            <a:r>
              <a:rPr lang="gl-ES" sz="1700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ladeira</a:t>
            </a:r>
            <a:r>
              <a:rPr lang="gl-ES" sz="1700" dirty="0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sz="1700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dun</a:t>
            </a:r>
            <a:r>
              <a:rPr lang="gl-ES" sz="1700" b="1" dirty="0">
                <a:solidFill>
                  <a:srgbClr val="FF0000"/>
                </a:solidFill>
                <a:latin typeface="Century"/>
                <a:cs typeface="Times New Roman"/>
              </a:rPr>
              <a:t>ha montaña</a:t>
            </a:r>
            <a:r>
              <a:rPr lang="gl-ES" sz="1700" dirty="0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, con parte construída </a:t>
            </a:r>
            <a:r>
              <a:rPr lang="gl-ES" sz="1700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exterior</a:t>
            </a:r>
            <a:r>
              <a:rPr lang="gl-ES" sz="1700" dirty="0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 -</a:t>
            </a:r>
            <a:r>
              <a:rPr lang="gl-ES" sz="1700" b="1" dirty="0">
                <a:solidFill>
                  <a:srgbClr val="FFFF00"/>
                </a:solidFill>
                <a:latin typeface="Century"/>
                <a:cs typeface="Times New Roman"/>
              </a:rPr>
              <a:t>Raíña</a:t>
            </a:r>
            <a:r>
              <a:rPr lang="gl-ES" sz="1700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sz="1700" b="1" dirty="0" err="1">
                <a:solidFill>
                  <a:srgbClr val="FFFF00"/>
                </a:solidFill>
                <a:latin typeface="Century"/>
                <a:cs typeface="Times New Roman"/>
              </a:rPr>
              <a:t>Hatseput</a:t>
            </a:r>
            <a:r>
              <a:rPr lang="gl-ES" sz="1700" b="1" dirty="0">
                <a:solidFill>
                  <a:srgbClr val="FFFF00"/>
                </a:solidFill>
                <a:latin typeface="Century"/>
                <a:cs typeface="Times New Roman"/>
              </a:rPr>
              <a:t>-</a:t>
            </a:r>
            <a:r>
              <a:rPr lang="gl-ES" sz="1700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sz="1700" dirty="0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ou totalmente na </a:t>
            </a:r>
            <a:r>
              <a:rPr lang="gl-ES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roca</a:t>
            </a:r>
            <a:r>
              <a:rPr lang="gl-ES" sz="1700" dirty="0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, como o </a:t>
            </a:r>
            <a:r>
              <a:rPr lang="gl-ES" sz="1700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h</a:t>
            </a:r>
            <a:r>
              <a:rPr lang="gl-ES" sz="1700" b="1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ipogeo</a:t>
            </a:r>
            <a:r>
              <a:rPr lang="gl-ES" sz="1700" b="1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sz="1700" dirty="0">
                <a:solidFill>
                  <a:prstClr val="white"/>
                </a:solidFill>
                <a:latin typeface="Century"/>
                <a:cs typeface="Times New Roman"/>
              </a:rPr>
              <a:t>de</a:t>
            </a:r>
            <a:r>
              <a:rPr lang="gl-ES" sz="1700" b="1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sz="1700" b="1" dirty="0" err="1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Ramses</a:t>
            </a:r>
            <a:r>
              <a:rPr lang="gl-ES" sz="1700" b="1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 II </a:t>
            </a:r>
            <a:r>
              <a:rPr lang="gl-ES" sz="170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en</a:t>
            </a:r>
            <a:r>
              <a:rPr lang="gl-ES" sz="1700" b="1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sz="1700" b="1" dirty="0" err="1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Abu-Simbel</a:t>
            </a:r>
            <a:r>
              <a:rPr lang="gl-ES" sz="1700" b="1" dirty="0">
                <a:solidFill>
                  <a:srgbClr val="EEECE1">
                    <a:lumMod val="60000"/>
                    <a:lumOff val="40000"/>
                  </a:srgbClr>
                </a:solidFill>
                <a:latin typeface="Century"/>
                <a:ea typeface="Calibri"/>
                <a:cs typeface="Times New Roman"/>
              </a:rPr>
              <a:t>.</a:t>
            </a:r>
            <a:endParaRPr lang="gl-ES" sz="1700" dirty="0">
              <a:latin typeface="Century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gl-ES" sz="1700" dirty="0">
                <a:latin typeface="Century"/>
                <a:ea typeface="Calibri"/>
                <a:cs typeface="Times New Roman"/>
              </a:rPr>
              <a:t>	</a:t>
            </a:r>
            <a:endParaRPr lang="gl-ES" sz="1700" b="1" dirty="0">
              <a:solidFill>
                <a:schemeClr val="tx2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5A0B48E-799E-4F5B-92CF-8A3CA32D9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8044" cy="60580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07FA542-5A9F-4D1D-8613-4523FDEBC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252" y="4153675"/>
            <a:ext cx="4572000" cy="270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5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" y="-8632"/>
            <a:ext cx="9132521" cy="686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68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2º BAC Hª ARTE CSA\HISTORIA DEL ARTE 2º BAC\HISTORIA DEL ARTE IES CSA 2016-17\1ª AVALIACIÓN\TEMA 2º\FILMINAS EXIPTO\118 COLUMNAS EGIPC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3" y="0"/>
            <a:ext cx="82469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95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º BAC Hª ARTE CSA\HISTORIA DEL ARTE 2º BAC\HISTORIA DEL ARTE IES CSA 2016-17\1ª AVALIACIÓN\TEMA 2º\FILMINAS EXIPTO\150 HATSHEPSH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6" y="754719"/>
            <a:ext cx="812439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19910"/>
            <a:ext cx="8124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b="1" dirty="0">
                <a:solidFill>
                  <a:srgbClr val="FF0000"/>
                </a:solidFill>
                <a:latin typeface="Century"/>
                <a:cs typeface="Times New Roman"/>
              </a:rPr>
              <a:t>Templo da Raíña </a:t>
            </a:r>
            <a:r>
              <a:rPr lang="gl-ES" b="1" dirty="0" err="1">
                <a:solidFill>
                  <a:srgbClr val="FF0000"/>
                </a:solidFill>
                <a:latin typeface="Century"/>
                <a:cs typeface="Times New Roman"/>
              </a:rPr>
              <a:t>Hatseput</a:t>
            </a:r>
            <a:r>
              <a:rPr lang="gl-ES" b="1" dirty="0">
                <a:solidFill>
                  <a:srgbClr val="FF0000"/>
                </a:solidFill>
                <a:latin typeface="Century"/>
                <a:cs typeface="Times New Roman"/>
              </a:rPr>
              <a:t>- </a:t>
            </a:r>
            <a:r>
              <a:rPr lang="gl-ES" b="1" dirty="0">
                <a:solidFill>
                  <a:srgbClr val="1F497D">
                    <a:lumMod val="60000"/>
                    <a:lumOff val="40000"/>
                  </a:srgbClr>
                </a:solidFill>
                <a:latin typeface="Century"/>
                <a:ea typeface="Calibri"/>
                <a:cs typeface="Times New Roman"/>
              </a:rPr>
              <a:t>templos rupestres</a:t>
            </a:r>
            <a:r>
              <a:rPr lang="gl-ES" dirty="0">
                <a:solidFill>
                  <a:prstClr val="black"/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escavados na ladeira dunha montaña, con parte construída exterior, </a:t>
            </a:r>
            <a:r>
              <a:rPr lang="es-ES" dirty="0"/>
              <a:t>cerca de Karnak, Egipto.</a:t>
            </a:r>
          </a:p>
        </p:txBody>
      </p:sp>
    </p:spTree>
    <p:extLst>
      <p:ext uri="{BB962C8B-B14F-4D97-AF65-F5344CB8AC3E}">
        <p14:creationId xmlns:p14="http://schemas.microsoft.com/office/powerpoint/2010/main" val="20296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300920" y="-18910"/>
            <a:ext cx="5423208" cy="674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gl-ES" sz="2800" b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1- </a:t>
            </a:r>
            <a:r>
              <a:rPr lang="gl-ES" sz="2800" b="1" u="sng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A ARQUITECTURA EXIPCIA. :</a:t>
            </a:r>
            <a:endParaRPr lang="gl-ES" sz="1800" u="sng" strike="noStrike" spc="-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entury" panose="020406040505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	</a:t>
            </a:r>
            <a:r>
              <a:rPr lang="gl-ES" sz="17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A </a:t>
            </a:r>
            <a:r>
              <a:rPr lang="gl-ES" sz="1700" b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relixión, a </a:t>
            </a:r>
            <a:r>
              <a:rPr lang="gl-ES" sz="17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crenza na </a:t>
            </a:r>
            <a:r>
              <a:rPr lang="gl-ES" sz="17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resurrección</a:t>
            </a:r>
            <a:r>
              <a:rPr lang="gl-ES" sz="1700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,</a:t>
            </a:r>
            <a:r>
              <a:rPr lang="gl-ES" sz="17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a </a:t>
            </a:r>
            <a:r>
              <a:rPr lang="gl-ES" sz="1700" b="1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vida de ultratumba,</a:t>
            </a:r>
            <a:r>
              <a:rPr lang="gl-ES" sz="17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</a:t>
            </a:r>
            <a:r>
              <a:rPr lang="gl-ES" sz="1700" b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explican</a:t>
            </a:r>
            <a:r>
              <a:rPr lang="gl-ES" sz="17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as manifestacións relixiosas da </a:t>
            </a:r>
            <a:r>
              <a:rPr lang="gl-ES" sz="1700" b="1" strike="noStrike" spc="-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arquitectura</a:t>
            </a:r>
            <a:r>
              <a:rPr lang="gl-ES" sz="17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</a:t>
            </a:r>
            <a:r>
              <a:rPr lang="gl-ES" sz="1700" b="1" spc="-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exipcia</a:t>
            </a:r>
            <a:r>
              <a:rPr lang="gl-ES" sz="17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: </a:t>
            </a:r>
            <a:endParaRPr lang="gl-ES" b="1" spc="-1" dirty="0">
              <a:solidFill>
                <a:schemeClr val="accent3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Century" panose="020406040505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gl-ES" b="1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	</a:t>
            </a:r>
            <a:r>
              <a:rPr lang="gl-ES" sz="1800" b="1" strike="noStrike" spc="-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TEMPLOS E TUMBAS</a:t>
            </a: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	 </a:t>
            </a:r>
          </a:p>
          <a:p>
            <a:pPr algn="just">
              <a:lnSpc>
                <a:spcPct val="100000"/>
              </a:lnSpc>
            </a:pPr>
            <a:endParaRPr lang="gl-ES" sz="1800" strike="noStrike" spc="-1" dirty="0">
              <a:solidFill>
                <a:schemeClr val="accent3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Century" panose="020406040505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gl-ES" b="1" spc="-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        En </a:t>
            </a:r>
            <a:r>
              <a:rPr lang="gl-ES" sz="1800" b="1" strike="noStrike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EXIPTO</a:t>
            </a: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</a:t>
            </a:r>
            <a:r>
              <a:rPr lang="gl-ES" sz="1800" b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civilización</a:t>
            </a: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do </a:t>
            </a:r>
            <a:r>
              <a:rPr lang="gl-ES" sz="18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Nilo</a:t>
            </a:r>
            <a:r>
              <a:rPr lang="gl-ES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;</a:t>
            </a: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as crecidas permitiron excedentes agrícolas.</a:t>
            </a:r>
          </a:p>
          <a:p>
            <a:pPr algn="just">
              <a:lnSpc>
                <a:spcPct val="100000"/>
              </a:lnSpc>
            </a:pP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</a:t>
            </a:r>
          </a:p>
          <a:p>
            <a:pPr algn="just">
              <a:lnSpc>
                <a:spcPct val="100000"/>
              </a:lnSpc>
            </a:pPr>
            <a:r>
              <a:rPr lang="gl-ES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        </a:t>
            </a: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O </a:t>
            </a:r>
            <a:r>
              <a:rPr lang="gl-ES" sz="16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FARAÓN</a:t>
            </a: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e os </a:t>
            </a:r>
            <a:r>
              <a:rPr lang="gl-ES" sz="180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Templos</a:t>
            </a: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son donos da terra.</a:t>
            </a:r>
          </a:p>
          <a:p>
            <a:pPr algn="just">
              <a:lnSpc>
                <a:spcPct val="100000"/>
              </a:lnSpc>
            </a:pPr>
            <a:endParaRPr lang="gl-ES" sz="1800" strike="noStrike" spc="-1" dirty="0">
              <a:solidFill>
                <a:schemeClr val="accent3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Century" panose="020406040505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	</a:t>
            </a:r>
          </a:p>
          <a:p>
            <a:pPr algn="just">
              <a:lnSpc>
                <a:spcPct val="100000"/>
              </a:lnSpc>
            </a:pPr>
            <a:r>
              <a:rPr lang="gl-ES" b="1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	</a:t>
            </a:r>
            <a:r>
              <a:rPr lang="gl-ES" b="1" spc="-1" dirty="0">
                <a:solidFill>
                  <a:schemeClr val="accent5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TUMBAS</a:t>
            </a:r>
            <a:r>
              <a:rPr lang="gl-ES" sz="1800" b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:</a:t>
            </a: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Pola crenza no </a:t>
            </a:r>
            <a:r>
              <a:rPr lang="gl-ES" sz="18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Máis aló</a:t>
            </a:r>
            <a:r>
              <a:rPr lang="gl-ES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,</a:t>
            </a: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</a:t>
            </a:r>
            <a:r>
              <a:rPr lang="gl-ES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o</a:t>
            </a: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s mortos, xulgados por </a:t>
            </a:r>
            <a:r>
              <a:rPr lang="gl-ES" sz="1800" b="1" strike="noStrike" spc="-1" dirty="0" err="1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Osiris</a:t>
            </a: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que pesa as obras boas e malas, </a:t>
            </a:r>
            <a:r>
              <a:rPr lang="gl-ES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terá</a:t>
            </a: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n, ou non, á </a:t>
            </a:r>
            <a:r>
              <a:rPr lang="gl-ES" sz="1800" b="1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Resurrección</a:t>
            </a:r>
            <a:r>
              <a:rPr lang="gl-ES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; para iso, é</a:t>
            </a: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necesario que o </a:t>
            </a:r>
            <a:r>
              <a:rPr lang="gl-ES" sz="180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espírito</a:t>
            </a:r>
            <a:r>
              <a:rPr lang="gl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do defunto </a:t>
            </a:r>
            <a:r>
              <a:rPr lang="gl-ES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(</a:t>
            </a:r>
            <a:r>
              <a:rPr lang="gl-ES" b="1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KA</a:t>
            </a:r>
            <a:r>
              <a:rPr lang="gl-ES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) se una ao </a:t>
            </a:r>
            <a:r>
              <a:rPr lang="gl-ES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corpo</a:t>
            </a:r>
            <a:r>
              <a:rPr lang="gl-ES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(</a:t>
            </a:r>
            <a:r>
              <a:rPr lang="gl-ES" b="1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BA</a:t>
            </a:r>
            <a:r>
              <a:rPr lang="gl-ES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) ou </a:t>
            </a:r>
            <a:r>
              <a:rPr lang="gl-ES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imaxe</a:t>
            </a:r>
            <a:r>
              <a:rPr lang="gl-ES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, de aí a </a:t>
            </a:r>
            <a:r>
              <a:rPr lang="gl-ES" b="1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momificación</a:t>
            </a:r>
            <a:r>
              <a:rPr lang="gl-ES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(</a:t>
            </a:r>
            <a:r>
              <a:rPr lang="gl-ES" b="1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conservar o cadáver</a:t>
            </a:r>
            <a:r>
              <a:rPr lang="gl-ES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) ou os </a:t>
            </a:r>
            <a:r>
              <a:rPr lang="gl-ES" b="1" spc="-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retratos</a:t>
            </a:r>
            <a:r>
              <a:rPr lang="gl-ES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</a:t>
            </a:r>
            <a:r>
              <a:rPr lang="gl-ES" b="1" spc="-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funerarios</a:t>
            </a:r>
            <a:r>
              <a:rPr lang="gl-ES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como “</a:t>
            </a:r>
            <a:r>
              <a:rPr lang="gl-ES" b="1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Imaxes de substitución”. </a:t>
            </a:r>
          </a:p>
          <a:p>
            <a:pPr algn="just">
              <a:lnSpc>
                <a:spcPct val="100000"/>
              </a:lnSpc>
            </a:pPr>
            <a:endParaRPr lang="gl-ES" sz="1800" strike="noStrike" spc="-1" dirty="0">
              <a:solidFill>
                <a:schemeClr val="accent3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Century" panose="020406040505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s-ES" sz="1800" strike="noStrike" spc="-1" dirty="0">
                <a:solidFill>
                  <a:schemeClr val="accent3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 </a:t>
            </a:r>
          </a:p>
        </p:txBody>
      </p:sp>
      <p:sp>
        <p:nvSpPr>
          <p:cNvPr id="124" name="TextShape 2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1BD2E3E2-01FC-413E-93BC-6A33D3F534AA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fld>
            <a:endParaRPr lang="es-ES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AutoShape 4" descr="Resultado de imagen de arte egipcio piramid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3" name="AutoShape 6" descr="Resultado de imagen de arte egipcio piramid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1034" name="Picture 10" descr="Resultado de imagen de arte egipcio piram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90" y="3349212"/>
            <a:ext cx="2652809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arqhys.com/arquitectura/fotos/arquitectura/Arte-en-la-pir%C3%A1mid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90" y="5005397"/>
            <a:ext cx="2652809" cy="186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Resultado de imagen de arte egipcio tumb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23" y="-18910"/>
            <a:ext cx="2210384" cy="215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7" y="2096911"/>
            <a:ext cx="2652713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88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6C5E2CF-DE91-4A2B-ABDF-C0CFED058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606"/>
            <a:ext cx="9153287" cy="686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9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2º BAC Hª ARTE CSA\HISTORIA DEL ARTE 2º BAC\HISTORIA DEL ARTE IES CSA 2016-17\1ª AVALIACIÓN\TEMA 2º\FILMINAS EXIPTO\153 ABU SYMB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71527"/>
            <a:ext cx="9144000" cy="60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99592" y="0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gl-ES" sz="1700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Templo </a:t>
            </a:r>
            <a:r>
              <a:rPr lang="gl-ES" sz="1700" b="1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hipogeo</a:t>
            </a:r>
            <a:r>
              <a:rPr lang="gl-ES" sz="1700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 de </a:t>
            </a:r>
            <a:r>
              <a:rPr lang="gl-ES" sz="1700" b="1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Ramses</a:t>
            </a:r>
            <a:r>
              <a:rPr lang="gl-ES" sz="1700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 II en </a:t>
            </a:r>
            <a:r>
              <a:rPr lang="gl-ES" sz="1700" b="1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Abu-Simbel</a:t>
            </a:r>
            <a:r>
              <a:rPr lang="gl-ES" sz="1700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sz="1700" dirty="0">
                <a:solidFill>
                  <a:prstClr val="black"/>
                </a:solidFill>
                <a:latin typeface="Century"/>
                <a:ea typeface="Calibri"/>
                <a:cs typeface="Times New Roman"/>
              </a:rPr>
              <a:t>; </a:t>
            </a:r>
            <a:r>
              <a:rPr lang="gl-ES" sz="1700" dirty="0">
                <a:solidFill>
                  <a:schemeClr val="tx2">
                    <a:lumMod val="60000"/>
                    <a:lumOff val="40000"/>
                  </a:schemeClr>
                </a:solidFill>
                <a:latin typeface="Century"/>
                <a:ea typeface="Calibri"/>
                <a:cs typeface="Times New Roman"/>
              </a:rPr>
              <a:t>totalmente labrados na roca</a:t>
            </a:r>
            <a:r>
              <a:rPr lang="gl-ES" sz="17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entury"/>
                <a:ea typeface="Calibri"/>
                <a:cs typeface="Times New Roman"/>
              </a:rPr>
              <a:t>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7393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30433" y="18635"/>
            <a:ext cx="90641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Complexo de </a:t>
            </a:r>
            <a:r>
              <a:rPr lang="gl-ES" b="1" i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Karnak</a:t>
            </a:r>
            <a:r>
              <a:rPr lang="gl-ES" b="1" dirty="0">
                <a:solidFill>
                  <a:srgbClr val="FF0000"/>
                </a:solidFill>
                <a:latin typeface="Book Antiqua" panose="02040602050305030304" pitchFamily="18" charset="0"/>
              </a:rPr>
              <a:t> (Imperio Novo, </a:t>
            </a:r>
            <a:r>
              <a:rPr lang="gl-ES" dirty="0">
                <a:solidFill>
                  <a:srgbClr val="FF0000"/>
                </a:solidFill>
                <a:latin typeface="Book Antiqua" panose="02040602050305030304" pitchFamily="18" charset="0"/>
              </a:rPr>
              <a:t>XVIII D.C)</a:t>
            </a:r>
          </a:p>
          <a:p>
            <a:pPr algn="just"/>
            <a:r>
              <a:rPr lang="gl-ES" dirty="0">
                <a:latin typeface="Book Antiqua" panose="02040602050305030304" pitchFamily="18" charset="0"/>
              </a:rPr>
              <a:t>	O </a:t>
            </a:r>
            <a:r>
              <a:rPr lang="gl-ES" b="1" dirty="0">
                <a:solidFill>
                  <a:srgbClr val="0070C0"/>
                </a:solidFill>
                <a:latin typeface="Book Antiqua" panose="02040602050305030304" pitchFamily="18" charset="0"/>
              </a:rPr>
              <a:t>templo de</a:t>
            </a:r>
            <a:r>
              <a:rPr lang="gl-ES" dirty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gl-ES" b="1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Karnak</a:t>
            </a:r>
            <a:r>
              <a:rPr lang="gl-ES" dirty="0">
                <a:latin typeface="Book Antiqua" panose="02040602050305030304" pitchFamily="18" charset="0"/>
              </a:rPr>
              <a:t> é un </a:t>
            </a:r>
            <a:r>
              <a:rPr lang="gl-ES" dirty="0">
                <a:solidFill>
                  <a:srgbClr val="FF0000"/>
                </a:solidFill>
                <a:latin typeface="Book Antiqua" panose="02040602050305030304" pitchFamily="18" charset="0"/>
              </a:rPr>
              <a:t>conxunto de construcións relixiosas </a:t>
            </a:r>
            <a:r>
              <a:rPr lang="gl-ES" dirty="0">
                <a:latin typeface="Book Antiqua" panose="02040602050305030304" pitchFamily="18" charset="0"/>
              </a:rPr>
              <a:t>levantado ao longo dos séculos; a súa época de esplendor é no </a:t>
            </a:r>
            <a:r>
              <a:rPr lang="gl-ES" dirty="0">
                <a:solidFill>
                  <a:srgbClr val="FF0000"/>
                </a:solidFill>
                <a:latin typeface="Book Antiqua" panose="02040602050305030304" pitchFamily="18" charset="0"/>
              </a:rPr>
              <a:t>Imperio Novo</a:t>
            </a:r>
            <a:r>
              <a:rPr lang="gl-ES" dirty="0">
                <a:latin typeface="Book Antiqua" panose="02040602050305030304" pitchFamily="18" charset="0"/>
              </a:rPr>
              <a:t>. </a:t>
            </a:r>
          </a:p>
          <a:p>
            <a:pPr algn="just"/>
            <a:r>
              <a:rPr lang="gl-ES" dirty="0">
                <a:latin typeface="Book Antiqua" panose="02040602050305030304" pitchFamily="18" charset="0"/>
              </a:rPr>
              <a:t>	Na beira do </a:t>
            </a:r>
            <a:r>
              <a:rPr lang="gl-ES" dirty="0">
                <a:solidFill>
                  <a:srgbClr val="FF0000"/>
                </a:solidFill>
                <a:latin typeface="Book Antiqua" panose="02040602050305030304" pitchFamily="18" charset="0"/>
              </a:rPr>
              <a:t>Nilo</a:t>
            </a:r>
            <a:r>
              <a:rPr lang="gl-ES" dirty="0">
                <a:latin typeface="Book Antiqua" panose="02040602050305030304" pitchFamily="18" charset="0"/>
              </a:rPr>
              <a:t>, </a:t>
            </a:r>
            <a:r>
              <a:rPr lang="gl-ES" dirty="0" smtClean="0">
                <a:latin typeface="Book Antiqua" panose="02040602050305030304" pitchFamily="18" charset="0"/>
              </a:rPr>
              <a:t>preto</a:t>
            </a:r>
            <a:r>
              <a:rPr lang="gl-ES" dirty="0" smtClean="0">
                <a:latin typeface="Book Antiqua" panose="02040602050305030304" pitchFamily="18" charset="0"/>
              </a:rPr>
              <a:t> </a:t>
            </a:r>
            <a:r>
              <a:rPr lang="gl-ES" dirty="0">
                <a:latin typeface="Book Antiqua" panose="02040602050305030304" pitchFamily="18" charset="0"/>
              </a:rPr>
              <a:t>da antiga </a:t>
            </a:r>
            <a:r>
              <a:rPr lang="gl-ES" b="1" dirty="0">
                <a:solidFill>
                  <a:srgbClr val="FF0000"/>
                </a:solidFill>
                <a:latin typeface="Book Antiqua" panose="02040602050305030304" pitchFamily="18" charset="0"/>
              </a:rPr>
              <a:t>Tebas</a:t>
            </a:r>
            <a:r>
              <a:rPr lang="gl-ES" dirty="0">
                <a:latin typeface="Book Antiqua" panose="02040602050305030304" pitchFamily="18" charset="0"/>
              </a:rPr>
              <a:t>, atópase unido ao </a:t>
            </a:r>
            <a:r>
              <a:rPr lang="gl-ES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templo </a:t>
            </a:r>
            <a:r>
              <a:rPr lang="gl-ES" b="1" dirty="0">
                <a:solidFill>
                  <a:srgbClr val="FF0000"/>
                </a:solidFill>
                <a:latin typeface="Book Antiqua" panose="02040602050305030304" pitchFamily="18" charset="0"/>
              </a:rPr>
              <a:t>de </a:t>
            </a:r>
            <a:r>
              <a:rPr lang="gl-ES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Luxor</a:t>
            </a:r>
            <a:r>
              <a:rPr lang="gl-ES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gl-ES" dirty="0" smtClean="0">
                <a:latin typeface="Book Antiqua" panose="02040602050305030304" pitchFamily="18" charset="0"/>
              </a:rPr>
              <a:t>pola </a:t>
            </a:r>
            <a:r>
              <a:rPr lang="gl-ES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avenida </a:t>
            </a:r>
            <a:r>
              <a:rPr lang="gl-ES" dirty="0">
                <a:solidFill>
                  <a:srgbClr val="FF0000"/>
                </a:solidFill>
                <a:latin typeface="Book Antiqua" panose="02040602050305030304" pitchFamily="18" charset="0"/>
              </a:rPr>
              <a:t>de esfinxes </a:t>
            </a:r>
            <a:r>
              <a:rPr lang="gl-ES" dirty="0">
                <a:latin typeface="Book Antiqua" panose="02040602050305030304" pitchFamily="18" charset="0"/>
              </a:rPr>
              <a:t>de máis de </a:t>
            </a:r>
            <a:r>
              <a:rPr lang="gl-ES" dirty="0">
                <a:solidFill>
                  <a:srgbClr val="FF0000"/>
                </a:solidFill>
                <a:latin typeface="Book Antiqua" panose="02040602050305030304" pitchFamily="18" charset="0"/>
              </a:rPr>
              <a:t>3 Km..</a:t>
            </a:r>
            <a:endParaRPr lang="gl-ES" dirty="0">
              <a:latin typeface="Book Antiqua" panose="0204060205030503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F7241D9-A4D7-4376-AE18-700D4FCC0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082" y="1495963"/>
            <a:ext cx="6934980" cy="534340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9B0CA646-D08E-48BB-A332-40F2096A4144}"/>
              </a:ext>
            </a:extLst>
          </p:cNvPr>
          <p:cNvSpPr/>
          <p:nvPr/>
        </p:nvSpPr>
        <p:spPr>
          <a:xfrm>
            <a:off x="39939" y="3144627"/>
            <a:ext cx="21291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gl-ES" dirty="0">
                <a:solidFill>
                  <a:prstClr val="white"/>
                </a:solidFill>
                <a:latin typeface="Book Antiqua" panose="02040602050305030304" pitchFamily="18" charset="0"/>
              </a:rPr>
              <a:t>Componse de </a:t>
            </a:r>
            <a:r>
              <a:rPr lang="gl-ES" dirty="0">
                <a:solidFill>
                  <a:srgbClr val="FF0000"/>
                </a:solidFill>
                <a:latin typeface="Book Antiqua" panose="02040602050305030304" pitchFamily="18" charset="0"/>
              </a:rPr>
              <a:t>tres recintos independentes </a:t>
            </a:r>
            <a:r>
              <a:rPr lang="gl-ES" dirty="0">
                <a:solidFill>
                  <a:prstClr val="white"/>
                </a:solidFill>
                <a:latin typeface="Book Antiqua" panose="02040602050305030304" pitchFamily="18" charset="0"/>
              </a:rPr>
              <a:t>dedicados a cada unha das </a:t>
            </a:r>
            <a:r>
              <a:rPr lang="gl-ES" dirty="0" err="1">
                <a:solidFill>
                  <a:prstClr val="white"/>
                </a:solidFill>
                <a:latin typeface="Book Antiqua" panose="02040602050305030304" pitchFamily="18" charset="0"/>
              </a:rPr>
              <a:t>divinidades</a:t>
            </a:r>
            <a:r>
              <a:rPr lang="gl-ES" dirty="0">
                <a:solidFill>
                  <a:prstClr val="white"/>
                </a:solidFill>
                <a:latin typeface="Book Antiqua" panose="02040602050305030304" pitchFamily="18" charset="0"/>
              </a:rPr>
              <a:t> da </a:t>
            </a:r>
            <a:r>
              <a:rPr lang="gl-ES" dirty="0" err="1">
                <a:solidFill>
                  <a:prstClr val="white"/>
                </a:solidFill>
                <a:latin typeface="Book Antiqua" panose="02040602050305030304" pitchFamily="18" charset="0"/>
              </a:rPr>
              <a:t>triada</a:t>
            </a:r>
            <a:r>
              <a:rPr lang="gl-ES" b="1" dirty="0">
                <a:solidFill>
                  <a:prstClr val="white"/>
                </a:solidFill>
                <a:latin typeface="Book Antiqua" panose="02040602050305030304" pitchFamily="18" charset="0"/>
              </a:rPr>
              <a:t>.</a:t>
            </a:r>
            <a:r>
              <a:rPr lang="gl-ES" dirty="0">
                <a:solidFill>
                  <a:prstClr val="white"/>
                </a:solidFill>
                <a:latin typeface="Book Antiqua" panose="020406020503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610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5938EC9-3A66-4AC7-8F58-DC663484B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8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3EB37ED-A5C7-4EC6-817F-C41B15EA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9174418" cy="458720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F6202DB-2DC1-4B13-B552-62D894BB4AFB}"/>
              </a:ext>
            </a:extLst>
          </p:cNvPr>
          <p:cNvSpPr/>
          <p:nvPr/>
        </p:nvSpPr>
        <p:spPr>
          <a:xfrm>
            <a:off x="142518" y="332656"/>
            <a:ext cx="5604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l-ES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O </a:t>
            </a:r>
            <a:r>
              <a:rPr lang="gl-ES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recinto principal dedicado a </a:t>
            </a:r>
            <a:r>
              <a:rPr lang="gl-ES" b="1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Amón</a:t>
            </a:r>
            <a:r>
              <a:rPr lang="gl-ES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-Ra; KARNAK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063430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404664"/>
            <a:ext cx="8424936" cy="383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latin typeface="Century"/>
                <a:ea typeface="Calibri"/>
                <a:cs typeface="Times New Roman"/>
              </a:rPr>
              <a:t>	</a:t>
            </a:r>
            <a:r>
              <a:rPr lang="gl-ES" dirty="0">
                <a:solidFill>
                  <a:srgbClr val="4F81B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 O </a:t>
            </a:r>
            <a:r>
              <a:rPr lang="gl-ES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recinto principal dedicado a </a:t>
            </a:r>
            <a:r>
              <a:rPr lang="gl-ES" b="1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Amón</a:t>
            </a:r>
            <a:r>
              <a:rPr lang="gl-ES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-Ra; LUXOR</a:t>
            </a:r>
            <a:endParaRPr lang="gl-ES" dirty="0"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3425"/>
            <a:ext cx="9144000" cy="458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7312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CF574DB-72FF-4976-8212-14637A39A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244"/>
            <a:ext cx="9144000" cy="480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03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67544" y="1085837"/>
            <a:ext cx="3816424" cy="994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gl-ES" sz="17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A</a:t>
            </a:r>
            <a:r>
              <a:rPr lang="gl-ES" sz="1700" dirty="0" smtClean="0">
                <a:solidFill>
                  <a:prstClr val="black"/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sz="1700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sala hipóstila</a:t>
            </a:r>
            <a:r>
              <a:rPr lang="gl-ES" sz="1700" dirty="0">
                <a:solidFill>
                  <a:prstClr val="black"/>
                </a:solidFill>
                <a:latin typeface="Century"/>
                <a:ea typeface="Calibri"/>
                <a:cs typeface="Times New Roman"/>
              </a:rPr>
              <a:t>, </a:t>
            </a:r>
            <a:r>
              <a:rPr lang="gl-ES" sz="17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monumental </a:t>
            </a:r>
            <a:r>
              <a:rPr lang="gl-ES" sz="17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é </a:t>
            </a:r>
            <a:r>
              <a:rPr lang="gl-ES" sz="17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arquitrabada</a:t>
            </a:r>
            <a:r>
              <a:rPr lang="gl-ES" sz="17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 como toda a arquitectura exipcia; </a:t>
            </a:r>
            <a:endParaRPr lang="gl-ES" sz="1700" dirty="0">
              <a:solidFill>
                <a:schemeClr val="accent1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287A99B-5D7F-45B1-B9AB-507B180AD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187"/>
            <a:ext cx="4574232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B2BB554-398A-4376-9699-41DEE7A7F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537" y="2996952"/>
            <a:ext cx="4600640" cy="241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46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1BA6AFAA-DA2B-4EAD-A67B-672F8678512F}"/>
              </a:ext>
            </a:extLst>
          </p:cNvPr>
          <p:cNvSpPr/>
          <p:nvPr/>
        </p:nvSpPr>
        <p:spPr>
          <a:xfrm>
            <a:off x="0" y="295194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gl-ES" sz="3600" b="1" spc="-1" dirty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2. </a:t>
            </a:r>
            <a:r>
              <a:rPr lang="gl-ES" sz="3600" b="1" u="sng" spc="-1" dirty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A  ESCULTURA EXIPCIA:</a:t>
            </a:r>
            <a:endParaRPr lang="gl-ES" sz="3600" u="sng" spc="-1" dirty="0">
              <a:solidFill>
                <a:srgbClr val="9BBB59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795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188688"/>
            <a:ext cx="3579436" cy="255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Bef>
                <a:spcPts val="1200"/>
              </a:spcBef>
              <a:spcAft>
                <a:spcPts val="300"/>
              </a:spcAft>
            </a:pPr>
            <a:r>
              <a:rPr lang="gl-ES" b="1" u="sng" kern="1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Times New Roman"/>
                <a:cs typeface="Times New Roman"/>
              </a:rPr>
              <a:t>2- A ESCULTURA EXIPCIA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gl-ES" dirty="0">
                <a:latin typeface="Century"/>
                <a:ea typeface="Calibri"/>
                <a:cs typeface="Times New Roman"/>
              </a:rPr>
              <a:t>	A </a:t>
            </a:r>
            <a:r>
              <a:rPr lang="gl-ES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escultura exipcia</a:t>
            </a:r>
            <a:r>
              <a:rPr lang="gl-ES" dirty="0">
                <a:latin typeface="Century"/>
                <a:ea typeface="Calibri"/>
                <a:cs typeface="Times New Roman"/>
              </a:rPr>
              <a:t> de </a:t>
            </a:r>
            <a:r>
              <a:rPr lang="gl-ES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tipo conceptual</a:t>
            </a:r>
            <a:r>
              <a:rPr lang="gl-ES" dirty="0">
                <a:latin typeface="Century"/>
                <a:ea typeface="Calibri"/>
                <a:cs typeface="Times New Roman"/>
              </a:rPr>
              <a:t>, non é unha representación da realidade; </a:t>
            </a:r>
            <a:r>
              <a:rPr lang="gl-ES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expresan conceptos</a:t>
            </a:r>
            <a:r>
              <a:rPr lang="gl-ES" dirty="0">
                <a:latin typeface="Century"/>
                <a:ea typeface="Calibri"/>
                <a:cs typeface="Times New Roman"/>
              </a:rPr>
              <a:t>, ideas.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gl-ES" dirty="0">
              <a:latin typeface="Century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s-ES" dirty="0">
              <a:ea typeface="Calibri"/>
              <a:cs typeface="Times New Roman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88448CE-C3A5-44C3-A6A3-3A9355B03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614" y="-8016"/>
            <a:ext cx="4904297" cy="686601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F15E015-3E22-471B-925C-4CAE5758C4BF}"/>
              </a:ext>
            </a:extLst>
          </p:cNvPr>
          <p:cNvSpPr/>
          <p:nvPr/>
        </p:nvSpPr>
        <p:spPr>
          <a:xfrm>
            <a:off x="323528" y="3645024"/>
            <a:ext cx="3930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 err="1">
                <a:solidFill>
                  <a:prstClr val="white"/>
                </a:solidFill>
              </a:rPr>
              <a:t>Hatshepsut</a:t>
            </a:r>
            <a:r>
              <a:rPr lang="es-ES" dirty="0">
                <a:solidFill>
                  <a:prstClr val="white"/>
                </a:solidFill>
              </a:rPr>
              <a:t>– Karnak (</a:t>
            </a:r>
            <a:r>
              <a:rPr lang="es-ES" dirty="0" err="1">
                <a:solidFill>
                  <a:prstClr val="white"/>
                </a:solidFill>
              </a:rPr>
              <a:t>Egypt</a:t>
            </a:r>
            <a:r>
              <a:rPr lang="es-ES" dirty="0">
                <a:solidFill>
                  <a:prstClr val="white"/>
                </a:solidFill>
              </a:rPr>
              <a:t>) 1400 BC (18th </a:t>
            </a:r>
            <a:r>
              <a:rPr lang="es-ES" dirty="0" err="1">
                <a:solidFill>
                  <a:prstClr val="white"/>
                </a:solidFill>
              </a:rPr>
              <a:t>dynasty</a:t>
            </a:r>
            <a:r>
              <a:rPr lang="es-ES" dirty="0">
                <a:solidFill>
                  <a:prstClr val="white"/>
                </a:solidFill>
              </a:rPr>
              <a:t>)</a:t>
            </a:r>
            <a:endParaRPr lang="gl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1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39693AE-1E94-404B-BC89-B7FEFF8CAC73}" type="slidenum">
              <a:rPr lang="es-ES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</a:t>
            </a:fld>
            <a:endParaRPr lang="es-ES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0" y="0"/>
            <a:ext cx="489654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entury" panose="02040604050505020304" pitchFamily="18" charset="0"/>
              </a:rPr>
              <a:t>	</a:t>
            </a:r>
            <a:r>
              <a:rPr lang="es-ES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Hai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tres grandes tipos de </a:t>
            </a: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tumbas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: 	</a:t>
            </a:r>
          </a:p>
          <a:p>
            <a:pPr algn="just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	</a:t>
            </a:r>
            <a:r>
              <a:rPr lang="es-ES" sz="1600" b="1" dirty="0">
                <a:solidFill>
                  <a:srgbClr val="FFFF00"/>
                </a:solidFill>
                <a:latin typeface="Century" panose="02040604050505020304" pitchFamily="18" charset="0"/>
              </a:rPr>
              <a:t>HIPOXEOS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: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tumbas escavadas na roca).</a:t>
            </a:r>
          </a:p>
          <a:p>
            <a:pPr algn="just"/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	</a:t>
            </a:r>
            <a:r>
              <a:rPr lang="es-ES" b="1" dirty="0">
                <a:solidFill>
                  <a:srgbClr val="FFFF00"/>
                </a:solidFill>
                <a:latin typeface="Century" panose="02040604050505020304" pitchFamily="18" charset="0"/>
              </a:rPr>
              <a:t>MASTABAS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(pirámides truncadas), </a:t>
            </a:r>
          </a:p>
          <a:p>
            <a:pPr algn="just"/>
            <a:endParaRPr lang="es-ES" dirty="0">
              <a:solidFill>
                <a:schemeClr val="accent3">
                  <a:lumMod val="20000"/>
                  <a:lumOff val="80000"/>
                </a:schemeClr>
              </a:solidFill>
              <a:latin typeface="Century" panose="02040604050505020304" pitchFamily="18" charset="0"/>
            </a:endParaRPr>
          </a:p>
          <a:p>
            <a:pPr algn="just"/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	</a:t>
            </a:r>
            <a:r>
              <a:rPr lang="es-ES" b="1" dirty="0">
                <a:solidFill>
                  <a:srgbClr val="FFFF00"/>
                </a:solidFill>
                <a:latin typeface="Century" panose="02040604050505020304" pitchFamily="18" charset="0"/>
              </a:rPr>
              <a:t>PIRÁMIDES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, son as tumbas dos </a:t>
            </a:r>
            <a:r>
              <a:rPr lang="es-ES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Faraóns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e os </a:t>
            </a:r>
            <a:r>
              <a:rPr lang="es-ES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membros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da Casa Real.</a:t>
            </a:r>
          </a:p>
          <a:p>
            <a:pPr algn="just"/>
            <a:endParaRPr lang="es-ES" b="1" u="sng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algn="just"/>
            <a:endParaRPr lang="es-ES" b="1" u="sng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algn="ctr"/>
            <a:r>
              <a:rPr lang="es-ES" sz="2400" b="1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AS PIRÁMIDES:</a:t>
            </a:r>
          </a:p>
          <a:p>
            <a:pPr algn="just"/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	</a:t>
            </a:r>
          </a:p>
          <a:p>
            <a:pPr algn="just"/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  <a:ea typeface="Calibri"/>
                <a:cs typeface="Times New Roman"/>
              </a:rPr>
              <a:t>	</a:t>
            </a:r>
            <a:r>
              <a:rPr lang="gl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As </a:t>
            </a:r>
            <a:r>
              <a:rPr lang="gl-ES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pirámides</a:t>
            </a:r>
            <a:r>
              <a:rPr lang="gl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 son creación do </a:t>
            </a:r>
            <a:r>
              <a:rPr lang="gl-E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Imperio Antigo</a:t>
            </a:r>
            <a:r>
              <a:rPr lang="gl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 (2.600 </a:t>
            </a:r>
            <a:r>
              <a:rPr lang="gl-ES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aC</a:t>
            </a:r>
            <a:r>
              <a:rPr lang="gl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.) repetida logo sen variacións.</a:t>
            </a:r>
          </a:p>
          <a:p>
            <a:pPr algn="just"/>
            <a:endParaRPr lang="gl-ES" dirty="0">
              <a:solidFill>
                <a:schemeClr val="accent3">
                  <a:lumMod val="20000"/>
                  <a:lumOff val="80000"/>
                </a:schemeClr>
              </a:solidFill>
              <a:latin typeface="Century"/>
              <a:ea typeface="Calibri"/>
              <a:cs typeface="Times New Roman"/>
            </a:endParaRPr>
          </a:p>
          <a:p>
            <a:pPr algn="just"/>
            <a:r>
              <a:rPr lang="gl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	 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Os arquitectos </a:t>
            </a:r>
            <a:r>
              <a:rPr lang="es-ES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exipcios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, </a:t>
            </a:r>
            <a:r>
              <a:rPr lang="es-ES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chegaron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a á </a:t>
            </a:r>
            <a:r>
              <a:rPr lang="es-ES" dirty="0">
                <a:solidFill>
                  <a:srgbClr val="FFFF00"/>
                </a:solidFill>
                <a:latin typeface="Century" panose="02040604050505020304" pitchFamily="18" charset="0"/>
              </a:rPr>
              <a:t>pirámide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por tanteos. </a:t>
            </a:r>
          </a:p>
          <a:p>
            <a:pPr algn="just"/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	</a:t>
            </a:r>
          </a:p>
          <a:p>
            <a:pPr algn="just"/>
            <a:endParaRPr lang="es-ES" dirty="0">
              <a:solidFill>
                <a:schemeClr val="accent3">
                  <a:lumMod val="20000"/>
                  <a:lumOff val="80000"/>
                </a:schemeClr>
              </a:solidFill>
              <a:latin typeface="Century" panose="02040604050505020304" pitchFamily="18" charset="0"/>
            </a:endParaRPr>
          </a:p>
          <a:p>
            <a:pPr algn="just"/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	</a:t>
            </a:r>
            <a:r>
              <a:rPr lang="es-ES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Partindo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da </a:t>
            </a:r>
            <a:r>
              <a:rPr lang="es-ES" b="1" dirty="0">
                <a:solidFill>
                  <a:srgbClr val="FFFF00"/>
                </a:solidFill>
                <a:latin typeface="Century" panose="02040604050505020304" pitchFamily="18" charset="0"/>
              </a:rPr>
              <a:t>mastaba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e por medio de </a:t>
            </a:r>
            <a:r>
              <a:rPr lang="es-ES" dirty="0">
                <a:solidFill>
                  <a:srgbClr val="FF0000"/>
                </a:solidFill>
                <a:latin typeface="Century" panose="02040604050505020304" pitchFamily="18" charset="0"/>
              </a:rPr>
              <a:t>superposiciones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(pirámide graduada de </a:t>
            </a:r>
            <a:r>
              <a:rPr lang="es-ES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Zoser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)  créase a 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pirámide perfecta</a:t>
            </a:r>
          </a:p>
          <a:p>
            <a:pPr algn="just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	</a:t>
            </a:r>
            <a:endParaRPr lang="es-ES" dirty="0">
              <a:solidFill>
                <a:schemeClr val="accent3">
                  <a:lumMod val="20000"/>
                  <a:lumOff val="80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96" y="4077072"/>
            <a:ext cx="2670604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unahistoriacuriosa.files.wordpress.com/2014/04/79cc2-carisahipogeoprincipal.jpg?w=6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920" y="4890"/>
            <a:ext cx="2971680" cy="193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858" y="4077071"/>
            <a:ext cx="3794670" cy="28460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27" y="1940399"/>
            <a:ext cx="3108785" cy="2136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85" y="1385392"/>
            <a:ext cx="659261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1769F1D5-52FF-4100-AEA7-6A7C86852E3A}"/>
              </a:ext>
            </a:extLst>
          </p:cNvPr>
          <p:cNvSpPr/>
          <p:nvPr/>
        </p:nvSpPr>
        <p:spPr>
          <a:xfrm>
            <a:off x="32048" y="0"/>
            <a:ext cx="9111952" cy="1370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"/>
                <a:ea typeface="Calibri"/>
                <a:cs typeface="Times New Roman"/>
              </a:rPr>
              <a:t>TÉCNICA DE TRABALLO</a:t>
            </a:r>
            <a:r>
              <a:rPr kumimoji="0" lang="gl-ES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"/>
                <a:ea typeface="Calibri"/>
                <a:cs typeface="Times New Roman"/>
              </a:rPr>
              <a:t> </a:t>
            </a:r>
            <a:r>
              <a:rPr kumimoji="0" lang="gl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/>
                <a:ea typeface="Calibri"/>
                <a:cs typeface="Times New Roman"/>
              </a:rPr>
              <a:t>dos escultores exipcios: </a:t>
            </a:r>
          </a:p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gl-ES" kern="0" dirty="0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	</a:t>
            </a:r>
            <a:r>
              <a:rPr kumimoji="0" lang="gl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/>
                <a:ea typeface="Calibri"/>
                <a:cs typeface="Times New Roman"/>
              </a:rPr>
              <a:t>Uso dunha </a:t>
            </a:r>
            <a:r>
              <a:rPr kumimoji="0" lang="gl-E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Calibri"/>
                <a:cs typeface="Times New Roman"/>
              </a:rPr>
              <a:t>cuadrícula.</a:t>
            </a:r>
            <a:r>
              <a:rPr kumimoji="0" lang="gl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/>
                <a:ea typeface="Calibri"/>
                <a:cs typeface="Times New Roman"/>
              </a:rPr>
              <a:t> Cada</a:t>
            </a:r>
            <a:r>
              <a:rPr kumimoji="0" lang="gl-E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Calibri"/>
                <a:cs typeface="Times New Roman"/>
              </a:rPr>
              <a:t> parte do corpo ten un lugar asignado de antemán</a:t>
            </a:r>
            <a:r>
              <a:rPr lang="gl-ES" kern="0" dirty="0">
                <a:solidFill>
                  <a:prstClr val="white"/>
                </a:solidFill>
                <a:latin typeface="Century"/>
                <a:ea typeface="Calibri"/>
                <a:cs typeface="Times New Roman"/>
              </a:rPr>
              <a:t>. </a:t>
            </a:r>
            <a:r>
              <a:rPr kumimoji="0" lang="gl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/>
                <a:ea typeface="Calibri"/>
                <a:cs typeface="Times New Roman"/>
              </a:rPr>
              <a:t>Non favorece o realismo; serán </a:t>
            </a:r>
            <a:r>
              <a:rPr kumimoji="0" lang="gl-E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Calibri"/>
                <a:cs typeface="Times New Roman"/>
              </a:rPr>
              <a:t>representacións estereotipadas</a:t>
            </a:r>
            <a:r>
              <a:rPr kumimoji="0" lang="gl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/>
                <a:ea typeface="Calibri"/>
                <a:cs typeface="Times New Roman"/>
              </a:rPr>
              <a:t> durante séculos xa que os </a:t>
            </a:r>
            <a:r>
              <a:rPr kumimoji="0" lang="gl-ES" sz="1800" b="0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"/>
                <a:ea typeface="Calibri"/>
                <a:cs typeface="Times New Roman"/>
              </a:rPr>
              <a:t>canons e modelos transmítense</a:t>
            </a:r>
            <a:r>
              <a:rPr kumimoji="0" lang="gl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/>
                <a:ea typeface="Calibri"/>
                <a:cs typeface="Times New Roman"/>
              </a:rPr>
              <a:t>. </a:t>
            </a:r>
            <a:endParaRPr kumimoji="0" lang="gl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833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3" y="1527175"/>
            <a:ext cx="31623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/>
            </a:r>
            <a:br>
              <a:rPr lang="es-ES" dirty="0"/>
            </a:br>
            <a:endParaRPr lang="es-ES" dirty="0">
              <a:effectLst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/>
            </a:r>
            <a:br>
              <a:rPr lang="es-ES" dirty="0"/>
            </a:br>
            <a:endParaRPr lang="es-ES" dirty="0">
              <a:effectLst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413" y="1527175"/>
            <a:ext cx="28321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13" y="3355759"/>
            <a:ext cx="2591773" cy="346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53609" y="404663"/>
            <a:ext cx="6264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A técnica de traballo dos artesáns exipcios, parten dun canon baseado nunha cuadrícula na que cada parte do corpo ten un lugar asignado de antemán</a:t>
            </a:r>
            <a:endParaRPr lang="gl-ES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091CD2A-70E9-43EA-8444-A4979F970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65404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0"/>
            <a:ext cx="55347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87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2" y="51152"/>
            <a:ext cx="587711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sz="1700" dirty="0">
                <a:latin typeface="Century"/>
                <a:ea typeface="Calibri"/>
                <a:cs typeface="Times New Roman"/>
              </a:rPr>
              <a:t>	</a:t>
            </a:r>
            <a:r>
              <a:rPr lang="gl-ES" sz="17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CARACTERÍSTICAS:</a:t>
            </a:r>
            <a:r>
              <a:rPr lang="gl-ES" sz="1700" dirty="0">
                <a:solidFill>
                  <a:srgbClr val="92D050"/>
                </a:solidFill>
                <a:latin typeface="Century"/>
                <a:ea typeface="Calibri"/>
                <a:cs typeface="Times New Roman"/>
              </a:rPr>
              <a:t>  </a:t>
            </a:r>
          </a:p>
          <a:p>
            <a:pPr algn="just"/>
            <a:r>
              <a:rPr lang="gl-ES" sz="1700" dirty="0">
                <a:latin typeface="Century"/>
                <a:ea typeface="Calibri"/>
                <a:cs typeface="Times New Roman"/>
              </a:rPr>
              <a:t>	</a:t>
            </a:r>
            <a:r>
              <a:rPr lang="gl-ES" sz="17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Na arte exipcia aparecen</a:t>
            </a:r>
            <a:r>
              <a:rPr lang="gl-ES" sz="1700" b="1" dirty="0">
                <a:solidFill>
                  <a:srgbClr val="92D050"/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sz="17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convencionalismos na representación como son:</a:t>
            </a:r>
          </a:p>
          <a:p>
            <a:pPr algn="just"/>
            <a:endParaRPr lang="gl-ES" sz="1700" b="1" dirty="0">
              <a:solidFill>
                <a:srgbClr val="FFC000"/>
              </a:solidFill>
              <a:latin typeface="Century"/>
              <a:ea typeface="Calibri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gl-ES" sz="1700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Fronte / perfil (rostro de perfil, ollo de fronte; torso de fronte, pernas  perfil).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gl-ES" sz="1700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Lei da </a:t>
            </a:r>
            <a:r>
              <a:rPr lang="gl-ES" sz="1700" b="1" dirty="0" err="1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frontalidade</a:t>
            </a:r>
            <a:r>
              <a:rPr lang="gl-ES" sz="1700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: as figuras miran sempre á fronte.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gl-ES" sz="1700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Hieratismo ou rixidez (aire sacro)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gl-ES" sz="1700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perspectiva (ou proporción) xerárquica: o tamaño das figuras depende da súa importancia. </a:t>
            </a:r>
            <a:endParaRPr lang="gl-ES" sz="17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/>
            </a:r>
            <a:br>
              <a:rPr lang="es-ES" dirty="0"/>
            </a:br>
            <a:endParaRPr lang="es-ES" dirty="0">
              <a:effectLst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/>
            </a:r>
            <a:br>
              <a:rPr lang="es-ES" dirty="0"/>
            </a:br>
            <a:endParaRPr lang="es-ES" dirty="0">
              <a:effectLst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112" y="0"/>
            <a:ext cx="3266888" cy="580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C1F9E20-F0D6-47AD-97C3-88BA270E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733596"/>
            <a:ext cx="5004049" cy="415574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0E89539B-E741-403A-B373-B162DF190C61}"/>
              </a:ext>
            </a:extLst>
          </p:cNvPr>
          <p:cNvSpPr/>
          <p:nvPr/>
        </p:nvSpPr>
        <p:spPr>
          <a:xfrm>
            <a:off x="5089060" y="5980837"/>
            <a:ext cx="353787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gl-ES" sz="1700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	</a:t>
            </a:r>
            <a:r>
              <a:rPr lang="gl-ES" sz="1700" b="1" dirty="0">
                <a:solidFill>
                  <a:srgbClr val="4F81B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Na arte privada permítense indicios de realismo: </a:t>
            </a:r>
            <a:r>
              <a:rPr lang="gl-ES" sz="1700" b="1" i="1" dirty="0">
                <a:solidFill>
                  <a:srgbClr val="4F81B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Escriba sentado</a:t>
            </a:r>
            <a:r>
              <a:rPr lang="gl-ES" sz="1700" b="1" dirty="0">
                <a:solidFill>
                  <a:srgbClr val="4F81BD">
                    <a:lumMod val="20000"/>
                    <a:lumOff val="80000"/>
                  </a:srgbClr>
                </a:solidFill>
                <a:latin typeface="Century"/>
                <a:ea typeface="Calibri"/>
                <a:cs typeface="Times New Roman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0054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3BD9C37-87EF-46F4-99AE-079112F32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608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8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7" y="0"/>
            <a:ext cx="840104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16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377651" y="259900"/>
            <a:ext cx="2844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b="1" u="sng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Tríada de </a:t>
            </a:r>
            <a:r>
              <a:rPr lang="es-ES" sz="1200" b="1" u="sng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Mikerinos</a:t>
            </a:r>
            <a:r>
              <a:rPr lang="es-ES" sz="1200" b="1" u="sng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. </a:t>
            </a:r>
            <a:r>
              <a:rPr lang="es-ES" sz="1200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III milenio </a:t>
            </a:r>
            <a:r>
              <a:rPr lang="es-ES" sz="1200" b="1" dirty="0" err="1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aC</a:t>
            </a:r>
            <a:r>
              <a:rPr lang="es-ES" sz="1200" b="1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.</a:t>
            </a:r>
            <a:r>
              <a:rPr lang="pt-BR" sz="1200" dirty="0">
                <a:latin typeface="Garamond"/>
              </a:rPr>
              <a:t>.</a:t>
            </a:r>
            <a:endParaRPr lang="es-ES" sz="1200" b="1" dirty="0">
              <a:solidFill>
                <a:srgbClr val="FF0000"/>
              </a:solidFill>
              <a:latin typeface="Century"/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822683" y="1045361"/>
            <a:ext cx="4321317" cy="555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latin typeface="Century"/>
                <a:ea typeface="Calibri"/>
                <a:cs typeface="Times New Roman"/>
              </a:rPr>
              <a:t>	</a:t>
            </a:r>
            <a:r>
              <a:rPr lang="gl-ES" dirty="0">
                <a:latin typeface="Century"/>
                <a:ea typeface="Calibri"/>
                <a:cs typeface="Times New Roman"/>
              </a:rPr>
              <a:t>Serie de </a:t>
            </a:r>
            <a:r>
              <a:rPr lang="gl-E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"/>
                <a:ea typeface="Calibri"/>
                <a:cs typeface="Times New Roman"/>
              </a:rPr>
              <a:t>alto releves</a:t>
            </a:r>
            <a:r>
              <a:rPr lang="gl-ES" dirty="0">
                <a:latin typeface="Century"/>
                <a:ea typeface="Calibri"/>
                <a:cs typeface="Times New Roman"/>
              </a:rPr>
              <a:t> procedentes do </a:t>
            </a:r>
            <a:r>
              <a:rPr lang="gl-ES" b="1" dirty="0">
                <a:solidFill>
                  <a:srgbClr val="FF0000"/>
                </a:solidFill>
              </a:rPr>
              <a:t>templo de </a:t>
            </a:r>
            <a:r>
              <a:rPr lang="gl-ES" b="1" dirty="0" err="1">
                <a:solidFill>
                  <a:srgbClr val="FF0000"/>
                </a:solidFill>
              </a:rPr>
              <a:t>Mikerinos</a:t>
            </a:r>
            <a:r>
              <a:rPr lang="gl-ES" b="1" dirty="0">
                <a:solidFill>
                  <a:srgbClr val="FF0000"/>
                </a:solidFill>
              </a:rPr>
              <a:t> </a:t>
            </a:r>
            <a:r>
              <a:rPr lang="gl-ES" dirty="0">
                <a:latin typeface="Century"/>
                <a:ea typeface="Calibri"/>
                <a:cs typeface="Times New Roman"/>
              </a:rPr>
              <a:t>en </a:t>
            </a:r>
            <a:r>
              <a:rPr lang="gl-ES" dirty="0" err="1">
                <a:latin typeface="Century"/>
                <a:ea typeface="Calibri"/>
                <a:cs typeface="Times New Roman"/>
              </a:rPr>
              <a:t>Gizeh</a:t>
            </a:r>
            <a:r>
              <a:rPr lang="gl-ES" dirty="0">
                <a:latin typeface="Century"/>
                <a:ea typeface="Calibri"/>
                <a:cs typeface="Times New Roman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gl-ES" dirty="0">
                <a:latin typeface="Century"/>
                <a:ea typeface="Calibri"/>
                <a:cs typeface="Times New Roman"/>
              </a:rPr>
              <a:t>	O </a:t>
            </a:r>
            <a:r>
              <a:rPr lang="gl-ES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Faraón</a:t>
            </a:r>
            <a:r>
              <a:rPr lang="gl-ES" dirty="0">
                <a:solidFill>
                  <a:schemeClr val="tx2">
                    <a:lumMod val="60000"/>
                    <a:lumOff val="40000"/>
                  </a:schemeClr>
                </a:solidFill>
                <a:latin typeface="Century"/>
                <a:ea typeface="Calibri"/>
                <a:cs typeface="Times New Roman"/>
              </a:rPr>
              <a:t> flanqueado pola deusa </a:t>
            </a:r>
            <a:r>
              <a:rPr lang="gl-ES" dirty="0" err="1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Hator</a:t>
            </a:r>
            <a:r>
              <a:rPr lang="gl-ES" dirty="0">
                <a:solidFill>
                  <a:schemeClr val="tx2">
                    <a:lumMod val="60000"/>
                    <a:lumOff val="40000"/>
                  </a:schemeClr>
                </a:solidFill>
                <a:latin typeface="Century"/>
                <a:ea typeface="Calibri"/>
                <a:cs typeface="Times New Roman"/>
              </a:rPr>
              <a:t>, cos atributos: cornos e o disco solar, e </a:t>
            </a:r>
            <a:r>
              <a:rPr lang="gl-ES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a deusa de un dos </a:t>
            </a:r>
            <a:r>
              <a:rPr lang="gl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nomos</a:t>
            </a:r>
            <a:r>
              <a:rPr lang="gl-ES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 ou provincias, </a:t>
            </a:r>
            <a:r>
              <a:rPr lang="gl-E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CINÓPOLIS</a:t>
            </a:r>
            <a:r>
              <a:rPr lang="gl-E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,</a:t>
            </a:r>
            <a:r>
              <a:rPr lang="gl-ES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 de Exipto. </a:t>
            </a:r>
            <a:r>
              <a:rPr lang="gl-ES" dirty="0">
                <a:latin typeface="Century"/>
                <a:ea typeface="Calibri"/>
                <a:cs typeface="Times New Roman"/>
              </a:rPr>
              <a:t>	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gl-ES" dirty="0">
                <a:latin typeface="Century"/>
                <a:ea typeface="Calibri"/>
                <a:cs typeface="Times New Roman"/>
              </a:rPr>
              <a:t>	Expoñente da </a:t>
            </a:r>
            <a:r>
              <a:rPr lang="gl-E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arte oficial e representación do poder absoluto </a:t>
            </a:r>
            <a:r>
              <a:rPr lang="gl-ES" dirty="0">
                <a:latin typeface="Century"/>
                <a:ea typeface="Calibri"/>
                <a:cs typeface="Times New Roman"/>
              </a:rPr>
              <a:t>e inmutable dos faraón. </a:t>
            </a:r>
            <a:r>
              <a:rPr lang="gl-ES" dirty="0">
                <a:solidFill>
                  <a:srgbClr val="FF0000"/>
                </a:solidFill>
                <a:latin typeface="Century"/>
                <a:ea typeface="Calibri"/>
                <a:cs typeface="Times New Roman"/>
              </a:rPr>
              <a:t>Dominio total de concepto</a:t>
            </a:r>
            <a:r>
              <a:rPr lang="gl-ES" dirty="0">
                <a:latin typeface="Century"/>
                <a:ea typeface="Calibri"/>
                <a:cs typeface="Times New Roman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gl-ES" dirty="0">
                <a:latin typeface="Century"/>
                <a:ea typeface="Calibri"/>
                <a:cs typeface="Times New Roman"/>
              </a:rPr>
              <a:t>	O artista afástese da realidade: xeonllos, tendóns, </a:t>
            </a:r>
            <a:r>
              <a:rPr lang="gl-E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"/>
                <a:ea typeface="Calibri"/>
                <a:cs typeface="Times New Roman"/>
              </a:rPr>
              <a:t>esquema xeométrico fixo para representar embigo e </a:t>
            </a:r>
            <a:r>
              <a:rPr lang="gl-E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entury"/>
                <a:ea typeface="Calibri"/>
                <a:cs typeface="Times New Roman"/>
              </a:rPr>
              <a:t>esternón</a:t>
            </a:r>
            <a:r>
              <a:rPr lang="gl-E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"/>
                <a:ea typeface="Calibri"/>
                <a:cs typeface="Times New Roman"/>
              </a:rPr>
              <a:t> nas 3 figuras.</a:t>
            </a:r>
            <a:endParaRPr lang="gl-ES" dirty="0"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3733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71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471592" y="206205"/>
            <a:ext cx="367240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entury"/>
                <a:ea typeface="Calibri"/>
                <a:cs typeface="Times New Roman"/>
              </a:rPr>
              <a:t>	</a:t>
            </a:r>
            <a:r>
              <a:rPr lang="gl-ES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O </a:t>
            </a:r>
            <a:r>
              <a:rPr lang="gl-ES" b="1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faraón en </a:t>
            </a:r>
            <a:r>
              <a:rPr lang="gl-ES" b="1" u="sng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posición avanzada</a:t>
            </a:r>
            <a:r>
              <a:rPr lang="gl-ES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 </a:t>
            </a:r>
            <a:r>
              <a:rPr lang="gl-ES" dirty="0">
                <a:solidFill>
                  <a:srgbClr val="92D050"/>
                </a:solidFill>
                <a:latin typeface="Century"/>
                <a:ea typeface="Calibri"/>
                <a:cs typeface="Times New Roman"/>
              </a:rPr>
              <a:t>respecto do fondo; adianta unha perna, cos brazos estirados e puños pechados pegados ao corpo. </a:t>
            </a:r>
          </a:p>
          <a:p>
            <a:pPr algn="just"/>
            <a:r>
              <a:rPr lang="gl-ES" dirty="0">
                <a:solidFill>
                  <a:srgbClr val="92D050"/>
                </a:solidFill>
                <a:latin typeface="Century"/>
                <a:ea typeface="Calibri"/>
                <a:cs typeface="Times New Roman"/>
              </a:rPr>
              <a:t>	</a:t>
            </a:r>
            <a:r>
              <a:rPr lang="gl-ES" dirty="0">
                <a:solidFill>
                  <a:srgbClr val="00B0F0"/>
                </a:solidFill>
                <a:latin typeface="Century"/>
                <a:ea typeface="Calibri"/>
                <a:cs typeface="Times New Roman"/>
              </a:rPr>
              <a:t>Postura de éxito na posterior arte exipcia, chegando ecos á </a:t>
            </a:r>
            <a:r>
              <a:rPr lang="gl-ES" u="sng" dirty="0">
                <a:solidFill>
                  <a:srgbClr val="00B0F0"/>
                </a:solidFill>
                <a:latin typeface="Century"/>
                <a:ea typeface="Calibri"/>
                <a:cs typeface="Times New Roman"/>
              </a:rPr>
              <a:t>escultura grega da época arcaica </a:t>
            </a:r>
            <a:r>
              <a:rPr lang="gl-ES" dirty="0">
                <a:solidFill>
                  <a:srgbClr val="00B0F0"/>
                </a:solidFill>
                <a:latin typeface="Century"/>
                <a:ea typeface="Calibri"/>
                <a:cs typeface="Times New Roman"/>
              </a:rPr>
              <a:t>(</a:t>
            </a:r>
            <a:r>
              <a:rPr lang="gl-ES" dirty="0" err="1">
                <a:solidFill>
                  <a:srgbClr val="00B0F0"/>
                </a:solidFill>
                <a:latin typeface="Century"/>
                <a:ea typeface="Calibri"/>
                <a:cs typeface="Times New Roman"/>
              </a:rPr>
              <a:t>Kuroi</a:t>
            </a:r>
            <a:r>
              <a:rPr lang="gl-ES" dirty="0">
                <a:solidFill>
                  <a:srgbClr val="00B0F0"/>
                </a:solidFill>
                <a:latin typeface="Century"/>
                <a:ea typeface="Calibri"/>
                <a:cs typeface="Times New Roman"/>
              </a:rPr>
              <a:t>).</a:t>
            </a:r>
          </a:p>
          <a:p>
            <a:pPr algn="just"/>
            <a:r>
              <a:rPr lang="gl-ES" dirty="0">
                <a:solidFill>
                  <a:srgbClr val="92D050"/>
                </a:solidFill>
                <a:latin typeface="Century"/>
                <a:ea typeface="Calibri"/>
                <a:cs typeface="Times New Roman"/>
              </a:rPr>
              <a:t>	A </a:t>
            </a:r>
            <a:r>
              <a:rPr lang="gl-ES" b="1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rixidez e hieratismo</a:t>
            </a:r>
            <a:r>
              <a:rPr lang="gl-ES" dirty="0">
                <a:solidFill>
                  <a:srgbClr val="92D050"/>
                </a:solidFill>
                <a:latin typeface="Century"/>
                <a:ea typeface="Calibri"/>
                <a:cs typeface="Times New Roman"/>
              </a:rPr>
              <a:t>: </a:t>
            </a:r>
            <a:r>
              <a:rPr lang="gl-ES" dirty="0" err="1">
                <a:solidFill>
                  <a:srgbClr val="92D050"/>
                </a:solidFill>
                <a:latin typeface="Century"/>
                <a:ea typeface="Calibri"/>
                <a:cs typeface="Times New Roman"/>
              </a:rPr>
              <a:t>sacralidade</a:t>
            </a:r>
            <a:r>
              <a:rPr lang="gl-ES" dirty="0">
                <a:solidFill>
                  <a:srgbClr val="92D050"/>
                </a:solidFill>
                <a:latin typeface="Century"/>
                <a:ea typeface="Calibri"/>
                <a:cs typeface="Times New Roman"/>
              </a:rPr>
              <a:t> do poder do Faraón pola pose e os atributos (</a:t>
            </a:r>
            <a:r>
              <a:rPr lang="gl-ES" b="1" dirty="0">
                <a:solidFill>
                  <a:srgbClr val="92D050"/>
                </a:solidFill>
                <a:latin typeface="Century"/>
                <a:ea typeface="Calibri"/>
                <a:cs typeface="Times New Roman"/>
              </a:rPr>
              <a:t>tiara e barba postiza</a:t>
            </a:r>
            <a:r>
              <a:rPr lang="gl-ES" dirty="0">
                <a:solidFill>
                  <a:srgbClr val="92D050"/>
                </a:solidFill>
                <a:latin typeface="Century"/>
                <a:ea typeface="Calibri"/>
                <a:cs typeface="Times New Roman"/>
              </a:rPr>
              <a:t>). </a:t>
            </a:r>
          </a:p>
          <a:p>
            <a:pPr algn="just"/>
            <a:r>
              <a:rPr lang="gl-ES" dirty="0">
                <a:solidFill>
                  <a:srgbClr val="92D050"/>
                </a:solidFill>
                <a:latin typeface="Century"/>
                <a:ea typeface="Calibri"/>
                <a:cs typeface="Times New Roman"/>
              </a:rPr>
              <a:t>	</a:t>
            </a:r>
            <a:r>
              <a:rPr lang="gl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As figuras das deusa</a:t>
            </a:r>
            <a:r>
              <a:rPr lang="gl-ES" b="1" dirty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s</a:t>
            </a:r>
            <a:r>
              <a:rPr lang="gl-ES" dirty="0">
                <a:solidFill>
                  <a:srgbClr val="92D050"/>
                </a:solidFill>
                <a:latin typeface="Century"/>
                <a:ea typeface="Calibri"/>
                <a:cs typeface="Times New Roman"/>
              </a:rPr>
              <a:t>: achegamento leve, á realidade da anatomía feminina, coas tenues túnicas que apenas ocultan a súa nudez. </a:t>
            </a:r>
          </a:p>
          <a:p>
            <a:pPr algn="just"/>
            <a:r>
              <a:rPr lang="gl-ES" dirty="0">
                <a:solidFill>
                  <a:srgbClr val="92D050"/>
                </a:solidFill>
                <a:latin typeface="Century"/>
                <a:ea typeface="Calibri"/>
                <a:cs typeface="Times New Roman"/>
              </a:rPr>
              <a:t>	</a:t>
            </a:r>
            <a:endParaRPr lang="gl-ES" dirty="0">
              <a:solidFill>
                <a:srgbClr val="92D05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246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1520" y="5805264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u="sng" dirty="0">
                <a:solidFill>
                  <a:srgbClr val="FF0000"/>
                </a:solidFill>
                <a:latin typeface="Garamond"/>
              </a:rPr>
              <a:t>Tríada de </a:t>
            </a:r>
            <a:r>
              <a:rPr lang="pt-BR" b="1" i="1" u="sng" dirty="0" err="1">
                <a:solidFill>
                  <a:srgbClr val="FF0000"/>
                </a:solidFill>
                <a:latin typeface="Garamond"/>
              </a:rPr>
              <a:t>Mikerinos</a:t>
            </a:r>
            <a:endParaRPr lang="gl-ES" b="1" i="1" u="sng" dirty="0">
              <a:solidFill>
                <a:srgbClr val="FF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6978F1F-2747-4892-8301-F2375852B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14" y="3206496"/>
            <a:ext cx="2316480" cy="365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3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8010" y="13342"/>
            <a:ext cx="5422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1400" b="1" i="1" dirty="0">
                <a:solidFill>
                  <a:srgbClr val="FF0000"/>
                </a:solidFill>
              </a:rPr>
              <a:t>Escriba sentado</a:t>
            </a:r>
            <a:r>
              <a:rPr lang="gl-ES" sz="1400" b="1" dirty="0">
                <a:solidFill>
                  <a:srgbClr val="FF0000"/>
                </a:solidFill>
              </a:rPr>
              <a:t> </a:t>
            </a:r>
          </a:p>
          <a:p>
            <a:r>
              <a:rPr lang="gl-ES" sz="1400" b="1" dirty="0">
                <a:solidFill>
                  <a:srgbClr val="FF0000"/>
                </a:solidFill>
              </a:rPr>
              <a:t>(Imperio Antigo, V dinastía, III milenio a.c.)  (Museo </a:t>
            </a:r>
            <a:r>
              <a:rPr lang="es-ES" sz="1400" b="1" dirty="0">
                <a:solidFill>
                  <a:srgbClr val="FF0000"/>
                </a:solidFill>
              </a:rPr>
              <a:t>del Louvre</a:t>
            </a:r>
            <a:endParaRPr lang="gl-ES" sz="1400" b="1" dirty="0">
              <a:solidFill>
                <a:srgbClr val="FF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51384" y="2644532"/>
            <a:ext cx="35565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	</a:t>
            </a:r>
            <a:r>
              <a:rPr lang="gl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Estatuíña de pedra calcaria policromada </a:t>
            </a:r>
            <a:r>
              <a:rPr lang="gl-E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(53 </a:t>
            </a:r>
            <a:r>
              <a:rPr lang="gl-ES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cm</a:t>
            </a:r>
            <a:r>
              <a:rPr lang="gl-E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) </a:t>
            </a:r>
            <a:r>
              <a:rPr lang="gl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no chan en </a:t>
            </a:r>
            <a:r>
              <a:rPr lang="gl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posición</a:t>
            </a:r>
            <a:r>
              <a:rPr lang="gl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de </a:t>
            </a:r>
            <a:r>
              <a:rPr lang="gl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escribir</a:t>
            </a:r>
            <a:r>
              <a:rPr lang="gl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, </a:t>
            </a:r>
            <a:r>
              <a:rPr lang="gl-ES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atento.</a:t>
            </a:r>
          </a:p>
          <a:p>
            <a:pPr algn="just"/>
            <a:r>
              <a:rPr lang="gl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	</a:t>
            </a:r>
            <a:r>
              <a:rPr lang="gl-ES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gl-E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Retrato </a:t>
            </a:r>
            <a:r>
              <a:rPr lang="gl-E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funerario </a:t>
            </a:r>
            <a:r>
              <a:rPr lang="gl-E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da </a:t>
            </a:r>
            <a:r>
              <a:rPr lang="gl-E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arte </a:t>
            </a:r>
            <a:r>
              <a:rPr lang="gl-E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privada, de menos convencionalismos </a:t>
            </a:r>
            <a:r>
              <a:rPr lang="gl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que na arte </a:t>
            </a:r>
            <a:r>
              <a:rPr lang="gl-ES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oficial: </a:t>
            </a:r>
            <a:r>
              <a:rPr lang="gl-E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hai </a:t>
            </a:r>
            <a:r>
              <a:rPr lang="gl-E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vivacidade e naturalismo </a:t>
            </a:r>
            <a:r>
              <a:rPr lang="gl-E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fronte aos </a:t>
            </a:r>
            <a:r>
              <a:rPr lang="gl-E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faraóns</a:t>
            </a:r>
            <a:r>
              <a:rPr lang="gl-ES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, </a:t>
            </a:r>
            <a:r>
              <a:rPr lang="gl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a </a:t>
            </a:r>
            <a:r>
              <a:rPr lang="gl-ES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técnica da policromía </a:t>
            </a:r>
            <a:r>
              <a:rPr lang="gl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gl-ES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da </a:t>
            </a:r>
            <a:r>
              <a:rPr lang="gl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maior </a:t>
            </a:r>
            <a:r>
              <a:rPr lang="gl-ES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realismo. </a:t>
            </a:r>
          </a:p>
          <a:p>
            <a:pPr algn="just"/>
            <a:r>
              <a:rPr lang="gl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	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R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etratos 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de escribas sentados son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abundantes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con modelo común; abundancia pola importancia social.</a:t>
            </a:r>
            <a:endParaRPr lang="gl-ES" b="1" dirty="0">
              <a:solidFill>
                <a:schemeClr val="tx2">
                  <a:lumMod val="20000"/>
                  <a:lumOff val="80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13315" name="Picture 3" descr="F:\2º BAC Hª ARTE CSA\HISTORIA DEL ARTE 2º BAC\HISTORIA DEL ARTE IES CSA 2016-17\1ª AVALIACIÓN\TEMA 2º\FILMINAS EXIPTO\161 ESCRIBA SENTADO DETAL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44" y="836712"/>
            <a:ext cx="2279477" cy="170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520" y="993858"/>
            <a:ext cx="5271480" cy="527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53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461"/>
            <a:ext cx="9144000" cy="519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648701" y="200901"/>
            <a:ext cx="3850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entury" panose="02040604050505020304" pitchFamily="18" charset="0"/>
              </a:rPr>
              <a:t>MASTABAS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: 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pirámides truncadas</a:t>
            </a:r>
            <a:endParaRPr lang="gl-E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7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F:\2º BAC Hª ARTE CSA\HISTORIA DEL ARTE 2º BAC\HISTORIA DEL ARTE IES CSA 2016-17\1ª AVALIACIÓN\TEMA 2º\FILMINAS EXIPTO\163 EL ALCALD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1088"/>
            <a:ext cx="3605716" cy="270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2223"/>
            <a:ext cx="2723187" cy="338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150" y="15589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gl-ES" sz="1400" b="1" i="1" dirty="0">
                <a:solidFill>
                  <a:srgbClr val="FF0000"/>
                </a:solidFill>
              </a:rPr>
              <a:t>Escriba sentado</a:t>
            </a:r>
            <a:r>
              <a:rPr lang="gl-ES" sz="1400" b="1" dirty="0">
                <a:solidFill>
                  <a:srgbClr val="FF0000"/>
                </a:solidFill>
              </a:rPr>
              <a:t>  (Imperio Antigo, V dinastía, III milenio a.c.)  (Museo </a:t>
            </a:r>
            <a:r>
              <a:rPr lang="es-ES" sz="1400" b="1" dirty="0">
                <a:solidFill>
                  <a:srgbClr val="FF0000"/>
                </a:solidFill>
              </a:rPr>
              <a:t>do Cairo)</a:t>
            </a:r>
            <a:endParaRPr lang="gl-ES" sz="1400" b="1" dirty="0">
              <a:solidFill>
                <a:srgbClr val="FF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961205" y="6224182"/>
            <a:ext cx="3324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Estatua 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de </a:t>
            </a:r>
            <a:r>
              <a:rPr lang="es-ES" sz="14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Ka-aper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</a:t>
            </a:r>
            <a:r>
              <a:rPr lang="es-ES" sz="14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Cheik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-El-</a:t>
            </a:r>
            <a:r>
              <a:rPr lang="es-ES" sz="14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Beled</a:t>
            </a:r>
            <a:r>
              <a:rPr lang="es-ES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</a:t>
            </a:r>
          </a:p>
          <a:p>
            <a:r>
              <a:rPr lang="es-ES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no </a:t>
            </a:r>
            <a:r>
              <a:rPr lang="es-ES" sz="1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Musedo</a:t>
            </a:r>
            <a:r>
              <a:rPr lang="es-ES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do Cairo</a:t>
            </a:r>
            <a:endParaRPr lang="gl-ES" sz="1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204" y="155892"/>
            <a:ext cx="3314131" cy="606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7435914" y="155892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2500</a:t>
            </a:r>
            <a:r>
              <a:rPr lang="es-E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 a. C</a:t>
            </a:r>
            <a:endParaRPr lang="gl-E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2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7452796" cy="558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39552" y="404664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Períodos excepcionais</a:t>
            </a:r>
            <a:r>
              <a:rPr lang="gl-ES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 de </a:t>
            </a:r>
            <a:r>
              <a:rPr lang="gl-E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AMENOFIS IV / AKENATON</a:t>
            </a:r>
            <a:r>
              <a:rPr lang="gl-E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: </a:t>
            </a:r>
            <a:r>
              <a:rPr lang="gl-ES" dirty="0">
                <a:solidFill>
                  <a:schemeClr val="tx2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arte máis viva e natural con retratos realistas como os do </a:t>
            </a:r>
            <a:r>
              <a:rPr lang="gl-ES" b="1" dirty="0">
                <a:solidFill>
                  <a:srgbClr val="92D050"/>
                </a:solidFill>
                <a:latin typeface="Century"/>
                <a:ea typeface="Calibri"/>
                <a:cs typeface="Times New Roman"/>
              </a:rPr>
              <a:t>Faraón e a súa muller </a:t>
            </a:r>
            <a:r>
              <a:rPr lang="gl-E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NEFERTITI</a:t>
            </a:r>
            <a:r>
              <a:rPr lang="gl-E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.</a:t>
            </a:r>
            <a:endParaRPr lang="gl-E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2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112" y="0"/>
            <a:ext cx="4579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5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820" y="116632"/>
            <a:ext cx="4961180" cy="67413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07" y="-8408"/>
            <a:ext cx="488331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9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193" y="-297"/>
            <a:ext cx="4883319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9512" y="1700808"/>
            <a:ext cx="3888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gl-E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 </a:t>
            </a:r>
            <a:r>
              <a:rPr lang="gl-ES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escultor real  </a:t>
            </a:r>
            <a:r>
              <a:rPr lang="gl-E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TUTMOSE</a:t>
            </a:r>
            <a:r>
              <a:rPr lang="gl-E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mestre e artesán durante o reinado de  </a:t>
            </a:r>
            <a:r>
              <a:rPr lang="gl-E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AKHENATÓN</a:t>
            </a:r>
            <a:r>
              <a:rPr lang="gl-E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foi o que levou a cabo una das obras deste período que mais transcendeu na Historia da arte: o busto de  </a:t>
            </a:r>
            <a:r>
              <a:rPr lang="gl-E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NEFERTITI</a:t>
            </a:r>
            <a:r>
              <a:rPr lang="gl-E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</a:p>
          <a:p>
            <a:pPr algn="just"/>
            <a:r>
              <a:rPr lang="gl-E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</a:p>
          <a:p>
            <a:pPr algn="just"/>
            <a:r>
              <a:rPr lang="gl-ES" sz="1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gl-E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Realizado en </a:t>
            </a:r>
            <a:r>
              <a:rPr lang="gl-E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pedra calcaria e xeso,</a:t>
            </a:r>
            <a:r>
              <a:rPr lang="gl-E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foi concluído cara ao </a:t>
            </a:r>
            <a:r>
              <a:rPr lang="gl-E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1345 a. C., </a:t>
            </a:r>
            <a:r>
              <a:rPr lang="gl-E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 foi achado en decembro do 1912 nunhas escavacións.</a:t>
            </a:r>
            <a:endParaRPr lang="gl-ES" sz="16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82098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690"/>
            <a:ext cx="9144000" cy="650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083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270892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4400" b="1" u="sng" spc="-1" dirty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3- ARTE </a:t>
            </a:r>
            <a:r>
              <a:rPr lang="es-ES" sz="4400" b="1" u="sng" spc="-1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" panose="02040604050505020304" pitchFamily="18" charset="0"/>
              </a:rPr>
              <a:t>MESOPOTAMICO</a:t>
            </a:r>
            <a:endParaRPr lang="es-ES" sz="4400" b="1" u="sng" spc="-1" dirty="0">
              <a:solidFill>
                <a:srgbClr val="9BBB59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3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1" y="645210"/>
            <a:ext cx="48245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entury" panose="02040604050505020304" pitchFamily="18" charset="0"/>
              </a:rPr>
              <a:t>	</a:t>
            </a:r>
            <a:r>
              <a:rPr lang="gl-E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MESOPOTAMIA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, entre 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os ríos </a:t>
            </a:r>
            <a:r>
              <a:rPr lang="gl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Tigris e </a:t>
            </a:r>
            <a:r>
              <a:rPr lang="gl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Eufrates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(entre Iraq 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e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Irán), é 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unha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chaira moi fértil.</a:t>
            </a:r>
            <a:endParaRPr lang="gl-E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algn="just"/>
            <a:r>
              <a:rPr lang="gl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	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Hai cidades-estado 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gobernadas por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Reis-sacerdote 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(</a:t>
            </a:r>
            <a:r>
              <a:rPr lang="gl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Gudea</a:t>
            </a:r>
            <a:r>
              <a:rPr lang="gl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de</a:t>
            </a:r>
            <a:r>
              <a:rPr lang="gl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gl-ES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Lagash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). </a:t>
            </a:r>
          </a:p>
          <a:p>
            <a:pPr algn="just"/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	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As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invasións 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de pobos do norte (</a:t>
            </a:r>
            <a:r>
              <a:rPr lang="gl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asirios, hititas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..)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e 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leste (</a:t>
            </a:r>
            <a:r>
              <a:rPr lang="gl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persas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)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dan lugar 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a unha cultura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complexa.</a:t>
            </a:r>
            <a:endParaRPr lang="gl-ES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algn="just"/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	</a:t>
            </a:r>
          </a:p>
          <a:p>
            <a:pPr algn="just"/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	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Na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arte, ao faltar </a:t>
            </a:r>
            <a:r>
              <a:rPr lang="gl-E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pedra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, a </a:t>
            </a:r>
            <a:r>
              <a:rPr lang="gl-E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arquitectura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usa </a:t>
            </a:r>
            <a:r>
              <a:rPr lang="gl-E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ladrillo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de </a:t>
            </a:r>
            <a:r>
              <a:rPr lang="gl-E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adobe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cocido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e </a:t>
            </a:r>
            <a:r>
              <a:rPr lang="gl-E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azulexos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. 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O uso deste material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ideou dous elementos 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na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Hª 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da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Arquitectura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: o </a:t>
            </a:r>
            <a:r>
              <a:rPr lang="gl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ARCO E A BÓVEDA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co 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ladrillo como material. </a:t>
            </a:r>
          </a:p>
          <a:p>
            <a:pPr algn="just"/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	</a:t>
            </a:r>
            <a:endParaRPr lang="gl-ES" b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algn="just"/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	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Os 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materiais pobres se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recubren 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con azulexos vidrados, lisos ou decorados con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animais: </a:t>
            </a:r>
            <a:r>
              <a:rPr lang="gl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PORTA de ISTHAR </a:t>
            </a:r>
            <a:r>
              <a:rPr lang="gl-ES" sz="16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en</a:t>
            </a:r>
            <a:r>
              <a:rPr lang="gl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BABILONIA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) </a:t>
            </a:r>
            <a:r>
              <a:rPr lang="gl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ou figuras humanas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(</a:t>
            </a:r>
            <a:r>
              <a:rPr lang="gl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FRISO DOS </a:t>
            </a:r>
            <a:r>
              <a:rPr lang="gl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SETEIROS 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de</a:t>
            </a:r>
            <a:r>
              <a:rPr lang="gl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SUSA</a:t>
            </a:r>
            <a:r>
              <a:rPr lang="gl-ES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)</a:t>
            </a:r>
            <a:endParaRPr lang="gl-ES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49" y="692696"/>
            <a:ext cx="3724275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646454" y="75982"/>
            <a:ext cx="3105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gl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Gudea</a:t>
            </a:r>
            <a:r>
              <a:rPr lang="gl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de </a:t>
            </a:r>
            <a:r>
              <a:rPr lang="gl-E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Lagash</a:t>
            </a:r>
            <a:r>
              <a:rPr lang="gl-ES" b="1" dirty="0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; 2120 </a:t>
            </a:r>
            <a:r>
              <a:rPr lang="gl-ES" b="1" dirty="0" err="1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aC</a:t>
            </a:r>
            <a:r>
              <a:rPr lang="gl-ES" b="1" dirty="0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.</a:t>
            </a:r>
            <a:endParaRPr lang="gl-ES" b="1" dirty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8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073" y="0"/>
            <a:ext cx="6041473" cy="3271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081" y="3271947"/>
            <a:ext cx="5969465" cy="358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2199" y="476672"/>
            <a:ext cx="1691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l-ES" sz="1600" b="1" i="1" dirty="0">
                <a:solidFill>
                  <a:srgbClr val="FF0000"/>
                </a:solidFill>
                <a:latin typeface="Century" panose="02040604050505020304" pitchFamily="18" charset="0"/>
              </a:rPr>
              <a:t>Porta de </a:t>
            </a:r>
            <a:r>
              <a:rPr lang="gl-ES" sz="1600" b="1" i="1" dirty="0" err="1">
                <a:solidFill>
                  <a:srgbClr val="FF0000"/>
                </a:solidFill>
                <a:latin typeface="Century" panose="02040604050505020304" pitchFamily="18" charset="0"/>
              </a:rPr>
              <a:t>Isthar</a:t>
            </a:r>
            <a:r>
              <a:rPr lang="gl-ES" sz="1600" b="1" i="1" dirty="0">
                <a:solidFill>
                  <a:srgbClr val="FF0000"/>
                </a:solidFill>
                <a:latin typeface="Century" panose="02040604050505020304" pitchFamily="18" charset="0"/>
              </a:rPr>
              <a:t> </a:t>
            </a:r>
          </a:p>
          <a:p>
            <a:r>
              <a:rPr lang="gl-ES" sz="1600" b="1" i="1" dirty="0">
                <a:solidFill>
                  <a:srgbClr val="FF0000"/>
                </a:solidFill>
                <a:latin typeface="Century" panose="02040604050505020304" pitchFamily="18" charset="0"/>
              </a:rPr>
              <a:t>en Babilonia</a:t>
            </a:r>
            <a:endParaRPr lang="gl-ES" sz="1600" dirty="0"/>
          </a:p>
        </p:txBody>
      </p:sp>
      <p:sp>
        <p:nvSpPr>
          <p:cNvPr id="4" name="3 Rectángulo"/>
          <p:cNvSpPr/>
          <p:nvPr/>
        </p:nvSpPr>
        <p:spPr>
          <a:xfrm>
            <a:off x="323205" y="1700808"/>
            <a:ext cx="17285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1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Ladrillo de adobe cocido ao sol como material preferente e azulexos como elemento decorativo típico.</a:t>
            </a:r>
            <a:endParaRPr lang="gl-ES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3528" y="4293096"/>
            <a:ext cx="21786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1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Uso de materiais </a:t>
            </a:r>
          </a:p>
          <a:p>
            <a:r>
              <a:rPr lang="gl-ES" sz="1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 panose="02040604050505020304" pitchFamily="18" charset="0"/>
              </a:rPr>
              <a:t>pobres se enmascaran recubríndoos con azulexos vidrados, lisos ou decorados con animais </a:t>
            </a:r>
            <a:endParaRPr lang="gl-ES" sz="16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0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" y="44624"/>
            <a:ext cx="9139021" cy="643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1096"/>
            <a:ext cx="9144000" cy="40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8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5724128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	</a:t>
            </a:r>
            <a:r>
              <a:rPr lang="gl-E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Os </a:t>
            </a:r>
            <a:r>
              <a:rPr lang="gl-ES" sz="17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edificios </a:t>
            </a:r>
            <a:r>
              <a:rPr lang="gl-ES" sz="17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característicos </a:t>
            </a:r>
            <a:r>
              <a:rPr lang="gl-ES" sz="17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son </a:t>
            </a:r>
            <a:r>
              <a:rPr lang="gl-ES" sz="1700" b="1" dirty="0" smtClean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templos</a:t>
            </a:r>
            <a:r>
              <a:rPr lang="gl-E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, grandes construcións </a:t>
            </a:r>
            <a:r>
              <a:rPr lang="gl-ES" sz="17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con </a:t>
            </a:r>
            <a:r>
              <a:rPr lang="gl-ES" sz="17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recinto cuadrangular </a:t>
            </a:r>
            <a:r>
              <a:rPr lang="gl-E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que contén un </a:t>
            </a:r>
            <a:r>
              <a:rPr lang="gl-ES" sz="17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patio, dependencias e </a:t>
            </a:r>
            <a:r>
              <a:rPr lang="gl-ES" sz="17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almacéns</a:t>
            </a:r>
            <a:r>
              <a:rPr lang="gl-E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; os templos eran unidades económicas que </a:t>
            </a:r>
            <a:r>
              <a:rPr lang="gl-ES" sz="17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recibían rendas.</a:t>
            </a:r>
            <a:endParaRPr lang="gl-ES" sz="1700" dirty="0">
              <a:solidFill>
                <a:schemeClr val="accent3">
                  <a:lumMod val="20000"/>
                  <a:lumOff val="80000"/>
                </a:schemeClr>
              </a:solidFill>
              <a:latin typeface="Century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gl-E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	No </a:t>
            </a:r>
            <a:r>
              <a:rPr lang="gl-ES" sz="17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centro</a:t>
            </a:r>
            <a:r>
              <a:rPr lang="gl-E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 do </a:t>
            </a:r>
            <a:r>
              <a:rPr lang="gl-ES" sz="17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Calibri"/>
                <a:cs typeface="Times New Roman"/>
              </a:rPr>
              <a:t>patio</a:t>
            </a:r>
            <a:r>
              <a:rPr lang="gl-E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 levantase un </a:t>
            </a:r>
            <a:r>
              <a:rPr lang="gl-ES" sz="1600" b="1" dirty="0" smtClean="0">
                <a:solidFill>
                  <a:srgbClr val="FFFF00"/>
                </a:solidFill>
                <a:latin typeface="Century"/>
                <a:ea typeface="Calibri"/>
                <a:cs typeface="Times New Roman"/>
              </a:rPr>
              <a:t>ZIGURAT</a:t>
            </a:r>
            <a:r>
              <a:rPr lang="gl-ES" sz="17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, pirámide </a:t>
            </a:r>
            <a:r>
              <a:rPr lang="gl-E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graduada de ladrillo, </a:t>
            </a:r>
            <a:r>
              <a:rPr lang="gl-ES" sz="17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“</a:t>
            </a:r>
            <a:r>
              <a:rPr lang="gl-E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observatorio” </a:t>
            </a:r>
            <a:r>
              <a:rPr lang="gl-ES" sz="17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astronómico; a </a:t>
            </a:r>
            <a:r>
              <a:rPr lang="gl-E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súa relixión era de tipo </a:t>
            </a:r>
            <a:r>
              <a:rPr lang="gl-ES" sz="17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astral</a:t>
            </a:r>
            <a:endParaRPr lang="gl-ES" sz="1700" dirty="0">
              <a:solidFill>
                <a:schemeClr val="accent3">
                  <a:lumMod val="20000"/>
                  <a:lumOff val="80000"/>
                </a:schemeClr>
              </a:solidFill>
              <a:latin typeface="Century"/>
              <a:ea typeface="Calibri"/>
              <a:cs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854" y="1418887"/>
            <a:ext cx="327975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 descr="Resultado de imagen de zigurat babilonia cronologí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5724128" cy="38284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4476103" y="6165304"/>
            <a:ext cx="127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l-ES" dirty="0">
                <a:latin typeface="Century"/>
                <a:ea typeface="Calibri"/>
                <a:cs typeface="Times New Roman"/>
              </a:rPr>
              <a:t> </a:t>
            </a:r>
            <a:r>
              <a:rPr lang="gl-ES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"/>
                <a:ea typeface="Calibri"/>
                <a:cs typeface="Times New Roman"/>
              </a:rPr>
              <a:t>Babilonia</a:t>
            </a:r>
            <a:endParaRPr lang="gl-E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9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2137"/>
            <a:ext cx="9124480" cy="375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094608" y="692696"/>
            <a:ext cx="5391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Ziggurat</a:t>
            </a:r>
            <a:r>
              <a:rPr lang="es-E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at Ali Air Base </a:t>
            </a:r>
            <a:r>
              <a:rPr lang="es-E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Iraq; </a:t>
            </a:r>
            <a:r>
              <a:rPr lang="es-ES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cidade</a:t>
            </a:r>
            <a:r>
              <a:rPr lang="es-E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de </a:t>
            </a:r>
            <a:r>
              <a:rPr lang="es-ES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Ur</a:t>
            </a:r>
            <a:r>
              <a:rPr lang="es-E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2100 </a:t>
            </a:r>
            <a:r>
              <a:rPr lang="es-ES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aC</a:t>
            </a:r>
            <a:r>
              <a:rPr lang="es-E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endParaRPr lang="gl-E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6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054045" y="52947"/>
            <a:ext cx="3096386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	</a:t>
            </a:r>
            <a:r>
              <a:rPr lang="gl-ES" sz="17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Os</a:t>
            </a:r>
            <a:r>
              <a:rPr lang="gl-ES" sz="17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 palacios mellor conservados son os da época </a:t>
            </a:r>
            <a:r>
              <a:rPr lang="gl-ES" sz="1700" dirty="0">
                <a:solidFill>
                  <a:srgbClr val="FFFF00"/>
                </a:solidFill>
                <a:latin typeface="Book Antiqua" panose="02040602050305030304" pitchFamily="18" charset="0"/>
                <a:ea typeface="Calibri"/>
                <a:cs typeface="Times New Roman"/>
              </a:rPr>
              <a:t>asiria (ca. 600 a.c) e persa (500 a.c),</a:t>
            </a:r>
            <a:r>
              <a:rPr lang="gl-ES" sz="17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 xeralmente levántanse sobre unha gran plataforma (</a:t>
            </a:r>
            <a:r>
              <a:rPr lang="gl-ES" sz="17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apadana</a:t>
            </a:r>
            <a:r>
              <a:rPr lang="gl-ES" sz="17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) e constan de numerosas estancias.</a:t>
            </a:r>
          </a:p>
          <a:p>
            <a:pPr algn="just"/>
            <a:r>
              <a:rPr lang="gl-ES" sz="17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	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3420296"/>
            <a:ext cx="5514535" cy="34465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" y="3872"/>
            <a:ext cx="5430934" cy="40732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430" y="4922447"/>
            <a:ext cx="362946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sz="17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Dos </a:t>
            </a:r>
            <a:r>
              <a:rPr lang="gl-ES" sz="1700" dirty="0">
                <a:solidFill>
                  <a:srgbClr val="4F81BD">
                    <a:lumMod val="20000"/>
                    <a:lumOff val="80000"/>
                  </a:srgb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máis importantes </a:t>
            </a:r>
            <a:r>
              <a:rPr lang="gl-ES" sz="17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é o </a:t>
            </a:r>
            <a:r>
              <a:rPr lang="gl-ES" sz="1700" b="1" i="1" u="sng" dirty="0">
                <a:solidFill>
                  <a:srgbClr val="4F81BD">
                    <a:lumMod val="20000"/>
                    <a:lumOff val="80000"/>
                  </a:srgb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palacio de </a:t>
            </a:r>
            <a:r>
              <a:rPr lang="gl-ES" sz="1700" b="1" i="1" u="sng" dirty="0" err="1">
                <a:solidFill>
                  <a:srgbClr val="4F81BD">
                    <a:lumMod val="20000"/>
                    <a:lumOff val="80000"/>
                  </a:srgb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Asurbanipal</a:t>
            </a:r>
            <a:r>
              <a:rPr lang="gl-ES" sz="1700" b="1" i="1" u="sng" dirty="0">
                <a:solidFill>
                  <a:srgbClr val="4F81BD">
                    <a:lumMod val="20000"/>
                    <a:lumOff val="80000"/>
                  </a:srgb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 en </a:t>
            </a:r>
            <a:r>
              <a:rPr lang="gl-ES" sz="1700" b="1" i="1" u="sng" dirty="0" err="1">
                <a:solidFill>
                  <a:srgbClr val="4F81BD">
                    <a:lumMod val="20000"/>
                    <a:lumOff val="80000"/>
                  </a:srgb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Nínive</a:t>
            </a:r>
            <a:r>
              <a:rPr lang="gl-ES" sz="1700" u="sng" dirty="0">
                <a:solidFill>
                  <a:srgbClr val="4F81BD">
                    <a:lumMod val="20000"/>
                    <a:lumOff val="80000"/>
                  </a:srgb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gl-ES" sz="1700" dirty="0">
                <a:solidFill>
                  <a:srgbClr val="4F81BD">
                    <a:lumMod val="20000"/>
                    <a:lumOff val="80000"/>
                  </a:srgb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(época asiria) do que proceden os famosos </a:t>
            </a:r>
            <a:r>
              <a:rPr lang="gl-ES" sz="1700" b="1" i="1" dirty="0">
                <a:solidFill>
                  <a:srgbClr val="4F81BD">
                    <a:lumMod val="20000"/>
                    <a:lumOff val="80000"/>
                  </a:srgb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relevos de cacerías (A leoa ferida)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46221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0"/>
            <a:ext cx="597666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	</a:t>
            </a:r>
            <a:r>
              <a:rPr lang="gl-ES" sz="17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	</a:t>
            </a:r>
            <a:r>
              <a:rPr lang="gl-ES" sz="17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Da época persa son os </a:t>
            </a:r>
            <a:r>
              <a:rPr lang="gl-ES" sz="1600" b="1" i="1" u="sng" dirty="0" smtClean="0">
                <a:solidFill>
                  <a:srgbClr val="FFFF00"/>
                </a:solidFill>
                <a:latin typeface="Book Antiqua" panose="02040602050305030304" pitchFamily="18" charset="0"/>
                <a:ea typeface="Calibri"/>
                <a:cs typeface="Times New Roman"/>
              </a:rPr>
              <a:t>PALACIOS PERSAS DE SUSA, PERSÉPOLIS (SALA DAS CEN COLUMNAS)</a:t>
            </a:r>
            <a:r>
              <a:rPr lang="gl-ES" sz="1600" dirty="0" smtClean="0">
                <a:solidFill>
                  <a:srgbClr val="FFFF00"/>
                </a:solidFill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gl-ES" sz="17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e </a:t>
            </a:r>
            <a:r>
              <a:rPr lang="gl-ES" sz="17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Pasagardas</a:t>
            </a:r>
            <a:r>
              <a:rPr lang="gl-ES" sz="17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, estes últimos construídos en pedra xa que na zona persa é abundante.	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322766"/>
            <a:ext cx="7380312" cy="553523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2996952"/>
            <a:ext cx="1763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PALACIO DE SUSA </a:t>
            </a:r>
            <a:r>
              <a:rPr lang="es-ES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en IRÁN.</a:t>
            </a:r>
          </a:p>
          <a:p>
            <a:pPr algn="just"/>
            <a:r>
              <a:rPr lang="es-ES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Antiguo </a:t>
            </a:r>
            <a:r>
              <a:rPr lang="es-E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palacio real </a:t>
            </a:r>
            <a:r>
              <a:rPr lang="es-ES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de Darío I na </a:t>
            </a:r>
            <a:r>
              <a:rPr lang="es-E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ciudad </a:t>
            </a:r>
            <a:r>
              <a:rPr lang="es-ES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de SUSA tomada por CIRO O GRANDE no 538 </a:t>
            </a:r>
            <a:r>
              <a:rPr lang="es-ES" sz="1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aC</a:t>
            </a:r>
            <a:r>
              <a:rPr lang="es-ES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</a:t>
            </a:r>
            <a:endParaRPr lang="gl-ES" sz="1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84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4" y="10083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	</a:t>
            </a:r>
            <a:r>
              <a:rPr lang="gl-ES" sz="17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	</a:t>
            </a:r>
            <a:r>
              <a:rPr lang="gl-ES" sz="17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.</a:t>
            </a:r>
            <a:r>
              <a:rPr lang="gl-ES" sz="17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  <a:ea typeface="Calibri"/>
                <a:cs typeface="Times New Roman"/>
              </a:rPr>
              <a:t>	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642843" y="260648"/>
            <a:ext cx="329944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3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	</a:t>
            </a:r>
            <a:r>
              <a:rPr lang="es-ES" sz="1300" b="1" dirty="0" smtClean="0">
                <a:solidFill>
                  <a:srgbClr val="FFC000"/>
                </a:solidFill>
                <a:latin typeface="Century" panose="02040604050505020304" pitchFamily="18" charset="0"/>
              </a:rPr>
              <a:t>Escalera </a:t>
            </a:r>
            <a:r>
              <a:rPr lang="es-ES" sz="1300" b="1" dirty="0">
                <a:solidFill>
                  <a:srgbClr val="FFC000"/>
                </a:solidFill>
                <a:latin typeface="Century" panose="02040604050505020304" pitchFamily="18" charset="0"/>
              </a:rPr>
              <a:t>de acceso </a:t>
            </a:r>
            <a:r>
              <a:rPr lang="es-ES" sz="1300" b="1" dirty="0">
                <a:solidFill>
                  <a:srgbClr val="FFC000"/>
                </a:solidFill>
                <a:latin typeface="Century" panose="02040604050505020304" pitchFamily="18" charset="0"/>
              </a:rPr>
              <a:t>á</a:t>
            </a:r>
            <a:r>
              <a:rPr lang="es-ES" sz="1300" b="1" dirty="0" smtClean="0">
                <a:solidFill>
                  <a:srgbClr val="FFC000"/>
                </a:solidFill>
                <a:latin typeface="Century" panose="02040604050505020304" pitchFamily="18" charset="0"/>
              </a:rPr>
              <a:t> </a:t>
            </a:r>
            <a:r>
              <a:rPr lang="es-ES" sz="1300" b="1" dirty="0" smtClean="0">
                <a:solidFill>
                  <a:srgbClr val="FFFF00"/>
                </a:solidFill>
                <a:latin typeface="Century" panose="02040604050505020304" pitchFamily="18" charset="0"/>
              </a:rPr>
              <a:t>SALA DAS CEN COLUMNAS</a:t>
            </a:r>
            <a:r>
              <a:rPr lang="es-ES" sz="1300" b="1" dirty="0" smtClean="0">
                <a:solidFill>
                  <a:srgbClr val="FFC000"/>
                </a:solidFill>
                <a:latin typeface="Century" panose="02040604050505020304" pitchFamily="18" charset="0"/>
              </a:rPr>
              <a:t> do </a:t>
            </a:r>
            <a:r>
              <a:rPr lang="es-ES" sz="1300" b="1" dirty="0" smtClean="0">
                <a:solidFill>
                  <a:srgbClr val="FFFF00"/>
                </a:solidFill>
                <a:latin typeface="Century" panose="02040604050505020304" pitchFamily="18" charset="0"/>
              </a:rPr>
              <a:t>PALACIO DE PERSÉPOLIS</a:t>
            </a:r>
            <a:r>
              <a:rPr lang="es-ES" sz="1300" b="1" dirty="0" smtClean="0">
                <a:solidFill>
                  <a:srgbClr val="FFC000"/>
                </a:solidFill>
                <a:latin typeface="Century" panose="02040604050505020304" pitchFamily="18" charset="0"/>
              </a:rPr>
              <a:t>. No </a:t>
            </a:r>
            <a:r>
              <a:rPr lang="es-ES" sz="1300" b="1" dirty="0">
                <a:solidFill>
                  <a:srgbClr val="FFC000"/>
                </a:solidFill>
                <a:latin typeface="Century" panose="02040604050505020304" pitchFamily="18" charset="0"/>
              </a:rPr>
              <a:t>centro </a:t>
            </a:r>
            <a:r>
              <a:rPr lang="es-ES" sz="1300" b="1" dirty="0" smtClean="0">
                <a:solidFill>
                  <a:srgbClr val="FFC000"/>
                </a:solidFill>
                <a:latin typeface="Century" panose="02040604050505020304" pitchFamily="18" charset="0"/>
              </a:rPr>
              <a:t>da </a:t>
            </a:r>
            <a:r>
              <a:rPr lang="es-ES" sz="1300" b="1" dirty="0">
                <a:solidFill>
                  <a:srgbClr val="FFC000"/>
                </a:solidFill>
                <a:latin typeface="Century" panose="02040604050505020304" pitchFamily="18" charset="0"/>
              </a:rPr>
              <a:t>rampa de la escalera de acceso, 8 </a:t>
            </a:r>
            <a:r>
              <a:rPr lang="es-ES" sz="1300" b="1" dirty="0" err="1" smtClean="0">
                <a:solidFill>
                  <a:srgbClr val="FFC000"/>
                </a:solidFill>
                <a:latin typeface="Century" panose="02040604050505020304" pitchFamily="18" charset="0"/>
              </a:rPr>
              <a:t>personaxes</a:t>
            </a:r>
            <a:r>
              <a:rPr lang="es-ES" sz="1300" b="1" dirty="0" smtClean="0">
                <a:solidFill>
                  <a:srgbClr val="FFC000"/>
                </a:solidFill>
                <a:latin typeface="Century" panose="02040604050505020304" pitchFamily="18" charset="0"/>
              </a:rPr>
              <a:t> </a:t>
            </a:r>
            <a:r>
              <a:rPr lang="es-ES" sz="1300" b="1" dirty="0">
                <a:solidFill>
                  <a:srgbClr val="FFC000"/>
                </a:solidFill>
                <a:latin typeface="Century" panose="02040604050505020304" pitchFamily="18" charset="0"/>
              </a:rPr>
              <a:t>medos y persas,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81326"/>
            <a:ext cx="9144000" cy="53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4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41922"/>
            <a:ext cx="8172400" cy="524267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619672" y="6445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Palacio </a:t>
            </a:r>
            <a:r>
              <a:rPr lang="es-ES" dirty="0">
                <a:solidFill>
                  <a:srgbClr val="FFFF00"/>
                </a:solidFill>
              </a:rPr>
              <a:t>persa </a:t>
            </a:r>
            <a:r>
              <a:rPr lang="es-ES" dirty="0" err="1">
                <a:solidFill>
                  <a:srgbClr val="FFFF00"/>
                </a:solidFill>
              </a:rPr>
              <a:t>aqueménida</a:t>
            </a:r>
            <a:r>
              <a:rPr lang="es-ES" dirty="0">
                <a:solidFill>
                  <a:srgbClr val="FFFF00"/>
                </a:solidFill>
              </a:rPr>
              <a:t> en </a:t>
            </a:r>
            <a:r>
              <a:rPr lang="es-ES" dirty="0" err="1">
                <a:solidFill>
                  <a:srgbClr val="FFFF00"/>
                </a:solidFill>
              </a:rPr>
              <a:t>Pasargadas</a:t>
            </a:r>
            <a:r>
              <a:rPr lang="es-ES" dirty="0">
                <a:solidFill>
                  <a:srgbClr val="FFFF00"/>
                </a:solidFill>
              </a:rPr>
              <a:t> (s VI </a:t>
            </a:r>
            <a:r>
              <a:rPr lang="es-ES" dirty="0" err="1">
                <a:solidFill>
                  <a:srgbClr val="FFFF00"/>
                </a:solidFill>
              </a:rPr>
              <a:t>a.C</a:t>
            </a:r>
            <a:r>
              <a:rPr lang="es-ES" dirty="0">
                <a:solidFill>
                  <a:srgbClr val="FFFF00"/>
                </a:solidFill>
              </a:rPr>
              <a:t>)</a:t>
            </a:r>
            <a:endParaRPr lang="gl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115" y="-6243"/>
            <a:ext cx="4146042" cy="345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spcBef>
                <a:spcPts val="1200"/>
              </a:spcBef>
              <a:spcAft>
                <a:spcPts val="300"/>
              </a:spcAft>
            </a:pPr>
            <a:r>
              <a:rPr lang="gl-ES" b="1" u="sng" kern="1400" dirty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Times New Roman"/>
                <a:cs typeface="Times New Roman"/>
              </a:rPr>
              <a:t>2- A ESCULTURA </a:t>
            </a:r>
            <a:r>
              <a:rPr lang="gl-ES" b="1" u="sng" kern="1400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  <a:ea typeface="Times New Roman"/>
                <a:cs typeface="Times New Roman"/>
              </a:rPr>
              <a:t>:</a:t>
            </a:r>
            <a:endParaRPr lang="gl-ES" b="1" u="sng" kern="1400" dirty="0">
              <a:solidFill>
                <a:srgbClr val="9BBB59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/>
              <a:ea typeface="Times New Roman"/>
              <a:cs typeface="Times New Roman"/>
            </a:endParaRPr>
          </a:p>
          <a:p>
            <a:pPr algn="just"/>
            <a:r>
              <a:rPr lang="gl-ES" dirty="0" smtClean="0">
                <a:solidFill>
                  <a:schemeClr val="bg1"/>
                </a:solidFill>
                <a:latin typeface="Century"/>
                <a:ea typeface="Calibri"/>
                <a:cs typeface="Times New Roman"/>
              </a:rPr>
              <a:t>Na </a:t>
            </a:r>
            <a:r>
              <a:rPr lang="gl-ES" dirty="0">
                <a:solidFill>
                  <a:schemeClr val="bg1"/>
                </a:solidFill>
                <a:latin typeface="Century"/>
                <a:ea typeface="Calibri"/>
                <a:cs typeface="Times New Roman"/>
              </a:rPr>
              <a:t>escultura, </a:t>
            </a:r>
            <a:r>
              <a:rPr lang="gl-ES" dirty="0" smtClean="0">
                <a:solidFill>
                  <a:schemeClr val="bg1"/>
                </a:solidFill>
                <a:latin typeface="Century"/>
                <a:ea typeface="Calibri"/>
                <a:cs typeface="Times New Roman"/>
              </a:rPr>
              <a:t>danse os </a:t>
            </a:r>
            <a:r>
              <a:rPr lang="gl-ES" dirty="0" smtClean="0">
                <a:solidFill>
                  <a:schemeClr val="bg1"/>
                </a:solidFill>
                <a:latin typeface="Century"/>
                <a:ea typeface="Calibri"/>
                <a:cs typeface="Times New Roman"/>
              </a:rPr>
              <a:t>principios </a:t>
            </a:r>
            <a:r>
              <a:rPr lang="gl-ES" dirty="0">
                <a:solidFill>
                  <a:schemeClr val="bg1"/>
                </a:solidFill>
                <a:latin typeface="Century"/>
                <a:ea typeface="Calibri"/>
                <a:cs typeface="Times New Roman"/>
              </a:rPr>
              <a:t>da arte exipcia: </a:t>
            </a:r>
            <a:endParaRPr lang="gl-ES" dirty="0" smtClean="0">
              <a:solidFill>
                <a:schemeClr val="bg1"/>
              </a:solidFill>
              <a:latin typeface="Century"/>
              <a:ea typeface="Calibri"/>
              <a:cs typeface="Times New Roman"/>
            </a:endParaRPr>
          </a:p>
          <a:p>
            <a:pPr algn="just"/>
            <a:r>
              <a:rPr lang="gl-ES" b="1" dirty="0" smtClean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carácter </a:t>
            </a:r>
            <a:r>
              <a:rPr lang="gl-ES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conceptual, </a:t>
            </a:r>
            <a:r>
              <a:rPr lang="gl-ES" b="1" dirty="0" err="1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frontalidad</a:t>
            </a:r>
            <a:r>
              <a:rPr lang="gl-ES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, hieratismo, fronte-perfil, proporción xerárquica</a:t>
            </a:r>
            <a:r>
              <a:rPr lang="gl-ES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...</a:t>
            </a:r>
          </a:p>
          <a:p>
            <a:pPr algn="just"/>
            <a:r>
              <a:rPr lang="gl-ES" dirty="0" err="1">
                <a:solidFill>
                  <a:schemeClr val="bg1"/>
                </a:solidFill>
                <a:latin typeface="Century"/>
                <a:ea typeface="Calibri"/>
                <a:cs typeface="Times New Roman"/>
              </a:rPr>
              <a:t>	No</a:t>
            </a:r>
            <a:r>
              <a:rPr lang="gl-ES" dirty="0">
                <a:solidFill>
                  <a:schemeClr val="bg1"/>
                </a:solidFill>
                <a:latin typeface="Century"/>
                <a:ea typeface="Calibri"/>
                <a:cs typeface="Times New Roman"/>
              </a:rPr>
              <a:t> período </a:t>
            </a:r>
            <a:r>
              <a:rPr lang="gl-ES" b="1" dirty="0">
                <a:solidFill>
                  <a:srgbClr val="FFC000"/>
                </a:solidFill>
                <a:latin typeface="Century"/>
                <a:ea typeface="Calibri"/>
                <a:cs typeface="Times New Roman"/>
              </a:rPr>
              <a:t>sumerio</a:t>
            </a:r>
            <a:r>
              <a:rPr lang="gl-ES" dirty="0">
                <a:solidFill>
                  <a:schemeClr val="bg1"/>
                </a:solidFill>
                <a:latin typeface="Century"/>
                <a:ea typeface="Calibri"/>
                <a:cs typeface="Times New Roman"/>
              </a:rPr>
              <a:t> (o máis antigo) destacan as estelas conmemorativas como a denominada dos Voitres e as estatuas de </a:t>
            </a:r>
            <a:r>
              <a:rPr lang="gl-ES" dirty="0" err="1">
                <a:solidFill>
                  <a:schemeClr val="bg1"/>
                </a:solidFill>
                <a:latin typeface="Century"/>
                <a:ea typeface="Calibri"/>
                <a:cs typeface="Times New Roman"/>
              </a:rPr>
              <a:t>dignatarios</a:t>
            </a:r>
            <a:r>
              <a:rPr lang="gl-ES" dirty="0">
                <a:solidFill>
                  <a:schemeClr val="bg1"/>
                </a:solidFill>
                <a:latin typeface="Century"/>
                <a:ea typeface="Calibri"/>
                <a:cs typeface="Times New Roman"/>
              </a:rPr>
              <a:t> (intendente de Mari, </a:t>
            </a:r>
            <a:r>
              <a:rPr lang="gl-ES" dirty="0" err="1">
                <a:solidFill>
                  <a:schemeClr val="bg1"/>
                </a:solidFill>
                <a:latin typeface="Century"/>
                <a:ea typeface="Calibri"/>
                <a:cs typeface="Times New Roman"/>
              </a:rPr>
              <a:t>Gudea</a:t>
            </a:r>
            <a:r>
              <a:rPr lang="gl-ES" dirty="0">
                <a:solidFill>
                  <a:schemeClr val="bg1"/>
                </a:solidFill>
                <a:latin typeface="Century"/>
                <a:ea typeface="Calibri"/>
                <a:cs typeface="Times New Roman"/>
              </a:rPr>
              <a:t>.. etc</a:t>
            </a:r>
            <a:r>
              <a:rPr lang="es-ES" dirty="0">
                <a:solidFill>
                  <a:schemeClr val="bg1"/>
                </a:solidFill>
                <a:latin typeface="Century"/>
                <a:ea typeface="Calibri"/>
                <a:cs typeface="Times New Roman"/>
              </a:rPr>
              <a:t>).</a:t>
            </a:r>
            <a:endParaRPr lang="gl-ES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339752" y="3861048"/>
            <a:ext cx="21602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PATESI  GUDEA de LAGASH.</a:t>
            </a:r>
          </a:p>
          <a:p>
            <a:pPr algn="just"/>
            <a:endParaRPr lang="es-ES" sz="14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ES" sz="1200" b="1" dirty="0" smtClean="0">
                <a:solidFill>
                  <a:schemeClr val="bg1"/>
                </a:solidFill>
                <a:latin typeface="Century" panose="02040604050505020304" pitchFamily="18" charset="0"/>
              </a:rPr>
              <a:t>2130 </a:t>
            </a:r>
            <a:r>
              <a:rPr lang="es-ES" sz="1200" b="1" dirty="0">
                <a:solidFill>
                  <a:schemeClr val="bg1"/>
                </a:solidFill>
                <a:latin typeface="Century" panose="02040604050505020304" pitchFamily="18" charset="0"/>
              </a:rPr>
              <a:t>a.C. </a:t>
            </a:r>
            <a:r>
              <a:rPr lang="es-ES" sz="1200" b="1" dirty="0" smtClean="0">
                <a:solidFill>
                  <a:schemeClr val="bg1"/>
                </a:solidFill>
                <a:latin typeface="Century" panose="02040604050505020304" pitchFamily="18" charset="0"/>
              </a:rPr>
              <a:t> </a:t>
            </a:r>
            <a:r>
              <a:rPr lang="es-ES" sz="1200" b="1" dirty="0" smtClean="0">
                <a:solidFill>
                  <a:schemeClr val="bg1"/>
                </a:solidFill>
                <a:latin typeface="Century" panose="02040604050505020304" pitchFamily="18" charset="0"/>
              </a:rPr>
              <a:t>MUSEO NACIONAL DO LOUVRE.</a:t>
            </a:r>
          </a:p>
          <a:p>
            <a:pPr algn="just"/>
            <a:r>
              <a:rPr lang="es-ES" sz="1200" b="1" dirty="0" smtClean="0">
                <a:solidFill>
                  <a:schemeClr val="bg1"/>
                </a:solidFill>
                <a:latin typeface="Century" panose="02040604050505020304" pitchFamily="18" charset="0"/>
              </a:rPr>
              <a:t>45 </a:t>
            </a:r>
            <a:r>
              <a:rPr lang="es-ES" sz="1200" b="1" dirty="0">
                <a:solidFill>
                  <a:schemeClr val="bg1"/>
                </a:solidFill>
                <a:latin typeface="Century" panose="02040604050505020304" pitchFamily="18" charset="0"/>
              </a:rPr>
              <a:t>cm. </a:t>
            </a:r>
            <a:r>
              <a:rPr lang="es-ES" sz="1200" b="1" dirty="0" smtClean="0">
                <a:solidFill>
                  <a:schemeClr val="bg1"/>
                </a:solidFill>
                <a:latin typeface="Century" panose="02040604050505020304" pitchFamily="18" charset="0"/>
              </a:rPr>
              <a:t>Altura</a:t>
            </a:r>
          </a:p>
          <a:p>
            <a:pPr algn="just"/>
            <a:r>
              <a:rPr lang="es-ES" sz="1200" b="1" dirty="0" smtClean="0">
                <a:solidFill>
                  <a:schemeClr val="bg1"/>
                </a:solidFill>
                <a:latin typeface="Century" panose="02040604050505020304" pitchFamily="18" charset="0"/>
              </a:rPr>
              <a:t>Estilo</a:t>
            </a:r>
            <a:r>
              <a:rPr lang="es-ES" sz="1200" b="1" dirty="0">
                <a:solidFill>
                  <a:schemeClr val="bg1"/>
                </a:solidFill>
                <a:latin typeface="Century" panose="02040604050505020304" pitchFamily="18" charset="0"/>
              </a:rPr>
              <a:t>: </a:t>
            </a:r>
            <a:r>
              <a:rPr lang="es-ES" sz="1200" b="1" u="sng" dirty="0" smtClean="0">
                <a:solidFill>
                  <a:srgbClr val="FFC000"/>
                </a:solidFill>
                <a:latin typeface="Century" panose="02040604050505020304" pitchFamily="18" charset="0"/>
              </a:rPr>
              <a:t> MESOPOTAMIA SUMERIO</a:t>
            </a:r>
            <a:endParaRPr lang="es-ES" sz="1200" b="1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pPr algn="just"/>
            <a:r>
              <a:rPr lang="es-ES" sz="1200" b="1" dirty="0" smtClean="0">
                <a:solidFill>
                  <a:schemeClr val="bg1"/>
                </a:solidFill>
                <a:latin typeface="Century" panose="02040604050505020304" pitchFamily="18" charset="0"/>
              </a:rPr>
              <a:t>Material: DIORITA.</a:t>
            </a:r>
            <a:endParaRPr lang="es-ES" sz="1200" b="1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0"/>
            <a:ext cx="4644008" cy="694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3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64356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87624" y="5780782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	</a:t>
            </a:r>
            <a:r>
              <a:rPr lang="pt-B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RONSEL DOS VOITRES:</a:t>
            </a:r>
          </a:p>
          <a:p>
            <a:pPr algn="just"/>
            <a:r>
              <a:rPr lang="pt-B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	</a:t>
            </a:r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gravados </a:t>
            </a:r>
            <a:r>
              <a:rPr lang="pt-B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conmemorativos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da </a:t>
            </a:r>
            <a:r>
              <a:rPr lang="pt-B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vitoria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do </a:t>
            </a:r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rei </a:t>
            </a:r>
            <a:r>
              <a:rPr lang="pt-BR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EANNATUM</a:t>
            </a:r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de  </a:t>
            </a:r>
            <a:r>
              <a:rPr lang="pt-BR" sz="1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Lagash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sobre </a:t>
            </a:r>
            <a:r>
              <a:rPr lang="pt-BR" sz="1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Umma</a:t>
            </a:r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  2450 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a.  C. </a:t>
            </a:r>
            <a:endParaRPr lang="gl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1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598262" y="620688"/>
            <a:ext cx="398183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RELEVO DA LEOA FERIDA:</a:t>
            </a:r>
            <a:r>
              <a:rPr lang="gl-ES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baixo-relevo en  alabastro; forma parte dos relevos do palacio de  </a:t>
            </a:r>
            <a:r>
              <a:rPr lang="gl-ES" sz="1400" b="1" dirty="0" err="1" smtClean="0">
                <a:solidFill>
                  <a:srgbClr val="FFC000"/>
                </a:solidFill>
                <a:latin typeface="Book Antiqua" panose="02040602050305030304" pitchFamily="18" charset="0"/>
              </a:rPr>
              <a:t>Assurbanipal</a:t>
            </a:r>
            <a:r>
              <a:rPr lang="gl-ES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na cidade de  </a:t>
            </a:r>
            <a:r>
              <a:rPr lang="gl-ES" sz="1400" b="1" dirty="0" err="1" smtClean="0">
                <a:solidFill>
                  <a:srgbClr val="FFC000"/>
                </a:solidFill>
                <a:latin typeface="Book Antiqua" panose="02040602050305030304" pitchFamily="18" charset="0"/>
              </a:rPr>
              <a:t>Nínive</a:t>
            </a:r>
            <a:r>
              <a:rPr lang="gl-ES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 </a:t>
            </a:r>
          </a:p>
          <a:p>
            <a:pPr algn="just"/>
            <a:r>
              <a:rPr lang="gl-ES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	 </a:t>
            </a:r>
            <a:r>
              <a:rPr lang="gl-ES" sz="1400" b="1" dirty="0" smtClean="0">
                <a:solidFill>
                  <a:srgbClr val="FFC000"/>
                </a:solidFill>
                <a:latin typeface="Book Antiqua" panose="02040602050305030304" pitchFamily="18" charset="0"/>
              </a:rPr>
              <a:t>ASSURBANIPAL</a:t>
            </a:r>
            <a:r>
              <a:rPr lang="gl-ES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: último monarca  asirio. 668 a.  C. e  c.627 a.  C. </a:t>
            </a:r>
            <a:endParaRPr lang="gl-ES" sz="1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" y="2092810"/>
            <a:ext cx="9144000" cy="476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2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0"/>
            <a:ext cx="4800422" cy="687060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557" y="1124744"/>
            <a:ext cx="4355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Friso dos Seteiros </a:t>
            </a:r>
            <a:r>
              <a:rPr lang="gl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en </a:t>
            </a:r>
            <a:r>
              <a:rPr lang="gl-E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Susa</a:t>
            </a:r>
            <a:r>
              <a:rPr lang="gl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</a:p>
          <a:p>
            <a:pPr algn="just"/>
            <a:r>
              <a:rPr lang="gl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(Museo del Louvre. </a:t>
            </a:r>
            <a:r>
              <a:rPr lang="gl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Ss</a:t>
            </a:r>
            <a:r>
              <a:rPr lang="gl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VI-V </a:t>
            </a:r>
            <a:r>
              <a:rPr lang="gl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aC</a:t>
            </a:r>
            <a:r>
              <a:rPr lang="gl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.). </a:t>
            </a:r>
          </a:p>
          <a:p>
            <a:pPr algn="just"/>
            <a:endParaRPr lang="gl-ES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/>
            <a:r>
              <a:rPr lang="gl-ES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	O  </a:t>
            </a:r>
            <a:r>
              <a:rPr lang="gl-E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FRISO DOS SETEIROS </a:t>
            </a:r>
            <a:r>
              <a:rPr lang="gl-ES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de  </a:t>
            </a:r>
            <a:r>
              <a:rPr lang="gl-E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SUSA</a:t>
            </a:r>
            <a:r>
              <a:rPr lang="gl-ES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encarna a grandeza dun corpo de elite do exército coñecido como </a:t>
            </a:r>
            <a:r>
              <a:rPr lang="gl-E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“Os Inmortais”</a:t>
            </a:r>
            <a:r>
              <a:rPr lang="gl-ES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plasmado nos muros da residencia de Darío I o Grande (512-486 a.  C.), </a:t>
            </a:r>
          </a:p>
          <a:p>
            <a:pPr algn="just"/>
            <a:r>
              <a:rPr lang="gl-ES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	Técnica escultórica de  baixo-relevo esmaltado sobre ladrillo.</a:t>
            </a:r>
          </a:p>
          <a:p>
            <a:pPr algn="just"/>
            <a:r>
              <a:rPr lang="gl-ES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	 O  friso posúe un tamaño de 4,75 m por 3,75 m, e foi  esculpido en torno ao ano 510 a.  C.</a:t>
            </a:r>
            <a:endParaRPr lang="gl-ES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58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41" y="1754326"/>
            <a:ext cx="7981160" cy="51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23528" y="0"/>
            <a:ext cx="73502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 Antiqua" panose="02040602050305030304" pitchFamily="18" charset="0"/>
              </a:rPr>
              <a:t>	A PIRÁMIDE DE  </a:t>
            </a:r>
            <a:r>
              <a:rPr lang="pt-BR" b="1" dirty="0">
                <a:solidFill>
                  <a:srgbClr val="FFFF00"/>
                </a:solidFill>
                <a:latin typeface="Book Antiqua" panose="02040602050305030304" pitchFamily="18" charset="0"/>
              </a:rPr>
              <a:t>ZOSER</a:t>
            </a:r>
            <a:r>
              <a:rPr lang="pt-BR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do </a:t>
            </a:r>
            <a:r>
              <a:rPr lang="pt-B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faraón</a:t>
            </a: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pt-B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Zoser</a:t>
            </a: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(ou  </a:t>
            </a:r>
            <a:r>
              <a:rPr lang="pt-BR" dirty="0" err="1">
                <a:solidFill>
                  <a:srgbClr val="FFFF00"/>
                </a:solidFill>
                <a:latin typeface="Book Antiqua" panose="02040602050305030304" pitchFamily="18" charset="0"/>
              </a:rPr>
              <a:t>Dyoser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) </a:t>
            </a: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2650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a.  C., ou </a:t>
            </a:r>
            <a:r>
              <a:rPr lang="pt-BR" b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pirámide</a:t>
            </a:r>
            <a:r>
              <a:rPr lang="pt-BR" b="1" dirty="0">
                <a:solidFill>
                  <a:srgbClr val="FFFF00"/>
                </a:solidFill>
                <a:latin typeface="Book Antiqua" panose="02040602050305030304" pitchFamily="18" charset="0"/>
              </a:rPr>
              <a:t> graduada de </a:t>
            </a:r>
            <a:r>
              <a:rPr lang="pt-BR" b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Zoser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pt-BR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edificouse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por  </a:t>
            </a:r>
            <a:r>
              <a:rPr lang="pt-B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IMHOTEP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, 1º </a:t>
            </a:r>
            <a:r>
              <a:rPr lang="pt-BR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arquitecto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pt-BR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coñecido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da historia. </a:t>
            </a:r>
          </a:p>
          <a:p>
            <a:pPr algn="just"/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	</a:t>
            </a:r>
            <a:r>
              <a:rPr lang="pt-BR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Construción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pt-BR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máis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pt-BR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notable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da </a:t>
            </a:r>
            <a:r>
              <a:rPr lang="pt-BR" dirty="0">
                <a:solidFill>
                  <a:srgbClr val="FFC000"/>
                </a:solidFill>
                <a:latin typeface="Book Antiqua" panose="02040602050305030304" pitchFamily="18" charset="0"/>
              </a:rPr>
              <a:t>necrópole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de  </a:t>
            </a:r>
            <a:r>
              <a:rPr lang="pt-BR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SAQQARA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, ao </a:t>
            </a:r>
            <a:r>
              <a:rPr lang="pt-BR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sur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de  </a:t>
            </a:r>
            <a:r>
              <a:rPr lang="pt-BR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Menfis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. </a:t>
            </a:r>
            <a:r>
              <a:rPr lang="pt-BR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anose="02040602050305030304" pitchFamily="18" charset="0"/>
              </a:rPr>
              <a:t>prototipo</a:t>
            </a:r>
            <a:r>
              <a:rPr lang="pt-BR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anose="02040602050305030304" pitchFamily="18" charset="0"/>
              </a:rPr>
              <a:t> das </a:t>
            </a:r>
            <a:r>
              <a:rPr lang="pt-BR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anose="02040602050305030304" pitchFamily="18" charset="0"/>
              </a:rPr>
              <a:t>pirámides</a:t>
            </a:r>
            <a:r>
              <a:rPr lang="pt-BR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anose="02040602050305030304" pitchFamily="18" charset="0"/>
              </a:rPr>
              <a:t> de  </a:t>
            </a:r>
            <a:r>
              <a:rPr lang="pt-BR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anose="02040602050305030304" pitchFamily="18" charset="0"/>
              </a:rPr>
              <a:t>Guiza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e demais </a:t>
            </a:r>
            <a:r>
              <a:rPr lang="pt-BR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pirámides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pt-BR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exipcias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. Na </a:t>
            </a:r>
            <a:r>
              <a:rPr lang="pt-BR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súa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época, foi a </a:t>
            </a:r>
            <a:r>
              <a:rPr lang="pt-BR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construción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pt-BR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máis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elevada 60m.</a:t>
            </a:r>
            <a:endParaRPr lang="gl-ES" dirty="0">
              <a:solidFill>
                <a:schemeClr val="tx2">
                  <a:lumMod val="20000"/>
                  <a:lumOff val="8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61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8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58912"/>
            <a:ext cx="6515919" cy="379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2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Pirámide de zoser exterior comple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25" y="0"/>
            <a:ext cx="718112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1.trekearth.com/photos/35866/sc03364tr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26" y="3284984"/>
            <a:ext cx="7181129" cy="35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2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626</Words>
  <Application>Microsoft Office PowerPoint</Application>
  <PresentationFormat>Presentación en pantalla (4:3)</PresentationFormat>
  <Paragraphs>177</Paragraphs>
  <Slides>69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69</vt:i4>
      </vt:variant>
    </vt:vector>
  </HeadingPairs>
  <TitlesOfParts>
    <vt:vector size="83" baseType="lpstr">
      <vt:lpstr>Arial Unicode MS</vt:lpstr>
      <vt:lpstr>Arial</vt:lpstr>
      <vt:lpstr>Berlin Sans FB Demi</vt:lpstr>
      <vt:lpstr>Book Antiqua</vt:lpstr>
      <vt:lpstr>Calibri</vt:lpstr>
      <vt:lpstr>Century</vt:lpstr>
      <vt:lpstr>DejaVu Sans</vt:lpstr>
      <vt:lpstr>Garamond</vt:lpstr>
      <vt:lpstr>Symbol</vt:lpstr>
      <vt:lpstr>Times New Roman</vt:lpstr>
      <vt:lpstr>Wingdings</vt:lpstr>
      <vt:lpstr>Tema de Office</vt:lpstr>
      <vt:lpstr>Office Theme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edu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JEA</dc:creator>
  <cp:lastModifiedBy>luzsanchez</cp:lastModifiedBy>
  <cp:revision>103</cp:revision>
  <dcterms:created xsi:type="dcterms:W3CDTF">2016-09-14T16:18:42Z</dcterms:created>
  <dcterms:modified xsi:type="dcterms:W3CDTF">2019-10-15T18:57:36Z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edu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Presentación en pantalla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34</vt:i4>
  </property>
</Properties>
</file>