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94" r:id="rId4"/>
    <p:sldId id="296" r:id="rId5"/>
    <p:sldId id="295" r:id="rId6"/>
    <p:sldId id="257" r:id="rId7"/>
    <p:sldId id="299" r:id="rId8"/>
    <p:sldId id="259" r:id="rId9"/>
    <p:sldId id="297" r:id="rId10"/>
    <p:sldId id="261" r:id="rId11"/>
    <p:sldId id="298" r:id="rId12"/>
    <p:sldId id="263" r:id="rId13"/>
    <p:sldId id="300" r:id="rId14"/>
    <p:sldId id="301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5" r:id="rId26"/>
    <p:sldId id="276" r:id="rId27"/>
    <p:sldId id="302" r:id="rId28"/>
    <p:sldId id="277" r:id="rId29"/>
    <p:sldId id="278" r:id="rId30"/>
    <p:sldId id="279" r:id="rId31"/>
    <p:sldId id="280" r:id="rId32"/>
    <p:sldId id="281" r:id="rId33"/>
    <p:sldId id="303" r:id="rId34"/>
    <p:sldId id="282" r:id="rId35"/>
    <p:sldId id="304" r:id="rId36"/>
    <p:sldId id="283" r:id="rId37"/>
    <p:sldId id="306" r:id="rId38"/>
    <p:sldId id="284" r:id="rId39"/>
    <p:sldId id="285" r:id="rId40"/>
    <p:sldId id="286" r:id="rId41"/>
    <p:sldId id="307" r:id="rId42"/>
    <p:sldId id="287" r:id="rId43"/>
    <p:sldId id="288" r:id="rId44"/>
    <p:sldId id="290" r:id="rId45"/>
    <p:sldId id="309" r:id="rId46"/>
    <p:sldId id="310" r:id="rId47"/>
    <p:sldId id="311" r:id="rId48"/>
  </p:sldIdLst>
  <p:sldSz cx="9144000" cy="6858000" type="screen4x3"/>
  <p:notesSz cx="7559675" cy="10691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26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" name="Imagen 34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6" name="Imagen 35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1" name="Imagen 70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2" name="Imagen 71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7" name="Imagen 106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08" name="Imagen 107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61BAD-49F8-4B4F-9C7A-EC6816A3CE85}" type="datetimeFigureOut">
              <a:rPr lang="gl-ES" smtClean="0"/>
              <a:t>15/10/2019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99317-EF48-4A33-925D-8884C2879D13}" type="slidenum">
              <a:rPr lang="gl-ES" smtClean="0"/>
              <a:t>‹Nº›</a:t>
            </a:fld>
            <a:endParaRPr lang="gl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s-ES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del texto de título</a:t>
            </a: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 esquema del texto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Segundo nivel del esquema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Tercer nivel del esquema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Cuarto nivel del esquema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nivel del esquema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Sexto nivel del esquema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s-ES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del texto de título</a:t>
            </a: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 esquema del texto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Segundo nivel del esquema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Tercer nivel del esquema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Cuarto nivel del esquema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nivel del esquema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Sexto nivel del esquema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Testudines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s.wikipedia.org/wiki/VII_milenio_a._C." TargetMode="External"/><Relationship Id="rId5" Type="http://schemas.openxmlformats.org/officeDocument/2006/relationships/hyperlink" Target="https://es.wikipedia.org/wiki/China" TargetMode="External"/><Relationship Id="rId4" Type="http://schemas.openxmlformats.org/officeDocument/2006/relationships/hyperlink" Target="https://en.wikipedia.org/wiki/Jiahu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aviladonga.es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359280" y="288000"/>
            <a:ext cx="8280360" cy="585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es-E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0" algn="just">
              <a:lnSpc>
                <a:spcPct val="100000"/>
              </a:lnSpc>
              <a:buClr>
                <a:srgbClr val="000000"/>
              </a:buClr>
            </a:pPr>
            <a:r>
              <a:rPr lang="es-E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</a:t>
            </a:r>
            <a:r>
              <a:rPr lang="es-ES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	</a:t>
            </a:r>
            <a:endParaRPr lang="es-E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CustomShape 2"/>
          <p:cNvSpPr/>
          <p:nvPr/>
        </p:nvSpPr>
        <p:spPr>
          <a:xfrm>
            <a:off x="5904000" y="59713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EF1E5FEE-5BA1-49B1-B22A-983D5C52F4C7}" type="slidenum">
              <a:rPr lang="es-ES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</a:t>
            </a:fld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2367171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4400" b="1" spc="-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TEMA 1º </a:t>
            </a:r>
          </a:p>
          <a:p>
            <a:pPr lvl="0" algn="ctr"/>
            <a:r>
              <a:rPr lang="es-ES" sz="4400" b="1" spc="-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A ARTE NA PREHISTORIA</a:t>
            </a:r>
          </a:p>
        </p:txBody>
      </p:sp>
    </p:spTree>
    <p:extLst>
      <p:ext uri="{BB962C8B-B14F-4D97-AF65-F5344CB8AC3E}">
        <p14:creationId xmlns:p14="http://schemas.microsoft.com/office/powerpoint/2010/main" val="20425258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0" y="0"/>
            <a:ext cx="9143999" cy="12561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2000" b="1" u="sng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1- A ORIXE DA ARTE . Paleolítico</a:t>
            </a:r>
            <a:endParaRPr lang="es-ES" sz="2000" b="1" u="sng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  <a:p>
            <a:pPr algn="just">
              <a:lnSpc>
                <a:spcPct val="100000"/>
              </a:lnSpc>
            </a:pPr>
            <a:r>
              <a:rPr lang="es-ES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 </a:t>
            </a:r>
            <a:r>
              <a:rPr lang="es-ES" sz="1800" b="1" u="sng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1879 Marcelino de </a:t>
            </a:r>
            <a:r>
              <a:rPr lang="es-ES" b="1" u="sng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Sautuola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descubre as </a:t>
            </a:r>
            <a:r>
              <a:rPr lang="es-ES" sz="1800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covas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de </a:t>
            </a:r>
            <a:r>
              <a:rPr lang="es-ES" sz="1800" b="1" strike="noStrike" spc="-1" dirty="0">
                <a:solidFill>
                  <a:schemeClr val="accent2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Altamira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; a </a:t>
            </a:r>
            <a:r>
              <a:rPr lang="es-ES" sz="1800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comunidade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científica </a:t>
            </a:r>
            <a:r>
              <a:rPr lang="es-ES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internacional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es-ES" sz="1800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tildounas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de falsas; non se asumía que </a:t>
            </a:r>
            <a:r>
              <a:rPr lang="es-ES" sz="1800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homes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primitivos fosen capaces de producir tales </a:t>
            </a:r>
            <a:r>
              <a:rPr lang="es-ES" sz="1800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marabillas</a:t>
            </a:r>
            <a:r>
              <a:rPr lang="es-ES" sz="14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.                                                </a:t>
            </a:r>
            <a:r>
              <a:rPr lang="es-ES" sz="14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13.500</a:t>
            </a:r>
            <a:r>
              <a:rPr lang="es-ES" sz="1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antes de Cristo (Paleolítico Superior)</a:t>
            </a:r>
            <a:endParaRPr lang="es-ES" sz="140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just">
              <a:lnSpc>
                <a:spcPct val="100000"/>
              </a:lnSpc>
              <a:buClr>
                <a:srgbClr val="000000"/>
              </a:buClr>
              <a:buFont typeface="Calibri"/>
              <a:buAutoNum type="arabicParenR"/>
            </a:pPr>
            <a:r>
              <a:rPr lang="es-ES" sz="180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	</a:t>
            </a:r>
            <a:endParaRPr lang="es-ES" sz="180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CustomShape 2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E6B1900B-10F2-498D-A710-A3E09C4E420C}" type="slidenum">
              <a:rPr lang="es-ES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10</a:t>
            </a:fld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231" y="1202109"/>
            <a:ext cx="7422669" cy="5660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" lvl="0" algn="just">
              <a:buClr>
                <a:srgbClr val="000000"/>
              </a:buClr>
            </a:pP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</a:t>
            </a:r>
            <a:r>
              <a:rPr lang="es-ES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Ao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se descubrir pinturas similares en </a:t>
            </a:r>
            <a:r>
              <a:rPr lang="es-ES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Francia</a:t>
            </a:r>
            <a:r>
              <a:rPr lang="es-ES" b="1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(</a:t>
            </a:r>
            <a:r>
              <a:rPr lang="es-ES" b="1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Lascaux</a:t>
            </a:r>
            <a:r>
              <a:rPr lang="es-ES" b="1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</a:t>
            </a:r>
            <a:r>
              <a:rPr lang="es-ES" b="1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Niaux</a:t>
            </a:r>
            <a:r>
              <a:rPr lang="es-ES" b="1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.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..) e </a:t>
            </a:r>
            <a:r>
              <a:rPr lang="es-ES" b="1" spc="-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Asturias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(</a:t>
            </a:r>
            <a:r>
              <a:rPr lang="es-ES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Cándamo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Perico Bustillo...) ... eran demasiadas </a:t>
            </a:r>
            <a:r>
              <a:rPr lang="es-ES" b="1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falsificacións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 </a:t>
            </a:r>
          </a:p>
          <a:p>
            <a:pPr marL="720" lvl="0" algn="just">
              <a:buClr>
                <a:srgbClr val="000000"/>
              </a:buClr>
            </a:pP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</a:t>
            </a:r>
            <a:r>
              <a:rPr lang="es-ES" spc="-1" dirty="0">
                <a:solidFill>
                  <a:schemeClr val="accent6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Eran estas pinturas o </a:t>
            </a:r>
            <a:r>
              <a:rPr lang="es-ES" spc="-1" dirty="0" err="1">
                <a:solidFill>
                  <a:schemeClr val="accent6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orixe</a:t>
            </a:r>
            <a:r>
              <a:rPr lang="es-ES" spc="-1" dirty="0">
                <a:solidFill>
                  <a:schemeClr val="accent6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da arte?, a que época </a:t>
            </a:r>
            <a:r>
              <a:rPr lang="es-ES" spc="-1" dirty="0" err="1">
                <a:solidFill>
                  <a:schemeClr val="accent6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pertencían</a:t>
            </a:r>
            <a:r>
              <a:rPr lang="es-ES" spc="-1" dirty="0">
                <a:solidFill>
                  <a:schemeClr val="accent6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? e con que </a:t>
            </a:r>
            <a:r>
              <a:rPr lang="es-ES" spc="-1" dirty="0" err="1">
                <a:solidFill>
                  <a:schemeClr val="accent6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finalidade</a:t>
            </a:r>
            <a:r>
              <a:rPr lang="es-ES" spc="-1" dirty="0">
                <a:solidFill>
                  <a:schemeClr val="accent6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s-ES" spc="-1" dirty="0" err="1">
                <a:solidFill>
                  <a:schemeClr val="accent6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foron</a:t>
            </a:r>
            <a:r>
              <a:rPr lang="es-ES" spc="-1" dirty="0">
                <a:solidFill>
                  <a:schemeClr val="accent6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pintadas </a:t>
            </a:r>
            <a:r>
              <a:rPr lang="es-ES" spc="-1" dirty="0" err="1">
                <a:solidFill>
                  <a:schemeClr val="accent6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nas</a:t>
            </a:r>
            <a:r>
              <a:rPr lang="es-ES" spc="-1" dirty="0">
                <a:solidFill>
                  <a:schemeClr val="accent6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profundidades das </a:t>
            </a:r>
            <a:r>
              <a:rPr lang="es-ES" spc="-1" dirty="0" err="1">
                <a:solidFill>
                  <a:schemeClr val="accent6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covas</a:t>
            </a:r>
            <a:r>
              <a:rPr lang="es-ES" spc="-1" dirty="0">
                <a:solidFill>
                  <a:schemeClr val="accent6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?</a:t>
            </a:r>
            <a:endParaRPr lang="es-ES" spc="-1" dirty="0">
              <a:solidFill>
                <a:schemeClr val="accent6">
                  <a:lumMod val="60000"/>
                  <a:lumOff val="40000"/>
                </a:schemeClr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387" y="1432160"/>
            <a:ext cx="7663614" cy="542583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5327824"/>
            <a:ext cx="12924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Lascaux</a:t>
            </a:r>
            <a:r>
              <a:rPr lang="es-ES" b="1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</a:p>
          <a:p>
            <a:r>
              <a:rPr lang="es-ES" b="1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18.000 a. C.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86326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" lvl="0" algn="just">
              <a:buClr>
                <a:srgbClr val="000000"/>
              </a:buClr>
            </a:pP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Estas pinturas non son o </a:t>
            </a:r>
            <a:r>
              <a:rPr lang="es-ES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orixe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da arte, </a:t>
            </a:r>
            <a:r>
              <a:rPr lang="es-ES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senón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o final </a:t>
            </a:r>
            <a:r>
              <a:rPr lang="es-ES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dun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proceso que </a:t>
            </a:r>
            <a:r>
              <a:rPr lang="es-ES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comeza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s-ES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hai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s-ES" b="1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30.000 </a:t>
            </a:r>
            <a:r>
              <a:rPr lang="es-ES" b="1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a.c</a:t>
            </a:r>
            <a:r>
              <a:rPr lang="es-ES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coa </a:t>
            </a:r>
            <a:r>
              <a:rPr lang="es-ES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chegada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a Europa dos </a:t>
            </a:r>
            <a:r>
              <a:rPr lang="es-ES" b="1" i="1" spc="-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homo sapiens </a:t>
            </a:r>
            <a:r>
              <a:rPr lang="es-ES" b="1" spc="-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ou</a:t>
            </a:r>
            <a:r>
              <a:rPr lang="es-ES" b="1" spc="-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s-ES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Cro-Magnon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   </a:t>
            </a:r>
          </a:p>
          <a:p>
            <a:pPr marL="720" lvl="0" algn="just">
              <a:buClr>
                <a:srgbClr val="000000"/>
              </a:buClr>
            </a:pP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Os </a:t>
            </a:r>
            <a:r>
              <a:rPr lang="es-ES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exemplos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s-ES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máis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s-ES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antigos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de pinturas rupestres son: </a:t>
            </a:r>
            <a:endParaRPr lang="es-ES" spc="-1" dirty="0">
              <a:solidFill>
                <a:srgbClr val="4F81BD">
                  <a:lumMod val="20000"/>
                  <a:lumOff val="80000"/>
                </a:srgbClr>
              </a:solidFill>
              <a:uFill>
                <a:solidFill>
                  <a:srgbClr val="FFFFFF"/>
                </a:solidFill>
              </a:uFill>
            </a:endParaRPr>
          </a:p>
          <a:p>
            <a:pPr marL="1200240" lvl="2" indent="-285120" algn="just">
              <a:buClr>
                <a:srgbClr val="0070C0"/>
              </a:buClr>
              <a:buFont typeface="Arial"/>
              <a:buChar char="•"/>
            </a:pPr>
            <a:r>
              <a:rPr lang="es-ES" b="1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Simples siluetas de </a:t>
            </a:r>
            <a:r>
              <a:rPr lang="es-ES" b="1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animais</a:t>
            </a:r>
            <a:r>
              <a:rPr lang="es-ES" b="1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s-ES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sen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detalles </a:t>
            </a:r>
            <a:r>
              <a:rPr lang="es-ES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nin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s-ES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recheo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de </a:t>
            </a:r>
            <a:r>
              <a:rPr lang="es-ES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cor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(Estilo I),</a:t>
            </a:r>
            <a:endParaRPr lang="es-ES" spc="-1" dirty="0">
              <a:solidFill>
                <a:srgbClr val="4F81BD">
                  <a:lumMod val="20000"/>
                  <a:lumOff val="80000"/>
                </a:srgbClr>
              </a:solidFill>
              <a:uFill>
                <a:solidFill>
                  <a:srgbClr val="FFFFFF"/>
                </a:solidFill>
              </a:uFill>
            </a:endParaRPr>
          </a:p>
          <a:p>
            <a:pPr marL="1200240" lvl="2" indent="-285120" algn="just">
              <a:buClr>
                <a:srgbClr val="0070C0"/>
              </a:buClr>
              <a:buFont typeface="Arial"/>
              <a:buChar char="•"/>
            </a:pPr>
            <a:r>
              <a:rPr lang="es-ES" b="1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Detállanse</a:t>
            </a:r>
            <a:r>
              <a:rPr lang="es-ES" b="1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s-ES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máis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s-ES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adiante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cornos, pezuñas e </a:t>
            </a:r>
            <a:r>
              <a:rPr lang="es-ES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pelame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(Estilo II)</a:t>
            </a:r>
            <a:endParaRPr lang="es-ES" spc="-1" dirty="0">
              <a:solidFill>
                <a:srgbClr val="4F81BD">
                  <a:lumMod val="20000"/>
                  <a:lumOff val="80000"/>
                </a:srgbClr>
              </a:solidFill>
              <a:uFill>
                <a:solidFill>
                  <a:srgbClr val="FFFFFF"/>
                </a:solidFill>
              </a:uFill>
            </a:endParaRPr>
          </a:p>
          <a:p>
            <a:pPr marL="1200240" lvl="2" indent="-285120" algn="just">
              <a:buClr>
                <a:srgbClr val="0070C0"/>
              </a:buClr>
              <a:buFont typeface="Arial"/>
              <a:buChar char="•"/>
            </a:pPr>
            <a:r>
              <a:rPr lang="es-ES" b="1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Énchense</a:t>
            </a:r>
            <a:r>
              <a:rPr lang="es-ES" b="1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de </a:t>
            </a:r>
            <a:r>
              <a:rPr lang="es-ES" b="1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cor</a:t>
            </a:r>
            <a:r>
              <a:rPr lang="es-ES" b="1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as siluetas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(Estilo III), </a:t>
            </a:r>
            <a:endParaRPr lang="es-ES" spc="-1" dirty="0">
              <a:solidFill>
                <a:srgbClr val="4F81BD">
                  <a:lumMod val="20000"/>
                  <a:lumOff val="80000"/>
                </a:srgbClr>
              </a:solidFill>
              <a:uFill>
                <a:solidFill>
                  <a:srgbClr val="FFFFFF"/>
                </a:solidFill>
              </a:uFill>
            </a:endParaRPr>
          </a:p>
          <a:p>
            <a:pPr marL="1200240" lvl="2" indent="-285120" algn="just">
              <a:buClr>
                <a:srgbClr val="0070C0"/>
              </a:buClr>
              <a:buFont typeface="Arial"/>
              <a:buChar char="•"/>
            </a:pPr>
            <a:r>
              <a:rPr lang="es-ES" b="1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Representacións</a:t>
            </a:r>
            <a:r>
              <a:rPr lang="es-ES" b="1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realistas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s-ES" b="1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 polícromas 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Altamira </a:t>
            </a:r>
            <a:r>
              <a:rPr lang="es-ES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ou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s-ES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Lascaux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(Estilo IV).</a:t>
            </a:r>
            <a:endParaRPr lang="es-ES" spc="-1" dirty="0">
              <a:solidFill>
                <a:srgbClr val="4F81BD">
                  <a:lumMod val="20000"/>
                  <a:lumOff val="80000"/>
                </a:srgbClr>
              </a:solidFill>
              <a:uFill>
                <a:solidFill>
                  <a:srgbClr val="FFFFFF"/>
                </a:solidFill>
              </a:uFill>
            </a:endParaRPr>
          </a:p>
          <a:p>
            <a:pPr lvl="0" algn="just"/>
            <a:endParaRPr lang="es-ES" spc="-1" dirty="0">
              <a:solidFill>
                <a:srgbClr val="4F81BD">
                  <a:lumMod val="20000"/>
                  <a:lumOff val="80000"/>
                </a:srgbClr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775" y="1981200"/>
            <a:ext cx="6867525" cy="48768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-1" y="3310595"/>
            <a:ext cx="12554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Mamut en</a:t>
            </a:r>
          </a:p>
          <a:p>
            <a:r>
              <a:rPr lang="es-E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Rouffignac</a:t>
            </a: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516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0" y="0"/>
            <a:ext cx="9144000" cy="7622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ES" sz="440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Estilo I</a:t>
            </a:r>
            <a:endParaRPr lang="es-ES" sz="180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CustomShape 2"/>
          <p:cNvSpPr/>
          <p:nvPr/>
        </p:nvSpPr>
        <p:spPr>
          <a:xfrm>
            <a:off x="0" y="739586"/>
            <a:ext cx="7209183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600" b="1" strike="noStrike" spc="-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Cabalo</a:t>
            </a:r>
            <a:r>
              <a:rPr lang="es-ES" sz="1600" b="1" strike="noStrike" spc="-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 e </a:t>
            </a:r>
            <a:r>
              <a:rPr lang="es-ES" sz="1600" b="1" strike="noStrike" spc="-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cerva</a:t>
            </a:r>
            <a:r>
              <a:rPr lang="es-ES" sz="1600" b="1" strike="noStrike" spc="-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de </a:t>
            </a:r>
            <a:r>
              <a:rPr lang="es-ES" sz="1600" b="1" strike="noStrike" spc="-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Covalanas</a:t>
            </a:r>
            <a:r>
              <a:rPr lang="es-ES" sz="1600" b="1" strike="noStrike" spc="-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es-ES" sz="1600" b="1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(Santander</a:t>
            </a:r>
            <a:r>
              <a:rPr lang="es-ES" sz="16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) :</a:t>
            </a:r>
            <a:r>
              <a:rPr lang="es-ES" sz="16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tahoma" panose="020B0604030504040204" pitchFamily="34" charset="0"/>
              </a:rPr>
              <a:t> en torno a los 20.000 a.C.</a:t>
            </a:r>
            <a:endParaRPr lang="es-ES" sz="1600" strike="noStrike" spc="-1" dirty="0">
              <a:solidFill>
                <a:schemeClr val="accent1">
                  <a:lumMod val="40000"/>
                  <a:lumOff val="6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6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Simples siluetas de </a:t>
            </a:r>
            <a:r>
              <a:rPr lang="es-ES" sz="1600" strike="noStrike" spc="-1" dirty="0" err="1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animais</a:t>
            </a:r>
            <a:r>
              <a:rPr lang="es-ES" sz="16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es-ES" sz="1600" strike="noStrike" spc="-1" dirty="0" err="1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sen</a:t>
            </a:r>
            <a:r>
              <a:rPr lang="es-ES" sz="16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detalles </a:t>
            </a:r>
            <a:r>
              <a:rPr lang="es-ES" sz="1600" strike="noStrike" spc="-1" dirty="0" err="1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nin</a:t>
            </a:r>
            <a:r>
              <a:rPr lang="es-ES" sz="16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es-ES" sz="1600" strike="noStrike" spc="-1" dirty="0" err="1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recheo</a:t>
            </a:r>
            <a:r>
              <a:rPr lang="es-ES" sz="16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de </a:t>
            </a:r>
            <a:r>
              <a:rPr lang="es-ES" sz="1600" strike="noStrike" spc="-1" dirty="0" err="1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cor</a:t>
            </a:r>
            <a:r>
              <a:rPr lang="es-ES" sz="16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(Estilo I) </a:t>
            </a:r>
            <a:endParaRPr lang="es-ES" sz="1600" strike="noStrike" spc="-1" dirty="0">
              <a:solidFill>
                <a:schemeClr val="accent1">
                  <a:lumMod val="40000"/>
                  <a:lumOff val="6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AA809843-33F5-442E-99B7-3388DF865425}" type="slidenum">
              <a:rPr lang="es-ES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13</a:t>
            </a:fld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337309"/>
            <a:ext cx="7010401" cy="5520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323640" y="8280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ES" sz="440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Estilo II</a:t>
            </a:r>
            <a:endParaRPr lang="es-ES" sz="180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es-E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endParaRPr lang="es-E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CustomShape 3"/>
          <p:cNvSpPr/>
          <p:nvPr/>
        </p:nvSpPr>
        <p:spPr>
          <a:xfrm>
            <a:off x="323640" y="1155112"/>
            <a:ext cx="864036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6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Mamuts de </a:t>
            </a:r>
            <a:r>
              <a:rPr lang="es-ES" sz="16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Rouffignac</a:t>
            </a:r>
            <a:r>
              <a:rPr lang="es-ES" sz="16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(Francia) 13.000 a.C.:</a:t>
            </a:r>
          </a:p>
          <a:p>
            <a:pPr algn="ctr">
              <a:lnSpc>
                <a:spcPct val="100000"/>
              </a:lnSpc>
            </a:pPr>
            <a:r>
              <a:rPr lang="es-ES" sz="1800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es-ES" sz="1800" strike="noStrike" spc="-1" dirty="0" err="1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Máis</a:t>
            </a:r>
            <a:r>
              <a:rPr lang="es-ES" sz="1800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es-ES" sz="1800" strike="noStrike" spc="-1" dirty="0" err="1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adiante</a:t>
            </a:r>
            <a:r>
              <a:rPr lang="es-ES" sz="1800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es-ES" sz="1800" strike="noStrike" spc="-1" dirty="0" err="1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comezan</a:t>
            </a:r>
            <a:r>
              <a:rPr lang="es-ES" sz="1800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a detallarse cornos, pezuñas e </a:t>
            </a:r>
            <a:r>
              <a:rPr lang="es-ES" sz="1800" strike="noStrike" spc="-1" dirty="0" err="1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pelame</a:t>
            </a:r>
            <a:r>
              <a:rPr lang="es-ES" sz="1800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(Estilo II)</a:t>
            </a:r>
            <a:endParaRPr lang="es-ES" sz="1800" strike="noStrike" spc="-1" dirty="0">
              <a:solidFill>
                <a:schemeClr val="tx2">
                  <a:lumMod val="20000"/>
                  <a:lumOff val="8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CD38F9C5-5A09-4BED-93FC-605305CFAE81}" type="slidenum">
              <a:rPr lang="es-ES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14</a:t>
            </a:fld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696"/>
            <a:ext cx="9144000" cy="4220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649623" y="0"/>
            <a:ext cx="7200000" cy="6361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s-ES" sz="4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Estilo III</a:t>
            </a:r>
          </a:p>
        </p:txBody>
      </p:sp>
      <p:sp>
        <p:nvSpPr>
          <p:cNvPr id="142" name="CustomShape 2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616925D8-1D2C-4934-8BD7-E3FB790F385A}" type="slidenum">
              <a:rPr lang="es-ES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15</a:t>
            </a:fld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300" y="1307396"/>
            <a:ext cx="7165700" cy="557642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-1" y="661065"/>
            <a:ext cx="4479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b="1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Cabalo</a:t>
            </a:r>
            <a:r>
              <a:rPr lang="es-ES" b="1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de </a:t>
            </a:r>
            <a:r>
              <a:rPr lang="es-ES" b="1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Lascaux</a:t>
            </a:r>
            <a:r>
              <a:rPr lang="es-ES" b="1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18.000 a.C. (Francia):</a:t>
            </a:r>
            <a:endParaRPr lang="es-ES" spc="-1" dirty="0">
              <a:solidFill>
                <a:srgbClr val="4F81BD">
                  <a:lumMod val="20000"/>
                  <a:lumOff val="80000"/>
                </a:srgbClr>
              </a:solidFill>
              <a:uFill>
                <a:solidFill>
                  <a:srgbClr val="FFFFFF"/>
                </a:solidFill>
              </a:uFill>
            </a:endParaRPr>
          </a:p>
          <a:p>
            <a:pPr lvl="0" algn="ctr"/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s-ES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Encher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de </a:t>
            </a:r>
            <a:r>
              <a:rPr lang="es-ES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cor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as siluetas </a:t>
            </a:r>
            <a:endParaRPr lang="es-ES" spc="-1" dirty="0">
              <a:solidFill>
                <a:srgbClr val="4F81BD">
                  <a:lumMod val="20000"/>
                  <a:lumOff val="80000"/>
                </a:srgbClr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0" y="0"/>
            <a:ext cx="9144000" cy="12324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es-ES" sz="4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Estilo IV</a:t>
            </a:r>
          </a:p>
          <a:p>
            <a:r>
              <a:rPr lang="es-ES" sz="16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Bisontes de Altamira </a:t>
            </a:r>
            <a:endParaRPr lang="es-ES" sz="160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s-ES" b="1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</a:t>
            </a:r>
            <a:r>
              <a:rPr lang="es-ES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epresentacións</a:t>
            </a:r>
            <a:r>
              <a:rPr lang="es-ES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realistas e polícromas de </a:t>
            </a:r>
            <a:r>
              <a:rPr lang="es-ES" b="1" spc="-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Altamira</a:t>
            </a:r>
            <a:r>
              <a:rPr lang="es-ES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es-ES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ou</a:t>
            </a:r>
            <a:r>
              <a:rPr lang="es-ES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es-ES" b="1" strike="noStrike" spc="-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Lascaux</a:t>
            </a:r>
            <a:endParaRPr lang="es-ES" b="1" strike="noStrike" spc="-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s-E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4" name="Picture 2"/>
          <p:cNvPicPr/>
          <p:nvPr/>
        </p:nvPicPr>
        <p:blipFill>
          <a:blip r:embed="rId2"/>
          <a:stretch/>
        </p:blipFill>
        <p:spPr>
          <a:xfrm>
            <a:off x="490331" y="1232452"/>
            <a:ext cx="8116238" cy="5625548"/>
          </a:xfrm>
          <a:prstGeom prst="rect">
            <a:avLst/>
          </a:prstGeom>
          <a:ln>
            <a:noFill/>
          </a:ln>
        </p:spPr>
      </p:pic>
      <p:sp>
        <p:nvSpPr>
          <p:cNvPr id="145" name="CustomShape 2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F35738BF-E163-4D39-B6F1-19765701F97A}" type="slidenum">
              <a:rPr lang="es-ES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16</a:t>
            </a:fld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DD6616BA-157B-4BC8-BA0C-BC0BACAF648E}" type="slidenum">
              <a:rPr lang="es-ES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17</a:t>
            </a:fld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7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457200" y="1"/>
            <a:ext cx="8228880" cy="25952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720">
              <a:lnSpc>
                <a:spcPct val="100000"/>
              </a:lnSpc>
              <a:buClr>
                <a:srgbClr val="FF0000"/>
              </a:buClr>
            </a:pPr>
            <a:r>
              <a:rPr lang="es-ES" sz="1800" b="1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Finalidade</a:t>
            </a:r>
            <a:r>
              <a:rPr lang="es-ES" sz="1800" b="1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es-ES" sz="1800" b="1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destas</a:t>
            </a:r>
            <a:r>
              <a:rPr lang="es-ES" sz="1800" b="1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pinturas: é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controvertida:</a:t>
            </a:r>
            <a:endParaRPr lang="es-ES" sz="1800" strike="noStrike" spc="-1" dirty="0">
              <a:solidFill>
                <a:schemeClr val="accent3">
                  <a:lumMod val="20000"/>
                  <a:lumOff val="8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800" b="1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	1-Do arte </a:t>
            </a:r>
            <a:r>
              <a:rPr lang="es-ES" sz="1800" b="1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pola</a:t>
            </a:r>
            <a:r>
              <a:rPr lang="es-ES" sz="1800" b="1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arte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: o instinto estético e a </a:t>
            </a:r>
            <a:r>
              <a:rPr lang="es-ES" sz="1800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facultade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de producir </a:t>
            </a:r>
            <a:r>
              <a:rPr lang="es-ES" sz="1800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imaxes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es-ES" sz="1800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nas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paredes das </a:t>
            </a:r>
            <a:r>
              <a:rPr lang="es-ES" sz="1800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covas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es-ES" sz="1800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nas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que vivía.</a:t>
            </a:r>
            <a:endParaRPr lang="es-ES" sz="1800" strike="noStrike" spc="-1" dirty="0">
              <a:solidFill>
                <a:schemeClr val="accent3">
                  <a:lumMod val="20000"/>
                  <a:lumOff val="8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	 </a:t>
            </a:r>
            <a:r>
              <a:rPr lang="es-ES" sz="1800" b="1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2-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es-ES" sz="1800" b="1" i="1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“</a:t>
            </a:r>
            <a:r>
              <a:rPr lang="es-ES" sz="1800" b="1" i="1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maxia</a:t>
            </a:r>
            <a:r>
              <a:rPr lang="es-ES" sz="1800" b="1" i="1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propiciatoria”</a:t>
            </a:r>
            <a:r>
              <a:rPr lang="es-ES" sz="1800" b="1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: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es-ES" sz="1800" u="sng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é a</a:t>
            </a:r>
            <a:r>
              <a:rPr lang="es-ES" sz="1800" b="1" u="sng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teoría dominante </a:t>
            </a:r>
            <a:r>
              <a:rPr lang="es-ES" sz="1800" u="sng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(</a:t>
            </a:r>
            <a:r>
              <a:rPr lang="es-ES" sz="1800" b="1" u="sng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Leroi-Gourham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) –polos paralelos etnográficos en </a:t>
            </a:r>
            <a:r>
              <a:rPr lang="es-ES" sz="1800" b="1" i="1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“pobos primitivos </a:t>
            </a:r>
            <a:r>
              <a:rPr lang="es-ES" sz="1800" b="1" i="1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actuais</a:t>
            </a:r>
            <a:r>
              <a:rPr lang="es-ES" sz="1800" b="1" i="1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”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como os </a:t>
            </a:r>
            <a:r>
              <a:rPr lang="es-ES" sz="1800" b="1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bosquimanos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e australianos-. Os pintores pretendían apresar a esencia dos </a:t>
            </a:r>
            <a:r>
              <a:rPr lang="es-ES" sz="1800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animais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-a </a:t>
            </a:r>
            <a:r>
              <a:rPr lang="es-ES" sz="1800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súa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dieta- (</a:t>
            </a:r>
            <a:r>
              <a:rPr lang="es-ES" sz="1800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animais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es-ES" sz="1800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daniños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e figuras humanas case nunca aparecen) e </a:t>
            </a:r>
            <a:r>
              <a:rPr lang="es-ES" sz="1800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cazalos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es-ES" sz="1800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maxicamente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, convencidos de que estas </a:t>
            </a:r>
            <a:r>
              <a:rPr lang="es-ES" sz="1800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cerimonias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favorecían a </a:t>
            </a:r>
          </a:p>
          <a:p>
            <a:pPr algn="just">
              <a:lnSpc>
                <a:spcPct val="100000"/>
              </a:lnSpc>
            </a:pPr>
            <a:r>
              <a:rPr lang="es-ES" sz="1800" b="1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	3-Outras teorías -Max Raphael-: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as Pinturas serían como escritura primitiva.</a:t>
            </a:r>
            <a:endParaRPr lang="es-ES" sz="1800" strike="noStrike" spc="-1" dirty="0">
              <a:solidFill>
                <a:schemeClr val="accent3">
                  <a:lumMod val="20000"/>
                  <a:lumOff val="8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800" strike="noStrike" spc="-1" dirty="0">
              <a:solidFill>
                <a:schemeClr val="accent3">
                  <a:lumMod val="20000"/>
                  <a:lumOff val="8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CustomShape 2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B650814B-CFB1-4F15-AB0E-E612DD7B530A}" type="slidenum">
              <a:rPr lang="es-ES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18</a:t>
            </a:fld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010" y="2595283"/>
            <a:ext cx="6929361" cy="42627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2"/>
          <p:cNvPicPr/>
          <p:nvPr/>
        </p:nvPicPr>
        <p:blipFill>
          <a:blip r:embed="rId2"/>
          <a:stretch/>
        </p:blipFill>
        <p:spPr>
          <a:xfrm>
            <a:off x="678766" y="0"/>
            <a:ext cx="8465233" cy="4433040"/>
          </a:xfrm>
          <a:prstGeom prst="rect">
            <a:avLst/>
          </a:prstGeom>
          <a:ln>
            <a:noFill/>
          </a:ln>
        </p:spPr>
      </p:pic>
      <p:sp>
        <p:nvSpPr>
          <p:cNvPr id="151" name="CustomShape 1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D636FF8D-0ECE-43A0-A43A-64D83B77B7AB}" type="slidenum">
              <a:rPr lang="es-ES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19</a:t>
            </a:fld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2" name="Picture 2"/>
          <p:cNvPicPr/>
          <p:nvPr/>
        </p:nvPicPr>
        <p:blipFill>
          <a:blip r:embed="rId3"/>
          <a:stretch/>
        </p:blipFill>
        <p:spPr>
          <a:xfrm>
            <a:off x="0" y="4433040"/>
            <a:ext cx="3340800" cy="2424960"/>
          </a:xfrm>
          <a:prstGeom prst="rect">
            <a:avLst/>
          </a:prstGeom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3916017" y="4366735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720" lvl="0" algn="just">
              <a:buClr>
                <a:srgbClr val="FF0000"/>
              </a:buClr>
            </a:pPr>
            <a:r>
              <a:rPr lang="es-ES" b="1" spc="-1" dirty="0" err="1">
                <a:solidFill>
                  <a:schemeClr val="tx2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Materiais</a:t>
            </a:r>
            <a:r>
              <a:rPr lang="es-ES" b="1" spc="-1" dirty="0">
                <a:solidFill>
                  <a:srgbClr val="9BBB59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 </a:t>
            </a:r>
          </a:p>
          <a:p>
            <a:pPr marL="720" lvl="0" algn="just">
              <a:buClr>
                <a:srgbClr val="FF0000"/>
              </a:buClr>
            </a:pPr>
            <a:r>
              <a:rPr lang="es-ES" b="1" spc="-1" dirty="0">
                <a:solidFill>
                  <a:srgbClr val="9BBB59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</a:t>
            </a:r>
            <a:r>
              <a:rPr lang="es-ES" b="1" spc="-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pigmentos</a:t>
            </a:r>
            <a:r>
              <a:rPr lang="es-ES" spc="-1" dirty="0">
                <a:solidFill>
                  <a:srgbClr val="9BBB59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s-ES" spc="-1" dirty="0" err="1">
                <a:solidFill>
                  <a:srgbClr val="9BBB59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naturais</a:t>
            </a:r>
            <a:r>
              <a:rPr lang="es-ES" spc="-1" dirty="0">
                <a:solidFill>
                  <a:srgbClr val="9BBB59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s-ES" spc="-1" dirty="0" err="1">
                <a:solidFill>
                  <a:srgbClr val="9BBB59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disoltos</a:t>
            </a:r>
            <a:r>
              <a:rPr lang="es-ES" spc="-1" dirty="0">
                <a:solidFill>
                  <a:srgbClr val="9BBB59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en </a:t>
            </a:r>
            <a:r>
              <a:rPr lang="es-ES" spc="-1" dirty="0" err="1">
                <a:solidFill>
                  <a:srgbClr val="9BBB59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auga</a:t>
            </a:r>
            <a:r>
              <a:rPr lang="es-ES" spc="-1" dirty="0">
                <a:solidFill>
                  <a:srgbClr val="9BBB59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(</a:t>
            </a:r>
            <a:r>
              <a:rPr lang="es-ES" spc="-1" dirty="0" err="1">
                <a:solidFill>
                  <a:srgbClr val="9BBB59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arxilas</a:t>
            </a:r>
            <a:r>
              <a:rPr lang="es-ES" spc="-1" dirty="0">
                <a:solidFill>
                  <a:srgbClr val="9BBB59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óxidos de ferro, carbón </a:t>
            </a:r>
            <a:r>
              <a:rPr lang="es-ES" spc="-1" dirty="0" err="1">
                <a:solidFill>
                  <a:srgbClr val="9BBB59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vexetal</a:t>
            </a:r>
            <a:r>
              <a:rPr lang="es-ES" spc="-1" dirty="0">
                <a:solidFill>
                  <a:srgbClr val="9BBB59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...) que daba lugar a </a:t>
            </a:r>
            <a:r>
              <a:rPr lang="es-ES" spc="-1" dirty="0" err="1">
                <a:solidFill>
                  <a:srgbClr val="9BBB59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unha</a:t>
            </a:r>
            <a:r>
              <a:rPr lang="es-ES" spc="-1" dirty="0">
                <a:solidFill>
                  <a:srgbClr val="9BBB59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s-ES" spc="-1" dirty="0" err="1">
                <a:solidFill>
                  <a:srgbClr val="9BBB59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sorte</a:t>
            </a:r>
            <a:r>
              <a:rPr lang="es-ES" spc="-1" dirty="0">
                <a:solidFill>
                  <a:srgbClr val="9BBB59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de </a:t>
            </a:r>
            <a:r>
              <a:rPr lang="es-ES" b="1" spc="-1" dirty="0">
                <a:solidFill>
                  <a:srgbClr val="9BBB59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fresco natural</a:t>
            </a:r>
            <a:r>
              <a:rPr lang="es-ES" spc="-1" dirty="0">
                <a:solidFill>
                  <a:srgbClr val="9BBB59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-</a:t>
            </a:r>
            <a:r>
              <a:rPr lang="es-ES" spc="-1" dirty="0" err="1">
                <a:solidFill>
                  <a:srgbClr val="9BBB59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bo</a:t>
            </a:r>
            <a:r>
              <a:rPr lang="es-ES" spc="-1" dirty="0">
                <a:solidFill>
                  <a:srgbClr val="9BBB59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estado de conservación-. </a:t>
            </a:r>
          </a:p>
          <a:p>
            <a:pPr marL="720" lvl="0" algn="just">
              <a:buClr>
                <a:srgbClr val="FF0000"/>
              </a:buClr>
            </a:pPr>
            <a:r>
              <a:rPr lang="es-ES" spc="-1" dirty="0">
                <a:solidFill>
                  <a:srgbClr val="9BBB59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Para </a:t>
            </a:r>
            <a:r>
              <a:rPr lang="es-ES" b="1" spc="-1" dirty="0" err="1">
                <a:solidFill>
                  <a:srgbClr val="9BBB59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estender</a:t>
            </a:r>
            <a:r>
              <a:rPr lang="es-ES" spc="-1" dirty="0">
                <a:solidFill>
                  <a:srgbClr val="9BBB59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a pintura: </a:t>
            </a:r>
            <a:r>
              <a:rPr lang="es-ES" spc="-1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as </a:t>
            </a:r>
            <a:r>
              <a:rPr lang="es-ES" spc="-1" dirty="0" err="1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mans</a:t>
            </a:r>
            <a:r>
              <a:rPr lang="es-ES" spc="-1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</a:t>
            </a:r>
            <a:r>
              <a:rPr lang="es-ES" b="1" i="1" spc="-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pinceis</a:t>
            </a:r>
            <a:r>
              <a:rPr lang="es-ES" spc="-1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</a:t>
            </a:r>
            <a:r>
              <a:rPr lang="es-ES" b="1" spc="-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tampóns</a:t>
            </a:r>
            <a:r>
              <a:rPr lang="es-ES" spc="-1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de </a:t>
            </a:r>
            <a:r>
              <a:rPr lang="es-ES" spc="-1" dirty="0" err="1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pel</a:t>
            </a:r>
            <a:r>
              <a:rPr lang="es-ES" spc="-1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e </a:t>
            </a:r>
            <a:r>
              <a:rPr lang="es-ES" b="1" i="1" spc="-1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“aerógrafos”</a:t>
            </a:r>
            <a:r>
              <a:rPr lang="es-ES" spc="-1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(canas </a:t>
            </a:r>
            <a:r>
              <a:rPr lang="es-ES" spc="-1" dirty="0" err="1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polas</a:t>
            </a:r>
            <a:r>
              <a:rPr lang="es-ES" spc="-1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que se </a:t>
            </a:r>
            <a:r>
              <a:rPr lang="es-ES" spc="-1" dirty="0" err="1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sopraba</a:t>
            </a:r>
            <a:r>
              <a:rPr lang="es-ES" spc="-1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a pintura).</a:t>
            </a:r>
            <a:endParaRPr lang="es-ES" spc="-1" dirty="0">
              <a:solidFill>
                <a:schemeClr val="accent3">
                  <a:lumMod val="75000"/>
                </a:schemeClr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035"/>
            <a:ext cx="9144000" cy="595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79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68572B7A-A2F6-4F26-B2A8-E6A1916E2063}" type="slidenum">
              <a:rPr lang="es-ES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20</a:t>
            </a:fld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702845"/>
            <a:ext cx="9143998" cy="3241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-12701" y="0"/>
            <a:ext cx="8823960" cy="233376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/>
            <a:r>
              <a:rPr lang="es-ES" sz="2000" b="1" u="sng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2- O NEOLÍTICO</a:t>
            </a:r>
          </a:p>
          <a:p>
            <a:pPr algn="ctr">
              <a:lnSpc>
                <a:spcPct val="100000"/>
              </a:lnSpc>
            </a:pPr>
            <a:endParaRPr lang="es-E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 Antiqua" panose="02040602050305030304" pitchFamily="18" charset="0"/>
            </a:endParaRPr>
          </a:p>
          <a:p>
            <a:pPr marL="360" algn="just">
              <a:lnSpc>
                <a:spcPct val="120000"/>
              </a:lnSpc>
            </a:pPr>
            <a:r>
              <a:rPr lang="es-ES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	</a:t>
            </a: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  <a:cs typeface="Calibri" panose="020F0502020204030204" pitchFamily="34" charset="0"/>
              </a:rPr>
              <a:t>No</a:t>
            </a:r>
            <a:r>
              <a:rPr lang="es-ES" b="1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  <a:cs typeface="Calibri" panose="020F0502020204030204" pitchFamily="34" charset="0"/>
              </a:rPr>
              <a:t> Neolítico</a:t>
            </a: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  <a:cs typeface="Calibri" panose="020F0502020204030204" pitchFamily="34" charset="0"/>
              </a:rPr>
              <a:t> (inicios 8000 </a:t>
            </a:r>
            <a:r>
              <a:rPr lang="es-ES" strike="noStrike" spc="-1" dirty="0" err="1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  <a:cs typeface="Calibri" panose="020F0502020204030204" pitchFamily="34" charset="0"/>
              </a:rPr>
              <a:t>a.c.</a:t>
            </a: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  <a:cs typeface="Calibri" panose="020F0502020204030204" pitchFamily="34" charset="0"/>
              </a:rPr>
              <a:t>) aparece a </a:t>
            </a:r>
            <a:r>
              <a:rPr lang="es-ES" b="1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  <a:cs typeface="Calibri" panose="020F0502020204030204" pitchFamily="34" charset="0"/>
              </a:rPr>
              <a:t>agricultura e a cerámica</a:t>
            </a: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  <a:cs typeface="Calibri" panose="020F0502020204030204" pitchFamily="34" charset="0"/>
              </a:rPr>
              <a:t>. </a:t>
            </a:r>
          </a:p>
          <a:p>
            <a:pPr marL="360" algn="just">
              <a:lnSpc>
                <a:spcPct val="120000"/>
              </a:lnSpc>
            </a:pPr>
            <a:r>
              <a:rPr lang="es-ES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  <a:cs typeface="Calibri" panose="020F0502020204030204" pitchFamily="34" charset="0"/>
              </a:rPr>
              <a:t>	</a:t>
            </a: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  <a:cs typeface="Calibri" panose="020F0502020204030204" pitchFamily="34" charset="0"/>
              </a:rPr>
              <a:t>Continúan pintándose </a:t>
            </a:r>
            <a:r>
              <a:rPr lang="es-ES" strike="noStrike" spc="-1" dirty="0" err="1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  <a:cs typeface="Calibri" panose="020F0502020204030204" pitchFamily="34" charset="0"/>
              </a:rPr>
              <a:t>covas</a:t>
            </a: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  <a:cs typeface="Calibri" panose="020F0502020204030204" pitchFamily="34" charset="0"/>
              </a:rPr>
              <a:t> e abrigos </a:t>
            </a:r>
            <a:r>
              <a:rPr lang="es-ES" strike="noStrike" spc="-1" dirty="0" err="1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  <a:cs typeface="Calibri" panose="020F0502020204030204" pitchFamily="34" charset="0"/>
              </a:rPr>
              <a:t>rochosos</a:t>
            </a: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  <a:cs typeface="Calibri" panose="020F0502020204030204" pitchFamily="34" charset="0"/>
              </a:rPr>
              <a:t> (</a:t>
            </a:r>
            <a:r>
              <a:rPr lang="es-ES" b="1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  <a:cs typeface="Calibri" panose="020F0502020204030204" pitchFamily="34" charset="0"/>
              </a:rPr>
              <a:t>pintura levantina </a:t>
            </a: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  <a:cs typeface="Calibri" panose="020F0502020204030204" pitchFamily="34" charset="0"/>
              </a:rPr>
              <a:t>de </a:t>
            </a:r>
            <a:r>
              <a:rPr lang="es-ES" strike="noStrike" spc="-1" dirty="0" err="1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  <a:cs typeface="Calibri" panose="020F0502020204030204" pitchFamily="34" charset="0"/>
              </a:rPr>
              <a:t>animais</a:t>
            </a: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  <a:cs typeface="Calibri" panose="020F0502020204030204" pitchFamily="34" charset="0"/>
              </a:rPr>
              <a:t> silueteados, en negro </a:t>
            </a:r>
            <a:r>
              <a:rPr lang="es-ES" strike="noStrike" spc="-1" dirty="0" err="1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  <a:cs typeface="Calibri" panose="020F0502020204030204" pitchFamily="34" charset="0"/>
              </a:rPr>
              <a:t>ou</a:t>
            </a: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  <a:cs typeface="Calibri" panose="020F0502020204030204" pitchFamily="34" charset="0"/>
              </a:rPr>
              <a:t> </a:t>
            </a:r>
            <a:r>
              <a:rPr lang="es-ES" strike="noStrike" spc="-1" dirty="0" err="1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  <a:cs typeface="Calibri" panose="020F0502020204030204" pitchFamily="34" charset="0"/>
              </a:rPr>
              <a:t>vermello</a:t>
            </a: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  <a:cs typeface="Calibri" panose="020F0502020204030204" pitchFamily="34" charset="0"/>
              </a:rPr>
              <a:t>). </a:t>
            </a:r>
            <a:r>
              <a:rPr lang="es-ES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  <a:cs typeface="Calibri" panose="020F0502020204030204" pitchFamily="34" charset="0"/>
              </a:rPr>
              <a:t> </a:t>
            </a: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  <a:cs typeface="Calibri" panose="020F0502020204030204" pitchFamily="34" charset="0"/>
              </a:rPr>
              <a:t>Aparece a </a:t>
            </a:r>
            <a:r>
              <a:rPr lang="es-ES" b="1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  <a:cs typeface="Calibri" panose="020F0502020204030204" pitchFamily="34" charset="0"/>
              </a:rPr>
              <a:t>arquitectura e cultura megalítica.</a:t>
            </a:r>
            <a:endParaRPr lang="es-ES" strike="noStrike" spc="-1" dirty="0">
              <a:solidFill>
                <a:schemeClr val="tx2">
                  <a:lumMod val="20000"/>
                  <a:lumOff val="80000"/>
                </a:schemeClr>
              </a:solidFill>
              <a:uFill>
                <a:solidFill>
                  <a:srgbClr val="FFFFFF"/>
                </a:solidFill>
              </a:u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  <a:cs typeface="Calibri" panose="020F0502020204030204" pitchFamily="34" charset="0"/>
              </a:rPr>
              <a:t>	O Neolítico é un período fundamental  -</a:t>
            </a:r>
            <a:r>
              <a:rPr lang="es-ES" b="1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  <a:cs typeface="Calibri" panose="020F0502020204030204" pitchFamily="34" charset="0"/>
              </a:rPr>
              <a:t>"revolución neolítica“</a:t>
            </a: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  <a:cs typeface="Calibri" panose="020F0502020204030204" pitchFamily="34" charset="0"/>
              </a:rPr>
              <a:t>- polos cambios. Aparecen os útiles de </a:t>
            </a:r>
            <a:r>
              <a:rPr lang="es-ES" b="1" strike="noStrike" spc="-1" dirty="0" err="1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  <a:cs typeface="Calibri" panose="020F0502020204030204" pitchFamily="34" charset="0"/>
              </a:rPr>
              <a:t>pedra</a:t>
            </a:r>
            <a:r>
              <a:rPr lang="es-ES" b="1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  <a:cs typeface="Calibri" panose="020F0502020204030204" pitchFamily="34" charset="0"/>
              </a:rPr>
              <a:t> pulida </a:t>
            </a: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  <a:cs typeface="Calibri" panose="020F0502020204030204" pitchFamily="34" charset="0"/>
              </a:rPr>
              <a:t>e a </a:t>
            </a:r>
            <a:r>
              <a:rPr lang="es-ES" b="1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  <a:cs typeface="Calibri" panose="020F0502020204030204" pitchFamily="34" charset="0"/>
              </a:rPr>
              <a:t>agricultura</a:t>
            </a: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  <a:cs typeface="Calibri" panose="020F0502020204030204" pitchFamily="34" charset="0"/>
              </a:rPr>
              <a:t> e </a:t>
            </a:r>
            <a:r>
              <a:rPr lang="es-ES" b="1" strike="noStrike" spc="-1" dirty="0" err="1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  <a:cs typeface="Calibri" panose="020F0502020204030204" pitchFamily="34" charset="0"/>
              </a:rPr>
              <a:t>gandería</a:t>
            </a: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  <a:cs typeface="Calibri" panose="020F0502020204030204" pitchFamily="34" charset="0"/>
              </a:rPr>
              <a:t>.  </a:t>
            </a:r>
            <a:endParaRPr lang="es-ES" strike="noStrike" spc="-1" dirty="0">
              <a:solidFill>
                <a:schemeClr val="tx2">
                  <a:lumMod val="20000"/>
                  <a:lumOff val="80000"/>
                </a:schemeClr>
              </a:solidFill>
              <a:uFill>
                <a:solidFill>
                  <a:srgbClr val="FFFFFF"/>
                </a:solidFill>
              </a:u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156" name="CustomShape 2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9BBE59DA-8DC2-4CDB-9C14-B5ECD7ABA1FC}" type="slidenum">
              <a:rPr lang="es-ES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21</a:t>
            </a:fld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2" y="3268157"/>
            <a:ext cx="9156701" cy="358984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985243" y="2831282"/>
            <a:ext cx="1488356" cy="4025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s-ES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7200 años </a:t>
            </a:r>
            <a:r>
              <a:rPr lang="es-ES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a.C</a:t>
            </a:r>
            <a:endParaRPr lang="es-ES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EF37B8A9-DC93-4FE2-81BA-F8D50F84A084}" type="slidenum">
              <a:rPr lang="es-ES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22</a:t>
            </a:fld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9" name="4 Imagen"/>
          <p:cNvPicPr/>
          <p:nvPr/>
        </p:nvPicPr>
        <p:blipFill>
          <a:blip r:embed="rId2"/>
          <a:stretch/>
        </p:blipFill>
        <p:spPr>
          <a:xfrm>
            <a:off x="0" y="417324"/>
            <a:ext cx="9144000" cy="5812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C0FC17EF-E3F7-4FDE-A9C3-1A0089E8C597}" type="slidenum">
              <a:rPr lang="es-ES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23</a:t>
            </a:fld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1092"/>
            <a:ext cx="9143999" cy="505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0" y="0"/>
            <a:ext cx="9143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	Esta arte rupestre </a:t>
            </a:r>
            <a:r>
              <a:rPr lang="pt-BR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desenvolveuse</a:t>
            </a:r>
            <a:r>
              <a:rPr lang="pt-B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entre o Neolítico e a Idade do Cobre (</a:t>
            </a: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10.000-</a:t>
            </a:r>
            <a:r>
              <a:rPr lang="pt-B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4.000</a:t>
            </a:r>
            <a:r>
              <a:rPr lang="pt-B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a. C</a:t>
            </a:r>
            <a:r>
              <a:rPr lang="pt-B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). As </a:t>
            </a:r>
            <a:r>
              <a:rPr lang="pt-BR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localízanse</a:t>
            </a:r>
            <a:r>
              <a:rPr lang="pt-B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pt-BR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en</a:t>
            </a:r>
            <a:r>
              <a:rPr lang="pt-B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abrigos e covas ao aire libre. Cores </a:t>
            </a:r>
            <a:r>
              <a:rPr lang="pt-BR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vermello</a:t>
            </a:r>
            <a:r>
              <a:rPr lang="pt-B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, negro e branco. Estilo esquemático das figuras e  </a:t>
            </a:r>
            <a:r>
              <a:rPr lang="pt-BR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acción</a:t>
            </a:r>
            <a:r>
              <a:rPr lang="pt-B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nas </a:t>
            </a:r>
            <a:r>
              <a:rPr lang="pt-BR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escenas</a:t>
            </a:r>
            <a:r>
              <a:rPr lang="pt-B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: </a:t>
            </a:r>
            <a:r>
              <a:rPr lang="pt-BR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episodios</a:t>
            </a:r>
            <a:r>
              <a:rPr lang="pt-B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de guerra, </a:t>
            </a:r>
            <a:r>
              <a:rPr lang="pt-BR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caza</a:t>
            </a:r>
            <a:r>
              <a:rPr lang="pt-B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, vida </a:t>
            </a:r>
            <a:r>
              <a:rPr lang="pt-BR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cotiá</a:t>
            </a:r>
            <a:r>
              <a:rPr lang="pt-B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ou </a:t>
            </a:r>
            <a:r>
              <a:rPr lang="pt-BR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danzas</a:t>
            </a:r>
            <a:r>
              <a:rPr lang="pt-B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rituais. </a:t>
            </a:r>
            <a:endParaRPr lang="gl-ES" b="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447058" y="1431760"/>
            <a:ext cx="37994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Pintura esquemática levantina. </a:t>
            </a:r>
            <a:r>
              <a:rPr lang="pt-BR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España</a:t>
            </a:r>
            <a:endParaRPr lang="gl-E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0" y="37652"/>
            <a:ext cx="9144000" cy="52739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80000"/>
              </a:lnSpc>
            </a:pPr>
            <a:r>
              <a:rPr lang="es-ES" sz="2000" b="1" u="sng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</a:t>
            </a:r>
            <a:r>
              <a:rPr lang="es-ES" sz="2000" b="1" u="sng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Megalitismo</a:t>
            </a:r>
            <a:r>
              <a:rPr lang="es-ES" sz="2000" b="1" u="sng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</a:t>
            </a:r>
          </a:p>
          <a:p>
            <a:pPr marL="720" algn="just">
              <a:lnSpc>
                <a:spcPct val="100000"/>
              </a:lnSpc>
              <a:buClr>
                <a:srgbClr val="000000"/>
              </a:buClr>
            </a:pPr>
            <a:r>
              <a:rPr lang="es-ES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	</a:t>
            </a: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A </a:t>
            </a:r>
            <a:r>
              <a:rPr lang="es-ES" b="1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Hª </a:t>
            </a:r>
            <a:r>
              <a:rPr lang="es-ES" b="1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da </a:t>
            </a:r>
            <a:r>
              <a:rPr lang="es-ES" b="1" strike="noStrike" spc="-1" dirty="0">
                <a:solidFill>
                  <a:schemeClr val="accent2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arquitectura</a:t>
            </a: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 </a:t>
            </a:r>
            <a:r>
              <a:rPr lang="es-ES" strike="noStrike" spc="-1" dirty="0" err="1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comeza</a:t>
            </a: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 </a:t>
            </a:r>
            <a:r>
              <a:rPr lang="es-ES" strike="noStrike" spc="-1" dirty="0" err="1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hai</a:t>
            </a: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 </a:t>
            </a:r>
            <a:r>
              <a:rPr lang="es-ES" strike="noStrike" spc="-1" dirty="0" err="1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máis</a:t>
            </a: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 de 5.000 anos, cando aparecen en Europa os </a:t>
            </a:r>
            <a:r>
              <a:rPr lang="es-ES" b="1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 </a:t>
            </a:r>
            <a:r>
              <a:rPr lang="es-ES" b="1" strike="noStrike" spc="-1" dirty="0">
                <a:solidFill>
                  <a:schemeClr val="accent2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monumentos</a:t>
            </a:r>
            <a:r>
              <a:rPr lang="es-ES" b="1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 </a:t>
            </a:r>
            <a:r>
              <a:rPr lang="es-ES" b="1" strike="noStrike" spc="-1" dirty="0">
                <a:solidFill>
                  <a:schemeClr val="accent2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megalíticos</a:t>
            </a: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. </a:t>
            </a:r>
            <a:endParaRPr lang="es-ES" spc="-1" dirty="0">
              <a:solidFill>
                <a:schemeClr val="tx2">
                  <a:lumMod val="20000"/>
                  <a:lumOff val="80000"/>
                </a:schemeClr>
              </a:solidFill>
              <a:uFill>
                <a:solidFill>
                  <a:srgbClr val="FFFFFF"/>
                </a:solidFill>
              </a:uFill>
              <a:latin typeface="Book Antiqua" panose="02040602050305030304" pitchFamily="18" charset="0"/>
            </a:endParaRPr>
          </a:p>
          <a:p>
            <a:pPr marL="720" algn="just">
              <a:lnSpc>
                <a:spcPct val="100000"/>
              </a:lnSpc>
              <a:buClr>
                <a:srgbClr val="000000"/>
              </a:buClr>
            </a:pP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	O </a:t>
            </a:r>
            <a:r>
              <a:rPr lang="es-ES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megalitismo</a:t>
            </a: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 (</a:t>
            </a:r>
            <a:r>
              <a:rPr lang="es-ES" b="1" strike="noStrike" spc="-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grego</a:t>
            </a: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: </a:t>
            </a:r>
            <a:r>
              <a:rPr lang="es-ES" b="1" i="1" strike="noStrike" spc="-1" dirty="0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mega</a:t>
            </a:r>
            <a:r>
              <a:rPr lang="es-ES" strike="noStrike" spc="-1" dirty="0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 grande, </a:t>
            </a:r>
            <a:r>
              <a:rPr lang="es-ES" b="1" i="1" strike="noStrike" spc="-1" dirty="0" err="1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litos</a:t>
            </a:r>
            <a:r>
              <a:rPr lang="es-ES" strike="noStrike" spc="-1" dirty="0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 </a:t>
            </a:r>
            <a:r>
              <a:rPr lang="es-ES" strike="noStrike" spc="-1" dirty="0" err="1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pedra</a:t>
            </a: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) dase por </a:t>
            </a:r>
            <a:r>
              <a:rPr lang="es-ES" b="1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toda a fachada atlántica de Europa</a:t>
            </a: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 no </a:t>
            </a:r>
            <a:r>
              <a:rPr lang="es-ES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Neolítico</a:t>
            </a: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 </a:t>
            </a:r>
            <a:r>
              <a:rPr lang="es-ES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final</a:t>
            </a:r>
            <a:r>
              <a:rPr lang="es-ES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,</a:t>
            </a: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 nos núcleos da </a:t>
            </a:r>
            <a:r>
              <a:rPr lang="es-ES" b="1" u="sng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Bretaña francesa</a:t>
            </a:r>
            <a:r>
              <a:rPr lang="es-ES" b="1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 </a:t>
            </a: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e </a:t>
            </a:r>
            <a:r>
              <a:rPr lang="es-ES" b="1" u="sng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sur de Galicia e norte de Portugal</a:t>
            </a:r>
            <a:r>
              <a:rPr lang="es-ES" b="1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,</a:t>
            </a: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 </a:t>
            </a:r>
            <a:r>
              <a:rPr lang="es-ES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de</a:t>
            </a: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 </a:t>
            </a:r>
            <a:r>
              <a:rPr lang="es-ES" strike="noStrike" spc="-1" dirty="0" err="1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cronoloxías</a:t>
            </a: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 similares en torno </a:t>
            </a:r>
            <a:r>
              <a:rPr lang="es-ES" strike="noStrike" spc="-1" dirty="0" err="1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ao</a:t>
            </a: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 </a:t>
            </a:r>
            <a:r>
              <a:rPr lang="es-ES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3500</a:t>
            </a:r>
            <a:r>
              <a:rPr lang="es-ES" b="1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 </a:t>
            </a:r>
            <a:r>
              <a:rPr lang="es-ES" b="1" strike="noStrike" spc="-1" dirty="0" err="1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a.c.</a:t>
            </a:r>
            <a:endParaRPr lang="es-ES" strike="noStrike" spc="-1" dirty="0">
              <a:solidFill>
                <a:schemeClr val="tx2">
                  <a:lumMod val="20000"/>
                  <a:lumOff val="80000"/>
                </a:schemeClr>
              </a:solidFill>
              <a:uFill>
                <a:solidFill>
                  <a:srgbClr val="FFFFFF"/>
                </a:solidFill>
              </a:uFill>
              <a:latin typeface="Book Antiqua" panose="02040602050305030304" pitchFamily="18" charset="0"/>
            </a:endParaRPr>
          </a:p>
          <a:p>
            <a:pPr algn="just">
              <a:lnSpc>
                <a:spcPct val="100000"/>
              </a:lnSpc>
            </a:pPr>
            <a:endParaRPr lang="es-ES" strike="noStrike" spc="-1" dirty="0">
              <a:solidFill>
                <a:schemeClr val="tx2">
                  <a:lumMod val="20000"/>
                  <a:lumOff val="80000"/>
                </a:schemeClr>
              </a:solidFill>
              <a:uFill>
                <a:solidFill>
                  <a:srgbClr val="FFFFFF"/>
                </a:solidFill>
              </a:uFill>
              <a:latin typeface="Book Antiqua" panose="02040602050305030304" pitchFamily="18" charset="0"/>
            </a:endParaRPr>
          </a:p>
          <a:p>
            <a:pPr marL="285840" indent="-28512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lang="es-ES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DejaVu Sans"/>
              </a:rPr>
              <a:t>            </a:t>
            </a:r>
            <a:endParaRPr lang="es-ES" strike="noStrike" spc="-1" dirty="0">
              <a:solidFill>
                <a:schemeClr val="tx2">
                  <a:lumMod val="20000"/>
                  <a:lumOff val="80000"/>
                </a:schemeClr>
              </a:solidFill>
              <a:uFill>
                <a:solidFill>
                  <a:srgbClr val="FFFFFF"/>
                </a:solidFill>
              </a:uFill>
              <a:latin typeface="Book Antiqua" panose="02040602050305030304" pitchFamily="18" charset="0"/>
            </a:endParaRPr>
          </a:p>
        </p:txBody>
      </p:sp>
      <p:sp>
        <p:nvSpPr>
          <p:cNvPr id="165" name="CustomShape 2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EFC8BFFE-D1F5-4884-BE5E-A6A47DBCC6E7}" type="slidenum">
              <a:rPr lang="es-ES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24</a:t>
            </a:fld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8994"/>
            <a:ext cx="9144000" cy="513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0" y="648149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Vimianzo</a:t>
            </a:r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A </a:t>
            </a:r>
            <a:r>
              <a:rPr lang="pt-BR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coruña</a:t>
            </a:r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Ourense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963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840" lvl="0" indent="-285120" algn="just">
              <a:buClr>
                <a:srgbClr val="000000"/>
              </a:buClr>
              <a:buFont typeface="Wingdings" charset="2"/>
              <a:buChar char=""/>
            </a:pPr>
            <a:r>
              <a:rPr lang="es-ES" spc="-1" dirty="0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A cultura </a:t>
            </a:r>
            <a:r>
              <a:rPr lang="es-ES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megalítica</a:t>
            </a:r>
            <a:r>
              <a:rPr lang="es-ES" spc="-1" dirty="0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 </a:t>
            </a:r>
            <a:r>
              <a:rPr lang="es-ES" spc="-1" dirty="0" err="1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caracterízase</a:t>
            </a:r>
            <a:r>
              <a:rPr lang="es-ES" spc="-1" dirty="0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:</a:t>
            </a:r>
          </a:p>
          <a:p>
            <a:pPr lvl="0" algn="just"/>
            <a:r>
              <a:rPr lang="es-ES" spc="-1" dirty="0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	a-</a:t>
            </a:r>
            <a:r>
              <a:rPr lang="es-ES" spc="-1" dirty="0" err="1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Construcións</a:t>
            </a:r>
            <a:r>
              <a:rPr lang="es-ES" spc="-1" dirty="0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 de grandes </a:t>
            </a:r>
            <a:r>
              <a:rPr lang="es-ES" spc="-1" dirty="0" err="1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pedras</a:t>
            </a:r>
            <a:r>
              <a:rPr lang="es-ES" spc="-1" dirty="0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 .</a:t>
            </a:r>
          </a:p>
          <a:p>
            <a:pPr lvl="0" algn="just"/>
            <a:r>
              <a:rPr lang="es-ES" spc="-1" dirty="0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	b-</a:t>
            </a:r>
            <a:r>
              <a:rPr lang="es-ES" spc="-1" dirty="0" err="1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Catro</a:t>
            </a:r>
            <a:r>
              <a:rPr lang="es-ES" spc="-1" dirty="0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 grandes tipos de </a:t>
            </a:r>
            <a:r>
              <a:rPr lang="es-ES" spc="-1" dirty="0" err="1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construcións</a:t>
            </a:r>
            <a:r>
              <a:rPr lang="es-ES" spc="-1" dirty="0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 megalíticas no atlántico europeo; dólmenes </a:t>
            </a:r>
            <a:r>
              <a:rPr lang="es-ES" spc="-1" dirty="0" err="1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ou</a:t>
            </a:r>
            <a:r>
              <a:rPr lang="es-ES" spc="-1" dirty="0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 </a:t>
            </a:r>
            <a:r>
              <a:rPr lang="es-ES" spc="-1" dirty="0" err="1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mámoas</a:t>
            </a:r>
            <a:r>
              <a:rPr lang="es-ES" spc="-1" dirty="0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 os </a:t>
            </a:r>
            <a:r>
              <a:rPr lang="es-ES" spc="-1" dirty="0" err="1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máis</a:t>
            </a:r>
            <a:r>
              <a:rPr lang="es-ES" spc="-1" dirty="0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 abundantes:</a:t>
            </a:r>
          </a:p>
          <a:p>
            <a:pPr marL="914400" lvl="0" algn="just"/>
            <a:r>
              <a:rPr lang="es-ES" spc="-1" dirty="0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   </a:t>
            </a:r>
            <a:r>
              <a:rPr lang="es-ES" b="1" spc="-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1-DOLMENES</a:t>
            </a:r>
            <a:r>
              <a:rPr lang="es-ES" b="1" spc="-1" dirty="0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 </a:t>
            </a:r>
            <a:r>
              <a:rPr lang="es-ES" spc="-1" dirty="0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 (en Galicia </a:t>
            </a:r>
            <a:r>
              <a:rPr lang="es-ES" spc="-1" dirty="0" err="1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mamoas</a:t>
            </a:r>
            <a:r>
              <a:rPr lang="es-ES" spc="-1" dirty="0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 </a:t>
            </a:r>
            <a:r>
              <a:rPr lang="es-ES" spc="-1" dirty="0" err="1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ou</a:t>
            </a:r>
            <a:r>
              <a:rPr lang="es-ES" spc="-1" dirty="0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 antas) </a:t>
            </a:r>
            <a:r>
              <a:rPr lang="es-ES" spc="-1" dirty="0" err="1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Dombate</a:t>
            </a:r>
            <a:r>
              <a:rPr lang="es-ES" spc="-1" dirty="0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, </a:t>
            </a:r>
            <a:r>
              <a:rPr lang="es-ES" spc="-1" dirty="0" err="1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Axeitos</a:t>
            </a:r>
            <a:r>
              <a:rPr lang="es-ES" spc="-1" dirty="0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... etc.</a:t>
            </a:r>
          </a:p>
          <a:p>
            <a:pPr marL="914400" lvl="0" algn="just"/>
            <a:r>
              <a:rPr lang="es-ES" spc="-1" dirty="0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   </a:t>
            </a:r>
            <a:r>
              <a:rPr lang="es-ES" b="1" spc="-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2-MENHIRES</a:t>
            </a:r>
            <a:r>
              <a:rPr lang="es-ES" spc="-1" dirty="0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  (en Galicia </a:t>
            </a:r>
            <a:r>
              <a:rPr lang="es-ES" spc="-1" dirty="0" err="1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pedras</a:t>
            </a:r>
            <a:r>
              <a:rPr lang="es-ES" spc="-1" dirty="0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 </a:t>
            </a:r>
            <a:r>
              <a:rPr lang="es-ES" spc="-1" dirty="0" err="1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fitas</a:t>
            </a:r>
            <a:r>
              <a:rPr lang="es-ES" spc="-1" dirty="0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 )</a:t>
            </a:r>
          </a:p>
          <a:p>
            <a:pPr marL="914400" lvl="0" algn="just"/>
            <a:r>
              <a:rPr lang="es-ES" b="1" spc="-1" dirty="0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   </a:t>
            </a:r>
            <a:r>
              <a:rPr lang="es-ES" b="1" spc="-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3-ALIÑAMENTOS</a:t>
            </a:r>
            <a:r>
              <a:rPr lang="es-ES" b="1" spc="-1" dirty="0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  </a:t>
            </a:r>
            <a:r>
              <a:rPr lang="es-ES" spc="-1" dirty="0" err="1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Karnac</a:t>
            </a:r>
            <a:endParaRPr lang="es-ES" spc="-1" dirty="0">
              <a:solidFill>
                <a:srgbClr val="1F497D">
                  <a:lumMod val="20000"/>
                  <a:lumOff val="80000"/>
                </a:srgbClr>
              </a:solidFill>
              <a:uFill>
                <a:solidFill>
                  <a:srgbClr val="FFFFFF"/>
                </a:solidFill>
              </a:uFill>
              <a:latin typeface="Book Antiqua" panose="02040602050305030304" pitchFamily="18" charset="0"/>
            </a:endParaRPr>
          </a:p>
          <a:p>
            <a:pPr marL="914400" lvl="0" algn="just"/>
            <a:r>
              <a:rPr lang="es-ES" b="1" spc="-1" dirty="0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   </a:t>
            </a:r>
            <a:r>
              <a:rPr lang="es-ES" b="1" spc="-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4-CROMLECH</a:t>
            </a:r>
            <a:r>
              <a:rPr lang="es-ES" b="1" spc="-1" dirty="0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 </a:t>
            </a:r>
            <a:r>
              <a:rPr lang="es-ES" spc="-1" dirty="0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(</a:t>
            </a:r>
            <a:r>
              <a:rPr lang="es-ES" spc="-1" dirty="0" err="1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aliñamentos</a:t>
            </a:r>
            <a:r>
              <a:rPr lang="es-ES" spc="-1" dirty="0">
                <a:solidFill>
                  <a:srgbClr val="1F497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 circulares) Stonehenge.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24" y="2295525"/>
            <a:ext cx="8054789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8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20468863-198A-4A19-BF0F-9269FABB5CC7}" type="slidenum">
              <a:rPr lang="es-ES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26</a:t>
            </a:fld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" name="CustomShape 2"/>
          <p:cNvSpPr/>
          <p:nvPr/>
        </p:nvSpPr>
        <p:spPr>
          <a:xfrm>
            <a:off x="0" y="0"/>
            <a:ext cx="9144000" cy="530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	</a:t>
            </a:r>
            <a:r>
              <a:rPr lang="es-ES" sz="1800" b="1" u="sng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Dolmenes</a:t>
            </a:r>
            <a:r>
              <a:rPr lang="es-ES" sz="1800" b="1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:</a:t>
            </a:r>
            <a:endParaRPr lang="es-ES" sz="1800" strike="noStrike" spc="-1" dirty="0">
              <a:solidFill>
                <a:schemeClr val="accent3">
                  <a:lumMod val="20000"/>
                  <a:lumOff val="8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	Son </a:t>
            </a:r>
            <a:r>
              <a:rPr lang="es-ES" sz="1800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</a:t>
            </a:r>
            <a:r>
              <a:rPr lang="es-ES" sz="1800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onstruccións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funerarias compostas </a:t>
            </a:r>
            <a:r>
              <a:rPr lang="es-ES" sz="1800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dunha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</a:t>
            </a:r>
            <a:r>
              <a:rPr lang="es-ES" b="1" spc="-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cámara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con 5-8 </a:t>
            </a:r>
            <a:r>
              <a:rPr lang="es-ES" sz="1800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pezas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</a:t>
            </a:r>
            <a:r>
              <a:rPr lang="es-ES" sz="1800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verticais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</a:t>
            </a:r>
            <a:r>
              <a:rPr lang="es-ES" sz="1800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cubertas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por </a:t>
            </a:r>
            <a:r>
              <a:rPr lang="es-ES" sz="1800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unha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</a:t>
            </a:r>
            <a:r>
              <a:rPr lang="es-ES" sz="1800" b="1" strike="noStrike" spc="-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laxa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de gran tamaño e as veces por un corredor de entrada.  </a:t>
            </a:r>
            <a:endParaRPr lang="es-ES" sz="1800" strike="noStrike" spc="-1" dirty="0">
              <a:solidFill>
                <a:schemeClr val="accent3">
                  <a:lumMod val="20000"/>
                  <a:lumOff val="8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	A </a:t>
            </a:r>
            <a:r>
              <a:rPr lang="es-ES" sz="1800" b="1" strike="noStrike" spc="-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cámara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</a:t>
            </a:r>
            <a:r>
              <a:rPr lang="es-ES" sz="1800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ou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anta cóbrese </a:t>
            </a:r>
            <a:r>
              <a:rPr lang="es-ES" sz="1800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ao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exterior </a:t>
            </a:r>
            <a:r>
              <a:rPr lang="es-ES" sz="1800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cun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</a:t>
            </a:r>
            <a:r>
              <a:rPr lang="es-ES" sz="1800" b="1" strike="noStrike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túmulo de </a:t>
            </a:r>
            <a:r>
              <a:rPr lang="es-ES" sz="1800" b="1" strike="noStrike" spc="-1" dirty="0" err="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terra</a:t>
            </a:r>
            <a:r>
              <a:rPr lang="es-ES" sz="1800" b="1" strike="noStrike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</a:t>
            </a:r>
            <a:r>
              <a:rPr lang="es-ES" sz="1800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recuberto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por </a:t>
            </a:r>
            <a:r>
              <a:rPr lang="es-ES" sz="1800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unha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coraza de laxas de </a:t>
            </a:r>
            <a:r>
              <a:rPr lang="es-ES" sz="1800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pedra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. </a:t>
            </a:r>
          </a:p>
          <a:p>
            <a:pPr algn="just">
              <a:lnSpc>
                <a:spcPct val="100000"/>
              </a:lnSpc>
            </a:pPr>
            <a:r>
              <a:rPr lang="es-ES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	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Os dólmenes coas cámaras </a:t>
            </a:r>
            <a:r>
              <a:rPr lang="es-ES" sz="1800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ao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</a:t>
            </a:r>
            <a:r>
              <a:rPr lang="es-ES" sz="1800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descuberto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non se corresponde </a:t>
            </a:r>
            <a:r>
              <a:rPr lang="es-ES" sz="1800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co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</a:t>
            </a:r>
            <a:r>
              <a:rPr lang="es-ES" sz="1800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seu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aspecto </a:t>
            </a:r>
            <a:r>
              <a:rPr lang="es-ES" sz="1800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orixinal</a:t>
            </a: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.</a:t>
            </a:r>
            <a:endParaRPr lang="es-ES" sz="1800" strike="noStrike" spc="-1" dirty="0">
              <a:solidFill>
                <a:schemeClr val="accent3">
                  <a:lumMod val="20000"/>
                  <a:lumOff val="8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		</a:t>
            </a:r>
            <a:endParaRPr lang="es-ES" sz="1800" strike="noStrike" spc="-1" dirty="0">
              <a:solidFill>
                <a:schemeClr val="accent3">
                  <a:lumMod val="20000"/>
                  <a:lumOff val="8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8" name="Picture 2"/>
          <p:cNvPicPr/>
          <p:nvPr/>
        </p:nvPicPr>
        <p:blipFill>
          <a:blip r:embed="rId2"/>
          <a:stretch/>
        </p:blipFill>
        <p:spPr>
          <a:xfrm>
            <a:off x="0" y="2651040"/>
            <a:ext cx="5082988" cy="4206960"/>
          </a:xfrm>
          <a:prstGeom prst="rect">
            <a:avLst/>
          </a:prstGeom>
          <a:ln>
            <a:noFill/>
          </a:ln>
        </p:spPr>
      </p:pic>
      <p:sp>
        <p:nvSpPr>
          <p:cNvPr id="169" name="CustomShape 3"/>
          <p:cNvSpPr/>
          <p:nvPr/>
        </p:nvSpPr>
        <p:spPr>
          <a:xfrm>
            <a:off x="390600" y="2347560"/>
            <a:ext cx="17326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400" b="1" strike="noStrike" spc="-1" dirty="0">
                <a:solidFill>
                  <a:srgbClr val="558ED5"/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Dolmen de </a:t>
            </a:r>
            <a:r>
              <a:rPr lang="es-ES" sz="1400" b="1" strike="noStrike" spc="-1" dirty="0" err="1">
                <a:solidFill>
                  <a:srgbClr val="558ED5"/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Dombate</a:t>
            </a:r>
            <a:endParaRPr lang="es-E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0" name="Picture 2"/>
          <p:cNvPicPr/>
          <p:nvPr/>
        </p:nvPicPr>
        <p:blipFill>
          <a:blip r:embed="rId3"/>
          <a:stretch/>
        </p:blipFill>
        <p:spPr>
          <a:xfrm>
            <a:off x="5580000" y="3357000"/>
            <a:ext cx="2807640" cy="3066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2"/>
          <p:cNvPicPr/>
          <p:nvPr/>
        </p:nvPicPr>
        <p:blipFill>
          <a:blip r:embed="rId2"/>
          <a:stretch/>
        </p:blipFill>
        <p:spPr>
          <a:xfrm>
            <a:off x="0" y="1290918"/>
            <a:ext cx="9144000" cy="5567082"/>
          </a:xfrm>
          <a:prstGeom prst="rect">
            <a:avLst/>
          </a:prstGeom>
          <a:ln>
            <a:noFill/>
          </a:ln>
        </p:spPr>
      </p:pic>
      <p:sp>
        <p:nvSpPr>
          <p:cNvPr id="172" name="CustomShape 1"/>
          <p:cNvSpPr/>
          <p:nvPr/>
        </p:nvSpPr>
        <p:spPr>
          <a:xfrm>
            <a:off x="7159320" y="925338"/>
            <a:ext cx="17326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400" b="1" strike="noStrike" spc="-1" dirty="0">
                <a:solidFill>
                  <a:srgbClr val="558ED5"/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Dolmen de </a:t>
            </a:r>
            <a:r>
              <a:rPr lang="es-ES" sz="1400" b="1" strike="noStrike" spc="-1" dirty="0" err="1">
                <a:solidFill>
                  <a:srgbClr val="558ED5"/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Dombate</a:t>
            </a:r>
            <a:endParaRPr lang="es-E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" name="CustomShape 2"/>
          <p:cNvSpPr/>
          <p:nvPr/>
        </p:nvSpPr>
        <p:spPr>
          <a:xfrm>
            <a:off x="0" y="206640"/>
            <a:ext cx="9144000" cy="71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s-ES" sz="1800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	No interior, a </a:t>
            </a:r>
            <a:r>
              <a:rPr lang="es-ES" sz="1800" b="1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cámara aparecía decorada con pinturas</a:t>
            </a:r>
            <a:r>
              <a:rPr lang="es-ES" sz="1800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(meandros, </a:t>
            </a:r>
            <a:r>
              <a:rPr lang="es-ES" sz="1800" strike="noStrike" spc="-1" dirty="0" err="1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dentes</a:t>
            </a:r>
            <a:r>
              <a:rPr lang="es-ES" sz="1800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de </a:t>
            </a:r>
            <a:r>
              <a:rPr lang="es-ES" sz="1800" strike="noStrike" spc="-1" dirty="0" err="1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serra</a:t>
            </a:r>
            <a:r>
              <a:rPr lang="es-ES" sz="1800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) e gravados</a:t>
            </a:r>
            <a:r>
              <a:rPr lang="es-ES" spc="-1" dirty="0">
                <a:solidFill>
                  <a:schemeClr val="tx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</a:t>
            </a:r>
            <a:endParaRPr lang="es-ES" sz="1800" strike="noStrike" spc="-1" dirty="0">
              <a:solidFill>
                <a:schemeClr val="tx2">
                  <a:lumMod val="20000"/>
                  <a:lumOff val="8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4000" cy="671008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B8C36D71-1A22-4055-8355-453C320528AF}" type="slidenum">
              <a:rPr lang="es-ES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29</a:t>
            </a:fld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" name="CustomShape 2"/>
          <p:cNvSpPr/>
          <p:nvPr/>
        </p:nvSpPr>
        <p:spPr>
          <a:xfrm>
            <a:off x="2605626" y="6493680"/>
            <a:ext cx="5184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1" strike="noStrike" spc="-1">
                <a:solidFill>
                  <a:srgbClr val="558ED5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Dolmen de Axeitos</a:t>
            </a:r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CustomShape 3"/>
          <p:cNvSpPr/>
          <p:nvPr/>
        </p:nvSpPr>
        <p:spPr>
          <a:xfrm>
            <a:off x="0" y="0"/>
            <a:ext cx="9144000" cy="13312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0" algn="just">
              <a:lnSpc>
                <a:spcPct val="100000"/>
              </a:lnSpc>
              <a:buClr>
                <a:srgbClr val="000000"/>
              </a:buClr>
            </a:pPr>
            <a:r>
              <a:rPr lang="es-ES" sz="1700" strike="noStrike" spc="-1" dirty="0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	Son tumbas colectivas, </a:t>
            </a:r>
            <a:r>
              <a:rPr lang="es-ES" sz="1700" strike="noStrike" spc="-1" dirty="0" err="1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nunha</a:t>
            </a:r>
            <a:r>
              <a:rPr lang="es-ES" sz="1700" strike="noStrike" spc="-1" dirty="0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</a:t>
            </a:r>
            <a:r>
              <a:rPr lang="es-ES" sz="1700" strike="noStrike" spc="-1" dirty="0" err="1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sociedade</a:t>
            </a:r>
            <a:r>
              <a:rPr lang="es-ES" sz="1700" strike="noStrike" spc="-1" dirty="0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de </a:t>
            </a:r>
            <a:r>
              <a:rPr lang="es-ES" sz="1700" strike="noStrike" spc="-1" dirty="0" err="1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pequenos</a:t>
            </a:r>
            <a:r>
              <a:rPr lang="es-ES" sz="1700" strike="noStrike" spc="-1" dirty="0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grupos familiares con culto </a:t>
            </a:r>
            <a:r>
              <a:rPr lang="es-ES" sz="1700" strike="noStrike" spc="-1" dirty="0" err="1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aos</a:t>
            </a:r>
            <a:r>
              <a:rPr lang="es-ES" sz="1700" strike="noStrike" spc="-1" dirty="0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</a:t>
            </a:r>
            <a:r>
              <a:rPr lang="es-ES" sz="1600" strike="noStrike" spc="-1" dirty="0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antepasados, </a:t>
            </a:r>
            <a:r>
              <a:rPr lang="es-ES" sz="1700" strike="noStrike" spc="-1" dirty="0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mediadores entre os vivos e as potencias da </a:t>
            </a:r>
            <a:r>
              <a:rPr lang="es-ES" sz="1700" strike="noStrike" spc="-1" dirty="0" err="1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natureza</a:t>
            </a:r>
            <a:r>
              <a:rPr lang="es-ES" sz="1700" strike="noStrike" spc="-1" dirty="0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.</a:t>
            </a:r>
            <a:endParaRPr lang="es-ES" spc="-1" dirty="0">
              <a:solidFill>
                <a:schemeClr val="accent3">
                  <a:lumMod val="40000"/>
                  <a:lumOff val="6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" algn="just">
              <a:lnSpc>
                <a:spcPct val="100000"/>
              </a:lnSpc>
              <a:buClr>
                <a:srgbClr val="000000"/>
              </a:buClr>
            </a:pPr>
            <a:r>
              <a:rPr lang="es-ES" sz="1700" strike="noStrike" spc="-1" dirty="0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lang="es-ES" sz="1700" strike="noStrike" spc="-1" dirty="0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A </a:t>
            </a:r>
            <a:r>
              <a:rPr lang="es-ES" sz="1700" strike="noStrike" spc="-1" dirty="0" err="1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construción</a:t>
            </a:r>
            <a:r>
              <a:rPr lang="es-ES" sz="1700" strike="noStrike" spc="-1" dirty="0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finaliza cara </a:t>
            </a:r>
            <a:r>
              <a:rPr lang="es-ES" sz="1700" strike="noStrike" spc="-1" dirty="0" err="1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ao</a:t>
            </a:r>
            <a:r>
              <a:rPr lang="es-ES" sz="1700" strike="noStrike" spc="-1" dirty="0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2000 </a:t>
            </a:r>
            <a:r>
              <a:rPr lang="es-ES" sz="1700" strike="noStrike" spc="-1" dirty="0" err="1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a.c.</a:t>
            </a:r>
            <a:r>
              <a:rPr lang="es-ES" sz="1700" strike="noStrike" spc="-1" dirty="0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; </a:t>
            </a:r>
            <a:r>
              <a:rPr lang="es-ES" sz="1700" strike="noStrike" spc="-1" dirty="0" err="1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seguíronse</a:t>
            </a:r>
            <a:r>
              <a:rPr lang="es-ES" sz="1700" strike="noStrike" spc="-1" dirty="0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utilizándose ata principios da </a:t>
            </a:r>
            <a:r>
              <a:rPr lang="es-ES" sz="1700" b="1" strike="noStrike" spc="-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Idade</a:t>
            </a:r>
            <a:r>
              <a:rPr lang="es-ES" sz="1700" b="1" strike="noStrike" spc="-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do Bronce</a:t>
            </a:r>
            <a:r>
              <a:rPr lang="es-ES" sz="1700" strike="noStrike" spc="-1" dirty="0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. Son proba </a:t>
            </a:r>
            <a:r>
              <a:rPr lang="es-ES" sz="1700" strike="noStrike" spc="-1" dirty="0" err="1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dunha</a:t>
            </a:r>
            <a:r>
              <a:rPr lang="es-ES" sz="1700" strike="noStrike" spc="-1" dirty="0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</a:t>
            </a:r>
            <a:r>
              <a:rPr lang="es-ES" sz="1700" b="1" strike="noStrike" spc="-1" dirty="0" err="1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sociedade</a:t>
            </a:r>
            <a:r>
              <a:rPr lang="es-ES" sz="1700" b="1" strike="noStrike" spc="-1" dirty="0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excedentaria</a:t>
            </a:r>
            <a:r>
              <a:rPr lang="es-ES" sz="1700" strike="noStrike" spc="-1" dirty="0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con </a:t>
            </a:r>
            <a:r>
              <a:rPr lang="es-ES" sz="1700" b="1" strike="noStrike" spc="-1" dirty="0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preocupación polo </a:t>
            </a:r>
            <a:r>
              <a:rPr lang="es-ES" sz="1700" b="1" strike="noStrike" spc="-1" dirty="0" err="1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máis</a:t>
            </a:r>
            <a:r>
              <a:rPr lang="es-ES" sz="1700" b="1" strike="noStrike" spc="-1" dirty="0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aló</a:t>
            </a:r>
            <a:r>
              <a:rPr lang="es-ES" sz="1700" strike="noStrike" spc="-1" dirty="0">
                <a:solidFill>
                  <a:schemeClr val="accent3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.</a:t>
            </a:r>
            <a:endParaRPr lang="es-ES" sz="1800" strike="noStrike" spc="-1" dirty="0">
              <a:solidFill>
                <a:schemeClr val="accent3">
                  <a:lumMod val="40000"/>
                  <a:lumOff val="6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1260"/>
            <a:ext cx="9144000" cy="514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0" y="-4660"/>
            <a:ext cx="6491321" cy="147565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800" b="1" u="sng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LIMIAR. A PREHISTORIA</a:t>
            </a:r>
            <a:endParaRPr lang="es-ES" sz="180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0" algn="just">
              <a:lnSpc>
                <a:spcPct val="100000"/>
              </a:lnSpc>
              <a:buClr>
                <a:srgbClr val="000000"/>
              </a:buClr>
            </a:pPr>
            <a:r>
              <a:rPr lang="es-ES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</a:t>
            </a:r>
            <a:r>
              <a:rPr lang="es-ES" sz="1800" b="1" u="sng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PREHISTORIA</a:t>
            </a:r>
            <a:r>
              <a:rPr lang="es-ES" sz="1800" b="1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É o período que </a:t>
            </a:r>
            <a:r>
              <a:rPr lang="es-ES" sz="1800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vai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desde a aparición do home ata a aparición de documentos escritos (Historia)</a:t>
            </a:r>
          </a:p>
          <a:p>
            <a:pPr marL="720" algn="just">
              <a:lnSpc>
                <a:spcPct val="100000"/>
              </a:lnSpc>
              <a:buClr>
                <a:srgbClr val="000000"/>
              </a:buClr>
            </a:pPr>
            <a:r>
              <a:rPr lang="es-ES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</a:t>
            </a:r>
            <a:r>
              <a:rPr lang="es-ES" sz="1800" b="1" u="sng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escritura e, por tanto, a HISTORIA 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aparece  en torno </a:t>
            </a:r>
            <a:r>
              <a:rPr lang="es-ES" sz="1800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ao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6000 e o 4000 a. c. </a:t>
            </a:r>
          </a:p>
          <a:p>
            <a:pPr marL="720" algn="just">
              <a:lnSpc>
                <a:spcPct val="100000"/>
              </a:lnSpc>
              <a:buClr>
                <a:srgbClr val="000000"/>
              </a:buClr>
            </a:pPr>
            <a:r>
              <a:rPr lang="es-ES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</a:t>
            </a:r>
            <a:endParaRPr lang="es-E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CustomShape 2"/>
          <p:cNvSpPr/>
          <p:nvPr/>
        </p:nvSpPr>
        <p:spPr>
          <a:xfrm>
            <a:off x="5904000" y="59713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EF1E5FEE-5BA1-49B1-B22A-983D5C52F4C7}" type="slidenum">
              <a:rPr lang="es-ES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</a:t>
            </a:fld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817" y="-19773"/>
            <a:ext cx="2637183" cy="687777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919321" y="597132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" sz="1600" dirty="0">
                <a:solidFill>
                  <a:srgbClr val="FF0000"/>
                </a:solidFill>
                <a:effectLst/>
              </a:rPr>
              <a:t>Marcas </a:t>
            </a:r>
            <a:r>
              <a:rPr lang="es-ES" sz="1600" dirty="0" err="1" smtClean="0">
                <a:solidFill>
                  <a:srgbClr val="FF0000"/>
                </a:solidFill>
                <a:effectLst/>
              </a:rPr>
              <a:t>semellantes</a:t>
            </a:r>
            <a:r>
              <a:rPr lang="es-ES" sz="1600" dirty="0" smtClean="0">
                <a:solidFill>
                  <a:srgbClr val="FF0000"/>
                </a:solidFill>
                <a:effectLst/>
              </a:rPr>
              <a:t> </a:t>
            </a:r>
            <a:r>
              <a:rPr lang="es-ES" sz="1600" dirty="0">
                <a:solidFill>
                  <a:srgbClr val="FF0000"/>
                </a:solidFill>
              </a:rPr>
              <a:t>á </a:t>
            </a:r>
            <a:r>
              <a:rPr lang="es-ES" sz="1600" dirty="0">
                <a:solidFill>
                  <a:srgbClr val="FF0000"/>
                </a:solidFill>
                <a:effectLst/>
              </a:rPr>
              <a:t>escritura </a:t>
            </a:r>
            <a:r>
              <a:rPr lang="es-ES" sz="1600" dirty="0" err="1">
                <a:solidFill>
                  <a:srgbClr val="FF0000"/>
                </a:solidFill>
                <a:effectLst/>
              </a:rPr>
              <a:t>debuxadas</a:t>
            </a:r>
            <a:r>
              <a:rPr lang="es-ES" sz="1600" dirty="0">
                <a:solidFill>
                  <a:srgbClr val="FF0000"/>
                </a:solidFill>
                <a:effectLst/>
              </a:rPr>
              <a:t> sobre </a:t>
            </a:r>
            <a:r>
              <a:rPr lang="es-ES" sz="1600" dirty="0" err="1">
                <a:solidFill>
                  <a:srgbClr val="FF0000"/>
                </a:solidFill>
              </a:rPr>
              <a:t>caparazóns</a:t>
            </a:r>
            <a:r>
              <a:rPr lang="es-ES" sz="1600" dirty="0">
                <a:solidFill>
                  <a:srgbClr val="FF0000"/>
                </a:solidFill>
                <a:effectLst/>
              </a:rPr>
              <a:t> de </a:t>
            </a:r>
            <a:r>
              <a:rPr lang="es-ES" sz="1600" dirty="0" err="1">
                <a:solidFill>
                  <a:srgbClr val="FF0000"/>
                </a:solidFill>
                <a:effectLst/>
                <a:hlinkClick r:id="rId3" tooltip="Testudines"/>
              </a:rPr>
              <a:t>tartaruga</a:t>
            </a:r>
            <a:r>
              <a:rPr lang="es-ES" sz="1600" dirty="0">
                <a:solidFill>
                  <a:srgbClr val="FF0000"/>
                </a:solidFill>
                <a:effectLst/>
              </a:rPr>
              <a:t> </a:t>
            </a:r>
            <a:r>
              <a:rPr lang="es-ES" sz="1600" dirty="0" err="1">
                <a:solidFill>
                  <a:srgbClr val="FF0000"/>
                </a:solidFill>
                <a:effectLst/>
              </a:rPr>
              <a:t>descubertos</a:t>
            </a:r>
            <a:r>
              <a:rPr lang="es-ES" sz="1600" dirty="0">
                <a:solidFill>
                  <a:srgbClr val="FF0000"/>
                </a:solidFill>
                <a:effectLst/>
              </a:rPr>
              <a:t> na moderna </a:t>
            </a:r>
            <a:r>
              <a:rPr lang="es-ES" sz="1600" dirty="0" err="1">
                <a:solidFill>
                  <a:srgbClr val="FF0000"/>
                </a:solidFill>
                <a:effectLst/>
                <a:hlinkClick r:id="rId4" tooltip="en:Jiahu"/>
              </a:rPr>
              <a:t>Jiahu</a:t>
            </a:r>
            <a:r>
              <a:rPr lang="es-ES" sz="1600" dirty="0">
                <a:solidFill>
                  <a:srgbClr val="FF0000"/>
                </a:solidFill>
                <a:effectLst/>
              </a:rPr>
              <a:t> (</a:t>
            </a:r>
            <a:r>
              <a:rPr lang="es-ES" sz="1600" dirty="0">
                <a:solidFill>
                  <a:srgbClr val="FF0000"/>
                </a:solidFill>
                <a:effectLst/>
                <a:hlinkClick r:id="rId5" tooltip="China"/>
              </a:rPr>
              <a:t>China</a:t>
            </a:r>
            <a:r>
              <a:rPr lang="es-ES" sz="1600" dirty="0">
                <a:solidFill>
                  <a:srgbClr val="FF0000"/>
                </a:solidFill>
                <a:effectLst/>
              </a:rPr>
              <a:t>), datados </a:t>
            </a:r>
            <a:r>
              <a:rPr lang="es-ES" sz="1600" dirty="0">
                <a:solidFill>
                  <a:srgbClr val="FF0000"/>
                </a:solidFill>
              </a:rPr>
              <a:t>arredor do</a:t>
            </a:r>
            <a:r>
              <a:rPr lang="es-ES" sz="1600" dirty="0">
                <a:solidFill>
                  <a:srgbClr val="FF0000"/>
                </a:solidFill>
                <a:effectLst/>
              </a:rPr>
              <a:t> </a:t>
            </a:r>
            <a:r>
              <a:rPr lang="es-ES" sz="1600" dirty="0">
                <a:solidFill>
                  <a:srgbClr val="FF0000"/>
                </a:solidFill>
                <a:effectLst/>
                <a:hlinkClick r:id="rId6" tooltip="VII milenio a. C."/>
              </a:rPr>
              <a:t>6000 a. C.</a:t>
            </a:r>
            <a:r>
              <a:rPr lang="es-ES" sz="1600" dirty="0">
                <a:solidFill>
                  <a:srgbClr val="FF0000"/>
                </a:solidFill>
                <a:effectLst/>
              </a:rPr>
              <a:t>.</a:t>
            </a:r>
            <a:endParaRPr lang="gl-ES" sz="1600" dirty="0">
              <a:solidFill>
                <a:srgbClr val="FF00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04031"/>
            <a:ext cx="6491321" cy="397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998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81199B88-48F7-4F3A-BC01-0AF846B4537B}" type="slidenum">
              <a:rPr lang="es-ES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30</a:t>
            </a:fld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0" name="3 Imagen"/>
          <p:cNvPicPr/>
          <p:nvPr/>
        </p:nvPicPr>
        <p:blipFill>
          <a:blip r:embed="rId2"/>
          <a:stretch/>
        </p:blipFill>
        <p:spPr>
          <a:xfrm>
            <a:off x="3890520" y="2709000"/>
            <a:ext cx="5238000" cy="4149000"/>
          </a:xfrm>
          <a:prstGeom prst="rect">
            <a:avLst/>
          </a:prstGeom>
          <a:ln>
            <a:noFill/>
          </a:ln>
        </p:spPr>
      </p:pic>
      <p:pic>
        <p:nvPicPr>
          <p:cNvPr id="181" name="4 Imagen"/>
          <p:cNvPicPr/>
          <p:nvPr/>
        </p:nvPicPr>
        <p:blipFill>
          <a:blip r:embed="rId3"/>
          <a:stretch/>
        </p:blipFill>
        <p:spPr>
          <a:xfrm>
            <a:off x="0" y="0"/>
            <a:ext cx="5053998" cy="3572280"/>
          </a:xfrm>
          <a:prstGeom prst="rect">
            <a:avLst/>
          </a:prstGeom>
          <a:ln>
            <a:noFill/>
          </a:ln>
        </p:spPr>
      </p:pic>
      <p:sp>
        <p:nvSpPr>
          <p:cNvPr id="182" name="CustomShape 2"/>
          <p:cNvSpPr/>
          <p:nvPr/>
        </p:nvSpPr>
        <p:spPr>
          <a:xfrm>
            <a:off x="5868000" y="476640"/>
            <a:ext cx="29023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1" strike="noStrike" spc="-1">
                <a:solidFill>
                  <a:srgbClr val="558ED5"/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Menhires: Carnac Francia</a:t>
            </a:r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CustomShape 3"/>
          <p:cNvSpPr/>
          <p:nvPr/>
        </p:nvSpPr>
        <p:spPr>
          <a:xfrm>
            <a:off x="668160" y="4325040"/>
            <a:ext cx="3006000" cy="203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Menhires</a:t>
            </a:r>
            <a:r>
              <a:rPr lang="es-ES" sz="1800" b="1" strike="noStrike" spc="-1" dirty="0">
                <a:solidFill>
                  <a:srgbClr val="558ED5"/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:</a:t>
            </a:r>
            <a:r>
              <a:rPr lang="es-ES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 </a:t>
            </a:r>
            <a:endParaRPr lang="es-E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	</a:t>
            </a:r>
            <a:r>
              <a:rPr lang="es-ES" sz="1800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Pedras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fincadas verticalmente no chan. A </a:t>
            </a:r>
            <a:r>
              <a:rPr lang="es-ES" sz="1800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súa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</a:t>
            </a:r>
            <a:r>
              <a:rPr lang="es-ES" sz="1800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finalidade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é discutida </a:t>
            </a:r>
            <a:r>
              <a:rPr lang="es-ES" sz="1800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aínda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que </a:t>
            </a:r>
            <a:r>
              <a:rPr lang="es-ES" sz="1800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adoitan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considerarse </a:t>
            </a:r>
            <a:r>
              <a:rPr lang="es-ES" sz="1800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testemuños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</a:t>
            </a:r>
            <a:r>
              <a:rPr lang="es-ES" sz="1800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dun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culto solar.</a:t>
            </a:r>
            <a:endParaRPr lang="es-ES" sz="1800" strike="noStrike" spc="-1" dirty="0">
              <a:solidFill>
                <a:schemeClr val="accent1">
                  <a:lumMod val="20000"/>
                  <a:lumOff val="8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90" y="0"/>
            <a:ext cx="4500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0" y="1792052"/>
            <a:ext cx="2028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Menhir Lapa de </a:t>
            </a:r>
            <a:r>
              <a:rPr lang="es-E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Gargantáns</a:t>
            </a:r>
            <a:r>
              <a:rPr lang="es-E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(</a:t>
            </a:r>
            <a:r>
              <a:rPr lang="es-E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Moraña</a:t>
            </a:r>
            <a:r>
              <a:rPr lang="es-ES" dirty="0"/>
              <a:t>)</a:t>
            </a:r>
            <a:endParaRPr lang="es-E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1997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D1B9B7A4-2DCD-475D-8E7F-428015D6EF10}" type="slidenum">
              <a:rPr lang="es-ES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32</a:t>
            </a:fld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CustomShape 2"/>
          <p:cNvSpPr/>
          <p:nvPr/>
        </p:nvSpPr>
        <p:spPr>
          <a:xfrm>
            <a:off x="227075" y="4249270"/>
            <a:ext cx="154620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1" strike="noStrike" spc="-1" dirty="0" err="1">
                <a:solidFill>
                  <a:srgbClr val="558ED5"/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Aliñamentos</a:t>
            </a:r>
            <a:r>
              <a:rPr lang="es-ES" sz="1800" b="1" strike="noStrike" spc="-1" dirty="0">
                <a:solidFill>
                  <a:srgbClr val="558ED5"/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: </a:t>
            </a:r>
            <a:endParaRPr lang="es-E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1" strike="noStrike" spc="-1" dirty="0" err="1">
                <a:solidFill>
                  <a:srgbClr val="558ED5"/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Karnac</a:t>
            </a:r>
            <a:endParaRPr lang="es-E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" name="CustomShape 3"/>
          <p:cNvSpPr/>
          <p:nvPr/>
        </p:nvSpPr>
        <p:spPr>
          <a:xfrm>
            <a:off x="0" y="3769"/>
            <a:ext cx="3778623" cy="16367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s-ES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ALIÑAMENTOS:</a:t>
            </a:r>
            <a:endParaRPr lang="es-ES" sz="180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	</a:t>
            </a:r>
            <a:r>
              <a:rPr lang="es-ES" sz="1800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Conxuntos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de menhires en </a:t>
            </a:r>
            <a:r>
              <a:rPr lang="es-ES" sz="1800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fileiras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, </a:t>
            </a:r>
            <a:r>
              <a:rPr lang="es-ES" sz="1800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descoñécese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o </a:t>
            </a:r>
            <a:r>
              <a:rPr lang="es-ES" sz="1800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seu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significado (</a:t>
            </a:r>
            <a:r>
              <a:rPr lang="es-ES" sz="1800" b="1" strike="noStrike" spc="-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Karnac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)</a:t>
            </a:r>
            <a:endParaRPr lang="es-ES" b="1" spc="-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entury"/>
              <a:ea typeface="DejaVu San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899" y="1640541"/>
            <a:ext cx="7039101" cy="521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5" y="366432"/>
            <a:ext cx="7920318" cy="594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83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F8D3F05E-E801-409D-AFA9-1F54ED175BDE}" type="slidenum">
              <a:rPr lang="es-ES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34</a:t>
            </a:fld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1" name="Picture 2"/>
          <p:cNvPicPr/>
          <p:nvPr/>
        </p:nvPicPr>
        <p:blipFill>
          <a:blip r:embed="rId2"/>
          <a:stretch/>
        </p:blipFill>
        <p:spPr>
          <a:xfrm>
            <a:off x="4884480" y="0"/>
            <a:ext cx="2735100" cy="2567520"/>
          </a:xfrm>
          <a:prstGeom prst="rect">
            <a:avLst/>
          </a:prstGeom>
          <a:ln>
            <a:noFill/>
          </a:ln>
        </p:spPr>
      </p:pic>
      <p:sp>
        <p:nvSpPr>
          <p:cNvPr id="192" name="CustomShape 2"/>
          <p:cNvSpPr/>
          <p:nvPr/>
        </p:nvSpPr>
        <p:spPr>
          <a:xfrm>
            <a:off x="7817053" y="476640"/>
            <a:ext cx="1193040" cy="77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6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Cromlech</a:t>
            </a:r>
            <a:r>
              <a:rPr lang="es-ES" sz="16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y </a:t>
            </a:r>
          </a:p>
          <a:p>
            <a:pPr>
              <a:lnSpc>
                <a:spcPct val="100000"/>
              </a:lnSpc>
            </a:pPr>
            <a:r>
              <a:rPr lang="es-ES" sz="16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alineamientos </a:t>
            </a:r>
          </a:p>
          <a:p>
            <a:pPr>
              <a:lnSpc>
                <a:spcPct val="100000"/>
              </a:lnSpc>
            </a:pPr>
            <a:r>
              <a:rPr lang="es-ES" sz="16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en Dinamarca</a:t>
            </a:r>
          </a:p>
        </p:txBody>
      </p:sp>
      <p:sp>
        <p:nvSpPr>
          <p:cNvPr id="194" name="CustomShape 3"/>
          <p:cNvSpPr/>
          <p:nvPr/>
        </p:nvSpPr>
        <p:spPr>
          <a:xfrm>
            <a:off x="7683146" y="3924031"/>
            <a:ext cx="1460854" cy="10917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6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Cromlech</a:t>
            </a:r>
            <a:r>
              <a:rPr lang="es-ES" sz="16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de</a:t>
            </a:r>
          </a:p>
          <a:p>
            <a:pPr>
              <a:lnSpc>
                <a:spcPct val="100000"/>
              </a:lnSpc>
            </a:pPr>
            <a:r>
              <a:rPr lang="es-ES" sz="16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Stonehenge:</a:t>
            </a:r>
            <a:endParaRPr lang="es-ES" sz="180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6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Inglaterra.</a:t>
            </a:r>
          </a:p>
          <a:p>
            <a:pPr>
              <a:lnSpc>
                <a:spcPct val="100000"/>
              </a:lnSpc>
            </a:pPr>
            <a:r>
              <a:rPr lang="es-ES" sz="16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1700 a.C.</a:t>
            </a:r>
            <a:endParaRPr lang="es-ES" sz="180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" name="CustomShape 4"/>
          <p:cNvSpPr/>
          <p:nvPr/>
        </p:nvSpPr>
        <p:spPr>
          <a:xfrm>
            <a:off x="107640" y="137160"/>
            <a:ext cx="4776840" cy="640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s-ES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CROMLECH</a:t>
            </a:r>
            <a:r>
              <a:rPr lang="es-ES" sz="1800" b="1" strike="noStrike" spc="-1" dirty="0">
                <a:solidFill>
                  <a:srgbClr val="558ED5"/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:  </a:t>
            </a:r>
            <a:endParaRPr lang="es-E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	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Son Círculos líticos de difícil interpretación</a:t>
            </a:r>
            <a:r>
              <a:rPr lang="es-ES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s-ES" sz="1600" strike="noStrike" spc="-1" dirty="0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EN GALICIA SÓ UN CASO, HOXE DESAPARECIDO, NAS PROXIMIDADES DE ORTIGUEIRA, A CORUÑA</a:t>
            </a:r>
            <a:r>
              <a:rPr lang="es-ES" sz="1600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.</a:t>
            </a:r>
            <a:endParaRPr lang="es-ES" sz="1600" strike="noStrike" spc="-1" dirty="0">
              <a:solidFill>
                <a:schemeClr val="accent1">
                  <a:lumMod val="20000"/>
                  <a:lumOff val="80000"/>
                </a:schemeClr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algn="just">
              <a:lnSpc>
                <a:spcPct val="100000"/>
              </a:lnSpc>
            </a:pPr>
            <a:r>
              <a:rPr lang="es-ES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lang="es-ES" sz="1800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Finalidade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discutida: </a:t>
            </a:r>
            <a:r>
              <a:rPr lang="es-ES" sz="1800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funcións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astronómicas </a:t>
            </a:r>
            <a:r>
              <a:rPr lang="es-ES" sz="1800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ou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culto astral</a:t>
            </a:r>
            <a:r>
              <a:rPr lang="es-ES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.</a:t>
            </a:r>
            <a:endParaRPr lang="es-ES" sz="1800" strike="noStrike" spc="-1" dirty="0">
              <a:solidFill>
                <a:schemeClr val="accent1">
                  <a:lumMod val="20000"/>
                  <a:lumOff val="8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" algn="just">
              <a:lnSpc>
                <a:spcPct val="100000"/>
              </a:lnSpc>
            </a:pPr>
            <a:r>
              <a:rPr lang="es-ES" sz="1800" b="1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	</a:t>
            </a:r>
            <a:endParaRPr lang="es-ES" sz="1800" strike="noStrike" spc="-1" dirty="0">
              <a:solidFill>
                <a:schemeClr val="accent1">
                  <a:lumMod val="20000"/>
                  <a:lumOff val="8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" algn="just">
              <a:lnSpc>
                <a:spcPct val="100000"/>
              </a:lnSpc>
            </a:pPr>
            <a:r>
              <a:rPr lang="es-ES" sz="1800" b="1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	</a:t>
            </a:r>
            <a:endParaRPr lang="es-ES" sz="1800" strike="noStrike" spc="-1" dirty="0">
              <a:solidFill>
                <a:schemeClr val="accent1">
                  <a:lumMod val="20000"/>
                  <a:lumOff val="8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9183"/>
            <a:ext cx="7619579" cy="427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462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" lvl="0" algn="just"/>
            <a:r>
              <a:rPr lang="es-ES" b="1" spc="-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/>
              </a:rPr>
              <a:t>Stonehenge</a:t>
            </a:r>
            <a:r>
              <a:rPr lang="es-ES" b="1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entury"/>
              </a:rPr>
              <a:t> : 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entury"/>
              </a:rPr>
              <a:t> </a:t>
            </a:r>
            <a:r>
              <a:rPr lang="es-ES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entury"/>
              </a:rPr>
              <a:t>dobre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entury"/>
              </a:rPr>
              <a:t> círculo de menhires </a:t>
            </a:r>
            <a:r>
              <a:rPr lang="es-ES" b="1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entury"/>
              </a:rPr>
              <a:t>adintelados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entury"/>
              </a:rPr>
              <a:t> </a:t>
            </a:r>
            <a:r>
              <a:rPr lang="es-ES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entury"/>
              </a:rPr>
              <a:t>cun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entury"/>
              </a:rPr>
              <a:t> altar central.</a:t>
            </a:r>
            <a:endParaRPr lang="es-ES" spc="-1" dirty="0">
              <a:solidFill>
                <a:srgbClr val="4F81BD">
                  <a:lumMod val="20000"/>
                  <a:lumOff val="80000"/>
                </a:srgbClr>
              </a:solidFill>
              <a:uFill>
                <a:solidFill>
                  <a:srgbClr val="FFFFFF"/>
                </a:solidFill>
              </a:uFill>
            </a:endParaRPr>
          </a:p>
          <a:p>
            <a:pPr marL="360" lvl="0" algn="just"/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entury"/>
              </a:rPr>
              <a:t>	A entrada orientada para que no </a:t>
            </a:r>
            <a:r>
              <a:rPr lang="es-ES" spc="-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/>
              </a:rPr>
              <a:t>amencer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entury"/>
              </a:rPr>
              <a:t> do día do </a:t>
            </a:r>
            <a:r>
              <a:rPr lang="es-ES" b="1" spc="-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/>
              </a:rPr>
              <a:t>solsticio de verán (21-22 de </a:t>
            </a:r>
            <a:r>
              <a:rPr lang="es-ES" b="1" spc="-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/>
              </a:rPr>
              <a:t>xuño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entury"/>
              </a:rPr>
              <a:t>) o sol ilumine exactamente a ara central. </a:t>
            </a:r>
            <a:r>
              <a:rPr lang="es-ES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entury"/>
              </a:rPr>
              <a:t>Deduciuse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entury"/>
              </a:rPr>
              <a:t> o culto solar e a existencia de sacerdotes con </a:t>
            </a:r>
            <a:r>
              <a:rPr lang="es-ES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entury"/>
              </a:rPr>
              <a:t>coñecementos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entury"/>
              </a:rPr>
              <a:t> astronómicos e matemáticos.</a:t>
            </a:r>
            <a:endParaRPr lang="es-ES" spc="-1" dirty="0">
              <a:solidFill>
                <a:srgbClr val="4F81BD">
                  <a:lumMod val="20000"/>
                  <a:lumOff val="80000"/>
                </a:srgbClr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5013"/>
            <a:ext cx="9143999" cy="508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3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2286000" y="116640"/>
            <a:ext cx="281808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600" b="1" strike="noStrike" spc="-1" dirty="0" err="1">
                <a:solidFill>
                  <a:srgbClr val="558ED5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Cromlech</a:t>
            </a:r>
            <a:r>
              <a:rPr lang="es-ES" sz="1600" b="1" strike="noStrike" spc="-1" dirty="0">
                <a:solidFill>
                  <a:srgbClr val="558ED5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de Stonehenge:</a:t>
            </a:r>
            <a:endParaRPr lang="es-E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600" b="1" strike="noStrike" spc="-1" dirty="0">
                <a:solidFill>
                  <a:srgbClr val="558ED5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Inglaterra: </a:t>
            </a:r>
            <a:r>
              <a:rPr lang="es-ES" sz="1600" b="1" strike="noStrike" spc="-1" dirty="0" err="1">
                <a:solidFill>
                  <a:srgbClr val="558ED5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reconstrución</a:t>
            </a:r>
            <a:r>
              <a:rPr lang="es-ES" sz="1600" b="1" strike="noStrike" spc="-1" dirty="0">
                <a:solidFill>
                  <a:srgbClr val="558ED5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ideal</a:t>
            </a:r>
            <a:endParaRPr lang="es-E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74500"/>
            <a:ext cx="9144000" cy="608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3"/>
          <p:cNvPicPr/>
          <p:nvPr/>
        </p:nvPicPr>
        <p:blipFill>
          <a:blip r:embed="rId2"/>
          <a:stretch/>
        </p:blipFill>
        <p:spPr>
          <a:xfrm>
            <a:off x="0" y="269832"/>
            <a:ext cx="9144000" cy="4154252"/>
          </a:xfrm>
          <a:prstGeom prst="rect">
            <a:avLst/>
          </a:prstGeom>
          <a:ln>
            <a:noFill/>
          </a:ln>
        </p:spPr>
      </p:pic>
      <p:sp>
        <p:nvSpPr>
          <p:cNvPr id="199" name="CustomShape 1"/>
          <p:cNvSpPr/>
          <p:nvPr/>
        </p:nvSpPr>
        <p:spPr>
          <a:xfrm>
            <a:off x="2843640" y="0"/>
            <a:ext cx="302400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80000"/>
              </a:lnSpc>
            </a:pPr>
            <a:r>
              <a:rPr lang="es-ES" sz="2000" b="1" u="sng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IDADE DOS METAIS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39" y="4518213"/>
            <a:ext cx="3281159" cy="233978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194276" y="5953475"/>
            <a:ext cx="4572000" cy="75713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s-ES" sz="1200" b="1" spc="-1" dirty="0" err="1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</a:rPr>
              <a:t>Xacementocimiento</a:t>
            </a:r>
            <a:r>
              <a:rPr lang="es-ES" sz="1200" b="1" spc="-1" dirty="0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</a:rPr>
              <a:t> de </a:t>
            </a:r>
            <a:r>
              <a:rPr lang="es-ES" sz="1200" b="1" spc="-1" dirty="0" err="1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</a:rPr>
              <a:t>Ciempozuelos</a:t>
            </a:r>
            <a:r>
              <a:rPr lang="es-ES" sz="1200" b="1" spc="-1" dirty="0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</a:rPr>
              <a:t>. </a:t>
            </a:r>
            <a:endParaRPr lang="es-ES" spc="-1" dirty="0">
              <a:solidFill>
                <a:schemeClr val="accent3">
                  <a:lumMod val="60000"/>
                  <a:lumOff val="40000"/>
                </a:schemeClr>
              </a:solidFill>
              <a:uFill>
                <a:solidFill>
                  <a:srgbClr val="FFFFFF"/>
                </a:solidFill>
              </a:uFill>
            </a:endParaRPr>
          </a:p>
          <a:p>
            <a:pPr lvl="0" algn="just">
              <a:lnSpc>
                <a:spcPct val="120000"/>
              </a:lnSpc>
            </a:pPr>
            <a:r>
              <a:rPr lang="es-ES" sz="1200" b="1" spc="-1" dirty="0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</a:rPr>
              <a:t>Museo </a:t>
            </a:r>
            <a:r>
              <a:rPr lang="es-ES" sz="1200" b="1" spc="-1" dirty="0" err="1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</a:rPr>
              <a:t>Arqueolóxico</a:t>
            </a:r>
            <a:r>
              <a:rPr lang="es-ES" sz="1200" b="1" spc="-1" dirty="0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</a:rPr>
              <a:t> Nacional. Madrid. </a:t>
            </a:r>
            <a:r>
              <a:rPr lang="es-ES" sz="1200" b="1" spc="-1" dirty="0" err="1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</a:rPr>
              <a:t>Idade</a:t>
            </a:r>
            <a:r>
              <a:rPr lang="es-ES" sz="1200" b="1" spc="-1" dirty="0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</a:rPr>
              <a:t> Bronce. III-II. Milenio a. C.</a:t>
            </a:r>
            <a:endParaRPr lang="es-ES" spc="-1" dirty="0">
              <a:solidFill>
                <a:schemeClr val="accent3">
                  <a:lumMod val="60000"/>
                  <a:lumOff val="40000"/>
                </a:schemeClr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5DA946AA-0F40-4CAA-88CD-64BC6CB9B679}" type="slidenum">
              <a:rPr lang="es-ES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38</a:t>
            </a:fld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CustomShape 4"/>
          <p:cNvSpPr/>
          <p:nvPr/>
        </p:nvSpPr>
        <p:spPr>
          <a:xfrm>
            <a:off x="0" y="0"/>
            <a:ext cx="9144000" cy="24877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s-ES" b="1" u="sng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IDADE DOS METAIS</a:t>
            </a:r>
            <a:r>
              <a:rPr lang="es-E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	</a:t>
            </a:r>
          </a:p>
          <a:p>
            <a:pPr algn="just"/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	</a:t>
            </a:r>
            <a:r>
              <a:rPr lang="es-ES" sz="1800" strike="noStrike" spc="-1" dirty="0" smtClean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O </a:t>
            </a:r>
            <a:r>
              <a:rPr lang="es-ES" sz="1800" b="1" strike="noStrike" spc="-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descubrimento</a:t>
            </a:r>
            <a:r>
              <a:rPr lang="es-ES" sz="1800" b="1" strike="noStrike" spc="-1" dirty="0" smtClean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 dos </a:t>
            </a:r>
            <a:r>
              <a:rPr lang="es-ES" sz="1800" b="1" strike="noStrike" spc="-1" dirty="0" err="1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metais</a:t>
            </a:r>
            <a:r>
              <a:rPr lang="es-ES" sz="1800" b="1" strike="noStrike" spc="-1" dirty="0" smtClean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 </a:t>
            </a: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(</a:t>
            </a:r>
            <a:r>
              <a:rPr lang="es-ES" sz="1800" b="1" strike="noStrike" spc="-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cobre e </a:t>
            </a:r>
            <a:r>
              <a:rPr lang="es-ES" sz="1800" b="1" strike="noStrike" spc="-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ouro</a:t>
            </a:r>
            <a:r>
              <a:rPr lang="es-ES" sz="1800" b="1" strike="noStrike" spc="-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, bronce e ferro</a:t>
            </a: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) </a:t>
            </a:r>
            <a:r>
              <a:rPr lang="es-ES" sz="1800" b="1" strike="noStrike" spc="-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produciu</a:t>
            </a: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 </a:t>
            </a:r>
            <a:r>
              <a:rPr lang="es-ES" sz="1800" b="1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grandes cambios </a:t>
            </a:r>
            <a:r>
              <a:rPr lang="es-ES" sz="1800" b="1" strike="noStrike" spc="-1" dirty="0" err="1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sociais</a:t>
            </a: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: </a:t>
            </a:r>
            <a:r>
              <a:rPr lang="es-ES" sz="1800" b="1" strike="noStrike" spc="-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especialización do </a:t>
            </a:r>
            <a:r>
              <a:rPr lang="es-ES" sz="1800" b="1" strike="noStrike" spc="-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traballo</a:t>
            </a:r>
            <a:r>
              <a:rPr lang="es-ES" sz="1800" b="1" strike="noStrike" spc="-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; </a:t>
            </a:r>
            <a:r>
              <a:rPr lang="es-ES" sz="1800" b="1" strike="noStrike" spc="-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desenvolvemento</a:t>
            </a:r>
            <a:r>
              <a:rPr lang="es-ES" sz="1800" b="1" strike="noStrike" spc="-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 da guerra; </a:t>
            </a:r>
            <a:r>
              <a:rPr lang="es-ES" sz="1800" b="1" strike="noStrike" spc="-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desprazamentos</a:t>
            </a:r>
            <a:r>
              <a:rPr lang="es-ES" sz="1800" b="1" strike="noStrike" spc="-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 de pobos. </a:t>
            </a:r>
            <a:endParaRPr lang="es-ES" sz="1800" b="1" strike="noStrike" spc="-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Book Antiqua" panose="0204060205030503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	</a:t>
            </a:r>
            <a:r>
              <a:rPr lang="es-ES" sz="1800" strike="noStrike" spc="-1" dirty="0" err="1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Na</a:t>
            </a: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  </a:t>
            </a:r>
            <a:r>
              <a:rPr lang="es-ES" sz="1800" b="1" strike="noStrike" spc="-1" dirty="0" err="1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Idade</a:t>
            </a:r>
            <a:r>
              <a:rPr lang="es-ES" sz="1800" b="1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 do Bronce</a:t>
            </a: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 </a:t>
            </a:r>
            <a:r>
              <a:rPr lang="es-ES" sz="1800" strike="noStrike" spc="-1" dirty="0" err="1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seguen</a:t>
            </a: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 os monumentos megalíticos; os </a:t>
            </a:r>
            <a:r>
              <a:rPr lang="es-ES" sz="1800" strike="noStrike" spc="-1" dirty="0" err="1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novos</a:t>
            </a: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 de menor dimensión (</a:t>
            </a:r>
            <a:r>
              <a:rPr lang="es-ES" sz="1800" b="1" strike="noStrike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cistas</a:t>
            </a: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); </a:t>
            </a:r>
            <a:r>
              <a:rPr lang="es-ES" sz="1800" strike="noStrike" spc="-1" dirty="0" err="1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hai</a:t>
            </a: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 </a:t>
            </a:r>
            <a:r>
              <a:rPr lang="es-ES" sz="1800" b="1" strike="noStrike" spc="-1" dirty="0" err="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ourivaría</a:t>
            </a: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 (</a:t>
            </a:r>
            <a:r>
              <a:rPr lang="es-ES" sz="1800" b="1" strike="noStrike" spc="-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Galicia</a:t>
            </a: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: </a:t>
            </a:r>
            <a:r>
              <a:rPr lang="es-ES" b="1" spc="-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Tesouro</a:t>
            </a:r>
            <a:r>
              <a:rPr lang="es-ES" b="1" spc="-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</a:rPr>
              <a:t> de Caldas</a:t>
            </a: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; Museo de </a:t>
            </a:r>
            <a:r>
              <a:rPr lang="es-ES" sz="1800" b="1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Pontevedra</a:t>
            </a: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) e novas formas de arte: os </a:t>
            </a:r>
            <a:r>
              <a:rPr lang="es-ES" sz="1800" b="1" strike="noStrike" spc="-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petróglifos</a:t>
            </a: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 (</a:t>
            </a:r>
            <a:r>
              <a:rPr lang="es-ES" sz="18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incisións</a:t>
            </a: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 </a:t>
            </a:r>
            <a:r>
              <a:rPr lang="es-ES" sz="1800" strike="noStrike" spc="-1" dirty="0" err="1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nas</a:t>
            </a: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 rochas). </a:t>
            </a:r>
          </a:p>
          <a:p>
            <a:pPr algn="just">
              <a:lnSpc>
                <a:spcPct val="115000"/>
              </a:lnSpc>
            </a:pP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En </a:t>
            </a:r>
            <a:r>
              <a:rPr lang="es-ES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Galicia</a:t>
            </a: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 aparece a </a:t>
            </a:r>
            <a:r>
              <a:rPr lang="es-ES" b="1" spc="-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cultura </a:t>
            </a:r>
            <a:r>
              <a:rPr lang="es-ES" b="1" spc="-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castrexa</a:t>
            </a:r>
            <a:r>
              <a:rPr lang="es-ES" b="1" spc="-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ook Antiqua" panose="02040602050305030304" pitchFamily="18" charset="0"/>
                <a:ea typeface="Calibri"/>
              </a:rPr>
              <a:t>.</a:t>
            </a:r>
          </a:p>
        </p:txBody>
      </p:sp>
      <p:pic>
        <p:nvPicPr>
          <p:cNvPr id="205" name="Picture 3"/>
          <p:cNvPicPr/>
          <p:nvPr/>
        </p:nvPicPr>
        <p:blipFill>
          <a:blip r:embed="rId2"/>
          <a:stretch/>
        </p:blipFill>
        <p:spPr>
          <a:xfrm>
            <a:off x="-1" y="3429000"/>
            <a:ext cx="4458061" cy="2823883"/>
          </a:xfrm>
          <a:prstGeom prst="rect">
            <a:avLst/>
          </a:prstGeom>
          <a:ln>
            <a:noFill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061" y="2172060"/>
            <a:ext cx="4685939" cy="468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3"/>
          <p:cNvSpPr/>
          <p:nvPr/>
        </p:nvSpPr>
        <p:spPr>
          <a:xfrm>
            <a:off x="0" y="0"/>
            <a:ext cx="9144000" cy="2848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2000" b="1" u="sng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A CULTURA CASTREXA</a:t>
            </a:r>
            <a:endParaRPr lang="es-ES" sz="1800" u="sng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	Dende </a:t>
            </a:r>
            <a:r>
              <a:rPr lang="es-ES" sz="1800" strike="noStrike" spc="-1" dirty="0" err="1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fnais</a:t>
            </a: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</a:t>
            </a:r>
            <a:r>
              <a:rPr lang="es-ES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</a:rPr>
              <a:t>da</a:t>
            </a:r>
            <a:r>
              <a:rPr lang="es-ES" sz="180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</a:t>
            </a:r>
            <a:r>
              <a:rPr lang="es-ES" sz="1800" b="1" strike="noStrike" spc="-1" dirty="0" err="1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Idade</a:t>
            </a:r>
            <a:r>
              <a:rPr lang="es-ES" sz="1800" b="1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do Bronce (SS. IX –VIII a.C.)</a:t>
            </a: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e toda a </a:t>
            </a:r>
            <a:r>
              <a:rPr lang="es-ES" sz="1800" b="1" strike="noStrike" spc="-1" dirty="0" err="1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Idade</a:t>
            </a:r>
            <a:r>
              <a:rPr lang="es-ES" sz="1800" b="1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do Ferro</a:t>
            </a:r>
            <a:r>
              <a:rPr lang="es-ES" b="1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ata o S.I </a:t>
            </a:r>
            <a:r>
              <a:rPr lang="es-ES" b="1" spc="-1" dirty="0" err="1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aC</a:t>
            </a:r>
            <a:r>
              <a:rPr lang="es-ES" b="1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.</a:t>
            </a: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con </a:t>
            </a:r>
            <a:r>
              <a:rPr lang="es-ES" sz="1800" strike="noStrike" spc="-1" dirty="0" err="1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continuidade</a:t>
            </a: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</a:t>
            </a:r>
            <a:r>
              <a:rPr lang="es-ES" sz="1800" strike="noStrike" spc="-1" dirty="0" err="1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na</a:t>
            </a: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época romana, no </a:t>
            </a:r>
            <a:r>
              <a:rPr lang="es-ES" sz="1800" b="1" strike="noStrike" spc="-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noroeste</a:t>
            </a: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da </a:t>
            </a:r>
            <a:r>
              <a:rPr lang="es-ES" sz="1800" b="1" strike="noStrike" spc="-1" dirty="0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Península</a:t>
            </a: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</a:t>
            </a:r>
            <a:r>
              <a:rPr lang="es-ES" b="1" spc="-1" dirty="0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</a:rPr>
              <a:t>Ibérica dase</a:t>
            </a: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a </a:t>
            </a:r>
            <a:r>
              <a:rPr lang="es-ES" sz="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cultura</a:t>
            </a:r>
            <a:r>
              <a:rPr lang="es-ES" sz="1800" b="1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</a:t>
            </a:r>
            <a:r>
              <a:rPr lang="es-ES" sz="2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castrexa</a:t>
            </a: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</a:t>
            </a:r>
            <a:r>
              <a:rPr lang="es-ES" sz="1800" strike="noStrike" spc="-1" dirty="0" err="1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ou</a:t>
            </a: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</a:t>
            </a:r>
            <a:r>
              <a:rPr lang="es-ES" sz="2000" b="1" spc="-1" dirty="0">
                <a:solidFill>
                  <a:schemeClr val="accent6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dos castros</a:t>
            </a: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. </a:t>
            </a:r>
            <a:r>
              <a:rPr lang="es-ES" sz="1800" b="1" strike="noStrike" spc="-1" dirty="0">
                <a:solidFill>
                  <a:schemeClr val="accent6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Recintos fortificados </a:t>
            </a: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(</a:t>
            </a:r>
            <a:r>
              <a:rPr lang="es-ES" sz="1800" strike="noStrike" spc="-1" dirty="0" err="1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máis</a:t>
            </a: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de 4000) en </a:t>
            </a:r>
            <a:r>
              <a:rPr lang="es-ES" spc="-1" dirty="0" err="1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na</a:t>
            </a:r>
            <a:r>
              <a:rPr lang="es-ES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costa </a:t>
            </a:r>
            <a:r>
              <a:rPr lang="es-ES" sz="1800" strike="noStrike" spc="-1" dirty="0" err="1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ou</a:t>
            </a: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interior; fáciles de defender, con murallas, fosos e/</a:t>
            </a:r>
            <a:r>
              <a:rPr lang="es-ES" sz="1800" strike="noStrike" spc="-1" dirty="0" err="1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ou</a:t>
            </a: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</a:t>
            </a:r>
            <a:r>
              <a:rPr lang="es-ES" sz="1800" strike="noStrike" spc="-1" dirty="0" err="1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terrapléns</a:t>
            </a:r>
            <a:r>
              <a:rPr lang="es-ES" sz="1800" strike="noStrike" spc="-1" dirty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. </a:t>
            </a:r>
            <a:endParaRPr lang="es-ES" sz="1800" strike="noStrike" spc="-1" dirty="0">
              <a:solidFill>
                <a:schemeClr val="accent1">
                  <a:lumMod val="40000"/>
                  <a:lumOff val="6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212B0B60-8D7D-4CC7-88AA-A95E13811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48464"/>
            <a:ext cx="9143999" cy="503031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563647C0-C646-45CD-AE9B-B1F18947060B}"/>
              </a:ext>
            </a:extLst>
          </p:cNvPr>
          <p:cNvSpPr/>
          <p:nvPr/>
        </p:nvSpPr>
        <p:spPr>
          <a:xfrm>
            <a:off x="3711808" y="1479132"/>
            <a:ext cx="3168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Castro de </a:t>
            </a:r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Viladonga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Lugo</a:t>
            </a:r>
            <a:r>
              <a:rPr lang="es-ES" dirty="0">
                <a:solidFill>
                  <a:srgbClr val="C00000"/>
                </a:solidFill>
              </a:rPr>
              <a:t>,</a:t>
            </a:r>
            <a:endParaRPr lang="gl-E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2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212365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pPr marL="720" lvl="0" algn="ctr">
              <a:buClr>
                <a:srgbClr val="000000"/>
              </a:buClr>
            </a:pPr>
            <a:r>
              <a:rPr lang="es-ES" sz="2400" u="sng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O </a:t>
            </a:r>
            <a:r>
              <a:rPr lang="es-ES" sz="2400" b="1" u="sng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PALEOLÍTICO</a:t>
            </a:r>
            <a:r>
              <a:rPr lang="es-ES" sz="2400" u="sng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endParaRPr lang="es-ES" spc="-1" dirty="0">
              <a:solidFill>
                <a:schemeClr val="bg1">
                  <a:lumMod val="95000"/>
                </a:schemeClr>
              </a:solidFill>
              <a:uFill>
                <a:solidFill>
                  <a:srgbClr val="FFFFFF"/>
                </a:solidFill>
              </a:uFill>
            </a:endParaRPr>
          </a:p>
          <a:p>
            <a:pPr marL="720" lvl="0" algn="just">
              <a:buClr>
                <a:srgbClr val="000000"/>
              </a:buClr>
            </a:pPr>
            <a:r>
              <a:rPr lang="es-ES" spc="-1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</a:rPr>
              <a:t>	O </a:t>
            </a:r>
            <a:r>
              <a:rPr lang="es-ES" b="1" spc="-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PALEOLÍTICO</a:t>
            </a:r>
            <a:r>
              <a:rPr lang="es-ES" spc="-1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</a:rPr>
              <a:t> do </a:t>
            </a:r>
            <a:r>
              <a:rPr lang="es-ES" spc="-1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</a:rPr>
              <a:t>grego</a:t>
            </a:r>
            <a:r>
              <a:rPr lang="es-ES" spc="-1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</a:rPr>
              <a:t>: </a:t>
            </a:r>
            <a:r>
              <a:rPr lang="es-ES" b="1" i="1" spc="-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askerville Old Face" panose="02020602080505020303" pitchFamily="18" charset="0"/>
              </a:rPr>
              <a:t>Paleo</a:t>
            </a:r>
            <a:r>
              <a:rPr lang="es-ES" b="1" spc="-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s-ES" b="1" spc="-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antigo</a:t>
            </a:r>
            <a:r>
              <a:rPr lang="es-ES" b="1" spc="-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 / </a:t>
            </a:r>
            <a:r>
              <a:rPr lang="es-ES" b="1" i="1" spc="-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askerville Old Face" panose="02020602080505020303" pitchFamily="18" charset="0"/>
              </a:rPr>
              <a:t>litos</a:t>
            </a:r>
            <a:r>
              <a:rPr lang="es-ES" b="1" spc="-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s-ES" b="1" spc="-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pedra</a:t>
            </a:r>
            <a:r>
              <a:rPr lang="es-ES" b="1" spc="-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s-ES" spc="-1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</a:rPr>
              <a:t>é o período </a:t>
            </a:r>
            <a:r>
              <a:rPr lang="es-ES" spc="-1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</a:rPr>
              <a:t>máis</a:t>
            </a:r>
            <a:r>
              <a:rPr lang="es-ES" spc="-1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s-ES" spc="-1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</a:rPr>
              <a:t>antigo</a:t>
            </a:r>
            <a:r>
              <a:rPr lang="es-ES" spc="-1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</a:rPr>
              <a:t> da </a:t>
            </a:r>
            <a:r>
              <a:rPr lang="es-ES" b="1" spc="-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prehistoria</a:t>
            </a:r>
            <a:r>
              <a:rPr lang="es-ES" spc="-1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</a:rPr>
              <a:t> e </a:t>
            </a:r>
            <a:r>
              <a:rPr lang="es-ES" spc="-1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</a:rPr>
              <a:t>caracterízase</a:t>
            </a:r>
            <a:r>
              <a:rPr lang="es-ES" spc="-1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</a:rPr>
              <a:t> polo uso de </a:t>
            </a:r>
            <a:r>
              <a:rPr lang="es-ES" spc="-1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</a:rPr>
              <a:t>ferramentas</a:t>
            </a:r>
            <a:r>
              <a:rPr lang="es-ES" spc="-1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</a:rPr>
              <a:t> de </a:t>
            </a:r>
            <a:r>
              <a:rPr lang="es-ES" b="1" spc="-1" dirty="0" err="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</a:rPr>
              <a:t>pedra</a:t>
            </a:r>
            <a:r>
              <a:rPr lang="es-ES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</a:rPr>
              <a:t> tallada </a:t>
            </a:r>
            <a:r>
              <a:rPr lang="es-ES" spc="-1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</a:rPr>
              <a:t>(</a:t>
            </a:r>
            <a:r>
              <a:rPr lang="es-ES" b="1" spc="-1" dirty="0" err="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</a:rPr>
              <a:t>silex</a:t>
            </a:r>
            <a:r>
              <a:rPr lang="es-ES" spc="-1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</a:rPr>
              <a:t>).  </a:t>
            </a:r>
          </a:p>
          <a:p>
            <a:pPr marL="720" lvl="0" algn="just">
              <a:buClr>
                <a:srgbClr val="000000"/>
              </a:buClr>
            </a:pPr>
            <a:r>
              <a:rPr lang="es-ES" spc="-1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</a:rPr>
              <a:t>	No </a:t>
            </a:r>
            <a:r>
              <a:rPr lang="es-ES" b="1" spc="-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PALEOLÍTICO</a:t>
            </a:r>
            <a:r>
              <a:rPr lang="es-ES" spc="-1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s-ES" b="1" spc="-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SUPERIOR</a:t>
            </a:r>
            <a:r>
              <a:rPr lang="es-ES" spc="-1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</a:rPr>
              <a:t> (</a:t>
            </a:r>
            <a:r>
              <a:rPr lang="es-ES" b="1" spc="-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50.000-10.000 </a:t>
            </a:r>
            <a:r>
              <a:rPr lang="es-ES" b="1" spc="-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ac</a:t>
            </a:r>
            <a:r>
              <a:rPr lang="es-ES" spc="-1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</a:rPr>
              <a:t>.) aparece o home actual, </a:t>
            </a:r>
            <a:r>
              <a:rPr lang="es-ES" b="1" i="1" spc="-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homo Sapiens </a:t>
            </a:r>
            <a:r>
              <a:rPr lang="es-ES" spc="-1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</a:rPr>
              <a:t>en </a:t>
            </a:r>
            <a:r>
              <a:rPr lang="es-ES" b="1" spc="-1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</a:rPr>
              <a:t>Europa</a:t>
            </a:r>
            <a:r>
              <a:rPr lang="es-ES" spc="-1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</a:rPr>
              <a:t>. Polo clima -tipo glaciar- os </a:t>
            </a:r>
            <a:r>
              <a:rPr lang="es-ES" spc="-1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</a:rPr>
              <a:t>homes</a:t>
            </a:r>
            <a:r>
              <a:rPr lang="es-ES" spc="-1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</a:rPr>
              <a:t> viven en </a:t>
            </a:r>
            <a:r>
              <a:rPr lang="es-ES" spc="-1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</a:rPr>
              <a:t>covas</a:t>
            </a:r>
            <a:r>
              <a:rPr lang="es-ES" spc="-1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</a:rPr>
              <a:t>, en grupos de 20-30 individuos dedicados á </a:t>
            </a:r>
            <a:r>
              <a:rPr lang="es-ES" b="1" u="sng" spc="-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caza</a:t>
            </a:r>
            <a:r>
              <a:rPr lang="es-ES" u="sng" spc="-1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</a:rPr>
              <a:t> dos grandes herbívoros, </a:t>
            </a:r>
            <a:r>
              <a:rPr lang="es-ES" spc="-1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</a:rPr>
              <a:t>base da </a:t>
            </a:r>
            <a:r>
              <a:rPr lang="es-ES" spc="-1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</a:rPr>
              <a:t>súa</a:t>
            </a:r>
            <a:r>
              <a:rPr lang="es-ES" spc="-1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</a:rPr>
              <a:t> dieta (</a:t>
            </a:r>
            <a:r>
              <a:rPr lang="es-ES" b="1" spc="-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bisontes, renos, </a:t>
            </a:r>
            <a:r>
              <a:rPr lang="es-ES" b="1" spc="-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cervos</a:t>
            </a:r>
            <a:r>
              <a:rPr lang="es-ES" b="1" spc="-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, </a:t>
            </a:r>
            <a:r>
              <a:rPr lang="es-ES" b="1" spc="-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cabalos</a:t>
            </a:r>
            <a:r>
              <a:rPr lang="es-ES" spc="-1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</a:rPr>
              <a:t>... etc.)  e a </a:t>
            </a:r>
            <a:r>
              <a:rPr lang="es-ES" b="1" u="sng" spc="-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recolección</a:t>
            </a:r>
            <a:r>
              <a:rPr lang="es-ES" u="sng" spc="-1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</a:rPr>
              <a:t> de frutos</a:t>
            </a:r>
            <a:endParaRPr lang="es-ES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496" y="2123658"/>
            <a:ext cx="6856858" cy="473434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4688821"/>
            <a:ext cx="1497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b="1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ea typeface="Times New Roman"/>
                <a:cs typeface="DejaVu Sans"/>
              </a:rPr>
              <a:t>Ferramentas</a:t>
            </a:r>
            <a:r>
              <a:rPr lang="es-ES" b="1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ea typeface="Times New Roman"/>
                <a:cs typeface="DejaVu Sans"/>
              </a:rPr>
              <a:t> do Paleolítico </a:t>
            </a:r>
            <a:endParaRPr lang="es-ES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DC9DB544-40A3-4CBD-A220-F2F99773732F}" type="slidenum">
              <a:rPr lang="es-ES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40</a:t>
            </a:fld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8" name="Picture 2"/>
          <p:cNvPicPr/>
          <p:nvPr/>
        </p:nvPicPr>
        <p:blipFill>
          <a:blip r:embed="rId2"/>
          <a:stretch/>
        </p:blipFill>
        <p:spPr>
          <a:xfrm>
            <a:off x="3058909" y="1688394"/>
            <a:ext cx="6085091" cy="5169606"/>
          </a:xfrm>
          <a:prstGeom prst="rect">
            <a:avLst/>
          </a:prstGeom>
          <a:ln>
            <a:noFill/>
          </a:ln>
        </p:spPr>
      </p:pic>
      <p:sp>
        <p:nvSpPr>
          <p:cNvPr id="209" name="CustomShape 3"/>
          <p:cNvSpPr/>
          <p:nvPr/>
        </p:nvSpPr>
        <p:spPr>
          <a:xfrm>
            <a:off x="0" y="171567"/>
            <a:ext cx="3058909" cy="45112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15000"/>
              </a:lnSpc>
            </a:pPr>
            <a:r>
              <a:rPr lang="es-ES" sz="18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Características</a:t>
            </a:r>
            <a:r>
              <a:rPr lang="es-ES" sz="1800" b="1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:</a:t>
            </a:r>
            <a:endParaRPr lang="es-ES" spc="-1" dirty="0">
              <a:solidFill>
                <a:schemeClr val="accent1">
                  <a:lumMod val="20000"/>
                  <a:lumOff val="8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15000"/>
              </a:lnSpc>
            </a:pPr>
            <a:r>
              <a:rPr lang="es-ES" sz="1800" b="1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	</a:t>
            </a:r>
          </a:p>
          <a:p>
            <a:pPr algn="just">
              <a:lnSpc>
                <a:spcPct val="115000"/>
              </a:lnSpc>
            </a:pPr>
            <a:r>
              <a:rPr lang="es-ES" b="1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	</a:t>
            </a:r>
            <a:r>
              <a:rPr lang="es-ES" sz="1800" b="1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Casas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de variadas formas e tamaños.</a:t>
            </a:r>
          </a:p>
          <a:p>
            <a:pPr algn="just">
              <a:lnSpc>
                <a:spcPct val="115000"/>
              </a:lnSpc>
            </a:pP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	Predominan as circulares de </a:t>
            </a:r>
            <a:r>
              <a:rPr lang="es-ES" sz="1800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pequeno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tamaño e de formas curvas (</a:t>
            </a:r>
            <a:r>
              <a:rPr lang="es-ES" sz="1800" strike="noStrike" spc="-1" dirty="0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as escuadradas serían de </a:t>
            </a:r>
            <a:r>
              <a:rPr lang="es-ES" sz="1800" strike="noStrike" spc="-1" dirty="0" err="1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influxo</a:t>
            </a:r>
            <a:r>
              <a:rPr lang="es-ES" sz="1800" strike="noStrike" spc="-1" dirty="0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romano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).</a:t>
            </a:r>
          </a:p>
          <a:p>
            <a:pPr algn="just">
              <a:lnSpc>
                <a:spcPct val="115000"/>
              </a:lnSpc>
            </a:pPr>
            <a:r>
              <a:rPr lang="es-ES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	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</a:t>
            </a:r>
            <a:r>
              <a:rPr lang="es-ES" b="1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De </a:t>
            </a:r>
            <a:r>
              <a:rPr lang="es-ES" sz="1800" b="1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cubertas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cónicas </a:t>
            </a:r>
            <a:r>
              <a:rPr lang="es-ES" sz="1800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cun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armazón de </a:t>
            </a:r>
            <a:r>
              <a:rPr lang="es-ES" sz="1800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xestas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</a:t>
            </a:r>
            <a:r>
              <a:rPr lang="es-ES" sz="1800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recuberto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de </a:t>
            </a:r>
            <a:r>
              <a:rPr lang="es-ES" sz="1800" b="1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palla de </a:t>
            </a:r>
            <a:r>
              <a:rPr lang="es-ES" sz="1800" b="1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centeo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, como o sistema das pallozas dos Ancares. </a:t>
            </a:r>
            <a:endParaRPr lang="es-ES" sz="1800" strike="noStrike" spc="-1" dirty="0">
              <a:solidFill>
                <a:schemeClr val="accent1">
                  <a:lumMod val="20000"/>
                  <a:lumOff val="8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A5E9C66C-ADBC-4C3C-B8BC-714A47C69C01}"/>
              </a:ext>
            </a:extLst>
          </p:cNvPr>
          <p:cNvSpPr/>
          <p:nvPr/>
        </p:nvSpPr>
        <p:spPr>
          <a:xfrm>
            <a:off x="3799093" y="137160"/>
            <a:ext cx="4572000" cy="70185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A </a:t>
            </a:r>
            <a:r>
              <a:rPr lang="es-ES" b="1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área de influencia da cultura </a:t>
            </a:r>
            <a:r>
              <a:rPr lang="es-ES" b="1" spc="-1" dirty="0" err="1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castrexa</a:t>
            </a:r>
            <a:r>
              <a:rPr lang="es-ES" b="1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:</a:t>
            </a:r>
          </a:p>
          <a:p>
            <a:pPr lvl="0" algn="just">
              <a:lnSpc>
                <a:spcPct val="115000"/>
              </a:lnSpc>
            </a:pPr>
            <a:r>
              <a:rPr lang="es-ES" b="1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</a:t>
            </a:r>
            <a:r>
              <a:rPr lang="es-ES" b="1" spc="-1" dirty="0">
                <a:solidFill>
                  <a:schemeClr val="accent2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Galicia, Asturias, León e Zamora. </a:t>
            </a:r>
            <a:endParaRPr lang="es-ES" b="1" spc="-1" dirty="0">
              <a:solidFill>
                <a:schemeClr val="accent2">
                  <a:lumMod val="40000"/>
                  <a:lumOff val="60000"/>
                </a:schemeClr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10C1927B-AD79-4C4B-8F47-01C9DBCF3E36}" type="slidenum">
              <a:rPr lang="es-ES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41</a:t>
            </a:fld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1" name="2 Imagen"/>
          <p:cNvPicPr/>
          <p:nvPr/>
        </p:nvPicPr>
        <p:blipFill>
          <a:blip r:embed="rId2"/>
          <a:stretch/>
        </p:blipFill>
        <p:spPr>
          <a:xfrm>
            <a:off x="3214255" y="13855"/>
            <a:ext cx="5929745" cy="3693785"/>
          </a:xfrm>
          <a:prstGeom prst="rect">
            <a:avLst/>
          </a:prstGeom>
          <a:ln>
            <a:noFill/>
          </a:ln>
        </p:spPr>
      </p:pic>
      <p:sp>
        <p:nvSpPr>
          <p:cNvPr id="212" name="CustomShape 2"/>
          <p:cNvSpPr/>
          <p:nvPr/>
        </p:nvSpPr>
        <p:spPr>
          <a:xfrm>
            <a:off x="251640" y="13855"/>
            <a:ext cx="2657815" cy="61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600" b="1" strike="noStrike" spc="-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Castro de </a:t>
            </a:r>
            <a:r>
              <a:rPr lang="es-ES" sz="1600" b="1" strike="noStrike" spc="-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Borneiro</a:t>
            </a:r>
            <a:r>
              <a:rPr lang="es-ES" sz="1600" b="1" strike="noStrike" spc="-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s-ES" sz="1600" b="1" strike="noStrike" spc="-1" dirty="0">
                <a:solidFill>
                  <a:srgbClr val="558ED5"/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Cabana de Bergantiños</a:t>
            </a:r>
            <a:endParaRPr lang="es-E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3" name="Picture 2"/>
          <p:cNvPicPr/>
          <p:nvPr/>
        </p:nvPicPr>
        <p:blipFill>
          <a:blip r:embed="rId3"/>
          <a:stretch/>
        </p:blipFill>
        <p:spPr>
          <a:xfrm>
            <a:off x="0" y="3707639"/>
            <a:ext cx="6039453" cy="3136505"/>
          </a:xfrm>
          <a:prstGeom prst="rect">
            <a:avLst/>
          </a:prstGeom>
          <a:ln>
            <a:noFill/>
          </a:ln>
        </p:spPr>
      </p:pic>
      <p:sp>
        <p:nvSpPr>
          <p:cNvPr id="215" name="CustomShape 4"/>
          <p:cNvSpPr/>
          <p:nvPr/>
        </p:nvSpPr>
        <p:spPr>
          <a:xfrm>
            <a:off x="1" y="3122820"/>
            <a:ext cx="2700628" cy="61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6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Castro de </a:t>
            </a:r>
            <a:r>
              <a:rPr lang="es-ES" sz="16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Baroña</a:t>
            </a:r>
            <a:r>
              <a:rPr lang="es-ES" sz="16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s-ES" sz="1600" b="1" strike="noStrike" spc="-1" dirty="0">
                <a:solidFill>
                  <a:srgbClr val="558ED5"/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(Porto do Son</a:t>
            </a:r>
            <a:r>
              <a:rPr lang="es-ES" sz="1600" b="1" spc="-1" dirty="0">
                <a:solidFill>
                  <a:srgbClr val="558ED5"/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. </a:t>
            </a:r>
            <a:r>
              <a:rPr lang="es-ES" sz="1600" b="1" strike="noStrike" spc="-1" dirty="0">
                <a:solidFill>
                  <a:srgbClr val="558ED5"/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A Coruña</a:t>
            </a:r>
            <a:endParaRPr lang="es-E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1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30B6C26A-0AC7-4B7B-8E6C-6040EFD878CC}" type="slidenum">
              <a:rPr lang="es-ES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42</a:t>
            </a:fld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CustomShape 2"/>
          <p:cNvSpPr/>
          <p:nvPr/>
        </p:nvSpPr>
        <p:spPr>
          <a:xfrm>
            <a:off x="6120" y="116641"/>
            <a:ext cx="3049615" cy="16705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120" algn="just">
              <a:lnSpc>
                <a:spcPct val="115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</a:t>
            </a:r>
            <a:r>
              <a:rPr lang="es-ES" sz="1800" b="1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Coñecían</a:t>
            </a:r>
            <a:r>
              <a:rPr lang="es-ES" sz="1800" b="1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a </a:t>
            </a:r>
            <a:r>
              <a:rPr lang="es-ES" sz="1800" b="1" strike="noStrike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metalurxia</a:t>
            </a:r>
            <a:r>
              <a:rPr lang="es-ES" sz="1800" b="1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</a:t>
            </a:r>
            <a:r>
              <a:rPr lang="es-ES" sz="18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do bronce e do ferro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; a </a:t>
            </a:r>
            <a:r>
              <a:rPr lang="es-ES" sz="1800" b="1" strike="noStrike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ourivaría</a:t>
            </a:r>
            <a:r>
              <a:rPr lang="es-ES" sz="18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estaba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</a:t>
            </a:r>
            <a:r>
              <a:rPr lang="es-ES" sz="1800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desenvolvida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:</a:t>
            </a:r>
            <a:endParaRPr lang="es-ES" sz="1800" strike="noStrike" spc="-1" dirty="0">
              <a:solidFill>
                <a:schemeClr val="accent1">
                  <a:lumMod val="20000"/>
                  <a:lumOff val="8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2A9250F8-1A91-4EEF-9F69-0DC56294A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735" y="775855"/>
            <a:ext cx="6082145" cy="608214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A6B7279E-EF22-4C2E-AA47-5DDC72E4F1D0}"/>
              </a:ext>
            </a:extLst>
          </p:cNvPr>
          <p:cNvSpPr/>
          <p:nvPr/>
        </p:nvSpPr>
        <p:spPr>
          <a:xfrm>
            <a:off x="740410" y="2985930"/>
            <a:ext cx="23153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Torques de </a:t>
            </a:r>
            <a:r>
              <a:rPr lang="es-ES" sz="16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Burela</a:t>
            </a:r>
            <a:r>
              <a:rPr lang="es-ES" sz="1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OURO  macizo; pesa cerca de </a:t>
            </a:r>
            <a:r>
              <a:rPr lang="es-ES" sz="16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dous</a:t>
            </a:r>
            <a:r>
              <a:rPr lang="es-ES" sz="1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kilos</a:t>
            </a:r>
            <a:r>
              <a:rPr lang="es-ES" sz="1600" dirty="0">
                <a:solidFill>
                  <a:srgbClr val="92D050"/>
                </a:solidFill>
              </a:rPr>
              <a:t> </a:t>
            </a:r>
            <a:r>
              <a:rPr lang="es-E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(III-II a. de C.).</a:t>
            </a:r>
            <a:endParaRPr lang="gl-E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4C89C7E8-E44F-47E0-9223-C47E5D95475C}"/>
              </a:ext>
            </a:extLst>
          </p:cNvPr>
          <p:cNvSpPr/>
          <p:nvPr/>
        </p:nvSpPr>
        <p:spPr>
          <a:xfrm>
            <a:off x="0" y="0"/>
            <a:ext cx="4031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Casco. </a:t>
            </a:r>
            <a:r>
              <a:rPr lang="es-ES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Corruncho</a:t>
            </a:r>
            <a:r>
              <a:rPr lang="es-ES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dos porcos LEIRO. Rianxo.</a:t>
            </a:r>
          </a:p>
          <a:p>
            <a:r>
              <a:rPr lang="es-ES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Museo San Antón. A Coruña  </a:t>
            </a:r>
          </a:p>
          <a:p>
            <a:r>
              <a:rPr lang="es-ES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1000-800 </a:t>
            </a:r>
            <a:r>
              <a:rPr lang="es-ES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a.C</a:t>
            </a:r>
            <a:endParaRPr lang="es-ES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4E14F0A9-4DDD-460A-B5F9-014FACF42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03" y="1191491"/>
            <a:ext cx="8545097" cy="566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8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2476B722-CE42-4507-9295-B86A8E82C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0151"/>
            <a:ext cx="9144000" cy="565785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6A64E1B3-ADE5-4DFE-B06A-B7D5FAD596E6}"/>
              </a:ext>
            </a:extLst>
          </p:cNvPr>
          <p:cNvSpPr/>
          <p:nvPr/>
        </p:nvSpPr>
        <p:spPr>
          <a:xfrm>
            <a:off x="744180" y="265607"/>
            <a:ext cx="48666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spc="-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Diadema de Ribadeo</a:t>
            </a:r>
            <a:r>
              <a:rPr lang="es-ES" spc="-1" dirty="0">
                <a:solidFill>
                  <a:srgbClr val="4F81BD">
                    <a:lumMod val="20000"/>
                    <a:lumOff val="80000"/>
                  </a:srgb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, </a:t>
            </a:r>
            <a:r>
              <a:rPr lang="es-ES" b="1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ou</a:t>
            </a:r>
            <a:r>
              <a:rPr lang="es-ES" b="1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de </a:t>
            </a:r>
            <a:r>
              <a:rPr lang="es-ES" b="1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Moñés</a:t>
            </a:r>
            <a:r>
              <a:rPr lang="es-ES" b="1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, Asturias</a:t>
            </a:r>
          </a:p>
          <a:p>
            <a:r>
              <a:rPr lang="es-ES" b="1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S.II </a:t>
            </a:r>
            <a:r>
              <a:rPr lang="es-ES" b="1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aC</a:t>
            </a:r>
            <a:r>
              <a:rPr lang="es-ES" b="1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</a:t>
            </a:r>
            <a:endParaRPr lang="gl-E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70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38D0A7DD-10DF-4D79-8C10-2EF6833DABB2}"/>
              </a:ext>
            </a:extLst>
          </p:cNvPr>
          <p:cNvSpPr/>
          <p:nvPr/>
        </p:nvSpPr>
        <p:spPr>
          <a:xfrm>
            <a:off x="138546" y="141542"/>
            <a:ext cx="4572000" cy="10204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ES" b="1" spc="-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Escultura </a:t>
            </a:r>
            <a:r>
              <a:rPr lang="es-ES" b="1" spc="-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castrexa</a:t>
            </a:r>
            <a:r>
              <a:rPr lang="es-ES" b="1" spc="-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:</a:t>
            </a:r>
          </a:p>
          <a:p>
            <a:pPr algn="just">
              <a:lnSpc>
                <a:spcPct val="115000"/>
              </a:lnSpc>
            </a:pPr>
            <a:r>
              <a:rPr lang="es-ES" b="1" spc="-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  </a:t>
            </a:r>
            <a:r>
              <a:rPr lang="es-ES" b="1" spc="-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Estatuas de </a:t>
            </a:r>
            <a:r>
              <a:rPr lang="es-ES" b="1" spc="-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guerreiros</a:t>
            </a:r>
            <a:r>
              <a:rPr lang="es-ES" b="1" spc="-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(</a:t>
            </a:r>
            <a:r>
              <a:rPr lang="es-ES" b="1" spc="-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Armeá</a:t>
            </a:r>
            <a:r>
              <a:rPr lang="es-ES" b="1" spc="-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) </a:t>
            </a:r>
            <a:r>
              <a:rPr lang="es-ES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bastas, probable uso funerario. Prerromano.</a:t>
            </a:r>
            <a:endParaRPr lang="es-ES" spc="-1" dirty="0">
              <a:solidFill>
                <a:schemeClr val="accent1">
                  <a:lumMod val="20000"/>
                  <a:lumOff val="80000"/>
                </a:schemeClr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1F027FDF-E901-4CAE-8666-FDD2BB67A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3236"/>
            <a:ext cx="5140036" cy="278476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DA067C59-C1B3-437C-AE73-A5AB86EE6474}"/>
              </a:ext>
            </a:extLst>
          </p:cNvPr>
          <p:cNvSpPr/>
          <p:nvPr/>
        </p:nvSpPr>
        <p:spPr>
          <a:xfrm>
            <a:off x="138546" y="2828835"/>
            <a:ext cx="34636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spc="-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/>
              </a:rPr>
              <a:t>Cabezas </a:t>
            </a:r>
            <a:r>
              <a:rPr lang="es-ES" b="1" spc="-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/>
              </a:rPr>
              <a:t>illadas</a:t>
            </a:r>
            <a:r>
              <a:rPr lang="es-ES" b="1" spc="-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/>
              </a:rPr>
              <a:t>: </a:t>
            </a:r>
            <a:r>
              <a:rPr lang="es-ES" sz="1400" dirty="0">
                <a:solidFill>
                  <a:srgbClr val="FFFF00"/>
                </a:solidFill>
              </a:rPr>
              <a:t>Cabeza de guerrero de </a:t>
            </a:r>
            <a:r>
              <a:rPr lang="es-ES" sz="1400" dirty="0" err="1">
                <a:solidFill>
                  <a:srgbClr val="FFFF00"/>
                </a:solidFill>
              </a:rPr>
              <a:t>Rubiás</a:t>
            </a:r>
            <a:r>
              <a:rPr lang="es-ES" sz="1400" dirty="0">
                <a:solidFill>
                  <a:srgbClr val="FFFF00"/>
                </a:solidFill>
              </a:rPr>
              <a:t>, Bande. Ourense</a:t>
            </a:r>
          </a:p>
          <a:p>
            <a:r>
              <a:rPr lang="es-ES" sz="1400" dirty="0">
                <a:solidFill>
                  <a:srgbClr val="FFFF00"/>
                </a:solidFill>
              </a:rPr>
              <a:t>S.I </a:t>
            </a:r>
            <a:r>
              <a:rPr lang="es-ES" sz="1400" dirty="0" err="1">
                <a:solidFill>
                  <a:srgbClr val="FFFF00"/>
                </a:solidFill>
              </a:rPr>
              <a:t>d.C</a:t>
            </a:r>
            <a:endParaRPr lang="es-ES" sz="1400" dirty="0">
              <a:solidFill>
                <a:srgbClr val="FFFF00"/>
              </a:solidFill>
            </a:endParaRPr>
          </a:p>
          <a:p>
            <a:r>
              <a:rPr lang="es-ES" spc="-1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Controvertida</a:t>
            </a:r>
            <a:r>
              <a:rPr lang="es-ES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/>
                <a:ea typeface="Calibri"/>
              </a:rPr>
              <a:t> interpretación, </a:t>
            </a:r>
            <a:endParaRPr lang="gl-ES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05C14C64-46B3-4AB6-BA10-723FE2989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036" y="0"/>
            <a:ext cx="4003964" cy="508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E4100813-AA36-44FE-B345-A43BC0F82230}" type="slidenum">
              <a:rPr lang="es-ES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5</a:t>
            </a:fld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2" name="Imagen 3"/>
          <p:cNvPicPr/>
          <p:nvPr/>
        </p:nvPicPr>
        <p:blipFill>
          <a:blip r:embed="rId2"/>
          <a:stretch/>
        </p:blipFill>
        <p:spPr>
          <a:xfrm>
            <a:off x="0" y="1203892"/>
            <a:ext cx="3646640" cy="2639237"/>
          </a:xfrm>
          <a:prstGeom prst="rect">
            <a:avLst/>
          </a:prstGeom>
          <a:ln>
            <a:noFill/>
          </a:ln>
        </p:spPr>
      </p:pic>
      <p:sp>
        <p:nvSpPr>
          <p:cNvPr id="123" name="CustomShape 2"/>
          <p:cNvSpPr/>
          <p:nvPr/>
        </p:nvSpPr>
        <p:spPr>
          <a:xfrm>
            <a:off x="0" y="1566000"/>
            <a:ext cx="18360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CustomShape 3"/>
          <p:cNvSpPr/>
          <p:nvPr/>
        </p:nvSpPr>
        <p:spPr>
          <a:xfrm>
            <a:off x="0" y="33042"/>
            <a:ext cx="9144000" cy="6456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20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Ferramentas</a:t>
            </a:r>
            <a:r>
              <a:rPr lang="es-ES" sz="2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 do Paleolítico;    </a:t>
            </a:r>
            <a:r>
              <a:rPr lang="es-ES" sz="18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Ferramentas</a:t>
            </a:r>
            <a:r>
              <a:rPr lang="es-ES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 de </a:t>
            </a:r>
            <a:r>
              <a:rPr lang="es-ES" sz="18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pedra</a:t>
            </a:r>
            <a:endParaRPr lang="es-ES" sz="180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1" strike="noStrike" spc="-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Cantos </a:t>
            </a:r>
            <a:r>
              <a:rPr lang="es-ES" sz="1800" b="1" strike="noStrike" spc="-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traballados</a:t>
            </a:r>
            <a:r>
              <a:rPr lang="es-ES" sz="1800" b="1" strike="noStrike" spc="-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   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Usos: </a:t>
            </a:r>
            <a:r>
              <a:rPr lang="es-ES" sz="1800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emprégase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 como </a:t>
            </a:r>
            <a:r>
              <a:rPr lang="es-ES" sz="1800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unha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 hacha de usos </a:t>
            </a:r>
            <a:r>
              <a:rPr lang="es-ES" sz="1800" strike="noStrike" spc="-1" dirty="0" err="1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multiples</a:t>
            </a:r>
            <a:r>
              <a:rPr lang="es-ES" sz="180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 Material: sílex.</a:t>
            </a:r>
            <a:endParaRPr lang="es-ES" sz="1800" strike="noStrike" spc="-1" dirty="0">
              <a:solidFill>
                <a:schemeClr val="accent1">
                  <a:lumMod val="20000"/>
                  <a:lumOff val="8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5" name="8 Imagen"/>
          <p:cNvPicPr/>
          <p:nvPr/>
        </p:nvPicPr>
        <p:blipFill>
          <a:blip r:embed="rId3"/>
          <a:stretch/>
        </p:blipFill>
        <p:spPr>
          <a:xfrm>
            <a:off x="3646640" y="1457739"/>
            <a:ext cx="5497359" cy="1921949"/>
          </a:xfrm>
          <a:prstGeom prst="rect">
            <a:avLst/>
          </a:prstGeom>
          <a:ln>
            <a:noFill/>
          </a:ln>
        </p:spPr>
      </p:pic>
      <p:pic>
        <p:nvPicPr>
          <p:cNvPr id="126" name="Imagen 6"/>
          <p:cNvPicPr/>
          <p:nvPr/>
        </p:nvPicPr>
        <p:blipFill>
          <a:blip r:embed="rId4"/>
          <a:stretch/>
        </p:blipFill>
        <p:spPr>
          <a:xfrm>
            <a:off x="4386671" y="3379688"/>
            <a:ext cx="4107971" cy="3158992"/>
          </a:xfrm>
          <a:prstGeom prst="rect">
            <a:avLst/>
          </a:prstGeom>
          <a:ln>
            <a:noFill/>
          </a:ln>
        </p:spPr>
      </p:pic>
      <p:pic>
        <p:nvPicPr>
          <p:cNvPr id="127" name="Imagen 7"/>
          <p:cNvPicPr/>
          <p:nvPr/>
        </p:nvPicPr>
        <p:blipFill>
          <a:blip r:embed="rId5"/>
          <a:stretch/>
        </p:blipFill>
        <p:spPr>
          <a:xfrm>
            <a:off x="-1" y="4096976"/>
            <a:ext cx="4386671" cy="2633944"/>
          </a:xfrm>
          <a:prstGeom prst="rect">
            <a:avLst/>
          </a:prstGeom>
          <a:ln>
            <a:noFill/>
          </a:ln>
        </p:spPr>
      </p:pic>
      <p:sp>
        <p:nvSpPr>
          <p:cNvPr id="128" name="CustomShape 4"/>
          <p:cNvSpPr/>
          <p:nvPr/>
        </p:nvSpPr>
        <p:spPr>
          <a:xfrm>
            <a:off x="4479840" y="-213120"/>
            <a:ext cx="183600" cy="42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65363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C9A93005-34EA-4500-BCD4-55C4A86A6551}" type="slidenum">
              <a:rPr lang="es-ES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6</a:t>
            </a:fld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2735280" y="764640"/>
            <a:ext cx="38523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 lang="es-E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0" y="25976"/>
            <a:ext cx="9143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"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s-ES" sz="1800" b="0" i="0" u="none" strike="noStrike" kern="0" cap="none" spc="-1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	A </a:t>
            </a:r>
            <a:r>
              <a:rPr kumimoji="0" lang="es-ES" sz="1800" b="1" i="0" u="sng" strike="noStrike" kern="0" cap="none" spc="-1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esperanza de vida era </a:t>
            </a:r>
            <a:r>
              <a:rPr kumimoji="0" lang="es-ES" sz="1800" b="1" i="0" u="sng" strike="noStrike" kern="0" cap="none" spc="-1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moi</a:t>
            </a:r>
            <a:r>
              <a:rPr kumimoji="0" lang="es-ES" sz="1800" b="1" i="0" u="sng" strike="noStrike" kern="0" cap="none" spc="-1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curta</a:t>
            </a:r>
            <a:r>
              <a:rPr kumimoji="0" lang="es-ES" sz="1800" b="1" i="0" u="none" strike="noStrike" kern="0" cap="none" spc="-1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(25-30 anos)</a:t>
            </a:r>
            <a:r>
              <a:rPr kumimoji="0" lang="es-ES" sz="1800" b="0" i="0" u="none" strike="noStrike" kern="0" cap="none" spc="-1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e a </a:t>
            </a:r>
            <a:r>
              <a:rPr kumimoji="0" lang="es-ES" sz="1800" b="0" i="0" u="none" strike="noStrike" kern="0" cap="none" spc="-1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mortalidade</a:t>
            </a:r>
            <a:r>
              <a:rPr kumimoji="0" lang="es-ES" sz="1800" b="0" i="0" u="none" strike="noStrike" kern="0" cap="none" spc="-1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infantil </a:t>
            </a:r>
            <a:r>
              <a:rPr kumimoji="0" lang="es-ES" sz="1800" b="0" i="0" u="none" strike="noStrike" kern="0" cap="none" spc="-1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moi</a:t>
            </a:r>
            <a:r>
              <a:rPr kumimoji="0" lang="es-ES" sz="1800" b="0" i="0" u="none" strike="noStrike" kern="0" cap="none" spc="-1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elevada polo que a </a:t>
            </a:r>
            <a:r>
              <a:rPr kumimoji="0" lang="es-ES" sz="1800" b="0" i="0" u="none" strike="noStrike" kern="0" cap="none" spc="-1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poboación</a:t>
            </a:r>
            <a:r>
              <a:rPr kumimoji="0" lang="es-ES" sz="1800" b="0" i="0" u="none" strike="noStrike" kern="0" cap="none" spc="-1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era </a:t>
            </a:r>
            <a:r>
              <a:rPr kumimoji="0" lang="es-ES" sz="1800" b="0" i="0" u="none" strike="noStrike" kern="0" cap="none" spc="-1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pouco</a:t>
            </a:r>
            <a:r>
              <a:rPr kumimoji="0" lang="es-ES" sz="1800" b="0" i="0" u="none" strike="noStrike" kern="0" cap="none" spc="-1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numerosa (</a:t>
            </a:r>
            <a:r>
              <a:rPr kumimoji="0" lang="es-ES" sz="1800" b="0" i="0" u="none" strike="noStrike" kern="0" cap="none" spc="-1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uns</a:t>
            </a:r>
            <a:r>
              <a:rPr kumimoji="0" lang="es-ES" sz="1800" b="0" i="0" u="none" strike="noStrike" kern="0" cap="none" spc="-1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10.000 habitantes en Galicia, 5 </a:t>
            </a:r>
            <a:r>
              <a:rPr kumimoji="0" lang="es-ES" sz="1800" b="0" i="0" u="none" strike="noStrike" kern="0" cap="none" spc="-1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millóns</a:t>
            </a:r>
            <a:r>
              <a:rPr kumimoji="0" lang="es-ES" sz="1800" b="0" i="0" u="none" strike="noStrike" kern="0" cap="none" spc="-1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en todo o mundo). </a:t>
            </a:r>
          </a:p>
          <a:p>
            <a:pPr marL="720"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s-ES" kern="0" spc="-1" dirty="0">
                <a:solidFill>
                  <a:prstClr val="white">
                    <a:lumMod val="95000"/>
                  </a:prstClr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	</a:t>
            </a:r>
            <a:r>
              <a:rPr kumimoji="0" lang="es-ES" sz="1800" b="0" i="0" u="none" strike="noStrike" kern="0" cap="none" spc="-1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Pola</a:t>
            </a:r>
            <a:r>
              <a:rPr kumimoji="0" lang="es-ES" sz="1800" b="0" i="0" u="none" strike="noStrike" kern="0" cap="none" spc="-1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</a:t>
            </a:r>
            <a:r>
              <a:rPr kumimoji="0" lang="es-ES" sz="1800" b="1" i="1" u="none" strike="noStrike" kern="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ARTE</a:t>
            </a:r>
            <a:r>
              <a:rPr kumimoji="0" lang="es-ES" sz="1800" b="0" i="0" u="none" strike="noStrike" kern="0" cap="none" spc="-1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</a:t>
            </a:r>
            <a:r>
              <a:rPr kumimoji="0" lang="es-ES" sz="1800" b="0" i="0" u="none" strike="noStrike" kern="0" cap="none" spc="-1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destes</a:t>
            </a:r>
            <a:r>
              <a:rPr kumimoji="0" lang="es-ES" sz="1800" b="0" i="0" u="none" strike="noStrike" kern="0" cap="none" spc="-1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pobos </a:t>
            </a:r>
            <a:r>
              <a:rPr kumimoji="0" lang="es-ES" sz="1800" b="0" i="0" u="none" strike="noStrike" kern="0" cap="none" spc="-1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dedúcese</a:t>
            </a:r>
            <a:r>
              <a:rPr kumimoji="0" lang="es-ES" sz="1800" b="0" i="0" u="none" strike="noStrike" kern="0" cap="none" spc="-1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que </a:t>
            </a:r>
            <a:r>
              <a:rPr kumimoji="0" lang="es-ES" sz="1800" b="1" i="0" u="none" strike="noStrike" kern="0" cap="none" spc="-1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adoraban a </a:t>
            </a:r>
            <a:r>
              <a:rPr kumimoji="0" lang="es-ES" sz="1800" b="1" i="0" u="none" strike="noStrike" kern="0" cap="none" spc="-1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unha</a:t>
            </a:r>
            <a:r>
              <a:rPr kumimoji="0" lang="es-ES" sz="1800" b="1" i="0" u="none" strike="noStrike" kern="0" cap="none" spc="-1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</a:t>
            </a:r>
            <a:r>
              <a:rPr kumimoji="0" lang="es-ES" sz="1800" b="1" i="0" u="none" strike="noStrike" kern="0" cap="none" spc="-1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deusa</a:t>
            </a:r>
            <a:r>
              <a:rPr kumimoji="0" lang="es-ES" sz="1800" b="1" i="0" u="none" strike="noStrike" kern="0" cap="none" spc="-1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da </a:t>
            </a:r>
            <a:r>
              <a:rPr kumimoji="0" lang="es-ES" sz="1800" b="1" i="0" u="none" strike="noStrike" kern="0" cap="none" spc="-1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fecundidade</a:t>
            </a:r>
            <a:r>
              <a:rPr kumimoji="0" lang="es-ES" sz="1800" b="1" i="0" u="none" strike="noStrike" kern="0" cap="none" spc="-1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(</a:t>
            </a:r>
            <a:r>
              <a:rPr kumimoji="0" lang="es-ES" sz="1800" b="1" i="0" u="none" strike="noStrike" kern="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Venus paleolíticas</a:t>
            </a:r>
            <a:r>
              <a:rPr kumimoji="0" lang="es-ES" sz="1800" b="1" i="0" u="none" strike="noStrike" kern="0" cap="none" spc="-1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)</a:t>
            </a:r>
            <a:r>
              <a:rPr kumimoji="0" lang="es-ES" sz="1800" b="0" i="0" u="none" strike="noStrike" kern="0" cap="none" spc="-1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e que practicaban </a:t>
            </a:r>
            <a:r>
              <a:rPr kumimoji="0" lang="es-ES" sz="1800" b="1" i="0" u="none" strike="noStrike" kern="0" cap="none" spc="-1" normalizeH="0" baseline="0" noProof="0" dirty="0" err="1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rituais</a:t>
            </a:r>
            <a:r>
              <a:rPr kumimoji="0" lang="es-ES" sz="1800" b="1" i="0" u="none" strike="noStrike" kern="0" cap="none" spc="-1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</a:t>
            </a:r>
            <a:r>
              <a:rPr kumimoji="0" lang="es-ES" sz="1800" b="1" i="0" u="none" strike="noStrike" kern="0" cap="none" spc="-1" normalizeH="0" baseline="0" noProof="0" dirty="0" err="1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máxicos</a:t>
            </a:r>
            <a:r>
              <a:rPr kumimoji="0" lang="es-ES" sz="1800" b="1" i="0" u="none" strike="noStrike" kern="0" cap="none" spc="-1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</a:t>
            </a:r>
            <a:r>
              <a:rPr kumimoji="0" lang="es-ES" sz="1800" b="0" i="0" u="none" strike="noStrike" kern="0" cap="none" spc="-1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para propiciar a </a:t>
            </a:r>
            <a:r>
              <a:rPr kumimoji="0" lang="es-ES" sz="1800" b="1" i="0" u="none" strike="noStrike" kern="0" cap="none" spc="-1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caza</a:t>
            </a:r>
            <a:r>
              <a:rPr kumimoji="0" lang="es-ES" sz="1800" b="0" i="0" u="none" strike="noStrike" kern="0" cap="none" spc="-1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(</a:t>
            </a:r>
            <a:r>
              <a:rPr kumimoji="0" lang="es-ES" sz="1800" b="1" i="0" u="none" strike="noStrike" kern="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pinturas de </a:t>
            </a:r>
            <a:r>
              <a:rPr kumimoji="0" lang="es-ES" sz="1800" b="1" i="0" u="none" strike="noStrike" kern="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animais</a:t>
            </a:r>
            <a:r>
              <a:rPr kumimoji="0" lang="es-ES" sz="1800" b="1" i="0" u="none" strike="noStrike" kern="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</a:t>
            </a:r>
            <a:r>
              <a:rPr kumimoji="0" lang="es-ES" sz="1800" b="1" i="0" u="none" strike="noStrike" kern="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nas</a:t>
            </a:r>
            <a:r>
              <a:rPr kumimoji="0" lang="es-ES" sz="1800" b="1" i="0" u="none" strike="noStrike" kern="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</a:t>
            </a:r>
            <a:r>
              <a:rPr kumimoji="0" lang="es-ES" sz="1800" b="1" i="0" u="none" strike="noStrike" kern="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covas</a:t>
            </a:r>
            <a:r>
              <a:rPr kumimoji="0" lang="es-ES" sz="1800" b="1" i="0" u="none" strike="noStrike" kern="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).</a:t>
            </a:r>
            <a:endParaRPr kumimoji="0" lang="es-ES" sz="1800" b="1" i="0" u="none" strike="noStrike" kern="0" cap="none" spc="-1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72FC957E-347B-4D2A-8294-F41E2A1B2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7625"/>
            <a:ext cx="9143999" cy="49644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D509BDF1-8E1A-4438-B839-B940089B0298}"/>
              </a:ext>
            </a:extLst>
          </p:cNvPr>
          <p:cNvSpPr/>
          <p:nvPr/>
        </p:nvSpPr>
        <p:spPr>
          <a:xfrm>
            <a:off x="5027336" y="5872832"/>
            <a:ext cx="2135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c. </a:t>
            </a:r>
            <a:r>
              <a:rPr lang="es-ES" sz="16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28.000 / 25.000 a. C.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61F95E4E-B1BD-4077-BB5C-92093D376131}"/>
              </a:ext>
            </a:extLst>
          </p:cNvPr>
          <p:cNvSpPr/>
          <p:nvPr/>
        </p:nvSpPr>
        <p:spPr>
          <a:xfrm>
            <a:off x="5178628" y="6242164"/>
            <a:ext cx="1833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b="1" spc="-1" dirty="0">
                <a:solidFill>
                  <a:schemeClr val="accent5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Venus </a:t>
            </a:r>
            <a:r>
              <a:rPr lang="es-ES" b="1" spc="-1" dirty="0" err="1">
                <a:solidFill>
                  <a:schemeClr val="accent5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Willendorf</a:t>
            </a:r>
            <a:endParaRPr lang="es-ES" spc="-1" dirty="0">
              <a:solidFill>
                <a:schemeClr val="accent5">
                  <a:lumMod val="60000"/>
                  <a:lumOff val="40000"/>
                </a:schemeClr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61"/>
            <a:ext cx="7646504" cy="686656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7016192" y="5987535"/>
            <a:ext cx="195438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Venus de </a:t>
            </a:r>
            <a:r>
              <a:rPr lang="es-ES" sz="1400" b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Lespugne</a:t>
            </a:r>
            <a:endParaRPr lang="es-ES" sz="14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dirty="0">
                <a:solidFill>
                  <a:srgbClr val="FF0000"/>
                </a:solidFill>
              </a:rPr>
              <a:t>26 000 y 24 000 años </a:t>
            </a:r>
          </a:p>
          <a:p>
            <a:r>
              <a:rPr lang="es-ES" sz="1400" dirty="0">
                <a:solidFill>
                  <a:srgbClr val="FF0000"/>
                </a:solidFill>
              </a:rPr>
              <a:t>de antigüedad</a:t>
            </a:r>
            <a:endParaRPr lang="gl-E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8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30EE2F07-D4FF-48B7-B928-5C760013944B}" type="slidenum">
              <a:rPr lang="es-ES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8</a:t>
            </a:fld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1" y="1139687"/>
            <a:ext cx="9117494" cy="455874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93305" y="595390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6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Estatuiña</a:t>
            </a:r>
            <a:r>
              <a:rPr lang="es-ES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s-ES" sz="16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Brassempouy</a:t>
            </a:r>
            <a:r>
              <a:rPr lang="es-ES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6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s-ES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6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Dama da </a:t>
            </a:r>
            <a:r>
              <a:rPr lang="es-ES" sz="1600" b="1" i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carapucha</a:t>
            </a:r>
            <a:r>
              <a:rPr lang="es-ES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26.000 – 24.000 a. C.</a:t>
            </a:r>
            <a:endParaRPr lang="gl-E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95250"/>
            <a:ext cx="5715000" cy="66675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91605" y="4847847"/>
            <a:ext cx="20985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dirty="0">
                <a:solidFill>
                  <a:srgbClr val="00B0F0"/>
                </a:solidFill>
              </a:rPr>
              <a:t>Venus de </a:t>
            </a:r>
            <a:r>
              <a:rPr lang="es-ES" sz="1600" b="1" dirty="0" err="1">
                <a:solidFill>
                  <a:srgbClr val="00B0F0"/>
                </a:solidFill>
              </a:rPr>
              <a:t>Laussel</a:t>
            </a:r>
            <a:endParaRPr lang="es-ES" sz="1600" b="1" dirty="0">
              <a:solidFill>
                <a:srgbClr val="00B0F0"/>
              </a:solidFill>
            </a:endParaRPr>
          </a:p>
          <a:p>
            <a:r>
              <a:rPr lang="es-ES" sz="1600" dirty="0">
                <a:solidFill>
                  <a:srgbClr val="00B0F0"/>
                </a:solidFill>
              </a:rPr>
              <a:t> </a:t>
            </a:r>
            <a:r>
              <a:rPr lang="es-ES" sz="1600" dirty="0" err="1">
                <a:solidFill>
                  <a:srgbClr val="00B0F0"/>
                </a:solidFill>
              </a:rPr>
              <a:t>ou</a:t>
            </a:r>
            <a:r>
              <a:rPr lang="es-ES" sz="1600" dirty="0">
                <a:solidFill>
                  <a:srgbClr val="00B0F0"/>
                </a:solidFill>
              </a:rPr>
              <a:t> </a:t>
            </a:r>
            <a:r>
              <a:rPr lang="es-ES" sz="1600" b="1" dirty="0">
                <a:solidFill>
                  <a:srgbClr val="00B0F0"/>
                </a:solidFill>
              </a:rPr>
              <a:t>Venus do Corno</a:t>
            </a:r>
          </a:p>
          <a:p>
            <a:r>
              <a:rPr lang="gl-ES" sz="1600" b="1" dirty="0">
                <a:solidFill>
                  <a:srgbClr val="FF0000"/>
                </a:solidFill>
              </a:rPr>
              <a:t>30.000 años </a:t>
            </a:r>
            <a:r>
              <a:rPr lang="gl-ES" sz="1600" b="1" dirty="0" err="1">
                <a:solidFill>
                  <a:srgbClr val="FF0000"/>
                </a:solidFill>
              </a:rPr>
              <a:t>a.C</a:t>
            </a:r>
            <a:r>
              <a:rPr lang="gl-ES" sz="1600" b="1" dirty="0">
                <a:solidFill>
                  <a:srgbClr val="FF0000"/>
                </a:solidFill>
              </a:rPr>
              <a:t>. ?</a:t>
            </a:r>
          </a:p>
        </p:txBody>
      </p:sp>
    </p:spTree>
    <p:extLst>
      <p:ext uri="{BB962C8B-B14F-4D97-AF65-F5344CB8AC3E}">
        <p14:creationId xmlns:p14="http://schemas.microsoft.com/office/powerpoint/2010/main" val="291500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</TotalTime>
  <Words>575</Words>
  <Application>Microsoft Office PowerPoint</Application>
  <PresentationFormat>Presentación en pantalla (4:3)</PresentationFormat>
  <Paragraphs>178</Paragraphs>
  <Slides>45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45</vt:i4>
      </vt:variant>
    </vt:vector>
  </HeadingPairs>
  <TitlesOfParts>
    <vt:vector size="59" baseType="lpstr">
      <vt:lpstr>Arial</vt:lpstr>
      <vt:lpstr>Baskerville Old Face</vt:lpstr>
      <vt:lpstr>Book Antiqua</vt:lpstr>
      <vt:lpstr>Calibri</vt:lpstr>
      <vt:lpstr>Calibri Light</vt:lpstr>
      <vt:lpstr>Century</vt:lpstr>
      <vt:lpstr>DejaVu Sans</vt:lpstr>
      <vt:lpstr>Symbol</vt:lpstr>
      <vt:lpstr>tahoma</vt:lpstr>
      <vt:lpstr>Times New Roman</vt:lpstr>
      <vt:lpstr>Wingdings</vt:lpstr>
      <vt:lpstr>Tema de Office</vt:lpstr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edu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JEA</dc:creator>
  <cp:lastModifiedBy>luzsanchez</cp:lastModifiedBy>
  <cp:revision>56</cp:revision>
  <dcterms:created xsi:type="dcterms:W3CDTF">2016-09-14T16:18:42Z</dcterms:created>
  <dcterms:modified xsi:type="dcterms:W3CDTF">2019-10-15T19:10:07Z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edu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Presentación en pantalla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35</vt:i4>
  </property>
</Properties>
</file>