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89" r:id="rId4"/>
    <p:sldId id="276" r:id="rId5"/>
    <p:sldId id="372" r:id="rId6"/>
    <p:sldId id="373" r:id="rId7"/>
    <p:sldId id="374" r:id="rId8"/>
    <p:sldId id="279" r:id="rId9"/>
    <p:sldId id="283" r:id="rId10"/>
    <p:sldId id="375" r:id="rId11"/>
    <p:sldId id="285" r:id="rId12"/>
    <p:sldId id="293" r:id="rId13"/>
    <p:sldId id="297" r:id="rId14"/>
    <p:sldId id="377" r:id="rId15"/>
    <p:sldId id="376" r:id="rId16"/>
    <p:sldId id="303" r:id="rId17"/>
    <p:sldId id="301" r:id="rId18"/>
    <p:sldId id="307" r:id="rId19"/>
    <p:sldId id="311" r:id="rId20"/>
    <p:sldId id="313" r:id="rId21"/>
    <p:sldId id="315" r:id="rId22"/>
    <p:sldId id="319" r:id="rId23"/>
    <p:sldId id="323" r:id="rId24"/>
    <p:sldId id="327" r:id="rId25"/>
    <p:sldId id="345" r:id="rId26"/>
    <p:sldId id="329" r:id="rId27"/>
    <p:sldId id="335" r:id="rId28"/>
    <p:sldId id="339" r:id="rId29"/>
    <p:sldId id="341" r:id="rId30"/>
    <p:sldId id="363" r:id="rId31"/>
    <p:sldId id="382" r:id="rId32"/>
    <p:sldId id="383" r:id="rId33"/>
    <p:sldId id="388" r:id="rId34"/>
    <p:sldId id="384" r:id="rId35"/>
    <p:sldId id="385" r:id="rId36"/>
    <p:sldId id="386" r:id="rId37"/>
    <p:sldId id="387" r:id="rId38"/>
    <p:sldId id="378" r:id="rId39"/>
    <p:sldId id="266" r:id="rId40"/>
    <p:sldId id="274" r:id="rId41"/>
    <p:sldId id="268" r:id="rId42"/>
    <p:sldId id="269" r:id="rId43"/>
    <p:sldId id="380" r:id="rId44"/>
    <p:sldId id="381" r:id="rId45"/>
    <p:sldId id="270" r:id="rId46"/>
    <p:sldId id="379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533" autoAdjust="0"/>
    <p:restoredTop sz="94660"/>
  </p:normalViewPr>
  <p:slideViewPr>
    <p:cSldViewPr>
      <p:cViewPr varScale="1">
        <p:scale>
          <a:sx n="67" d="100"/>
          <a:sy n="67" d="100"/>
        </p:scale>
        <p:origin x="-8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A8362-8F3D-45CC-8EC4-1958F44F9013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FC1DAE-6622-4EB8-9D17-BE7D9DE83F13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>
            <a:solidFill>
              <a:schemeClr val="tx1"/>
            </a:solidFill>
          </a:endParaRPr>
        </a:p>
      </dgm:t>
    </dgm:pt>
    <dgm:pt modelId="{71637E7F-BE3A-4129-84C4-2FFC3EDEB5D8}" type="parTrans" cxnId="{3D85897F-4BBC-4C2C-B8AF-275D51B3E929}">
      <dgm:prSet/>
      <dgm:spPr/>
      <dgm:t>
        <a:bodyPr/>
        <a:lstStyle/>
        <a:p>
          <a:endParaRPr lang="es-ES"/>
        </a:p>
      </dgm:t>
    </dgm:pt>
    <dgm:pt modelId="{91B2B648-4061-41BF-B165-5B875C2FDCFC}" type="sibTrans" cxnId="{3D85897F-4BBC-4C2C-B8AF-275D51B3E929}">
      <dgm:prSet/>
      <dgm:spPr/>
      <dgm:t>
        <a:bodyPr/>
        <a:lstStyle/>
        <a:p>
          <a:endParaRPr lang="es-ES"/>
        </a:p>
      </dgm:t>
    </dgm:pt>
    <dgm:pt modelId="{D95B97BF-56D5-4A61-AC2B-FB3E765E949A}">
      <dgm:prSet phldrT="[Texto]" custT="1"/>
      <dgm:spPr/>
      <dgm:t>
        <a:bodyPr/>
        <a:lstStyle/>
        <a:p>
          <a:pPr algn="l"/>
          <a:endParaRPr lang="es-ES" sz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s-ES" sz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BLOQUE 2</a:t>
          </a:r>
        </a:p>
        <a:p>
          <a:pPr algn="l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666B3-1AA5-4033-82EF-54F28E25E44B}" type="parTrans" cxnId="{5601A9F9-8C7D-4C21-A7DD-037603EEE1B6}">
      <dgm:prSet/>
      <dgm:spPr/>
      <dgm:t>
        <a:bodyPr/>
        <a:lstStyle/>
        <a:p>
          <a:endParaRPr lang="es-ES"/>
        </a:p>
      </dgm:t>
    </dgm:pt>
    <dgm:pt modelId="{8042DBBC-49A8-435B-8C68-ACC023DF17E0}" type="sibTrans" cxnId="{5601A9F9-8C7D-4C21-A7DD-037603EEE1B6}">
      <dgm:prSet/>
      <dgm:spPr/>
      <dgm:t>
        <a:bodyPr/>
        <a:lstStyle/>
        <a:p>
          <a:endParaRPr lang="es-ES"/>
        </a:p>
      </dgm:t>
    </dgm:pt>
    <dgm:pt modelId="{120EB19A-F031-45CD-97EE-F353A69C0CB5}">
      <dgm:prSet phldrT="[Texto]" phldr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6E4DD6EA-525F-4CC9-806C-E7B5318D7C4E}" type="parTrans" cxnId="{1F93E8E8-A936-4926-B786-BF508969BF16}">
      <dgm:prSet/>
      <dgm:spPr/>
      <dgm:t>
        <a:bodyPr/>
        <a:lstStyle/>
        <a:p>
          <a:endParaRPr lang="es-ES"/>
        </a:p>
      </dgm:t>
    </dgm:pt>
    <dgm:pt modelId="{22C7B65B-CF72-4A3E-B60B-9BC400C0DBCC}" type="sibTrans" cxnId="{1F93E8E8-A936-4926-B786-BF508969BF16}">
      <dgm:prSet/>
      <dgm:spPr/>
      <dgm:t>
        <a:bodyPr/>
        <a:lstStyle/>
        <a:p>
          <a:endParaRPr lang="es-ES"/>
        </a:p>
      </dgm:t>
    </dgm:pt>
    <dgm:pt modelId="{0B9DB05E-2CA8-492F-8411-C16635DC063B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/>
          <a:endParaRPr lang="es-ES" sz="1200" b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S" sz="1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PRÁCTICOS</a:t>
          </a:r>
        </a:p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Formación e evolución xeomorfolóxica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4E6E3-D56A-4BF4-8370-FC5341A86487}" type="parTrans" cxnId="{695E7CFE-84DD-4553-89FE-F20D9D112D9F}">
      <dgm:prSet/>
      <dgm:spPr/>
      <dgm:t>
        <a:bodyPr/>
        <a:lstStyle/>
        <a:p>
          <a:endParaRPr lang="es-ES"/>
        </a:p>
      </dgm:t>
    </dgm:pt>
    <dgm:pt modelId="{E71ACA80-F4D0-4368-A36F-124107E31F5E}" type="sibTrans" cxnId="{695E7CFE-84DD-4553-89FE-F20D9D112D9F}">
      <dgm:prSet/>
      <dgm:spPr/>
      <dgm:t>
        <a:bodyPr/>
        <a:lstStyle/>
        <a:p>
          <a:endParaRPr lang="es-ES"/>
        </a:p>
      </dgm:t>
    </dgm:pt>
    <dgm:pt modelId="{93D34AA9-1FB4-4945-B3D6-E3787D37EF93}">
      <dgm:prSet phldrT="[Texto]" phldr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51DAB3-2A23-429D-9EE0-BE9962C5E5FC}" type="parTrans" cxnId="{A02322A3-7E67-4261-88E2-ECEC6D01A4B5}">
      <dgm:prSet/>
      <dgm:spPr/>
      <dgm:t>
        <a:bodyPr/>
        <a:lstStyle/>
        <a:p>
          <a:endParaRPr lang="es-ES"/>
        </a:p>
      </dgm:t>
    </dgm:pt>
    <dgm:pt modelId="{A7199E51-E12D-4F05-8FDE-14F15EAB0393}" type="sibTrans" cxnId="{A02322A3-7E67-4261-88E2-ECEC6D01A4B5}">
      <dgm:prSet/>
      <dgm:spPr/>
      <dgm:t>
        <a:bodyPr/>
        <a:lstStyle/>
        <a:p>
          <a:endParaRPr lang="es-ES"/>
        </a:p>
      </dgm:t>
    </dgm:pt>
    <dgm:pt modelId="{91AFCD87-8E58-4516-B7F4-1608107BEF75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VOCABULARIO</a:t>
          </a:r>
        </a:p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Aluvión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F5ABF-66A7-4A26-8F70-F85C7A2E0FAC}" type="parTrans" cxnId="{53B0ABC9-092D-41EC-A07B-458CD67C95C0}">
      <dgm:prSet/>
      <dgm:spPr/>
      <dgm:t>
        <a:bodyPr/>
        <a:lstStyle/>
        <a:p>
          <a:endParaRPr lang="es-ES"/>
        </a:p>
      </dgm:t>
    </dgm:pt>
    <dgm:pt modelId="{FBF03BBD-6CEF-407E-86BC-B6C3F7D2C5F7}" type="sibTrans" cxnId="{53B0ABC9-092D-41EC-A07B-458CD67C95C0}">
      <dgm:prSet/>
      <dgm:spPr/>
      <dgm:t>
        <a:bodyPr/>
        <a:lstStyle/>
        <a:p>
          <a:endParaRPr lang="es-ES"/>
        </a:p>
      </dgm:t>
    </dgm:pt>
    <dgm:pt modelId="{6890ADD4-BB88-4697-8F77-06616E3F302D}">
      <dgm:prSet custT="1"/>
      <dgm:spPr/>
      <dgm:t>
        <a:bodyPr/>
        <a:lstStyle/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relevo español:</a:t>
          </a:r>
        </a:p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súa</a:t>
          </a:r>
        </a:p>
      </dgm:t>
    </dgm:pt>
    <dgm:pt modelId="{77E5BAE9-3E7B-46F9-99E3-281C7C62601B}" type="parTrans" cxnId="{6768B0DD-F397-4DD6-82B6-D203542B54A0}">
      <dgm:prSet/>
      <dgm:spPr/>
      <dgm:t>
        <a:bodyPr/>
        <a:lstStyle/>
        <a:p>
          <a:endParaRPr lang="es-ES"/>
        </a:p>
      </dgm:t>
    </dgm:pt>
    <dgm:pt modelId="{F3E0CA7E-940B-448A-A26F-70CB7DE4B755}" type="sibTrans" cxnId="{6768B0DD-F397-4DD6-82B6-D203542B54A0}">
      <dgm:prSet/>
      <dgm:spPr/>
      <dgm:t>
        <a:bodyPr/>
        <a:lstStyle/>
        <a:p>
          <a:endParaRPr lang="es-ES"/>
        </a:p>
      </dgm:t>
    </dgm:pt>
    <dgm:pt modelId="{44DA68DC-F09A-4D4B-8D64-37A5C0713FED}">
      <dgm:prSet custT="1"/>
      <dgm:spPr/>
      <dgm:t>
        <a:bodyPr/>
        <a:lstStyle/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diversidade xeomorfolóxica</a:t>
          </a:r>
        </a:p>
      </dgm:t>
    </dgm:pt>
    <dgm:pt modelId="{FCAF6A61-785D-400D-B3F7-0F01A1B9EE30}" type="parTrans" cxnId="{CCB75F13-C017-4D53-B910-4D92988FC5C7}">
      <dgm:prSet/>
      <dgm:spPr/>
      <dgm:t>
        <a:bodyPr/>
        <a:lstStyle/>
        <a:p>
          <a:endParaRPr lang="es-ES"/>
        </a:p>
      </dgm:t>
    </dgm:pt>
    <dgm:pt modelId="{0475F4D3-9159-4D92-AE16-76932B9DC284}" type="sibTrans" cxnId="{CCB75F13-C017-4D53-B910-4D92988FC5C7}">
      <dgm:prSet/>
      <dgm:spPr/>
      <dgm:t>
        <a:bodyPr/>
        <a:lstStyle/>
        <a:p>
          <a:endParaRPr lang="es-ES"/>
        </a:p>
      </dgm:t>
    </dgm:pt>
    <dgm:pt modelId="{66C2DF35-5E60-4D5B-A942-05EAE71CD0A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pt-BR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Península Ibérica e das Illas Canarias</a:t>
          </a:r>
          <a:endParaRPr lang="pt-BR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A46F7-34A7-4293-AAC6-47E1311F9037}" type="parTrans" cxnId="{639117AF-FB15-4C07-AA97-2F9FF275802B}">
      <dgm:prSet/>
      <dgm:spPr/>
      <dgm:t>
        <a:bodyPr/>
        <a:lstStyle/>
        <a:p>
          <a:endParaRPr lang="es-ES"/>
        </a:p>
      </dgm:t>
    </dgm:pt>
    <dgm:pt modelId="{0152E78C-4531-4A43-B55F-49DFCDFE0A01}" type="sibTrans" cxnId="{639117AF-FB15-4C07-AA97-2F9FF275802B}">
      <dgm:prSet/>
      <dgm:spPr/>
      <dgm:t>
        <a:bodyPr/>
        <a:lstStyle/>
        <a:p>
          <a:endParaRPr lang="es-ES"/>
        </a:p>
      </dgm:t>
    </dgm:pt>
    <dgm:pt modelId="{5E22A112-1280-4A90-9BA2-7B4E9F7501DC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Baleares.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D4B925-0DA4-474F-BE8C-8A0353ADE4AE}" type="parTrans" cxnId="{E742D71D-36F0-4660-B16A-62708514237D}">
      <dgm:prSet/>
      <dgm:spPr/>
      <dgm:t>
        <a:bodyPr/>
        <a:lstStyle/>
        <a:p>
          <a:endParaRPr lang="es-ES"/>
        </a:p>
      </dgm:t>
    </dgm:pt>
    <dgm:pt modelId="{75AE6F54-6CA1-4A3B-9F36-0EFDDA22C5E1}" type="sibTrans" cxnId="{E742D71D-36F0-4660-B16A-62708514237D}">
      <dgm:prSet/>
      <dgm:spPr/>
      <dgm:t>
        <a:bodyPr/>
        <a:lstStyle/>
        <a:p>
          <a:endParaRPr lang="es-ES"/>
        </a:p>
      </dgm:t>
    </dgm:pt>
    <dgm:pt modelId="{E3B70A3E-9656-4DF7-A617-164C7348BBC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Comentario guiado dun fragmento de mapa topográfico.</a:t>
          </a:r>
        </a:p>
        <a:p>
          <a:pPr algn="just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A271AC-7FFD-4C39-A55B-ACD8CACBF635}" type="parTrans" cxnId="{9AB5F5CA-D2DA-493B-856C-403A9B012B81}">
      <dgm:prSet/>
      <dgm:spPr/>
      <dgm:t>
        <a:bodyPr/>
        <a:lstStyle/>
        <a:p>
          <a:endParaRPr lang="es-ES"/>
        </a:p>
      </dgm:t>
    </dgm:pt>
    <dgm:pt modelId="{0E7FA5E7-26D9-4A38-9B1B-CFD4D705C406}" type="sibTrans" cxnId="{9AB5F5CA-D2DA-493B-856C-403A9B012B81}">
      <dgm:prSet/>
      <dgm:spPr/>
      <dgm:t>
        <a:bodyPr/>
        <a:lstStyle/>
        <a:p>
          <a:endParaRPr lang="es-ES"/>
        </a:p>
      </dgm:t>
    </dgm:pt>
    <dgm:pt modelId="{B8319436-1F3C-465A-809B-490C68069684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pt-BR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</a:t>
          </a:r>
          <a:r>
            <a:rPr lang="pt-BR" sz="1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Comentario de perfís topográficos: N-S</a:t>
          </a:r>
          <a:endParaRPr lang="pt-BR" sz="1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AA885-592A-44C3-8823-3D1B9267B4D3}" type="parTrans" cxnId="{B65054E1-6D28-4F6E-B45B-EFCEF3967E9C}">
      <dgm:prSet/>
      <dgm:spPr/>
      <dgm:t>
        <a:bodyPr/>
        <a:lstStyle/>
        <a:p>
          <a:endParaRPr lang="es-ES"/>
        </a:p>
      </dgm:t>
    </dgm:pt>
    <dgm:pt modelId="{ED227A81-890A-49F4-AC97-03CD088E5CB7}" type="sibTrans" cxnId="{B65054E1-6D28-4F6E-B45B-EFCEF3967E9C}">
      <dgm:prSet/>
      <dgm:spPr/>
      <dgm:t>
        <a:bodyPr/>
        <a:lstStyle/>
        <a:p>
          <a:endParaRPr lang="es-ES"/>
        </a:p>
      </dgm:t>
    </dgm:pt>
    <dgm:pt modelId="{62474AAE-27E3-49D1-AF80-146F21FAEE3C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Mapa litolóxico de España.</a:t>
          </a:r>
        </a:p>
        <a:p>
          <a:pPr algn="just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6A5416-B803-4EE6-A1DA-C870B1A351E7}" type="parTrans" cxnId="{B3E8465F-F221-4A05-8815-96C2DF5BA73C}">
      <dgm:prSet/>
      <dgm:spPr/>
      <dgm:t>
        <a:bodyPr/>
        <a:lstStyle/>
        <a:p>
          <a:endParaRPr lang="es-ES"/>
        </a:p>
      </dgm:t>
    </dgm:pt>
    <dgm:pt modelId="{3C5F2B46-6DCB-4F3C-A291-AD237EC9FAAE}" type="sibTrans" cxnId="{B3E8465F-F221-4A05-8815-96C2DF5BA73C}">
      <dgm:prSet/>
      <dgm:spPr/>
      <dgm:t>
        <a:bodyPr/>
        <a:lstStyle/>
        <a:p>
          <a:endParaRPr lang="es-ES"/>
        </a:p>
      </dgm:t>
    </dgm:pt>
    <dgm:pt modelId="{8C5C0D70-EB15-4B49-8DFB-DEA45FE6FF6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</a:t>
          </a:r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Debuxos e gráficos con tipos de</a:t>
          </a:r>
          <a:endParaRPr lang="es-ES" sz="1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D62CA-6F95-427E-93F7-308B11513997}" type="parTrans" cxnId="{F08862BD-596E-4EDD-AF8E-7FCA07BA625F}">
      <dgm:prSet/>
      <dgm:spPr/>
      <dgm:t>
        <a:bodyPr/>
        <a:lstStyle/>
        <a:p>
          <a:endParaRPr lang="es-ES"/>
        </a:p>
      </dgm:t>
    </dgm:pt>
    <dgm:pt modelId="{4E8DD57E-D2A6-47C2-8B3B-55E61E976DC1}" type="sibTrans" cxnId="{F08862BD-596E-4EDD-AF8E-7FCA07BA625F}">
      <dgm:prSet/>
      <dgm:spPr/>
      <dgm:t>
        <a:bodyPr/>
        <a:lstStyle/>
        <a:p>
          <a:endParaRPr lang="es-ES"/>
        </a:p>
      </dgm:t>
    </dgm:pt>
    <dgm:pt modelId="{52DDA056-6A51-4157-BBAE-C84DB585600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modelado: granítico, cárstico ou</a:t>
          </a:r>
          <a:endParaRPr lang="es-ES" sz="1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12E71-2DE0-4DDB-A2A0-CD621084AD90}" type="parTrans" cxnId="{DCBD18D0-7E24-40D5-BCE3-03AE7A0D5D81}">
      <dgm:prSet/>
      <dgm:spPr/>
      <dgm:t>
        <a:bodyPr/>
        <a:lstStyle/>
        <a:p>
          <a:endParaRPr lang="es-ES"/>
        </a:p>
      </dgm:t>
    </dgm:pt>
    <dgm:pt modelId="{CD7CB652-1212-495D-975D-2861108A90A1}" type="sibTrans" cxnId="{DCBD18D0-7E24-40D5-BCE3-03AE7A0D5D81}">
      <dgm:prSet/>
      <dgm:spPr/>
      <dgm:t>
        <a:bodyPr/>
        <a:lstStyle/>
        <a:p>
          <a:endParaRPr lang="es-ES"/>
        </a:p>
      </dgm:t>
    </dgm:pt>
    <dgm:pt modelId="{AF8C8C52-4485-4879-94ED-43AA52DB6DF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volcánico.</a:t>
          </a:r>
        </a:p>
      </dgm:t>
    </dgm:pt>
    <dgm:pt modelId="{C8A59DF8-1A03-4297-8627-BAEB39072520}" type="parTrans" cxnId="{3A55DB7C-C4B5-4346-81C8-48BEF933CE11}">
      <dgm:prSet/>
      <dgm:spPr/>
      <dgm:t>
        <a:bodyPr/>
        <a:lstStyle/>
        <a:p>
          <a:endParaRPr lang="es-ES"/>
        </a:p>
      </dgm:t>
    </dgm:pt>
    <dgm:pt modelId="{110751E6-CD84-4D2A-9FED-EFB79B40E31C}" type="sibTrans" cxnId="{3A55DB7C-C4B5-4346-81C8-48BEF933CE11}">
      <dgm:prSet/>
      <dgm:spPr/>
      <dgm:t>
        <a:bodyPr/>
        <a:lstStyle/>
        <a:p>
          <a:endParaRPr lang="es-ES"/>
        </a:p>
      </dgm:t>
    </dgm:pt>
    <dgm:pt modelId="{B05BACE6-E3BB-4807-9C75-A3755738832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02. Foz</a:t>
          </a:r>
        </a:p>
      </dgm:t>
    </dgm:pt>
    <dgm:pt modelId="{073045DA-6B55-4FCF-9BFC-722473C2BF8A}" type="parTrans" cxnId="{36828145-08BE-4AB0-BF71-AC7347792470}">
      <dgm:prSet/>
      <dgm:spPr/>
      <dgm:t>
        <a:bodyPr/>
        <a:lstStyle/>
        <a:p>
          <a:endParaRPr lang="es-ES"/>
        </a:p>
      </dgm:t>
    </dgm:pt>
    <dgm:pt modelId="{7E11B277-EE4A-47FF-8A49-D1C83C44211E}" type="sibTrans" cxnId="{36828145-08BE-4AB0-BF71-AC7347792470}">
      <dgm:prSet/>
      <dgm:spPr/>
      <dgm:t>
        <a:bodyPr/>
        <a:lstStyle/>
        <a:p>
          <a:endParaRPr lang="es-ES"/>
        </a:p>
      </dgm:t>
    </dgm:pt>
    <dgm:pt modelId="{C541D037-4C81-4E83-8EB0-80202B33CB66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Litosfera</a:t>
          </a:r>
        </a:p>
      </dgm:t>
    </dgm:pt>
    <dgm:pt modelId="{B3AC491D-1811-4E17-92FB-32E8216454D2}" type="parTrans" cxnId="{6D02F6F8-95E1-4A4B-A8B3-8FD80ADE371D}">
      <dgm:prSet/>
      <dgm:spPr/>
      <dgm:t>
        <a:bodyPr/>
        <a:lstStyle/>
        <a:p>
          <a:endParaRPr lang="es-ES"/>
        </a:p>
      </dgm:t>
    </dgm:pt>
    <dgm:pt modelId="{412BF8E0-4E42-4597-A348-C847F2678C66}" type="sibTrans" cxnId="{6D02F6F8-95E1-4A4B-A8B3-8FD80ADE371D}">
      <dgm:prSet/>
      <dgm:spPr/>
      <dgm:t>
        <a:bodyPr/>
        <a:lstStyle/>
        <a:p>
          <a:endParaRPr lang="es-ES"/>
        </a:p>
      </dgm:t>
    </dgm:pt>
    <dgm:pt modelId="{9B5BA11B-47EC-44C6-B932-9EB6382EC97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Meseta</a:t>
          </a:r>
        </a:p>
      </dgm:t>
    </dgm:pt>
    <dgm:pt modelId="{7872D522-2224-44D2-9DC8-A87BA29C01FF}" type="parTrans" cxnId="{90BB6137-8AD7-4454-BFFB-A6ABE8B62FF8}">
      <dgm:prSet/>
      <dgm:spPr/>
      <dgm:t>
        <a:bodyPr/>
        <a:lstStyle/>
        <a:p>
          <a:endParaRPr lang="es-ES"/>
        </a:p>
      </dgm:t>
    </dgm:pt>
    <dgm:pt modelId="{E9D420BB-EF77-49D8-AE68-0C39C2D67892}" type="sibTrans" cxnId="{90BB6137-8AD7-4454-BFFB-A6ABE8B62FF8}">
      <dgm:prSet/>
      <dgm:spPr/>
      <dgm:t>
        <a:bodyPr/>
        <a:lstStyle/>
        <a:p>
          <a:endParaRPr lang="es-ES"/>
        </a:p>
      </dgm:t>
    </dgm:pt>
    <dgm:pt modelId="{44226A52-B60A-4173-902D-730149CF02DF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05. Penechaira</a:t>
          </a:r>
        </a:p>
      </dgm:t>
    </dgm:pt>
    <dgm:pt modelId="{48EA0047-5384-4513-A187-6E620E08B609}" type="parTrans" cxnId="{E9F8DCE0-4373-4C3C-B78C-36C018C08659}">
      <dgm:prSet/>
      <dgm:spPr/>
      <dgm:t>
        <a:bodyPr/>
        <a:lstStyle/>
        <a:p>
          <a:endParaRPr lang="es-ES"/>
        </a:p>
      </dgm:t>
    </dgm:pt>
    <dgm:pt modelId="{0C7047CB-2419-4278-94AF-328799418D7F}" type="sibTrans" cxnId="{E9F8DCE0-4373-4C3C-B78C-36C018C08659}">
      <dgm:prSet/>
      <dgm:spPr/>
      <dgm:t>
        <a:bodyPr/>
        <a:lstStyle/>
        <a:p>
          <a:endParaRPr lang="es-ES"/>
        </a:p>
      </dgm:t>
    </dgm:pt>
    <dgm:pt modelId="{6EF65EA5-532B-44F1-A5F5-F91AFBCCCB2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06. Somonte</a:t>
          </a:r>
        </a:p>
      </dgm:t>
    </dgm:pt>
    <dgm:pt modelId="{F2549D81-3749-413D-B07F-34E8EBAD7FAF}" type="parTrans" cxnId="{7000BBB3-AA4F-44FD-AD66-4B4DC73773CC}">
      <dgm:prSet/>
      <dgm:spPr/>
      <dgm:t>
        <a:bodyPr/>
        <a:lstStyle/>
        <a:p>
          <a:endParaRPr lang="es-ES"/>
        </a:p>
      </dgm:t>
    </dgm:pt>
    <dgm:pt modelId="{D45A6FD3-FE0A-4EB4-8CA7-C7FECE759131}" type="sibTrans" cxnId="{7000BBB3-AA4F-44FD-AD66-4B4DC73773CC}">
      <dgm:prSet/>
      <dgm:spPr/>
      <dgm:t>
        <a:bodyPr/>
        <a:lstStyle/>
        <a:p>
          <a:endParaRPr lang="es-ES"/>
        </a:p>
      </dgm:t>
    </dgm:pt>
    <dgm:pt modelId="{444F88C7-3B6B-418A-BC46-98F7181CB46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07. Tectónica de placas</a:t>
          </a:r>
        </a:p>
      </dgm:t>
    </dgm:pt>
    <dgm:pt modelId="{E5BBEE3B-09AC-442D-9C6C-787E867DB3C3}" type="parTrans" cxnId="{E1217431-5D19-48C9-81D8-FC80C9DE87A7}">
      <dgm:prSet/>
      <dgm:spPr/>
      <dgm:t>
        <a:bodyPr/>
        <a:lstStyle/>
        <a:p>
          <a:endParaRPr lang="es-ES"/>
        </a:p>
      </dgm:t>
    </dgm:pt>
    <dgm:pt modelId="{0B58BB5E-E10B-4D97-A1D0-810900B65BDE}" type="sibTrans" cxnId="{E1217431-5D19-48C9-81D8-FC80C9DE87A7}">
      <dgm:prSet/>
      <dgm:spPr/>
      <dgm:t>
        <a:bodyPr/>
        <a:lstStyle/>
        <a:p>
          <a:endParaRPr lang="es-ES"/>
        </a:p>
      </dgm:t>
    </dgm:pt>
    <dgm:pt modelId="{125A3DF0-32BA-4C8A-84D3-E577D7C84DA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08. Esteiro</a:t>
          </a:r>
        </a:p>
      </dgm:t>
    </dgm:pt>
    <dgm:pt modelId="{F2F2A5BA-9B8A-4288-8038-7C5266E6FD6C}" type="parTrans" cxnId="{A45AD6DF-138D-475D-BC12-D655F97C003E}">
      <dgm:prSet/>
      <dgm:spPr/>
      <dgm:t>
        <a:bodyPr/>
        <a:lstStyle/>
        <a:p>
          <a:endParaRPr lang="es-ES"/>
        </a:p>
      </dgm:t>
    </dgm:pt>
    <dgm:pt modelId="{B69BDF5D-A047-4C82-B2FC-CEE475DE2B98}" type="sibTrans" cxnId="{A45AD6DF-138D-475D-BC12-D655F97C003E}">
      <dgm:prSet/>
      <dgm:spPr/>
      <dgm:t>
        <a:bodyPr/>
        <a:lstStyle/>
        <a:p>
          <a:endParaRPr lang="es-ES"/>
        </a:p>
      </dgm:t>
    </dgm:pt>
    <dgm:pt modelId="{24DFBFDF-1E00-44F9-86C0-65B97D28ADD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09. Ría</a:t>
          </a:r>
        </a:p>
      </dgm:t>
    </dgm:pt>
    <dgm:pt modelId="{1BD3C401-7A81-4D3E-BE3D-191405FEBC3A}" type="parTrans" cxnId="{5A8898FF-5D53-41D3-93ED-565F8B91C8A6}">
      <dgm:prSet/>
      <dgm:spPr/>
      <dgm:t>
        <a:bodyPr/>
        <a:lstStyle/>
        <a:p>
          <a:endParaRPr lang="es-ES"/>
        </a:p>
      </dgm:t>
    </dgm:pt>
    <dgm:pt modelId="{9757C35E-C126-4256-A187-9B831ED7300C}" type="sibTrans" cxnId="{5A8898FF-5D53-41D3-93ED-565F8B91C8A6}">
      <dgm:prSet/>
      <dgm:spPr/>
      <dgm:t>
        <a:bodyPr/>
        <a:lstStyle/>
        <a:p>
          <a:endParaRPr lang="es-ES"/>
        </a:p>
      </dgm:t>
    </dgm:pt>
    <dgm:pt modelId="{F81DFD20-A844-481B-B057-47F1686E75B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10. Tómbolo</a:t>
          </a:r>
        </a:p>
      </dgm:t>
    </dgm:pt>
    <dgm:pt modelId="{2D4C82CA-CCD5-450A-9E79-888E7872A45A}" type="parTrans" cxnId="{BB7D0D43-78F7-4FED-B298-BE8987B3F05E}">
      <dgm:prSet/>
      <dgm:spPr/>
      <dgm:t>
        <a:bodyPr/>
        <a:lstStyle/>
        <a:p>
          <a:endParaRPr lang="es-ES"/>
        </a:p>
      </dgm:t>
    </dgm:pt>
    <dgm:pt modelId="{A5B90D58-7081-4A1A-8096-F7D831A357A3}" type="sibTrans" cxnId="{BB7D0D43-78F7-4FED-B298-BE8987B3F05E}">
      <dgm:prSet/>
      <dgm:spPr/>
      <dgm:t>
        <a:bodyPr/>
        <a:lstStyle/>
        <a:p>
          <a:endParaRPr lang="es-ES"/>
        </a:p>
      </dgm:t>
    </dgm:pt>
    <dgm:pt modelId="{BB319BE4-C7EC-4159-A5BC-552D01E2B61A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11. Zócolo</a:t>
          </a:r>
        </a:p>
      </dgm:t>
    </dgm:pt>
    <dgm:pt modelId="{8DF384B0-308F-4BAA-9E96-41912FC0B417}" type="parTrans" cxnId="{D2E8ADDE-6359-4B8E-8538-CE613D3017EC}">
      <dgm:prSet/>
      <dgm:spPr/>
      <dgm:t>
        <a:bodyPr/>
        <a:lstStyle/>
        <a:p>
          <a:endParaRPr lang="es-ES"/>
        </a:p>
      </dgm:t>
    </dgm:pt>
    <dgm:pt modelId="{7F509743-5EAF-499E-9D37-FF8FCC852824}" type="sibTrans" cxnId="{D2E8ADDE-6359-4B8E-8538-CE613D3017EC}">
      <dgm:prSet/>
      <dgm:spPr/>
      <dgm:t>
        <a:bodyPr/>
        <a:lstStyle/>
        <a:p>
          <a:endParaRPr lang="es-ES"/>
        </a:p>
      </dgm:t>
    </dgm:pt>
    <dgm:pt modelId="{D436F46B-9C53-490F-B15E-693BB8A4540F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12. Macizos antigos</a:t>
          </a:r>
        </a:p>
      </dgm:t>
    </dgm:pt>
    <dgm:pt modelId="{C7943056-4D0A-47DF-82DB-060BEEABD944}" type="parTrans" cxnId="{FCC4F22A-93C3-454C-8347-8E3CE17AD9BF}">
      <dgm:prSet/>
      <dgm:spPr/>
      <dgm:t>
        <a:bodyPr/>
        <a:lstStyle/>
        <a:p>
          <a:endParaRPr lang="es-ES"/>
        </a:p>
      </dgm:t>
    </dgm:pt>
    <dgm:pt modelId="{DA877B19-180B-4A75-B5AF-5E3E43E91BD3}" type="sibTrans" cxnId="{FCC4F22A-93C3-454C-8347-8E3CE17AD9BF}">
      <dgm:prSet/>
      <dgm:spPr/>
      <dgm:t>
        <a:bodyPr/>
        <a:lstStyle/>
        <a:p>
          <a:endParaRPr lang="es-ES"/>
        </a:p>
      </dgm:t>
    </dgm:pt>
    <dgm:pt modelId="{1BC6DA77-633B-4BEA-8411-6416B705A10E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13. Cordilleiras de</a:t>
          </a:r>
        </a:p>
      </dgm:t>
    </dgm:pt>
    <dgm:pt modelId="{2EC01381-8AA1-4AE5-82B3-D70B7C09B2A7}" type="parTrans" cxnId="{C48AE789-CBE6-4A0A-BE1C-A8BA6A03CD74}">
      <dgm:prSet/>
      <dgm:spPr/>
      <dgm:t>
        <a:bodyPr/>
        <a:lstStyle/>
        <a:p>
          <a:endParaRPr lang="es-ES"/>
        </a:p>
      </dgm:t>
    </dgm:pt>
    <dgm:pt modelId="{CC730182-CFFB-4377-BDA7-EE430E6EA3A2}" type="sibTrans" cxnId="{C48AE789-CBE6-4A0A-BE1C-A8BA6A03CD74}">
      <dgm:prSet/>
      <dgm:spPr/>
      <dgm:t>
        <a:bodyPr/>
        <a:lstStyle/>
        <a:p>
          <a:endParaRPr lang="es-ES"/>
        </a:p>
      </dgm:t>
    </dgm:pt>
    <dgm:pt modelId="{07E00895-BE4A-4509-842F-3C286AD6C5A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pregamento</a:t>
          </a:r>
        </a:p>
      </dgm:t>
    </dgm:pt>
    <dgm:pt modelId="{7B9B12EE-2EDB-4B4F-BA1F-7DC545BEF8B8}" type="parTrans" cxnId="{920DB18A-239E-4E1B-99B1-50C43ECC1533}">
      <dgm:prSet/>
      <dgm:spPr/>
      <dgm:t>
        <a:bodyPr/>
        <a:lstStyle/>
        <a:p>
          <a:endParaRPr lang="es-ES"/>
        </a:p>
      </dgm:t>
    </dgm:pt>
    <dgm:pt modelId="{18123D58-7151-446A-AC1E-9A13C99772FC}" type="sibTrans" cxnId="{920DB18A-239E-4E1B-99B1-50C43ECC1533}">
      <dgm:prSet/>
      <dgm:spPr/>
      <dgm:t>
        <a:bodyPr/>
        <a:lstStyle/>
        <a:p>
          <a:endParaRPr lang="es-ES"/>
        </a:p>
      </dgm:t>
    </dgm:pt>
    <dgm:pt modelId="{552200B0-A749-4049-B8D0-F06FBF218CF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14. Cuncas sedimentarias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DBB099-527C-4BD7-9B72-158445E61CB4}" type="parTrans" cxnId="{85E08C04-F1F6-495B-852D-906ED9CE7F06}">
      <dgm:prSet/>
      <dgm:spPr/>
      <dgm:t>
        <a:bodyPr/>
        <a:lstStyle/>
        <a:p>
          <a:endParaRPr lang="es-ES"/>
        </a:p>
      </dgm:t>
    </dgm:pt>
    <dgm:pt modelId="{9FF59B65-4F49-48B3-9D3E-2CF48186DA11}" type="sibTrans" cxnId="{85E08C04-F1F6-495B-852D-906ED9CE7F06}">
      <dgm:prSet/>
      <dgm:spPr/>
      <dgm:t>
        <a:bodyPr/>
        <a:lstStyle/>
        <a:p>
          <a:endParaRPr lang="es-ES"/>
        </a:p>
      </dgm:t>
    </dgm:pt>
    <dgm:pt modelId="{1DA95919-7443-4E27-9B8C-ED328C284151}" type="pres">
      <dgm:prSet presAssocID="{8DCA8362-8F3D-45CC-8EC4-1958F44F90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0849BA3-A5D2-498B-88F5-FD323965AA0B}" type="pres">
      <dgm:prSet presAssocID="{E3FC1DAE-6622-4EB8-9D17-BE7D9DE83F13}" presName="compositeNode" presStyleCnt="0">
        <dgm:presLayoutVars>
          <dgm:bulletEnabled val="1"/>
        </dgm:presLayoutVars>
      </dgm:prSet>
      <dgm:spPr/>
    </dgm:pt>
    <dgm:pt modelId="{CA5946F8-9D9E-4F24-81C4-14F6DD71021D}" type="pres">
      <dgm:prSet presAssocID="{E3FC1DAE-6622-4EB8-9D17-BE7D9DE83F13}" presName="bgRect" presStyleLbl="node1" presStyleIdx="0" presStyleCnt="3" custScaleX="50969" custLinFactNeighborX="186" custLinFactNeighborY="-5421"/>
      <dgm:spPr/>
      <dgm:t>
        <a:bodyPr/>
        <a:lstStyle/>
        <a:p>
          <a:endParaRPr lang="es-ES"/>
        </a:p>
      </dgm:t>
    </dgm:pt>
    <dgm:pt modelId="{F45A80F0-3107-40F9-BD4F-EB6CB8564FB4}" type="pres">
      <dgm:prSet presAssocID="{E3FC1DAE-6622-4EB8-9D17-BE7D9DE83F1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FD07F7-1764-408C-B5C6-010BD5A219C9}" type="pres">
      <dgm:prSet presAssocID="{E3FC1DAE-6622-4EB8-9D17-BE7D9DE83F1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02C437-90D9-4562-B0B9-D4DBCE4BCE2C}" type="pres">
      <dgm:prSet presAssocID="{91B2B648-4061-41BF-B165-5B875C2FDCFC}" presName="hSp" presStyleCnt="0"/>
      <dgm:spPr/>
    </dgm:pt>
    <dgm:pt modelId="{7F43DC1F-A958-4E13-86B1-D29D8A4AF535}" type="pres">
      <dgm:prSet presAssocID="{91B2B648-4061-41BF-B165-5B875C2FDCFC}" presName="vProcSp" presStyleCnt="0"/>
      <dgm:spPr/>
    </dgm:pt>
    <dgm:pt modelId="{0857BDE0-6086-40FC-A33B-324255E7991B}" type="pres">
      <dgm:prSet presAssocID="{91B2B648-4061-41BF-B165-5B875C2FDCFC}" presName="vSp1" presStyleCnt="0"/>
      <dgm:spPr/>
    </dgm:pt>
    <dgm:pt modelId="{338B3BA3-E68F-4782-9FDC-7BBDE03E5C7C}" type="pres">
      <dgm:prSet presAssocID="{91B2B648-4061-41BF-B165-5B875C2FDCFC}" presName="simulatedConn" presStyleLbl="solidFgAcc1" presStyleIdx="0" presStyleCnt="2"/>
      <dgm:spPr/>
    </dgm:pt>
    <dgm:pt modelId="{1E7A1B78-4C2E-410D-8BB3-62D65A610059}" type="pres">
      <dgm:prSet presAssocID="{91B2B648-4061-41BF-B165-5B875C2FDCFC}" presName="vSp2" presStyleCnt="0"/>
      <dgm:spPr/>
    </dgm:pt>
    <dgm:pt modelId="{BC5014D7-D342-48FD-B42A-A1CC5C726480}" type="pres">
      <dgm:prSet presAssocID="{91B2B648-4061-41BF-B165-5B875C2FDCFC}" presName="sibTrans" presStyleCnt="0"/>
      <dgm:spPr/>
    </dgm:pt>
    <dgm:pt modelId="{A502F352-3EEF-4811-A364-454067FD0B36}" type="pres">
      <dgm:prSet presAssocID="{120EB19A-F031-45CD-97EE-F353A69C0CB5}" presName="compositeNode" presStyleCnt="0">
        <dgm:presLayoutVars>
          <dgm:bulletEnabled val="1"/>
        </dgm:presLayoutVars>
      </dgm:prSet>
      <dgm:spPr/>
    </dgm:pt>
    <dgm:pt modelId="{F143A10C-0CE9-4663-9CF1-A7FC09325F6E}" type="pres">
      <dgm:prSet presAssocID="{120EB19A-F031-45CD-97EE-F353A69C0CB5}" presName="bgRect" presStyleLbl="node1" presStyleIdx="1" presStyleCnt="3" custScaleX="114648" custScaleY="105351" custLinFactNeighborX="-1853" custLinFactNeighborY="-7744"/>
      <dgm:spPr/>
      <dgm:t>
        <a:bodyPr/>
        <a:lstStyle/>
        <a:p>
          <a:endParaRPr lang="es-ES"/>
        </a:p>
      </dgm:t>
    </dgm:pt>
    <dgm:pt modelId="{B767C2DF-1111-4120-ABB8-2A2AE8295EE0}" type="pres">
      <dgm:prSet presAssocID="{120EB19A-F031-45CD-97EE-F353A69C0CB5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1EF5FF-79D9-4931-A612-25319D2DDB5D}" type="pres">
      <dgm:prSet presAssocID="{120EB19A-F031-45CD-97EE-F353A69C0CB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7AAC7E-2AEB-4986-B611-C87C2CB5FEF6}" type="pres">
      <dgm:prSet presAssocID="{22C7B65B-CF72-4A3E-B60B-9BC400C0DBCC}" presName="hSp" presStyleCnt="0"/>
      <dgm:spPr/>
    </dgm:pt>
    <dgm:pt modelId="{221B9D0D-AA03-42C0-A4D4-B9339CDF3B86}" type="pres">
      <dgm:prSet presAssocID="{22C7B65B-CF72-4A3E-B60B-9BC400C0DBCC}" presName="vProcSp" presStyleCnt="0"/>
      <dgm:spPr/>
    </dgm:pt>
    <dgm:pt modelId="{EA0050A1-FBE5-4F91-AB77-DC33D3BB435F}" type="pres">
      <dgm:prSet presAssocID="{22C7B65B-CF72-4A3E-B60B-9BC400C0DBCC}" presName="vSp1" presStyleCnt="0"/>
      <dgm:spPr/>
    </dgm:pt>
    <dgm:pt modelId="{9A6DC4B9-154B-45DC-B7DC-BC391B660071}" type="pres">
      <dgm:prSet presAssocID="{22C7B65B-CF72-4A3E-B60B-9BC400C0DBCC}" presName="simulatedConn" presStyleLbl="solidFgAcc1" presStyleIdx="1" presStyleCnt="2"/>
      <dgm:spPr/>
    </dgm:pt>
    <dgm:pt modelId="{2A07DB2C-018E-4DEC-8950-EEFBFB976C7F}" type="pres">
      <dgm:prSet presAssocID="{22C7B65B-CF72-4A3E-B60B-9BC400C0DBCC}" presName="vSp2" presStyleCnt="0"/>
      <dgm:spPr/>
    </dgm:pt>
    <dgm:pt modelId="{7524AB53-6FD7-422B-8D48-3DDF4B8ABB82}" type="pres">
      <dgm:prSet presAssocID="{22C7B65B-CF72-4A3E-B60B-9BC400C0DBCC}" presName="sibTrans" presStyleCnt="0"/>
      <dgm:spPr/>
    </dgm:pt>
    <dgm:pt modelId="{67845B6E-5526-4D7B-82CF-28A960737E6C}" type="pres">
      <dgm:prSet presAssocID="{93D34AA9-1FB4-4945-B3D6-E3787D37EF93}" presName="compositeNode" presStyleCnt="0">
        <dgm:presLayoutVars>
          <dgm:bulletEnabled val="1"/>
        </dgm:presLayoutVars>
      </dgm:prSet>
      <dgm:spPr/>
    </dgm:pt>
    <dgm:pt modelId="{A7F0D2C5-E4C4-4825-A08C-21DABDB619BF}" type="pres">
      <dgm:prSet presAssocID="{93D34AA9-1FB4-4945-B3D6-E3787D37EF93}" presName="bgRect" presStyleLbl="node1" presStyleIdx="2" presStyleCnt="3" custScaleX="62601" custScaleY="105351" custLinFactNeighborX="-2012" custLinFactNeighborY="-5114"/>
      <dgm:spPr/>
      <dgm:t>
        <a:bodyPr/>
        <a:lstStyle/>
        <a:p>
          <a:endParaRPr lang="es-ES"/>
        </a:p>
      </dgm:t>
    </dgm:pt>
    <dgm:pt modelId="{0FADF1E0-B12A-4681-BED7-262D7E20E0CD}" type="pres">
      <dgm:prSet presAssocID="{93D34AA9-1FB4-4945-B3D6-E3787D37EF93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45705D-4E2D-4436-BA7C-141C41A07E2A}" type="pres">
      <dgm:prSet presAssocID="{93D34AA9-1FB4-4945-B3D6-E3787D37EF93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8862BD-596E-4EDD-AF8E-7FCA07BA625F}" srcId="{120EB19A-F031-45CD-97EE-F353A69C0CB5}" destId="{8C5C0D70-EB15-4B49-8DFB-DEA45FE6FF63}" srcOrd="6" destOrd="0" parTransId="{52AD62CA-6F95-427E-93F7-308B11513997}" sibTransId="{4E8DD57E-D2A6-47C2-8B3B-55E61E976DC1}"/>
    <dgm:cxn modelId="{535E555B-41E6-435A-82D0-4613EDD57D9D}" type="presOf" srcId="{1BC6DA77-633B-4BEA-8411-6416B705A10E}" destId="{FF45705D-4E2D-4436-BA7C-141C41A07E2A}" srcOrd="0" destOrd="12" presId="urn:microsoft.com/office/officeart/2005/8/layout/hProcess7"/>
    <dgm:cxn modelId="{6768B0DD-F397-4DD6-82B6-D203542B54A0}" srcId="{E3FC1DAE-6622-4EB8-9D17-BE7D9DE83F13}" destId="{6890ADD4-BB88-4697-8F77-06616E3F302D}" srcOrd="1" destOrd="0" parTransId="{77E5BAE9-3E7B-46F9-99E3-281C7C62601B}" sibTransId="{F3E0CA7E-940B-448A-A26F-70CB7DE4B755}"/>
    <dgm:cxn modelId="{D2E8ADDE-6359-4B8E-8538-CE613D3017EC}" srcId="{93D34AA9-1FB4-4945-B3D6-E3787D37EF93}" destId="{BB319BE4-C7EC-4159-A5BC-552D01E2B61A}" srcOrd="10" destOrd="0" parTransId="{8DF384B0-308F-4BAA-9E96-41912FC0B417}" sibTransId="{7F509743-5EAF-499E-9D37-FF8FCC852824}"/>
    <dgm:cxn modelId="{B21A8BB6-35E9-4F81-8214-417950E272AF}" type="presOf" srcId="{93D34AA9-1FB4-4945-B3D6-E3787D37EF93}" destId="{A7F0D2C5-E4C4-4825-A08C-21DABDB619BF}" srcOrd="0" destOrd="0" presId="urn:microsoft.com/office/officeart/2005/8/layout/hProcess7"/>
    <dgm:cxn modelId="{2BF7857E-25CF-4FBC-A1C8-D78EE77394DE}" type="presOf" srcId="{120EB19A-F031-45CD-97EE-F353A69C0CB5}" destId="{F143A10C-0CE9-4663-9CF1-A7FC09325F6E}" srcOrd="0" destOrd="0" presId="urn:microsoft.com/office/officeart/2005/8/layout/hProcess7"/>
    <dgm:cxn modelId="{920DB18A-239E-4E1B-99B1-50C43ECC1533}" srcId="{93D34AA9-1FB4-4945-B3D6-E3787D37EF93}" destId="{07E00895-BE4A-4509-842F-3C286AD6C5A7}" srcOrd="13" destOrd="0" parTransId="{7B9B12EE-2EDB-4B4F-BA1F-7DC545BEF8B8}" sibTransId="{18123D58-7151-446A-AC1E-9A13C99772FC}"/>
    <dgm:cxn modelId="{7000BBB3-AA4F-44FD-AD66-4B4DC73773CC}" srcId="{93D34AA9-1FB4-4945-B3D6-E3787D37EF93}" destId="{6EF65EA5-532B-44F1-A5F5-F91AFBCCCB23}" srcOrd="5" destOrd="0" parTransId="{F2549D81-3749-413D-B07F-34E8EBAD7FAF}" sibTransId="{D45A6FD3-FE0A-4EB4-8CA7-C7FECE759131}"/>
    <dgm:cxn modelId="{5A8898FF-5D53-41D3-93ED-565F8B91C8A6}" srcId="{93D34AA9-1FB4-4945-B3D6-E3787D37EF93}" destId="{24DFBFDF-1E00-44F9-86C0-65B97D28ADDD}" srcOrd="8" destOrd="0" parTransId="{1BD3C401-7A81-4D3E-BE3D-191405FEBC3A}" sibTransId="{9757C35E-C126-4256-A187-9B831ED7300C}"/>
    <dgm:cxn modelId="{591B1F1E-0FC7-4459-91CE-A15233B19295}" type="presOf" srcId="{C541D037-4C81-4E83-8EB0-80202B33CB66}" destId="{FF45705D-4E2D-4436-BA7C-141C41A07E2A}" srcOrd="0" destOrd="2" presId="urn:microsoft.com/office/officeart/2005/8/layout/hProcess7"/>
    <dgm:cxn modelId="{E10F4739-F934-405D-8CCE-5BE73D1E549F}" type="presOf" srcId="{AF8C8C52-4485-4879-94ED-43AA52DB6DF9}" destId="{581EF5FF-79D9-4931-A612-25319D2DDB5D}" srcOrd="0" destOrd="8" presId="urn:microsoft.com/office/officeart/2005/8/layout/hProcess7"/>
    <dgm:cxn modelId="{376DF533-B118-46F1-B0C4-DD12510152C8}" type="presOf" srcId="{5E22A112-1280-4A90-9BA2-7B4E9F7501DC}" destId="{581EF5FF-79D9-4931-A612-25319D2DDB5D}" srcOrd="0" destOrd="2" presId="urn:microsoft.com/office/officeart/2005/8/layout/hProcess7"/>
    <dgm:cxn modelId="{E21CF750-CA17-48A1-9CF6-270E90F8840C}" type="presOf" srcId="{D436F46B-9C53-490F-B15E-693BB8A4540F}" destId="{FF45705D-4E2D-4436-BA7C-141C41A07E2A}" srcOrd="0" destOrd="11" presId="urn:microsoft.com/office/officeart/2005/8/layout/hProcess7"/>
    <dgm:cxn modelId="{6F0696C2-8556-4A1A-9700-005A88F7A77C}" type="presOf" srcId="{07E00895-BE4A-4509-842F-3C286AD6C5A7}" destId="{FF45705D-4E2D-4436-BA7C-141C41A07E2A}" srcOrd="0" destOrd="13" presId="urn:microsoft.com/office/officeart/2005/8/layout/hProcess7"/>
    <dgm:cxn modelId="{FCC4F22A-93C3-454C-8347-8E3CE17AD9BF}" srcId="{93D34AA9-1FB4-4945-B3D6-E3787D37EF93}" destId="{D436F46B-9C53-490F-B15E-693BB8A4540F}" srcOrd="11" destOrd="0" parTransId="{C7943056-4D0A-47DF-82DB-060BEEABD944}" sibTransId="{DA877B19-180B-4A75-B5AF-5E3E43E91BD3}"/>
    <dgm:cxn modelId="{A45AD6DF-138D-475D-BC12-D655F97C003E}" srcId="{93D34AA9-1FB4-4945-B3D6-E3787D37EF93}" destId="{125A3DF0-32BA-4C8A-84D3-E577D7C84DAB}" srcOrd="7" destOrd="0" parTransId="{F2F2A5BA-9B8A-4288-8038-7C5266E6FD6C}" sibTransId="{B69BDF5D-A047-4C82-B2FC-CEE475DE2B98}"/>
    <dgm:cxn modelId="{3A55DB7C-C4B5-4346-81C8-48BEF933CE11}" srcId="{120EB19A-F031-45CD-97EE-F353A69C0CB5}" destId="{AF8C8C52-4485-4879-94ED-43AA52DB6DF9}" srcOrd="8" destOrd="0" parTransId="{C8A59DF8-1A03-4297-8627-BAEB39072520}" sibTransId="{110751E6-CD84-4D2A-9FED-EFB79B40E31C}"/>
    <dgm:cxn modelId="{C1DBD5C9-131C-4EF5-BAC9-6009B9D275B5}" type="presOf" srcId="{62474AAE-27E3-49D1-AF80-146F21FAEE3C}" destId="{581EF5FF-79D9-4931-A612-25319D2DDB5D}" srcOrd="0" destOrd="5" presId="urn:microsoft.com/office/officeart/2005/8/layout/hProcess7"/>
    <dgm:cxn modelId="{CCB75F13-C017-4D53-B910-4D92988FC5C7}" srcId="{E3FC1DAE-6622-4EB8-9D17-BE7D9DE83F13}" destId="{44DA68DC-F09A-4D4B-8D64-37A5C0713FED}" srcOrd="2" destOrd="0" parTransId="{FCAF6A61-785D-400D-B3F7-0F01A1B9EE30}" sibTransId="{0475F4D3-9159-4D92-AE16-76932B9DC284}"/>
    <dgm:cxn modelId="{9AB5F5CA-D2DA-493B-856C-403A9B012B81}" srcId="{120EB19A-F031-45CD-97EE-F353A69C0CB5}" destId="{E3B70A3E-9656-4DF7-A617-164C7348BBCB}" srcOrd="3" destOrd="0" parTransId="{B8A271AC-7FFD-4C39-A55B-ACD8CACBF635}" sibTransId="{0E7FA5E7-26D9-4A38-9B1B-CFD4D705C406}"/>
    <dgm:cxn modelId="{AEE421DB-6BA2-4C05-B690-74E7CE0F8F36}" type="presOf" srcId="{E3B70A3E-9656-4DF7-A617-164C7348BBCB}" destId="{581EF5FF-79D9-4931-A612-25319D2DDB5D}" srcOrd="0" destOrd="3" presId="urn:microsoft.com/office/officeart/2005/8/layout/hProcess7"/>
    <dgm:cxn modelId="{B766C07E-2D2D-4515-8DE2-9FEE33325626}" type="presOf" srcId="{B05BACE6-E3BB-4807-9C75-A37557388325}" destId="{FF45705D-4E2D-4436-BA7C-141C41A07E2A}" srcOrd="0" destOrd="1" presId="urn:microsoft.com/office/officeart/2005/8/layout/hProcess7"/>
    <dgm:cxn modelId="{BB7D0D43-78F7-4FED-B298-BE8987B3F05E}" srcId="{93D34AA9-1FB4-4945-B3D6-E3787D37EF93}" destId="{F81DFD20-A844-481B-B057-47F1686E75BD}" srcOrd="9" destOrd="0" parTransId="{2D4C82CA-CCD5-450A-9E79-888E7872A45A}" sibTransId="{A5B90D58-7081-4A1A-8096-F7D831A357A3}"/>
    <dgm:cxn modelId="{04A1D19D-3E6C-4A6B-B70A-5EB178292FB8}" type="presOf" srcId="{6890ADD4-BB88-4697-8F77-06616E3F302D}" destId="{58FD07F7-1764-408C-B5C6-010BD5A219C9}" srcOrd="0" destOrd="1" presId="urn:microsoft.com/office/officeart/2005/8/layout/hProcess7"/>
    <dgm:cxn modelId="{BF08D73F-A67C-44E2-A734-2B42659E0D7F}" type="presOf" srcId="{E3FC1DAE-6622-4EB8-9D17-BE7D9DE83F13}" destId="{CA5946F8-9D9E-4F24-81C4-14F6DD71021D}" srcOrd="0" destOrd="0" presId="urn:microsoft.com/office/officeart/2005/8/layout/hProcess7"/>
    <dgm:cxn modelId="{666A4DBA-E5EA-4D14-A8B5-D52B205C90C7}" type="presOf" srcId="{93D34AA9-1FB4-4945-B3D6-E3787D37EF93}" destId="{0FADF1E0-B12A-4681-BED7-262D7E20E0CD}" srcOrd="1" destOrd="0" presId="urn:microsoft.com/office/officeart/2005/8/layout/hProcess7"/>
    <dgm:cxn modelId="{1F93E8E8-A936-4926-B786-BF508969BF16}" srcId="{8DCA8362-8F3D-45CC-8EC4-1958F44F9013}" destId="{120EB19A-F031-45CD-97EE-F353A69C0CB5}" srcOrd="1" destOrd="0" parTransId="{6E4DD6EA-525F-4CC9-806C-E7B5318D7C4E}" sibTransId="{22C7B65B-CF72-4A3E-B60B-9BC400C0DBCC}"/>
    <dgm:cxn modelId="{7AE5D528-FE95-4809-83BA-178703466DB4}" type="presOf" srcId="{120EB19A-F031-45CD-97EE-F353A69C0CB5}" destId="{B767C2DF-1111-4120-ABB8-2A2AE8295EE0}" srcOrd="1" destOrd="0" presId="urn:microsoft.com/office/officeart/2005/8/layout/hProcess7"/>
    <dgm:cxn modelId="{13743C4C-3792-4880-A427-6D8AD40357A7}" type="presOf" srcId="{444F88C7-3B6B-418A-BC46-98F7181CB469}" destId="{FF45705D-4E2D-4436-BA7C-141C41A07E2A}" srcOrd="0" destOrd="6" presId="urn:microsoft.com/office/officeart/2005/8/layout/hProcess7"/>
    <dgm:cxn modelId="{73859BB7-7561-4194-B88D-172C89E90C6D}" type="presOf" srcId="{8DCA8362-8F3D-45CC-8EC4-1958F44F9013}" destId="{1DA95919-7443-4E27-9B8C-ED328C284151}" srcOrd="0" destOrd="0" presId="urn:microsoft.com/office/officeart/2005/8/layout/hProcess7"/>
    <dgm:cxn modelId="{14F66647-D21C-439A-B2CA-C80C31FF23C5}" type="presOf" srcId="{91AFCD87-8E58-4516-B7F4-1608107BEF75}" destId="{FF45705D-4E2D-4436-BA7C-141C41A07E2A}" srcOrd="0" destOrd="0" presId="urn:microsoft.com/office/officeart/2005/8/layout/hProcess7"/>
    <dgm:cxn modelId="{5601A9F9-8C7D-4C21-A7DD-037603EEE1B6}" srcId="{E3FC1DAE-6622-4EB8-9D17-BE7D9DE83F13}" destId="{D95B97BF-56D5-4A61-AC2B-FB3E765E949A}" srcOrd="0" destOrd="0" parTransId="{B63666B3-1AA5-4033-82EF-54F28E25E44B}" sibTransId="{8042DBBC-49A8-435B-8C68-ACC023DF17E0}"/>
    <dgm:cxn modelId="{BEAE0635-99A0-481F-BF78-9237E649FB62}" type="presOf" srcId="{BB319BE4-C7EC-4159-A5BC-552D01E2B61A}" destId="{FF45705D-4E2D-4436-BA7C-141C41A07E2A}" srcOrd="0" destOrd="10" presId="urn:microsoft.com/office/officeart/2005/8/layout/hProcess7"/>
    <dgm:cxn modelId="{85E08C04-F1F6-495B-852D-906ED9CE7F06}" srcId="{93D34AA9-1FB4-4945-B3D6-E3787D37EF93}" destId="{552200B0-A749-4049-B8D0-F06FBF218CFB}" srcOrd="14" destOrd="0" parTransId="{99DBB099-527C-4BD7-9B72-158445E61CB4}" sibTransId="{9FF59B65-4F49-48B3-9D3E-2CF48186DA11}"/>
    <dgm:cxn modelId="{E1217431-5D19-48C9-81D8-FC80C9DE87A7}" srcId="{93D34AA9-1FB4-4945-B3D6-E3787D37EF93}" destId="{444F88C7-3B6B-418A-BC46-98F7181CB469}" srcOrd="6" destOrd="0" parTransId="{E5BBEE3B-09AC-442D-9C6C-787E867DB3C3}" sibTransId="{0B58BB5E-E10B-4D97-A1D0-810900B65BDE}"/>
    <dgm:cxn modelId="{C4E3F02E-328B-4609-8BED-7713D739900F}" type="presOf" srcId="{8C5C0D70-EB15-4B49-8DFB-DEA45FE6FF63}" destId="{581EF5FF-79D9-4931-A612-25319D2DDB5D}" srcOrd="0" destOrd="6" presId="urn:microsoft.com/office/officeart/2005/8/layout/hProcess7"/>
    <dgm:cxn modelId="{AD9B8E28-37B6-449A-A88C-FF0E1B8AFB60}" type="presOf" srcId="{B8319436-1F3C-465A-809B-490C68069684}" destId="{581EF5FF-79D9-4931-A612-25319D2DDB5D}" srcOrd="0" destOrd="4" presId="urn:microsoft.com/office/officeart/2005/8/layout/hProcess7"/>
    <dgm:cxn modelId="{F99DB706-2C6A-40B3-A257-5EC50F593C0F}" type="presOf" srcId="{D95B97BF-56D5-4A61-AC2B-FB3E765E949A}" destId="{58FD07F7-1764-408C-B5C6-010BD5A219C9}" srcOrd="0" destOrd="0" presId="urn:microsoft.com/office/officeart/2005/8/layout/hProcess7"/>
    <dgm:cxn modelId="{8EA41EB7-59E2-4B94-BF38-96D24793DD05}" type="presOf" srcId="{552200B0-A749-4049-B8D0-F06FBF218CFB}" destId="{FF45705D-4E2D-4436-BA7C-141C41A07E2A}" srcOrd="0" destOrd="14" presId="urn:microsoft.com/office/officeart/2005/8/layout/hProcess7"/>
    <dgm:cxn modelId="{B9E88110-441A-4F7B-8D36-2EC1618ABD56}" type="presOf" srcId="{66C2DF35-5E60-4D5B-A942-05EAE71CD0A5}" destId="{581EF5FF-79D9-4931-A612-25319D2DDB5D}" srcOrd="0" destOrd="1" presId="urn:microsoft.com/office/officeart/2005/8/layout/hProcess7"/>
    <dgm:cxn modelId="{C48AE789-CBE6-4A0A-BE1C-A8BA6A03CD74}" srcId="{93D34AA9-1FB4-4945-B3D6-E3787D37EF93}" destId="{1BC6DA77-633B-4BEA-8411-6416B705A10E}" srcOrd="12" destOrd="0" parTransId="{2EC01381-8AA1-4AE5-82B3-D70B7C09B2A7}" sibTransId="{CC730182-CFFB-4377-BDA7-EE430E6EA3A2}"/>
    <dgm:cxn modelId="{631F97A9-169B-46C2-8C06-15C44636FF49}" type="presOf" srcId="{125A3DF0-32BA-4C8A-84D3-E577D7C84DAB}" destId="{FF45705D-4E2D-4436-BA7C-141C41A07E2A}" srcOrd="0" destOrd="7" presId="urn:microsoft.com/office/officeart/2005/8/layout/hProcess7"/>
    <dgm:cxn modelId="{786AE921-C714-48B0-B20B-B76A985E219D}" type="presOf" srcId="{24DFBFDF-1E00-44F9-86C0-65B97D28ADDD}" destId="{FF45705D-4E2D-4436-BA7C-141C41A07E2A}" srcOrd="0" destOrd="8" presId="urn:microsoft.com/office/officeart/2005/8/layout/hProcess7"/>
    <dgm:cxn modelId="{53B0ABC9-092D-41EC-A07B-458CD67C95C0}" srcId="{93D34AA9-1FB4-4945-B3D6-E3787D37EF93}" destId="{91AFCD87-8E58-4516-B7F4-1608107BEF75}" srcOrd="0" destOrd="0" parTransId="{38CF5ABF-66A7-4A26-8F70-F85C7A2E0FAC}" sibTransId="{FBF03BBD-6CEF-407E-86BC-B6C3F7D2C5F7}"/>
    <dgm:cxn modelId="{36828145-08BE-4AB0-BF71-AC7347792470}" srcId="{93D34AA9-1FB4-4945-B3D6-E3787D37EF93}" destId="{B05BACE6-E3BB-4807-9C75-A37557388325}" srcOrd="1" destOrd="0" parTransId="{073045DA-6B55-4FCF-9BFC-722473C2BF8A}" sibTransId="{7E11B277-EE4A-47FF-8A49-D1C83C44211E}"/>
    <dgm:cxn modelId="{A02322A3-7E67-4261-88E2-ECEC6D01A4B5}" srcId="{8DCA8362-8F3D-45CC-8EC4-1958F44F9013}" destId="{93D34AA9-1FB4-4945-B3D6-E3787D37EF93}" srcOrd="2" destOrd="0" parTransId="{EB51DAB3-2A23-429D-9EE0-BE9962C5E5FC}" sibTransId="{A7199E51-E12D-4F05-8FDE-14F15EAB0393}"/>
    <dgm:cxn modelId="{6D02F6F8-95E1-4A4B-A8B3-8FD80ADE371D}" srcId="{93D34AA9-1FB4-4945-B3D6-E3787D37EF93}" destId="{C541D037-4C81-4E83-8EB0-80202B33CB66}" srcOrd="2" destOrd="0" parTransId="{B3AC491D-1811-4E17-92FB-32E8216454D2}" sibTransId="{412BF8E0-4E42-4597-A348-C847F2678C66}"/>
    <dgm:cxn modelId="{90BB6137-8AD7-4454-BFFB-A6ABE8B62FF8}" srcId="{93D34AA9-1FB4-4945-B3D6-E3787D37EF93}" destId="{9B5BA11B-47EC-44C6-B932-9EB6382EC977}" srcOrd="3" destOrd="0" parTransId="{7872D522-2224-44D2-9DC8-A87BA29C01FF}" sibTransId="{E9D420BB-EF77-49D8-AE68-0C39C2D67892}"/>
    <dgm:cxn modelId="{3D85897F-4BBC-4C2C-B8AF-275D51B3E929}" srcId="{8DCA8362-8F3D-45CC-8EC4-1958F44F9013}" destId="{E3FC1DAE-6622-4EB8-9D17-BE7D9DE83F13}" srcOrd="0" destOrd="0" parTransId="{71637E7F-BE3A-4129-84C4-2FFC3EDEB5D8}" sibTransId="{91B2B648-4061-41BF-B165-5B875C2FDCFC}"/>
    <dgm:cxn modelId="{DCBD18D0-7E24-40D5-BCE3-03AE7A0D5D81}" srcId="{120EB19A-F031-45CD-97EE-F353A69C0CB5}" destId="{52DDA056-6A51-4157-BBAE-C84DB5856003}" srcOrd="7" destOrd="0" parTransId="{FF012E71-2DE0-4DDB-A2A0-CD621084AD90}" sibTransId="{CD7CB652-1212-495D-975D-2861108A90A1}"/>
    <dgm:cxn modelId="{56D429EC-7B09-41DA-9E1F-486AA6AABFA1}" type="presOf" srcId="{F81DFD20-A844-481B-B057-47F1686E75BD}" destId="{FF45705D-4E2D-4436-BA7C-141C41A07E2A}" srcOrd="0" destOrd="9" presId="urn:microsoft.com/office/officeart/2005/8/layout/hProcess7"/>
    <dgm:cxn modelId="{B3E8465F-F221-4A05-8815-96C2DF5BA73C}" srcId="{120EB19A-F031-45CD-97EE-F353A69C0CB5}" destId="{62474AAE-27E3-49D1-AF80-146F21FAEE3C}" srcOrd="5" destOrd="0" parTransId="{8D6A5416-B803-4EE6-A1DA-C870B1A351E7}" sibTransId="{3C5F2B46-6DCB-4F3C-A291-AD237EC9FAAE}"/>
    <dgm:cxn modelId="{E742D71D-36F0-4660-B16A-62708514237D}" srcId="{120EB19A-F031-45CD-97EE-F353A69C0CB5}" destId="{5E22A112-1280-4A90-9BA2-7B4E9F7501DC}" srcOrd="2" destOrd="0" parTransId="{C6D4B925-0DA4-474F-BE8C-8A0353ADE4AE}" sibTransId="{75AE6F54-6CA1-4A3B-9F36-0EFDDA22C5E1}"/>
    <dgm:cxn modelId="{1C13AAF5-E8DE-4CA0-BDCB-D49E7C4B7FD4}" type="presOf" srcId="{9B5BA11B-47EC-44C6-B932-9EB6382EC977}" destId="{FF45705D-4E2D-4436-BA7C-141C41A07E2A}" srcOrd="0" destOrd="3" presId="urn:microsoft.com/office/officeart/2005/8/layout/hProcess7"/>
    <dgm:cxn modelId="{E9F8DCE0-4373-4C3C-B78C-36C018C08659}" srcId="{93D34AA9-1FB4-4945-B3D6-E3787D37EF93}" destId="{44226A52-B60A-4173-902D-730149CF02DF}" srcOrd="4" destOrd="0" parTransId="{48EA0047-5384-4513-A187-6E620E08B609}" sibTransId="{0C7047CB-2419-4278-94AF-328799418D7F}"/>
    <dgm:cxn modelId="{B65054E1-6D28-4F6E-B45B-EFCEF3967E9C}" srcId="{120EB19A-F031-45CD-97EE-F353A69C0CB5}" destId="{B8319436-1F3C-465A-809B-490C68069684}" srcOrd="4" destOrd="0" parTransId="{63CAA885-592A-44C3-8823-3D1B9267B4D3}" sibTransId="{ED227A81-890A-49F4-AC97-03CD088E5CB7}"/>
    <dgm:cxn modelId="{A4E5DFA5-007E-4775-BAA4-8BEC768A4239}" type="presOf" srcId="{44226A52-B60A-4173-902D-730149CF02DF}" destId="{FF45705D-4E2D-4436-BA7C-141C41A07E2A}" srcOrd="0" destOrd="4" presId="urn:microsoft.com/office/officeart/2005/8/layout/hProcess7"/>
    <dgm:cxn modelId="{639117AF-FB15-4C07-AA97-2F9FF275802B}" srcId="{120EB19A-F031-45CD-97EE-F353A69C0CB5}" destId="{66C2DF35-5E60-4D5B-A942-05EAE71CD0A5}" srcOrd="1" destOrd="0" parTransId="{D33A46F7-34A7-4293-AAC6-47E1311F9037}" sibTransId="{0152E78C-4531-4A43-B55F-49DFCDFE0A01}"/>
    <dgm:cxn modelId="{9722D256-FFE9-48FE-9A4D-854E3D4DE70F}" type="presOf" srcId="{44DA68DC-F09A-4D4B-8D64-37A5C0713FED}" destId="{58FD07F7-1764-408C-B5C6-010BD5A219C9}" srcOrd="0" destOrd="2" presId="urn:microsoft.com/office/officeart/2005/8/layout/hProcess7"/>
    <dgm:cxn modelId="{64A4A520-8FE9-4A2A-AAA2-C9D1A38B9822}" type="presOf" srcId="{0B9DB05E-2CA8-492F-8411-C16635DC063B}" destId="{581EF5FF-79D9-4931-A612-25319D2DDB5D}" srcOrd="0" destOrd="0" presId="urn:microsoft.com/office/officeart/2005/8/layout/hProcess7"/>
    <dgm:cxn modelId="{16ED587A-0037-4AD0-BA2C-541B486D9B2F}" type="presOf" srcId="{6EF65EA5-532B-44F1-A5F5-F91AFBCCCB23}" destId="{FF45705D-4E2D-4436-BA7C-141C41A07E2A}" srcOrd="0" destOrd="5" presId="urn:microsoft.com/office/officeart/2005/8/layout/hProcess7"/>
    <dgm:cxn modelId="{695E7CFE-84DD-4553-89FE-F20D9D112D9F}" srcId="{120EB19A-F031-45CD-97EE-F353A69C0CB5}" destId="{0B9DB05E-2CA8-492F-8411-C16635DC063B}" srcOrd="0" destOrd="0" parTransId="{8A84E6E3-D56A-4BF4-8370-FC5341A86487}" sibTransId="{E71ACA80-F4D0-4368-A36F-124107E31F5E}"/>
    <dgm:cxn modelId="{72DF2940-2534-4AA6-80CF-DDB50CA8DE2B}" type="presOf" srcId="{52DDA056-6A51-4157-BBAE-C84DB5856003}" destId="{581EF5FF-79D9-4931-A612-25319D2DDB5D}" srcOrd="0" destOrd="7" presId="urn:microsoft.com/office/officeart/2005/8/layout/hProcess7"/>
    <dgm:cxn modelId="{53DEC7C3-ABF5-4359-B6A3-B02D956C897B}" type="presOf" srcId="{E3FC1DAE-6622-4EB8-9D17-BE7D9DE83F13}" destId="{F45A80F0-3107-40F9-BD4F-EB6CB8564FB4}" srcOrd="1" destOrd="0" presId="urn:microsoft.com/office/officeart/2005/8/layout/hProcess7"/>
    <dgm:cxn modelId="{95800039-C569-45B8-84CE-9574D610952C}" type="presParOf" srcId="{1DA95919-7443-4E27-9B8C-ED328C284151}" destId="{E0849BA3-A5D2-498B-88F5-FD323965AA0B}" srcOrd="0" destOrd="0" presId="urn:microsoft.com/office/officeart/2005/8/layout/hProcess7"/>
    <dgm:cxn modelId="{5D86B0CF-2F81-436D-B788-C1990178E3D2}" type="presParOf" srcId="{E0849BA3-A5D2-498B-88F5-FD323965AA0B}" destId="{CA5946F8-9D9E-4F24-81C4-14F6DD71021D}" srcOrd="0" destOrd="0" presId="urn:microsoft.com/office/officeart/2005/8/layout/hProcess7"/>
    <dgm:cxn modelId="{20DBDDFD-B82B-4066-B21A-2DE3482A0FB8}" type="presParOf" srcId="{E0849BA3-A5D2-498B-88F5-FD323965AA0B}" destId="{F45A80F0-3107-40F9-BD4F-EB6CB8564FB4}" srcOrd="1" destOrd="0" presId="urn:microsoft.com/office/officeart/2005/8/layout/hProcess7"/>
    <dgm:cxn modelId="{956ED1A6-A056-436F-8980-96938049D0FF}" type="presParOf" srcId="{E0849BA3-A5D2-498B-88F5-FD323965AA0B}" destId="{58FD07F7-1764-408C-B5C6-010BD5A219C9}" srcOrd="2" destOrd="0" presId="urn:microsoft.com/office/officeart/2005/8/layout/hProcess7"/>
    <dgm:cxn modelId="{E833B890-7617-44D4-B7D6-04194F9E8D4F}" type="presParOf" srcId="{1DA95919-7443-4E27-9B8C-ED328C284151}" destId="{6E02C437-90D9-4562-B0B9-D4DBCE4BCE2C}" srcOrd="1" destOrd="0" presId="urn:microsoft.com/office/officeart/2005/8/layout/hProcess7"/>
    <dgm:cxn modelId="{4E4A0FCA-304F-4D97-9F7D-816B12765730}" type="presParOf" srcId="{1DA95919-7443-4E27-9B8C-ED328C284151}" destId="{7F43DC1F-A958-4E13-86B1-D29D8A4AF535}" srcOrd="2" destOrd="0" presId="urn:microsoft.com/office/officeart/2005/8/layout/hProcess7"/>
    <dgm:cxn modelId="{7EC13B8E-B492-41AC-9809-FB5BEC6B75F8}" type="presParOf" srcId="{7F43DC1F-A958-4E13-86B1-D29D8A4AF535}" destId="{0857BDE0-6086-40FC-A33B-324255E7991B}" srcOrd="0" destOrd="0" presId="urn:microsoft.com/office/officeart/2005/8/layout/hProcess7"/>
    <dgm:cxn modelId="{9195187B-A771-4732-ACED-45A93B15852E}" type="presParOf" srcId="{7F43DC1F-A958-4E13-86B1-D29D8A4AF535}" destId="{338B3BA3-E68F-4782-9FDC-7BBDE03E5C7C}" srcOrd="1" destOrd="0" presId="urn:microsoft.com/office/officeart/2005/8/layout/hProcess7"/>
    <dgm:cxn modelId="{740D5D38-F055-4BED-9D2D-55603632CFA8}" type="presParOf" srcId="{7F43DC1F-A958-4E13-86B1-D29D8A4AF535}" destId="{1E7A1B78-4C2E-410D-8BB3-62D65A610059}" srcOrd="2" destOrd="0" presId="urn:microsoft.com/office/officeart/2005/8/layout/hProcess7"/>
    <dgm:cxn modelId="{4356BBED-5723-42A6-873C-5BF7058C5BB6}" type="presParOf" srcId="{1DA95919-7443-4E27-9B8C-ED328C284151}" destId="{BC5014D7-D342-48FD-B42A-A1CC5C726480}" srcOrd="3" destOrd="0" presId="urn:microsoft.com/office/officeart/2005/8/layout/hProcess7"/>
    <dgm:cxn modelId="{2B405EF0-C602-4404-B510-F6B904EF4141}" type="presParOf" srcId="{1DA95919-7443-4E27-9B8C-ED328C284151}" destId="{A502F352-3EEF-4811-A364-454067FD0B36}" srcOrd="4" destOrd="0" presId="urn:microsoft.com/office/officeart/2005/8/layout/hProcess7"/>
    <dgm:cxn modelId="{0B5B4D0F-E8E4-4CE2-8F0F-A975A26AB9A2}" type="presParOf" srcId="{A502F352-3EEF-4811-A364-454067FD0B36}" destId="{F143A10C-0CE9-4663-9CF1-A7FC09325F6E}" srcOrd="0" destOrd="0" presId="urn:microsoft.com/office/officeart/2005/8/layout/hProcess7"/>
    <dgm:cxn modelId="{1411673D-82A1-45A7-9E22-C649E8AE6E0B}" type="presParOf" srcId="{A502F352-3EEF-4811-A364-454067FD0B36}" destId="{B767C2DF-1111-4120-ABB8-2A2AE8295EE0}" srcOrd="1" destOrd="0" presId="urn:microsoft.com/office/officeart/2005/8/layout/hProcess7"/>
    <dgm:cxn modelId="{FBFA9CB4-1C03-49A5-8520-042AFC3F4337}" type="presParOf" srcId="{A502F352-3EEF-4811-A364-454067FD0B36}" destId="{581EF5FF-79D9-4931-A612-25319D2DDB5D}" srcOrd="2" destOrd="0" presId="urn:microsoft.com/office/officeart/2005/8/layout/hProcess7"/>
    <dgm:cxn modelId="{578577A1-8A82-413A-A6B3-CEA6B3AFE5FC}" type="presParOf" srcId="{1DA95919-7443-4E27-9B8C-ED328C284151}" destId="{6F7AAC7E-2AEB-4986-B611-C87C2CB5FEF6}" srcOrd="5" destOrd="0" presId="urn:microsoft.com/office/officeart/2005/8/layout/hProcess7"/>
    <dgm:cxn modelId="{CD7502A7-A367-4910-ABA6-FED5D7ADC7D2}" type="presParOf" srcId="{1DA95919-7443-4E27-9B8C-ED328C284151}" destId="{221B9D0D-AA03-42C0-A4D4-B9339CDF3B86}" srcOrd="6" destOrd="0" presId="urn:microsoft.com/office/officeart/2005/8/layout/hProcess7"/>
    <dgm:cxn modelId="{7276EE08-42B5-4044-87A6-640048981171}" type="presParOf" srcId="{221B9D0D-AA03-42C0-A4D4-B9339CDF3B86}" destId="{EA0050A1-FBE5-4F91-AB77-DC33D3BB435F}" srcOrd="0" destOrd="0" presId="urn:microsoft.com/office/officeart/2005/8/layout/hProcess7"/>
    <dgm:cxn modelId="{629A09FC-3450-4054-A2AD-A8F5DCC2D1D6}" type="presParOf" srcId="{221B9D0D-AA03-42C0-A4D4-B9339CDF3B86}" destId="{9A6DC4B9-154B-45DC-B7DC-BC391B660071}" srcOrd="1" destOrd="0" presId="urn:microsoft.com/office/officeart/2005/8/layout/hProcess7"/>
    <dgm:cxn modelId="{14153027-8368-4446-BA67-6619E542E684}" type="presParOf" srcId="{221B9D0D-AA03-42C0-A4D4-B9339CDF3B86}" destId="{2A07DB2C-018E-4DEC-8950-EEFBFB976C7F}" srcOrd="2" destOrd="0" presId="urn:microsoft.com/office/officeart/2005/8/layout/hProcess7"/>
    <dgm:cxn modelId="{7B80B6BC-5729-481C-8B32-359252F2EEA4}" type="presParOf" srcId="{1DA95919-7443-4E27-9B8C-ED328C284151}" destId="{7524AB53-6FD7-422B-8D48-3DDF4B8ABB82}" srcOrd="7" destOrd="0" presId="urn:microsoft.com/office/officeart/2005/8/layout/hProcess7"/>
    <dgm:cxn modelId="{7A79C33D-6AC0-4F69-8D56-7211ABC41EAD}" type="presParOf" srcId="{1DA95919-7443-4E27-9B8C-ED328C284151}" destId="{67845B6E-5526-4D7B-82CF-28A960737E6C}" srcOrd="8" destOrd="0" presId="urn:microsoft.com/office/officeart/2005/8/layout/hProcess7"/>
    <dgm:cxn modelId="{E9F4DA39-7182-4FFF-80D4-87484A1A45F7}" type="presParOf" srcId="{67845B6E-5526-4D7B-82CF-28A960737E6C}" destId="{A7F0D2C5-E4C4-4825-A08C-21DABDB619BF}" srcOrd="0" destOrd="0" presId="urn:microsoft.com/office/officeart/2005/8/layout/hProcess7"/>
    <dgm:cxn modelId="{31A492F5-EE5F-43DB-827D-D15213DB06FE}" type="presParOf" srcId="{67845B6E-5526-4D7B-82CF-28A960737E6C}" destId="{0FADF1E0-B12A-4681-BED7-262D7E20E0CD}" srcOrd="1" destOrd="0" presId="urn:microsoft.com/office/officeart/2005/8/layout/hProcess7"/>
    <dgm:cxn modelId="{F976A3A9-45C4-4563-BB1C-A7D13D960BB6}" type="presParOf" srcId="{67845B6E-5526-4D7B-82CF-28A960737E6C}" destId="{FF45705D-4E2D-4436-BA7C-141C41A07E2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46F8-9D9E-4F24-81C4-14F6DD71021D}">
      <dsp:nvSpPr>
        <dsp:cNvPr id="0" name=""/>
        <dsp:cNvSpPr/>
      </dsp:nvSpPr>
      <dsp:spPr>
        <a:xfrm>
          <a:off x="10856" y="0"/>
          <a:ext cx="1786791" cy="4206772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 rot="16200000">
        <a:off x="-1535240" y="1546097"/>
        <a:ext cx="3449553" cy="357358"/>
      </dsp:txXfrm>
    </dsp:sp>
    <dsp:sp modelId="{58FD07F7-1764-408C-B5C6-010BD5A219C9}">
      <dsp:nvSpPr>
        <dsp:cNvPr id="0" name=""/>
        <dsp:cNvSpPr/>
      </dsp:nvSpPr>
      <dsp:spPr>
        <a:xfrm>
          <a:off x="492831" y="0"/>
          <a:ext cx="1331159" cy="42067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BLOQUE 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relevo español: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súa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diversidade xeomorfolóxica</a:t>
          </a:r>
        </a:p>
      </dsp:txBody>
      <dsp:txXfrm>
        <a:off x="492831" y="0"/>
        <a:ext cx="1331159" cy="4206772"/>
      </dsp:txXfrm>
    </dsp:sp>
    <dsp:sp modelId="{F143A10C-0CE9-4663-9CF1-A7FC09325F6E}">
      <dsp:nvSpPr>
        <dsp:cNvPr id="0" name=""/>
        <dsp:cNvSpPr/>
      </dsp:nvSpPr>
      <dsp:spPr>
        <a:xfrm>
          <a:off x="1875208" y="0"/>
          <a:ext cx="4019150" cy="4431876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00000">
        <a:off x="460054" y="1415154"/>
        <a:ext cx="3634138" cy="803830"/>
      </dsp:txXfrm>
    </dsp:sp>
    <dsp:sp modelId="{338B3BA3-E68F-4782-9FDC-7BBDE03E5C7C}">
      <dsp:nvSpPr>
        <dsp:cNvPr id="0" name=""/>
        <dsp:cNvSpPr/>
      </dsp:nvSpPr>
      <dsp:spPr>
        <a:xfrm rot="5400000">
          <a:off x="1648478" y="3360927"/>
          <a:ext cx="618435" cy="52584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EF5FF-79D9-4931-A612-25319D2DDB5D}">
      <dsp:nvSpPr>
        <dsp:cNvPr id="0" name=""/>
        <dsp:cNvSpPr/>
      </dsp:nvSpPr>
      <dsp:spPr>
        <a:xfrm>
          <a:off x="2641809" y="0"/>
          <a:ext cx="2994266" cy="44318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PRÁCTICOS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Formación e evolución xeomorfolóxica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Península Ibérica e das Illas Canarias</a:t>
          </a:r>
          <a:endParaRPr lang="pt-BR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Baleares.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Comentario guiado dun fragmento de mapa topográfico.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</a:t>
          </a:r>
          <a:r>
            <a:rPr lang="pt-BR" sz="12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Comentario de perfís topográficos: N-S</a:t>
          </a:r>
          <a:endParaRPr lang="pt-BR" sz="12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Mapa litolóxico de España.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</a:t>
          </a: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Debuxos e gráficos con tipos de</a:t>
          </a:r>
          <a:endParaRPr lang="es-ES" sz="14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modelado: granítico, cárstico ou</a:t>
          </a:r>
          <a:endParaRPr lang="es-ES" sz="14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volcánico.</a:t>
          </a:r>
        </a:p>
      </dsp:txBody>
      <dsp:txXfrm>
        <a:off x="2641809" y="0"/>
        <a:ext cx="2994266" cy="4431876"/>
      </dsp:txXfrm>
    </dsp:sp>
    <dsp:sp modelId="{A7F0D2C5-E4C4-4825-A08C-21DABDB619BF}">
      <dsp:nvSpPr>
        <dsp:cNvPr id="0" name=""/>
        <dsp:cNvSpPr/>
      </dsp:nvSpPr>
      <dsp:spPr>
        <a:xfrm>
          <a:off x="6011482" y="0"/>
          <a:ext cx="2194567" cy="4431876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 rot="16200000">
        <a:off x="4413869" y="1597612"/>
        <a:ext cx="3634138" cy="438913"/>
      </dsp:txXfrm>
    </dsp:sp>
    <dsp:sp modelId="{9A6DC4B9-154B-45DC-B7DC-BC391B660071}">
      <dsp:nvSpPr>
        <dsp:cNvPr id="0" name=""/>
        <dsp:cNvSpPr/>
      </dsp:nvSpPr>
      <dsp:spPr>
        <a:xfrm rot="5400000">
          <a:off x="5790326" y="3360927"/>
          <a:ext cx="618435" cy="52584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5705D-4E2D-4436-BA7C-141C41A07E2A}">
      <dsp:nvSpPr>
        <dsp:cNvPr id="0" name=""/>
        <dsp:cNvSpPr/>
      </dsp:nvSpPr>
      <dsp:spPr>
        <a:xfrm>
          <a:off x="6545448" y="0"/>
          <a:ext cx="1634953" cy="44318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VOCABULARIO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Aluvión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02. Foz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Litosfera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Meseta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05. Penechaira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06. Somonte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07. Tectónica de placas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08. Esteiro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09. Ría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10. Tómbolo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11. Zócolo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12. Macizos antigos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13. Cordilleiras de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pregamento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14. Cuncas sedimentarias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5448" y="0"/>
        <a:ext cx="1634953" cy="4431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52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77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72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0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28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99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46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34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09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143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60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2DDA8-B7DF-4D73-8A4C-B46BABEEAD38}" type="datetimeFigureOut">
              <a:rPr lang="es-ES" smtClean="0"/>
              <a:t>26/11/2018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E3A7-F6F2-4176-8BD1-E379ECE1A0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75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mtClean="0"/>
              <a:t>BLOQUES DIAGRAMA</a:t>
            </a:r>
            <a:br>
              <a:rPr lang="es-ES" smtClean="0"/>
            </a:br>
            <a:r>
              <a:rPr lang="es-ES" smtClean="0"/>
              <a:t>XEOMORFOLOXÍA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44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="" xmlns:a16="http://schemas.microsoft.com/office/drawing/2014/main" id="{8E5352D5-3CB6-4312-AE09-3FEB696EF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" y="332656"/>
            <a:ext cx="3533378" cy="2713525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="" xmlns:a16="http://schemas.microsoft.com/office/drawing/2014/main" id="{8C5C9120-D470-481B-93B2-41B0D15CA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3429000"/>
            <a:ext cx="3240360" cy="2749036"/>
          </a:xfrm>
          <a:prstGeom prst="rect">
            <a:avLst/>
          </a:prstGeom>
        </p:spPr>
      </p:pic>
      <p:pic>
        <p:nvPicPr>
          <p:cNvPr id="1026" name="Picture 2" descr="Resultado de imagen de meteorizacion gran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28083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3" descr="Imagen que contiene exterior, árbol, cielo, hierba&#10;&#10;Descripción generada con confianza muy alta">
            <a:extLst>
              <a:ext uri="{FF2B5EF4-FFF2-40B4-BE49-F238E27FC236}">
                <a16:creationId xmlns="" xmlns:a16="http://schemas.microsoft.com/office/drawing/2014/main" id="{B3F81892-81F0-4F15-8558-6C70E10490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053877"/>
            <a:ext cx="2160240" cy="5571066"/>
          </a:xfrm>
          <a:prstGeom prst="rect">
            <a:avLst/>
          </a:prstGeom>
        </p:spPr>
      </p:pic>
      <p:pic>
        <p:nvPicPr>
          <p:cNvPr id="9" name="Imagen 5" descr="Imagen que contiene exterior, hierba, flor, rock&#10;&#10;Descripción generada con confianza muy alta">
            <a:extLst>
              <a:ext uri="{FF2B5EF4-FFF2-40B4-BE49-F238E27FC236}">
                <a16:creationId xmlns="" xmlns:a16="http://schemas.microsoft.com/office/drawing/2014/main" id="{16919AC2-0913-42C5-8C4E-62A9DAFB65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8763" y="3573016"/>
            <a:ext cx="3131840" cy="28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gl-ES" u="sng"/>
              <a:t>DOMOS</a:t>
            </a:r>
            <a:r>
              <a:rPr lang="gl-ES" u="sng" smtClean="0"/>
              <a:t>:</a:t>
            </a:r>
            <a:endParaRPr lang="gl-ES" u="sng" dirty="0"/>
          </a:p>
          <a:p>
            <a:pPr algn="just"/>
            <a:r>
              <a:rPr lang="gl-ES" sz="2400" smtClean="0"/>
              <a:t>A </a:t>
            </a:r>
            <a:r>
              <a:rPr lang="gl-ES" sz="2400" dirty="0">
                <a:solidFill>
                  <a:srgbClr val="FF0000"/>
                </a:solidFill>
              </a:rPr>
              <a:t>clave da súa formación está no </a:t>
            </a:r>
            <a:r>
              <a:rPr lang="gl-ES" sz="2400" dirty="0" err="1">
                <a:solidFill>
                  <a:srgbClr val="FF0000"/>
                </a:solidFill>
              </a:rPr>
              <a:t>diaclasado</a:t>
            </a:r>
            <a:r>
              <a:rPr lang="gl-ES" sz="2400" dirty="0">
                <a:solidFill>
                  <a:srgbClr val="FF0000"/>
                </a:solidFill>
              </a:rPr>
              <a:t> curvo</a:t>
            </a:r>
            <a:r>
              <a:rPr lang="gl-ES" sz="2400" dirty="0"/>
              <a:t> e na </a:t>
            </a:r>
            <a:r>
              <a:rPr lang="gl-ES" sz="2400" dirty="0">
                <a:solidFill>
                  <a:srgbClr val="FF0000"/>
                </a:solidFill>
              </a:rPr>
              <a:t>acción da  </a:t>
            </a:r>
            <a:r>
              <a:rPr lang="gl-ES" sz="2400" dirty="0" err="1">
                <a:solidFill>
                  <a:srgbClr val="FF0000"/>
                </a:solidFill>
              </a:rPr>
              <a:t>xelifracción</a:t>
            </a:r>
            <a:r>
              <a:rPr lang="gl-ES" sz="2400" dirty="0"/>
              <a:t>. Ao seu pé adoitan aparecer acumulacións de bloques ou  laxas</a:t>
            </a:r>
            <a:r>
              <a:rPr lang="gl-ES" sz="2400"/>
              <a:t>, </a:t>
            </a:r>
            <a:r>
              <a:rPr lang="gl-ES" sz="2400" smtClean="0"/>
              <a:t>aparecendo </a:t>
            </a:r>
            <a:r>
              <a:rPr lang="gl-ES" sz="2400" dirty="0"/>
              <a:t>o granito en </a:t>
            </a:r>
            <a:r>
              <a:rPr lang="gl-ES" sz="2400"/>
              <a:t>superficie</a:t>
            </a:r>
            <a:r>
              <a:rPr lang="gl-ES" sz="2400" smtClean="0"/>
              <a:t>.</a:t>
            </a:r>
          </a:p>
          <a:p>
            <a:endParaRPr lang="gl-ES" u="sng" dirty="0"/>
          </a:p>
        </p:txBody>
      </p:sp>
      <p:pic>
        <p:nvPicPr>
          <p:cNvPr id="4" name="Marcador de contenido 4" descr="Imagen que contiene montaña, rock, cielo, exterior&#10;&#10;Descripción generada con confianza muy alta">
            <a:extLst>
              <a:ext uri="{FF2B5EF4-FFF2-40B4-BE49-F238E27FC236}">
                <a16:creationId xmlns="" xmlns:a16="http://schemas.microsoft.com/office/drawing/2014/main" id="{171664A6-3C5B-41A7-ACD1-E055D94EB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04864"/>
            <a:ext cx="3650591" cy="36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6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gl-ES" sz="2800" dirty="0"/>
              <a:t>Os </a:t>
            </a:r>
            <a:r>
              <a:rPr lang="gl-ES" sz="2800" dirty="0" err="1">
                <a:solidFill>
                  <a:srgbClr val="FF0000"/>
                </a:solidFill>
              </a:rPr>
              <a:t>bólos</a:t>
            </a:r>
            <a:r>
              <a:rPr lang="gl-ES" sz="2800" dirty="0">
                <a:solidFill>
                  <a:srgbClr val="FF0000"/>
                </a:solidFill>
              </a:rPr>
              <a:t> teñen forma variada</a:t>
            </a:r>
            <a:r>
              <a:rPr lang="gl-ES" sz="2800" dirty="0"/>
              <a:t> (esféricos, cúbicos, de laxa, torre) e </a:t>
            </a:r>
            <a:r>
              <a:rPr lang="gl-ES" sz="2800" dirty="0">
                <a:solidFill>
                  <a:srgbClr val="FF0000"/>
                </a:solidFill>
              </a:rPr>
              <a:t>a súa agrupación recibe o nome de  </a:t>
            </a:r>
            <a:r>
              <a:rPr lang="gl-ES" sz="2800" dirty="0" err="1">
                <a:solidFill>
                  <a:srgbClr val="FF0000"/>
                </a:solidFill>
              </a:rPr>
              <a:t>Tor</a:t>
            </a:r>
            <a:r>
              <a:rPr lang="gl-ES" sz="2800" dirty="0"/>
              <a:t>, cando </a:t>
            </a:r>
            <a:r>
              <a:rPr lang="gl-ES" sz="2800" u="sng" dirty="0"/>
              <a:t>os bloques agrúpanse  fragmentados seguindo as  diáclases e sen sufrir desprazamento</a:t>
            </a:r>
            <a:r>
              <a:rPr lang="gl-ES" sz="2800" dirty="0"/>
              <a:t>.</a:t>
            </a:r>
          </a:p>
        </p:txBody>
      </p:sp>
      <p:pic>
        <p:nvPicPr>
          <p:cNvPr id="4" name="Marcador de contenido 4" descr="Imagen que contiene hierba, cielo, rock, exterior&#10;&#10;Descripción generada con confianza muy alta">
            <a:extLst>
              <a:ext uri="{FF2B5EF4-FFF2-40B4-BE49-F238E27FC236}">
                <a16:creationId xmlns="" xmlns:a16="http://schemas.microsoft.com/office/drawing/2014/main" id="{A4E1CA45-D0CD-45C7-8E84-CF2291BC5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1187625" y="2069456"/>
            <a:ext cx="6264696" cy="46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1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5719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gl-ES" sz="2800" u="sng" dirty="0"/>
              <a:t>Cando aparecen en precario sobre outras rocas denomínase </a:t>
            </a:r>
            <a:r>
              <a:rPr lang="gl-ES" sz="2800" dirty="0">
                <a:solidFill>
                  <a:srgbClr val="FF0000"/>
                </a:solidFill>
              </a:rPr>
              <a:t>pedras  </a:t>
            </a:r>
            <a:r>
              <a:rPr lang="gl-ES" sz="2800" dirty="0" err="1">
                <a:solidFill>
                  <a:srgbClr val="FF0000"/>
                </a:solidFill>
              </a:rPr>
              <a:t>cabaleiras</a:t>
            </a:r>
            <a:r>
              <a:rPr lang="gl-ES" sz="2800" dirty="0"/>
              <a:t>. </a:t>
            </a:r>
          </a:p>
        </p:txBody>
      </p:sp>
      <p:pic>
        <p:nvPicPr>
          <p:cNvPr id="4" name="Marcador de contenido 4" descr="Imagen que contiene rock, exterior, cielo, montaña&#10;&#10;Descripción generada con confianza muy alta">
            <a:extLst>
              <a:ext uri="{FF2B5EF4-FFF2-40B4-BE49-F238E27FC236}">
                <a16:creationId xmlns="" xmlns:a16="http://schemas.microsoft.com/office/drawing/2014/main" id="{4110D411-633D-4578-82E2-152B57BF4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1" b="11189"/>
          <a:stretch/>
        </p:blipFill>
        <p:spPr>
          <a:xfrm>
            <a:off x="971600" y="1340768"/>
            <a:ext cx="7092265" cy="53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EA40AF-E4F6-4A27-8B16-8CC547AF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942A48D-B815-46DB-A7D8-4BB10A6F5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89CDBFA-3076-48F5-B68B-E61B1E16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8092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12AAA7CF-9427-4CDB-B31E-F37965D81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63" b="23137"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gl-ES" u="sng" dirty="0">
                <a:solidFill>
                  <a:srgbClr val="FF0000"/>
                </a:solidFill>
              </a:rPr>
              <a:t>FORMAS CÁRSTICAS:</a:t>
            </a:r>
          </a:p>
          <a:p>
            <a:pPr algn="just"/>
            <a:r>
              <a:rPr lang="gl-ES" sz="2800" smtClean="0"/>
              <a:t>O </a:t>
            </a:r>
            <a:r>
              <a:rPr lang="gl-ES" sz="2800" dirty="0">
                <a:solidFill>
                  <a:srgbClr val="FF0000"/>
                </a:solidFill>
              </a:rPr>
              <a:t>termo </a:t>
            </a:r>
            <a:r>
              <a:rPr lang="gl-ES" sz="2800" dirty="0" err="1">
                <a:solidFill>
                  <a:srgbClr val="FF0000"/>
                </a:solidFill>
              </a:rPr>
              <a:t>karst</a:t>
            </a:r>
            <a:r>
              <a:rPr lang="gl-ES" sz="2800" dirty="0"/>
              <a:t> procede dunha rexión da </a:t>
            </a:r>
            <a:r>
              <a:rPr lang="gl-ES" sz="2800" dirty="0">
                <a:solidFill>
                  <a:srgbClr val="FF0000"/>
                </a:solidFill>
              </a:rPr>
              <a:t>península de </a:t>
            </a:r>
            <a:r>
              <a:rPr lang="gl-ES" sz="2800" dirty="0" err="1">
                <a:solidFill>
                  <a:srgbClr val="FF0000"/>
                </a:solidFill>
              </a:rPr>
              <a:t>Istria</a:t>
            </a:r>
            <a:r>
              <a:rPr lang="gl-ES" sz="2800" dirty="0">
                <a:solidFill>
                  <a:srgbClr val="FF0000"/>
                </a:solidFill>
              </a:rPr>
              <a:t> </a:t>
            </a:r>
            <a:r>
              <a:rPr lang="gl-ES" sz="2800" dirty="0"/>
              <a:t>(Eslovenia</a:t>
            </a:r>
            <a:r>
              <a:rPr lang="gl-ES" sz="2800"/>
              <a:t>). </a:t>
            </a:r>
            <a:endParaRPr lang="gl-ES" sz="2800" dirty="0"/>
          </a:p>
          <a:p>
            <a:pPr algn="just"/>
            <a:r>
              <a:rPr lang="gl-ES" sz="2800" dirty="0"/>
              <a:t>A paisaxe caracterízase pola presenza de </a:t>
            </a:r>
            <a:r>
              <a:rPr lang="gl-ES" sz="2800" dirty="0">
                <a:solidFill>
                  <a:srgbClr val="FF0000"/>
                </a:solidFill>
              </a:rPr>
              <a:t>extensas superficies espidas</a:t>
            </a:r>
            <a:r>
              <a:rPr lang="gl-ES" sz="2800" dirty="0"/>
              <a:t>, con </a:t>
            </a:r>
            <a:r>
              <a:rPr lang="gl-ES" sz="2800" dirty="0">
                <a:solidFill>
                  <a:srgbClr val="FF0000"/>
                </a:solidFill>
              </a:rPr>
              <a:t>escasos vales</a:t>
            </a:r>
            <a:r>
              <a:rPr lang="gl-ES" sz="2800" dirty="0"/>
              <a:t> e un </a:t>
            </a:r>
            <a:r>
              <a:rPr lang="gl-ES" sz="2800" dirty="0">
                <a:solidFill>
                  <a:srgbClr val="FF0000"/>
                </a:solidFill>
              </a:rPr>
              <a:t>desarticulado sistema de drenaxe superficial</a:t>
            </a:r>
            <a:r>
              <a:rPr lang="gl-ES" sz="2800" dirty="0"/>
              <a:t>, con pouca circulación de auga en superficie, a pesar de que as precipitacións son abundantes. </a:t>
            </a:r>
          </a:p>
        </p:txBody>
      </p:sp>
      <p:pic>
        <p:nvPicPr>
          <p:cNvPr id="4" name="Marcador de contenido 8" descr="Imagen que contiene texto, mapa&#10;&#10;Descripción generada con confianza muy alta">
            <a:extLst>
              <a:ext uri="{FF2B5EF4-FFF2-40B4-BE49-F238E27FC236}">
                <a16:creationId xmlns="" xmlns:a16="http://schemas.microsoft.com/office/drawing/2014/main" id="{BE17DB07-B4F0-42A2-A839-3EF720ED6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49080"/>
            <a:ext cx="43924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0648"/>
            <a:ext cx="7560840" cy="7200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gl-ES" b="1" u="sng" dirty="0">
                <a:solidFill>
                  <a:srgbClr val="FF0000"/>
                </a:solidFill>
              </a:rPr>
              <a:t>MODELADO </a:t>
            </a:r>
            <a:r>
              <a:rPr lang="gl-ES" b="1" u="sng">
                <a:solidFill>
                  <a:srgbClr val="FF0000"/>
                </a:solidFill>
              </a:rPr>
              <a:t>CÁRSTICO</a:t>
            </a:r>
            <a:r>
              <a:rPr lang="gl-ES" b="1" u="sng" smtClean="0">
                <a:solidFill>
                  <a:srgbClr val="FF0000"/>
                </a:solidFill>
              </a:rPr>
              <a:t>:</a:t>
            </a:r>
            <a:endParaRPr lang="gl-ES" dirty="0"/>
          </a:p>
          <a:p>
            <a:r>
              <a:rPr lang="gl-ES" sz="2800" dirty="0">
                <a:solidFill>
                  <a:srgbClr val="FF0000"/>
                </a:solidFill>
              </a:rPr>
              <a:t>Boa parte das rocas sedimentarias</a:t>
            </a:r>
            <a:r>
              <a:rPr lang="gl-ES" sz="2800" dirty="0"/>
              <a:t>, </a:t>
            </a:r>
            <a:r>
              <a:rPr lang="gl-ES" sz="2800" dirty="0">
                <a:solidFill>
                  <a:srgbClr val="FF0000"/>
                </a:solidFill>
              </a:rPr>
              <a:t>en particular as calcarias</a:t>
            </a:r>
            <a:r>
              <a:rPr lang="gl-ES" sz="2800" dirty="0"/>
              <a:t>, presentan unha </a:t>
            </a:r>
            <a:r>
              <a:rPr lang="gl-ES" sz="2800" dirty="0">
                <a:solidFill>
                  <a:srgbClr val="FF0000"/>
                </a:solidFill>
              </a:rPr>
              <a:t>especial sensibilidade aos procesos de disolución</a:t>
            </a:r>
            <a:r>
              <a:rPr lang="gl-ES" sz="2800"/>
              <a:t>. </a:t>
            </a:r>
            <a:r>
              <a:rPr lang="gl-ES" sz="2800" smtClean="0"/>
              <a:t>(CO2)</a:t>
            </a:r>
            <a:endParaRPr lang="gl-ES" sz="2800" dirty="0"/>
          </a:p>
          <a:p>
            <a:r>
              <a:rPr lang="gl-ES" sz="2800" dirty="0"/>
              <a:t>O relevo </a:t>
            </a:r>
            <a:r>
              <a:rPr lang="gl-ES" sz="2800" dirty="0" err="1"/>
              <a:t>cárstico</a:t>
            </a:r>
            <a:r>
              <a:rPr lang="gl-ES" sz="2800" dirty="0"/>
              <a:t> é o nome que se dá ao conxunto de formas modeladas sobre rocas  sedimentarias, e mesmo  metamórficas (mármores), como consecuencia case exclusiva da disolución dos seus compoñentes minerais. </a:t>
            </a:r>
          </a:p>
          <a:p>
            <a:endParaRPr lang="gl-ES" dirty="0"/>
          </a:p>
        </p:txBody>
      </p:sp>
      <p:pic>
        <p:nvPicPr>
          <p:cNvPr id="4" name="Marcador de contenido 8" descr="Imagen que contiene texto, mapa&#10;&#10;Descripción generada con confianza muy alta">
            <a:extLst>
              <a:ext uri="{FF2B5EF4-FFF2-40B4-BE49-F238E27FC236}">
                <a16:creationId xmlns="" xmlns:a16="http://schemas.microsoft.com/office/drawing/2014/main" id="{BE17DB07-B4F0-42A2-A839-3EF720ED6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65104"/>
            <a:ext cx="439248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60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endParaRPr lang="gl-ES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gl-E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77DA2880-5C10-49F1-BD6D-60572BB83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916273"/>
              </p:ext>
            </p:extLst>
          </p:nvPr>
        </p:nvGraphicFramePr>
        <p:xfrm>
          <a:off x="971600" y="908720"/>
          <a:ext cx="6488723" cy="3996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723">
                  <a:extLst>
                    <a:ext uri="{9D8B030D-6E8A-4147-A177-3AD203B41FA5}">
                      <a16:colId xmlns="" xmlns:a16="http://schemas.microsoft.com/office/drawing/2014/main" val="3384129200"/>
                    </a:ext>
                  </a:extLst>
                </a:gridCol>
              </a:tblGrid>
              <a:tr h="882349">
                <a:tc>
                  <a:txBody>
                    <a:bodyPr/>
                    <a:lstStyle/>
                    <a:p>
                      <a:r>
                        <a:rPr lang="gl-ES" dirty="0"/>
                        <a:t>DEPRESIÓNS PECHADAS OU CANÓNS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641924756"/>
                  </a:ext>
                </a:extLst>
              </a:tr>
              <a:tr h="503053">
                <a:tc>
                  <a:txBody>
                    <a:bodyPr/>
                    <a:lstStyle/>
                    <a:p>
                      <a:pPr algn="ctr"/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Dolina</a:t>
                      </a:r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gl-E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 </a:t>
                      </a:r>
                      <a:r>
                        <a:rPr lang="gl-E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torca</a:t>
                      </a:r>
                    </a:p>
                    <a:p>
                      <a:pPr algn="ctr"/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011161611"/>
                  </a:ext>
                </a:extLst>
              </a:tr>
              <a:tr h="709819">
                <a:tc>
                  <a:txBody>
                    <a:bodyPr/>
                    <a:lstStyle/>
                    <a:p>
                      <a:pPr algn="ctr"/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Uvala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079139525"/>
                  </a:ext>
                </a:extLst>
              </a:tr>
              <a:tr h="882349">
                <a:tc>
                  <a:txBody>
                    <a:bodyPr/>
                    <a:lstStyle/>
                    <a:p>
                      <a:pPr algn="ctr"/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Poljé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277266640"/>
                  </a:ext>
                </a:extLst>
              </a:tr>
              <a:tr h="882349">
                <a:tc>
                  <a:txBody>
                    <a:bodyPr/>
                    <a:lstStyle/>
                    <a:p>
                      <a:pPr algn="ctr"/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Canóns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986177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3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gl-ES" u="sng" dirty="0"/>
              <a:t>DOLINA OU </a:t>
            </a:r>
            <a:r>
              <a:rPr lang="gl-ES" u="sng"/>
              <a:t>TORCA</a:t>
            </a:r>
            <a:r>
              <a:rPr lang="gl-ES" u="sng" smtClean="0"/>
              <a:t>:</a:t>
            </a:r>
            <a:endParaRPr lang="gl-ES" dirty="0"/>
          </a:p>
          <a:p>
            <a:pPr algn="just"/>
            <a:r>
              <a:rPr lang="gl-ES" sz="2000" dirty="0">
                <a:solidFill>
                  <a:srgbClr val="FF0000"/>
                </a:solidFill>
              </a:rPr>
              <a:t>Pequena depresión pechada</a:t>
            </a:r>
            <a:r>
              <a:rPr lang="gl-ES" sz="2000" dirty="0"/>
              <a:t>, de planta circular ou ovalada. </a:t>
            </a:r>
          </a:p>
          <a:p>
            <a:pPr algn="just"/>
            <a:r>
              <a:rPr lang="gl-ES" sz="2000" dirty="0"/>
              <a:t>Paredes de </a:t>
            </a:r>
            <a:r>
              <a:rPr lang="gl-ES" sz="2000" dirty="0">
                <a:solidFill>
                  <a:srgbClr val="FF0000"/>
                </a:solidFill>
              </a:rPr>
              <a:t>fortes pendentes</a:t>
            </a:r>
            <a:r>
              <a:rPr lang="gl-ES" sz="2000" dirty="0"/>
              <a:t>. </a:t>
            </a:r>
          </a:p>
          <a:p>
            <a:pPr algn="just"/>
            <a:r>
              <a:rPr lang="gl-ES" sz="2000" dirty="0"/>
              <a:t>O </a:t>
            </a:r>
            <a:r>
              <a:rPr lang="gl-ES" sz="2000" dirty="0">
                <a:solidFill>
                  <a:srgbClr val="FF0000"/>
                </a:solidFill>
              </a:rPr>
              <a:t>fondo</a:t>
            </a:r>
            <a:r>
              <a:rPr lang="gl-ES" sz="2000" dirty="0"/>
              <a:t> adoita estar cuberto de terra, xeralmente </a:t>
            </a:r>
            <a:r>
              <a:rPr lang="gl-ES" sz="2000" dirty="0">
                <a:solidFill>
                  <a:srgbClr val="FF0000"/>
                </a:solidFill>
              </a:rPr>
              <a:t>arxila de descalcificación (terra </a:t>
            </a:r>
            <a:r>
              <a:rPr lang="gl-ES" sz="2000" dirty="0" err="1">
                <a:solidFill>
                  <a:srgbClr val="FF0000"/>
                </a:solidFill>
              </a:rPr>
              <a:t>rossa</a:t>
            </a:r>
            <a:r>
              <a:rPr lang="gl-ES" sz="2000" dirty="0">
                <a:solidFill>
                  <a:srgbClr val="FF0000"/>
                </a:solidFill>
              </a:rPr>
              <a:t>)</a:t>
            </a:r>
            <a:r>
              <a:rPr lang="gl-ES" sz="2000" dirty="0"/>
              <a:t>, espazo </a:t>
            </a:r>
            <a:r>
              <a:rPr lang="gl-ES" sz="2000" dirty="0">
                <a:solidFill>
                  <a:srgbClr val="FF0000"/>
                </a:solidFill>
              </a:rPr>
              <a:t>moi propicio para o cultivo</a:t>
            </a:r>
            <a:r>
              <a:rPr lang="gl-ES" sz="2000" dirty="0"/>
              <a:t>.</a:t>
            </a:r>
          </a:p>
          <a:p>
            <a:pPr algn="just"/>
            <a:r>
              <a:rPr lang="gl-ES" sz="2000" dirty="0"/>
              <a:t>Chámase Torca ao pozo con paredes escarpadas, como as famosas de Cuenca. </a:t>
            </a:r>
          </a:p>
          <a:p>
            <a:pPr algn="just"/>
            <a:r>
              <a:rPr lang="gl-ES" sz="2000" dirty="0">
                <a:solidFill>
                  <a:srgbClr val="FF0000"/>
                </a:solidFill>
              </a:rPr>
              <a:t>Fórmanse en lugares que favorecen a retención e </a:t>
            </a:r>
            <a:r>
              <a:rPr lang="gl-ES" sz="2000" dirty="0" err="1">
                <a:solidFill>
                  <a:srgbClr val="FF0000"/>
                </a:solidFill>
              </a:rPr>
              <a:t>profundización</a:t>
            </a:r>
            <a:r>
              <a:rPr lang="gl-ES" sz="2000" dirty="0">
                <a:solidFill>
                  <a:srgbClr val="FF0000"/>
                </a:solidFill>
              </a:rPr>
              <a:t> da auga</a:t>
            </a:r>
            <a:r>
              <a:rPr lang="gl-ES" sz="2000" dirty="0"/>
              <a:t>. </a:t>
            </a:r>
          </a:p>
        </p:txBody>
      </p:sp>
      <p:pic>
        <p:nvPicPr>
          <p:cNvPr id="2050" name="Picture 2" descr="Resultado de imagen de tipos dol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768752" cy="291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7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ABAU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58612996"/>
              </p:ext>
            </p:extLst>
          </p:nvPr>
        </p:nvGraphicFramePr>
        <p:xfrm>
          <a:off x="467544" y="1700808"/>
          <a:ext cx="82809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82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4" descr="Imagen que contiene exterior, hierba, cielo, montaña&#10;&#10;Descripción generada con confianza muy alta">
            <a:extLst>
              <a:ext uri="{FF2B5EF4-FFF2-40B4-BE49-F238E27FC236}">
                <a16:creationId xmlns="" xmlns:a16="http://schemas.microsoft.com/office/drawing/2014/main" id="{272585E9-A36A-4E62-BB3F-8108242D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75" y="1619199"/>
            <a:ext cx="4176464" cy="3619602"/>
          </a:xfrm>
          <a:prstGeom prst="rect">
            <a:avLst/>
          </a:prstGeom>
        </p:spPr>
      </p:pic>
      <p:sp>
        <p:nvSpPr>
          <p:cNvPr id="2" name="AutoShape 2" descr="Resultado de imagen de dolina espaÃ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876800" cy="32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5809"/>
            <a:ext cx="4876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49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gl-ES" u="sng" dirty="0"/>
              <a:t>UVALA</a:t>
            </a:r>
            <a:r>
              <a:rPr lang="gl-ES" u="sng"/>
              <a:t>:  </a:t>
            </a:r>
            <a:endParaRPr lang="gl-ES" dirty="0"/>
          </a:p>
          <a:p>
            <a:r>
              <a:rPr lang="gl-ES" dirty="0" err="1">
                <a:solidFill>
                  <a:srgbClr val="FF0000"/>
                </a:solidFill>
              </a:rPr>
              <a:t>Dolina</a:t>
            </a:r>
            <a:r>
              <a:rPr lang="gl-ES" dirty="0">
                <a:solidFill>
                  <a:srgbClr val="FF0000"/>
                </a:solidFill>
              </a:rPr>
              <a:t> de grandes dimensións</a:t>
            </a:r>
            <a:r>
              <a:rPr lang="gl-ES" dirty="0"/>
              <a:t> e de perfil sinuoso. </a:t>
            </a:r>
          </a:p>
          <a:p>
            <a:endParaRPr lang="gl-ES" dirty="0"/>
          </a:p>
        </p:txBody>
      </p:sp>
      <p:pic>
        <p:nvPicPr>
          <p:cNvPr id="4" name="Marcador de contenido 4" descr="Imagen que contiene montaña, exterior, cielo, naturaleza&#10;&#10;Descripción generada con confianza muy alta">
            <a:extLst>
              <a:ext uri="{FF2B5EF4-FFF2-40B4-BE49-F238E27FC236}">
                <a16:creationId xmlns="" xmlns:a16="http://schemas.microsoft.com/office/drawing/2014/main" id="{884A17FF-DAC7-471F-BD2A-2052E5727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>
          <a:xfrm>
            <a:off x="1835696" y="2362587"/>
            <a:ext cx="5688632" cy="37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200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gl-ES" u="sng"/>
              <a:t>POLJÉ</a:t>
            </a:r>
            <a:r>
              <a:rPr lang="gl-ES" u="sng" smtClean="0"/>
              <a:t>:</a:t>
            </a:r>
            <a:endParaRPr lang="gl-ES" dirty="0"/>
          </a:p>
          <a:p>
            <a:r>
              <a:rPr lang="gl-ES" sz="2000" dirty="0">
                <a:solidFill>
                  <a:srgbClr val="FF0000"/>
                </a:solidFill>
              </a:rPr>
              <a:t>Tamén é unha depresión pechada de grandes dimensións</a:t>
            </a:r>
            <a:r>
              <a:rPr lang="gl-ES" sz="2000" dirty="0"/>
              <a:t>, pero cuxa </a:t>
            </a:r>
            <a:r>
              <a:rPr lang="gl-ES" sz="2000" dirty="0">
                <a:solidFill>
                  <a:srgbClr val="FF0000"/>
                </a:solidFill>
              </a:rPr>
              <a:t>planta non é circular</a:t>
            </a:r>
            <a:r>
              <a:rPr lang="gl-ES" sz="2000" dirty="0"/>
              <a:t>. </a:t>
            </a:r>
          </a:p>
          <a:p>
            <a:r>
              <a:rPr lang="gl-ES" sz="2000" smtClean="0">
                <a:solidFill>
                  <a:srgbClr val="FF0000"/>
                </a:solidFill>
              </a:rPr>
              <a:t>Paredes </a:t>
            </a:r>
            <a:r>
              <a:rPr lang="gl-ES" sz="2000" dirty="0">
                <a:solidFill>
                  <a:srgbClr val="FF0000"/>
                </a:solidFill>
              </a:rPr>
              <a:t>máis ou menos escarpadas</a:t>
            </a:r>
            <a:r>
              <a:rPr lang="gl-ES" sz="2000" dirty="0"/>
              <a:t>.</a:t>
            </a:r>
          </a:p>
          <a:p>
            <a:r>
              <a:rPr lang="gl-ES" sz="2000" smtClean="0">
                <a:solidFill>
                  <a:srgbClr val="FF0000"/>
                </a:solidFill>
              </a:rPr>
              <a:t>O </a:t>
            </a:r>
            <a:r>
              <a:rPr lang="gl-ES" sz="2000" dirty="0">
                <a:solidFill>
                  <a:srgbClr val="FF0000"/>
                </a:solidFill>
              </a:rPr>
              <a:t>fondo é marcadamente plano</a:t>
            </a:r>
            <a:r>
              <a:rPr lang="gl-ES" sz="2000" dirty="0"/>
              <a:t>. </a:t>
            </a:r>
          </a:p>
          <a:p>
            <a:r>
              <a:rPr lang="gl-ES" sz="2000" dirty="0">
                <a:solidFill>
                  <a:srgbClr val="FF0000"/>
                </a:solidFill>
              </a:rPr>
              <a:t>Adoitan ser vales </a:t>
            </a:r>
            <a:r>
              <a:rPr lang="gl-ES" sz="2000">
                <a:solidFill>
                  <a:srgbClr val="FF0000"/>
                </a:solidFill>
              </a:rPr>
              <a:t>moi </a:t>
            </a:r>
            <a:r>
              <a:rPr lang="gl-ES" sz="2000" smtClean="0">
                <a:solidFill>
                  <a:srgbClr val="FF0000"/>
                </a:solidFill>
              </a:rPr>
              <a:t>fértiles</a:t>
            </a:r>
            <a:r>
              <a:rPr lang="gl-ES" sz="2000" smtClean="0"/>
              <a:t>, sedimentos</a:t>
            </a:r>
            <a:r>
              <a:rPr lang="gl-ES" sz="2000" dirty="0"/>
              <a:t>.</a:t>
            </a:r>
          </a:p>
          <a:p>
            <a:r>
              <a:rPr lang="gl-ES" sz="2000" dirty="0">
                <a:solidFill>
                  <a:srgbClr val="FF0000"/>
                </a:solidFill>
              </a:rPr>
              <a:t>Percorridos por unha corrente fluvial que xorde desde unha  </a:t>
            </a:r>
            <a:r>
              <a:rPr lang="gl-ES" sz="2000" dirty="0" err="1">
                <a:solidFill>
                  <a:srgbClr val="FF0000"/>
                </a:solidFill>
              </a:rPr>
              <a:t>surxencia</a:t>
            </a:r>
            <a:r>
              <a:rPr lang="gl-ES" sz="2000" dirty="0"/>
              <a:t> (</a:t>
            </a:r>
            <a:r>
              <a:rPr lang="gl-ES" sz="2000" dirty="0" err="1"/>
              <a:t>izvort</a:t>
            </a:r>
            <a:r>
              <a:rPr lang="gl-ES" sz="2000" dirty="0"/>
              <a:t>), que </a:t>
            </a:r>
            <a:r>
              <a:rPr lang="gl-ES" sz="2000" dirty="0">
                <a:solidFill>
                  <a:srgbClr val="FF0000"/>
                </a:solidFill>
              </a:rPr>
              <a:t>desaparece a través dun sumidoiro</a:t>
            </a:r>
            <a:r>
              <a:rPr lang="gl-ES" sz="2000" dirty="0"/>
              <a:t> (</a:t>
            </a:r>
            <a:r>
              <a:rPr lang="gl-ES" sz="2000" dirty="0" err="1"/>
              <a:t>pónor</a:t>
            </a:r>
            <a:r>
              <a:rPr lang="gl-ES" sz="2000" dirty="0"/>
              <a:t>). </a:t>
            </a:r>
          </a:p>
          <a:p>
            <a:endParaRPr lang="gl-ES" dirty="0"/>
          </a:p>
        </p:txBody>
      </p:sp>
      <p:pic>
        <p:nvPicPr>
          <p:cNvPr id="3074" name="Picture 2" descr="Resultado de imagen de polje espaÃ±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6899945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8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gl-ES" u="sng"/>
              <a:t>CANÓNS</a:t>
            </a:r>
            <a:r>
              <a:rPr lang="gl-ES" u="sng" smtClean="0"/>
              <a:t>:</a:t>
            </a:r>
            <a:endParaRPr lang="gl-ES" dirty="0"/>
          </a:p>
          <a:p>
            <a:r>
              <a:rPr lang="gl-ES" sz="2400" dirty="0">
                <a:solidFill>
                  <a:srgbClr val="FF0000"/>
                </a:solidFill>
              </a:rPr>
              <a:t>Vales caracterizados por ter flancos rectos, verticais</a:t>
            </a:r>
            <a:r>
              <a:rPr lang="gl-ES" sz="2400" dirty="0"/>
              <a:t>, a cuxo pé se acumula un </a:t>
            </a:r>
            <a:r>
              <a:rPr lang="gl-ES" sz="2400" dirty="0">
                <a:solidFill>
                  <a:srgbClr val="FF0000"/>
                </a:solidFill>
              </a:rPr>
              <a:t>noiro de </a:t>
            </a:r>
            <a:r>
              <a:rPr lang="gl-ES" sz="2400" dirty="0" err="1">
                <a:solidFill>
                  <a:srgbClr val="FF0000"/>
                </a:solidFill>
              </a:rPr>
              <a:t>derrubios</a:t>
            </a:r>
            <a:r>
              <a:rPr lang="gl-ES" sz="2400" dirty="0"/>
              <a:t>. </a:t>
            </a:r>
          </a:p>
          <a:p>
            <a:r>
              <a:rPr lang="gl-ES" sz="2400" dirty="0"/>
              <a:t>Adoitan estar </a:t>
            </a:r>
            <a:r>
              <a:rPr lang="gl-ES" sz="2400" dirty="0">
                <a:solidFill>
                  <a:srgbClr val="FF0000"/>
                </a:solidFill>
              </a:rPr>
              <a:t>percorridos por cursos de auga</a:t>
            </a:r>
            <a:r>
              <a:rPr lang="gl-ES" sz="2400" dirty="0"/>
              <a:t>, que, </a:t>
            </a:r>
            <a:r>
              <a:rPr lang="gl-ES" sz="2400" dirty="0">
                <a:solidFill>
                  <a:srgbClr val="FF0000"/>
                </a:solidFill>
              </a:rPr>
              <a:t>a miúdo, proceden de áreas externas ao </a:t>
            </a:r>
            <a:r>
              <a:rPr lang="gl-ES" sz="2400" dirty="0" err="1">
                <a:solidFill>
                  <a:srgbClr val="FF0000"/>
                </a:solidFill>
              </a:rPr>
              <a:t>karst</a:t>
            </a:r>
            <a:r>
              <a:rPr lang="gl-ES" sz="2400" dirty="0"/>
              <a:t>. </a:t>
            </a:r>
          </a:p>
          <a:p>
            <a:r>
              <a:rPr lang="gl-ES" sz="2400" dirty="0"/>
              <a:t>Nas paredes </a:t>
            </a:r>
            <a:r>
              <a:rPr lang="gl-ES" sz="2400" dirty="0">
                <a:solidFill>
                  <a:srgbClr val="FF0000"/>
                </a:solidFill>
              </a:rPr>
              <a:t>obsérvanse aberturas de covas</a:t>
            </a:r>
            <a:r>
              <a:rPr lang="gl-ES" sz="2400" dirty="0"/>
              <a:t> e son frecuentes as  </a:t>
            </a:r>
            <a:r>
              <a:rPr lang="gl-ES" sz="2400" dirty="0" err="1">
                <a:solidFill>
                  <a:srgbClr val="FF0000"/>
                </a:solidFill>
              </a:rPr>
              <a:t>surxencias</a:t>
            </a:r>
            <a:r>
              <a:rPr lang="gl-ES" sz="2400" dirty="0"/>
              <a:t>.</a:t>
            </a:r>
          </a:p>
        </p:txBody>
      </p:sp>
      <p:pic>
        <p:nvPicPr>
          <p:cNvPr id="4" name="Marcador de contenido 4" descr="Imagen que contiene montaña, naturaleza, exterior, rock&#10;&#10;Descripción generada con confianza muy alta">
            <a:extLst>
              <a:ext uri="{FF2B5EF4-FFF2-40B4-BE49-F238E27FC236}">
                <a16:creationId xmlns="" xmlns:a16="http://schemas.microsoft.com/office/drawing/2014/main" id="{827A57CF-B209-4FD0-B466-BACA8EFEEE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6" y="3140968"/>
            <a:ext cx="5760640" cy="35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38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="" xmlns:a16="http://schemas.microsoft.com/office/drawing/2014/main" id="{F354ED4C-FF68-4160-AE12-3204BC50B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115638"/>
              </p:ext>
            </p:extLst>
          </p:nvPr>
        </p:nvGraphicFramePr>
        <p:xfrm>
          <a:off x="628650" y="764704"/>
          <a:ext cx="3295278" cy="482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278">
                  <a:extLst>
                    <a:ext uri="{9D8B030D-6E8A-4147-A177-3AD203B41FA5}">
                      <a16:colId xmlns="" xmlns:a16="http://schemas.microsoft.com/office/drawing/2014/main" val="1330405910"/>
                    </a:ext>
                  </a:extLst>
                </a:gridCol>
              </a:tblGrid>
              <a:tr h="803362">
                <a:tc>
                  <a:txBody>
                    <a:bodyPr/>
                    <a:lstStyle/>
                    <a:p>
                      <a:r>
                        <a:rPr lang="gl-ES" dirty="0"/>
                        <a:t>FORMAS MENORES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205625587"/>
                  </a:ext>
                </a:extLst>
              </a:tr>
              <a:tr h="803362">
                <a:tc>
                  <a:txBody>
                    <a:bodyPr/>
                    <a:lstStyle/>
                    <a:p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Lapiás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383181846"/>
                  </a:ext>
                </a:extLst>
              </a:tr>
              <a:tr h="803362">
                <a:tc>
                  <a:txBody>
                    <a:bodyPr/>
                    <a:lstStyle/>
                    <a:p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Tormos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610404844"/>
                  </a:ext>
                </a:extLst>
              </a:tr>
              <a:tr h="803362">
                <a:tc>
                  <a:txBody>
                    <a:bodyPr/>
                    <a:lstStyle/>
                    <a:p>
                      <a:pPr lvl="0"/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Arcos ou pontes.  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639765427"/>
                  </a:ext>
                </a:extLst>
              </a:tr>
              <a:tr h="803362">
                <a:tc>
                  <a:txBody>
                    <a:bodyPr/>
                    <a:lstStyle/>
                    <a:p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Pináculos ou  </a:t>
                      </a:r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karst</a:t>
                      </a:r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 </a:t>
                      </a:r>
                      <a:r>
                        <a:rPr lang="gl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mogotes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923907079"/>
                  </a:ext>
                </a:extLst>
              </a:tr>
              <a:tr h="803362">
                <a:tc>
                  <a:txBody>
                    <a:bodyPr/>
                    <a:lstStyle/>
                    <a:p>
                      <a:r>
                        <a:rPr lang="gl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Simas</a:t>
                      </a:r>
                      <a:endParaRPr lang="gl-E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917449733"/>
                  </a:ext>
                </a:extLst>
              </a:tr>
            </a:tbl>
          </a:graphicData>
        </a:graphic>
      </p:graphicFrame>
      <p:pic>
        <p:nvPicPr>
          <p:cNvPr id="5" name="Marcador de contenido 4" descr="Imagen que contiene contenedor&#10;&#10;Descripción generada con confianza alta">
            <a:extLst>
              <a:ext uri="{FF2B5EF4-FFF2-40B4-BE49-F238E27FC236}">
                <a16:creationId xmlns="" xmlns:a16="http://schemas.microsoft.com/office/drawing/2014/main" id="{3FDA5A74-377F-4FBE-A658-F0123A7C5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17745"/>
            <a:ext cx="4821922" cy="51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4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gl-ES" u="sng"/>
              <a:t>SIMAS</a:t>
            </a:r>
            <a:r>
              <a:rPr lang="gl-ES" u="sng" smtClean="0"/>
              <a:t>:</a:t>
            </a:r>
            <a:endParaRPr lang="gl-ES" dirty="0"/>
          </a:p>
          <a:p>
            <a:pPr algn="just"/>
            <a:r>
              <a:rPr lang="gl-ES" sz="2400" dirty="0">
                <a:solidFill>
                  <a:srgbClr val="FF0000"/>
                </a:solidFill>
              </a:rPr>
              <a:t>Aberturas</a:t>
            </a:r>
            <a:r>
              <a:rPr lang="gl-ES" sz="2400" dirty="0"/>
              <a:t>, </a:t>
            </a:r>
            <a:r>
              <a:rPr lang="gl-ES" sz="2400" dirty="0">
                <a:solidFill>
                  <a:srgbClr val="FF0000"/>
                </a:solidFill>
              </a:rPr>
              <a:t>normalmente estreitas</a:t>
            </a:r>
            <a:r>
              <a:rPr lang="gl-ES" sz="2400" dirty="0"/>
              <a:t>, que van alargándose en profundidade, que </a:t>
            </a:r>
            <a:r>
              <a:rPr lang="gl-ES" sz="2400" dirty="0">
                <a:solidFill>
                  <a:srgbClr val="FF0000"/>
                </a:solidFill>
              </a:rPr>
              <a:t>comunica as cavidades subterráneas co exterior</a:t>
            </a:r>
            <a:r>
              <a:rPr lang="gl-ES" sz="2400" dirty="0"/>
              <a:t>. </a:t>
            </a:r>
          </a:p>
        </p:txBody>
      </p:sp>
      <p:pic>
        <p:nvPicPr>
          <p:cNvPr id="6146" name="Picture 2" descr="Resultado de imagen de sima de los huesos atapuer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1" y="2060848"/>
            <a:ext cx="35242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11" y="3196631"/>
            <a:ext cx="546342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6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7200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gl-ES" u="sng"/>
              <a:t>LAPIÁS</a:t>
            </a:r>
            <a:r>
              <a:rPr lang="gl-ES" u="sng" smtClean="0"/>
              <a:t>:</a:t>
            </a:r>
            <a:endParaRPr lang="gl-ES" u="sng" dirty="0"/>
          </a:p>
          <a:p>
            <a:pPr algn="just"/>
            <a:r>
              <a:rPr lang="gl-ES" sz="2400" dirty="0">
                <a:solidFill>
                  <a:srgbClr val="FF0000"/>
                </a:solidFill>
              </a:rPr>
              <a:t>Acanaladuras formadas por disolución a modo de sucos</a:t>
            </a:r>
            <a:r>
              <a:rPr lang="gl-ES" sz="2400" dirty="0"/>
              <a:t>, máis ou menos profundos e de distinta anchura, que </a:t>
            </a:r>
            <a:r>
              <a:rPr lang="gl-ES" sz="2400" dirty="0">
                <a:solidFill>
                  <a:srgbClr val="FF0000"/>
                </a:solidFill>
              </a:rPr>
              <a:t>poden aparecer en zonas planas ou en vertentes e paredes verticais</a:t>
            </a:r>
            <a:r>
              <a:rPr lang="gl-ES" sz="2400" dirty="0"/>
              <a:t>. </a:t>
            </a:r>
            <a:endParaRPr lang="gl-ES" sz="2400" u="sng" dirty="0"/>
          </a:p>
          <a:p>
            <a:endParaRPr lang="gl-ES" dirty="0"/>
          </a:p>
          <a:p>
            <a:endParaRPr lang="gl-ES" dirty="0"/>
          </a:p>
        </p:txBody>
      </p:sp>
      <p:pic>
        <p:nvPicPr>
          <p:cNvPr id="4" name="Imagen 4" descr="Imagen que contiene exterior, rock, árbol, rocoso&#10;&#10;Descripción generada con confianza muy alta">
            <a:extLst>
              <a:ext uri="{FF2B5EF4-FFF2-40B4-BE49-F238E27FC236}">
                <a16:creationId xmlns="" xmlns:a16="http://schemas.microsoft.com/office/drawing/2014/main" id="{74FCE354-6362-4AAA-BE41-EB07A6AAA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79512" y="1988840"/>
            <a:ext cx="4764020" cy="3573016"/>
          </a:xfrm>
          <a:prstGeom prst="rect">
            <a:avLst/>
          </a:prstGeom>
        </p:spPr>
      </p:pic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92" y="3010644"/>
            <a:ext cx="5129808" cy="38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6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gl-ES" u="sng"/>
              <a:t>TORMOS</a:t>
            </a:r>
            <a:r>
              <a:rPr lang="gl-ES" u="sng" smtClean="0"/>
              <a:t>:</a:t>
            </a:r>
            <a:endParaRPr lang="gl-ES" dirty="0"/>
          </a:p>
          <a:p>
            <a:r>
              <a:rPr lang="gl-ES" sz="2400" dirty="0">
                <a:solidFill>
                  <a:srgbClr val="FF0000"/>
                </a:solidFill>
              </a:rPr>
              <a:t>Grandes bloques de calcaria de aspecto funxiforme</a:t>
            </a:r>
            <a:r>
              <a:rPr lang="gl-ES" sz="2400" dirty="0"/>
              <a:t>. </a:t>
            </a:r>
          </a:p>
        </p:txBody>
      </p:sp>
      <p:pic>
        <p:nvPicPr>
          <p:cNvPr id="4" name="Marcador de contenido 3" descr="Imagen que contiene árbol, exterior, cielo, rock&#10;&#10;Descripción generada con confianza muy alta">
            <a:extLst>
              <a:ext uri="{FF2B5EF4-FFF2-40B4-BE49-F238E27FC236}">
                <a16:creationId xmlns="" xmlns:a16="http://schemas.microsoft.com/office/drawing/2014/main" id="{DCDA9D2F-5948-47B3-A2E5-F9E461DDD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10" y="1412776"/>
            <a:ext cx="273890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87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77" y="404664"/>
            <a:ext cx="3840086" cy="72008"/>
          </a:xfrm>
        </p:spPr>
        <p:txBody>
          <a:bodyPr>
            <a:normAutofit fontScale="90000"/>
          </a:bodyPr>
          <a:lstStyle/>
          <a:p>
            <a:endParaRPr lang="gl-ES" sz="280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1" y="332656"/>
            <a:ext cx="3840085" cy="504056"/>
          </a:xfrm>
        </p:spPr>
        <p:txBody>
          <a:bodyPr>
            <a:normAutofit/>
          </a:bodyPr>
          <a:lstStyle/>
          <a:p>
            <a:r>
              <a:rPr lang="gl-ES" sz="1800" u="sng"/>
              <a:t>ARCOS OU PONTES:</a:t>
            </a:r>
          </a:p>
          <a:p>
            <a:endParaRPr lang="gl-ES" sz="1800" u="sng"/>
          </a:p>
          <a:p>
            <a:pPr marL="0" indent="0">
              <a:buNone/>
            </a:pPr>
            <a:endParaRPr lang="gl-ES" sz="1800" u="sng"/>
          </a:p>
          <a:p>
            <a:pPr marL="0" indent="0">
              <a:buNone/>
            </a:pPr>
            <a:endParaRPr lang="gl-ES" sz="1800"/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3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gl-ES" u="sng" dirty="0"/>
              <a:t>PINÁCULOS O KARST DE </a:t>
            </a:r>
            <a:r>
              <a:rPr lang="gl-ES" u="sng"/>
              <a:t>MOGOTES</a:t>
            </a:r>
            <a:r>
              <a:rPr lang="gl-ES" u="sng" smtClean="0"/>
              <a:t>:</a:t>
            </a:r>
            <a:endParaRPr lang="gl-ES" u="sng" dirty="0"/>
          </a:p>
          <a:p>
            <a:r>
              <a:rPr lang="gl-ES" sz="2000" dirty="0"/>
              <a:t>A masa calcaria disponse en </a:t>
            </a:r>
            <a:r>
              <a:rPr lang="gl-ES" sz="2000" dirty="0">
                <a:solidFill>
                  <a:srgbClr val="FF0000"/>
                </a:solidFill>
              </a:rPr>
              <a:t>grosas columnas  </a:t>
            </a:r>
            <a:r>
              <a:rPr lang="gl-ES" sz="2000" dirty="0" err="1">
                <a:solidFill>
                  <a:srgbClr val="FF0000"/>
                </a:solidFill>
              </a:rPr>
              <a:t>puntiagudas</a:t>
            </a:r>
            <a:r>
              <a:rPr lang="gl-ES" sz="2000" dirty="0">
                <a:solidFill>
                  <a:srgbClr val="FF0000"/>
                </a:solidFill>
              </a:rPr>
              <a:t> e macizas de varios  m de altura</a:t>
            </a:r>
            <a:r>
              <a:rPr lang="gl-ES" sz="2000"/>
              <a:t>. </a:t>
            </a:r>
            <a:endParaRPr lang="gl-ES" sz="2000" dirty="0"/>
          </a:p>
          <a:p>
            <a:r>
              <a:rPr lang="gl-ES" sz="2000" dirty="0"/>
              <a:t>É </a:t>
            </a:r>
            <a:r>
              <a:rPr lang="gl-ES" sz="2000" dirty="0">
                <a:solidFill>
                  <a:srgbClr val="FF0000"/>
                </a:solidFill>
              </a:rPr>
              <a:t>típico de rexións de clima tropical</a:t>
            </a:r>
            <a:r>
              <a:rPr lang="gl-ES" sz="2000" dirty="0"/>
              <a:t>, pero </a:t>
            </a:r>
            <a:r>
              <a:rPr lang="gl-ES" sz="2000" dirty="0">
                <a:solidFill>
                  <a:srgbClr val="FF0000"/>
                </a:solidFill>
              </a:rPr>
              <a:t>tamén con exemplos en zonas tépedas</a:t>
            </a:r>
            <a:r>
              <a:rPr lang="gl-ES" sz="2000" dirty="0"/>
              <a:t>, </a:t>
            </a:r>
            <a:r>
              <a:rPr lang="gl-ES" sz="2000" u="sng" dirty="0"/>
              <a:t>herdanza dun pasado diferente</a:t>
            </a:r>
            <a:r>
              <a:rPr lang="gl-ES" sz="2000" dirty="0"/>
              <a:t>. </a:t>
            </a:r>
            <a:endParaRPr lang="gl-ES" sz="2000" u="sng" dirty="0"/>
          </a:p>
          <a:p>
            <a:endParaRPr lang="gl-ES" dirty="0"/>
          </a:p>
          <a:p>
            <a:endParaRPr lang="gl-ES" dirty="0"/>
          </a:p>
        </p:txBody>
      </p:sp>
      <p:pic>
        <p:nvPicPr>
          <p:cNvPr id="4" name="Imagen 4" descr="Imagen que contiene montaña, naturaleza, exterior, hierba&#10;&#10;Descripción generada con confianza muy alta">
            <a:extLst>
              <a:ext uri="{FF2B5EF4-FFF2-40B4-BE49-F238E27FC236}">
                <a16:creationId xmlns="" xmlns:a16="http://schemas.microsoft.com/office/drawing/2014/main" id="{598726E4-BB24-4D2D-9B3A-0DFF372E5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/>
          <a:stretch/>
        </p:blipFill>
        <p:spPr>
          <a:xfrm>
            <a:off x="1187624" y="2132855"/>
            <a:ext cx="5904656" cy="4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7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" y="35991"/>
            <a:ext cx="4785742" cy="362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13" y="3606290"/>
            <a:ext cx="4918298" cy="32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677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534075"/>
          </a:xfrm>
        </p:spPr>
        <p:txBody>
          <a:bodyPr/>
          <a:lstStyle/>
          <a:p>
            <a:r>
              <a:rPr lang="gl-ES" smtClean="0">
                <a:solidFill>
                  <a:srgbClr val="FF0000"/>
                </a:solidFill>
              </a:rPr>
              <a:t> A auga </a:t>
            </a:r>
            <a:r>
              <a:rPr lang="gl-ES" dirty="0">
                <a:solidFill>
                  <a:srgbClr val="FF0000"/>
                </a:solidFill>
              </a:rPr>
              <a:t>leva </a:t>
            </a:r>
            <a:r>
              <a:rPr lang="gl-ES" dirty="0" err="1">
                <a:solidFill>
                  <a:srgbClr val="FF0000"/>
                </a:solidFill>
              </a:rPr>
              <a:t>disolta</a:t>
            </a:r>
            <a:r>
              <a:rPr lang="gl-ES" dirty="0">
                <a:solidFill>
                  <a:srgbClr val="FF0000"/>
                </a:solidFill>
              </a:rPr>
              <a:t> calcaria</a:t>
            </a:r>
            <a:r>
              <a:rPr lang="gl-ES" dirty="0"/>
              <a:t>, que se </a:t>
            </a:r>
            <a:r>
              <a:rPr lang="gl-ES" dirty="0">
                <a:solidFill>
                  <a:srgbClr val="FF0000"/>
                </a:solidFill>
              </a:rPr>
              <a:t>precipita </a:t>
            </a:r>
            <a:r>
              <a:rPr lang="gl-ES">
                <a:solidFill>
                  <a:srgbClr val="FF0000"/>
                </a:solidFill>
              </a:rPr>
              <a:t>formando</a:t>
            </a:r>
            <a:r>
              <a:rPr lang="gl-ES" smtClean="0"/>
              <a:t>:</a:t>
            </a:r>
            <a:endParaRPr lang="gl-ES" dirty="0"/>
          </a:p>
          <a:p>
            <a:pPr lvl="1"/>
            <a:r>
              <a:rPr lang="gl-ES" dirty="0">
                <a:solidFill>
                  <a:srgbClr val="FF0000"/>
                </a:solidFill>
              </a:rPr>
              <a:t>ESTALACTITAS</a:t>
            </a:r>
            <a:r>
              <a:rPr lang="gl-ES" dirty="0"/>
              <a:t>, </a:t>
            </a:r>
            <a:r>
              <a:rPr lang="gl-ES" u="sng" dirty="0"/>
              <a:t>que colgan do teito</a:t>
            </a:r>
          </a:p>
          <a:p>
            <a:pPr lvl="1"/>
            <a:r>
              <a:rPr lang="gl-ES" dirty="0">
                <a:solidFill>
                  <a:srgbClr val="FF0000"/>
                </a:solidFill>
              </a:rPr>
              <a:t>ESTALAGMITAS</a:t>
            </a:r>
            <a:r>
              <a:rPr lang="gl-ES" dirty="0"/>
              <a:t>, </a:t>
            </a:r>
            <a:r>
              <a:rPr lang="gl-ES" u="sng" dirty="0"/>
              <a:t>que se levantan do chan</a:t>
            </a:r>
            <a:endParaRPr lang="gl-ES" dirty="0"/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63073"/>
            <a:ext cx="6696744" cy="445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1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es-ES" smtClean="0"/>
              <a:t>Relevo horizontal e en costa</a:t>
            </a:r>
            <a:endParaRPr lang="es-ES"/>
          </a:p>
        </p:txBody>
      </p:sp>
      <p:pic>
        <p:nvPicPr>
          <p:cNvPr id="4" name="Marcador de contenido 8" descr="Imagen que contiene texto&#10;&#10;Descripción generada con confianza muy alta">
            <a:extLst>
              <a:ext uri="{FF2B5EF4-FFF2-40B4-BE49-F238E27FC236}">
                <a16:creationId xmlns:a16="http://schemas.microsoft.com/office/drawing/2014/main" xmlns="" id="{6ECC1DD6-3C4B-4B14-AED4-79912982C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58" b="7986"/>
          <a:stretch/>
        </p:blipFill>
        <p:spPr>
          <a:xfrm>
            <a:off x="323529" y="2780928"/>
            <a:ext cx="4140460" cy="2736304"/>
          </a:xfrm>
          <a:prstGeom prst="rect">
            <a:avLst/>
          </a:prstGeom>
        </p:spPr>
      </p:pic>
      <p:pic>
        <p:nvPicPr>
          <p:cNvPr id="5" name="Imagen 8" descr="Imagen que contiene texto&#10;&#10;Descripción generada con confianza muy alta">
            <a:extLst>
              <a:ext uri="{FF2B5EF4-FFF2-40B4-BE49-F238E27FC236}">
                <a16:creationId xmlns:a16="http://schemas.microsoft.com/office/drawing/2014/main" xmlns="" id="{907C49F2-5590-4B7C-8C9A-684EF1F8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632323"/>
            <a:ext cx="4608512" cy="331236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11560" y="105273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000" u="sng"/>
              <a:t>Ao alternar capas de series sedimentarias resistentes con capas  sedimentarias crebadizas, a erosión diferencial provoca a aparición dunha </a:t>
            </a:r>
            <a:r>
              <a:rPr lang="gl-ES" sz="2000" u="sng">
                <a:solidFill>
                  <a:srgbClr val="FF0000"/>
                </a:solidFill>
              </a:rPr>
              <a:t>morfoloxía  tabular</a:t>
            </a:r>
            <a:r>
              <a:rPr lang="gl-ES" sz="2000"/>
              <a:t>.</a:t>
            </a:r>
            <a:r>
              <a:rPr lang="gl-ES"/>
              <a:t>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975284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DA9E2F7C-E236-4BD0-A24D-23D9F3750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5000"/>
          <a:stretch/>
        </p:blipFill>
        <p:spPr>
          <a:xfrm>
            <a:off x="323528" y="404664"/>
            <a:ext cx="849694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9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" y="6846"/>
            <a:ext cx="5995566" cy="335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645334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86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51"/>
            <a:ext cx="5040560" cy="346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251"/>
            <a:ext cx="3851920" cy="288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9636"/>
            <a:ext cx="4824536" cy="334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75" y="3789040"/>
            <a:ext cx="4077625" cy="305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3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6" y="332655"/>
            <a:ext cx="4725324" cy="337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1048"/>
            <a:ext cx="5412719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57" y="32022"/>
            <a:ext cx="3970412" cy="310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892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43665" cy="585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01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626"/>
            <a:ext cx="8616957" cy="646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98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s-ES" sz="2800" smtClean="0"/>
              <a:t>Relevo volcánico</a:t>
            </a:r>
            <a:endParaRPr lang="es-ES" sz="2800"/>
          </a:p>
        </p:txBody>
      </p:sp>
      <p:pic>
        <p:nvPicPr>
          <p:cNvPr id="4" name="Imagen 4" descr="Imagen que contiene texto&#10;&#10;Descripción generada con confianza alta">
            <a:extLst>
              <a:ext uri="{FF2B5EF4-FFF2-40B4-BE49-F238E27FC236}">
                <a16:creationId xmlns="" xmlns:a16="http://schemas.microsoft.com/office/drawing/2014/main" id="{10171AE0-0F20-45B5-858E-53164C702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268760"/>
            <a:ext cx="71556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0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4417EB-3D5F-4932-8E5C-4F7AF06C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FA99390-D493-4799-9C46-29743F556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gl-ES" sz="1800" b="1" u="sng" smtClean="0">
                <a:solidFill>
                  <a:srgbClr val="FF0000"/>
                </a:solidFill>
              </a:rPr>
              <a:t>FORMAS:</a:t>
            </a:r>
            <a:endParaRPr lang="gl-ES" sz="1800" b="1" u="sng" dirty="0">
              <a:solidFill>
                <a:srgbClr val="FF0000"/>
              </a:solidFill>
            </a:endParaRPr>
          </a:p>
          <a:p>
            <a:pPr lvl="1" algn="just"/>
            <a:r>
              <a:rPr lang="gl-ES" sz="1800" dirty="0"/>
              <a:t>Os </a:t>
            </a:r>
            <a:r>
              <a:rPr lang="gl-ES" sz="1800" dirty="0">
                <a:solidFill>
                  <a:srgbClr val="FF0000"/>
                </a:solidFill>
              </a:rPr>
              <a:t>conos volcánicos</a:t>
            </a:r>
            <a:r>
              <a:rPr lang="gl-ES" sz="1800" dirty="0"/>
              <a:t>, con </a:t>
            </a:r>
            <a:r>
              <a:rPr lang="gl-ES" sz="1800" u="sng" dirty="0"/>
              <a:t>forte contido de cinzas e </a:t>
            </a:r>
            <a:r>
              <a:rPr lang="gl-ES" sz="1800" u="sng" dirty="0" err="1"/>
              <a:t>lapillis</a:t>
            </a:r>
            <a:r>
              <a:rPr lang="gl-ES" sz="1800" u="sng" dirty="0"/>
              <a:t> (pedras pequenas)</a:t>
            </a:r>
            <a:r>
              <a:rPr lang="gl-ES" sz="1800" dirty="0"/>
              <a:t>. </a:t>
            </a:r>
          </a:p>
          <a:p>
            <a:pPr lvl="1" algn="just"/>
            <a:r>
              <a:rPr lang="gl-ES" sz="1800" dirty="0"/>
              <a:t>As </a:t>
            </a:r>
            <a:r>
              <a:rPr lang="gl-ES" sz="1800" dirty="0">
                <a:solidFill>
                  <a:srgbClr val="FF0000"/>
                </a:solidFill>
              </a:rPr>
              <a:t>caldeiras</a:t>
            </a:r>
            <a:r>
              <a:rPr lang="gl-ES" sz="1800" dirty="0"/>
              <a:t> son </a:t>
            </a:r>
            <a:r>
              <a:rPr lang="gl-ES" sz="1800" u="sng" dirty="0"/>
              <a:t>grandes cráteres circulares</a:t>
            </a:r>
            <a:r>
              <a:rPr lang="gl-ES" sz="1800" dirty="0"/>
              <a:t>.</a:t>
            </a:r>
          </a:p>
          <a:p>
            <a:pPr lvl="1" algn="just"/>
            <a:r>
              <a:rPr lang="gl-ES" sz="1800" dirty="0"/>
              <a:t>Os </a:t>
            </a:r>
            <a:r>
              <a:rPr lang="gl-ES" sz="1800" dirty="0" err="1">
                <a:solidFill>
                  <a:srgbClr val="FF0000"/>
                </a:solidFill>
              </a:rPr>
              <a:t>malpaíses</a:t>
            </a:r>
            <a:r>
              <a:rPr lang="gl-ES" sz="1800" dirty="0"/>
              <a:t> son </a:t>
            </a:r>
            <a:r>
              <a:rPr lang="gl-ES" sz="1800" u="sng" dirty="0"/>
              <a:t>terreos abruptos formados ao solidificarse rapidamente a lava</a:t>
            </a:r>
            <a:r>
              <a:rPr lang="gl-ES" sz="1800" dirty="0"/>
              <a:t>. </a:t>
            </a:r>
          </a:p>
          <a:p>
            <a:pPr lvl="1" algn="just"/>
            <a:r>
              <a:rPr lang="gl-ES" sz="1800" dirty="0"/>
              <a:t>Os </a:t>
            </a:r>
            <a:r>
              <a:rPr lang="gl-ES" sz="1800" dirty="0">
                <a:solidFill>
                  <a:srgbClr val="FF0000"/>
                </a:solidFill>
              </a:rPr>
              <a:t>diques</a:t>
            </a:r>
            <a:r>
              <a:rPr lang="gl-ES" sz="1800" dirty="0"/>
              <a:t> e os </a:t>
            </a:r>
            <a:r>
              <a:rPr lang="gl-ES" sz="1800" dirty="0">
                <a:solidFill>
                  <a:srgbClr val="FF0000"/>
                </a:solidFill>
              </a:rPr>
              <a:t>roques ou agullas volcánicas</a:t>
            </a:r>
            <a:r>
              <a:rPr lang="gl-ES" sz="1800" dirty="0"/>
              <a:t> son </a:t>
            </a:r>
            <a:r>
              <a:rPr lang="gl-ES" sz="1800" u="sng" dirty="0"/>
              <a:t>resultado da erosión diferencial, que deixa ao descuberto os antigos condutos de emisión de lava</a:t>
            </a:r>
            <a:r>
              <a:rPr lang="gl-ES" sz="1800" dirty="0"/>
              <a:t>. </a:t>
            </a:r>
          </a:p>
          <a:p>
            <a:pPr lvl="1" algn="just"/>
            <a:r>
              <a:rPr lang="gl-ES" sz="1800" dirty="0"/>
              <a:t>Os </a:t>
            </a:r>
            <a:r>
              <a:rPr lang="gl-ES" sz="1800" dirty="0">
                <a:solidFill>
                  <a:srgbClr val="FF0000"/>
                </a:solidFill>
              </a:rPr>
              <a:t>barrancos</a:t>
            </a:r>
            <a:r>
              <a:rPr lang="gl-ES" sz="1800" dirty="0"/>
              <a:t> son </a:t>
            </a:r>
            <a:r>
              <a:rPr lang="gl-ES" sz="1800" u="sng" dirty="0"/>
              <a:t>vales estreitos e escarpados, polo </a:t>
            </a:r>
            <a:r>
              <a:rPr lang="gl-ES" sz="1800" u="sng" dirty="0" err="1"/>
              <a:t>encaixamento</a:t>
            </a:r>
            <a:r>
              <a:rPr lang="gl-ES" sz="1800" u="sng" dirty="0"/>
              <a:t> dos torrentes no terreo volcánico</a:t>
            </a:r>
            <a:r>
              <a:rPr lang="gl-ES" sz="1800" dirty="0"/>
              <a:t>. Formáronse nunha época cun </a:t>
            </a:r>
            <a:r>
              <a:rPr lang="gl-ES" sz="1800" u="sng" dirty="0"/>
              <a:t>paleoclima</a:t>
            </a:r>
            <a:r>
              <a:rPr lang="gl-ES" sz="1800" dirty="0"/>
              <a:t> caracterizado por precipitacións abundantes e regulares, que permitían esta forte erosión. </a:t>
            </a:r>
          </a:p>
          <a:p>
            <a:pPr lvl="1" algn="just"/>
            <a:r>
              <a:rPr lang="gl-ES" sz="1800" dirty="0"/>
              <a:t>Os </a:t>
            </a:r>
            <a:r>
              <a:rPr lang="gl-ES" sz="1800" dirty="0" err="1">
                <a:solidFill>
                  <a:srgbClr val="FF0000"/>
                </a:solidFill>
              </a:rPr>
              <a:t>glacis</a:t>
            </a:r>
            <a:r>
              <a:rPr lang="gl-ES" sz="1800" dirty="0"/>
              <a:t> son </a:t>
            </a:r>
            <a:r>
              <a:rPr lang="gl-ES" sz="1800" u="sng" dirty="0"/>
              <a:t>ramplas de pendente moderada ao pé dos vello relevos, formadas polos depósitos dos torrentes</a:t>
            </a:r>
            <a:r>
              <a:rPr lang="gl-ES" sz="1800" dirty="0"/>
              <a:t>.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6922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6">
            <a:extLst>
              <a:ext uri="{FF2B5EF4-FFF2-40B4-BE49-F238E27FC236}">
                <a16:creationId xmlns="" xmlns:a16="http://schemas.microsoft.com/office/drawing/2014/main" id="{C239FC2A-CB66-4F75-AED2-AB867D32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5" y="188640"/>
            <a:ext cx="8718135" cy="64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21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gl-ES" dirty="0"/>
          </a:p>
          <a:p>
            <a:pPr lvl="0"/>
            <a:r>
              <a:rPr lang="gl-ES" dirty="0">
                <a:solidFill>
                  <a:srgbClr val="FF0000"/>
                </a:solidFill>
              </a:rPr>
              <a:t>Domos de lava ou escudos  </a:t>
            </a:r>
            <a:r>
              <a:rPr lang="gl-ES">
                <a:solidFill>
                  <a:srgbClr val="FF0000"/>
                </a:solidFill>
              </a:rPr>
              <a:t>volcánicos</a:t>
            </a:r>
            <a:r>
              <a:rPr lang="gl-ES" smtClean="0"/>
              <a:t>.</a:t>
            </a:r>
          </a:p>
          <a:p>
            <a:pPr marL="0" lvl="0" indent="0" algn="just">
              <a:buNone/>
            </a:pPr>
            <a:r>
              <a:rPr lang="gl-ES" smtClean="0"/>
              <a:t> </a:t>
            </a:r>
            <a:r>
              <a:rPr lang="gl-ES" sz="2400" u="sng" dirty="0"/>
              <a:t>O  magma sae á superficie a través de gretas ou fisuras. A sucesiva acumulación de coadas de lava chega a formar enormes planicies e mesetas</a:t>
            </a:r>
            <a:r>
              <a:rPr lang="gl-ES" sz="2400" dirty="0"/>
              <a:t>.  Caracterízanse pola </a:t>
            </a:r>
            <a:r>
              <a:rPr lang="gl-ES" sz="2400" u="sng" dirty="0"/>
              <a:t>suavidade das súas vertentes</a:t>
            </a:r>
            <a:r>
              <a:rPr lang="gl-ES" sz="2400" dirty="0"/>
              <a:t>.</a:t>
            </a:r>
          </a:p>
          <a:p>
            <a:endParaRPr lang="gl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8AC8161F-7D42-49FA-BEF3-89B9B3DA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1907704" y="3140968"/>
            <a:ext cx="525016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6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EDA96B7C-D2D7-4216-B747-F5ED5F702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32655"/>
            <a:ext cx="3389254" cy="3572429"/>
          </a:xfrm>
          <a:prstGeom prst="rect">
            <a:avLst/>
          </a:prstGeom>
        </p:spPr>
      </p:pic>
      <p:pic>
        <p:nvPicPr>
          <p:cNvPr id="5" name="Marcador de contenido 4" descr="Imagen que contiene cielo, montaña, exterior, naturaleza&#10;&#10;Descripción generada con confianza muy alta">
            <a:extLst>
              <a:ext uri="{FF2B5EF4-FFF2-40B4-BE49-F238E27FC236}">
                <a16:creationId xmlns="" xmlns:a16="http://schemas.microsoft.com/office/drawing/2014/main" id="{F75D6EEF-0FD2-4E48-9E1E-A3D6F960F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6634493" cy="2204863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742DD07C-5FCF-4BBA-B831-22A24EA6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09489"/>
            <a:ext cx="4444352" cy="37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09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 smtClean="0"/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endParaRPr lang="es-ES" smtClean="0"/>
          </a:p>
          <a:p>
            <a:pPr marL="0" indent="0">
              <a:buNone/>
            </a:pPr>
            <a:endParaRPr lang="es-ES"/>
          </a:p>
          <a:p>
            <a:pPr marL="0" indent="0">
              <a:buNone/>
            </a:pPr>
            <a:r>
              <a:rPr lang="es-ES" smtClean="0"/>
              <a:t>Parque nacional da Caldeira de Taburiente, Palma.</a:t>
            </a:r>
            <a:endParaRPr lang="es-ES"/>
          </a:p>
        </p:txBody>
      </p:sp>
      <p:pic>
        <p:nvPicPr>
          <p:cNvPr id="4" name="Marcador de contenido 4" descr="Imagen que contiene montaña, naturaleza, cielo, exterior&#10;&#10;Descripción generada con confianza muy alta">
            <a:extLst>
              <a:ext uri="{FF2B5EF4-FFF2-40B4-BE49-F238E27FC236}">
                <a16:creationId xmlns="" xmlns:a16="http://schemas.microsoft.com/office/drawing/2014/main" id="{B413B00E-7E0C-4264-9D98-1E642B572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56983" cy="39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76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smtClean="0"/>
              <a:t>ACTIVIDADES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es-ES" sz="1800" b="1"/>
              <a:t>2.- Comente os documentos presentados atendendo ás seguintes cuestións (puntuación máxima de 4 puntos): </a:t>
            </a:r>
            <a:endParaRPr lang="es-ES" sz="1800"/>
          </a:p>
          <a:p>
            <a:r>
              <a:rPr lang="es-ES" sz="1800"/>
              <a:t> </a:t>
            </a:r>
            <a:r>
              <a:rPr lang="es-ES" sz="1800" b="1"/>
              <a:t>Relacione o número de cada imaxe cunha letra da figura inicial (1 punto). </a:t>
            </a:r>
            <a:endParaRPr lang="es-ES" sz="1800"/>
          </a:p>
          <a:p>
            <a:r>
              <a:rPr lang="es-ES" sz="1800"/>
              <a:t> </a:t>
            </a:r>
            <a:r>
              <a:rPr lang="es-ES" sz="1800" b="1"/>
              <a:t>Identifique os tipos de rochas predominantes en cada paisaxe especificando a súa orixe xeolóxica (1 punto). </a:t>
            </a:r>
            <a:endParaRPr lang="es-ES" sz="1800"/>
          </a:p>
          <a:p>
            <a:r>
              <a:rPr lang="es-ES" sz="1800"/>
              <a:t> </a:t>
            </a:r>
            <a:r>
              <a:rPr lang="es-ES" sz="1800" b="1"/>
              <a:t>Analice os procesos erosivos e os tipos de modelado resultantes en cada caso (2 puntos). </a:t>
            </a:r>
            <a:endParaRPr lang="es-ES" sz="1800"/>
          </a:p>
          <a:p>
            <a:endParaRPr lang="es-ES" sz="180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0" y="3061766"/>
            <a:ext cx="2552700" cy="193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1766"/>
            <a:ext cx="2598738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36916"/>
            <a:ext cx="1950666" cy="179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1766"/>
            <a:ext cx="2576140" cy="184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91" y="4997245"/>
            <a:ext cx="3492593" cy="173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39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es-ES"/>
              <a:t>ABAU 2014</a:t>
            </a:r>
          </a:p>
          <a:p>
            <a:r>
              <a:rPr lang="es-ES" sz="2000"/>
              <a:t>2.- Atendendo ao documento, conteste (puntuación máxima de 4 puntos): </a:t>
            </a:r>
          </a:p>
          <a:p>
            <a:r>
              <a:rPr lang="es-ES" sz="2000"/>
              <a:t>a) Cite as unidades identificadas na figura coas letras B, C, E, F (1 punto). </a:t>
            </a:r>
          </a:p>
          <a:p>
            <a:r>
              <a:rPr lang="es-ES" sz="2000"/>
              <a:t>b) Identifique e analice o tipo de documento (1 punto). </a:t>
            </a:r>
          </a:p>
          <a:p>
            <a:r>
              <a:rPr lang="es-ES" sz="2000"/>
              <a:t>c) Comente o tipo de litoloxía e cite exemplos de modelado predominantes nas áreas A e E (1 punto). </a:t>
            </a:r>
          </a:p>
          <a:p>
            <a:r>
              <a:rPr lang="es-ES" sz="2000"/>
              <a:t>d) Explique os episodios oroxénicos que interviñeron na formación do relevo reflectido nesta figura (1 punto).</a:t>
            </a:r>
          </a:p>
          <a:p>
            <a:endParaRPr lang="es-ES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7560840" cy="2412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498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3227"/>
            <a:ext cx="6766880" cy="6894165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1547664" y="4077072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27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25000" lnSpcReduction="20000"/>
          </a:bodyPr>
          <a:lstStyle/>
          <a:p>
            <a:r>
              <a:rPr lang="es-ES" sz="4800" b="1"/>
              <a:t>2.- Atendendo ao documento, conteste (puntuación máxima de 4 puntos): </a:t>
            </a:r>
            <a:endParaRPr lang="es-ES" sz="4800"/>
          </a:p>
          <a:p>
            <a:pPr algn="just"/>
            <a:r>
              <a:rPr lang="es-ES" sz="4800" b="1"/>
              <a:t>a) Cite as unidades identificadas na figura coas letras B, C, E, F (1 punto). </a:t>
            </a:r>
            <a:endParaRPr lang="es-ES" sz="4800"/>
          </a:p>
          <a:p>
            <a:pPr algn="just"/>
            <a:r>
              <a:rPr lang="es-ES" sz="4800" b="1"/>
              <a:t>b) Identifique e analice o tipo de documento (1 punto). </a:t>
            </a:r>
            <a:endParaRPr lang="es-ES" sz="4800"/>
          </a:p>
          <a:p>
            <a:pPr algn="just"/>
            <a:r>
              <a:rPr lang="es-ES" sz="4800" b="1"/>
              <a:t>c) Comente o tipo de litoloxía e cite exemplos de modelado predominantes nas áreas A e E (1 punto). </a:t>
            </a:r>
            <a:endParaRPr lang="es-ES" sz="4800"/>
          </a:p>
          <a:p>
            <a:pPr algn="just"/>
            <a:r>
              <a:rPr lang="es-ES" sz="4800" b="1"/>
              <a:t>d) Explique os episodios oroxénicos que interviñeron na formación do relevo reflectido nesta figura (1 punto). </a:t>
            </a:r>
            <a:endParaRPr lang="es-ES" sz="4800"/>
          </a:p>
          <a:p>
            <a:pPr algn="just"/>
            <a:r>
              <a:rPr lang="es-ES" sz="4800" b="1"/>
              <a:t>a) </a:t>
            </a:r>
            <a:r>
              <a:rPr lang="es-ES" sz="4800"/>
              <a:t>As unidades identificadas na figura son: </a:t>
            </a:r>
          </a:p>
          <a:p>
            <a:pPr algn="just"/>
            <a:r>
              <a:rPr lang="es-ES" sz="4800" b="1"/>
              <a:t>B </a:t>
            </a:r>
            <a:r>
              <a:rPr lang="es-ES" sz="4800"/>
              <a:t>……….. Depresión Meridiana (ou fosa Carballo-Tui). </a:t>
            </a:r>
          </a:p>
          <a:p>
            <a:pPr algn="just"/>
            <a:r>
              <a:rPr lang="es-ES" sz="4800" b="1"/>
              <a:t>C </a:t>
            </a:r>
            <a:r>
              <a:rPr lang="es-ES" sz="4800"/>
              <a:t>……….. Dorsal Meridiana Galega ou Dorsal Galega. </a:t>
            </a:r>
          </a:p>
          <a:p>
            <a:pPr algn="just"/>
            <a:r>
              <a:rPr lang="es-ES" sz="4800" b="1"/>
              <a:t>E </a:t>
            </a:r>
            <a:r>
              <a:rPr lang="es-ES" sz="4800"/>
              <a:t>……..... Depresións interiores, fosas miocénicas (Monforte, Ourense,...). </a:t>
            </a:r>
          </a:p>
          <a:p>
            <a:pPr algn="just"/>
            <a:r>
              <a:rPr lang="es-ES" sz="4800" b="1"/>
              <a:t>F </a:t>
            </a:r>
            <a:r>
              <a:rPr lang="es-ES" sz="4800"/>
              <a:t>……….. Serras orientais. </a:t>
            </a:r>
          </a:p>
          <a:p>
            <a:pPr algn="just"/>
            <a:r>
              <a:rPr lang="es-ES" sz="4800" b="1"/>
              <a:t>b) </a:t>
            </a:r>
            <a:r>
              <a:rPr lang="es-ES" sz="4800"/>
              <a:t>Estamos diante dun corte/perfil topográfico do relevo galego, con orientación Oeste-Leste, marcando no eixe horizontal a distancia en liña recta ata 250 km. e no eixe vertical a altitude ata 2.000 metros; nel indícanse as principais unidades do relevo, distinguidas por cores. Ademais das altitudes actuais das distintas unidades, reflíctese -en liña de puntos descontinua- o redondeamento da penechaira galega antes da fractura do relevo acontecida durante o Terciario. </a:t>
            </a:r>
          </a:p>
          <a:p>
            <a:pPr algn="just"/>
            <a:r>
              <a:rPr lang="es-ES" sz="4800" b="1"/>
              <a:t>c) </a:t>
            </a:r>
            <a:r>
              <a:rPr lang="es-ES" sz="4800"/>
              <a:t>Na área </a:t>
            </a:r>
            <a:r>
              <a:rPr lang="es-ES" sz="4800" b="1"/>
              <a:t>A</a:t>
            </a:r>
            <a:r>
              <a:rPr lang="es-ES" sz="4800"/>
              <a:t>, correspondente ao bloque litoral, predomina o granito que da lugar a un modelado característico desta rocha intrusiva, cristalina e ríxida que pode ser alterada física ou quimicamente (por xelifracción ou conxelación da auga en gretas ou diaclasas; os axentes erosivos poden ocasionar tamen tors, caos de bolas, penedos, a presenza de pedras cabaleiras, etc.). Un exemplo ben característico de modelado granítico atopámolo no Monte Pindo. </a:t>
            </a:r>
          </a:p>
          <a:p>
            <a:pPr algn="just"/>
            <a:r>
              <a:rPr lang="es-ES" sz="4800"/>
              <a:t>Na área </a:t>
            </a:r>
            <a:r>
              <a:rPr lang="es-ES" sz="4800" b="1"/>
              <a:t>E</a:t>
            </a:r>
            <a:r>
              <a:rPr lang="es-ES" sz="4800"/>
              <a:t>, correspondente ás fosas tectónicas orixinadas despois da oroxénese alpina, acumúlanse depósitos sedimentarios de rochas brandas como as arxilas, facilmente erosionables, con formas como as cavorcos, somontes e acumulación de materiais detríticos, outras veces coincidentes con materiais aluviais depositados en fondos de depresións con estratos horizontais, que producen un relevo con escasa pendente. </a:t>
            </a:r>
          </a:p>
          <a:p>
            <a:pPr algn="just"/>
            <a:r>
              <a:rPr lang="es-ES" sz="4800" b="1"/>
              <a:t>d) </a:t>
            </a:r>
            <a:r>
              <a:rPr lang="es-ES" sz="4800"/>
              <a:t>O relevo galego actual é o resultado dunha historia xeolóxica de millóns de anos na que se alternaron fases oroxénicas con outras de calma, nas que predominou a erosión e a sedimentación. </a:t>
            </a:r>
          </a:p>
          <a:p>
            <a:pPr algn="just"/>
            <a:r>
              <a:rPr lang="es-ES" sz="4800" b="1"/>
              <a:t>1) </a:t>
            </a:r>
            <a:r>
              <a:rPr lang="es-ES" sz="4800"/>
              <a:t>Durante a era arcaica ou Precámbrico (4.000-600 millóns de anos) emerxeu do mar unha banda arqueada de noroeste a sueste, formada por lousas e gneis, que comprendía case toda a actual Galicia. </a:t>
            </a:r>
          </a:p>
          <a:p>
            <a:pPr algn="just"/>
            <a:r>
              <a:rPr lang="es-ES" sz="4800" b="1"/>
              <a:t>2) </a:t>
            </a:r>
            <a:r>
              <a:rPr lang="es-ES" sz="4800"/>
              <a:t>Na era primaria ou Paleozoico (600-225 millóns de anos) tivo lugar a oroxénese herciniana. A cordilleira herciniana, formada por materiais como o granito, lousa e cuarcita, mantivo unha aliñación predominante NO-SE, formando a base do zócolo hespérico que se estende ao Oeste de toda a Península Ibérica. </a:t>
            </a:r>
          </a:p>
          <a:p>
            <a:pPr algn="just"/>
            <a:r>
              <a:rPr lang="es-ES" sz="4800" b="1"/>
              <a:t>3) </a:t>
            </a:r>
            <a:r>
              <a:rPr lang="es-ES" sz="4800"/>
              <a:t>A era secundaria ou Mesozoico (225-68 millóns de anos) foi un período de calma no que predominaron a erosión e a sedimentación, e no que continuou o aplanamento da cordilleira herciniana.</a:t>
            </a:r>
          </a:p>
          <a:p>
            <a:pPr algn="just"/>
            <a:r>
              <a:rPr lang="es-ES" sz="4800" b="1"/>
              <a:t>4) </a:t>
            </a:r>
            <a:r>
              <a:rPr lang="es-ES" sz="4800"/>
              <a:t>Durante a era terciaria (68-1,7 millóns de anos) produciuse a oroxénese alpina. Como resultado desta oroxénese, o zócolo hercínico, formado por materiais paleozoicos ríxidos, experimentou fracturas e fallas. Así, acomodándose á vella rede de fracturas e a outras novas xurdidas como consecuencia do pregamento alpino, fracturáronse os bloques do Macizo Galaico e xurdiron depresións afundidas á beira de horsts realzados. </a:t>
            </a:r>
          </a:p>
          <a:p>
            <a:pPr algn="just"/>
            <a:r>
              <a:rPr lang="es-ES" sz="4800" b="1"/>
              <a:t>5) </a:t>
            </a:r>
            <a:r>
              <a:rPr lang="es-ES" sz="4800"/>
              <a:t>Durante a era cuaternaria (1,7 millóns de anos ata a actualidade) producíronse o glaciarismo e a sedimentación de depósitos aluviais. </a:t>
            </a:r>
          </a:p>
          <a:p>
            <a:pPr algn="just"/>
            <a:r>
              <a:rPr lang="es-ES" sz="4800"/>
              <a:t>En Galicia, o glaciarismo quedou restrinxido aos puntos máis elevados das serras orientais e sudorientais, con pequenos circos de cabeceira. </a:t>
            </a:r>
          </a:p>
          <a:p>
            <a:pPr algn="just"/>
            <a:r>
              <a:rPr lang="es-ES" sz="4800"/>
              <a:t>No fondo das depresións, o arrastre fluvial depositou aluvións que as foron colmatando.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38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 descr="Imagen que contiene texto, mapa&#10;&#10;Descripción generada con confianza muy alta">
            <a:extLst>
              <a:ext uri="{FF2B5EF4-FFF2-40B4-BE49-F238E27FC236}">
                <a16:creationId xmlns="" xmlns:a16="http://schemas.microsoft.com/office/drawing/2014/main" id="{180D972C-7C53-4F71-85E3-84DB07836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496944" cy="65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5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 descr="Imagen que contiene captura de pantalla&#10;&#10;Descripción generada con confianza alta">
            <a:extLst>
              <a:ext uri="{FF2B5EF4-FFF2-40B4-BE49-F238E27FC236}">
                <a16:creationId xmlns="" xmlns:a16="http://schemas.microsoft.com/office/drawing/2014/main" id="{74E229A6-16EE-4866-9831-986F5C3F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3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gl-ES" sz="2800"/>
              <a:t>PRINCIPAIS FORMACIÓNS DO RELEVO ACTUAL</a:t>
            </a:r>
            <a:endParaRPr lang="es-ES" sz="2800"/>
          </a:p>
        </p:txBody>
      </p:sp>
      <p:pic>
        <p:nvPicPr>
          <p:cNvPr id="4" name="3 Marcador de contenido" descr="Resultado de imagen de bloques diagramas geografi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7" y="1150617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rcador de contenido 8" descr="Imagen que contiene texto, mapa&#10;&#10;Descripción generada con confianza muy alta">
            <a:extLst>
              <a:ext uri="{FF2B5EF4-FFF2-40B4-BE49-F238E27FC236}">
                <a16:creationId xmlns="" xmlns:a16="http://schemas.microsoft.com/office/drawing/2014/main" id="{BE17DB07-B4F0-42A2-A839-3EF720ED6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25465"/>
            <a:ext cx="3179688" cy="2736304"/>
          </a:xfrm>
          <a:prstGeom prst="rect">
            <a:avLst/>
          </a:prstGeom>
        </p:spPr>
      </p:pic>
      <p:pic>
        <p:nvPicPr>
          <p:cNvPr id="6" name="Imagen 4" descr="Imagen que contiene texto&#10;&#10;Descripción generada con confianza alta">
            <a:extLst>
              <a:ext uri="{FF2B5EF4-FFF2-40B4-BE49-F238E27FC236}">
                <a16:creationId xmlns="" xmlns:a16="http://schemas.microsoft.com/office/drawing/2014/main" id="{10171AE0-0F20-45B5-858E-53164C702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854480"/>
            <a:ext cx="3074496" cy="2592825"/>
          </a:xfrm>
          <a:prstGeom prst="rect">
            <a:avLst/>
          </a:prstGeom>
        </p:spPr>
      </p:pic>
      <p:pic>
        <p:nvPicPr>
          <p:cNvPr id="7" name="Imagen 8" descr="Imagen que contiene texto&#10;&#10;Descripción generada con confianza muy alta">
            <a:extLst>
              <a:ext uri="{FF2B5EF4-FFF2-40B4-BE49-F238E27FC236}">
                <a16:creationId xmlns:a16="http://schemas.microsoft.com/office/drawing/2014/main" xmlns="" id="{907C49F2-5590-4B7C-8C9A-684EF1F89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319" y="3974317"/>
            <a:ext cx="3638716" cy="2883683"/>
          </a:xfrm>
          <a:prstGeom prst="rect">
            <a:avLst/>
          </a:prstGeom>
        </p:spPr>
      </p:pic>
      <p:pic>
        <p:nvPicPr>
          <p:cNvPr id="8" name="Marcador de contenido 8" descr="Imagen que contiene texto&#10;&#10;Descripción generada con confianza muy alta">
            <a:extLst>
              <a:ext uri="{FF2B5EF4-FFF2-40B4-BE49-F238E27FC236}">
                <a16:creationId xmlns:a16="http://schemas.microsoft.com/office/drawing/2014/main" xmlns="" id="{6ECC1DD6-3C4B-4B14-AED4-79912982CF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358" b="7986"/>
          <a:stretch/>
        </p:blipFill>
        <p:spPr>
          <a:xfrm>
            <a:off x="238638" y="4149776"/>
            <a:ext cx="4768846" cy="268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gl-ES" sz="2800">
                <a:solidFill>
                  <a:srgbClr val="FF0000"/>
                </a:solidFill>
              </a:rPr>
              <a:t>RELEVO GRANÍTICO</a:t>
            </a:r>
            <a:endParaRPr lang="gl-ES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gl-ES" dirty="0"/>
          </a:p>
          <a:p>
            <a:pPr algn="just"/>
            <a:r>
              <a:rPr lang="gl-ES" dirty="0"/>
              <a:t>O </a:t>
            </a:r>
            <a:r>
              <a:rPr lang="gl-ES" dirty="0">
                <a:solidFill>
                  <a:srgbClr val="FF0000"/>
                </a:solidFill>
              </a:rPr>
              <a:t>granito</a:t>
            </a:r>
            <a:r>
              <a:rPr lang="gl-ES" dirty="0"/>
              <a:t> é unha </a:t>
            </a:r>
            <a:r>
              <a:rPr lang="gl-ES" dirty="0">
                <a:solidFill>
                  <a:srgbClr val="FF0000"/>
                </a:solidFill>
              </a:rPr>
              <a:t>roca ígnea  plutónica</a:t>
            </a:r>
            <a:r>
              <a:rPr lang="gl-ES" dirty="0"/>
              <a:t>, constituída esencialmente por cuarzo,  feldespato e  mica</a:t>
            </a:r>
            <a:r>
              <a:rPr lang="gl-ES"/>
              <a:t>. </a:t>
            </a:r>
            <a:endParaRPr lang="gl-ES" dirty="0"/>
          </a:p>
          <a:p>
            <a:pPr algn="just"/>
            <a:r>
              <a:rPr lang="gl-ES" dirty="0"/>
              <a:t>É a </a:t>
            </a:r>
            <a:r>
              <a:rPr lang="gl-ES" dirty="0">
                <a:solidFill>
                  <a:srgbClr val="FF0000"/>
                </a:solidFill>
              </a:rPr>
              <a:t>roca máis abundante da codia continental</a:t>
            </a:r>
            <a:r>
              <a:rPr lang="gl-ES"/>
              <a:t>. </a:t>
            </a:r>
            <a:endParaRPr lang="gl-ES" dirty="0"/>
          </a:p>
          <a:p>
            <a:pPr algn="just"/>
            <a:r>
              <a:rPr lang="gl-ES" dirty="0"/>
              <a:t>Por mor da súa </a:t>
            </a:r>
            <a:r>
              <a:rPr lang="gl-ES" dirty="0">
                <a:solidFill>
                  <a:srgbClr val="FF0000"/>
                </a:solidFill>
              </a:rPr>
              <a:t>gran dureza</a:t>
            </a:r>
            <a:r>
              <a:rPr lang="gl-ES" dirty="0"/>
              <a:t>, </a:t>
            </a:r>
            <a:r>
              <a:rPr lang="gl-ES" u="sng" dirty="0"/>
              <a:t>é frecuente que terminen sendo a cima dunha montaña</a:t>
            </a:r>
            <a:r>
              <a:rPr lang="gl-ES"/>
              <a:t>. </a:t>
            </a:r>
            <a:endParaRPr lang="gl-ES" smtClean="0"/>
          </a:p>
          <a:p>
            <a:r>
              <a:rPr lang="gl-ES"/>
              <a:t>Son </a:t>
            </a:r>
            <a:r>
              <a:rPr lang="gl-ES">
                <a:solidFill>
                  <a:srgbClr val="FF0000"/>
                </a:solidFill>
              </a:rPr>
              <a:t>rocas ríxidas e resistentes</a:t>
            </a:r>
            <a:r>
              <a:rPr lang="gl-ES"/>
              <a:t>. </a:t>
            </a:r>
          </a:p>
          <a:p>
            <a:r>
              <a:rPr lang="gl-ES" u="sng">
                <a:solidFill>
                  <a:srgbClr val="FF0000"/>
                </a:solidFill>
              </a:rPr>
              <a:t>Notable homoxeneidade que non favorece a erosión diferencial</a:t>
            </a:r>
            <a:r>
              <a:rPr lang="gl-ES"/>
              <a:t>.</a:t>
            </a:r>
          </a:p>
          <a:p>
            <a:pPr algn="just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22446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6A3D786-6947-42F8-960E-465AA482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571AFE-01C6-4619-A6AA-93B487A60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gl-ES" u="sng" smtClean="0">
                <a:solidFill>
                  <a:srgbClr val="FF0000"/>
                </a:solidFill>
              </a:rPr>
              <a:t>FORMAS GRANÍTICAS</a:t>
            </a:r>
            <a:r>
              <a:rPr lang="gl-ES" smtClean="0">
                <a:solidFill>
                  <a:srgbClr val="FF0000"/>
                </a:solidFill>
              </a:rPr>
              <a:t>:</a:t>
            </a:r>
            <a:endParaRPr lang="gl-ES" dirty="0">
              <a:solidFill>
                <a:srgbClr val="FF0000"/>
              </a:solidFill>
            </a:endParaRPr>
          </a:p>
          <a:p>
            <a:endParaRPr lang="gl-ES" dirty="0"/>
          </a:p>
          <a:p>
            <a:endParaRPr lang="gl-ES" dirty="0"/>
          </a:p>
        </p:txBody>
      </p:sp>
      <p:pic>
        <p:nvPicPr>
          <p:cNvPr id="5" name="3 Marcador de contenido" descr="Resultado de imagen de bloques diagramas geografia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5673973" cy="321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arcador de contenido 5" descr="Imagen que contiene interior&#10;&#10;Descripción generada con confianza muy alta">
            <a:extLst>
              <a:ext uri="{FF2B5EF4-FFF2-40B4-BE49-F238E27FC236}">
                <a16:creationId xmlns="" xmlns:a16="http://schemas.microsoft.com/office/drawing/2014/main" id="{A4D1EA41-A21E-4964-9657-E696883D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7" y="4221088"/>
            <a:ext cx="8178800" cy="25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6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1757</Words>
  <Application>Microsoft Office PowerPoint</Application>
  <PresentationFormat>Presentación en pantalla (4:3)</PresentationFormat>
  <Paragraphs>158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BLOQUES DIAGRAMA XEOMORFOLOXÍA</vt:lpstr>
      <vt:lpstr>ABAU</vt:lpstr>
      <vt:lpstr>Presentación de PowerPoint</vt:lpstr>
      <vt:lpstr>Presentación de PowerPoint</vt:lpstr>
      <vt:lpstr>Presentación de PowerPoint</vt:lpstr>
      <vt:lpstr>Presentación de PowerPoint</vt:lpstr>
      <vt:lpstr>PRINCIPAIS FORMACIÓNS DO RELEVO ACTUAL</vt:lpstr>
      <vt:lpstr>RELEVO GRANÍTICO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Relevo horizontal e en costa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Relevo volcánico</vt:lpstr>
      <vt:lpstr>Presentación de PowerPoint</vt:lpstr>
      <vt:lpstr>Presentación de PowerPoint</vt:lpstr>
      <vt:lpstr>Presentación de PowerPoint</vt:lpstr>
      <vt:lpstr>Presentación de PowerPoint</vt:lpstr>
      <vt:lpstr>ACTIVIDADES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BLOQUES DIAGRAMA XEOMORFOLOXÍA</dc:title>
  <dc:creator>Toshiba</dc:creator>
  <cp:lastModifiedBy>Toshiba</cp:lastModifiedBy>
  <cp:revision>20</cp:revision>
  <dcterms:created xsi:type="dcterms:W3CDTF">2018-11-25T10:02:23Z</dcterms:created>
  <dcterms:modified xsi:type="dcterms:W3CDTF">2018-11-26T09:13:02Z</dcterms:modified>
</cp:coreProperties>
</file>