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20C8-2D03-40D0-8CF6-0A873E1A0293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1B0F-9878-4D8D-A8B0-54ED90D708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20C8-2D03-40D0-8CF6-0A873E1A0293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1B0F-9878-4D8D-A8B0-54ED90D708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20C8-2D03-40D0-8CF6-0A873E1A0293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1B0F-9878-4D8D-A8B0-54ED90D708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20C8-2D03-40D0-8CF6-0A873E1A0293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1B0F-9878-4D8D-A8B0-54ED90D708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20C8-2D03-40D0-8CF6-0A873E1A0293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1B0F-9878-4D8D-A8B0-54ED90D708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20C8-2D03-40D0-8CF6-0A873E1A0293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1B0F-9878-4D8D-A8B0-54ED90D708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20C8-2D03-40D0-8CF6-0A873E1A0293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1B0F-9878-4D8D-A8B0-54ED90D708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20C8-2D03-40D0-8CF6-0A873E1A0293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1B0F-9878-4D8D-A8B0-54ED90D708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20C8-2D03-40D0-8CF6-0A873E1A0293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1B0F-9878-4D8D-A8B0-54ED90D708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20C8-2D03-40D0-8CF6-0A873E1A0293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1B0F-9878-4D8D-A8B0-54ED90D708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20C8-2D03-40D0-8CF6-0A873E1A0293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1B0F-9878-4D8D-A8B0-54ED90D708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A20C8-2D03-40D0-8CF6-0A873E1A0293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01B0F-9878-4D8D-A8B0-54ED90D708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786" y="142852"/>
            <a:ext cx="7798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TEMA  6:  A   POBOACIÓN ESPAÑOLA  VOCABULARIO</a:t>
            </a:r>
            <a:endParaRPr lang="es-ES" sz="3600" dirty="0"/>
          </a:p>
        </p:txBody>
      </p:sp>
      <p:pic>
        <p:nvPicPr>
          <p:cNvPr id="1026" name="Picture 2" descr="https://xeoberto.files.wordpress.com/2017/03/88296-795-533.jpg?w=6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5"/>
            <a:ext cx="792961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214290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pt-BR" b="1" i="1" dirty="0" smtClean="0"/>
              <a:t>TRANSICIÓN DEMOGRÁFICA: É o período da historia demográfica caracterizado por </a:t>
            </a:r>
            <a:r>
              <a:rPr lang="pt-BR" b="1" i="1" dirty="0" err="1" smtClean="0"/>
              <a:t>un</a:t>
            </a:r>
            <a:r>
              <a:rPr lang="pt-BR" b="1" i="1" dirty="0" smtClean="0"/>
              <a:t> descenso suave da taxa de natalidade e </a:t>
            </a:r>
            <a:r>
              <a:rPr lang="pt-BR" b="1" i="1" dirty="0" err="1" smtClean="0"/>
              <a:t>un</a:t>
            </a:r>
            <a:r>
              <a:rPr lang="pt-BR" b="1" i="1" dirty="0" smtClean="0"/>
              <a:t> rápido descenso da taxa de mortalidade,  provocando um aumento do </a:t>
            </a:r>
            <a:r>
              <a:rPr lang="pt-BR" b="1" i="1" dirty="0" err="1" smtClean="0"/>
              <a:t>crecemento</a:t>
            </a:r>
            <a:r>
              <a:rPr lang="pt-BR" b="1" i="1" dirty="0" smtClean="0"/>
              <a:t> natural da </a:t>
            </a:r>
            <a:r>
              <a:rPr lang="pt-BR" b="1" i="1" dirty="0" err="1" smtClean="0"/>
              <a:t>poboación</a:t>
            </a:r>
            <a:r>
              <a:rPr lang="pt-BR" b="1" i="1" dirty="0" smtClean="0"/>
              <a:t> </a:t>
            </a:r>
            <a:r>
              <a:rPr lang="pt-BR" b="1" i="1" dirty="0" err="1" smtClean="0"/>
              <a:t>debido</a:t>
            </a:r>
            <a:r>
              <a:rPr lang="pt-BR" b="1" i="1" dirty="0" smtClean="0"/>
              <a:t> aos avances médicos e </a:t>
            </a:r>
            <a:r>
              <a:rPr lang="pt-BR" b="1" i="1" dirty="0" err="1" smtClean="0"/>
              <a:t>sanitarios</a:t>
            </a:r>
            <a:r>
              <a:rPr lang="pt-BR" b="1" i="1" dirty="0" smtClean="0"/>
              <a:t>, e a </a:t>
            </a:r>
            <a:r>
              <a:rPr lang="pt-BR" b="1" i="1" dirty="0" err="1" smtClean="0"/>
              <a:t>mellora</a:t>
            </a:r>
            <a:r>
              <a:rPr lang="pt-BR" b="1" i="1" dirty="0" smtClean="0"/>
              <a:t> do </a:t>
            </a:r>
            <a:r>
              <a:rPr lang="pt-BR" b="1" i="1" dirty="0" err="1" smtClean="0"/>
              <a:t>nivel</a:t>
            </a:r>
            <a:r>
              <a:rPr lang="pt-BR" b="1" i="1" dirty="0" smtClean="0"/>
              <a:t> de vida </a:t>
            </a:r>
            <a:r>
              <a:rPr lang="pt-BR" b="1" i="1" dirty="0" err="1" smtClean="0"/>
              <a:t>económico</a:t>
            </a:r>
            <a:r>
              <a:rPr lang="pt-BR" b="1" i="1" dirty="0" smtClean="0"/>
              <a:t>, educativo e cultural. </a:t>
            </a:r>
          </a:p>
          <a:p>
            <a:r>
              <a:rPr lang="es-ES" dirty="0" smtClean="0"/>
              <a:t>En España non </a:t>
            </a:r>
            <a:r>
              <a:rPr lang="es-ES" dirty="0" err="1" smtClean="0"/>
              <a:t>hai</a:t>
            </a:r>
            <a:r>
              <a:rPr lang="es-ES" dirty="0" smtClean="0"/>
              <a:t> </a:t>
            </a:r>
            <a:r>
              <a:rPr lang="es-ES" dirty="0" err="1" smtClean="0"/>
              <a:t>acordo</a:t>
            </a:r>
            <a:r>
              <a:rPr lang="es-ES" dirty="0" smtClean="0"/>
              <a:t> entre os demógrafos sobre a data de </a:t>
            </a:r>
            <a:r>
              <a:rPr lang="es-ES" dirty="0" err="1" smtClean="0"/>
              <a:t>comenzo</a:t>
            </a:r>
            <a:r>
              <a:rPr lang="es-ES" dirty="0" smtClean="0"/>
              <a:t> </a:t>
            </a:r>
            <a:r>
              <a:rPr lang="es-ES" dirty="0" err="1" smtClean="0"/>
              <a:t>desta</a:t>
            </a:r>
            <a:r>
              <a:rPr lang="es-ES" dirty="0" smtClean="0"/>
              <a:t>. </a:t>
            </a:r>
          </a:p>
          <a:p>
            <a:r>
              <a:rPr lang="pt-BR" dirty="0" smtClean="0"/>
              <a:t>Para uns </a:t>
            </a:r>
            <a:r>
              <a:rPr lang="pt-BR" dirty="0" err="1" smtClean="0"/>
              <a:t>sitúase</a:t>
            </a:r>
            <a:r>
              <a:rPr lang="pt-BR" dirty="0" smtClean="0"/>
              <a:t> nos </a:t>
            </a:r>
            <a:r>
              <a:rPr lang="pt-BR" dirty="0" err="1" smtClean="0"/>
              <a:t>comenzos</a:t>
            </a:r>
            <a:r>
              <a:rPr lang="pt-BR" dirty="0" smtClean="0"/>
              <a:t> do s. XX, outros a </a:t>
            </a:r>
            <a:r>
              <a:rPr lang="pt-BR" dirty="0" err="1" smtClean="0"/>
              <a:t>retrasan</a:t>
            </a:r>
            <a:r>
              <a:rPr lang="pt-BR" dirty="0" smtClean="0"/>
              <a:t> ata 1920. </a:t>
            </a:r>
          </a:p>
          <a:p>
            <a:r>
              <a:rPr lang="pt-BR" dirty="0" smtClean="0"/>
              <a:t>O remate está claramente situado </a:t>
            </a:r>
            <a:r>
              <a:rPr lang="pt-BR" dirty="0" err="1" smtClean="0"/>
              <a:t>en</a:t>
            </a:r>
            <a:r>
              <a:rPr lang="pt-BR" dirty="0" smtClean="0"/>
              <a:t> 1975, </a:t>
            </a:r>
            <a:r>
              <a:rPr lang="pt-BR" dirty="0" err="1" smtClean="0"/>
              <a:t>cando</a:t>
            </a:r>
            <a:r>
              <a:rPr lang="pt-BR" dirty="0" smtClean="0"/>
              <a:t> o </a:t>
            </a:r>
            <a:r>
              <a:rPr lang="pt-BR" dirty="0" err="1" smtClean="0"/>
              <a:t>afundimento</a:t>
            </a:r>
            <a:r>
              <a:rPr lang="pt-BR" dirty="0" smtClean="0"/>
              <a:t> de natalidade da </a:t>
            </a:r>
            <a:r>
              <a:rPr lang="pt-BR" dirty="0" err="1" smtClean="0"/>
              <a:t>paso</a:t>
            </a:r>
            <a:r>
              <a:rPr lang="pt-BR" dirty="0" smtClean="0"/>
              <a:t> ao </a:t>
            </a:r>
            <a:r>
              <a:rPr lang="pt-BR" dirty="0" err="1" smtClean="0"/>
              <a:t>réxime</a:t>
            </a:r>
            <a:r>
              <a:rPr lang="pt-BR" dirty="0" smtClean="0"/>
              <a:t> demográfico moderno. 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14686"/>
            <a:ext cx="5786459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00034" y="214290"/>
            <a:ext cx="7715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pPr algn="just"/>
            <a:r>
              <a:rPr lang="pt-BR" sz="2400" b="1" i="1" dirty="0" smtClean="0"/>
              <a:t>PADRÓN MUNICIPAL: Reconto </a:t>
            </a:r>
            <a:r>
              <a:rPr lang="pt-BR" sz="2400" b="1" i="1" dirty="0" err="1" smtClean="0"/>
              <a:t>xeral</a:t>
            </a:r>
            <a:r>
              <a:rPr lang="pt-BR" sz="2400" b="1" i="1" dirty="0" smtClean="0"/>
              <a:t> dos habitantes </a:t>
            </a:r>
            <a:r>
              <a:rPr lang="pt-BR" sz="2400" b="1" i="1" dirty="0" err="1" smtClean="0"/>
              <a:t>dun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concello</a:t>
            </a:r>
            <a:r>
              <a:rPr lang="pt-BR" sz="2400" b="1" i="1" dirty="0" smtClean="0"/>
              <a:t>,  que se </a:t>
            </a:r>
            <a:r>
              <a:rPr lang="pt-BR" sz="2400" b="1" i="1" dirty="0" err="1" smtClean="0"/>
              <a:t>fai</a:t>
            </a:r>
            <a:r>
              <a:rPr lang="pt-BR" sz="2400" b="1" i="1" dirty="0" smtClean="0"/>
              <a:t> cada cinco anos e </a:t>
            </a:r>
            <a:r>
              <a:rPr lang="pt-BR" sz="2400" b="1" i="1" dirty="0" err="1" smtClean="0"/>
              <a:t>recolle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datos</a:t>
            </a:r>
            <a:r>
              <a:rPr lang="pt-BR" sz="2400" b="1" i="1" dirty="0" smtClean="0"/>
              <a:t> como o nome e apelidos, o </a:t>
            </a:r>
            <a:r>
              <a:rPr lang="pt-BR" sz="2400" b="1" i="1" dirty="0" err="1" smtClean="0"/>
              <a:t>enderezo</a:t>
            </a:r>
            <a:r>
              <a:rPr lang="pt-BR" sz="2400" b="1" i="1" dirty="0" smtClean="0"/>
              <a:t>, o sexo, a data e lugar de </a:t>
            </a:r>
            <a:r>
              <a:rPr lang="pt-BR" sz="2400" b="1" i="1" dirty="0" err="1" smtClean="0"/>
              <a:t>nacemento</a:t>
            </a:r>
            <a:r>
              <a:rPr lang="pt-BR" sz="2400" b="1" i="1" dirty="0" smtClean="0"/>
              <a:t>, a nacionalidade, o estado civil, o </a:t>
            </a:r>
            <a:r>
              <a:rPr lang="pt-BR" sz="2400" b="1" i="1" dirty="0" err="1" smtClean="0"/>
              <a:t>nivel</a:t>
            </a:r>
            <a:r>
              <a:rPr lang="pt-BR" sz="2400" b="1" i="1" dirty="0" smtClean="0"/>
              <a:t> cultural, a </a:t>
            </a:r>
            <a:r>
              <a:rPr lang="pt-BR" sz="2400" b="1" i="1" dirty="0" err="1" smtClean="0"/>
              <a:t>profesión</a:t>
            </a:r>
            <a:r>
              <a:rPr lang="pt-BR" sz="2400" b="1" i="1" dirty="0" smtClean="0"/>
              <a:t>, etc. É </a:t>
            </a:r>
            <a:r>
              <a:rPr lang="pt-BR" sz="2400" b="1" i="1" dirty="0" err="1" smtClean="0"/>
              <a:t>un</a:t>
            </a:r>
            <a:r>
              <a:rPr lang="pt-BR" sz="2400" b="1" i="1" dirty="0" smtClean="0"/>
              <a:t> documento </a:t>
            </a:r>
            <a:r>
              <a:rPr lang="pt-BR" sz="2400" b="1" i="1" dirty="0" err="1" smtClean="0"/>
              <a:t>dinámico</a:t>
            </a:r>
            <a:r>
              <a:rPr lang="pt-BR" sz="2400" b="1" i="1" dirty="0" smtClean="0"/>
              <a:t> que </a:t>
            </a:r>
            <a:r>
              <a:rPr lang="pt-BR" sz="2400" b="1" i="1" dirty="0" err="1" smtClean="0"/>
              <a:t>debe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actualizarse</a:t>
            </a:r>
            <a:r>
              <a:rPr lang="pt-BR" sz="2400" b="1" i="1" dirty="0" smtClean="0"/>
              <a:t> e é público. </a:t>
            </a:r>
            <a:endParaRPr lang="es-ES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025" y="2928934"/>
            <a:ext cx="41719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14348" y="5000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: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85720" y="285728"/>
            <a:ext cx="885828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 taxa de </a:t>
            </a:r>
            <a:r>
              <a:rPr lang="pt-BR" sz="3200" b="1" dirty="0" err="1" smtClean="0"/>
              <a:t>crecemento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vexetativo</a:t>
            </a:r>
            <a:r>
              <a:rPr lang="pt-BR" sz="3200" b="1" dirty="0" smtClean="0"/>
              <a:t> ou natural da </a:t>
            </a:r>
            <a:r>
              <a:rPr lang="pt-BR" sz="3200" b="1" dirty="0" err="1" smtClean="0"/>
              <a:t>poboación</a:t>
            </a:r>
            <a:r>
              <a:rPr lang="pt-BR" sz="3200" dirty="0" smtClean="0"/>
              <a:t> </a:t>
            </a:r>
            <a:r>
              <a:rPr lang="pt-BR" sz="2000" dirty="0" smtClean="0"/>
              <a:t>é a </a:t>
            </a:r>
            <a:r>
              <a:rPr lang="pt-BR" sz="2000" dirty="0" err="1" smtClean="0"/>
              <a:t>diferenza</a:t>
            </a:r>
            <a:r>
              <a:rPr lang="pt-BR" sz="2000" dirty="0" smtClean="0"/>
              <a:t> entre o número de </a:t>
            </a:r>
            <a:r>
              <a:rPr lang="pt-BR" sz="2000" dirty="0" err="1" smtClean="0"/>
              <a:t>nacementos</a:t>
            </a:r>
            <a:r>
              <a:rPr lang="pt-BR" sz="2000" dirty="0" smtClean="0"/>
              <a:t> e o número de </a:t>
            </a:r>
            <a:r>
              <a:rPr lang="pt-BR" sz="2000" dirty="0" err="1" smtClean="0"/>
              <a:t>falecementos</a:t>
            </a:r>
            <a:r>
              <a:rPr lang="pt-BR" sz="2000" dirty="0" smtClean="0"/>
              <a:t> </a:t>
            </a:r>
            <a:r>
              <a:rPr lang="pt-BR" sz="2000" dirty="0" err="1" smtClean="0"/>
              <a:t>nunha</a:t>
            </a:r>
            <a:r>
              <a:rPr lang="pt-BR" sz="2000" dirty="0" smtClean="0"/>
              <a:t> </a:t>
            </a:r>
            <a:r>
              <a:rPr lang="pt-BR" sz="2000" dirty="0" err="1" smtClean="0"/>
              <a:t>poboación</a:t>
            </a:r>
            <a:r>
              <a:rPr lang="pt-BR" sz="2000" dirty="0" smtClean="0"/>
              <a:t> determinada, dividida </a:t>
            </a:r>
            <a:r>
              <a:rPr lang="pt-BR" sz="2000" dirty="0" err="1" smtClean="0"/>
              <a:t>polo</a:t>
            </a:r>
            <a:r>
              <a:rPr lang="pt-BR" sz="2000" dirty="0" smtClean="0"/>
              <a:t> total da </a:t>
            </a:r>
            <a:r>
              <a:rPr lang="pt-BR" sz="2000" dirty="0" err="1" smtClean="0"/>
              <a:t>poboación</a:t>
            </a:r>
            <a:r>
              <a:rPr lang="pt-BR" sz="2000" dirty="0" smtClean="0"/>
              <a:t> no ano considerado e </a:t>
            </a:r>
            <a:r>
              <a:rPr lang="pt-BR" sz="2000" dirty="0" err="1" smtClean="0"/>
              <a:t>expresado</a:t>
            </a:r>
            <a:r>
              <a:rPr lang="pt-BR" sz="2000" dirty="0" smtClean="0"/>
              <a:t> </a:t>
            </a:r>
            <a:r>
              <a:rPr lang="pt-BR" sz="2000" dirty="0" err="1" smtClean="0"/>
              <a:t>en</a:t>
            </a:r>
            <a:r>
              <a:rPr lang="pt-BR" sz="2000" dirty="0" smtClean="0"/>
              <a:t> %.</a:t>
            </a:r>
          </a:p>
          <a:p>
            <a:r>
              <a:rPr lang="pt-BR" sz="2000" dirty="0" smtClean="0"/>
              <a:t> </a:t>
            </a:r>
          </a:p>
          <a:p>
            <a:r>
              <a:rPr lang="pt-BR" sz="2000" b="1" dirty="0" smtClean="0"/>
              <a:t>FÓRMULA </a:t>
            </a:r>
            <a:r>
              <a:rPr lang="pt-BR" sz="2000" dirty="0" smtClean="0"/>
              <a:t>= (</a:t>
            </a:r>
            <a:r>
              <a:rPr lang="pt-BR" sz="2000" dirty="0" err="1" smtClean="0"/>
              <a:t>Nacementos</a:t>
            </a:r>
            <a:r>
              <a:rPr lang="pt-BR" sz="2000" dirty="0" smtClean="0"/>
              <a:t>- </a:t>
            </a:r>
            <a:r>
              <a:rPr lang="pt-BR" sz="2000" dirty="0" err="1" smtClean="0"/>
              <a:t>Defuncións</a:t>
            </a:r>
            <a:r>
              <a:rPr lang="pt-BR" sz="2000" dirty="0" smtClean="0"/>
              <a:t>) /</a:t>
            </a:r>
            <a:r>
              <a:rPr lang="pt-BR" sz="2000" dirty="0" err="1" smtClean="0"/>
              <a:t>Poboación</a:t>
            </a:r>
            <a:r>
              <a:rPr lang="pt-BR" sz="2000" dirty="0" smtClean="0"/>
              <a:t> x 100 </a:t>
            </a:r>
          </a:p>
          <a:p>
            <a:endParaRPr lang="pt-BR" sz="2000" dirty="0" smtClean="0"/>
          </a:p>
          <a:p>
            <a:r>
              <a:rPr lang="pt-BR" sz="2000" dirty="0" smtClean="0"/>
              <a:t>O resultado pode ser positivo, negativo ou </a:t>
            </a:r>
            <a:r>
              <a:rPr lang="pt-BR" sz="2000" dirty="0" err="1" smtClean="0"/>
              <a:t>cero</a:t>
            </a:r>
            <a:r>
              <a:rPr lang="pt-BR" sz="2000" dirty="0" smtClean="0"/>
              <a:t>. 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Positivo. </a:t>
            </a:r>
            <a:r>
              <a:rPr lang="pt-BR" sz="2000" dirty="0" err="1" smtClean="0"/>
              <a:t>Naceron</a:t>
            </a:r>
            <a:r>
              <a:rPr lang="pt-BR" sz="2000" dirty="0" smtClean="0"/>
              <a:t> </a:t>
            </a:r>
            <a:r>
              <a:rPr lang="pt-BR" sz="2000" dirty="0" err="1" smtClean="0"/>
              <a:t>máis</a:t>
            </a:r>
            <a:r>
              <a:rPr lang="pt-BR" sz="2000" dirty="0" smtClean="0"/>
              <a:t> </a:t>
            </a:r>
            <a:r>
              <a:rPr lang="pt-BR" sz="2000" dirty="0" err="1" smtClean="0"/>
              <a:t>persoas</a:t>
            </a:r>
            <a:r>
              <a:rPr lang="pt-BR" sz="2000" dirty="0" smtClean="0"/>
              <a:t> das que </a:t>
            </a:r>
            <a:r>
              <a:rPr lang="pt-BR" sz="2000" dirty="0" err="1" smtClean="0"/>
              <a:t>morreron</a:t>
            </a:r>
            <a:r>
              <a:rPr lang="pt-BR" sz="2000" dirty="0" smtClean="0"/>
              <a:t>. </a:t>
            </a:r>
          </a:p>
          <a:p>
            <a:r>
              <a:rPr lang="pt-BR" sz="2000" b="1" dirty="0" smtClean="0"/>
              <a:t>Negativo. </a:t>
            </a:r>
            <a:r>
              <a:rPr lang="pt-BR" sz="2000" dirty="0" err="1" smtClean="0"/>
              <a:t>En</a:t>
            </a:r>
            <a:r>
              <a:rPr lang="pt-BR" sz="2000" dirty="0" smtClean="0"/>
              <a:t> casos de guerra, de epidemias mortais ou de baixa natalidade, o </a:t>
            </a:r>
            <a:r>
              <a:rPr lang="pt-BR" sz="2000" dirty="0" err="1" smtClean="0"/>
              <a:t>crecemento</a:t>
            </a:r>
            <a:r>
              <a:rPr lang="pt-BR" sz="2000" dirty="0" smtClean="0"/>
              <a:t> é negativo; é </a:t>
            </a:r>
            <a:r>
              <a:rPr lang="pt-BR" sz="2000" dirty="0" err="1" smtClean="0"/>
              <a:t>dicir</a:t>
            </a:r>
            <a:r>
              <a:rPr lang="pt-BR" sz="2000" dirty="0" smtClean="0"/>
              <a:t>, a </a:t>
            </a:r>
            <a:r>
              <a:rPr lang="pt-BR" sz="2000" dirty="0" err="1" smtClean="0"/>
              <a:t>poboación</a:t>
            </a:r>
            <a:r>
              <a:rPr lang="pt-BR" sz="2000" dirty="0" smtClean="0"/>
              <a:t> </a:t>
            </a:r>
            <a:r>
              <a:rPr lang="pt-BR" sz="2000" dirty="0" err="1" smtClean="0"/>
              <a:t>diminúe</a:t>
            </a:r>
            <a:r>
              <a:rPr lang="pt-BR" sz="2000" dirty="0" smtClean="0"/>
              <a:t>. </a:t>
            </a:r>
            <a:r>
              <a:rPr lang="pt-BR" sz="2000" dirty="0" err="1" smtClean="0"/>
              <a:t>En</a:t>
            </a:r>
            <a:r>
              <a:rPr lang="pt-BR" sz="2000" dirty="0" smtClean="0"/>
              <a:t> </a:t>
            </a:r>
            <a:r>
              <a:rPr lang="pt-BR" sz="2000" dirty="0" err="1" smtClean="0"/>
              <a:t>Galicia</a:t>
            </a:r>
            <a:r>
              <a:rPr lang="pt-BR" sz="2000" dirty="0" smtClean="0"/>
              <a:t>, </a:t>
            </a:r>
            <a:r>
              <a:rPr lang="pt-BR" sz="2000" dirty="0" err="1" smtClean="0"/>
              <a:t>actualmente</a:t>
            </a:r>
            <a:r>
              <a:rPr lang="pt-BR" sz="2000" dirty="0" smtClean="0"/>
              <a:t> é negativo </a:t>
            </a:r>
            <a:r>
              <a:rPr lang="pt-BR" sz="2000" dirty="0" err="1" smtClean="0"/>
              <a:t>pola</a:t>
            </a:r>
            <a:r>
              <a:rPr lang="pt-BR" sz="2000" dirty="0" smtClean="0"/>
              <a:t> baixa taxa de natalidade e o elevado </a:t>
            </a:r>
            <a:r>
              <a:rPr lang="pt-BR" sz="2000" dirty="0" err="1" smtClean="0"/>
              <a:t>grao</a:t>
            </a:r>
            <a:r>
              <a:rPr lang="pt-BR" sz="2000" dirty="0" smtClean="0"/>
              <a:t> de </a:t>
            </a:r>
            <a:r>
              <a:rPr lang="pt-BR" sz="2000" dirty="0" err="1" smtClean="0"/>
              <a:t>envellecemento</a:t>
            </a:r>
            <a:r>
              <a:rPr lang="pt-BR" sz="2000" dirty="0" smtClean="0"/>
              <a:t> da </a:t>
            </a:r>
            <a:r>
              <a:rPr lang="pt-BR" sz="2000" dirty="0" err="1" smtClean="0"/>
              <a:t>poboación</a:t>
            </a:r>
            <a:r>
              <a:rPr lang="pt-BR" sz="2000" dirty="0" smtClean="0"/>
              <a:t>. </a:t>
            </a:r>
          </a:p>
          <a:p>
            <a:r>
              <a:rPr lang="pt-BR" sz="2000" b="1" dirty="0" err="1" smtClean="0"/>
              <a:t>Cero</a:t>
            </a:r>
            <a:r>
              <a:rPr lang="pt-BR" sz="2000" b="1" dirty="0" smtClean="0"/>
              <a:t>. </a:t>
            </a:r>
            <a:r>
              <a:rPr lang="pt-BR" sz="2000" dirty="0" smtClean="0"/>
              <a:t>O </a:t>
            </a:r>
            <a:r>
              <a:rPr lang="pt-BR" sz="2000" dirty="0" err="1" smtClean="0"/>
              <a:t>crecemento</a:t>
            </a:r>
            <a:r>
              <a:rPr lang="pt-BR" sz="2000" dirty="0" smtClean="0"/>
              <a:t> pode ser </a:t>
            </a:r>
            <a:r>
              <a:rPr lang="pt-BR" sz="2000" dirty="0" err="1" smtClean="0"/>
              <a:t>cero</a:t>
            </a:r>
            <a:r>
              <a:rPr lang="pt-BR" sz="2000" dirty="0" smtClean="0"/>
              <a:t> se morre o mesmo número de </a:t>
            </a:r>
            <a:r>
              <a:rPr lang="pt-BR" sz="2000" dirty="0" err="1" smtClean="0"/>
              <a:t>persoas</a:t>
            </a:r>
            <a:r>
              <a:rPr lang="pt-BR" sz="2000" dirty="0" smtClean="0"/>
              <a:t> que </a:t>
            </a:r>
            <a:r>
              <a:rPr lang="pt-BR" sz="2000" dirty="0" err="1" smtClean="0"/>
              <a:t>naceron</a:t>
            </a:r>
            <a:r>
              <a:rPr lang="pt-BR" sz="2000" dirty="0" smtClean="0"/>
              <a:t>. Existe </a:t>
            </a:r>
            <a:r>
              <a:rPr lang="pt-BR" sz="2000" dirty="0" err="1" smtClean="0"/>
              <a:t>entón</a:t>
            </a:r>
            <a:r>
              <a:rPr lang="pt-BR" sz="2000" dirty="0" smtClean="0"/>
              <a:t> </a:t>
            </a:r>
            <a:r>
              <a:rPr lang="pt-BR" sz="2000" dirty="0" err="1" smtClean="0"/>
              <a:t>un</a:t>
            </a:r>
            <a:r>
              <a:rPr lang="pt-BR" sz="2000" dirty="0" smtClean="0"/>
              <a:t> </a:t>
            </a:r>
            <a:r>
              <a:rPr lang="pt-BR" sz="2000" dirty="0" err="1" smtClean="0"/>
              <a:t>equilibrio</a:t>
            </a:r>
            <a:r>
              <a:rPr lang="pt-BR" sz="2000" dirty="0" smtClean="0"/>
              <a:t> demográfico. </a:t>
            </a:r>
          </a:p>
          <a:p>
            <a:endParaRPr lang="pt-BR" sz="2000" dirty="0" smtClean="0"/>
          </a:p>
          <a:p>
            <a:r>
              <a:rPr lang="pt-BR" sz="2000" dirty="0" smtClean="0"/>
              <a:t>A taxa de </a:t>
            </a:r>
            <a:r>
              <a:rPr lang="pt-BR" sz="2000" dirty="0" err="1" smtClean="0"/>
              <a:t>crecemento</a:t>
            </a:r>
            <a:r>
              <a:rPr lang="pt-BR" sz="2000" dirty="0" smtClean="0"/>
              <a:t> </a:t>
            </a:r>
            <a:r>
              <a:rPr lang="pt-BR" sz="2000" dirty="0" err="1" smtClean="0"/>
              <a:t>vexetativo</a:t>
            </a:r>
            <a:r>
              <a:rPr lang="pt-BR" sz="2000" dirty="0" smtClean="0"/>
              <a:t> </a:t>
            </a:r>
            <a:r>
              <a:rPr lang="pt-BR" sz="2000" dirty="0" err="1" smtClean="0"/>
              <a:t>considérase</a:t>
            </a:r>
            <a:r>
              <a:rPr lang="pt-BR" sz="2000" dirty="0" smtClean="0"/>
              <a:t> alta se supera o 2%, moderada se vai do 1 ao 2% e baixa se está por debaixo do 1%. </a:t>
            </a:r>
            <a:endParaRPr lang="pt-B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p01.epimg.net/elpais/imagenes/2015/12/02/media/1449084242_595538_1449084315_noticia_norm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8929718" cy="503872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428604"/>
            <a:ext cx="7747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 smtClean="0"/>
              <a:t>Crecemento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vexetativo</a:t>
            </a:r>
            <a:r>
              <a:rPr lang="es-ES" sz="2800" b="1" dirty="0" smtClean="0"/>
              <a:t> en España entre 1992-2015</a:t>
            </a:r>
            <a:endParaRPr lang="es-E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500042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pPr algn="just"/>
            <a:r>
              <a:rPr lang="es-ES" dirty="0"/>
              <a:t>•</a:t>
            </a:r>
            <a:r>
              <a:rPr lang="es-ES" sz="2400" dirty="0"/>
              <a:t>O </a:t>
            </a:r>
            <a:r>
              <a:rPr lang="es-ES" sz="2400" dirty="0" err="1"/>
              <a:t>estudo</a:t>
            </a:r>
            <a:r>
              <a:rPr lang="es-ES" sz="2400" dirty="0"/>
              <a:t> da </a:t>
            </a:r>
            <a:r>
              <a:rPr lang="es-ES" sz="2400" dirty="0" err="1"/>
              <a:t>poboación</a:t>
            </a:r>
            <a:r>
              <a:rPr lang="es-ES" sz="2400" dirty="0"/>
              <a:t> española parte da presentación das </a:t>
            </a:r>
            <a:r>
              <a:rPr lang="es-ES" sz="2400" dirty="0" err="1"/>
              <a:t>fontes</a:t>
            </a:r>
            <a:r>
              <a:rPr lang="es-ES" sz="2400" dirty="0"/>
              <a:t> que proporcionan información sobre os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compoñentes</a:t>
            </a:r>
            <a:r>
              <a:rPr lang="es-ES" sz="2400" dirty="0"/>
              <a:t> e </a:t>
            </a:r>
            <a:r>
              <a:rPr lang="es-ES" sz="2400" dirty="0" err="1"/>
              <a:t>céntrase</a:t>
            </a:r>
            <a:r>
              <a:rPr lang="es-ES" sz="2400" dirty="0"/>
              <a:t> </a:t>
            </a:r>
            <a:r>
              <a:rPr lang="es-ES" sz="2400" dirty="0" err="1"/>
              <a:t>na</a:t>
            </a:r>
            <a:r>
              <a:rPr lang="es-ES" sz="2400" dirty="0"/>
              <a:t> explicación dos </a:t>
            </a:r>
            <a:r>
              <a:rPr lang="es-ES" sz="2400" dirty="0" err="1"/>
              <a:t>seus</a:t>
            </a:r>
            <a:r>
              <a:rPr lang="es-ES" sz="2400" dirty="0"/>
              <a:t> trazos </a:t>
            </a:r>
            <a:r>
              <a:rPr lang="es-ES" sz="2400" dirty="0" err="1"/>
              <a:t>actuais</a:t>
            </a:r>
            <a:r>
              <a:rPr lang="es-ES" sz="2400" dirty="0"/>
              <a:t>: </a:t>
            </a:r>
            <a:r>
              <a:rPr lang="es-ES" sz="2400" dirty="0" err="1"/>
              <a:t>natalidade</a:t>
            </a:r>
            <a:r>
              <a:rPr lang="es-ES" sz="2400" dirty="0"/>
              <a:t> </a:t>
            </a:r>
            <a:r>
              <a:rPr lang="es-ES" sz="2400" dirty="0" err="1"/>
              <a:t>moi</a:t>
            </a:r>
            <a:r>
              <a:rPr lang="es-ES" sz="2400" dirty="0"/>
              <a:t> </a:t>
            </a:r>
            <a:r>
              <a:rPr lang="es-ES" sz="2400" dirty="0" err="1"/>
              <a:t>baixa</a:t>
            </a:r>
            <a:r>
              <a:rPr lang="es-ES" sz="2400" dirty="0"/>
              <a:t>, elevada esperanza de vida, balance migratorio positivo debido á recepción </a:t>
            </a:r>
            <a:r>
              <a:rPr lang="es-ES" sz="2400" dirty="0" err="1"/>
              <a:t>dun</a:t>
            </a:r>
            <a:r>
              <a:rPr lang="es-ES" sz="2400" dirty="0"/>
              <a:t> elevado </a:t>
            </a:r>
            <a:r>
              <a:rPr lang="es-ES" sz="2400" dirty="0" err="1"/>
              <a:t>volume</a:t>
            </a:r>
            <a:r>
              <a:rPr lang="es-ES" sz="2400" dirty="0"/>
              <a:t> de inmigrantes, reactivación do </a:t>
            </a:r>
            <a:r>
              <a:rPr lang="es-ES" sz="2400" dirty="0" err="1"/>
              <a:t>crecemento</a:t>
            </a:r>
            <a:r>
              <a:rPr lang="es-ES" sz="2400" dirty="0"/>
              <a:t> e </a:t>
            </a:r>
            <a:r>
              <a:rPr lang="es-ES" sz="2400" dirty="0" err="1"/>
              <a:t>estrutura</a:t>
            </a:r>
            <a:r>
              <a:rPr lang="es-ES" sz="2400" dirty="0"/>
              <a:t> </a:t>
            </a:r>
            <a:r>
              <a:rPr lang="es-ES" sz="2400" dirty="0" err="1"/>
              <a:t>avellentada</a:t>
            </a:r>
            <a:r>
              <a:rPr lang="es-ES" sz="2400" dirty="0"/>
              <a:t> e </a:t>
            </a:r>
            <a:r>
              <a:rPr lang="es-ES" sz="2400" dirty="0" err="1"/>
              <a:t>terciarizada</a:t>
            </a:r>
            <a:r>
              <a:rPr lang="es-ES" sz="2400" dirty="0"/>
              <a:t>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42910" y="3714752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pPr algn="just"/>
            <a:r>
              <a:rPr lang="es-ES" dirty="0"/>
              <a:t>•</a:t>
            </a:r>
            <a:r>
              <a:rPr lang="es-ES" sz="2400" dirty="0"/>
              <a:t>A técnica de </a:t>
            </a:r>
            <a:r>
              <a:rPr lang="es-ES" sz="2400" b="1" dirty="0"/>
              <a:t>comentario de pirámides de </a:t>
            </a:r>
            <a:r>
              <a:rPr lang="es-ES" sz="2400" b="1" dirty="0" err="1"/>
              <a:t>poboación</a:t>
            </a:r>
            <a:r>
              <a:rPr lang="es-ES" sz="2400" b="1" dirty="0"/>
              <a:t> </a:t>
            </a:r>
            <a:r>
              <a:rPr lang="es-ES" sz="2400" dirty="0"/>
              <a:t>permite apreciar de forma gráfica a </a:t>
            </a:r>
            <a:r>
              <a:rPr lang="es-ES" sz="2400" dirty="0" err="1"/>
              <a:t>estrutura</a:t>
            </a:r>
            <a:r>
              <a:rPr lang="es-ES" sz="2400" dirty="0"/>
              <a:t> demográfica por sexo e </a:t>
            </a:r>
            <a:r>
              <a:rPr lang="es-ES" sz="2400" dirty="0" err="1"/>
              <a:t>idade</a:t>
            </a:r>
            <a:r>
              <a:rPr lang="es-ES" sz="2400" dirty="0"/>
              <a:t>, así como o notable </a:t>
            </a:r>
            <a:r>
              <a:rPr lang="es-ES" sz="2400" dirty="0" err="1"/>
              <a:t>avellentamento</a:t>
            </a:r>
            <a:r>
              <a:rPr lang="es-ES" sz="2400" dirty="0"/>
              <a:t> da </a:t>
            </a:r>
            <a:r>
              <a:rPr lang="es-ES" sz="2400" dirty="0" err="1"/>
              <a:t>poboación</a:t>
            </a:r>
            <a:r>
              <a:rPr lang="es-ES" sz="2400" dirty="0"/>
              <a:t> española.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285728"/>
            <a:ext cx="800105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sz="3200" b="1" i="1" dirty="0" smtClean="0"/>
              <a:t>POBOACIÓN ACTIVA: </a:t>
            </a:r>
          </a:p>
          <a:p>
            <a:pPr algn="just"/>
            <a:r>
              <a:rPr lang="es-ES" sz="2400" dirty="0" smtClean="0"/>
              <a:t>Sector da </a:t>
            </a:r>
            <a:r>
              <a:rPr lang="es-ES" sz="2400" dirty="0" err="1" smtClean="0"/>
              <a:t>poboación</a:t>
            </a:r>
            <a:r>
              <a:rPr lang="es-ES" sz="2400" dirty="0" smtClean="0"/>
              <a:t> que se </a:t>
            </a:r>
            <a:r>
              <a:rPr lang="es-ES" sz="2400" dirty="0" err="1" smtClean="0"/>
              <a:t>atopa</a:t>
            </a:r>
            <a:r>
              <a:rPr lang="es-ES" sz="2400" dirty="0" smtClean="0"/>
              <a:t> en </a:t>
            </a:r>
            <a:r>
              <a:rPr lang="es-ES" sz="2400" dirty="0" err="1" smtClean="0"/>
              <a:t>idade</a:t>
            </a:r>
            <a:r>
              <a:rPr lang="es-ES" sz="2400" dirty="0" smtClean="0"/>
              <a:t> (</a:t>
            </a:r>
            <a:r>
              <a:rPr lang="es-ES" sz="2400" dirty="0" err="1" smtClean="0"/>
              <a:t>maior</a:t>
            </a:r>
            <a:r>
              <a:rPr lang="es-ES" sz="2400" dirty="0" smtClean="0"/>
              <a:t> de 16 anos) e </a:t>
            </a:r>
            <a:r>
              <a:rPr lang="es-ES" sz="2400" dirty="0" err="1" smtClean="0"/>
              <a:t>condicións</a:t>
            </a:r>
            <a:r>
              <a:rPr lang="es-ES" sz="2400" dirty="0" smtClean="0"/>
              <a:t> de </a:t>
            </a:r>
            <a:r>
              <a:rPr lang="es-ES" sz="2400" dirty="0" err="1" smtClean="0"/>
              <a:t>traballar</a:t>
            </a:r>
            <a:r>
              <a:rPr lang="es-ES" sz="2400" dirty="0" smtClean="0"/>
              <a:t> e que proporciona </a:t>
            </a:r>
            <a:r>
              <a:rPr lang="es-ES" sz="2400" dirty="0" err="1" smtClean="0"/>
              <a:t>man</a:t>
            </a:r>
            <a:r>
              <a:rPr lang="es-ES" sz="2400" dirty="0" smtClean="0"/>
              <a:t> de obra </a:t>
            </a:r>
            <a:r>
              <a:rPr lang="es-ES" sz="2400" dirty="0" err="1" smtClean="0"/>
              <a:t>dispoñible</a:t>
            </a:r>
            <a:r>
              <a:rPr lang="es-ES" sz="2400" dirty="0" smtClean="0"/>
              <a:t> para a </a:t>
            </a:r>
            <a:r>
              <a:rPr lang="es-ES" sz="2400" dirty="0" err="1" smtClean="0"/>
              <a:t>produción</a:t>
            </a:r>
            <a:r>
              <a:rPr lang="es-ES" sz="2400" dirty="0" smtClean="0"/>
              <a:t> de </a:t>
            </a:r>
            <a:r>
              <a:rPr lang="es-ES" sz="2400" dirty="0" err="1" smtClean="0"/>
              <a:t>bens</a:t>
            </a:r>
            <a:r>
              <a:rPr lang="es-ES" sz="2400" dirty="0" smtClean="0"/>
              <a:t> e </a:t>
            </a:r>
            <a:r>
              <a:rPr lang="es-ES" sz="2400" dirty="0" err="1" smtClean="0"/>
              <a:t>servizos</a:t>
            </a:r>
            <a:r>
              <a:rPr lang="es-ES" sz="2400" dirty="0" smtClean="0"/>
              <a:t>. Comprende por tanto á </a:t>
            </a:r>
            <a:r>
              <a:rPr lang="es-ES" sz="2400" dirty="0" err="1" smtClean="0"/>
              <a:t>poboación</a:t>
            </a:r>
            <a:r>
              <a:rPr lang="es-ES" sz="2400" dirty="0" smtClean="0"/>
              <a:t> activa que </a:t>
            </a:r>
            <a:r>
              <a:rPr lang="es-ES" sz="2400" dirty="0" err="1" smtClean="0"/>
              <a:t>traballa</a:t>
            </a:r>
            <a:r>
              <a:rPr lang="es-ES" sz="2400" dirty="0" smtClean="0"/>
              <a:t>, (</a:t>
            </a:r>
            <a:r>
              <a:rPr lang="es-ES" sz="2400" dirty="0" err="1" smtClean="0"/>
              <a:t>poboación</a:t>
            </a:r>
            <a:r>
              <a:rPr lang="es-ES" sz="2400" dirty="0" smtClean="0"/>
              <a:t> activa ocupada), como á que está buscando </a:t>
            </a:r>
            <a:r>
              <a:rPr lang="es-ES" sz="2400" dirty="0" err="1" smtClean="0"/>
              <a:t>traballo</a:t>
            </a:r>
            <a:r>
              <a:rPr lang="es-ES" sz="2400" dirty="0" smtClean="0"/>
              <a:t>, (</a:t>
            </a:r>
            <a:r>
              <a:rPr lang="es-ES" sz="2400" dirty="0" err="1" smtClean="0"/>
              <a:t>poboación</a:t>
            </a:r>
            <a:r>
              <a:rPr lang="es-ES" sz="2400" dirty="0" smtClean="0"/>
              <a:t> activa desocupada </a:t>
            </a:r>
            <a:r>
              <a:rPr lang="es-ES" sz="2400" dirty="0" err="1" smtClean="0"/>
              <a:t>ou</a:t>
            </a:r>
            <a:r>
              <a:rPr lang="es-ES" sz="2400" dirty="0" smtClean="0"/>
              <a:t> en paro </a:t>
            </a:r>
            <a:endParaRPr lang="es-E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876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190996" cy="295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7249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428604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sz="3200" b="1" i="1" dirty="0" smtClean="0"/>
              <a:t>ESPERANZA DE VIDA</a:t>
            </a:r>
            <a:r>
              <a:rPr lang="es-ES" b="1" i="1" dirty="0" smtClean="0"/>
              <a:t>: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28596" y="785794"/>
            <a:ext cx="80010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pPr algn="just"/>
            <a:r>
              <a:rPr lang="es-ES" sz="2400" dirty="0" smtClean="0"/>
              <a:t>É a duración media de vida para </a:t>
            </a:r>
            <a:r>
              <a:rPr lang="es-ES" sz="2400" dirty="0" err="1" smtClean="0"/>
              <a:t>unha</a:t>
            </a:r>
            <a:r>
              <a:rPr lang="es-ES" sz="2400" dirty="0" smtClean="0"/>
              <a:t> </a:t>
            </a:r>
            <a:r>
              <a:rPr lang="es-ES" sz="2400" dirty="0" err="1" smtClean="0"/>
              <a:t>poboación</a:t>
            </a:r>
            <a:r>
              <a:rPr lang="es-ES" sz="2400" dirty="0" smtClean="0"/>
              <a:t> e </a:t>
            </a:r>
            <a:r>
              <a:rPr lang="es-ES" sz="2400" dirty="0" err="1" smtClean="0"/>
              <a:t>unha</a:t>
            </a:r>
            <a:r>
              <a:rPr lang="es-ES" sz="2400" dirty="0" smtClean="0"/>
              <a:t> época dadas. </a:t>
            </a:r>
          </a:p>
          <a:p>
            <a:pPr algn="just"/>
            <a:r>
              <a:rPr lang="pt-BR" sz="2400" dirty="0" err="1" smtClean="0"/>
              <a:t>En</a:t>
            </a:r>
            <a:r>
              <a:rPr lang="pt-BR" sz="2400" dirty="0" smtClean="0"/>
              <a:t> </a:t>
            </a:r>
            <a:r>
              <a:rPr lang="pt-BR" sz="2400" dirty="0" err="1" smtClean="0"/>
              <a:t>España</a:t>
            </a:r>
            <a:r>
              <a:rPr lang="pt-BR" sz="2400" dirty="0" smtClean="0"/>
              <a:t> é </a:t>
            </a:r>
            <a:r>
              <a:rPr lang="pt-BR" sz="2400" dirty="0" err="1" smtClean="0"/>
              <a:t>mayor</a:t>
            </a:r>
            <a:r>
              <a:rPr lang="pt-BR" sz="2400" dirty="0" smtClean="0"/>
              <a:t> para as </a:t>
            </a:r>
            <a:r>
              <a:rPr lang="pt-BR" sz="2400" dirty="0" err="1" smtClean="0"/>
              <a:t>mulleres</a:t>
            </a:r>
            <a:r>
              <a:rPr lang="pt-BR" sz="2400" dirty="0" smtClean="0"/>
              <a:t> (84 anos) que para os homes (78), posto que estes </a:t>
            </a:r>
            <a:r>
              <a:rPr lang="pt-BR" sz="2400" dirty="0" err="1" smtClean="0"/>
              <a:t>desempeñaron</a:t>
            </a:r>
            <a:r>
              <a:rPr lang="pt-BR" sz="2400" dirty="0" smtClean="0"/>
              <a:t> tradicionalmente as </a:t>
            </a:r>
            <a:r>
              <a:rPr lang="pt-BR" sz="2400" dirty="0" err="1" smtClean="0"/>
              <a:t>actividades</a:t>
            </a:r>
            <a:r>
              <a:rPr lang="pt-BR" sz="2400" dirty="0" smtClean="0"/>
              <a:t> </a:t>
            </a:r>
            <a:r>
              <a:rPr lang="pt-BR" sz="2400" dirty="0" err="1" smtClean="0"/>
              <a:t>máis</a:t>
            </a:r>
            <a:r>
              <a:rPr lang="pt-BR" sz="2400" dirty="0" smtClean="0"/>
              <a:t> duras e de </a:t>
            </a:r>
            <a:r>
              <a:rPr lang="pt-BR" sz="2400" dirty="0" err="1" smtClean="0"/>
              <a:t>máis</a:t>
            </a:r>
            <a:r>
              <a:rPr lang="pt-BR" sz="2400" dirty="0" smtClean="0"/>
              <a:t> risco. </a:t>
            </a:r>
          </a:p>
          <a:p>
            <a:pPr algn="just"/>
            <a:r>
              <a:rPr lang="es-ES" sz="2400" dirty="0" err="1" smtClean="0"/>
              <a:t>Hoxe</a:t>
            </a:r>
            <a:r>
              <a:rPr lang="es-ES" sz="2400" dirty="0" smtClean="0"/>
              <a:t> en día </a:t>
            </a:r>
            <a:r>
              <a:rPr lang="es-ES" sz="2400" dirty="0" err="1" smtClean="0"/>
              <a:t>tende</a:t>
            </a:r>
            <a:r>
              <a:rPr lang="es-ES" sz="2400" dirty="0" smtClean="0"/>
              <a:t> a equilibrarse esta diferencia </a:t>
            </a:r>
            <a:r>
              <a:rPr lang="es-ES" sz="2400" dirty="0" err="1" smtClean="0"/>
              <a:t>ao</a:t>
            </a:r>
            <a:r>
              <a:rPr lang="es-ES" sz="2400" dirty="0" smtClean="0"/>
              <a:t> desenvolver as mulleres hábitos tradicionalmente masculinos ata o momento. </a:t>
            </a:r>
            <a:endParaRPr lang="es-E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7" y="3786190"/>
            <a:ext cx="335758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285728"/>
            <a:ext cx="864399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3200" dirty="0" smtClean="0"/>
          </a:p>
          <a:p>
            <a:pPr algn="just"/>
            <a:r>
              <a:rPr lang="pt-BR" sz="3200" b="1" i="1" dirty="0" smtClean="0"/>
              <a:t>RÉXIME DEMOGRÁFICO</a:t>
            </a:r>
            <a:r>
              <a:rPr lang="pt-BR" sz="2400" b="1" i="1" dirty="0" smtClean="0"/>
              <a:t>: É o modelo demográfico </a:t>
            </a:r>
            <a:r>
              <a:rPr lang="pt-BR" sz="2400" b="1" i="1" dirty="0" err="1" smtClean="0"/>
              <a:t>dunha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poboación</a:t>
            </a:r>
            <a:r>
              <a:rPr lang="pt-BR" sz="2400" b="1" i="1" dirty="0" smtClean="0"/>
              <a:t> na que a natalidade, mortalidade e o </a:t>
            </a:r>
            <a:r>
              <a:rPr lang="pt-BR" sz="2400" b="1" i="1" dirty="0" err="1" smtClean="0"/>
              <a:t>crecemento</a:t>
            </a:r>
            <a:r>
              <a:rPr lang="pt-BR" sz="2400" b="1" i="1" dirty="0" smtClean="0"/>
              <a:t> natural </a:t>
            </a:r>
            <a:r>
              <a:rPr lang="pt-BR" sz="2400" b="1" i="1" dirty="0" err="1" smtClean="0"/>
              <a:t>presentan</a:t>
            </a:r>
            <a:r>
              <a:rPr lang="pt-BR" sz="2400" b="1" i="1" dirty="0" smtClean="0"/>
              <a:t> unhas características </a:t>
            </a:r>
            <a:r>
              <a:rPr lang="pt-BR" sz="2400" b="1" i="1" dirty="0" err="1" smtClean="0"/>
              <a:t>homoxéneas</a:t>
            </a:r>
            <a:r>
              <a:rPr lang="pt-BR" sz="2400" b="1" i="1" dirty="0" smtClean="0"/>
              <a:t>, que </a:t>
            </a:r>
            <a:r>
              <a:rPr lang="pt-BR" sz="2400" b="1" i="1" dirty="0" err="1" smtClean="0"/>
              <a:t>poden</a:t>
            </a:r>
            <a:r>
              <a:rPr lang="pt-BR" sz="2400" b="1" i="1" dirty="0" smtClean="0"/>
              <a:t> evolucionar co tempo. Nesta </a:t>
            </a:r>
            <a:r>
              <a:rPr lang="pt-BR" sz="2400" b="1" i="1" dirty="0" err="1" smtClean="0"/>
              <a:t>evolución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distínguense</a:t>
            </a:r>
            <a:r>
              <a:rPr lang="pt-BR" sz="2400" b="1" i="1" dirty="0" smtClean="0"/>
              <a:t> varias etapas ou fases, que </a:t>
            </a:r>
            <a:r>
              <a:rPr lang="pt-BR" sz="2400" b="1" i="1" dirty="0" err="1" smtClean="0"/>
              <a:t>son</a:t>
            </a:r>
            <a:r>
              <a:rPr lang="pt-BR" sz="2400" b="1" i="1" dirty="0" smtClean="0"/>
              <a:t>: </a:t>
            </a:r>
            <a:r>
              <a:rPr lang="pt-BR" sz="2400" b="1" i="1" dirty="0" err="1" smtClean="0"/>
              <a:t>réxime</a:t>
            </a:r>
            <a:r>
              <a:rPr lang="pt-BR" sz="2400" b="1" i="1" dirty="0" smtClean="0"/>
              <a:t> demográfico antigo, </a:t>
            </a:r>
            <a:r>
              <a:rPr lang="pt-BR" sz="2400" b="1" i="1" dirty="0" err="1" smtClean="0"/>
              <a:t>transición</a:t>
            </a:r>
            <a:r>
              <a:rPr lang="pt-BR" sz="2400" b="1" i="1" dirty="0" smtClean="0"/>
              <a:t> demográfica e </a:t>
            </a:r>
            <a:r>
              <a:rPr lang="pt-BR" sz="2400" b="1" i="1" dirty="0" err="1" smtClean="0"/>
              <a:t>réxime</a:t>
            </a:r>
            <a:r>
              <a:rPr lang="pt-BR" sz="2400" b="1" i="1" dirty="0" smtClean="0"/>
              <a:t> demográfico moderno ou </a:t>
            </a:r>
            <a:r>
              <a:rPr lang="pt-BR" sz="2400" b="1" i="1" dirty="0" err="1" smtClean="0"/>
              <a:t>actual</a:t>
            </a:r>
            <a:r>
              <a:rPr lang="pt-BR" sz="2400" b="1" i="1" dirty="0" smtClean="0"/>
              <a:t>. </a:t>
            </a:r>
            <a:endParaRPr lang="es-E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357562"/>
            <a:ext cx="38004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357166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400" dirty="0" smtClean="0"/>
          </a:p>
          <a:p>
            <a:r>
              <a:rPr lang="es-ES" sz="3200" b="1" i="1" dirty="0" smtClean="0"/>
              <a:t>CENSO DE POBOACIÓN</a:t>
            </a:r>
            <a:r>
              <a:rPr lang="es-ES" sz="2400" b="1" i="1" dirty="0" smtClean="0"/>
              <a:t>: </a:t>
            </a:r>
          </a:p>
          <a:p>
            <a:pPr algn="just"/>
            <a:r>
              <a:rPr lang="pt-BR" sz="2400" dirty="0" smtClean="0"/>
              <a:t>Reconto da </a:t>
            </a:r>
            <a:r>
              <a:rPr lang="pt-BR" sz="2400" dirty="0" err="1" smtClean="0"/>
              <a:t>poboación</a:t>
            </a:r>
            <a:r>
              <a:rPr lang="pt-BR" sz="2400" dirty="0" smtClean="0"/>
              <a:t> </a:t>
            </a:r>
            <a:r>
              <a:rPr lang="pt-BR" sz="2400" dirty="0" err="1" smtClean="0"/>
              <a:t>dun</a:t>
            </a:r>
            <a:r>
              <a:rPr lang="pt-BR" sz="2400" dirty="0" smtClean="0"/>
              <a:t> pais </a:t>
            </a:r>
            <a:r>
              <a:rPr lang="pt-BR" sz="2400" dirty="0" err="1" smtClean="0"/>
              <a:t>nun</a:t>
            </a:r>
            <a:r>
              <a:rPr lang="pt-BR" sz="2400" dirty="0" smtClean="0"/>
              <a:t> momento dado, que recopila, resume, valora, </a:t>
            </a:r>
            <a:r>
              <a:rPr lang="pt-BR" sz="2400" dirty="0" err="1" smtClean="0"/>
              <a:t>analiza</a:t>
            </a:r>
            <a:r>
              <a:rPr lang="pt-BR" sz="2400" dirty="0" smtClean="0"/>
              <a:t> e publica os </a:t>
            </a:r>
            <a:r>
              <a:rPr lang="pt-BR" sz="2400" dirty="0" err="1" smtClean="0"/>
              <a:t>datos</a:t>
            </a:r>
            <a:r>
              <a:rPr lang="pt-BR" sz="2400" dirty="0" smtClean="0"/>
              <a:t> de </a:t>
            </a:r>
            <a:r>
              <a:rPr lang="pt-BR" sz="2400" dirty="0" err="1" smtClean="0"/>
              <a:t>carácter</a:t>
            </a:r>
            <a:r>
              <a:rPr lang="pt-BR" sz="2400" dirty="0" smtClean="0"/>
              <a:t> demográfico, cultural, </a:t>
            </a:r>
            <a:r>
              <a:rPr lang="pt-BR" sz="2400" dirty="0" err="1" smtClean="0"/>
              <a:t>económico</a:t>
            </a:r>
            <a:r>
              <a:rPr lang="pt-BR" sz="2400" dirty="0" smtClean="0"/>
              <a:t> e social de </a:t>
            </a:r>
            <a:r>
              <a:rPr lang="pt-BR" sz="2400" dirty="0" err="1" smtClean="0"/>
              <a:t>tódolos</a:t>
            </a:r>
            <a:r>
              <a:rPr lang="pt-BR" sz="2400" dirty="0" smtClean="0"/>
              <a:t> habitantes do pais e das </a:t>
            </a:r>
            <a:r>
              <a:rPr lang="pt-BR" sz="2400" dirty="0" err="1" smtClean="0"/>
              <a:t>súas</a:t>
            </a:r>
            <a:r>
              <a:rPr lang="pt-BR" sz="2400" dirty="0" smtClean="0"/>
              <a:t> </a:t>
            </a:r>
            <a:r>
              <a:rPr lang="pt-BR" sz="2400" dirty="0" err="1" smtClean="0"/>
              <a:t>divisións</a:t>
            </a:r>
            <a:r>
              <a:rPr lang="pt-BR" sz="2400" dirty="0" smtClean="0"/>
              <a:t> político-administrativas, referidas a </a:t>
            </a:r>
            <a:r>
              <a:rPr lang="pt-BR" sz="2400" dirty="0" err="1" smtClean="0"/>
              <a:t>un</a:t>
            </a:r>
            <a:r>
              <a:rPr lang="pt-BR" sz="2400" dirty="0" smtClean="0"/>
              <a:t> período. </a:t>
            </a:r>
          </a:p>
          <a:p>
            <a:pPr algn="just"/>
            <a:r>
              <a:rPr lang="es-ES" sz="2400" dirty="0" smtClean="0"/>
              <a:t>Desde 1981 en España </a:t>
            </a:r>
            <a:r>
              <a:rPr lang="es-ES" sz="2400" dirty="0" err="1" smtClean="0"/>
              <a:t>realízase</a:t>
            </a:r>
            <a:r>
              <a:rPr lang="es-ES" sz="2400" dirty="0" smtClean="0"/>
              <a:t> nos anos acabados en 1, e </a:t>
            </a:r>
            <a:r>
              <a:rPr lang="es-ES" sz="2400" dirty="0" err="1" smtClean="0"/>
              <a:t>actualízase</a:t>
            </a:r>
            <a:r>
              <a:rPr lang="es-ES" sz="2400" dirty="0" smtClean="0"/>
              <a:t> cada cinco anos </a:t>
            </a:r>
            <a:r>
              <a:rPr lang="es-ES" sz="2400" dirty="0" err="1" smtClean="0"/>
              <a:t>cos</a:t>
            </a:r>
            <a:r>
              <a:rPr lang="es-ES" sz="2400" dirty="0" smtClean="0"/>
              <a:t> datos dos </a:t>
            </a:r>
            <a:r>
              <a:rPr lang="es-ES" sz="2400" dirty="0" err="1" smtClean="0"/>
              <a:t>padróns</a:t>
            </a:r>
            <a:r>
              <a:rPr lang="es-ES" sz="2400" dirty="0" smtClean="0"/>
              <a:t> </a:t>
            </a:r>
            <a:r>
              <a:rPr lang="es-ES" sz="2400" dirty="0" err="1" smtClean="0"/>
              <a:t>municipais</a:t>
            </a:r>
            <a:r>
              <a:rPr lang="es-ES" sz="2400" dirty="0" smtClean="0"/>
              <a:t>. </a:t>
            </a:r>
            <a:endParaRPr lang="es-E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3857628"/>
            <a:ext cx="5857917" cy="269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034" y="214290"/>
            <a:ext cx="807249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sz="3200" b="1" i="1" dirty="0" smtClean="0"/>
              <a:t>SALDO MIGRATORIO: </a:t>
            </a:r>
          </a:p>
          <a:p>
            <a:r>
              <a:rPr lang="es-ES" sz="2400" dirty="0" smtClean="0"/>
              <a:t>Balance entre emigración e inmigración. </a:t>
            </a:r>
          </a:p>
          <a:p>
            <a:r>
              <a:rPr lang="es-ES" sz="2400" dirty="0" smtClean="0"/>
              <a:t>Pode ser positivo </a:t>
            </a:r>
            <a:r>
              <a:rPr lang="es-ES" sz="2400" dirty="0" err="1" smtClean="0"/>
              <a:t>ou</a:t>
            </a:r>
            <a:r>
              <a:rPr lang="es-ES" sz="2400" dirty="0" smtClean="0"/>
              <a:t> negativo en función da </a:t>
            </a:r>
            <a:r>
              <a:rPr lang="es-ES" sz="2400" dirty="0" err="1" smtClean="0"/>
              <a:t>superioridade</a:t>
            </a:r>
            <a:r>
              <a:rPr lang="es-ES" sz="2400" dirty="0" smtClean="0"/>
              <a:t> da inmigración sobre emigración </a:t>
            </a:r>
            <a:r>
              <a:rPr lang="es-ES" sz="2400" dirty="0" err="1" smtClean="0"/>
              <a:t>ou</a:t>
            </a:r>
            <a:r>
              <a:rPr lang="es-ES" sz="2400" dirty="0" smtClean="0"/>
              <a:t> viceversa. </a:t>
            </a:r>
          </a:p>
          <a:p>
            <a:r>
              <a:rPr lang="es-ES" sz="2400" dirty="0" smtClean="0"/>
              <a:t>Desde o </a:t>
            </a:r>
            <a:r>
              <a:rPr lang="es-ES" sz="2400" dirty="0" err="1" smtClean="0"/>
              <a:t>século</a:t>
            </a:r>
            <a:r>
              <a:rPr lang="es-ES" sz="2400" dirty="0" smtClean="0"/>
              <a:t> XIX ata a </a:t>
            </a:r>
            <a:r>
              <a:rPr lang="es-ES" sz="2400" dirty="0" err="1" smtClean="0"/>
              <a:t>crise</a:t>
            </a:r>
            <a:r>
              <a:rPr lang="es-ES" sz="2400" dirty="0" smtClean="0"/>
              <a:t> de 1975 España </a:t>
            </a:r>
            <a:r>
              <a:rPr lang="es-ES" sz="2400" dirty="0" err="1" smtClean="0"/>
              <a:t>foi</a:t>
            </a:r>
            <a:r>
              <a:rPr lang="es-ES" sz="2400" dirty="0" smtClean="0"/>
              <a:t> un </a:t>
            </a:r>
            <a:r>
              <a:rPr lang="es-ES" sz="2400" dirty="0" err="1" smtClean="0"/>
              <a:t>pais</a:t>
            </a:r>
            <a:r>
              <a:rPr lang="es-ES" sz="2400" dirty="0" smtClean="0"/>
              <a:t> tradicionalmente emigratorio pero desde a década dos 90 </a:t>
            </a:r>
            <a:r>
              <a:rPr lang="es-ES" sz="2400" dirty="0" err="1" smtClean="0"/>
              <a:t>converteuse</a:t>
            </a:r>
            <a:r>
              <a:rPr lang="es-ES" sz="2400" dirty="0" smtClean="0"/>
              <a:t> </a:t>
            </a:r>
            <a:r>
              <a:rPr lang="es-ES" sz="2400" dirty="0" err="1" smtClean="0"/>
              <a:t>nun</a:t>
            </a:r>
            <a:r>
              <a:rPr lang="es-ES" sz="2400" dirty="0" smtClean="0"/>
              <a:t> </a:t>
            </a:r>
            <a:r>
              <a:rPr lang="es-ES" sz="2400" dirty="0" err="1" smtClean="0"/>
              <a:t>pais</a:t>
            </a:r>
            <a:r>
              <a:rPr lang="es-ES" sz="2400" dirty="0" smtClean="0"/>
              <a:t> de </a:t>
            </a:r>
            <a:r>
              <a:rPr lang="es-ES" sz="2400" dirty="0" err="1" smtClean="0"/>
              <a:t>acollida</a:t>
            </a:r>
            <a:r>
              <a:rPr lang="es-ES" sz="2400" dirty="0" smtClean="0"/>
              <a:t> </a:t>
            </a:r>
            <a:r>
              <a:rPr lang="es-ES" sz="2400" dirty="0" err="1" smtClean="0"/>
              <a:t>ou</a:t>
            </a:r>
            <a:r>
              <a:rPr lang="es-ES" sz="2400" dirty="0" smtClean="0"/>
              <a:t> de inmigración. </a:t>
            </a:r>
            <a:endParaRPr lang="es-E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357562"/>
            <a:ext cx="3114677" cy="318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0"/>
            <a:ext cx="835824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sz="3200" b="1" i="1" dirty="0" smtClean="0"/>
              <a:t>TAXA DE FECUNDIDADE: </a:t>
            </a:r>
          </a:p>
          <a:p>
            <a:r>
              <a:rPr lang="pt-BR" sz="2400" dirty="0" smtClean="0"/>
              <a:t>É o número de </a:t>
            </a:r>
            <a:r>
              <a:rPr lang="pt-BR" sz="2400" dirty="0" err="1" smtClean="0"/>
              <a:t>nacidos</a:t>
            </a:r>
            <a:r>
              <a:rPr lang="pt-BR" sz="2400" dirty="0" smtClean="0"/>
              <a:t> vivos por cada 1000 </a:t>
            </a:r>
            <a:r>
              <a:rPr lang="pt-BR" sz="2400" dirty="0" err="1" smtClean="0"/>
              <a:t>mulleres</a:t>
            </a:r>
            <a:r>
              <a:rPr lang="pt-BR" sz="2400" dirty="0" smtClean="0"/>
              <a:t> </a:t>
            </a:r>
            <a:r>
              <a:rPr lang="pt-BR" sz="2400" dirty="0" err="1" smtClean="0"/>
              <a:t>en</a:t>
            </a:r>
            <a:r>
              <a:rPr lang="pt-BR" sz="2400" dirty="0" smtClean="0"/>
              <a:t> idade de </a:t>
            </a:r>
            <a:r>
              <a:rPr lang="pt-BR" sz="2400" dirty="0" err="1" smtClean="0"/>
              <a:t>procrear</a:t>
            </a:r>
            <a:r>
              <a:rPr lang="pt-BR" sz="2400" dirty="0" smtClean="0"/>
              <a:t> (15-49 anos). </a:t>
            </a:r>
          </a:p>
          <a:p>
            <a:r>
              <a:rPr lang="pt-BR" sz="2400" dirty="0" err="1" smtClean="0"/>
              <a:t>Calcúlase</a:t>
            </a:r>
            <a:r>
              <a:rPr lang="pt-BR" sz="2400" dirty="0" smtClean="0"/>
              <a:t> multiplicando o nº de </a:t>
            </a:r>
            <a:r>
              <a:rPr lang="pt-BR" sz="2400" dirty="0" err="1" smtClean="0"/>
              <a:t>nacidos</a:t>
            </a:r>
            <a:r>
              <a:rPr lang="pt-BR" sz="2400" dirty="0" smtClean="0"/>
              <a:t> </a:t>
            </a:r>
            <a:r>
              <a:rPr lang="pt-BR" sz="2400" dirty="0" err="1" smtClean="0"/>
              <a:t>dun</a:t>
            </a:r>
            <a:r>
              <a:rPr lang="pt-BR" sz="2400" dirty="0" smtClean="0"/>
              <a:t> ano por 1000, e </a:t>
            </a:r>
            <a:r>
              <a:rPr lang="pt-BR" sz="2400" dirty="0" err="1" smtClean="0"/>
              <a:t>dividíndoos</a:t>
            </a:r>
            <a:r>
              <a:rPr lang="pt-BR" sz="2400" dirty="0" smtClean="0"/>
              <a:t> </a:t>
            </a:r>
            <a:r>
              <a:rPr lang="pt-BR" sz="2400" dirty="0" err="1" smtClean="0"/>
              <a:t>polo</a:t>
            </a:r>
            <a:r>
              <a:rPr lang="pt-BR" sz="2400" dirty="0" smtClean="0"/>
              <a:t> nº de </a:t>
            </a:r>
            <a:r>
              <a:rPr lang="pt-BR" sz="2400" dirty="0" err="1" smtClean="0"/>
              <a:t>mulleres</a:t>
            </a:r>
            <a:r>
              <a:rPr lang="pt-BR" sz="2400" dirty="0" smtClean="0"/>
              <a:t> </a:t>
            </a:r>
            <a:r>
              <a:rPr lang="pt-BR" sz="2400" dirty="0" err="1" smtClean="0"/>
              <a:t>en</a:t>
            </a:r>
            <a:r>
              <a:rPr lang="pt-BR" sz="2400" dirty="0" smtClean="0"/>
              <a:t> idade de </a:t>
            </a:r>
            <a:r>
              <a:rPr lang="pt-BR" sz="2400" dirty="0" err="1" smtClean="0"/>
              <a:t>procrear</a:t>
            </a:r>
            <a:r>
              <a:rPr lang="pt-BR" sz="2400" dirty="0" smtClean="0"/>
              <a:t>. </a:t>
            </a:r>
          </a:p>
          <a:p>
            <a:r>
              <a:rPr lang="pt-BR" sz="2400" dirty="0" err="1" smtClean="0"/>
              <a:t>Considérase</a:t>
            </a:r>
            <a:r>
              <a:rPr lang="pt-BR" sz="2400" dirty="0" smtClean="0"/>
              <a:t> alta unha taxa de fecundidade superior a 150 por mil; media de 150 a 75 por mil, e baixa de menos de 75 por mil. </a:t>
            </a:r>
            <a:endParaRPr lang="es-E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57562"/>
            <a:ext cx="4643470" cy="30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827</Words>
  <Application>Microsoft Office PowerPoint</Application>
  <PresentationFormat>Presentación en pantalla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Elements v3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</dc:creator>
  <cp:lastModifiedBy>Windows</cp:lastModifiedBy>
  <cp:revision>8</cp:revision>
  <dcterms:created xsi:type="dcterms:W3CDTF">2018-01-24T18:51:21Z</dcterms:created>
  <dcterms:modified xsi:type="dcterms:W3CDTF">2018-03-03T09:26:54Z</dcterms:modified>
</cp:coreProperties>
</file>