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1" r:id="rId4"/>
    <p:sldId id="258" r:id="rId5"/>
    <p:sldId id="263" r:id="rId6"/>
    <p:sldId id="266" r:id="rId7"/>
    <p:sldId id="269" r:id="rId8"/>
    <p:sldId id="279" r:id="rId9"/>
    <p:sldId id="259" r:id="rId10"/>
    <p:sldId id="267" r:id="rId11"/>
    <p:sldId id="268" r:id="rId12"/>
    <p:sldId id="262" r:id="rId13"/>
    <p:sldId id="287" r:id="rId14"/>
    <p:sldId id="270" r:id="rId15"/>
    <p:sldId id="280" r:id="rId16"/>
    <p:sldId id="264" r:id="rId17"/>
    <p:sldId id="271" r:id="rId18"/>
    <p:sldId id="265" r:id="rId19"/>
    <p:sldId id="272" r:id="rId20"/>
    <p:sldId id="273" r:id="rId21"/>
    <p:sldId id="281" r:id="rId22"/>
    <p:sldId id="275" r:id="rId23"/>
    <p:sldId id="274" r:id="rId24"/>
    <p:sldId id="284" r:id="rId25"/>
    <p:sldId id="285" r:id="rId26"/>
    <p:sldId id="283" r:id="rId27"/>
    <p:sldId id="276" r:id="rId28"/>
    <p:sldId id="286" r:id="rId29"/>
    <p:sldId id="277" r:id="rId30"/>
    <p:sldId id="278" r:id="rId31"/>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7" d="100"/>
          <a:sy n="77" d="100"/>
        </p:scale>
        <p:origin x="-1092"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gl-ES" smtClean="0"/>
              <a:t>Prema para editar o estilo do título do padrón</a:t>
            </a:r>
            <a:endParaRPr lang="es-ES"/>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gl-ES" smtClean="0"/>
              <a:t>Prema para editar o estilo do subtítulo do padrón</a:t>
            </a:r>
            <a:endParaRPr lang="es-ES"/>
          </a:p>
        </p:txBody>
      </p:sp>
      <p:sp>
        <p:nvSpPr>
          <p:cNvPr id="4" name="Marcador de posición de data 3"/>
          <p:cNvSpPr>
            <a:spLocks noGrp="1"/>
          </p:cNvSpPr>
          <p:nvPr>
            <p:ph type="dt" sz="half" idx="10"/>
          </p:nvPr>
        </p:nvSpPr>
        <p:spPr/>
        <p:txBody>
          <a:bodyPr/>
          <a:lstStyle/>
          <a:p>
            <a:fld id="{7726B63F-441B-4879-90CD-4A25593881EA}" type="datetimeFigureOut">
              <a:rPr lang="es-ES" smtClean="0"/>
              <a:t>29/02/2020</a:t>
            </a:fld>
            <a:endParaRPr lang="es-ES"/>
          </a:p>
        </p:txBody>
      </p:sp>
      <p:sp>
        <p:nvSpPr>
          <p:cNvPr id="5" name="Marcador de posición de pé de páxina 4"/>
          <p:cNvSpPr>
            <a:spLocks noGrp="1"/>
          </p:cNvSpPr>
          <p:nvPr>
            <p:ph type="ftr" sz="quarter" idx="11"/>
          </p:nvPr>
        </p:nvSpPr>
        <p:spPr/>
        <p:txBody>
          <a:bodyPr/>
          <a:lstStyle/>
          <a:p>
            <a:endParaRPr lang="es-ES"/>
          </a:p>
        </p:txBody>
      </p:sp>
      <p:sp>
        <p:nvSpPr>
          <p:cNvPr id="6" name="Marcador de posición de número de diapositiva 5"/>
          <p:cNvSpPr>
            <a:spLocks noGrp="1"/>
          </p:cNvSpPr>
          <p:nvPr>
            <p:ph type="sldNum" sz="quarter" idx="12"/>
          </p:nvPr>
        </p:nvSpPr>
        <p:spPr/>
        <p:txBody>
          <a:bodyPr/>
          <a:lstStyle/>
          <a:p>
            <a:fld id="{05A0D54B-1C19-4E28-8967-C5ABABF9DCD3}" type="slidenum">
              <a:rPr lang="es-ES" smtClean="0"/>
              <a:t>‹#›</a:t>
            </a:fld>
            <a:endParaRPr lang="es-ES"/>
          </a:p>
        </p:txBody>
      </p:sp>
    </p:spTree>
    <p:extLst>
      <p:ext uri="{BB962C8B-B14F-4D97-AF65-F5344CB8AC3E}">
        <p14:creationId xmlns:p14="http://schemas.microsoft.com/office/powerpoint/2010/main" val="30242722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gl-ES" smtClean="0"/>
              <a:t>Prema para editar o estilo do título do padrón</a:t>
            </a:r>
            <a:endParaRPr lang="es-ES"/>
          </a:p>
        </p:txBody>
      </p:sp>
      <p:sp>
        <p:nvSpPr>
          <p:cNvPr id="3" name="Marcador de posición de texto vertical 2"/>
          <p:cNvSpPr>
            <a:spLocks noGrp="1"/>
          </p:cNvSpPr>
          <p:nvPr>
            <p:ph type="body" orient="vert" idx="1"/>
          </p:nvPr>
        </p:nvSpPr>
        <p:spPr/>
        <p:txBody>
          <a:bodyPr vert="eaVert"/>
          <a:lstStyle/>
          <a:p>
            <a:pPr lvl="0"/>
            <a:r>
              <a:rPr lang="gl-ES" smtClean="0"/>
              <a:t>Prema para editar estilos do texto</a:t>
            </a:r>
          </a:p>
          <a:p>
            <a:pPr lvl="1"/>
            <a:r>
              <a:rPr lang="gl-ES" smtClean="0"/>
              <a:t>Segundo nivel</a:t>
            </a:r>
          </a:p>
          <a:p>
            <a:pPr lvl="2"/>
            <a:r>
              <a:rPr lang="gl-ES" smtClean="0"/>
              <a:t>Terceiro nivel</a:t>
            </a:r>
          </a:p>
          <a:p>
            <a:pPr lvl="3"/>
            <a:r>
              <a:rPr lang="gl-ES" smtClean="0"/>
              <a:t>Cuarto nivel</a:t>
            </a:r>
          </a:p>
          <a:p>
            <a:pPr lvl="4"/>
            <a:r>
              <a:rPr lang="gl-ES" smtClean="0"/>
              <a:t>Quinto nivel</a:t>
            </a:r>
            <a:endParaRPr lang="es-ES"/>
          </a:p>
        </p:txBody>
      </p:sp>
      <p:sp>
        <p:nvSpPr>
          <p:cNvPr id="4" name="Marcador de posición de data 3"/>
          <p:cNvSpPr>
            <a:spLocks noGrp="1"/>
          </p:cNvSpPr>
          <p:nvPr>
            <p:ph type="dt" sz="half" idx="10"/>
          </p:nvPr>
        </p:nvSpPr>
        <p:spPr/>
        <p:txBody>
          <a:bodyPr/>
          <a:lstStyle/>
          <a:p>
            <a:fld id="{7726B63F-441B-4879-90CD-4A25593881EA}" type="datetimeFigureOut">
              <a:rPr lang="es-ES" smtClean="0"/>
              <a:t>29/02/2020</a:t>
            </a:fld>
            <a:endParaRPr lang="es-ES"/>
          </a:p>
        </p:txBody>
      </p:sp>
      <p:sp>
        <p:nvSpPr>
          <p:cNvPr id="5" name="Marcador de posición de pé de páxina 4"/>
          <p:cNvSpPr>
            <a:spLocks noGrp="1"/>
          </p:cNvSpPr>
          <p:nvPr>
            <p:ph type="ftr" sz="quarter" idx="11"/>
          </p:nvPr>
        </p:nvSpPr>
        <p:spPr/>
        <p:txBody>
          <a:bodyPr/>
          <a:lstStyle/>
          <a:p>
            <a:endParaRPr lang="es-ES"/>
          </a:p>
        </p:txBody>
      </p:sp>
      <p:sp>
        <p:nvSpPr>
          <p:cNvPr id="6" name="Marcador de posición de número de diapositiva 5"/>
          <p:cNvSpPr>
            <a:spLocks noGrp="1"/>
          </p:cNvSpPr>
          <p:nvPr>
            <p:ph type="sldNum" sz="quarter" idx="12"/>
          </p:nvPr>
        </p:nvSpPr>
        <p:spPr/>
        <p:txBody>
          <a:bodyPr/>
          <a:lstStyle/>
          <a:p>
            <a:fld id="{05A0D54B-1C19-4E28-8967-C5ABABF9DCD3}" type="slidenum">
              <a:rPr lang="es-ES" smtClean="0"/>
              <a:t>‹#›</a:t>
            </a:fld>
            <a:endParaRPr lang="es-ES"/>
          </a:p>
        </p:txBody>
      </p:sp>
    </p:spTree>
    <p:extLst>
      <p:ext uri="{BB962C8B-B14F-4D97-AF65-F5344CB8AC3E}">
        <p14:creationId xmlns:p14="http://schemas.microsoft.com/office/powerpoint/2010/main" val="37690528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e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gl-ES" smtClean="0"/>
              <a:t>Prema para editar o estilo do título do padrón</a:t>
            </a:r>
            <a:endParaRPr lang="es-ES"/>
          </a:p>
        </p:txBody>
      </p:sp>
      <p:sp>
        <p:nvSpPr>
          <p:cNvPr id="3" name="Marcador de posición de texto vertical 2"/>
          <p:cNvSpPr>
            <a:spLocks noGrp="1"/>
          </p:cNvSpPr>
          <p:nvPr>
            <p:ph type="body" orient="vert" idx="1"/>
          </p:nvPr>
        </p:nvSpPr>
        <p:spPr>
          <a:xfrm>
            <a:off x="457200" y="274638"/>
            <a:ext cx="6019800" cy="5851525"/>
          </a:xfrm>
        </p:spPr>
        <p:txBody>
          <a:bodyPr vert="eaVert"/>
          <a:lstStyle/>
          <a:p>
            <a:pPr lvl="0"/>
            <a:r>
              <a:rPr lang="gl-ES" smtClean="0"/>
              <a:t>Prema para editar estilos do texto</a:t>
            </a:r>
          </a:p>
          <a:p>
            <a:pPr lvl="1"/>
            <a:r>
              <a:rPr lang="gl-ES" smtClean="0"/>
              <a:t>Segundo nivel</a:t>
            </a:r>
          </a:p>
          <a:p>
            <a:pPr lvl="2"/>
            <a:r>
              <a:rPr lang="gl-ES" smtClean="0"/>
              <a:t>Terceiro nivel</a:t>
            </a:r>
          </a:p>
          <a:p>
            <a:pPr lvl="3"/>
            <a:r>
              <a:rPr lang="gl-ES" smtClean="0"/>
              <a:t>Cuarto nivel</a:t>
            </a:r>
          </a:p>
          <a:p>
            <a:pPr lvl="4"/>
            <a:r>
              <a:rPr lang="gl-ES" smtClean="0"/>
              <a:t>Quinto nivel</a:t>
            </a:r>
            <a:endParaRPr lang="es-ES"/>
          </a:p>
        </p:txBody>
      </p:sp>
      <p:sp>
        <p:nvSpPr>
          <p:cNvPr id="4" name="Marcador de posición de data 3"/>
          <p:cNvSpPr>
            <a:spLocks noGrp="1"/>
          </p:cNvSpPr>
          <p:nvPr>
            <p:ph type="dt" sz="half" idx="10"/>
          </p:nvPr>
        </p:nvSpPr>
        <p:spPr/>
        <p:txBody>
          <a:bodyPr/>
          <a:lstStyle/>
          <a:p>
            <a:fld id="{7726B63F-441B-4879-90CD-4A25593881EA}" type="datetimeFigureOut">
              <a:rPr lang="es-ES" smtClean="0"/>
              <a:t>29/02/2020</a:t>
            </a:fld>
            <a:endParaRPr lang="es-ES"/>
          </a:p>
        </p:txBody>
      </p:sp>
      <p:sp>
        <p:nvSpPr>
          <p:cNvPr id="5" name="Marcador de posición de pé de páxina 4"/>
          <p:cNvSpPr>
            <a:spLocks noGrp="1"/>
          </p:cNvSpPr>
          <p:nvPr>
            <p:ph type="ftr" sz="quarter" idx="11"/>
          </p:nvPr>
        </p:nvSpPr>
        <p:spPr/>
        <p:txBody>
          <a:bodyPr/>
          <a:lstStyle/>
          <a:p>
            <a:endParaRPr lang="es-ES"/>
          </a:p>
        </p:txBody>
      </p:sp>
      <p:sp>
        <p:nvSpPr>
          <p:cNvPr id="6" name="Marcador de posición de número de diapositiva 5"/>
          <p:cNvSpPr>
            <a:spLocks noGrp="1"/>
          </p:cNvSpPr>
          <p:nvPr>
            <p:ph type="sldNum" sz="quarter" idx="12"/>
          </p:nvPr>
        </p:nvSpPr>
        <p:spPr/>
        <p:txBody>
          <a:bodyPr/>
          <a:lstStyle/>
          <a:p>
            <a:fld id="{05A0D54B-1C19-4E28-8967-C5ABABF9DCD3}" type="slidenum">
              <a:rPr lang="es-ES" smtClean="0"/>
              <a:t>‹#›</a:t>
            </a:fld>
            <a:endParaRPr lang="es-ES"/>
          </a:p>
        </p:txBody>
      </p:sp>
    </p:spTree>
    <p:extLst>
      <p:ext uri="{BB962C8B-B14F-4D97-AF65-F5344CB8AC3E}">
        <p14:creationId xmlns:p14="http://schemas.microsoft.com/office/powerpoint/2010/main" val="42611335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obxect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gl-ES" smtClean="0"/>
              <a:t>Prema para editar o estilo do título do padrón</a:t>
            </a:r>
            <a:endParaRPr lang="es-ES"/>
          </a:p>
        </p:txBody>
      </p:sp>
      <p:sp>
        <p:nvSpPr>
          <p:cNvPr id="3" name="Marcador de posición de contido 2"/>
          <p:cNvSpPr>
            <a:spLocks noGrp="1"/>
          </p:cNvSpPr>
          <p:nvPr>
            <p:ph idx="1"/>
          </p:nvPr>
        </p:nvSpPr>
        <p:spPr/>
        <p:txBody>
          <a:bodyPr/>
          <a:lstStyle/>
          <a:p>
            <a:pPr lvl="0"/>
            <a:r>
              <a:rPr lang="gl-ES" smtClean="0"/>
              <a:t>Prema para editar estilos do texto</a:t>
            </a:r>
          </a:p>
          <a:p>
            <a:pPr lvl="1"/>
            <a:r>
              <a:rPr lang="gl-ES" smtClean="0"/>
              <a:t>Segundo nivel</a:t>
            </a:r>
          </a:p>
          <a:p>
            <a:pPr lvl="2"/>
            <a:r>
              <a:rPr lang="gl-ES" smtClean="0"/>
              <a:t>Terceiro nivel</a:t>
            </a:r>
          </a:p>
          <a:p>
            <a:pPr lvl="3"/>
            <a:r>
              <a:rPr lang="gl-ES" smtClean="0"/>
              <a:t>Cuarto nivel</a:t>
            </a:r>
          </a:p>
          <a:p>
            <a:pPr lvl="4"/>
            <a:r>
              <a:rPr lang="gl-ES" smtClean="0"/>
              <a:t>Quinto nivel</a:t>
            </a:r>
            <a:endParaRPr lang="es-ES"/>
          </a:p>
        </p:txBody>
      </p:sp>
      <p:sp>
        <p:nvSpPr>
          <p:cNvPr id="4" name="Marcador de posición de data 3"/>
          <p:cNvSpPr>
            <a:spLocks noGrp="1"/>
          </p:cNvSpPr>
          <p:nvPr>
            <p:ph type="dt" sz="half" idx="10"/>
          </p:nvPr>
        </p:nvSpPr>
        <p:spPr/>
        <p:txBody>
          <a:bodyPr/>
          <a:lstStyle/>
          <a:p>
            <a:fld id="{7726B63F-441B-4879-90CD-4A25593881EA}" type="datetimeFigureOut">
              <a:rPr lang="es-ES" smtClean="0"/>
              <a:t>29/02/2020</a:t>
            </a:fld>
            <a:endParaRPr lang="es-ES"/>
          </a:p>
        </p:txBody>
      </p:sp>
      <p:sp>
        <p:nvSpPr>
          <p:cNvPr id="5" name="Marcador de posición de pé de páxina 4"/>
          <p:cNvSpPr>
            <a:spLocks noGrp="1"/>
          </p:cNvSpPr>
          <p:nvPr>
            <p:ph type="ftr" sz="quarter" idx="11"/>
          </p:nvPr>
        </p:nvSpPr>
        <p:spPr/>
        <p:txBody>
          <a:bodyPr/>
          <a:lstStyle/>
          <a:p>
            <a:endParaRPr lang="es-ES"/>
          </a:p>
        </p:txBody>
      </p:sp>
      <p:sp>
        <p:nvSpPr>
          <p:cNvPr id="6" name="Marcador de posición de número de diapositiva 5"/>
          <p:cNvSpPr>
            <a:spLocks noGrp="1"/>
          </p:cNvSpPr>
          <p:nvPr>
            <p:ph type="sldNum" sz="quarter" idx="12"/>
          </p:nvPr>
        </p:nvSpPr>
        <p:spPr/>
        <p:txBody>
          <a:bodyPr/>
          <a:lstStyle/>
          <a:p>
            <a:fld id="{05A0D54B-1C19-4E28-8967-C5ABABF9DCD3}" type="slidenum">
              <a:rPr lang="es-ES" smtClean="0"/>
              <a:t>‹#›</a:t>
            </a:fld>
            <a:endParaRPr lang="es-ES"/>
          </a:p>
        </p:txBody>
      </p:sp>
    </p:spTree>
    <p:extLst>
      <p:ext uri="{BB962C8B-B14F-4D97-AF65-F5344CB8AC3E}">
        <p14:creationId xmlns:p14="http://schemas.microsoft.com/office/powerpoint/2010/main" val="33029619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ceira da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gl-ES" smtClean="0"/>
              <a:t>Prema para editar o estilo do título do padrón</a:t>
            </a:r>
            <a:endParaRPr lang="es-ES"/>
          </a:p>
        </p:txBody>
      </p:sp>
      <p:sp>
        <p:nvSpPr>
          <p:cNvPr id="3" name="Marcador de posición de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gl-ES" smtClean="0"/>
              <a:t>Prema para editar estilos do texto</a:t>
            </a:r>
          </a:p>
        </p:txBody>
      </p:sp>
      <p:sp>
        <p:nvSpPr>
          <p:cNvPr id="4" name="Marcador de posición de data 3"/>
          <p:cNvSpPr>
            <a:spLocks noGrp="1"/>
          </p:cNvSpPr>
          <p:nvPr>
            <p:ph type="dt" sz="half" idx="10"/>
          </p:nvPr>
        </p:nvSpPr>
        <p:spPr/>
        <p:txBody>
          <a:bodyPr/>
          <a:lstStyle/>
          <a:p>
            <a:fld id="{7726B63F-441B-4879-90CD-4A25593881EA}" type="datetimeFigureOut">
              <a:rPr lang="es-ES" smtClean="0"/>
              <a:t>29/02/2020</a:t>
            </a:fld>
            <a:endParaRPr lang="es-ES"/>
          </a:p>
        </p:txBody>
      </p:sp>
      <p:sp>
        <p:nvSpPr>
          <p:cNvPr id="5" name="Marcador de posición de pé de páxina 4"/>
          <p:cNvSpPr>
            <a:spLocks noGrp="1"/>
          </p:cNvSpPr>
          <p:nvPr>
            <p:ph type="ftr" sz="quarter" idx="11"/>
          </p:nvPr>
        </p:nvSpPr>
        <p:spPr/>
        <p:txBody>
          <a:bodyPr/>
          <a:lstStyle/>
          <a:p>
            <a:endParaRPr lang="es-ES"/>
          </a:p>
        </p:txBody>
      </p:sp>
      <p:sp>
        <p:nvSpPr>
          <p:cNvPr id="6" name="Marcador de posición de número de diapositiva 5"/>
          <p:cNvSpPr>
            <a:spLocks noGrp="1"/>
          </p:cNvSpPr>
          <p:nvPr>
            <p:ph type="sldNum" sz="quarter" idx="12"/>
          </p:nvPr>
        </p:nvSpPr>
        <p:spPr/>
        <p:txBody>
          <a:bodyPr/>
          <a:lstStyle/>
          <a:p>
            <a:fld id="{05A0D54B-1C19-4E28-8967-C5ABABF9DCD3}" type="slidenum">
              <a:rPr lang="es-ES" smtClean="0"/>
              <a:t>‹#›</a:t>
            </a:fld>
            <a:endParaRPr lang="es-ES"/>
          </a:p>
        </p:txBody>
      </p:sp>
    </p:spTree>
    <p:extLst>
      <p:ext uri="{BB962C8B-B14F-4D97-AF65-F5344CB8AC3E}">
        <p14:creationId xmlns:p14="http://schemas.microsoft.com/office/powerpoint/2010/main" val="27806470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us obxec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gl-ES" smtClean="0"/>
              <a:t>Prema para editar o estilo do título do padrón</a:t>
            </a:r>
            <a:endParaRPr lang="es-ES"/>
          </a:p>
        </p:txBody>
      </p:sp>
      <p:sp>
        <p:nvSpPr>
          <p:cNvPr id="3" name="Marcador de posición de conti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gl-ES" smtClean="0"/>
              <a:t>Prema para editar estilos do texto</a:t>
            </a:r>
          </a:p>
          <a:p>
            <a:pPr lvl="1"/>
            <a:r>
              <a:rPr lang="gl-ES" smtClean="0"/>
              <a:t>Segundo nivel</a:t>
            </a:r>
          </a:p>
          <a:p>
            <a:pPr lvl="2"/>
            <a:r>
              <a:rPr lang="gl-ES" smtClean="0"/>
              <a:t>Terceiro nivel</a:t>
            </a:r>
          </a:p>
          <a:p>
            <a:pPr lvl="3"/>
            <a:r>
              <a:rPr lang="gl-ES" smtClean="0"/>
              <a:t>Cuarto nivel</a:t>
            </a:r>
          </a:p>
          <a:p>
            <a:pPr lvl="4"/>
            <a:r>
              <a:rPr lang="gl-ES" smtClean="0"/>
              <a:t>Quinto nivel</a:t>
            </a:r>
            <a:endParaRPr lang="es-ES"/>
          </a:p>
        </p:txBody>
      </p:sp>
      <p:sp>
        <p:nvSpPr>
          <p:cNvPr id="4" name="Marcador de posición de conti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gl-ES" smtClean="0"/>
              <a:t>Prema para editar estilos do texto</a:t>
            </a:r>
          </a:p>
          <a:p>
            <a:pPr lvl="1"/>
            <a:r>
              <a:rPr lang="gl-ES" smtClean="0"/>
              <a:t>Segundo nivel</a:t>
            </a:r>
          </a:p>
          <a:p>
            <a:pPr lvl="2"/>
            <a:r>
              <a:rPr lang="gl-ES" smtClean="0"/>
              <a:t>Terceiro nivel</a:t>
            </a:r>
          </a:p>
          <a:p>
            <a:pPr lvl="3"/>
            <a:r>
              <a:rPr lang="gl-ES" smtClean="0"/>
              <a:t>Cuarto nivel</a:t>
            </a:r>
          </a:p>
          <a:p>
            <a:pPr lvl="4"/>
            <a:r>
              <a:rPr lang="gl-ES" smtClean="0"/>
              <a:t>Quinto nivel</a:t>
            </a:r>
            <a:endParaRPr lang="es-ES"/>
          </a:p>
        </p:txBody>
      </p:sp>
      <p:sp>
        <p:nvSpPr>
          <p:cNvPr id="5" name="Marcador de posición de data 4"/>
          <p:cNvSpPr>
            <a:spLocks noGrp="1"/>
          </p:cNvSpPr>
          <p:nvPr>
            <p:ph type="dt" sz="half" idx="10"/>
          </p:nvPr>
        </p:nvSpPr>
        <p:spPr/>
        <p:txBody>
          <a:bodyPr/>
          <a:lstStyle/>
          <a:p>
            <a:fld id="{7726B63F-441B-4879-90CD-4A25593881EA}" type="datetimeFigureOut">
              <a:rPr lang="es-ES" smtClean="0"/>
              <a:t>29/02/2020</a:t>
            </a:fld>
            <a:endParaRPr lang="es-ES"/>
          </a:p>
        </p:txBody>
      </p:sp>
      <p:sp>
        <p:nvSpPr>
          <p:cNvPr id="6" name="Marcador de posición de pé de páxina 5"/>
          <p:cNvSpPr>
            <a:spLocks noGrp="1"/>
          </p:cNvSpPr>
          <p:nvPr>
            <p:ph type="ftr" sz="quarter" idx="11"/>
          </p:nvPr>
        </p:nvSpPr>
        <p:spPr/>
        <p:txBody>
          <a:bodyPr/>
          <a:lstStyle/>
          <a:p>
            <a:endParaRPr lang="es-ES"/>
          </a:p>
        </p:txBody>
      </p:sp>
      <p:sp>
        <p:nvSpPr>
          <p:cNvPr id="7" name="Marcador de posición de número de diapositiva 6"/>
          <p:cNvSpPr>
            <a:spLocks noGrp="1"/>
          </p:cNvSpPr>
          <p:nvPr>
            <p:ph type="sldNum" sz="quarter" idx="12"/>
          </p:nvPr>
        </p:nvSpPr>
        <p:spPr/>
        <p:txBody>
          <a:bodyPr/>
          <a:lstStyle/>
          <a:p>
            <a:fld id="{05A0D54B-1C19-4E28-8967-C5ABABF9DCD3}" type="slidenum">
              <a:rPr lang="es-ES" smtClean="0"/>
              <a:t>‹#›</a:t>
            </a:fld>
            <a:endParaRPr lang="es-ES"/>
          </a:p>
        </p:txBody>
      </p:sp>
    </p:spTree>
    <p:extLst>
      <p:ext uri="{BB962C8B-B14F-4D97-AF65-F5344CB8AC3E}">
        <p14:creationId xmlns:p14="http://schemas.microsoft.com/office/powerpoint/2010/main" val="24801145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gl-ES" smtClean="0"/>
              <a:t>Prema para editar o estilo do título do padrón</a:t>
            </a:r>
            <a:endParaRPr lang="es-ES"/>
          </a:p>
        </p:txBody>
      </p:sp>
      <p:sp>
        <p:nvSpPr>
          <p:cNvPr id="3" name="Marcador de posición de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gl-ES" smtClean="0"/>
              <a:t>Prema para editar estilos do texto</a:t>
            </a:r>
          </a:p>
        </p:txBody>
      </p:sp>
      <p:sp>
        <p:nvSpPr>
          <p:cNvPr id="4" name="Marcador de posición de conti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gl-ES" smtClean="0"/>
              <a:t>Prema para editar estilos do texto</a:t>
            </a:r>
          </a:p>
          <a:p>
            <a:pPr lvl="1"/>
            <a:r>
              <a:rPr lang="gl-ES" smtClean="0"/>
              <a:t>Segundo nivel</a:t>
            </a:r>
          </a:p>
          <a:p>
            <a:pPr lvl="2"/>
            <a:r>
              <a:rPr lang="gl-ES" smtClean="0"/>
              <a:t>Terceiro nivel</a:t>
            </a:r>
          </a:p>
          <a:p>
            <a:pPr lvl="3"/>
            <a:r>
              <a:rPr lang="gl-ES" smtClean="0"/>
              <a:t>Cuarto nivel</a:t>
            </a:r>
          </a:p>
          <a:p>
            <a:pPr lvl="4"/>
            <a:r>
              <a:rPr lang="gl-ES" smtClean="0"/>
              <a:t>Quinto nivel</a:t>
            </a:r>
            <a:endParaRPr lang="es-ES"/>
          </a:p>
        </p:txBody>
      </p:sp>
      <p:sp>
        <p:nvSpPr>
          <p:cNvPr id="5" name="Marcador de posición de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gl-ES" smtClean="0"/>
              <a:t>Prema para editar estilos do texto</a:t>
            </a:r>
          </a:p>
        </p:txBody>
      </p:sp>
      <p:sp>
        <p:nvSpPr>
          <p:cNvPr id="6" name="Marcador de posición de conti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gl-ES" smtClean="0"/>
              <a:t>Prema para editar estilos do texto</a:t>
            </a:r>
          </a:p>
          <a:p>
            <a:pPr lvl="1"/>
            <a:r>
              <a:rPr lang="gl-ES" smtClean="0"/>
              <a:t>Segundo nivel</a:t>
            </a:r>
          </a:p>
          <a:p>
            <a:pPr lvl="2"/>
            <a:r>
              <a:rPr lang="gl-ES" smtClean="0"/>
              <a:t>Terceiro nivel</a:t>
            </a:r>
          </a:p>
          <a:p>
            <a:pPr lvl="3"/>
            <a:r>
              <a:rPr lang="gl-ES" smtClean="0"/>
              <a:t>Cuarto nivel</a:t>
            </a:r>
          </a:p>
          <a:p>
            <a:pPr lvl="4"/>
            <a:r>
              <a:rPr lang="gl-ES" smtClean="0"/>
              <a:t>Quinto nivel</a:t>
            </a:r>
            <a:endParaRPr lang="es-ES"/>
          </a:p>
        </p:txBody>
      </p:sp>
      <p:sp>
        <p:nvSpPr>
          <p:cNvPr id="7" name="Marcador de posición de data 6"/>
          <p:cNvSpPr>
            <a:spLocks noGrp="1"/>
          </p:cNvSpPr>
          <p:nvPr>
            <p:ph type="dt" sz="half" idx="10"/>
          </p:nvPr>
        </p:nvSpPr>
        <p:spPr/>
        <p:txBody>
          <a:bodyPr/>
          <a:lstStyle/>
          <a:p>
            <a:fld id="{7726B63F-441B-4879-90CD-4A25593881EA}" type="datetimeFigureOut">
              <a:rPr lang="es-ES" smtClean="0"/>
              <a:t>29/02/2020</a:t>
            </a:fld>
            <a:endParaRPr lang="es-ES"/>
          </a:p>
        </p:txBody>
      </p:sp>
      <p:sp>
        <p:nvSpPr>
          <p:cNvPr id="8" name="Marcador de posición de pé de páxina 7"/>
          <p:cNvSpPr>
            <a:spLocks noGrp="1"/>
          </p:cNvSpPr>
          <p:nvPr>
            <p:ph type="ftr" sz="quarter" idx="11"/>
          </p:nvPr>
        </p:nvSpPr>
        <p:spPr/>
        <p:txBody>
          <a:bodyPr/>
          <a:lstStyle/>
          <a:p>
            <a:endParaRPr lang="es-ES"/>
          </a:p>
        </p:txBody>
      </p:sp>
      <p:sp>
        <p:nvSpPr>
          <p:cNvPr id="9" name="Marcador de posición de número de diapositiva 8"/>
          <p:cNvSpPr>
            <a:spLocks noGrp="1"/>
          </p:cNvSpPr>
          <p:nvPr>
            <p:ph type="sldNum" sz="quarter" idx="12"/>
          </p:nvPr>
        </p:nvSpPr>
        <p:spPr/>
        <p:txBody>
          <a:bodyPr/>
          <a:lstStyle/>
          <a:p>
            <a:fld id="{05A0D54B-1C19-4E28-8967-C5ABABF9DCD3}" type="slidenum">
              <a:rPr lang="es-ES" smtClean="0"/>
              <a:t>‹#›</a:t>
            </a:fld>
            <a:endParaRPr lang="es-ES"/>
          </a:p>
        </p:txBody>
      </p:sp>
    </p:spTree>
    <p:extLst>
      <p:ext uri="{BB962C8B-B14F-4D97-AF65-F5344CB8AC3E}">
        <p14:creationId xmlns:p14="http://schemas.microsoft.com/office/powerpoint/2010/main" val="31633415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gl-ES" smtClean="0"/>
              <a:t>Prema para editar o estilo do título do padrón</a:t>
            </a:r>
            <a:endParaRPr lang="es-ES"/>
          </a:p>
        </p:txBody>
      </p:sp>
      <p:sp>
        <p:nvSpPr>
          <p:cNvPr id="3" name="Marcador de posición de data 2"/>
          <p:cNvSpPr>
            <a:spLocks noGrp="1"/>
          </p:cNvSpPr>
          <p:nvPr>
            <p:ph type="dt" sz="half" idx="10"/>
          </p:nvPr>
        </p:nvSpPr>
        <p:spPr/>
        <p:txBody>
          <a:bodyPr/>
          <a:lstStyle/>
          <a:p>
            <a:fld id="{7726B63F-441B-4879-90CD-4A25593881EA}" type="datetimeFigureOut">
              <a:rPr lang="es-ES" smtClean="0"/>
              <a:t>29/02/2020</a:t>
            </a:fld>
            <a:endParaRPr lang="es-ES"/>
          </a:p>
        </p:txBody>
      </p:sp>
      <p:sp>
        <p:nvSpPr>
          <p:cNvPr id="4" name="Marcador de posición de pé de páxina 3"/>
          <p:cNvSpPr>
            <a:spLocks noGrp="1"/>
          </p:cNvSpPr>
          <p:nvPr>
            <p:ph type="ftr" sz="quarter" idx="11"/>
          </p:nvPr>
        </p:nvSpPr>
        <p:spPr/>
        <p:txBody>
          <a:bodyPr/>
          <a:lstStyle/>
          <a:p>
            <a:endParaRPr lang="es-ES"/>
          </a:p>
        </p:txBody>
      </p:sp>
      <p:sp>
        <p:nvSpPr>
          <p:cNvPr id="5" name="Marcador de posición de número de diapositiva 4"/>
          <p:cNvSpPr>
            <a:spLocks noGrp="1"/>
          </p:cNvSpPr>
          <p:nvPr>
            <p:ph type="sldNum" sz="quarter" idx="12"/>
          </p:nvPr>
        </p:nvSpPr>
        <p:spPr/>
        <p:txBody>
          <a:bodyPr/>
          <a:lstStyle/>
          <a:p>
            <a:fld id="{05A0D54B-1C19-4E28-8967-C5ABABF9DCD3}" type="slidenum">
              <a:rPr lang="es-ES" smtClean="0"/>
              <a:t>‹#›</a:t>
            </a:fld>
            <a:endParaRPr lang="es-ES"/>
          </a:p>
        </p:txBody>
      </p:sp>
    </p:spTree>
    <p:extLst>
      <p:ext uri="{BB962C8B-B14F-4D97-AF65-F5344CB8AC3E}">
        <p14:creationId xmlns:p14="http://schemas.microsoft.com/office/powerpoint/2010/main" val="7599290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ranco">
    <p:spTree>
      <p:nvGrpSpPr>
        <p:cNvPr id="1" name=""/>
        <p:cNvGrpSpPr/>
        <p:nvPr/>
      </p:nvGrpSpPr>
      <p:grpSpPr>
        <a:xfrm>
          <a:off x="0" y="0"/>
          <a:ext cx="0" cy="0"/>
          <a:chOff x="0" y="0"/>
          <a:chExt cx="0" cy="0"/>
        </a:xfrm>
      </p:grpSpPr>
      <p:sp>
        <p:nvSpPr>
          <p:cNvPr id="2" name="Marcador de posición de data 1"/>
          <p:cNvSpPr>
            <a:spLocks noGrp="1"/>
          </p:cNvSpPr>
          <p:nvPr>
            <p:ph type="dt" sz="half" idx="10"/>
          </p:nvPr>
        </p:nvSpPr>
        <p:spPr/>
        <p:txBody>
          <a:bodyPr/>
          <a:lstStyle/>
          <a:p>
            <a:fld id="{7726B63F-441B-4879-90CD-4A25593881EA}" type="datetimeFigureOut">
              <a:rPr lang="es-ES" smtClean="0"/>
              <a:t>29/02/2020</a:t>
            </a:fld>
            <a:endParaRPr lang="es-ES"/>
          </a:p>
        </p:txBody>
      </p:sp>
      <p:sp>
        <p:nvSpPr>
          <p:cNvPr id="3" name="Marcador de posición de pé de páxina 2"/>
          <p:cNvSpPr>
            <a:spLocks noGrp="1"/>
          </p:cNvSpPr>
          <p:nvPr>
            <p:ph type="ftr" sz="quarter" idx="11"/>
          </p:nvPr>
        </p:nvSpPr>
        <p:spPr/>
        <p:txBody>
          <a:bodyPr/>
          <a:lstStyle/>
          <a:p>
            <a:endParaRPr lang="es-ES"/>
          </a:p>
        </p:txBody>
      </p:sp>
      <p:sp>
        <p:nvSpPr>
          <p:cNvPr id="4" name="Marcador de posición de número de diapositiva 3"/>
          <p:cNvSpPr>
            <a:spLocks noGrp="1"/>
          </p:cNvSpPr>
          <p:nvPr>
            <p:ph type="sldNum" sz="quarter" idx="12"/>
          </p:nvPr>
        </p:nvSpPr>
        <p:spPr/>
        <p:txBody>
          <a:bodyPr/>
          <a:lstStyle/>
          <a:p>
            <a:fld id="{05A0D54B-1C19-4E28-8967-C5ABABF9DCD3}" type="slidenum">
              <a:rPr lang="es-ES" smtClean="0"/>
              <a:t>‹#›</a:t>
            </a:fld>
            <a:endParaRPr lang="es-ES"/>
          </a:p>
        </p:txBody>
      </p:sp>
    </p:spTree>
    <p:extLst>
      <p:ext uri="{BB962C8B-B14F-4D97-AF65-F5344CB8AC3E}">
        <p14:creationId xmlns:p14="http://schemas.microsoft.com/office/powerpoint/2010/main" val="9632288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ido con l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gl-ES" smtClean="0"/>
              <a:t>Prema para editar o estilo do título do padrón</a:t>
            </a:r>
            <a:endParaRPr lang="es-ES"/>
          </a:p>
        </p:txBody>
      </p:sp>
      <p:sp>
        <p:nvSpPr>
          <p:cNvPr id="3" name="Marcador de posición de conti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gl-ES" smtClean="0"/>
              <a:t>Prema para editar estilos do texto</a:t>
            </a:r>
          </a:p>
          <a:p>
            <a:pPr lvl="1"/>
            <a:r>
              <a:rPr lang="gl-ES" smtClean="0"/>
              <a:t>Segundo nivel</a:t>
            </a:r>
          </a:p>
          <a:p>
            <a:pPr lvl="2"/>
            <a:r>
              <a:rPr lang="gl-ES" smtClean="0"/>
              <a:t>Terceiro nivel</a:t>
            </a:r>
          </a:p>
          <a:p>
            <a:pPr lvl="3"/>
            <a:r>
              <a:rPr lang="gl-ES" smtClean="0"/>
              <a:t>Cuarto nivel</a:t>
            </a:r>
          </a:p>
          <a:p>
            <a:pPr lvl="4"/>
            <a:r>
              <a:rPr lang="gl-ES" smtClean="0"/>
              <a:t>Quinto nivel</a:t>
            </a:r>
            <a:endParaRPr lang="es-ES"/>
          </a:p>
        </p:txBody>
      </p:sp>
      <p:sp>
        <p:nvSpPr>
          <p:cNvPr id="4" name="Marcador de posición de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gl-ES" smtClean="0"/>
              <a:t>Prema para editar estilos do texto</a:t>
            </a:r>
          </a:p>
        </p:txBody>
      </p:sp>
      <p:sp>
        <p:nvSpPr>
          <p:cNvPr id="5" name="Marcador de posición de data 4"/>
          <p:cNvSpPr>
            <a:spLocks noGrp="1"/>
          </p:cNvSpPr>
          <p:nvPr>
            <p:ph type="dt" sz="half" idx="10"/>
          </p:nvPr>
        </p:nvSpPr>
        <p:spPr/>
        <p:txBody>
          <a:bodyPr/>
          <a:lstStyle/>
          <a:p>
            <a:fld id="{7726B63F-441B-4879-90CD-4A25593881EA}" type="datetimeFigureOut">
              <a:rPr lang="es-ES" smtClean="0"/>
              <a:t>29/02/2020</a:t>
            </a:fld>
            <a:endParaRPr lang="es-ES"/>
          </a:p>
        </p:txBody>
      </p:sp>
      <p:sp>
        <p:nvSpPr>
          <p:cNvPr id="6" name="Marcador de posición de pé de páxina 5"/>
          <p:cNvSpPr>
            <a:spLocks noGrp="1"/>
          </p:cNvSpPr>
          <p:nvPr>
            <p:ph type="ftr" sz="quarter" idx="11"/>
          </p:nvPr>
        </p:nvSpPr>
        <p:spPr/>
        <p:txBody>
          <a:bodyPr/>
          <a:lstStyle/>
          <a:p>
            <a:endParaRPr lang="es-ES"/>
          </a:p>
        </p:txBody>
      </p:sp>
      <p:sp>
        <p:nvSpPr>
          <p:cNvPr id="7" name="Marcador de posición de número de diapositiva 6"/>
          <p:cNvSpPr>
            <a:spLocks noGrp="1"/>
          </p:cNvSpPr>
          <p:nvPr>
            <p:ph type="sldNum" sz="quarter" idx="12"/>
          </p:nvPr>
        </p:nvSpPr>
        <p:spPr/>
        <p:txBody>
          <a:bodyPr/>
          <a:lstStyle/>
          <a:p>
            <a:fld id="{05A0D54B-1C19-4E28-8967-C5ABABF9DCD3}" type="slidenum">
              <a:rPr lang="es-ES" smtClean="0"/>
              <a:t>‹#›</a:t>
            </a:fld>
            <a:endParaRPr lang="es-ES"/>
          </a:p>
        </p:txBody>
      </p:sp>
    </p:spTree>
    <p:extLst>
      <p:ext uri="{BB962C8B-B14F-4D97-AF65-F5344CB8AC3E}">
        <p14:creationId xmlns:p14="http://schemas.microsoft.com/office/powerpoint/2010/main" val="25712912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xe con l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gl-ES" smtClean="0"/>
              <a:t>Prema para editar o estilo do título do padrón</a:t>
            </a:r>
            <a:endParaRPr lang="es-ES"/>
          </a:p>
        </p:txBody>
      </p:sp>
      <p:sp>
        <p:nvSpPr>
          <p:cNvPr id="3" name="Marcador de posición de imax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posición de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gl-ES" smtClean="0"/>
              <a:t>Prema para editar estilos do texto</a:t>
            </a:r>
          </a:p>
        </p:txBody>
      </p:sp>
      <p:sp>
        <p:nvSpPr>
          <p:cNvPr id="5" name="Marcador de posición de data 4"/>
          <p:cNvSpPr>
            <a:spLocks noGrp="1"/>
          </p:cNvSpPr>
          <p:nvPr>
            <p:ph type="dt" sz="half" idx="10"/>
          </p:nvPr>
        </p:nvSpPr>
        <p:spPr/>
        <p:txBody>
          <a:bodyPr/>
          <a:lstStyle/>
          <a:p>
            <a:fld id="{7726B63F-441B-4879-90CD-4A25593881EA}" type="datetimeFigureOut">
              <a:rPr lang="es-ES" smtClean="0"/>
              <a:t>29/02/2020</a:t>
            </a:fld>
            <a:endParaRPr lang="es-ES"/>
          </a:p>
        </p:txBody>
      </p:sp>
      <p:sp>
        <p:nvSpPr>
          <p:cNvPr id="6" name="Marcador de posición de pé de páxina 5"/>
          <p:cNvSpPr>
            <a:spLocks noGrp="1"/>
          </p:cNvSpPr>
          <p:nvPr>
            <p:ph type="ftr" sz="quarter" idx="11"/>
          </p:nvPr>
        </p:nvSpPr>
        <p:spPr/>
        <p:txBody>
          <a:bodyPr/>
          <a:lstStyle/>
          <a:p>
            <a:endParaRPr lang="es-ES"/>
          </a:p>
        </p:txBody>
      </p:sp>
      <p:sp>
        <p:nvSpPr>
          <p:cNvPr id="7" name="Marcador de posición de número de diapositiva 6"/>
          <p:cNvSpPr>
            <a:spLocks noGrp="1"/>
          </p:cNvSpPr>
          <p:nvPr>
            <p:ph type="sldNum" sz="quarter" idx="12"/>
          </p:nvPr>
        </p:nvSpPr>
        <p:spPr/>
        <p:txBody>
          <a:bodyPr/>
          <a:lstStyle/>
          <a:p>
            <a:fld id="{05A0D54B-1C19-4E28-8967-C5ABABF9DCD3}" type="slidenum">
              <a:rPr lang="es-ES" smtClean="0"/>
              <a:t>‹#›</a:t>
            </a:fld>
            <a:endParaRPr lang="es-ES"/>
          </a:p>
        </p:txBody>
      </p:sp>
    </p:spTree>
    <p:extLst>
      <p:ext uri="{BB962C8B-B14F-4D97-AF65-F5344CB8AC3E}">
        <p14:creationId xmlns:p14="http://schemas.microsoft.com/office/powerpoint/2010/main" val="11483861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ción de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gl-ES" smtClean="0"/>
              <a:t>Prema para editar o estilo do título do padrón</a:t>
            </a:r>
            <a:endParaRPr lang="es-ES"/>
          </a:p>
        </p:txBody>
      </p:sp>
      <p:sp>
        <p:nvSpPr>
          <p:cNvPr id="3" name="Marcador de posición de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gl-ES" smtClean="0"/>
              <a:t>Prema para editar estilos do texto</a:t>
            </a:r>
          </a:p>
          <a:p>
            <a:pPr lvl="1"/>
            <a:r>
              <a:rPr lang="gl-ES" smtClean="0"/>
              <a:t>Segundo nivel</a:t>
            </a:r>
          </a:p>
          <a:p>
            <a:pPr lvl="2"/>
            <a:r>
              <a:rPr lang="gl-ES" smtClean="0"/>
              <a:t>Terceiro nivel</a:t>
            </a:r>
          </a:p>
          <a:p>
            <a:pPr lvl="3"/>
            <a:r>
              <a:rPr lang="gl-ES" smtClean="0"/>
              <a:t>Cuarto nivel</a:t>
            </a:r>
          </a:p>
          <a:p>
            <a:pPr lvl="4"/>
            <a:r>
              <a:rPr lang="gl-ES" smtClean="0"/>
              <a:t>Quinto nivel</a:t>
            </a:r>
            <a:endParaRPr lang="es-ES"/>
          </a:p>
        </p:txBody>
      </p:sp>
      <p:sp>
        <p:nvSpPr>
          <p:cNvPr id="4" name="Marcador de posición de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26B63F-441B-4879-90CD-4A25593881EA}" type="datetimeFigureOut">
              <a:rPr lang="es-ES" smtClean="0"/>
              <a:t>29/02/2020</a:t>
            </a:fld>
            <a:endParaRPr lang="es-ES"/>
          </a:p>
        </p:txBody>
      </p:sp>
      <p:sp>
        <p:nvSpPr>
          <p:cNvPr id="5" name="Marcador de posición de pé de páx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posición de número de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A0D54B-1C19-4E28-8967-C5ABABF9DCD3}" type="slidenum">
              <a:rPr lang="es-ES" smtClean="0"/>
              <a:t>‹#›</a:t>
            </a:fld>
            <a:endParaRPr lang="es-ES"/>
          </a:p>
        </p:txBody>
      </p:sp>
    </p:spTree>
    <p:extLst>
      <p:ext uri="{BB962C8B-B14F-4D97-AF65-F5344CB8AC3E}">
        <p14:creationId xmlns:p14="http://schemas.microsoft.com/office/powerpoint/2010/main" val="28180477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recursos.cnice.mec.es/biosfera/alumno/1bachillerato/animal/analis.htm"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hyperlink" Target="http://www.sabelotodo.org/anatomia/vasossangre.html" TargetMode="External"/><Relationship Id="rId2" Type="http://schemas.openxmlformats.org/officeDocument/2006/relationships/image" Target="../media/image19.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s://www.youtube.com/watch?time_continue=3&amp;v=JpxuZL7U6wE&amp;feature=emb_logo"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www.youtube.com/watch?v=poUoUwJUxk8" TargetMode="External"/><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www.youtube.com/watch?v=Lv9h5kve44E" TargetMode="External"/><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731940" y="5229200"/>
            <a:ext cx="7776864" cy="722511"/>
          </a:xfrm>
        </p:spPr>
        <p:style>
          <a:lnRef idx="1">
            <a:schemeClr val="accent2"/>
          </a:lnRef>
          <a:fillRef idx="3">
            <a:schemeClr val="accent2"/>
          </a:fillRef>
          <a:effectRef idx="2">
            <a:schemeClr val="accent2"/>
          </a:effectRef>
          <a:fontRef idx="minor">
            <a:schemeClr val="lt1"/>
          </a:fontRef>
        </p:style>
        <p:txBody>
          <a:bodyPr>
            <a:normAutofit/>
          </a:bodyPr>
          <a:lstStyle/>
          <a:p>
            <a:pPr>
              <a:tabLst>
                <a:tab pos="85725" algn="l"/>
              </a:tabLst>
            </a:pPr>
            <a:r>
              <a:rPr lang="es-ES" sz="3200" b="1" dirty="0" smtClean="0"/>
              <a:t>SISTEMA CARDIOVASCULAR</a:t>
            </a:r>
            <a:endParaRPr lang="es-ES" sz="3200" b="1" dirty="0"/>
          </a:p>
        </p:txBody>
      </p:sp>
      <p:sp>
        <p:nvSpPr>
          <p:cNvPr id="3" name="Subtítulo 2"/>
          <p:cNvSpPr>
            <a:spLocks noGrp="1"/>
          </p:cNvSpPr>
          <p:nvPr>
            <p:ph type="subTitle" idx="1"/>
          </p:nvPr>
        </p:nvSpPr>
        <p:spPr>
          <a:xfrm>
            <a:off x="1403648" y="6165304"/>
            <a:ext cx="6400800" cy="312440"/>
          </a:xfrm>
        </p:spPr>
        <p:txBody>
          <a:bodyPr>
            <a:normAutofit fontScale="55000" lnSpcReduction="20000"/>
          </a:bodyPr>
          <a:lstStyle/>
          <a:p>
            <a:r>
              <a:rPr lang="es-ES" b="1" dirty="0" smtClean="0"/>
              <a:t>IES do Barral (Curso 2019-2020)</a:t>
            </a:r>
            <a:endParaRPr lang="es-ES" b="1"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6" y="131465"/>
            <a:ext cx="8593693" cy="48470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10122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562074"/>
          </a:xfrm>
        </p:spPr>
        <p:style>
          <a:lnRef idx="2">
            <a:schemeClr val="accent2">
              <a:shade val="50000"/>
            </a:schemeClr>
          </a:lnRef>
          <a:fillRef idx="1">
            <a:schemeClr val="accent2"/>
          </a:fillRef>
          <a:effectRef idx="0">
            <a:schemeClr val="accent2"/>
          </a:effectRef>
          <a:fontRef idx="minor">
            <a:schemeClr val="lt1"/>
          </a:fontRef>
        </p:style>
        <p:txBody>
          <a:bodyPr>
            <a:normAutofit/>
          </a:bodyPr>
          <a:lstStyle/>
          <a:p>
            <a:r>
              <a:rPr lang="es-ES" sz="2800" dirty="0" smtClean="0"/>
              <a:t>Consecuencias de hematocrito bajo o alto</a:t>
            </a:r>
            <a:endParaRPr lang="es-ES" sz="2800" dirty="0"/>
          </a:p>
        </p:txBody>
      </p:sp>
      <p:sp>
        <p:nvSpPr>
          <p:cNvPr id="3" name="Marcador de posición de texto 2"/>
          <p:cNvSpPr>
            <a:spLocks noGrp="1"/>
          </p:cNvSpPr>
          <p:nvPr>
            <p:ph type="body" idx="1"/>
          </p:nvPr>
        </p:nvSpPr>
        <p:spPr>
          <a:xfrm>
            <a:off x="395536" y="1052736"/>
            <a:ext cx="4040188" cy="639762"/>
          </a:xfrm>
        </p:spPr>
        <p:txBody>
          <a:bodyPr/>
          <a:lstStyle/>
          <a:p>
            <a:r>
              <a:rPr lang="es-ES" dirty="0" smtClean="0"/>
              <a:t>Hematocrito bajo</a:t>
            </a:r>
            <a:endParaRPr lang="es-ES" dirty="0"/>
          </a:p>
        </p:txBody>
      </p:sp>
      <p:sp>
        <p:nvSpPr>
          <p:cNvPr id="4" name="Marcador de posición de contido 3"/>
          <p:cNvSpPr>
            <a:spLocks noGrp="1"/>
          </p:cNvSpPr>
          <p:nvPr>
            <p:ph sz="half" idx="2"/>
          </p:nvPr>
        </p:nvSpPr>
        <p:spPr>
          <a:xfrm>
            <a:off x="0" y="1844824"/>
            <a:ext cx="4572000" cy="4680520"/>
          </a:xfrm>
        </p:spPr>
        <p:txBody>
          <a:bodyPr>
            <a:normAutofit fontScale="92500"/>
          </a:bodyPr>
          <a:lstStyle/>
          <a:p>
            <a:pPr>
              <a:buFont typeface="Wingdings" panose="05000000000000000000" pitchFamily="2" charset="2"/>
              <a:buChar char="ü"/>
            </a:pPr>
            <a:r>
              <a:rPr lang="es-ES" dirty="0"/>
              <a:t>Deficiencia de </a:t>
            </a:r>
            <a:r>
              <a:rPr lang="es-ES" dirty="0" smtClean="0"/>
              <a:t>hierro (anemia)</a:t>
            </a:r>
          </a:p>
          <a:p>
            <a:pPr>
              <a:buFont typeface="Wingdings" panose="05000000000000000000" pitchFamily="2" charset="2"/>
              <a:buChar char="ü"/>
            </a:pPr>
            <a:r>
              <a:rPr lang="es-ES" dirty="0" smtClean="0"/>
              <a:t>Deficiencia </a:t>
            </a:r>
            <a:r>
              <a:rPr lang="es-ES" dirty="0"/>
              <a:t>de  vitamina B12 </a:t>
            </a:r>
          </a:p>
          <a:p>
            <a:pPr>
              <a:buFont typeface="Wingdings" panose="05000000000000000000" pitchFamily="2" charset="2"/>
              <a:buChar char="ü"/>
            </a:pPr>
            <a:r>
              <a:rPr lang="es-ES" dirty="0"/>
              <a:t>Fatiga y debilidad</a:t>
            </a:r>
          </a:p>
          <a:p>
            <a:pPr>
              <a:buFont typeface="Wingdings" panose="05000000000000000000" pitchFamily="2" charset="2"/>
              <a:buChar char="ü"/>
            </a:pPr>
            <a:r>
              <a:rPr lang="es-ES" dirty="0"/>
              <a:t>Palidez, mareos y desorientación</a:t>
            </a:r>
          </a:p>
          <a:p>
            <a:pPr>
              <a:buFont typeface="Wingdings" panose="05000000000000000000" pitchFamily="2" charset="2"/>
              <a:buChar char="ü"/>
            </a:pPr>
            <a:r>
              <a:rPr lang="es-ES" dirty="0"/>
              <a:t>Alteraciones en el ritmo cardíaco</a:t>
            </a:r>
          </a:p>
          <a:p>
            <a:pPr>
              <a:buFont typeface="Wingdings" panose="05000000000000000000" pitchFamily="2" charset="2"/>
              <a:buChar char="ü"/>
            </a:pPr>
            <a:r>
              <a:rPr lang="es-ES" dirty="0"/>
              <a:t>Alteraciones en el estado de ánimo</a:t>
            </a:r>
          </a:p>
          <a:p>
            <a:pPr>
              <a:buFont typeface="Wingdings" panose="05000000000000000000" pitchFamily="2" charset="2"/>
              <a:buChar char="ü"/>
            </a:pPr>
            <a:r>
              <a:rPr lang="es-ES" dirty="0"/>
              <a:t>Alteraciones en la respiración</a:t>
            </a:r>
          </a:p>
          <a:p>
            <a:pPr>
              <a:buFont typeface="Wingdings" panose="05000000000000000000" pitchFamily="2" charset="2"/>
              <a:buChar char="ü"/>
            </a:pPr>
            <a:r>
              <a:rPr lang="es-ES" dirty="0"/>
              <a:t>E</a:t>
            </a:r>
            <a:r>
              <a:rPr lang="es-ES" dirty="0" smtClean="0"/>
              <a:t>nfermedades </a:t>
            </a:r>
            <a:r>
              <a:rPr lang="es-ES" dirty="0"/>
              <a:t>en riñones, médula ósea y determinados tipos de cáncer</a:t>
            </a:r>
          </a:p>
          <a:p>
            <a:pPr marL="0" indent="0">
              <a:buNone/>
            </a:pPr>
            <a:endParaRPr lang="es-ES" dirty="0"/>
          </a:p>
        </p:txBody>
      </p:sp>
      <p:sp>
        <p:nvSpPr>
          <p:cNvPr id="5" name="Marcador de posición de texto 4"/>
          <p:cNvSpPr>
            <a:spLocks noGrp="1"/>
          </p:cNvSpPr>
          <p:nvPr>
            <p:ph type="body" sz="quarter" idx="3"/>
          </p:nvPr>
        </p:nvSpPr>
        <p:spPr>
          <a:xfrm>
            <a:off x="4644008" y="1052736"/>
            <a:ext cx="4041775" cy="639762"/>
          </a:xfrm>
        </p:spPr>
        <p:txBody>
          <a:bodyPr/>
          <a:lstStyle/>
          <a:p>
            <a:r>
              <a:rPr lang="es-ES" dirty="0" smtClean="0"/>
              <a:t>Hematocrito alto</a:t>
            </a:r>
            <a:endParaRPr lang="es-ES" dirty="0"/>
          </a:p>
        </p:txBody>
      </p:sp>
      <p:sp>
        <p:nvSpPr>
          <p:cNvPr id="6" name="Marcador de posición de contido 5"/>
          <p:cNvSpPr>
            <a:spLocks noGrp="1"/>
          </p:cNvSpPr>
          <p:nvPr>
            <p:ph sz="quarter" idx="4"/>
          </p:nvPr>
        </p:nvSpPr>
        <p:spPr>
          <a:xfrm>
            <a:off x="4788024" y="1772816"/>
            <a:ext cx="4031431" cy="4353347"/>
          </a:xfrm>
        </p:spPr>
        <p:txBody>
          <a:bodyPr>
            <a:normAutofit fontScale="92500"/>
          </a:bodyPr>
          <a:lstStyle/>
          <a:p>
            <a:pPr>
              <a:buFont typeface="Wingdings" panose="05000000000000000000" pitchFamily="2" charset="2"/>
              <a:buChar char="ü"/>
            </a:pPr>
            <a:r>
              <a:rPr lang="es-ES" dirty="0" smtClean="0"/>
              <a:t>Deshidratación</a:t>
            </a:r>
          </a:p>
          <a:p>
            <a:pPr>
              <a:buFont typeface="Wingdings" panose="05000000000000000000" pitchFamily="2" charset="2"/>
              <a:buChar char="ü"/>
            </a:pPr>
            <a:r>
              <a:rPr lang="es-ES" dirty="0" smtClean="0"/>
              <a:t>Enfermedades pulmonares</a:t>
            </a:r>
          </a:p>
          <a:p>
            <a:pPr>
              <a:buFont typeface="Wingdings" panose="05000000000000000000" pitchFamily="2" charset="2"/>
              <a:buChar char="ü"/>
            </a:pPr>
            <a:r>
              <a:rPr lang="es-ES" dirty="0" smtClean="0"/>
              <a:t>Fatiga y debilidad</a:t>
            </a:r>
          </a:p>
          <a:p>
            <a:pPr>
              <a:buFont typeface="Wingdings" panose="05000000000000000000" pitchFamily="2" charset="2"/>
              <a:buChar char="ü"/>
            </a:pPr>
            <a:r>
              <a:rPr lang="es-ES" dirty="0" smtClean="0"/>
              <a:t>Sudoración excesiva e intolerancia al calor</a:t>
            </a:r>
          </a:p>
          <a:p>
            <a:pPr>
              <a:buFont typeface="Wingdings" panose="05000000000000000000" pitchFamily="2" charset="2"/>
              <a:buChar char="ü"/>
            </a:pPr>
            <a:r>
              <a:rPr lang="es-ES" dirty="0" smtClean="0"/>
              <a:t>Hematomas e irritaciones en la piel</a:t>
            </a:r>
          </a:p>
          <a:p>
            <a:pPr>
              <a:buFont typeface="Wingdings" panose="05000000000000000000" pitchFamily="2" charset="2"/>
              <a:buChar char="ü"/>
            </a:pPr>
            <a:r>
              <a:rPr lang="es-ES" dirty="0" smtClean="0"/>
              <a:t>En casos extremos puede ser indicativo de enfermedades pulmonares y/o del corazón o Policitemia vera</a:t>
            </a:r>
          </a:p>
          <a:p>
            <a:endParaRPr lang="es-ES" dirty="0"/>
          </a:p>
        </p:txBody>
      </p:sp>
    </p:spTree>
    <p:extLst>
      <p:ext uri="{BB962C8B-B14F-4D97-AF65-F5344CB8AC3E}">
        <p14:creationId xmlns:p14="http://schemas.microsoft.com/office/powerpoint/2010/main" val="34330515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490066"/>
          </a:xfrm>
        </p:spPr>
        <p:style>
          <a:lnRef idx="2">
            <a:schemeClr val="accent2">
              <a:shade val="50000"/>
            </a:schemeClr>
          </a:lnRef>
          <a:fillRef idx="1">
            <a:schemeClr val="accent2"/>
          </a:fillRef>
          <a:effectRef idx="0">
            <a:schemeClr val="accent2"/>
          </a:effectRef>
          <a:fontRef idx="minor">
            <a:schemeClr val="lt1"/>
          </a:fontRef>
        </p:style>
        <p:txBody>
          <a:bodyPr>
            <a:noAutofit/>
          </a:bodyPr>
          <a:lstStyle/>
          <a:p>
            <a:pPr>
              <a:tabLst>
                <a:tab pos="444500" algn="l"/>
              </a:tabLst>
            </a:pPr>
            <a:r>
              <a:rPr lang="es-ES" sz="3200" dirty="0" smtClean="0"/>
              <a:t>Hematocrito y deporte</a:t>
            </a:r>
            <a:endParaRPr lang="es-ES" sz="3200" dirty="0"/>
          </a:p>
        </p:txBody>
      </p:sp>
      <p:sp>
        <p:nvSpPr>
          <p:cNvPr id="3" name="Marcador de posición de contido 2"/>
          <p:cNvSpPr>
            <a:spLocks noGrp="1"/>
          </p:cNvSpPr>
          <p:nvPr>
            <p:ph idx="1"/>
          </p:nvPr>
        </p:nvSpPr>
        <p:spPr>
          <a:xfrm>
            <a:off x="251520" y="980728"/>
            <a:ext cx="4104456" cy="5400600"/>
          </a:xfrm>
        </p:spPr>
        <p:txBody>
          <a:bodyPr>
            <a:normAutofit fontScale="70000" lnSpcReduction="20000"/>
          </a:bodyPr>
          <a:lstStyle/>
          <a:p>
            <a:pPr algn="just"/>
            <a:r>
              <a:rPr lang="es-ES" dirty="0" smtClean="0"/>
              <a:t>La prueba del hematocrito es esencial en deportistas porque los eritrocitos son los encargados del transporte de O2 (mejora de rendimiento). Normalmente los deportistas tienen un valor alto.</a:t>
            </a:r>
          </a:p>
          <a:p>
            <a:pPr algn="just"/>
            <a:endParaRPr lang="es-ES" dirty="0" smtClean="0"/>
          </a:p>
          <a:p>
            <a:pPr algn="just"/>
            <a:r>
              <a:rPr lang="es-ES" dirty="0" smtClean="0"/>
              <a:t>El hematocrito se puede mantener elevado (50%) de forma </a:t>
            </a:r>
            <a:r>
              <a:rPr lang="es-ES" b="1" dirty="0" smtClean="0"/>
              <a:t>natural</a:t>
            </a:r>
            <a:r>
              <a:rPr lang="es-ES" dirty="0" smtClean="0"/>
              <a:t> mediante dieta rica en Hierro y entrenamiento en altitudes elevadas. De forma artificial  con EPO o transfusiones de sangre, consideradas dopaje.</a:t>
            </a:r>
          </a:p>
        </p:txBody>
      </p:sp>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5866" t="2519" r="19277"/>
          <a:stretch/>
        </p:blipFill>
        <p:spPr bwMode="auto">
          <a:xfrm>
            <a:off x="5004048" y="947058"/>
            <a:ext cx="3744416" cy="38758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Caixa de texto 3"/>
          <p:cNvSpPr txBox="1"/>
          <p:nvPr/>
        </p:nvSpPr>
        <p:spPr>
          <a:xfrm>
            <a:off x="5004048" y="4941168"/>
            <a:ext cx="3960440" cy="1200329"/>
          </a:xfrm>
          <a:prstGeom prst="rect">
            <a:avLst/>
          </a:prstGeom>
          <a:noFill/>
        </p:spPr>
        <p:txBody>
          <a:bodyPr wrap="square" rtlCol="0">
            <a:spAutoFit/>
          </a:bodyPr>
          <a:lstStyle/>
          <a:p>
            <a:r>
              <a:rPr lang="es-ES" i="1" dirty="0" smtClean="0"/>
              <a:t>Javier Gómez </a:t>
            </a:r>
            <a:r>
              <a:rPr lang="es-ES" i="1" dirty="0" err="1" smtClean="0"/>
              <a:t>Noya</a:t>
            </a:r>
            <a:r>
              <a:rPr lang="es-ES" i="1" dirty="0" smtClean="0"/>
              <a:t>, pentacampeón mundial de triatlón, tiene unos niveles inusualmente bajos de hematocrito (38-42%).</a:t>
            </a:r>
            <a:endParaRPr lang="es-ES" i="1" dirty="0"/>
          </a:p>
        </p:txBody>
      </p:sp>
    </p:spTree>
    <p:extLst>
      <p:ext uri="{BB962C8B-B14F-4D97-AF65-F5344CB8AC3E}">
        <p14:creationId xmlns:p14="http://schemas.microsoft.com/office/powerpoint/2010/main" val="7774656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95536" y="188640"/>
            <a:ext cx="3744416" cy="648072"/>
          </a:xfrm>
        </p:spPr>
        <p:style>
          <a:lnRef idx="2">
            <a:schemeClr val="accent2">
              <a:shade val="50000"/>
            </a:schemeClr>
          </a:lnRef>
          <a:fillRef idx="1">
            <a:schemeClr val="accent2"/>
          </a:fillRef>
          <a:effectRef idx="0">
            <a:schemeClr val="accent2"/>
          </a:effectRef>
          <a:fontRef idx="minor">
            <a:schemeClr val="lt1"/>
          </a:fontRef>
        </p:style>
        <p:txBody>
          <a:bodyPr>
            <a:normAutofit/>
          </a:bodyPr>
          <a:lstStyle/>
          <a:p>
            <a:pPr>
              <a:tabLst>
                <a:tab pos="444500" algn="l"/>
              </a:tabLst>
            </a:pPr>
            <a:r>
              <a:rPr lang="es-ES" sz="3600" dirty="0" smtClean="0"/>
              <a:t>Volemia</a:t>
            </a:r>
            <a:endParaRPr lang="es-ES" sz="3600" dirty="0"/>
          </a:p>
        </p:txBody>
      </p:sp>
      <p:sp>
        <p:nvSpPr>
          <p:cNvPr id="3" name="Marcador de posición de contido 2"/>
          <p:cNvSpPr>
            <a:spLocks noGrp="1"/>
          </p:cNvSpPr>
          <p:nvPr>
            <p:ph idx="1"/>
          </p:nvPr>
        </p:nvSpPr>
        <p:spPr>
          <a:xfrm>
            <a:off x="18256" y="980728"/>
            <a:ext cx="9018240" cy="3384376"/>
          </a:xfrm>
        </p:spPr>
        <p:txBody>
          <a:bodyPr>
            <a:noAutofit/>
          </a:bodyPr>
          <a:lstStyle/>
          <a:p>
            <a:pPr algn="just"/>
            <a:r>
              <a:rPr lang="es-ES" sz="2400" dirty="0" smtClean="0"/>
              <a:t>Cantidad de </a:t>
            </a:r>
            <a:r>
              <a:rPr lang="es-ES" sz="2400" b="1" dirty="0" smtClean="0"/>
              <a:t>volumen</a:t>
            </a:r>
            <a:r>
              <a:rPr lang="es-ES" sz="2400" dirty="0" smtClean="0"/>
              <a:t> circulante de sangre de una persona. Aproximadamente, 7% del </a:t>
            </a:r>
            <a:r>
              <a:rPr lang="es-ES" sz="2400" dirty="0" err="1" smtClean="0"/>
              <a:t>del</a:t>
            </a:r>
            <a:r>
              <a:rPr lang="es-ES" sz="2400" dirty="0" smtClean="0"/>
              <a:t> peso corporal de una persona que corresponde a ¼ del líquido intersticial. </a:t>
            </a:r>
            <a:r>
              <a:rPr lang="es-ES" sz="2400" u="sng" dirty="0" smtClean="0"/>
              <a:t>En adultos:</a:t>
            </a:r>
          </a:p>
          <a:p>
            <a:pPr algn="ctr">
              <a:buFont typeface="Wingdings" panose="05000000000000000000" pitchFamily="2" charset="2"/>
              <a:buChar char="Ø"/>
            </a:pPr>
            <a:r>
              <a:rPr lang="es-ES" sz="2400" i="1" dirty="0" smtClean="0"/>
              <a:t>4-5L mujeres</a:t>
            </a:r>
          </a:p>
          <a:p>
            <a:pPr algn="ctr">
              <a:buFont typeface="Wingdings" panose="05000000000000000000" pitchFamily="2" charset="2"/>
              <a:buChar char="Ø"/>
            </a:pPr>
            <a:r>
              <a:rPr lang="es-ES" sz="2400" i="1" dirty="0" smtClean="0"/>
              <a:t>5-6L hombres</a:t>
            </a:r>
          </a:p>
          <a:p>
            <a:pPr algn="ctr">
              <a:buFont typeface="Wingdings" panose="05000000000000000000" pitchFamily="2" charset="2"/>
              <a:buChar char="Ø"/>
            </a:pPr>
            <a:endParaRPr lang="es-ES" sz="2400" i="1" dirty="0"/>
          </a:p>
          <a:p>
            <a:pPr marL="0" indent="0" algn="just">
              <a:buNone/>
            </a:pPr>
            <a:r>
              <a:rPr lang="es-ES" sz="2400" dirty="0" smtClean="0"/>
              <a:t>Este volumen es </a:t>
            </a:r>
            <a:r>
              <a:rPr lang="es-ES" sz="2400" u="sng" dirty="0" smtClean="0"/>
              <a:t>bombeado por el corazón en 1 minuto </a:t>
            </a:r>
            <a:r>
              <a:rPr lang="es-ES" sz="2400" dirty="0" smtClean="0"/>
              <a:t>(considerando 70 pulsaciones/minuto)</a:t>
            </a:r>
          </a:p>
        </p:txBody>
      </p:sp>
      <p:sp>
        <p:nvSpPr>
          <p:cNvPr id="4" name="Caixa de texto 3"/>
          <p:cNvSpPr txBox="1"/>
          <p:nvPr/>
        </p:nvSpPr>
        <p:spPr>
          <a:xfrm>
            <a:off x="1475656" y="4725144"/>
            <a:ext cx="6480720" cy="98488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endParaRPr lang="es-ES" sz="2000" b="1" dirty="0" smtClean="0">
              <a:latin typeface="Antique Olive Compact" panose="020B0904030504030204" pitchFamily="34" charset="0"/>
              <a:cs typeface="Aharoni" panose="02010803020104030203" pitchFamily="2" charset="-79"/>
            </a:endParaRPr>
          </a:p>
          <a:p>
            <a:pPr algn="ctr"/>
            <a:r>
              <a:rPr lang="es-ES" sz="2000" b="1" dirty="0" smtClean="0">
                <a:latin typeface="Comic Sans MS" panose="030F0702030302020204" pitchFamily="66" charset="0"/>
                <a:cs typeface="Aharoni" panose="02010803020104030203" pitchFamily="2" charset="-79"/>
              </a:rPr>
              <a:t>Volemia =70 </a:t>
            </a:r>
            <a:r>
              <a:rPr lang="es-ES" sz="2000" b="1" dirty="0" err="1" smtClean="0">
                <a:latin typeface="Comic Sans MS" panose="030F0702030302020204" pitchFamily="66" charset="0"/>
                <a:cs typeface="Aharoni" panose="02010803020104030203" pitchFamily="2" charset="-79"/>
              </a:rPr>
              <a:t>mL</a:t>
            </a:r>
            <a:r>
              <a:rPr lang="es-ES" sz="2000" b="1" dirty="0" smtClean="0">
                <a:latin typeface="Comic Sans MS" panose="030F0702030302020204" pitchFamily="66" charset="0"/>
                <a:cs typeface="Aharoni" panose="02010803020104030203" pitchFamily="2" charset="-79"/>
              </a:rPr>
              <a:t> × peso persona en Kg</a:t>
            </a:r>
          </a:p>
          <a:p>
            <a:endParaRPr lang="es-ES" dirty="0"/>
          </a:p>
        </p:txBody>
      </p:sp>
    </p:spTree>
    <p:extLst>
      <p:ext uri="{BB962C8B-B14F-4D97-AF65-F5344CB8AC3E}">
        <p14:creationId xmlns:p14="http://schemas.microsoft.com/office/powerpoint/2010/main" val="8260760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19256" cy="562074"/>
          </a:xfrm>
        </p:spPr>
        <p:style>
          <a:lnRef idx="2">
            <a:schemeClr val="accent2">
              <a:shade val="50000"/>
            </a:schemeClr>
          </a:lnRef>
          <a:fillRef idx="1">
            <a:schemeClr val="accent2"/>
          </a:fillRef>
          <a:effectRef idx="0">
            <a:schemeClr val="accent2"/>
          </a:effectRef>
          <a:fontRef idx="minor">
            <a:schemeClr val="lt1"/>
          </a:fontRef>
        </p:style>
        <p:txBody>
          <a:bodyPr>
            <a:noAutofit/>
          </a:bodyPr>
          <a:lstStyle/>
          <a:p>
            <a:r>
              <a:rPr lang="es-ES" sz="2400" dirty="0" smtClean="0"/>
              <a:t>Interpretación de un análisis de sangre</a:t>
            </a:r>
            <a:endParaRPr lang="es-ES" sz="2400" dirty="0"/>
          </a:p>
        </p:txBody>
      </p:sp>
      <p:sp>
        <p:nvSpPr>
          <p:cNvPr id="3" name="Marcador de posición de contido 2"/>
          <p:cNvSpPr>
            <a:spLocks noGrp="1"/>
          </p:cNvSpPr>
          <p:nvPr>
            <p:ph idx="1"/>
          </p:nvPr>
        </p:nvSpPr>
        <p:spPr>
          <a:xfrm>
            <a:off x="539552" y="1268760"/>
            <a:ext cx="4608512" cy="4248472"/>
          </a:xfrm>
        </p:spPr>
        <p:txBody>
          <a:bodyPr>
            <a:normAutofit/>
          </a:bodyPr>
          <a:lstStyle/>
          <a:p>
            <a:pPr marL="0" indent="0">
              <a:buNone/>
              <a:tabLst>
                <a:tab pos="358775" algn="l"/>
              </a:tabLst>
            </a:pPr>
            <a:r>
              <a:rPr lang="es-ES" sz="2000" dirty="0" smtClean="0"/>
              <a:t>En el siguiente enlace se muestra información para la interpretación de un análisis de sangre:</a:t>
            </a:r>
          </a:p>
          <a:p>
            <a:pPr marL="0" indent="0">
              <a:buNone/>
              <a:tabLst>
                <a:tab pos="358775" algn="l"/>
              </a:tabLst>
            </a:pPr>
            <a:endParaRPr lang="es-ES" sz="2000" dirty="0" smtClean="0"/>
          </a:p>
          <a:p>
            <a:pPr marL="0" indent="0">
              <a:buNone/>
              <a:tabLst>
                <a:tab pos="358775" algn="l"/>
              </a:tabLst>
            </a:pPr>
            <a:r>
              <a:rPr lang="es-ES" sz="2000" dirty="0" smtClean="0">
                <a:hlinkClick r:id="rId2"/>
              </a:rPr>
              <a:t>http</a:t>
            </a:r>
            <a:r>
              <a:rPr lang="es-ES" sz="2000" dirty="0">
                <a:hlinkClick r:id="rId2"/>
              </a:rPr>
              <a:t>://</a:t>
            </a:r>
            <a:r>
              <a:rPr lang="es-ES" sz="2000" dirty="0" smtClean="0">
                <a:hlinkClick r:id="rId2"/>
              </a:rPr>
              <a:t>recursos.cnice.mec.es/biosfera/alumno/1bachillerato/animal/analis.htm</a:t>
            </a:r>
            <a:endParaRPr lang="es-ES" sz="2000" dirty="0" smtClean="0"/>
          </a:p>
          <a:p>
            <a:pPr marL="0" indent="0">
              <a:buNone/>
              <a:tabLst>
                <a:tab pos="358775" algn="l"/>
              </a:tabLst>
            </a:pPr>
            <a:endParaRPr lang="es-ES" sz="28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6096" y="1340768"/>
            <a:ext cx="3138054" cy="20882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317370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39552" y="188640"/>
            <a:ext cx="8219256" cy="634082"/>
          </a:xfrm>
        </p:spPr>
        <p:style>
          <a:lnRef idx="2">
            <a:schemeClr val="accent2">
              <a:shade val="50000"/>
            </a:schemeClr>
          </a:lnRef>
          <a:fillRef idx="1">
            <a:schemeClr val="accent2"/>
          </a:fillRef>
          <a:effectRef idx="0">
            <a:schemeClr val="accent2"/>
          </a:effectRef>
          <a:fontRef idx="minor">
            <a:schemeClr val="lt1"/>
          </a:fontRef>
        </p:style>
        <p:txBody>
          <a:bodyPr>
            <a:noAutofit/>
          </a:bodyPr>
          <a:lstStyle/>
          <a:p>
            <a:pPr>
              <a:tabLst>
                <a:tab pos="271463" algn="l"/>
                <a:tab pos="358775" algn="l"/>
                <a:tab pos="542925" algn="l"/>
              </a:tabLst>
            </a:pPr>
            <a:r>
              <a:rPr lang="es-ES" sz="2800" dirty="0" smtClean="0"/>
              <a:t>Vasos sanguíneos: arterias, venas y capilares</a:t>
            </a:r>
            <a:endParaRPr lang="es-ES" sz="2800" dirty="0"/>
          </a:p>
        </p:txBody>
      </p:sp>
      <p:sp>
        <p:nvSpPr>
          <p:cNvPr id="9" name="Marcador de posición de contido 8"/>
          <p:cNvSpPr>
            <a:spLocks noGrp="1"/>
          </p:cNvSpPr>
          <p:nvPr>
            <p:ph idx="1"/>
          </p:nvPr>
        </p:nvSpPr>
        <p:spPr>
          <a:xfrm>
            <a:off x="107504" y="1988840"/>
            <a:ext cx="4104456" cy="3960440"/>
          </a:xfrm>
        </p:spPr>
        <p:txBody>
          <a:bodyPr>
            <a:noAutofit/>
          </a:bodyPr>
          <a:lstStyle/>
          <a:p>
            <a:pPr marL="0" indent="0" algn="just">
              <a:buNone/>
            </a:pPr>
            <a:endParaRPr lang="es-ES" sz="1800" dirty="0" smtClean="0"/>
          </a:p>
          <a:p>
            <a:pPr>
              <a:buFont typeface="Courier New" panose="02070309020205020404" pitchFamily="49" charset="0"/>
              <a:buChar char="o"/>
            </a:pPr>
            <a:r>
              <a:rPr lang="es-ES" sz="1800" b="1" dirty="0" smtClean="0"/>
              <a:t>Túnica externa de colágeno, </a:t>
            </a:r>
            <a:r>
              <a:rPr lang="es-ES" sz="1800" dirty="0" smtClean="0"/>
              <a:t>da soporte y protección</a:t>
            </a:r>
            <a:r>
              <a:rPr lang="es-ES" sz="1800" b="1" dirty="0" smtClean="0"/>
              <a:t>.</a:t>
            </a:r>
          </a:p>
          <a:p>
            <a:pPr>
              <a:buFont typeface="Courier New" panose="02070309020205020404" pitchFamily="49" charset="0"/>
              <a:buChar char="o"/>
            </a:pPr>
            <a:endParaRPr lang="es-ES" sz="1800" b="1" dirty="0" smtClean="0"/>
          </a:p>
          <a:p>
            <a:pPr>
              <a:buFont typeface="Courier New" panose="02070309020205020404" pitchFamily="49" charset="0"/>
              <a:buChar char="o"/>
            </a:pPr>
            <a:r>
              <a:rPr lang="es-ES" sz="1800" b="1" dirty="0" smtClean="0"/>
              <a:t>Túnica media </a:t>
            </a:r>
            <a:r>
              <a:rPr lang="es-ES" sz="1800" dirty="0" smtClean="0"/>
              <a:t>de músculo liso, permite la contracción dilatación de los vasos sanguíneos, aumentando o disminuyendo la presión sanguínea respectivamente.</a:t>
            </a:r>
          </a:p>
          <a:p>
            <a:pPr>
              <a:buFont typeface="Courier New" panose="02070309020205020404" pitchFamily="49" charset="0"/>
              <a:buChar char="o"/>
            </a:pPr>
            <a:endParaRPr lang="es-ES" sz="1800" dirty="0" smtClean="0"/>
          </a:p>
          <a:p>
            <a:pPr>
              <a:buFont typeface="Courier New" panose="02070309020205020404" pitchFamily="49" charset="0"/>
              <a:buChar char="o"/>
            </a:pPr>
            <a:r>
              <a:rPr lang="es-ES" sz="1800" b="1" dirty="0" smtClean="0"/>
              <a:t>Túnica interna</a:t>
            </a:r>
            <a:r>
              <a:rPr lang="es-ES" sz="1800" dirty="0" smtClean="0"/>
              <a:t>: superficie lisa que evita la fricción de la sangre al pasar.</a:t>
            </a:r>
            <a:endParaRPr lang="es-ES" sz="1800" dirty="0"/>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96221" y="2181057"/>
            <a:ext cx="4557813" cy="3397829"/>
          </a:xfrm>
          <a:prstGeom prst="rect">
            <a:avLst/>
          </a:prstGeom>
          <a:ln/>
        </p:spPr>
        <p:style>
          <a:lnRef idx="2">
            <a:schemeClr val="accent2"/>
          </a:lnRef>
          <a:fillRef idx="1">
            <a:schemeClr val="lt1"/>
          </a:fillRef>
          <a:effectRef idx="0">
            <a:schemeClr val="accent2"/>
          </a:effectRef>
          <a:fontRef idx="minor">
            <a:schemeClr val="dk1"/>
          </a:fontRef>
        </p:style>
      </p:pic>
      <p:sp>
        <p:nvSpPr>
          <p:cNvPr id="3" name="Caixa de texto 2"/>
          <p:cNvSpPr txBox="1"/>
          <p:nvPr/>
        </p:nvSpPr>
        <p:spPr>
          <a:xfrm>
            <a:off x="323528" y="980728"/>
            <a:ext cx="8496944" cy="923330"/>
          </a:xfrm>
          <a:prstGeom prst="rect">
            <a:avLst/>
          </a:prstGeom>
          <a:noFill/>
        </p:spPr>
        <p:txBody>
          <a:bodyPr wrap="square" rtlCol="0">
            <a:spAutoFit/>
          </a:bodyPr>
          <a:lstStyle/>
          <a:p>
            <a:r>
              <a:rPr lang="es-ES" dirty="0"/>
              <a:t>Son los conductos por los que circula la sangre, pueden ser de </a:t>
            </a:r>
            <a:r>
              <a:rPr lang="es-ES" b="1" dirty="0"/>
              <a:t>3 tipos: venas, arterias y capilares</a:t>
            </a:r>
            <a:r>
              <a:rPr lang="es-ES" dirty="0"/>
              <a:t>. </a:t>
            </a:r>
            <a:r>
              <a:rPr lang="es-ES" u="sng" dirty="0"/>
              <a:t>La pared de venas y arterias</a:t>
            </a:r>
            <a:r>
              <a:rPr lang="es-ES" dirty="0"/>
              <a:t> presenta </a:t>
            </a:r>
            <a:r>
              <a:rPr lang="es-ES" b="1" dirty="0"/>
              <a:t>3 capas </a:t>
            </a:r>
            <a:r>
              <a:rPr lang="es-ES" dirty="0"/>
              <a:t>de fuera a adentro son:</a:t>
            </a:r>
          </a:p>
          <a:p>
            <a:endParaRPr lang="es-ES" dirty="0"/>
          </a:p>
        </p:txBody>
      </p:sp>
    </p:spTree>
    <p:extLst>
      <p:ext uri="{BB962C8B-B14F-4D97-AF65-F5344CB8AC3E}">
        <p14:creationId xmlns:p14="http://schemas.microsoft.com/office/powerpoint/2010/main" val="11228923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19256" cy="634082"/>
          </a:xfrm>
        </p:spPr>
        <p:style>
          <a:lnRef idx="2">
            <a:schemeClr val="accent2">
              <a:shade val="50000"/>
            </a:schemeClr>
          </a:lnRef>
          <a:fillRef idx="1">
            <a:schemeClr val="accent2"/>
          </a:fillRef>
          <a:effectRef idx="0">
            <a:schemeClr val="accent2"/>
          </a:effectRef>
          <a:fontRef idx="minor">
            <a:schemeClr val="lt1"/>
          </a:fontRef>
        </p:style>
        <p:txBody>
          <a:bodyPr>
            <a:noAutofit/>
          </a:bodyPr>
          <a:lstStyle/>
          <a:p>
            <a:pPr>
              <a:tabLst>
                <a:tab pos="271463" algn="l"/>
                <a:tab pos="542925" algn="l"/>
              </a:tabLst>
            </a:pPr>
            <a:r>
              <a:rPr lang="es-ES" sz="3200" dirty="0" smtClean="0"/>
              <a:t>Vasos sanguíneos: arterias, venas y capilares</a:t>
            </a:r>
            <a:endParaRPr lang="es-ES" sz="3200" dirty="0"/>
          </a:p>
        </p:txBody>
      </p:sp>
      <p:pic>
        <p:nvPicPr>
          <p:cNvPr id="5122" name="Picture 2" descr="https://nurseslabs.com/wp-content/uploads/2017/04/Structure-of-Blood-Vessels-Cardiovascular-System-Anatomy-Charts.png"/>
          <p:cNvPicPr>
            <a:picLocks noChangeAspect="1" noChangeArrowheads="1"/>
          </p:cNvPicPr>
          <p:nvPr/>
        </p:nvPicPr>
        <p:blipFill rotWithShape="1">
          <a:blip r:embed="rId2">
            <a:extLst>
              <a:ext uri="{28A0092B-C50C-407E-A947-70E740481C1C}">
                <a14:useLocalDpi xmlns:a14="http://schemas.microsoft.com/office/drawing/2010/main" val="0"/>
              </a:ext>
            </a:extLst>
          </a:blip>
          <a:srcRect l="4403" t="18595" r="4701" b="7572"/>
          <a:stretch/>
        </p:blipFill>
        <p:spPr bwMode="auto">
          <a:xfrm>
            <a:off x="1187624" y="1124744"/>
            <a:ext cx="6480720" cy="52640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92859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posición de texto 2"/>
          <p:cNvSpPr>
            <a:spLocks noGrp="1"/>
          </p:cNvSpPr>
          <p:nvPr>
            <p:ph type="body" idx="1"/>
          </p:nvPr>
        </p:nvSpPr>
        <p:spPr>
          <a:xfrm>
            <a:off x="323528" y="260648"/>
            <a:ext cx="4040188" cy="360040"/>
          </a:xfrm>
        </p:spPr>
        <p:txBody>
          <a:bodyPr>
            <a:normAutofit fontScale="92500" lnSpcReduction="20000"/>
          </a:bodyPr>
          <a:lstStyle/>
          <a:p>
            <a:pPr algn="ctr"/>
            <a:r>
              <a:rPr lang="es-ES" dirty="0" smtClean="0"/>
              <a:t>Arterias </a:t>
            </a:r>
            <a:endParaRPr lang="es-ES" dirty="0"/>
          </a:p>
        </p:txBody>
      </p:sp>
      <p:sp>
        <p:nvSpPr>
          <p:cNvPr id="4" name="Marcador de posición de contido 3"/>
          <p:cNvSpPr>
            <a:spLocks noGrp="1"/>
          </p:cNvSpPr>
          <p:nvPr>
            <p:ph sz="half" idx="2"/>
          </p:nvPr>
        </p:nvSpPr>
        <p:spPr>
          <a:xfrm>
            <a:off x="323528" y="836712"/>
            <a:ext cx="3960440" cy="1656184"/>
          </a:xfrm>
        </p:spPr>
        <p:txBody>
          <a:bodyPr>
            <a:noAutofit/>
          </a:bodyPr>
          <a:lstStyle/>
          <a:p>
            <a:pPr algn="just">
              <a:buFont typeface="Wingdings" panose="05000000000000000000" pitchFamily="2" charset="2"/>
              <a:buChar char="ü"/>
            </a:pPr>
            <a:r>
              <a:rPr lang="es-ES" sz="1800" dirty="0" smtClean="0"/>
              <a:t>Son vasos de salida (del corazón a tejidos)</a:t>
            </a:r>
          </a:p>
          <a:p>
            <a:pPr algn="just">
              <a:buFont typeface="Wingdings" panose="05000000000000000000" pitchFamily="2" charset="2"/>
              <a:buChar char="ü"/>
            </a:pPr>
            <a:r>
              <a:rPr lang="es-ES" sz="1800" dirty="0" smtClean="0"/>
              <a:t>Túnica media gruesa para soportar alta presión de la salida del corazón</a:t>
            </a:r>
          </a:p>
          <a:p>
            <a:pPr algn="just">
              <a:buFont typeface="Wingdings" panose="05000000000000000000" pitchFamily="2" charset="2"/>
              <a:buChar char="ü"/>
            </a:pPr>
            <a:r>
              <a:rPr lang="es-ES" sz="1800" dirty="0" smtClean="0"/>
              <a:t>En los órganos se ramifican en arteriolas y capilares</a:t>
            </a:r>
            <a:endParaRPr lang="es-ES" sz="1800" dirty="0"/>
          </a:p>
        </p:txBody>
      </p:sp>
      <p:sp>
        <p:nvSpPr>
          <p:cNvPr id="5" name="Marcador de posición de texto 4"/>
          <p:cNvSpPr>
            <a:spLocks noGrp="1"/>
          </p:cNvSpPr>
          <p:nvPr>
            <p:ph type="body" sz="quarter" idx="3"/>
          </p:nvPr>
        </p:nvSpPr>
        <p:spPr>
          <a:xfrm>
            <a:off x="4743241" y="260648"/>
            <a:ext cx="4032448" cy="360040"/>
          </a:xfrm>
        </p:spPr>
        <p:txBody>
          <a:bodyPr>
            <a:normAutofit fontScale="92500" lnSpcReduction="20000"/>
          </a:bodyPr>
          <a:lstStyle/>
          <a:p>
            <a:pPr algn="ctr"/>
            <a:r>
              <a:rPr lang="es-ES" dirty="0" smtClean="0"/>
              <a:t>Venas</a:t>
            </a:r>
            <a:endParaRPr lang="es-ES" dirty="0"/>
          </a:p>
        </p:txBody>
      </p:sp>
      <p:sp>
        <p:nvSpPr>
          <p:cNvPr id="6" name="Marcador de posición de contido 5"/>
          <p:cNvSpPr>
            <a:spLocks noGrp="1"/>
          </p:cNvSpPr>
          <p:nvPr>
            <p:ph sz="quarter" idx="4"/>
          </p:nvPr>
        </p:nvSpPr>
        <p:spPr>
          <a:xfrm>
            <a:off x="4713884" y="764704"/>
            <a:ext cx="4248472" cy="1944216"/>
          </a:xfrm>
        </p:spPr>
        <p:txBody>
          <a:bodyPr>
            <a:normAutofit/>
          </a:bodyPr>
          <a:lstStyle/>
          <a:p>
            <a:pPr>
              <a:buFont typeface="Wingdings" panose="05000000000000000000" pitchFamily="2" charset="2"/>
              <a:buChar char="ü"/>
            </a:pPr>
            <a:r>
              <a:rPr lang="es-ES" sz="1800" dirty="0" smtClean="0"/>
              <a:t>Vasos de retorno de la sangre al corazón</a:t>
            </a:r>
          </a:p>
          <a:p>
            <a:pPr>
              <a:buFont typeface="Wingdings" panose="05000000000000000000" pitchFamily="2" charset="2"/>
              <a:buChar char="ü"/>
            </a:pPr>
            <a:r>
              <a:rPr lang="es-ES" sz="1800" dirty="0" smtClean="0"/>
              <a:t>Paredes finas y elásticas</a:t>
            </a:r>
          </a:p>
          <a:p>
            <a:pPr>
              <a:buFont typeface="Wingdings" panose="05000000000000000000" pitchFamily="2" charset="2"/>
              <a:buChar char="ü"/>
            </a:pPr>
            <a:r>
              <a:rPr lang="es-ES" sz="1800" dirty="0" smtClean="0"/>
              <a:t>Presentan </a:t>
            </a:r>
            <a:r>
              <a:rPr lang="es-ES" sz="1800" b="1" dirty="0" smtClean="0"/>
              <a:t>VÁLVULAS</a:t>
            </a:r>
            <a:r>
              <a:rPr lang="es-ES" sz="1800" dirty="0" smtClean="0"/>
              <a:t> que evitan el retroceso de la sangre junto con los movimientos musculares.</a:t>
            </a:r>
          </a:p>
        </p:txBody>
      </p:sp>
      <p:pic>
        <p:nvPicPr>
          <p:cNvPr id="614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t="10972"/>
          <a:stretch/>
        </p:blipFill>
        <p:spPr bwMode="auto">
          <a:xfrm>
            <a:off x="1925203" y="2924944"/>
            <a:ext cx="5612360" cy="35642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661299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435280" cy="634082"/>
          </a:xfrm>
        </p:spPr>
        <p:style>
          <a:lnRef idx="2">
            <a:schemeClr val="accent2">
              <a:shade val="50000"/>
            </a:schemeClr>
          </a:lnRef>
          <a:fillRef idx="1">
            <a:schemeClr val="accent2"/>
          </a:fillRef>
          <a:effectRef idx="0">
            <a:schemeClr val="accent2"/>
          </a:effectRef>
          <a:fontRef idx="minor">
            <a:schemeClr val="lt1"/>
          </a:fontRef>
        </p:style>
        <p:txBody>
          <a:bodyPr>
            <a:normAutofit/>
          </a:bodyPr>
          <a:lstStyle/>
          <a:p>
            <a:pPr>
              <a:tabLst>
                <a:tab pos="444500" algn="l"/>
              </a:tabLst>
            </a:pPr>
            <a:r>
              <a:rPr lang="es-ES" sz="3200" dirty="0" smtClean="0"/>
              <a:t>En los capilares se produce el intercambio</a:t>
            </a:r>
            <a:endParaRPr lang="es-ES" sz="3200" dirty="0"/>
          </a:p>
        </p:txBody>
      </p:sp>
      <p:sp>
        <p:nvSpPr>
          <p:cNvPr id="3" name="Marcador de posición de contido 2"/>
          <p:cNvSpPr>
            <a:spLocks noGrp="1"/>
          </p:cNvSpPr>
          <p:nvPr>
            <p:ph idx="1"/>
          </p:nvPr>
        </p:nvSpPr>
        <p:spPr>
          <a:xfrm>
            <a:off x="395536" y="1196752"/>
            <a:ext cx="8435280" cy="1008112"/>
          </a:xfrm>
        </p:spPr>
        <p:txBody>
          <a:bodyPr>
            <a:noAutofit/>
          </a:bodyPr>
          <a:lstStyle/>
          <a:p>
            <a:r>
              <a:rPr lang="es-ES" sz="2000" dirty="0" smtClean="0"/>
              <a:t>Los capilares  forman una red de vasos finos cuya pared sólo tiene una capa de células (endotelio). Esta red se denomina lecho capilar y permite el flujo desde una </a:t>
            </a:r>
            <a:r>
              <a:rPr lang="es-ES" sz="2000" dirty="0" err="1" smtClean="0"/>
              <a:t>arteríola</a:t>
            </a:r>
            <a:r>
              <a:rPr lang="es-ES" sz="2000" dirty="0" smtClean="0"/>
              <a:t> a una vénula.</a:t>
            </a:r>
          </a:p>
        </p:txBody>
      </p:sp>
      <p:pic>
        <p:nvPicPr>
          <p:cNvPr id="7170" name="Picture 2" descr="Lecho capilar animado"/>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555776" y="2348880"/>
            <a:ext cx="4244573" cy="3359277"/>
          </a:xfrm>
          <a:prstGeom prst="rect">
            <a:avLst/>
          </a:prstGeom>
          <a:noFill/>
          <a:extLst>
            <a:ext uri="{909E8E84-426E-40DD-AFC4-6F175D3DCCD1}">
              <a14:hiddenFill xmlns:a14="http://schemas.microsoft.com/office/drawing/2010/main">
                <a:solidFill>
                  <a:srgbClr val="FFFFFF"/>
                </a:solidFill>
              </a14:hiddenFill>
            </a:ext>
          </a:extLst>
        </p:spPr>
      </p:pic>
      <p:sp>
        <p:nvSpPr>
          <p:cNvPr id="4" name="Rectángulo 3"/>
          <p:cNvSpPr/>
          <p:nvPr/>
        </p:nvSpPr>
        <p:spPr>
          <a:xfrm>
            <a:off x="107504" y="5949280"/>
            <a:ext cx="8784976" cy="646331"/>
          </a:xfrm>
          <a:prstGeom prst="rect">
            <a:avLst/>
          </a:prstGeom>
        </p:spPr>
        <p:txBody>
          <a:bodyPr wrap="square">
            <a:spAutoFit/>
          </a:bodyPr>
          <a:lstStyle/>
          <a:p>
            <a:r>
              <a:rPr lang="es-ES" dirty="0" smtClean="0"/>
              <a:t>Imagen animada ver en  </a:t>
            </a:r>
            <a:r>
              <a:rPr lang="es-ES" dirty="0" smtClean="0">
                <a:hlinkClick r:id="rId3"/>
              </a:rPr>
              <a:t>http</a:t>
            </a:r>
            <a:r>
              <a:rPr lang="es-ES" dirty="0">
                <a:hlinkClick r:id="rId3"/>
              </a:rPr>
              <a:t>://</a:t>
            </a:r>
            <a:r>
              <a:rPr lang="es-ES" dirty="0" smtClean="0">
                <a:hlinkClick r:id="rId3"/>
              </a:rPr>
              <a:t>www.sabelotodo.org/anatomia/vasossangre.html</a:t>
            </a:r>
            <a:endParaRPr lang="es-ES" dirty="0" smtClean="0"/>
          </a:p>
          <a:p>
            <a:endParaRPr lang="es-ES" dirty="0"/>
          </a:p>
        </p:txBody>
      </p:sp>
    </p:spTree>
    <p:extLst>
      <p:ext uri="{BB962C8B-B14F-4D97-AF65-F5344CB8AC3E}">
        <p14:creationId xmlns:p14="http://schemas.microsoft.com/office/powerpoint/2010/main" val="23564798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907704" y="274638"/>
            <a:ext cx="5040560" cy="562074"/>
          </a:xfrm>
        </p:spPr>
        <p:style>
          <a:lnRef idx="2">
            <a:schemeClr val="accent2">
              <a:shade val="50000"/>
            </a:schemeClr>
          </a:lnRef>
          <a:fillRef idx="1">
            <a:schemeClr val="accent2"/>
          </a:fillRef>
          <a:effectRef idx="0">
            <a:schemeClr val="accent2"/>
          </a:effectRef>
          <a:fontRef idx="minor">
            <a:schemeClr val="lt1"/>
          </a:fontRef>
        </p:style>
        <p:txBody>
          <a:bodyPr>
            <a:noAutofit/>
          </a:bodyPr>
          <a:lstStyle/>
          <a:p>
            <a:r>
              <a:rPr lang="es-ES" sz="3600" dirty="0"/>
              <a:t>V</a:t>
            </a:r>
            <a:r>
              <a:rPr lang="es-ES" sz="3600" dirty="0" smtClean="0"/>
              <a:t>arices</a:t>
            </a:r>
            <a:endParaRPr lang="es-ES" sz="3600" dirty="0"/>
          </a:p>
        </p:txBody>
      </p:sp>
      <p:pic>
        <p:nvPicPr>
          <p:cNvPr id="8194" name="Picture 2" descr="Resultado de imaxes para: varices válvula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196752"/>
            <a:ext cx="4427984" cy="3055310"/>
          </a:xfrm>
          <a:prstGeom prst="rect">
            <a:avLst/>
          </a:prstGeom>
          <a:noFill/>
          <a:extLst>
            <a:ext uri="{909E8E84-426E-40DD-AFC4-6F175D3DCCD1}">
              <a14:hiddenFill xmlns:a14="http://schemas.microsoft.com/office/drawing/2010/main">
                <a:solidFill>
                  <a:srgbClr val="FFFFFF"/>
                </a:solidFill>
              </a14:hiddenFill>
            </a:ext>
          </a:extLst>
        </p:spPr>
      </p:pic>
      <p:pic>
        <p:nvPicPr>
          <p:cNvPr id="8195"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062" t="3565" r="2726" b="1174"/>
          <a:stretch/>
        </p:blipFill>
        <p:spPr bwMode="auto">
          <a:xfrm>
            <a:off x="4860032" y="1196752"/>
            <a:ext cx="4077730" cy="41256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Caixa de texto 3"/>
          <p:cNvSpPr txBox="1"/>
          <p:nvPr/>
        </p:nvSpPr>
        <p:spPr>
          <a:xfrm>
            <a:off x="467544" y="4581128"/>
            <a:ext cx="3456384" cy="646331"/>
          </a:xfrm>
          <a:prstGeom prst="rect">
            <a:avLst/>
          </a:prstGeom>
          <a:noFill/>
        </p:spPr>
        <p:txBody>
          <a:bodyPr wrap="square" rtlCol="0">
            <a:spAutoFit/>
          </a:bodyPr>
          <a:lstStyle/>
          <a:p>
            <a:r>
              <a:rPr lang="es-ES" dirty="0" smtClean="0"/>
              <a:t>Las varices se producen por un fallo en las válvulas de las venas.</a:t>
            </a:r>
            <a:endParaRPr lang="es-ES" dirty="0"/>
          </a:p>
        </p:txBody>
      </p:sp>
    </p:spTree>
    <p:extLst>
      <p:ext uri="{BB962C8B-B14F-4D97-AF65-F5344CB8AC3E}">
        <p14:creationId xmlns:p14="http://schemas.microsoft.com/office/powerpoint/2010/main" val="35914055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3538736" cy="562074"/>
          </a:xfrm>
        </p:spPr>
        <p:style>
          <a:lnRef idx="2">
            <a:schemeClr val="accent2">
              <a:shade val="50000"/>
            </a:schemeClr>
          </a:lnRef>
          <a:fillRef idx="1">
            <a:schemeClr val="accent2"/>
          </a:fillRef>
          <a:effectRef idx="0">
            <a:schemeClr val="accent2"/>
          </a:effectRef>
          <a:fontRef idx="minor">
            <a:schemeClr val="lt1"/>
          </a:fontRef>
        </p:style>
        <p:txBody>
          <a:bodyPr>
            <a:noAutofit/>
          </a:bodyPr>
          <a:lstStyle/>
          <a:p>
            <a:r>
              <a:rPr lang="es-ES" sz="3200" dirty="0"/>
              <a:t>E</a:t>
            </a:r>
            <a:r>
              <a:rPr lang="es-ES" sz="3200" dirty="0" smtClean="0"/>
              <a:t>l corazón</a:t>
            </a:r>
            <a:endParaRPr lang="es-ES" sz="3200" dirty="0"/>
          </a:p>
        </p:txBody>
      </p:sp>
      <p:sp>
        <p:nvSpPr>
          <p:cNvPr id="3" name="Marcador de posición de contido 2"/>
          <p:cNvSpPr>
            <a:spLocks noGrp="1"/>
          </p:cNvSpPr>
          <p:nvPr>
            <p:ph idx="1"/>
          </p:nvPr>
        </p:nvSpPr>
        <p:spPr>
          <a:xfrm>
            <a:off x="323528" y="1196753"/>
            <a:ext cx="4464496" cy="5040560"/>
          </a:xfrm>
        </p:spPr>
        <p:txBody>
          <a:bodyPr>
            <a:normAutofit fontScale="85000" lnSpcReduction="10000"/>
          </a:bodyPr>
          <a:lstStyle/>
          <a:p>
            <a:r>
              <a:rPr lang="es-ES" sz="2000" dirty="0" smtClean="0"/>
              <a:t>El corazón humano es un músculo de unos 400g . Se aloja en la cavidad torácica y se encarga del bombeo de la sangre hacia el resto del cuerpo.</a:t>
            </a:r>
          </a:p>
          <a:p>
            <a:endParaRPr lang="es-ES" sz="2000" dirty="0" smtClean="0"/>
          </a:p>
          <a:p>
            <a:r>
              <a:rPr lang="es-ES" sz="2000" dirty="0" smtClean="0"/>
              <a:t>El corazón está encerrado en una doble membrana denominada </a:t>
            </a:r>
            <a:r>
              <a:rPr lang="es-ES" sz="2000" b="1" dirty="0" smtClean="0"/>
              <a:t>pericardio.</a:t>
            </a:r>
          </a:p>
          <a:p>
            <a:endParaRPr lang="es-ES" sz="2000" b="1" dirty="0" smtClean="0"/>
          </a:p>
          <a:p>
            <a:r>
              <a:rPr lang="es-ES" sz="2000" b="1" dirty="0" smtClean="0"/>
              <a:t>Consta de 3 capas, </a:t>
            </a:r>
            <a:r>
              <a:rPr lang="es-ES" sz="2000" dirty="0" smtClean="0"/>
              <a:t>de fuera a adentro son:</a:t>
            </a:r>
          </a:p>
          <a:p>
            <a:endParaRPr lang="es-ES" sz="2000" dirty="0" smtClean="0"/>
          </a:p>
          <a:p>
            <a:pPr marL="457200" indent="173038">
              <a:buFont typeface="+mj-lt"/>
              <a:buAutoNum type="alphaLcParenR"/>
            </a:pPr>
            <a:r>
              <a:rPr lang="es-ES" sz="2000" b="1" dirty="0" smtClean="0"/>
              <a:t> Epicardio: </a:t>
            </a:r>
            <a:r>
              <a:rPr lang="es-ES" sz="2000" dirty="0"/>
              <a:t>F</a:t>
            </a:r>
            <a:r>
              <a:rPr lang="es-ES" sz="2000" dirty="0" smtClean="0"/>
              <a:t>orma parte del pericardio</a:t>
            </a:r>
          </a:p>
          <a:p>
            <a:pPr marL="457200" indent="173038">
              <a:buFont typeface="+mj-lt"/>
              <a:buAutoNum type="alphaLcParenR"/>
            </a:pPr>
            <a:r>
              <a:rPr lang="es-ES" sz="2000" b="1" dirty="0" smtClean="0"/>
              <a:t> Miocardio: </a:t>
            </a:r>
            <a:r>
              <a:rPr lang="es-ES" sz="2000" dirty="0"/>
              <a:t>C</a:t>
            </a:r>
            <a:r>
              <a:rPr lang="es-ES" sz="2000" dirty="0" smtClean="0"/>
              <a:t>apa gruesa formada por fibra musculares (músculo cardíaco) responsable de la contracción del corazón.</a:t>
            </a:r>
          </a:p>
          <a:p>
            <a:pPr marL="457200" indent="173038">
              <a:buFont typeface="+mj-lt"/>
              <a:buAutoNum type="alphaLcParenR"/>
            </a:pPr>
            <a:r>
              <a:rPr lang="es-ES" sz="2000" b="1" dirty="0" smtClean="0"/>
              <a:t> </a:t>
            </a:r>
            <a:r>
              <a:rPr lang="es-ES" sz="2000" b="1" dirty="0" err="1" smtClean="0"/>
              <a:t>Endocarcio</a:t>
            </a:r>
            <a:r>
              <a:rPr lang="es-ES" sz="2000" b="1" dirty="0" smtClean="0"/>
              <a:t>. </a:t>
            </a:r>
            <a:r>
              <a:rPr lang="es-ES" sz="2000" dirty="0" smtClean="0"/>
              <a:t>Es la capa que recubre las cavidades internas del corazón. Es el mismo tejido que la túnica interna de los vasos sanguíneos.</a:t>
            </a:r>
          </a:p>
          <a:p>
            <a:endParaRPr lang="es-ES" sz="2000" b="1" dirty="0" smtClean="0"/>
          </a:p>
          <a:p>
            <a:endParaRPr lang="es-ES" sz="2000" b="1" dirty="0" smtClean="0"/>
          </a:p>
          <a:p>
            <a:endParaRPr lang="es-ES" b="1" dirty="0" smtClean="0"/>
          </a:p>
        </p:txBody>
      </p:sp>
      <p:pic>
        <p:nvPicPr>
          <p:cNvPr id="14340" name="Picture 4" descr="Resultado de imaxes para: corazón pericardio miocardi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49100" y="836712"/>
            <a:ext cx="3434740" cy="40897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54639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9047" y="116632"/>
            <a:ext cx="8993322" cy="720080"/>
          </a:xfrm>
        </p:spPr>
        <p:style>
          <a:lnRef idx="2">
            <a:schemeClr val="accent5">
              <a:shade val="50000"/>
            </a:schemeClr>
          </a:lnRef>
          <a:fillRef idx="1">
            <a:schemeClr val="accent5"/>
          </a:fillRef>
          <a:effectRef idx="0">
            <a:schemeClr val="accent5"/>
          </a:effectRef>
          <a:fontRef idx="minor">
            <a:schemeClr val="lt1"/>
          </a:fontRef>
        </p:style>
        <p:txBody>
          <a:bodyPr>
            <a:normAutofit fontScale="90000"/>
          </a:bodyPr>
          <a:lstStyle/>
          <a:p>
            <a:r>
              <a:rPr lang="es-ES" sz="3600" dirty="0" smtClean="0"/>
              <a:t>MEDIO INTERNO= sangre+ líquido intersticial + linfa</a:t>
            </a:r>
            <a:endParaRPr lang="es-ES" sz="3600" dirty="0"/>
          </a:p>
        </p:txBody>
      </p:sp>
      <p:sp>
        <p:nvSpPr>
          <p:cNvPr id="3" name="Marcador de posición de contido 2"/>
          <p:cNvSpPr>
            <a:spLocks noGrp="1"/>
          </p:cNvSpPr>
          <p:nvPr>
            <p:ph idx="1"/>
          </p:nvPr>
        </p:nvSpPr>
        <p:spPr>
          <a:xfrm>
            <a:off x="179512" y="1052736"/>
            <a:ext cx="8784976" cy="1108720"/>
          </a:xfrm>
        </p:spPr>
        <p:txBody>
          <a:bodyPr>
            <a:normAutofit fontScale="85000" lnSpcReduction="10000"/>
          </a:bodyPr>
          <a:lstStyle/>
          <a:p>
            <a:pPr algn="just"/>
            <a:r>
              <a:rPr lang="es-ES" sz="2400" b="1" dirty="0" smtClean="0">
                <a:solidFill>
                  <a:srgbClr val="0070C0"/>
                </a:solidFill>
              </a:rPr>
              <a:t>LÍQUIDO INTERSTICIAL o extracelular: </a:t>
            </a:r>
            <a:r>
              <a:rPr lang="es-ES" sz="2400" dirty="0" smtClean="0"/>
              <a:t>líquido que rodea a las células y en el cual pueden realizar intercambios de nutrientes y desechos. Se renueva por el </a:t>
            </a:r>
            <a:r>
              <a:rPr lang="es-ES" sz="2400" b="1" dirty="0" smtClean="0"/>
              <a:t>líquido circulante que fluye por los vasos sanguíneos y también linfáticos.</a:t>
            </a:r>
            <a:endParaRPr lang="es-ES" sz="2400" b="1"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6016" y="3548665"/>
            <a:ext cx="4427984" cy="33093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Caixa de texto 3"/>
          <p:cNvSpPr txBox="1"/>
          <p:nvPr/>
        </p:nvSpPr>
        <p:spPr>
          <a:xfrm>
            <a:off x="4597184" y="2446542"/>
            <a:ext cx="4427984" cy="92333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just"/>
            <a:r>
              <a:rPr lang="es-ES" b="1" dirty="0" smtClean="0"/>
              <a:t>Linfa: </a:t>
            </a:r>
            <a:r>
              <a:rPr lang="es-ES" dirty="0" smtClean="0"/>
              <a:t>es un líquido blanquecino formado por el exceso de líquido intersticial que pasa a los capilares linfáticos (imagen inferior)</a:t>
            </a:r>
            <a:endParaRPr lang="es-ES" dirty="0"/>
          </a:p>
        </p:txBody>
      </p:sp>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2441672"/>
            <a:ext cx="4111141" cy="3524134"/>
          </a:xfrm>
          <a:prstGeom prst="rect">
            <a:avLst/>
          </a:prstGeom>
          <a:ln/>
        </p:spPr>
        <p:style>
          <a:lnRef idx="2">
            <a:schemeClr val="accent1"/>
          </a:lnRef>
          <a:fillRef idx="1">
            <a:schemeClr val="lt1"/>
          </a:fillRef>
          <a:effectRef idx="0">
            <a:schemeClr val="accent1"/>
          </a:effectRef>
          <a:fontRef idx="minor">
            <a:schemeClr val="dk1"/>
          </a:fontRef>
        </p:style>
      </p:pic>
    </p:spTree>
    <p:extLst>
      <p:ext uri="{BB962C8B-B14F-4D97-AF65-F5344CB8AC3E}">
        <p14:creationId xmlns:p14="http://schemas.microsoft.com/office/powerpoint/2010/main" val="27989109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3898776" cy="490066"/>
          </a:xfrm>
        </p:spPr>
        <p:style>
          <a:lnRef idx="2">
            <a:schemeClr val="accent2">
              <a:shade val="50000"/>
            </a:schemeClr>
          </a:lnRef>
          <a:fillRef idx="1">
            <a:schemeClr val="accent2"/>
          </a:fillRef>
          <a:effectRef idx="0">
            <a:schemeClr val="accent2"/>
          </a:effectRef>
          <a:fontRef idx="minor">
            <a:schemeClr val="lt1"/>
          </a:fontRef>
        </p:style>
        <p:txBody>
          <a:bodyPr>
            <a:noAutofit/>
          </a:bodyPr>
          <a:lstStyle/>
          <a:p>
            <a:r>
              <a:rPr lang="es-ES" sz="3200" dirty="0" smtClean="0"/>
              <a:t>el corazón</a:t>
            </a:r>
            <a:endParaRPr lang="es-ES" sz="3200" dirty="0"/>
          </a:p>
        </p:txBody>
      </p:sp>
      <p:sp>
        <p:nvSpPr>
          <p:cNvPr id="3" name="Marcador de posición de contido 2"/>
          <p:cNvSpPr>
            <a:spLocks noGrp="1"/>
          </p:cNvSpPr>
          <p:nvPr>
            <p:ph idx="1"/>
          </p:nvPr>
        </p:nvSpPr>
        <p:spPr>
          <a:xfrm>
            <a:off x="251520" y="980728"/>
            <a:ext cx="4680520" cy="2808312"/>
          </a:xfrm>
        </p:spPr>
        <p:txBody>
          <a:bodyPr>
            <a:normAutofit fontScale="92500" lnSpcReduction="20000"/>
          </a:bodyPr>
          <a:lstStyle/>
          <a:p>
            <a:pPr marL="0" indent="0" algn="just">
              <a:buNone/>
            </a:pPr>
            <a:r>
              <a:rPr lang="es-ES" sz="2000" b="1" dirty="0" smtClean="0"/>
              <a:t>El corazón está divido en 4 cavidades.</a:t>
            </a:r>
          </a:p>
          <a:p>
            <a:pPr algn="just">
              <a:buFont typeface="Wingdings" panose="05000000000000000000" pitchFamily="2" charset="2"/>
              <a:buChar char="v"/>
            </a:pPr>
            <a:r>
              <a:rPr lang="es-ES" sz="2000" b="1" dirty="0" smtClean="0"/>
              <a:t>2 aurículas: </a:t>
            </a:r>
            <a:r>
              <a:rPr lang="es-ES" sz="2000" dirty="0" smtClean="0"/>
              <a:t>cámaras superiores que reciben la sangre que entra  por las venas.</a:t>
            </a:r>
          </a:p>
          <a:p>
            <a:pPr algn="just">
              <a:buFont typeface="Wingdings" panose="05000000000000000000" pitchFamily="2" charset="2"/>
              <a:buChar char="v"/>
            </a:pPr>
            <a:r>
              <a:rPr lang="es-ES" sz="2000" b="1" dirty="0" smtClean="0"/>
              <a:t>2 ventrículos: </a:t>
            </a:r>
            <a:r>
              <a:rPr lang="es-ES" sz="2000" dirty="0" smtClean="0"/>
              <a:t>cámaras inferiores, impulsan la sangre que sale por las arterias. </a:t>
            </a:r>
          </a:p>
          <a:p>
            <a:pPr marL="0" indent="0" algn="just">
              <a:buNone/>
            </a:pPr>
            <a:endParaRPr lang="es-ES" sz="2000" dirty="0" smtClean="0"/>
          </a:p>
          <a:p>
            <a:pPr marL="0" indent="0" algn="just">
              <a:buNone/>
            </a:pPr>
            <a:r>
              <a:rPr lang="es-ES" sz="2000" dirty="0" smtClean="0"/>
              <a:t>La aurícula y ventrículo derechos están separados de los izquierdos por un tabique o  </a:t>
            </a:r>
            <a:r>
              <a:rPr lang="es-ES" sz="2000" b="1" dirty="0" smtClean="0"/>
              <a:t>SEPTUM.</a:t>
            </a:r>
          </a:p>
          <a:p>
            <a:pPr marL="0" indent="0" algn="just">
              <a:buNone/>
            </a:pPr>
            <a:endParaRPr lang="es-ES" sz="2000" b="1" dirty="0" smtClean="0"/>
          </a:p>
          <a:p>
            <a:endParaRPr lang="es-ES" b="1" dirty="0" smtClean="0"/>
          </a:p>
        </p:txBody>
      </p:sp>
      <p:pic>
        <p:nvPicPr>
          <p:cNvPr id="1126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6096" y="24494"/>
            <a:ext cx="3528392" cy="45587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1" r="-1264" b="10427"/>
          <a:stretch/>
        </p:blipFill>
        <p:spPr bwMode="auto">
          <a:xfrm>
            <a:off x="136610" y="4010099"/>
            <a:ext cx="4363381" cy="26173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ángulo 3"/>
          <p:cNvSpPr/>
          <p:nvPr/>
        </p:nvSpPr>
        <p:spPr>
          <a:xfrm>
            <a:off x="4725303" y="4752166"/>
            <a:ext cx="4276574" cy="1815882"/>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es-ES" sz="1600" dirty="0"/>
              <a:t>Externamente se distinguen 2 </a:t>
            </a:r>
            <a:r>
              <a:rPr lang="es-ES" sz="1600" dirty="0" smtClean="0"/>
              <a:t>surcos (imagen izquierda)</a:t>
            </a:r>
            <a:endParaRPr lang="es-ES" sz="1600" dirty="0"/>
          </a:p>
          <a:p>
            <a:r>
              <a:rPr lang="es-ES" sz="1600" b="1" dirty="0"/>
              <a:t>Surco transversal: </a:t>
            </a:r>
            <a:r>
              <a:rPr lang="es-ES" sz="1600" dirty="0"/>
              <a:t>separa aurículas de </a:t>
            </a:r>
            <a:r>
              <a:rPr lang="es-ES" sz="1600" dirty="0" smtClean="0"/>
              <a:t>ventrículos (color azul en imagen))</a:t>
            </a:r>
            <a:endParaRPr lang="es-ES" sz="1600" dirty="0"/>
          </a:p>
          <a:p>
            <a:r>
              <a:rPr lang="es-ES" sz="1600" b="1" dirty="0"/>
              <a:t>Surco longitudinal: </a:t>
            </a:r>
            <a:r>
              <a:rPr lang="es-ES" sz="1600" dirty="0"/>
              <a:t>separa los ventrículos anterior y </a:t>
            </a:r>
            <a:r>
              <a:rPr lang="es-ES" sz="1600" dirty="0" smtClean="0"/>
              <a:t>posteriormente (en la imagen color rojo)</a:t>
            </a:r>
            <a:endParaRPr lang="es-ES" sz="1600" dirty="0"/>
          </a:p>
        </p:txBody>
      </p:sp>
    </p:spTree>
    <p:extLst>
      <p:ext uri="{BB962C8B-B14F-4D97-AF65-F5344CB8AC3E}">
        <p14:creationId xmlns:p14="http://schemas.microsoft.com/office/powerpoint/2010/main" val="3106564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574868"/>
            <a:ext cx="7795134" cy="5184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877842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posición de contido 3"/>
          <p:cNvSpPr>
            <a:spLocks noGrp="1"/>
          </p:cNvSpPr>
          <p:nvPr>
            <p:ph idx="1"/>
          </p:nvPr>
        </p:nvSpPr>
        <p:spPr>
          <a:xfrm>
            <a:off x="179512" y="3645025"/>
            <a:ext cx="4176464" cy="1872208"/>
          </a:xfrm>
        </p:spPr>
        <p:style>
          <a:lnRef idx="2">
            <a:schemeClr val="accent2"/>
          </a:lnRef>
          <a:fillRef idx="1">
            <a:schemeClr val="lt1"/>
          </a:fillRef>
          <a:effectRef idx="0">
            <a:schemeClr val="accent2"/>
          </a:effectRef>
          <a:fontRef idx="minor">
            <a:schemeClr val="dk1"/>
          </a:fontRef>
        </p:style>
        <p:txBody>
          <a:bodyPr>
            <a:normAutofit lnSpcReduction="10000"/>
          </a:bodyPr>
          <a:lstStyle/>
          <a:p>
            <a:pPr>
              <a:tabLst>
                <a:tab pos="542925" algn="l"/>
              </a:tabLst>
            </a:pPr>
            <a:r>
              <a:rPr lang="es-ES" sz="1800" b="1" dirty="0" smtClean="0"/>
              <a:t>Válvula </a:t>
            </a:r>
            <a:r>
              <a:rPr lang="es-ES" sz="1800" b="1" dirty="0" err="1" smtClean="0"/>
              <a:t>auriculoventricular</a:t>
            </a:r>
            <a:r>
              <a:rPr lang="es-ES" sz="1800" b="1" dirty="0" smtClean="0"/>
              <a:t> derecha= Tricúspide (3 membranas)</a:t>
            </a:r>
          </a:p>
          <a:p>
            <a:pPr>
              <a:tabLst>
                <a:tab pos="542925" algn="l"/>
              </a:tabLst>
            </a:pPr>
            <a:r>
              <a:rPr lang="es-ES" sz="1800" b="1" dirty="0" smtClean="0"/>
              <a:t>Válvula </a:t>
            </a:r>
            <a:r>
              <a:rPr lang="es-ES" sz="1800" b="1" dirty="0" err="1" smtClean="0"/>
              <a:t>auriculoventricular</a:t>
            </a:r>
            <a:r>
              <a:rPr lang="es-ES" sz="1800" b="1" dirty="0" smtClean="0"/>
              <a:t> izquierda= Bicúspide (2 membranas)</a:t>
            </a:r>
          </a:p>
          <a:p>
            <a:pPr>
              <a:tabLst>
                <a:tab pos="542925" algn="l"/>
              </a:tabLst>
            </a:pPr>
            <a:r>
              <a:rPr lang="es-ES" sz="1800" b="1" dirty="0" smtClean="0"/>
              <a:t>Válvula semilunar pulmonar</a:t>
            </a:r>
          </a:p>
          <a:p>
            <a:pPr>
              <a:tabLst>
                <a:tab pos="542925" algn="l"/>
              </a:tabLst>
            </a:pPr>
            <a:r>
              <a:rPr lang="es-ES" sz="1800" b="1" dirty="0" smtClean="0"/>
              <a:t>Válvula semilunar aórtica</a:t>
            </a:r>
          </a:p>
        </p:txBody>
      </p:sp>
      <p:grpSp>
        <p:nvGrpSpPr>
          <p:cNvPr id="5" name="Agrupar 4"/>
          <p:cNvGrpSpPr/>
          <p:nvPr/>
        </p:nvGrpSpPr>
        <p:grpSpPr>
          <a:xfrm>
            <a:off x="1668138" y="188640"/>
            <a:ext cx="7362952" cy="3186518"/>
            <a:chOff x="395536" y="6238"/>
            <a:chExt cx="8164886" cy="3618566"/>
          </a:xfrm>
        </p:grpSpPr>
        <p:pic>
          <p:nvPicPr>
            <p:cNvPr id="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7667" b="-1"/>
            <a:stretch/>
          </p:blipFill>
          <p:spPr bwMode="auto">
            <a:xfrm>
              <a:off x="621406" y="6238"/>
              <a:ext cx="7848872" cy="36185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Caixa de texto 6"/>
            <p:cNvSpPr txBox="1"/>
            <p:nvPr/>
          </p:nvSpPr>
          <p:spPr>
            <a:xfrm>
              <a:off x="395536" y="2741429"/>
              <a:ext cx="2664296" cy="369332"/>
            </a:xfrm>
            <a:prstGeom prst="rect">
              <a:avLst/>
            </a:prstGeom>
            <a:solidFill>
              <a:schemeClr val="bg1"/>
            </a:solidFill>
          </p:spPr>
          <p:txBody>
            <a:bodyPr wrap="square" rtlCol="0">
              <a:spAutoFit/>
            </a:bodyPr>
            <a:lstStyle/>
            <a:p>
              <a:r>
                <a:rPr lang="es-ES" dirty="0" smtClean="0"/>
                <a:t>Válvula </a:t>
              </a:r>
              <a:r>
                <a:rPr lang="es-ES" dirty="0" err="1" smtClean="0"/>
                <a:t>auriculoventricular</a:t>
              </a:r>
              <a:endParaRPr lang="es-ES" dirty="0"/>
            </a:p>
          </p:txBody>
        </p:sp>
        <p:sp>
          <p:nvSpPr>
            <p:cNvPr id="8" name="Caixa de texto 7"/>
            <p:cNvSpPr txBox="1"/>
            <p:nvPr/>
          </p:nvSpPr>
          <p:spPr>
            <a:xfrm>
              <a:off x="5896126" y="2741429"/>
              <a:ext cx="2664296" cy="369332"/>
            </a:xfrm>
            <a:prstGeom prst="rect">
              <a:avLst/>
            </a:prstGeom>
            <a:solidFill>
              <a:schemeClr val="bg1"/>
            </a:solidFill>
          </p:spPr>
          <p:txBody>
            <a:bodyPr wrap="square" rtlCol="0">
              <a:spAutoFit/>
            </a:bodyPr>
            <a:lstStyle/>
            <a:p>
              <a:r>
                <a:rPr lang="es-ES" dirty="0" smtClean="0"/>
                <a:t>Válvula semilunar</a:t>
              </a:r>
              <a:endParaRPr lang="es-ES" dirty="0"/>
            </a:p>
          </p:txBody>
        </p:sp>
      </p:grpSp>
      <p:sp>
        <p:nvSpPr>
          <p:cNvPr id="3" name="Título 2"/>
          <p:cNvSpPr>
            <a:spLocks noGrp="1"/>
          </p:cNvSpPr>
          <p:nvPr>
            <p:ph type="title"/>
          </p:nvPr>
        </p:nvSpPr>
        <p:spPr>
          <a:xfrm>
            <a:off x="203178" y="188640"/>
            <a:ext cx="3534028" cy="504056"/>
          </a:xfrm>
        </p:spPr>
        <p:style>
          <a:lnRef idx="2">
            <a:schemeClr val="accent2">
              <a:shade val="50000"/>
            </a:schemeClr>
          </a:lnRef>
          <a:fillRef idx="1">
            <a:schemeClr val="accent2"/>
          </a:fillRef>
          <a:effectRef idx="0">
            <a:schemeClr val="accent2"/>
          </a:effectRef>
          <a:fontRef idx="minor">
            <a:schemeClr val="lt1"/>
          </a:fontRef>
        </p:style>
        <p:txBody>
          <a:bodyPr>
            <a:normAutofit/>
          </a:bodyPr>
          <a:lstStyle/>
          <a:p>
            <a:r>
              <a:rPr lang="es-ES" sz="2000" dirty="0" smtClean="0"/>
              <a:t>Las válvulas del corazón</a:t>
            </a:r>
            <a:endParaRPr lang="es-ES" sz="2000" dirty="0"/>
          </a:p>
        </p:txBody>
      </p:sp>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2040" y="3501008"/>
            <a:ext cx="3811018" cy="3046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682418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19256" cy="490066"/>
          </a:xfrm>
        </p:spPr>
        <p:style>
          <a:lnRef idx="2">
            <a:schemeClr val="accent2">
              <a:shade val="50000"/>
            </a:schemeClr>
          </a:lnRef>
          <a:fillRef idx="1">
            <a:schemeClr val="accent2"/>
          </a:fillRef>
          <a:effectRef idx="0">
            <a:schemeClr val="accent2"/>
          </a:effectRef>
          <a:fontRef idx="minor">
            <a:schemeClr val="lt1"/>
          </a:fontRef>
        </p:style>
        <p:txBody>
          <a:bodyPr>
            <a:noAutofit/>
          </a:bodyPr>
          <a:lstStyle/>
          <a:p>
            <a:pPr>
              <a:tabLst>
                <a:tab pos="358775" algn="l"/>
              </a:tabLst>
            </a:pPr>
            <a:r>
              <a:rPr lang="es-ES" sz="3200" dirty="0" smtClean="0"/>
              <a:t>Circuito sanguíneo doble</a:t>
            </a:r>
            <a:endParaRPr lang="es-ES" sz="3200" dirty="0"/>
          </a:p>
        </p:txBody>
      </p:sp>
      <p:sp>
        <p:nvSpPr>
          <p:cNvPr id="3" name="Marcador de posición de contido 2"/>
          <p:cNvSpPr>
            <a:spLocks noGrp="1"/>
          </p:cNvSpPr>
          <p:nvPr>
            <p:ph idx="1"/>
          </p:nvPr>
        </p:nvSpPr>
        <p:spPr>
          <a:xfrm>
            <a:off x="251520" y="980728"/>
            <a:ext cx="8640960" cy="1224136"/>
          </a:xfrm>
        </p:spPr>
        <p:txBody>
          <a:bodyPr>
            <a:normAutofit/>
          </a:bodyPr>
          <a:lstStyle/>
          <a:p>
            <a:pPr marL="0" indent="0" algn="just">
              <a:buNone/>
            </a:pPr>
            <a:r>
              <a:rPr lang="es-ES" sz="2000" dirty="0" smtClean="0"/>
              <a:t>Las dos partes del corazón (derecha-izquierda) trabajan en 2 circuitos diferentes:</a:t>
            </a:r>
            <a:endParaRPr lang="es-ES" sz="2000" dirty="0"/>
          </a:p>
          <a:p>
            <a:pPr marL="514350" indent="-514350" algn="just">
              <a:buFont typeface="+mj-lt"/>
              <a:buAutoNum type="arabicPeriod"/>
            </a:pPr>
            <a:r>
              <a:rPr lang="es-ES" sz="2000" b="1" dirty="0" smtClean="0"/>
              <a:t>Circulación menor o pulmonar: </a:t>
            </a:r>
            <a:r>
              <a:rPr lang="es-ES" sz="2000" dirty="0" smtClean="0"/>
              <a:t>lleva sangre a los pulmones</a:t>
            </a:r>
          </a:p>
          <a:p>
            <a:pPr marL="514350" indent="-514350" algn="just">
              <a:buFont typeface="+mj-lt"/>
              <a:buAutoNum type="arabicPeriod"/>
            </a:pPr>
            <a:r>
              <a:rPr lang="es-ES" sz="2000" b="1" dirty="0" smtClean="0"/>
              <a:t>Circulación mayor o sistémica: </a:t>
            </a:r>
            <a:r>
              <a:rPr lang="es-ES" sz="2000" dirty="0" smtClean="0"/>
              <a:t>la sangre recorre el resto del cuerpo.</a:t>
            </a:r>
          </a:p>
          <a:p>
            <a:pPr marL="0" indent="0" algn="just">
              <a:buNone/>
            </a:pPr>
            <a:endParaRPr lang="es-ES" sz="2000" b="1" dirty="0"/>
          </a:p>
        </p:txBody>
      </p:sp>
      <p:pic>
        <p:nvPicPr>
          <p:cNvPr id="1638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1793" t="1924"/>
          <a:stretch/>
        </p:blipFill>
        <p:spPr bwMode="auto">
          <a:xfrm>
            <a:off x="395536" y="2237887"/>
            <a:ext cx="6637213" cy="44940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252112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3250704" cy="994122"/>
          </a:xfrm>
        </p:spPr>
        <p:style>
          <a:lnRef idx="2">
            <a:schemeClr val="accent2">
              <a:shade val="50000"/>
            </a:schemeClr>
          </a:lnRef>
          <a:fillRef idx="1">
            <a:schemeClr val="accent2"/>
          </a:fillRef>
          <a:effectRef idx="0">
            <a:schemeClr val="accent2"/>
          </a:effectRef>
          <a:fontRef idx="minor">
            <a:schemeClr val="lt1"/>
          </a:fontRef>
        </p:style>
        <p:txBody>
          <a:bodyPr>
            <a:noAutofit/>
          </a:bodyPr>
          <a:lstStyle/>
          <a:p>
            <a:pPr>
              <a:tabLst>
                <a:tab pos="358775" algn="l"/>
              </a:tabLst>
            </a:pPr>
            <a:r>
              <a:rPr lang="es-ES" sz="3200" dirty="0" smtClean="0"/>
              <a:t>Circuito sanguíneo doble</a:t>
            </a:r>
            <a:endParaRPr lang="es-ES" sz="3200" dirty="0"/>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2040" y="170613"/>
            <a:ext cx="3600400" cy="63347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418263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posición de contido 2"/>
          <p:cNvSpPr>
            <a:spLocks noGrp="1"/>
          </p:cNvSpPr>
          <p:nvPr>
            <p:ph idx="1"/>
          </p:nvPr>
        </p:nvSpPr>
        <p:spPr>
          <a:xfrm>
            <a:off x="309597" y="1412776"/>
            <a:ext cx="3657420" cy="1584176"/>
          </a:xfrm>
        </p:spPr>
        <p:txBody>
          <a:bodyPr>
            <a:normAutofit fontScale="55000" lnSpcReduction="20000"/>
          </a:bodyPr>
          <a:lstStyle/>
          <a:p>
            <a:pPr marL="0" indent="0">
              <a:buNone/>
              <a:tabLst>
                <a:tab pos="85725" algn="l"/>
              </a:tabLst>
            </a:pPr>
            <a:r>
              <a:rPr lang="es-ES" sz="2900" b="1" dirty="0"/>
              <a:t>Principales venas: </a:t>
            </a:r>
            <a:r>
              <a:rPr lang="es-ES" sz="2900" dirty="0"/>
              <a:t>cava inferior, cava superior, vena </a:t>
            </a:r>
            <a:r>
              <a:rPr lang="es-ES" sz="2900" dirty="0" smtClean="0"/>
              <a:t>porta-hepática</a:t>
            </a:r>
            <a:r>
              <a:rPr lang="es-ES" sz="2900" dirty="0"/>
              <a:t>, vena renal, venas ilíacas, yugulares, subclavias y pulmonares</a:t>
            </a:r>
            <a:r>
              <a:rPr lang="es-ES" sz="2900" b="1" dirty="0"/>
              <a:t>.</a:t>
            </a:r>
          </a:p>
          <a:p>
            <a:pPr marL="0" indent="0">
              <a:buNone/>
              <a:tabLst>
                <a:tab pos="85725" algn="l"/>
              </a:tabLst>
            </a:pPr>
            <a:r>
              <a:rPr lang="es-ES" sz="2900" b="1" dirty="0"/>
              <a:t>Principales arterias: </a:t>
            </a:r>
            <a:r>
              <a:rPr lang="es-ES" sz="2900" dirty="0"/>
              <a:t>coronarias, carótidas, subclavias, hepática, mesentérica, renales, iliacas, pulmonares.</a:t>
            </a:r>
          </a:p>
          <a:p>
            <a:pPr marL="0" indent="0" algn="just">
              <a:buNone/>
            </a:pPr>
            <a:endParaRPr lang="es-ES" sz="2000" b="1" dirty="0"/>
          </a:p>
        </p:txBody>
      </p:sp>
      <p:pic>
        <p:nvPicPr>
          <p:cNvPr id="18434" name="Picture 2" descr="https://static.docsity.com/documents_pages/2019/01/30/3c74836edab5d42d7d6b90fff145ff6d.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2198"/>
          <a:stretch/>
        </p:blipFill>
        <p:spPr bwMode="auto">
          <a:xfrm>
            <a:off x="3779911" y="0"/>
            <a:ext cx="5122209" cy="67413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09070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9512" y="260648"/>
            <a:ext cx="4886054" cy="634082"/>
          </a:xfrm>
        </p:spPr>
        <p:style>
          <a:lnRef idx="2">
            <a:schemeClr val="accent2">
              <a:shade val="50000"/>
            </a:schemeClr>
          </a:lnRef>
          <a:fillRef idx="1">
            <a:schemeClr val="accent2"/>
          </a:fillRef>
          <a:effectRef idx="0">
            <a:schemeClr val="accent2"/>
          </a:effectRef>
          <a:fontRef idx="minor">
            <a:schemeClr val="lt1"/>
          </a:fontRef>
        </p:style>
        <p:txBody>
          <a:bodyPr>
            <a:normAutofit/>
          </a:bodyPr>
          <a:lstStyle/>
          <a:p>
            <a:r>
              <a:rPr lang="es-ES" sz="2800" dirty="0" smtClean="0"/>
              <a:t>Circuito coronario</a:t>
            </a:r>
            <a:endParaRPr lang="es-ES" sz="2800" dirty="0"/>
          </a:p>
        </p:txBody>
      </p:sp>
      <p:sp>
        <p:nvSpPr>
          <p:cNvPr id="3" name="Marcador de posición de contido 2"/>
          <p:cNvSpPr>
            <a:spLocks noGrp="1"/>
          </p:cNvSpPr>
          <p:nvPr>
            <p:ph idx="1"/>
          </p:nvPr>
        </p:nvSpPr>
        <p:spPr>
          <a:xfrm>
            <a:off x="467544" y="1196752"/>
            <a:ext cx="4392488" cy="1252735"/>
          </a:xfrm>
        </p:spPr>
        <p:txBody>
          <a:bodyPr>
            <a:normAutofit/>
          </a:bodyPr>
          <a:lstStyle/>
          <a:p>
            <a:pPr marL="0" indent="0">
              <a:buNone/>
            </a:pPr>
            <a:r>
              <a:rPr lang="es-ES" sz="1800" dirty="0" smtClean="0"/>
              <a:t>El corazón cuenta con un circuito propio formado por las </a:t>
            </a:r>
            <a:r>
              <a:rPr lang="es-ES" sz="1800" b="1" dirty="0" smtClean="0"/>
              <a:t>arterias coronarias, </a:t>
            </a:r>
            <a:r>
              <a:rPr lang="es-ES" sz="1800" dirty="0" smtClean="0"/>
              <a:t>que nutre y oxigena al miocardio.</a:t>
            </a:r>
            <a:endParaRPr lang="es-ES" sz="1800" dirty="0"/>
          </a:p>
        </p:txBody>
      </p:sp>
      <p:pic>
        <p:nvPicPr>
          <p:cNvPr id="13314" name="Picture 2" descr="https://2.bp.blogspot.com/-8J93KOCJ1-0/WkQ3Fcuv-2I/AAAAAAAAJA4/bGpLxB0eLlwq3JkM7nzAhFmL8enwRj2ZgCLcBGAs/s640/p15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43254" y="116632"/>
            <a:ext cx="3674903" cy="4245377"/>
          </a:xfrm>
          <a:prstGeom prst="rect">
            <a:avLst/>
          </a:prstGeom>
          <a:noFill/>
          <a:extLst>
            <a:ext uri="{909E8E84-426E-40DD-AFC4-6F175D3DCCD1}">
              <a14:hiddenFill xmlns:a14="http://schemas.microsoft.com/office/drawing/2010/main">
                <a:solidFill>
                  <a:srgbClr val="FFFFFF"/>
                </a:solidFill>
              </a14:hiddenFill>
            </a:ext>
          </a:extLst>
        </p:spPr>
      </p:pic>
      <p:pic>
        <p:nvPicPr>
          <p:cNvPr id="133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2636912"/>
            <a:ext cx="3810000" cy="304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847615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11560" y="260648"/>
            <a:ext cx="8064896" cy="576064"/>
          </a:xfrm>
        </p:spPr>
        <p:style>
          <a:lnRef idx="2">
            <a:schemeClr val="accent2">
              <a:shade val="50000"/>
            </a:schemeClr>
          </a:lnRef>
          <a:fillRef idx="1">
            <a:schemeClr val="accent2"/>
          </a:fillRef>
          <a:effectRef idx="0">
            <a:schemeClr val="accent2"/>
          </a:effectRef>
          <a:fontRef idx="minor">
            <a:schemeClr val="lt1"/>
          </a:fontRef>
        </p:style>
        <p:txBody>
          <a:bodyPr>
            <a:noAutofit/>
          </a:bodyPr>
          <a:lstStyle/>
          <a:p>
            <a:r>
              <a:rPr lang="es-ES" sz="3600" dirty="0" smtClean="0"/>
              <a:t>Ciclo cardíaco y las válvulas cardíacas</a:t>
            </a:r>
            <a:endParaRPr lang="es-ES" sz="3600" dirty="0"/>
          </a:p>
        </p:txBody>
      </p:sp>
      <p:sp>
        <p:nvSpPr>
          <p:cNvPr id="3" name="Marcador de posición de contido 2"/>
          <p:cNvSpPr>
            <a:spLocks noGrp="1"/>
          </p:cNvSpPr>
          <p:nvPr>
            <p:ph idx="1"/>
          </p:nvPr>
        </p:nvSpPr>
        <p:spPr>
          <a:xfrm>
            <a:off x="323528" y="1124744"/>
            <a:ext cx="8424936" cy="4680520"/>
          </a:xfrm>
        </p:spPr>
        <p:txBody>
          <a:bodyPr>
            <a:normAutofit fontScale="77500" lnSpcReduction="20000"/>
          </a:bodyPr>
          <a:lstStyle/>
          <a:p>
            <a:pPr marL="0" indent="0" algn="just">
              <a:buNone/>
            </a:pPr>
            <a:r>
              <a:rPr lang="es-ES" sz="2400" dirty="0" smtClean="0"/>
              <a:t>Es la secuencia de contracciones </a:t>
            </a:r>
            <a:r>
              <a:rPr lang="es-ES" sz="2400" b="1" dirty="0" smtClean="0"/>
              <a:t>(sístoles)</a:t>
            </a:r>
            <a:r>
              <a:rPr lang="es-ES" sz="2400" dirty="0" smtClean="0"/>
              <a:t> y relajaciones </a:t>
            </a:r>
            <a:r>
              <a:rPr lang="es-ES" sz="2400" b="1" dirty="0" smtClean="0"/>
              <a:t>(diástoles) </a:t>
            </a:r>
            <a:r>
              <a:rPr lang="es-ES" sz="2400" dirty="0" smtClean="0"/>
              <a:t>del corazón que originan el </a:t>
            </a:r>
            <a:r>
              <a:rPr lang="es-ES" sz="2400" dirty="0" err="1" smtClean="0"/>
              <a:t>latido.Mueve</a:t>
            </a:r>
            <a:r>
              <a:rPr lang="es-ES" sz="2400" dirty="0" smtClean="0"/>
              <a:t> </a:t>
            </a:r>
            <a:r>
              <a:rPr lang="es-ES" sz="2400" dirty="0"/>
              <a:t>de 4-6 litros/min (reposo) hasta 20-30L/min</a:t>
            </a:r>
            <a:r>
              <a:rPr lang="es-ES" sz="2400" dirty="0" smtClean="0"/>
              <a:t>.  A lo largo del ciclo cardíaco se suceden 3 procesos.</a:t>
            </a:r>
          </a:p>
          <a:p>
            <a:pPr marL="0" indent="0">
              <a:buNone/>
              <a:tabLst>
                <a:tab pos="444500" algn="l"/>
              </a:tabLst>
            </a:pPr>
            <a:endParaRPr lang="es-ES" sz="2400" dirty="0"/>
          </a:p>
          <a:p>
            <a:pPr marL="457200" indent="-457200" algn="just">
              <a:buFont typeface="+mj-lt"/>
              <a:buAutoNum type="arabicParenR"/>
              <a:tabLst>
                <a:tab pos="444500" algn="l"/>
              </a:tabLst>
            </a:pPr>
            <a:r>
              <a:rPr lang="es-ES" sz="2400" b="1" dirty="0" smtClean="0"/>
              <a:t>Sístole auricular: </a:t>
            </a:r>
            <a:r>
              <a:rPr lang="es-ES" sz="2400" dirty="0" smtClean="0"/>
              <a:t>las aurículas se contraen a la vez y se abren la válvula </a:t>
            </a:r>
            <a:r>
              <a:rPr lang="es-ES" sz="2400" dirty="0" err="1" smtClean="0"/>
              <a:t>biscúspide</a:t>
            </a:r>
            <a:r>
              <a:rPr lang="es-ES" sz="2400" dirty="0" smtClean="0"/>
              <a:t> y tricúspide, la sangre es impulsada hacia los ventrículos que se encuentran en diástole.</a:t>
            </a:r>
          </a:p>
          <a:p>
            <a:pPr marL="457200" indent="-457200">
              <a:buFont typeface="+mj-lt"/>
              <a:buAutoNum type="arabicParenR"/>
              <a:tabLst>
                <a:tab pos="444500" algn="l"/>
              </a:tabLst>
            </a:pPr>
            <a:endParaRPr lang="es-ES" sz="2400" dirty="0"/>
          </a:p>
          <a:p>
            <a:pPr marL="457200" indent="-457200" algn="just">
              <a:buFont typeface="+mj-lt"/>
              <a:buAutoNum type="arabicParenR"/>
              <a:tabLst>
                <a:tab pos="444500" algn="l"/>
              </a:tabLst>
            </a:pPr>
            <a:r>
              <a:rPr lang="es-ES" sz="2400" b="1" dirty="0" smtClean="0"/>
              <a:t>Sístole ventricular: </a:t>
            </a:r>
            <a:r>
              <a:rPr lang="es-ES" sz="2400" dirty="0" smtClean="0"/>
              <a:t>se produce la contracción de los ventrículos se abren las válvulas semilunares y la sangre sale impulsada por las arterias pulmonares y aorta, hasta que se vacían los ventrículos. Las válvulas tricúspide y bicúspide se cierran para impedir el retroceso. Las aurículas están relajadas y se llevan de sangre.</a:t>
            </a:r>
          </a:p>
          <a:p>
            <a:pPr marL="457200" indent="-457200">
              <a:buFont typeface="+mj-lt"/>
              <a:buAutoNum type="arabicParenR"/>
              <a:tabLst>
                <a:tab pos="444500" algn="l"/>
              </a:tabLst>
            </a:pPr>
            <a:endParaRPr lang="es-ES" sz="2400" dirty="0"/>
          </a:p>
          <a:p>
            <a:pPr marL="457200" indent="-457200">
              <a:buFont typeface="+mj-lt"/>
              <a:buAutoNum type="arabicParenR"/>
              <a:tabLst>
                <a:tab pos="444500" algn="l"/>
              </a:tabLst>
            </a:pPr>
            <a:r>
              <a:rPr lang="es-ES" sz="2400" b="1" dirty="0" smtClean="0"/>
              <a:t>Diástole general: </a:t>
            </a:r>
            <a:r>
              <a:rPr lang="es-ES" sz="2400" dirty="0" smtClean="0"/>
              <a:t>las aurículas y ventrículos se relajan, continúan llenándose de sangre. Las válvulas semilunares de las arterias permanecen cerradas impidiendo que la sangre </a:t>
            </a:r>
            <a:r>
              <a:rPr lang="es-ES" sz="2400" dirty="0" err="1" smtClean="0"/>
              <a:t>retornde</a:t>
            </a:r>
            <a:r>
              <a:rPr lang="es-ES" sz="2400" dirty="0" smtClean="0"/>
              <a:t> desde las arterias. Las válvula </a:t>
            </a:r>
            <a:r>
              <a:rPr lang="es-ES" sz="2400" dirty="0" err="1" smtClean="0"/>
              <a:t>auriculoventriculares</a:t>
            </a:r>
            <a:r>
              <a:rPr lang="es-ES" sz="2400" dirty="0" smtClean="0"/>
              <a:t> se cierran y comienzan a llenarse las aurículas.</a:t>
            </a:r>
            <a:endParaRPr lang="es-ES" sz="2400" dirty="0"/>
          </a:p>
          <a:p>
            <a:endParaRPr lang="es-ES" dirty="0"/>
          </a:p>
        </p:txBody>
      </p:sp>
      <p:sp>
        <p:nvSpPr>
          <p:cNvPr id="4" name="Caixa de texto 3"/>
          <p:cNvSpPr txBox="1"/>
          <p:nvPr/>
        </p:nvSpPr>
        <p:spPr>
          <a:xfrm>
            <a:off x="0" y="5877272"/>
            <a:ext cx="9144000" cy="923330"/>
          </a:xfrm>
          <a:prstGeom prst="rect">
            <a:avLst/>
          </a:prstGeom>
          <a:noFill/>
        </p:spPr>
        <p:txBody>
          <a:bodyPr wrap="square" rtlCol="0">
            <a:spAutoFit/>
          </a:bodyPr>
          <a:lstStyle/>
          <a:p>
            <a:r>
              <a:rPr lang="es-ES" dirty="0" smtClean="0">
                <a:hlinkClick r:id="rId2"/>
              </a:rPr>
              <a:t>Latido de corazón https</a:t>
            </a:r>
            <a:r>
              <a:rPr lang="es-ES" dirty="0">
                <a:hlinkClick r:id="rId2"/>
              </a:rPr>
              <a:t>://</a:t>
            </a:r>
            <a:r>
              <a:rPr lang="es-ES" dirty="0" smtClean="0">
                <a:hlinkClick r:id="rId2"/>
              </a:rPr>
              <a:t>www.youtube.com/watch?time_continue=3&amp;v=JpxuZL7U6wE&amp;feature=emb_logo</a:t>
            </a:r>
            <a:endParaRPr lang="es-ES" dirty="0" smtClean="0"/>
          </a:p>
          <a:p>
            <a:endParaRPr lang="es-ES" dirty="0"/>
          </a:p>
        </p:txBody>
      </p:sp>
    </p:spTree>
    <p:extLst>
      <p:ext uri="{BB962C8B-B14F-4D97-AF65-F5344CB8AC3E}">
        <p14:creationId xmlns:p14="http://schemas.microsoft.com/office/powerpoint/2010/main" val="27133624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 r="-2289" b="23345"/>
          <a:stretch/>
        </p:blipFill>
        <p:spPr bwMode="auto">
          <a:xfrm>
            <a:off x="323528" y="143199"/>
            <a:ext cx="8712968" cy="5725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ángulo 6"/>
          <p:cNvSpPr/>
          <p:nvPr/>
        </p:nvSpPr>
        <p:spPr>
          <a:xfrm>
            <a:off x="1187624" y="6093296"/>
            <a:ext cx="7200800" cy="646331"/>
          </a:xfrm>
          <a:prstGeom prst="rect">
            <a:avLst/>
          </a:prstGeom>
        </p:spPr>
        <p:txBody>
          <a:bodyPr wrap="square">
            <a:spAutoFit/>
          </a:bodyPr>
          <a:lstStyle/>
          <a:p>
            <a:r>
              <a:rPr lang="es-ES" dirty="0" smtClean="0"/>
              <a:t>Vídeo explicativo </a:t>
            </a:r>
            <a:r>
              <a:rPr lang="es-ES" dirty="0" smtClean="0">
                <a:hlinkClick r:id="rId3"/>
              </a:rPr>
              <a:t>https</a:t>
            </a:r>
            <a:r>
              <a:rPr lang="es-ES" dirty="0">
                <a:hlinkClick r:id="rId3"/>
              </a:rPr>
              <a:t>://</a:t>
            </a:r>
            <a:r>
              <a:rPr lang="es-ES" dirty="0" smtClean="0">
                <a:hlinkClick r:id="rId3"/>
              </a:rPr>
              <a:t>www.youtube.com/watch?v=poUoUwJUxk8</a:t>
            </a:r>
            <a:endParaRPr lang="es-ES" dirty="0" smtClean="0"/>
          </a:p>
          <a:p>
            <a:endParaRPr lang="es-ES" dirty="0"/>
          </a:p>
        </p:txBody>
      </p:sp>
    </p:spTree>
    <p:extLst>
      <p:ext uri="{BB962C8B-B14F-4D97-AF65-F5344CB8AC3E}">
        <p14:creationId xmlns:p14="http://schemas.microsoft.com/office/powerpoint/2010/main" val="18975459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posición de contido 2"/>
          <p:cNvSpPr>
            <a:spLocks noGrp="1"/>
          </p:cNvSpPr>
          <p:nvPr>
            <p:ph idx="1"/>
          </p:nvPr>
        </p:nvSpPr>
        <p:spPr>
          <a:xfrm>
            <a:off x="107504" y="2182992"/>
            <a:ext cx="8914202" cy="1573243"/>
          </a:xfrm>
        </p:spPr>
        <p:style>
          <a:lnRef idx="2">
            <a:schemeClr val="accent2"/>
          </a:lnRef>
          <a:fillRef idx="1">
            <a:schemeClr val="lt1"/>
          </a:fillRef>
          <a:effectRef idx="0">
            <a:schemeClr val="accent2"/>
          </a:effectRef>
          <a:fontRef idx="minor">
            <a:schemeClr val="dk1"/>
          </a:fontRef>
        </p:style>
        <p:txBody>
          <a:bodyPr>
            <a:normAutofit/>
          </a:bodyPr>
          <a:lstStyle/>
          <a:p>
            <a:pPr marL="0" indent="0">
              <a:buNone/>
              <a:tabLst>
                <a:tab pos="444500" algn="l"/>
              </a:tabLst>
            </a:pPr>
            <a:r>
              <a:rPr lang="es-ES" sz="1800" b="1" dirty="0" smtClean="0"/>
              <a:t>Soplo en el corazón:  </a:t>
            </a:r>
            <a:r>
              <a:rPr lang="es-ES" sz="1800" dirty="0" smtClean="0"/>
              <a:t>produce un sonido distinto generado por el paso turbulento de la sangre a través de una válvula porque fluye a una velocidad más rápida de lo normal</a:t>
            </a:r>
            <a:r>
              <a:rPr lang="es-ES" sz="2000" dirty="0" smtClean="0"/>
              <a:t>.</a:t>
            </a:r>
          </a:p>
          <a:p>
            <a:pPr marL="0" indent="0">
              <a:buNone/>
              <a:tabLst>
                <a:tab pos="444500" algn="l"/>
              </a:tabLst>
            </a:pPr>
            <a:r>
              <a:rPr lang="es-ES" sz="1800" b="1" dirty="0" smtClean="0"/>
              <a:t>Infarto de miocardio: </a:t>
            </a:r>
            <a:r>
              <a:rPr lang="es-ES" sz="1800" dirty="0" smtClean="0"/>
              <a:t>se produce la muerte de una región del miocardio (área de isquemia) por obstrucción de una arteria coronaria debido en ocasiones a la acumulación de colesterol en las arterias </a:t>
            </a:r>
            <a:r>
              <a:rPr lang="es-ES" sz="1800" i="1" dirty="0" smtClean="0"/>
              <a:t>(ver imagen inferior)</a:t>
            </a:r>
            <a:endParaRPr lang="es-ES" sz="1800" i="1" dirty="0"/>
          </a:p>
        </p:txBody>
      </p:sp>
      <p:pic>
        <p:nvPicPr>
          <p:cNvPr id="1536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8378"/>
          <a:stretch/>
        </p:blipFill>
        <p:spPr bwMode="auto">
          <a:xfrm>
            <a:off x="2555776" y="3789040"/>
            <a:ext cx="6264696" cy="29219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36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7544" y="144913"/>
            <a:ext cx="2585151" cy="20019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ángulo 1"/>
          <p:cNvSpPr/>
          <p:nvPr/>
        </p:nvSpPr>
        <p:spPr>
          <a:xfrm>
            <a:off x="3203848" y="188640"/>
            <a:ext cx="5817858" cy="1323439"/>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es-ES" sz="1600" b="1" dirty="0"/>
              <a:t>Estetoscopio. </a:t>
            </a:r>
            <a:r>
              <a:rPr lang="es-ES" sz="1600" dirty="0"/>
              <a:t>P</a:t>
            </a:r>
            <a:r>
              <a:rPr lang="es-ES" sz="1600" dirty="0" smtClean="0"/>
              <a:t>ermite </a:t>
            </a:r>
            <a:r>
              <a:rPr lang="es-ES" sz="1600" dirty="0" err="1"/>
              <a:t>oir</a:t>
            </a:r>
            <a:r>
              <a:rPr lang="es-ES" sz="1600" dirty="0"/>
              <a:t>  dos </a:t>
            </a:r>
            <a:r>
              <a:rPr lang="es-ES" sz="1600" dirty="0" smtClean="0"/>
              <a:t>sonidos </a:t>
            </a:r>
            <a:r>
              <a:rPr lang="es-ES" sz="1600" dirty="0"/>
              <a:t>durante cada ciclo </a:t>
            </a:r>
            <a:r>
              <a:rPr lang="es-ES" sz="1600" dirty="0" smtClean="0"/>
              <a:t>cardíaco.</a:t>
            </a:r>
          </a:p>
          <a:p>
            <a:r>
              <a:rPr lang="es-ES" sz="1600" dirty="0" smtClean="0"/>
              <a:t>El 1ºsonido </a:t>
            </a:r>
            <a:r>
              <a:rPr lang="es-ES" sz="1600" dirty="0"/>
              <a:t>(“</a:t>
            </a:r>
            <a:r>
              <a:rPr lang="es-ES" sz="1600" dirty="0" err="1"/>
              <a:t>lubb</a:t>
            </a:r>
            <a:r>
              <a:rPr lang="es-ES" sz="1600" dirty="0"/>
              <a:t>”) se debe al cierre de las válvulas </a:t>
            </a:r>
            <a:r>
              <a:rPr lang="es-ES" sz="1600" dirty="0" err="1"/>
              <a:t>auriculoventriculares</a:t>
            </a:r>
            <a:r>
              <a:rPr lang="es-ES" sz="1600" dirty="0"/>
              <a:t>. </a:t>
            </a:r>
            <a:endParaRPr lang="es-ES" sz="1600" dirty="0" smtClean="0"/>
          </a:p>
          <a:p>
            <a:r>
              <a:rPr lang="es-ES" sz="1600" dirty="0" smtClean="0"/>
              <a:t>El </a:t>
            </a:r>
            <a:r>
              <a:rPr lang="es-ES" sz="1600" dirty="0"/>
              <a:t>2º sonido (“</a:t>
            </a:r>
            <a:r>
              <a:rPr lang="es-ES" sz="1600" dirty="0" err="1"/>
              <a:t>dupp</a:t>
            </a:r>
            <a:r>
              <a:rPr lang="es-ES" sz="1600" dirty="0"/>
              <a:t>”) se produce por el cierre de las válvulas semilunares al final de la sístole.</a:t>
            </a:r>
          </a:p>
        </p:txBody>
      </p:sp>
    </p:spTree>
    <p:extLst>
      <p:ext uri="{BB962C8B-B14F-4D97-AF65-F5344CB8AC3E}">
        <p14:creationId xmlns:p14="http://schemas.microsoft.com/office/powerpoint/2010/main" val="36012022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19256" cy="634082"/>
          </a:xfrm>
        </p:spPr>
        <p:style>
          <a:lnRef idx="2">
            <a:schemeClr val="accent2">
              <a:shade val="50000"/>
            </a:schemeClr>
          </a:lnRef>
          <a:fillRef idx="1">
            <a:schemeClr val="accent2"/>
          </a:fillRef>
          <a:effectRef idx="0">
            <a:schemeClr val="accent2"/>
          </a:effectRef>
          <a:fontRef idx="minor">
            <a:schemeClr val="lt1"/>
          </a:fontRef>
        </p:style>
        <p:txBody>
          <a:bodyPr>
            <a:normAutofit fontScale="90000"/>
          </a:bodyPr>
          <a:lstStyle/>
          <a:p>
            <a:r>
              <a:rPr lang="es-ES" dirty="0" smtClean="0"/>
              <a:t>La sangre</a:t>
            </a:r>
            <a:endParaRPr lang="es-ES" dirty="0"/>
          </a:p>
        </p:txBody>
      </p:sp>
      <p:sp>
        <p:nvSpPr>
          <p:cNvPr id="6" name="Marcador de posición de contido 5"/>
          <p:cNvSpPr>
            <a:spLocks noGrp="1"/>
          </p:cNvSpPr>
          <p:nvPr>
            <p:ph idx="1"/>
          </p:nvPr>
        </p:nvSpPr>
        <p:spPr>
          <a:xfrm>
            <a:off x="179512" y="1268760"/>
            <a:ext cx="8712968" cy="4525963"/>
          </a:xfrm>
        </p:spPr>
        <p:txBody>
          <a:bodyPr>
            <a:normAutofit/>
          </a:bodyPr>
          <a:lstStyle/>
          <a:p>
            <a:pPr marL="0" indent="0" algn="just">
              <a:buNone/>
            </a:pPr>
            <a:r>
              <a:rPr lang="es-ES" sz="2600" dirty="0" smtClean="0"/>
              <a:t>Único tejido </a:t>
            </a:r>
            <a:r>
              <a:rPr lang="es-ES" sz="2600" b="1" dirty="0" smtClean="0"/>
              <a:t>líquido,</a:t>
            </a:r>
            <a:r>
              <a:rPr lang="es-ES" sz="2600" dirty="0" smtClean="0"/>
              <a:t> compuesto por matriz (plasma), células y restos celulares (plaquetas)</a:t>
            </a:r>
          </a:p>
          <a:p>
            <a:pPr marL="0" indent="0" algn="just">
              <a:buNone/>
            </a:pPr>
            <a:r>
              <a:rPr lang="es-ES" sz="2600" b="1" dirty="0" smtClean="0"/>
              <a:t>2 Funciones: </a:t>
            </a:r>
          </a:p>
          <a:p>
            <a:pPr marL="514350" indent="-514350" algn="just">
              <a:buAutoNum type="arabicParenR"/>
            </a:pPr>
            <a:r>
              <a:rPr lang="es-ES" sz="2600" b="1" dirty="0"/>
              <a:t>T</a:t>
            </a:r>
            <a:r>
              <a:rPr lang="es-ES" sz="2600" b="1" dirty="0" smtClean="0"/>
              <a:t>ransporte de substancias: </a:t>
            </a:r>
            <a:r>
              <a:rPr lang="es-ES" sz="2600" dirty="0" smtClean="0"/>
              <a:t>nutrientes (glucosa, sales minerales), gases (O</a:t>
            </a:r>
            <a:r>
              <a:rPr lang="es-ES" sz="2600" baseline="-25000" dirty="0" smtClean="0"/>
              <a:t>2</a:t>
            </a:r>
            <a:r>
              <a:rPr lang="es-ES" sz="2600" dirty="0" smtClean="0"/>
              <a:t> y CO</a:t>
            </a:r>
            <a:r>
              <a:rPr lang="es-ES" sz="2600" baseline="-25000" dirty="0"/>
              <a:t>2</a:t>
            </a:r>
            <a:r>
              <a:rPr lang="es-ES" sz="2600" dirty="0" smtClean="0"/>
              <a:t>), residuos, proteínas defensivas (anticuerpos) , proteínas transportadoras (Fe, colesterol), proteínas coagulantes.</a:t>
            </a:r>
          </a:p>
          <a:p>
            <a:pPr marL="514350" indent="-514350" algn="just">
              <a:buAutoNum type="arabicParenR"/>
            </a:pPr>
            <a:r>
              <a:rPr lang="es-ES" sz="2600" b="1" dirty="0" err="1" smtClean="0"/>
              <a:t>Homeostase</a:t>
            </a:r>
            <a:r>
              <a:rPr lang="es-ES" sz="2600" b="1" dirty="0" smtClean="0"/>
              <a:t>: </a:t>
            </a:r>
            <a:r>
              <a:rPr lang="es-ES" sz="2600" dirty="0" smtClean="0"/>
              <a:t>termorregulación,  controla la composición del medio interno y el equilibrio del pH.</a:t>
            </a:r>
          </a:p>
          <a:p>
            <a:pPr algn="just"/>
            <a:endParaRPr lang="es-ES" dirty="0"/>
          </a:p>
        </p:txBody>
      </p:sp>
    </p:spTree>
    <p:extLst>
      <p:ext uri="{BB962C8B-B14F-4D97-AF65-F5344CB8AC3E}">
        <p14:creationId xmlns:p14="http://schemas.microsoft.com/office/powerpoint/2010/main" val="33077368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1520" y="274638"/>
            <a:ext cx="8712968" cy="634082"/>
          </a:xfrm>
        </p:spPr>
        <p:txBody>
          <a:bodyPr>
            <a:normAutofit/>
          </a:bodyPr>
          <a:lstStyle/>
          <a:p>
            <a:pPr>
              <a:tabLst>
                <a:tab pos="542925" algn="l"/>
              </a:tabLst>
            </a:pPr>
            <a:r>
              <a:rPr lang="es-ES" sz="2400" b="1" dirty="0" smtClean="0"/>
              <a:t>Interpretación de un electrocardiograma</a:t>
            </a:r>
            <a:endParaRPr lang="es-ES" sz="2400" b="1" dirty="0"/>
          </a:p>
        </p:txBody>
      </p:sp>
      <p:pic>
        <p:nvPicPr>
          <p:cNvPr id="20482" name="Picture 2" descr="Resultado de imaxes para: electrocardiograma sistole diasto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972619"/>
            <a:ext cx="7819990" cy="4266432"/>
          </a:xfrm>
          <a:prstGeom prst="rect">
            <a:avLst/>
          </a:prstGeom>
          <a:noFill/>
          <a:extLst>
            <a:ext uri="{909E8E84-426E-40DD-AFC4-6F175D3DCCD1}">
              <a14:hiddenFill xmlns:a14="http://schemas.microsoft.com/office/drawing/2010/main">
                <a:solidFill>
                  <a:srgbClr val="FFFFFF"/>
                </a:solidFill>
              </a14:hiddenFill>
            </a:ext>
          </a:extLst>
        </p:spPr>
      </p:pic>
      <p:sp>
        <p:nvSpPr>
          <p:cNvPr id="4" name="Rectángulo 3"/>
          <p:cNvSpPr/>
          <p:nvPr/>
        </p:nvSpPr>
        <p:spPr>
          <a:xfrm>
            <a:off x="1115616" y="5805264"/>
            <a:ext cx="6750496" cy="646331"/>
          </a:xfrm>
          <a:prstGeom prst="rect">
            <a:avLst/>
          </a:prstGeom>
        </p:spPr>
        <p:txBody>
          <a:bodyPr wrap="square">
            <a:spAutoFit/>
          </a:bodyPr>
          <a:lstStyle/>
          <a:p>
            <a:r>
              <a:rPr lang="es-ES" dirty="0">
                <a:hlinkClick r:id="rId3"/>
              </a:rPr>
              <a:t>https://</a:t>
            </a:r>
            <a:r>
              <a:rPr lang="es-ES" dirty="0" smtClean="0">
                <a:hlinkClick r:id="rId3"/>
              </a:rPr>
              <a:t>www.youtube.com/watch?v=Lv9h5kve44E</a:t>
            </a:r>
            <a:endParaRPr lang="es-ES" dirty="0" smtClean="0"/>
          </a:p>
          <a:p>
            <a:endParaRPr lang="es-ES" dirty="0"/>
          </a:p>
        </p:txBody>
      </p:sp>
    </p:spTree>
    <p:extLst>
      <p:ext uri="{BB962C8B-B14F-4D97-AF65-F5344CB8AC3E}">
        <p14:creationId xmlns:p14="http://schemas.microsoft.com/office/powerpoint/2010/main" val="10234294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67544" y="260648"/>
            <a:ext cx="7452828" cy="706090"/>
          </a:xfrm>
        </p:spPr>
        <p:style>
          <a:lnRef idx="2">
            <a:schemeClr val="accent2">
              <a:shade val="50000"/>
            </a:schemeClr>
          </a:lnRef>
          <a:fillRef idx="1">
            <a:schemeClr val="accent2"/>
          </a:fillRef>
          <a:effectRef idx="0">
            <a:schemeClr val="accent2"/>
          </a:effectRef>
          <a:fontRef idx="minor">
            <a:schemeClr val="lt1"/>
          </a:fontRef>
        </p:style>
        <p:txBody>
          <a:bodyPr>
            <a:normAutofit fontScale="90000"/>
          </a:bodyPr>
          <a:lstStyle/>
          <a:p>
            <a:r>
              <a:rPr lang="es-ES" dirty="0" smtClean="0"/>
              <a:t>La sangre: composición</a:t>
            </a:r>
            <a:endParaRPr lang="es-E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412776"/>
            <a:ext cx="7272808" cy="41395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Caixa de texto 10"/>
          <p:cNvSpPr txBox="1"/>
          <p:nvPr/>
        </p:nvSpPr>
        <p:spPr>
          <a:xfrm>
            <a:off x="6876256" y="3464567"/>
            <a:ext cx="1800200" cy="369332"/>
          </a:xfrm>
          <a:prstGeom prst="rect">
            <a:avLst/>
          </a:prstGeom>
          <a:noFill/>
        </p:spPr>
        <p:txBody>
          <a:bodyPr wrap="square" rtlCol="0">
            <a:spAutoFit/>
          </a:bodyPr>
          <a:lstStyle/>
          <a:p>
            <a:r>
              <a:rPr lang="es-ES" b="1" dirty="0" smtClean="0"/>
              <a:t>Plasma 55% </a:t>
            </a:r>
            <a:r>
              <a:rPr lang="es-ES" dirty="0" smtClean="0"/>
              <a:t>*</a:t>
            </a:r>
            <a:endParaRPr lang="es-ES" dirty="0"/>
          </a:p>
        </p:txBody>
      </p:sp>
      <p:sp>
        <p:nvSpPr>
          <p:cNvPr id="12" name="Caixa de texto 11"/>
          <p:cNvSpPr txBox="1"/>
          <p:nvPr/>
        </p:nvSpPr>
        <p:spPr>
          <a:xfrm>
            <a:off x="6876256" y="4005064"/>
            <a:ext cx="2088232" cy="646331"/>
          </a:xfrm>
          <a:prstGeom prst="rect">
            <a:avLst/>
          </a:prstGeom>
          <a:noFill/>
        </p:spPr>
        <p:txBody>
          <a:bodyPr wrap="square" rtlCol="0">
            <a:spAutoFit/>
          </a:bodyPr>
          <a:lstStyle/>
          <a:p>
            <a:r>
              <a:rPr lang="es-ES" b="1" dirty="0" smtClean="0"/>
              <a:t>Leucocitos y plaquetas &lt;1%</a:t>
            </a:r>
            <a:endParaRPr lang="es-ES" b="1" dirty="0"/>
          </a:p>
        </p:txBody>
      </p:sp>
      <p:sp>
        <p:nvSpPr>
          <p:cNvPr id="14" name="Caixa de texto 13"/>
          <p:cNvSpPr txBox="1"/>
          <p:nvPr/>
        </p:nvSpPr>
        <p:spPr>
          <a:xfrm>
            <a:off x="6916282" y="4691111"/>
            <a:ext cx="2227717" cy="646331"/>
          </a:xfrm>
          <a:prstGeom prst="rect">
            <a:avLst/>
          </a:prstGeom>
          <a:noFill/>
        </p:spPr>
        <p:txBody>
          <a:bodyPr wrap="square" rtlCol="0">
            <a:spAutoFit/>
          </a:bodyPr>
          <a:lstStyle/>
          <a:p>
            <a:r>
              <a:rPr lang="es-ES" b="1" dirty="0" smtClean="0"/>
              <a:t>Eritrocitos (hematíes) 45%</a:t>
            </a:r>
            <a:endParaRPr lang="es-ES" b="1" dirty="0"/>
          </a:p>
        </p:txBody>
      </p:sp>
      <p:sp>
        <p:nvSpPr>
          <p:cNvPr id="13" name="Caixa de texto 12"/>
          <p:cNvSpPr txBox="1"/>
          <p:nvPr/>
        </p:nvSpPr>
        <p:spPr>
          <a:xfrm>
            <a:off x="3815916" y="6029383"/>
            <a:ext cx="5328083" cy="307777"/>
          </a:xfrm>
          <a:prstGeom prst="rect">
            <a:avLst/>
          </a:prstGeom>
          <a:noFill/>
        </p:spPr>
        <p:txBody>
          <a:bodyPr wrap="square" rtlCol="0">
            <a:spAutoFit/>
          </a:bodyPr>
          <a:lstStyle/>
          <a:p>
            <a:pPr algn="just"/>
            <a:r>
              <a:rPr lang="es-ES" sz="1400" i="1" dirty="0" smtClean="0"/>
              <a:t>*Estos porcentajes varían de una persona a otra según edad y sexo</a:t>
            </a:r>
            <a:endParaRPr lang="es-ES" sz="1400" i="1" dirty="0"/>
          </a:p>
        </p:txBody>
      </p:sp>
    </p:spTree>
    <p:extLst>
      <p:ext uri="{BB962C8B-B14F-4D97-AF65-F5344CB8AC3E}">
        <p14:creationId xmlns:p14="http://schemas.microsoft.com/office/powerpoint/2010/main" val="17226990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21712" y="260648"/>
            <a:ext cx="7452828" cy="706090"/>
          </a:xfrm>
        </p:spPr>
        <p:style>
          <a:lnRef idx="2">
            <a:schemeClr val="accent2">
              <a:shade val="50000"/>
            </a:schemeClr>
          </a:lnRef>
          <a:fillRef idx="1">
            <a:schemeClr val="accent2"/>
          </a:fillRef>
          <a:effectRef idx="0">
            <a:schemeClr val="accent2"/>
          </a:effectRef>
          <a:fontRef idx="minor">
            <a:schemeClr val="lt1"/>
          </a:fontRef>
        </p:style>
        <p:txBody>
          <a:bodyPr>
            <a:normAutofit/>
          </a:bodyPr>
          <a:lstStyle/>
          <a:p>
            <a:r>
              <a:rPr lang="es-ES" sz="3600" dirty="0" smtClean="0"/>
              <a:t>La sangre: composición</a:t>
            </a:r>
            <a:endParaRPr lang="es-ES" sz="3600"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268760"/>
            <a:ext cx="8424936" cy="4830428"/>
          </a:xfrm>
          <a:prstGeom prst="rect">
            <a:avLst/>
          </a:prstGeom>
          <a:ln/>
        </p:spPr>
        <p:style>
          <a:lnRef idx="2">
            <a:schemeClr val="accent2"/>
          </a:lnRef>
          <a:fillRef idx="1">
            <a:schemeClr val="lt1"/>
          </a:fillRef>
          <a:effectRef idx="0">
            <a:schemeClr val="accent2"/>
          </a:effectRef>
          <a:fontRef idx="minor">
            <a:schemeClr val="dk1"/>
          </a:fontRef>
        </p:style>
      </p:pic>
    </p:spTree>
    <p:extLst>
      <p:ext uri="{BB962C8B-B14F-4D97-AF65-F5344CB8AC3E}">
        <p14:creationId xmlns:p14="http://schemas.microsoft.com/office/powerpoint/2010/main" val="29650373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35446" y="260648"/>
            <a:ext cx="4968552" cy="706090"/>
          </a:xfrm>
        </p:spPr>
        <p:style>
          <a:lnRef idx="2">
            <a:schemeClr val="accent2">
              <a:shade val="50000"/>
            </a:schemeClr>
          </a:lnRef>
          <a:fillRef idx="1">
            <a:schemeClr val="accent2"/>
          </a:fillRef>
          <a:effectRef idx="0">
            <a:schemeClr val="accent2"/>
          </a:effectRef>
          <a:fontRef idx="minor">
            <a:schemeClr val="lt1"/>
          </a:fontRef>
        </p:style>
        <p:txBody>
          <a:bodyPr>
            <a:normAutofit/>
          </a:bodyPr>
          <a:lstStyle/>
          <a:p>
            <a:r>
              <a:rPr lang="es-ES" sz="3600" dirty="0" smtClean="0"/>
              <a:t>Las células sanguíneas</a:t>
            </a:r>
            <a:endParaRPr lang="es-ES" sz="3600" dirty="0"/>
          </a:p>
        </p:txBody>
      </p:sp>
      <p:sp>
        <p:nvSpPr>
          <p:cNvPr id="4" name="Marcador de posición de contido 3"/>
          <p:cNvSpPr>
            <a:spLocks noGrp="1"/>
          </p:cNvSpPr>
          <p:nvPr>
            <p:ph idx="1"/>
          </p:nvPr>
        </p:nvSpPr>
        <p:spPr>
          <a:xfrm>
            <a:off x="4283968" y="4869160"/>
            <a:ext cx="4754733" cy="1440160"/>
          </a:xfrm>
          <a:ln/>
        </p:spPr>
        <p:style>
          <a:lnRef idx="1">
            <a:schemeClr val="accent2"/>
          </a:lnRef>
          <a:fillRef idx="2">
            <a:schemeClr val="accent2"/>
          </a:fillRef>
          <a:effectRef idx="1">
            <a:schemeClr val="accent2"/>
          </a:effectRef>
          <a:fontRef idx="minor">
            <a:schemeClr val="dk1"/>
          </a:fontRef>
        </p:style>
        <p:txBody>
          <a:bodyPr>
            <a:normAutofit fontScale="92500" lnSpcReduction="10000"/>
          </a:bodyPr>
          <a:lstStyle/>
          <a:p>
            <a:pPr marL="0" indent="0" algn="just">
              <a:buNone/>
            </a:pPr>
            <a:r>
              <a:rPr lang="es-ES" sz="2000" b="1" dirty="0" smtClean="0"/>
              <a:t>Glóbulos rojos (eritrocitos):  </a:t>
            </a:r>
            <a:r>
              <a:rPr lang="es-ES" sz="2000" dirty="0" smtClean="0"/>
              <a:t>células sin núcleo, con forma de disco y flexibles. Transportan el O</a:t>
            </a:r>
            <a:r>
              <a:rPr lang="es-ES" sz="2000" baseline="-25000" dirty="0" smtClean="0"/>
              <a:t>2</a:t>
            </a:r>
            <a:r>
              <a:rPr lang="es-ES" sz="2000" dirty="0" smtClean="0"/>
              <a:t> gracias a la hemoglobina = proteína con hierro que da color rojo a la sangre. </a:t>
            </a:r>
            <a:endParaRPr lang="es-ES" sz="2000" baseline="-25000" dirty="0"/>
          </a:p>
        </p:txBody>
      </p:sp>
      <p:sp>
        <p:nvSpPr>
          <p:cNvPr id="5" name="Caixa de texto 4"/>
          <p:cNvSpPr txBox="1"/>
          <p:nvPr/>
        </p:nvSpPr>
        <p:spPr>
          <a:xfrm>
            <a:off x="251520" y="1268761"/>
            <a:ext cx="5328592" cy="1292662"/>
          </a:xfrm>
          <a:prstGeom prst="rect">
            <a:avLst/>
          </a:prstGeom>
          <a:noFill/>
        </p:spPr>
        <p:txBody>
          <a:bodyPr wrap="square" rtlCol="0">
            <a:spAutoFit/>
          </a:bodyPr>
          <a:lstStyle/>
          <a:p>
            <a:r>
              <a:rPr lang="es-ES" sz="2000" dirty="0"/>
              <a:t>Las células sanguíneas se forman en la </a:t>
            </a:r>
            <a:r>
              <a:rPr lang="es-ES" sz="2000" b="1" dirty="0"/>
              <a:t>médula ósea roja. </a:t>
            </a:r>
            <a:r>
              <a:rPr lang="es-ES" sz="2000" dirty="0"/>
              <a:t>Destacan 3 tipos: </a:t>
            </a:r>
            <a:r>
              <a:rPr lang="es-ES" sz="2000" b="1" dirty="0"/>
              <a:t>eritrocitos, leucocitos y plaquetas (trombocitos).</a:t>
            </a:r>
          </a:p>
          <a:p>
            <a:endParaRPr lang="es-E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85226" y="338051"/>
            <a:ext cx="2736036" cy="2169960"/>
          </a:xfrm>
          <a:prstGeom prst="rect">
            <a:avLst/>
          </a:prstGeom>
          <a:ln/>
        </p:spPr>
        <p:style>
          <a:lnRef idx="2">
            <a:schemeClr val="accent2"/>
          </a:lnRef>
          <a:fillRef idx="1">
            <a:schemeClr val="lt1"/>
          </a:fillRef>
          <a:effectRef idx="0">
            <a:schemeClr val="accent2"/>
          </a:effectRef>
          <a:fontRef idx="minor">
            <a:schemeClr val="dk1"/>
          </a:fontRef>
        </p:style>
      </p:pic>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7239" r="6237"/>
          <a:stretch/>
        </p:blipFill>
        <p:spPr bwMode="auto">
          <a:xfrm>
            <a:off x="4859496" y="2780928"/>
            <a:ext cx="3835737" cy="19492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r="9573" b="6236"/>
          <a:stretch/>
        </p:blipFill>
        <p:spPr bwMode="auto">
          <a:xfrm>
            <a:off x="251520" y="2561423"/>
            <a:ext cx="3948403" cy="32359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091177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67544" y="404664"/>
            <a:ext cx="4464496" cy="576064"/>
          </a:xfrm>
        </p:spPr>
        <p:style>
          <a:lnRef idx="2">
            <a:schemeClr val="accent2">
              <a:shade val="50000"/>
            </a:schemeClr>
          </a:lnRef>
          <a:fillRef idx="1">
            <a:schemeClr val="accent2"/>
          </a:fillRef>
          <a:effectRef idx="0">
            <a:schemeClr val="accent2"/>
          </a:effectRef>
          <a:fontRef idx="minor">
            <a:schemeClr val="lt1"/>
          </a:fontRef>
        </p:style>
        <p:txBody>
          <a:bodyPr>
            <a:normAutofit fontScale="90000"/>
          </a:bodyPr>
          <a:lstStyle/>
          <a:p>
            <a:r>
              <a:rPr lang="es-ES" sz="3600" dirty="0" smtClean="0"/>
              <a:t>Las células sanguíneas</a:t>
            </a:r>
            <a:endParaRPr lang="es-ES" sz="3600" dirty="0"/>
          </a:p>
        </p:txBody>
      </p:sp>
      <p:sp>
        <p:nvSpPr>
          <p:cNvPr id="4" name="Marcador de posición de contido 3"/>
          <p:cNvSpPr>
            <a:spLocks noGrp="1"/>
          </p:cNvSpPr>
          <p:nvPr>
            <p:ph idx="1"/>
          </p:nvPr>
        </p:nvSpPr>
        <p:spPr>
          <a:xfrm>
            <a:off x="179512" y="1052736"/>
            <a:ext cx="4752528" cy="5040560"/>
          </a:xfrm>
        </p:spPr>
        <p:txBody>
          <a:bodyPr>
            <a:normAutofit fontScale="92500"/>
          </a:bodyPr>
          <a:lstStyle/>
          <a:p>
            <a:pPr marL="0" indent="0" algn="just">
              <a:buNone/>
            </a:pPr>
            <a:endParaRPr lang="es-ES" sz="2800" b="1" dirty="0" smtClean="0"/>
          </a:p>
          <a:p>
            <a:pPr algn="just"/>
            <a:r>
              <a:rPr lang="es-ES" sz="2100" b="1" dirty="0" smtClean="0"/>
              <a:t>Glóbulos blancos (leucocitos): </a:t>
            </a:r>
            <a:r>
              <a:rPr lang="es-ES" sz="2100" dirty="0" smtClean="0"/>
              <a:t>son células grandes, no tienen color rojo y tienen función </a:t>
            </a:r>
            <a:r>
              <a:rPr lang="es-ES" sz="2100" b="1" dirty="0" smtClean="0"/>
              <a:t>defensiva. </a:t>
            </a:r>
            <a:r>
              <a:rPr lang="es-ES" sz="2100" dirty="0" smtClean="0"/>
              <a:t>Circulan por los vasos sanguíneos pero pueden salir y entrar en estos para llegar a los tejidos donde realizan su función. </a:t>
            </a:r>
          </a:p>
          <a:p>
            <a:pPr algn="just"/>
            <a:endParaRPr lang="es-ES" sz="2100" dirty="0" smtClean="0"/>
          </a:p>
          <a:p>
            <a:pPr algn="just"/>
            <a:r>
              <a:rPr lang="es-ES" sz="2100" b="1" dirty="0" smtClean="0"/>
              <a:t>Trombocitos o plaquetas: </a:t>
            </a:r>
            <a:r>
              <a:rPr lang="es-ES" sz="2100" dirty="0" smtClean="0"/>
              <a:t>son fragmentos de células. Su función es evitar la pérdida de sangre. La coagulación se produce cuando se rompe un vaso sanguíneo, las moléculas de fibrina presentes en el plasma sanguíneo forman una malla donde quedan atrapadas las plaquetas (trombo) impidiendo la pérdida de sangre.</a:t>
            </a:r>
          </a:p>
          <a:p>
            <a:pPr marL="0" indent="0" algn="just">
              <a:buNone/>
            </a:pPr>
            <a:endParaRPr lang="es-ES" sz="2900" dirty="0" smtClean="0"/>
          </a:p>
          <a:p>
            <a:pPr algn="just"/>
            <a:endParaRPr lang="es-ES" sz="2900" baseline="-25000"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87979" y="3501008"/>
            <a:ext cx="3604877" cy="23770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r="25986"/>
          <a:stretch/>
        </p:blipFill>
        <p:spPr bwMode="auto">
          <a:xfrm>
            <a:off x="5735047" y="908720"/>
            <a:ext cx="2819944" cy="190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685675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7931224" cy="562074"/>
          </a:xfrm>
        </p:spPr>
        <p:style>
          <a:lnRef idx="2">
            <a:schemeClr val="accent2">
              <a:shade val="50000"/>
            </a:schemeClr>
          </a:lnRef>
          <a:fillRef idx="1">
            <a:schemeClr val="accent2"/>
          </a:fillRef>
          <a:effectRef idx="0">
            <a:schemeClr val="accent2"/>
          </a:effectRef>
          <a:fontRef idx="minor">
            <a:schemeClr val="lt1"/>
          </a:fontRef>
        </p:style>
        <p:txBody>
          <a:bodyPr>
            <a:noAutofit/>
          </a:bodyPr>
          <a:lstStyle/>
          <a:p>
            <a:pPr>
              <a:tabLst>
                <a:tab pos="444500" algn="l"/>
              </a:tabLst>
            </a:pPr>
            <a:r>
              <a:rPr lang="es-ES" sz="2800" dirty="0" smtClean="0"/>
              <a:t>Coagulación sanguínea</a:t>
            </a:r>
            <a:endParaRPr lang="es-ES" sz="2800" dirty="0"/>
          </a:p>
        </p:txBody>
      </p:sp>
      <p:pic>
        <p:nvPicPr>
          <p:cNvPr id="3075"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3456" t="42547" b="16537"/>
          <a:stretch/>
        </p:blipFill>
        <p:spPr bwMode="auto">
          <a:xfrm>
            <a:off x="467544" y="1124744"/>
            <a:ext cx="7853214" cy="19603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Marcador de posición de contido 3"/>
          <p:cNvSpPr>
            <a:spLocks noGrp="1"/>
          </p:cNvSpPr>
          <p:nvPr>
            <p:ph idx="1"/>
          </p:nvPr>
        </p:nvSpPr>
        <p:spPr>
          <a:xfrm>
            <a:off x="251520" y="3356992"/>
            <a:ext cx="4781507" cy="2016224"/>
          </a:xfrm>
        </p:spPr>
        <p:txBody>
          <a:bodyPr>
            <a:normAutofit fontScale="70000" lnSpcReduction="20000"/>
          </a:bodyPr>
          <a:lstStyle/>
          <a:p>
            <a:pPr marL="514350" indent="-514350" algn="just">
              <a:buAutoNum type="arabicPeriod"/>
            </a:pPr>
            <a:r>
              <a:rPr lang="es-ES" dirty="0" smtClean="0">
                <a:latin typeface="Aparajita" panose="020B0604020202020204" pitchFamily="34" charset="0"/>
                <a:cs typeface="Aparajita" panose="020B0604020202020204" pitchFamily="34" charset="0"/>
              </a:rPr>
              <a:t>Vaso sanguíneo dañado </a:t>
            </a:r>
          </a:p>
          <a:p>
            <a:pPr marL="514350" indent="-514350" algn="just">
              <a:buAutoNum type="arabicPeriod"/>
            </a:pPr>
            <a:r>
              <a:rPr lang="es-ES" dirty="0" smtClean="0">
                <a:latin typeface="Aparajita" panose="020B0604020202020204" pitchFamily="34" charset="0"/>
                <a:cs typeface="Aparajita" panose="020B0604020202020204" pitchFamily="34" charset="0"/>
              </a:rPr>
              <a:t>Vasoconstricción para reducir el flujo sanguíneo y formación de un “tapón” de plaquetas (color amarillo)</a:t>
            </a:r>
          </a:p>
          <a:p>
            <a:pPr marL="514350" indent="-514350" algn="just">
              <a:buAutoNum type="arabicPeriod"/>
            </a:pPr>
            <a:r>
              <a:rPr lang="es-ES" dirty="0" smtClean="0">
                <a:latin typeface="Aparajita" panose="020B0604020202020204" pitchFamily="34" charset="0"/>
                <a:cs typeface="Aparajita" panose="020B0604020202020204" pitchFamily="34" charset="0"/>
              </a:rPr>
              <a:t>La fibrina se adhiere, rodea a las </a:t>
            </a:r>
            <a:r>
              <a:rPr lang="es-ES" dirty="0">
                <a:latin typeface="Aparajita" panose="020B0604020202020204" pitchFamily="34" charset="0"/>
                <a:cs typeface="Aparajita" panose="020B0604020202020204" pitchFamily="34" charset="0"/>
              </a:rPr>
              <a:t>p</a:t>
            </a:r>
            <a:r>
              <a:rPr lang="es-ES" dirty="0" smtClean="0">
                <a:latin typeface="Aparajita" panose="020B0604020202020204" pitchFamily="34" charset="0"/>
                <a:cs typeface="Aparajita" panose="020B0604020202020204" pitchFamily="34" charset="0"/>
              </a:rPr>
              <a:t>laquetas y se forma el coágulo </a:t>
            </a:r>
            <a:r>
              <a:rPr lang="es-ES" i="1" dirty="0" smtClean="0">
                <a:latin typeface="Aparajita" panose="020B0604020202020204" pitchFamily="34" charset="0"/>
                <a:cs typeface="Aparajita" panose="020B0604020202020204" pitchFamily="34" charset="0"/>
              </a:rPr>
              <a:t>(imagen derecha)</a:t>
            </a:r>
            <a:endParaRPr lang="es-ES" i="1" dirty="0">
              <a:latin typeface="Aparajita" panose="020B0604020202020204" pitchFamily="34" charset="0"/>
              <a:cs typeface="Aparajita" panose="020B0604020202020204" pitchFamily="34" charset="0"/>
            </a:endParaRPr>
          </a:p>
        </p:txBody>
      </p:sp>
      <p:pic>
        <p:nvPicPr>
          <p:cNvPr id="3076"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b="12433"/>
          <a:stretch/>
        </p:blipFill>
        <p:spPr bwMode="auto">
          <a:xfrm>
            <a:off x="5508104" y="3501008"/>
            <a:ext cx="3168352" cy="29878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92921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363272" cy="634082"/>
          </a:xfrm>
        </p:spPr>
        <p:style>
          <a:lnRef idx="2">
            <a:schemeClr val="accent2">
              <a:shade val="50000"/>
            </a:schemeClr>
          </a:lnRef>
          <a:fillRef idx="1">
            <a:schemeClr val="accent2"/>
          </a:fillRef>
          <a:effectRef idx="0">
            <a:schemeClr val="accent2"/>
          </a:effectRef>
          <a:fontRef idx="minor">
            <a:schemeClr val="lt1"/>
          </a:fontRef>
        </p:style>
        <p:txBody>
          <a:bodyPr>
            <a:normAutofit fontScale="90000"/>
          </a:bodyPr>
          <a:lstStyle/>
          <a:p>
            <a:r>
              <a:rPr lang="es-ES" sz="3600" b="1" dirty="0" smtClean="0"/>
              <a:t>Valor hematocrito</a:t>
            </a:r>
            <a:endParaRPr lang="es-ES" sz="3600" b="1" dirty="0"/>
          </a:p>
        </p:txBody>
      </p:sp>
      <p:sp>
        <p:nvSpPr>
          <p:cNvPr id="3" name="Marcador de posición de contido 2"/>
          <p:cNvSpPr>
            <a:spLocks noGrp="1"/>
          </p:cNvSpPr>
          <p:nvPr>
            <p:ph idx="1"/>
          </p:nvPr>
        </p:nvSpPr>
        <p:spPr>
          <a:xfrm>
            <a:off x="251520" y="1196752"/>
            <a:ext cx="8640960" cy="892696"/>
          </a:xfrm>
        </p:spPr>
        <p:txBody>
          <a:bodyPr>
            <a:noAutofit/>
          </a:bodyPr>
          <a:lstStyle/>
          <a:p>
            <a:pPr algn="just"/>
            <a:r>
              <a:rPr lang="es-ES" sz="2800" dirty="0" smtClean="0"/>
              <a:t>Es el porcentaje del volumen total de sangre compuesta por eritrocitos.</a:t>
            </a:r>
            <a:endParaRPr lang="es-ES" sz="2800"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9832" y="1916832"/>
            <a:ext cx="5760640" cy="44199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78149847"/>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286</TotalTime>
  <Words>1544</Words>
  <Application>Microsoft Office PowerPoint</Application>
  <PresentationFormat>Presentación en pantalla (4:3)</PresentationFormat>
  <Paragraphs>139</Paragraphs>
  <Slides>30</Slides>
  <Notes>0</Notes>
  <HiddenSlides>0</HiddenSlides>
  <MMClips>0</MMClips>
  <ScaleCrop>false</ScaleCrop>
  <HeadingPairs>
    <vt:vector size="4" baseType="variant">
      <vt:variant>
        <vt:lpstr>Tema</vt:lpstr>
      </vt:variant>
      <vt:variant>
        <vt:i4>1</vt:i4>
      </vt:variant>
      <vt:variant>
        <vt:lpstr>Títulos das diapositivas</vt:lpstr>
      </vt:variant>
      <vt:variant>
        <vt:i4>30</vt:i4>
      </vt:variant>
    </vt:vector>
  </HeadingPairs>
  <TitlesOfParts>
    <vt:vector size="31" baseType="lpstr">
      <vt:lpstr>Tema de Office</vt:lpstr>
      <vt:lpstr>SISTEMA CARDIOVASCULAR</vt:lpstr>
      <vt:lpstr>MEDIO INTERNO= sangre+ líquido intersticial + linfa</vt:lpstr>
      <vt:lpstr>La sangre</vt:lpstr>
      <vt:lpstr>La sangre: composición</vt:lpstr>
      <vt:lpstr>La sangre: composición</vt:lpstr>
      <vt:lpstr>Las células sanguíneas</vt:lpstr>
      <vt:lpstr>Las células sanguíneas</vt:lpstr>
      <vt:lpstr>Coagulación sanguínea</vt:lpstr>
      <vt:lpstr>Valor hematocrito</vt:lpstr>
      <vt:lpstr>Consecuencias de hematocrito bajo o alto</vt:lpstr>
      <vt:lpstr>Hematocrito y deporte</vt:lpstr>
      <vt:lpstr>Volemia</vt:lpstr>
      <vt:lpstr>Interpretación de un análisis de sangre</vt:lpstr>
      <vt:lpstr>Vasos sanguíneos: arterias, venas y capilares</vt:lpstr>
      <vt:lpstr>Vasos sanguíneos: arterias, venas y capilares</vt:lpstr>
      <vt:lpstr>Presentación de PowerPoint</vt:lpstr>
      <vt:lpstr>En los capilares se produce el intercambio</vt:lpstr>
      <vt:lpstr>Varices</vt:lpstr>
      <vt:lpstr>El corazón</vt:lpstr>
      <vt:lpstr>el corazón</vt:lpstr>
      <vt:lpstr>Presentación de PowerPoint</vt:lpstr>
      <vt:lpstr>Las válvulas del corazón</vt:lpstr>
      <vt:lpstr>Circuito sanguíneo doble</vt:lpstr>
      <vt:lpstr>Circuito sanguíneo doble</vt:lpstr>
      <vt:lpstr>Presentación de PowerPoint</vt:lpstr>
      <vt:lpstr>Circuito coronario</vt:lpstr>
      <vt:lpstr>Ciclo cardíaco y las válvulas cardíacas</vt:lpstr>
      <vt:lpstr>Presentación de PowerPoint</vt:lpstr>
      <vt:lpstr>Presentación de PowerPoint</vt:lpstr>
      <vt:lpstr>Interpretación de un electrocardiograma</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SISTEMA CARDIOVASCULAR</dc:title>
  <dc:creator>Castro Castro Iria</dc:creator>
  <cp:lastModifiedBy>Castro Castro Iria</cp:lastModifiedBy>
  <cp:revision>32</cp:revision>
  <dcterms:created xsi:type="dcterms:W3CDTF">2020-02-28T18:28:02Z</dcterms:created>
  <dcterms:modified xsi:type="dcterms:W3CDTF">2020-02-29T13:02:34Z</dcterms:modified>
</cp:coreProperties>
</file>