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Playfair Display"/>
      <p:regular r:id="rId43"/>
      <p:bold r:id="rId44"/>
      <p:italic r:id="rId45"/>
      <p:boldItalic r:id="rId46"/>
    </p:embeddedFont>
    <p:embeddedFont>
      <p:font typeface="Lat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PlayfairDisplay-bold.fntdata"/><Relationship Id="rId43" Type="http://schemas.openxmlformats.org/officeDocument/2006/relationships/font" Target="fonts/PlayfairDisplay-regular.fntdata"/><Relationship Id="rId46" Type="http://schemas.openxmlformats.org/officeDocument/2006/relationships/font" Target="fonts/PlayfairDisplay-boldItalic.fntdata"/><Relationship Id="rId45" Type="http://schemas.openxmlformats.org/officeDocument/2006/relationships/font" Target="fonts/PlayfairDispla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bold.fntdata"/><Relationship Id="rId47" Type="http://schemas.openxmlformats.org/officeDocument/2006/relationships/font" Target="fonts/Lato-regular.fntdata"/><Relationship Id="rId49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Roboto-regular.fntdata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f1715c010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9f1715c010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f1715c010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9f1715c010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f1715c010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f1715c010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9f1715c010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9f1715c010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9f1715c010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9f1715c010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fc481063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9fc481063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fc481063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9fc481063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9fc481063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9fc481063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9fc481063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9fc481063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9fc481063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9fc481063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9f1715c01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9f1715c01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9fc481063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9fc481063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fc481063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9fc481063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9fc481063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9fc481063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9fc481063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9fc481063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9fc481063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9fc481063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fc481063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fc481063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9fc481063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9fc481063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9fc481063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9fc481063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fc481063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9fc481063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9fc481063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9fc481063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9f1715c01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9f1715c01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9fc481063c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9fc481063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9fc48106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9fc48106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9fc481063c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9fc481063c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9fc481063c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9fc481063c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f1715c010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f1715c010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f1715c010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9f1715c010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9f1715c01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9f1715c01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f1715c010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9f1715c010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f1715c01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9f1715c01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f1715c010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9f1715c010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tolkiengateway.net/wiki/Father_Christmas" TargetMode="External"/><Relationship Id="rId4" Type="http://schemas.openxmlformats.org/officeDocument/2006/relationships/hyperlink" Target="https://tolkiengateway.net/wiki/North_Polar_Bear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tolkiengateway.net/wiki/1920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31.png"/><Relationship Id="rId6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luke-shelton.com/2018/12/08/letters-from-father-christmas/" TargetMode="External"/><Relationship Id="rId4" Type="http://schemas.openxmlformats.org/officeDocument/2006/relationships/image" Target="../media/image26.png"/><Relationship Id="rId5" Type="http://schemas.openxmlformats.org/officeDocument/2006/relationships/hyperlink" Target="https://archivos.csif.es/archivos/andalucia/ensenanza/revistas/csicsif/revista/pdf/Numero_4/zenaidaalonsosanchez_laliteratura.pdf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Unit 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BOOKS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End of unit task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A few</a:t>
            </a:r>
            <a:r>
              <a:rPr lang="es">
                <a:solidFill>
                  <a:srgbClr val="EA9999"/>
                </a:solidFill>
              </a:rPr>
              <a:t> </a:t>
            </a:r>
            <a:r>
              <a:rPr lang="es"/>
              <a:t>people know….</a:t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4275" y="1069600"/>
            <a:ext cx="4658899" cy="38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A few</a:t>
            </a:r>
            <a:r>
              <a:rPr lang="es">
                <a:solidFill>
                  <a:srgbClr val="EA9999"/>
                </a:solidFill>
              </a:rPr>
              <a:t> </a:t>
            </a:r>
            <a:r>
              <a:rPr lang="es"/>
              <a:t>people know….</a:t>
            </a: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325" y="68527"/>
            <a:ext cx="3107976" cy="471622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/>
        </p:nvSpPr>
        <p:spPr>
          <a:xfrm>
            <a:off x="311700" y="1190475"/>
            <a:ext cx="5205600" cy="3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550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Letters from Father Christmas</a:t>
            </a:r>
            <a:r>
              <a:rPr lang="es" sz="15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s" sz="1550">
                <a:latin typeface="Roboto"/>
                <a:ea typeface="Roboto"/>
                <a:cs typeface="Roboto"/>
                <a:sym typeface="Roboto"/>
              </a:rPr>
              <a:t>are a collection of real letters written and illustrated by J.R.R. Tolkien between 1920 and 1943 for his children, from Father Christmas.</a:t>
            </a:r>
            <a:endParaRPr sz="15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50">
                <a:latin typeface="Roboto"/>
                <a:ea typeface="Roboto"/>
                <a:cs typeface="Roboto"/>
                <a:sym typeface="Roboto"/>
              </a:rPr>
              <a:t>They were </a:t>
            </a:r>
            <a:r>
              <a:rPr lang="es" sz="1550" u="sng">
                <a:latin typeface="Roboto"/>
                <a:ea typeface="Roboto"/>
                <a:cs typeface="Roboto"/>
                <a:sym typeface="Roboto"/>
              </a:rPr>
              <a:t>released posthumously</a:t>
            </a:r>
            <a:r>
              <a:rPr lang="es" sz="1550">
                <a:latin typeface="Roboto"/>
                <a:ea typeface="Roboto"/>
                <a:cs typeface="Roboto"/>
                <a:sym typeface="Roboto"/>
              </a:rPr>
              <a:t> by the Tolkien Estate on 2 September 1976, the 3rd anniversary of Tolkien's death. </a:t>
            </a:r>
            <a:endParaRPr sz="15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50">
                <a:latin typeface="Roboto"/>
                <a:ea typeface="Roboto"/>
                <a:cs typeface="Roboto"/>
                <a:sym typeface="Roboto"/>
              </a:rPr>
              <a:t>They were edited by Baillie Tolkien, second wife of his youngest son, Christopher.</a:t>
            </a:r>
            <a:endParaRPr sz="15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50">
                <a:latin typeface="Roboto"/>
                <a:ea typeface="Roboto"/>
                <a:cs typeface="Roboto"/>
                <a:sym typeface="Roboto"/>
              </a:rPr>
              <a:t>The book was </a:t>
            </a:r>
            <a:r>
              <a:rPr lang="es" sz="1550" u="sng">
                <a:latin typeface="Roboto"/>
                <a:ea typeface="Roboto"/>
                <a:cs typeface="Roboto"/>
                <a:sym typeface="Roboto"/>
              </a:rPr>
              <a:t>warmly received by critics</a:t>
            </a:r>
            <a:r>
              <a:rPr lang="es" sz="1550">
                <a:latin typeface="Roboto"/>
                <a:ea typeface="Roboto"/>
                <a:cs typeface="Roboto"/>
                <a:sym typeface="Roboto"/>
              </a:rPr>
              <a:t>, and it has been suggested that elements of the stories inspired parts of Tolkien's </a:t>
            </a:r>
            <a:r>
              <a:rPr i="1" lang="es" sz="1550">
                <a:latin typeface="Roboto"/>
                <a:ea typeface="Roboto"/>
                <a:cs typeface="Roboto"/>
                <a:sym typeface="Roboto"/>
              </a:rPr>
              <a:t>The Lord of the Rings</a:t>
            </a:r>
            <a:r>
              <a:rPr lang="es" sz="1550">
                <a:latin typeface="Roboto"/>
                <a:ea typeface="Roboto"/>
                <a:cs typeface="Roboto"/>
                <a:sym typeface="Roboto"/>
              </a:rPr>
              <a:t>.</a:t>
            </a:r>
            <a:endParaRPr sz="155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Letters from Father Christmas</a:t>
            </a:r>
            <a:endParaRPr i="1"/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311700" y="1060900"/>
            <a:ext cx="8520600" cy="17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stories have the format of a series of letters, told either from the point of view of </a:t>
            </a:r>
            <a:r>
              <a:rPr lang="es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Father Christmas</a:t>
            </a:r>
            <a:r>
              <a:rPr lang="es" sz="15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or his elvish secretary. They document the adventures and misadventures of Father Christmas and his helpers, including the </a:t>
            </a:r>
            <a:r>
              <a:rPr lang="es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North Polar Bear</a:t>
            </a:r>
            <a:r>
              <a:rPr lang="es" sz="15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and his two </a:t>
            </a:r>
            <a:r>
              <a:rPr lang="es" sz="1550" u="sng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sidekick </a:t>
            </a:r>
            <a:r>
              <a:rPr lang="es" sz="15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cubs, Paksu and Valkotukka. The stories include descriptions of the massive fireworks that create the northern lights and how Polar Bear manages to get into trouble on more than one occasion.</a:t>
            </a:r>
            <a:endParaRPr sz="15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1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https://tolkiengateway.net/wiki/Letters_from_Father_Christmas</a:t>
            </a:r>
            <a:endParaRPr sz="11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500" y="2708900"/>
            <a:ext cx="2002703" cy="196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3175" y="2659413"/>
            <a:ext cx="2096250" cy="20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Letters from Father Christmas</a:t>
            </a:r>
            <a:endParaRPr i="1"/>
          </a:p>
        </p:txBody>
      </p:sp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349850" y="1017450"/>
            <a:ext cx="8520600" cy="15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50">
                <a:solidFill>
                  <a:srgbClr val="000000"/>
                </a:solidFill>
                <a:highlight>
                  <a:srgbClr val="FFFFFF"/>
                </a:highlight>
              </a:rPr>
              <a:t>The letters themselves were written over a period of over 20 years to entertain Tolkien's children each Christmas. Starting in </a:t>
            </a:r>
            <a:r>
              <a:rPr lang="es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1920</a:t>
            </a:r>
            <a:r>
              <a:rPr lang="es" sz="1550">
                <a:solidFill>
                  <a:srgbClr val="000000"/>
                </a:solidFill>
                <a:highlight>
                  <a:srgbClr val="FFFFFF"/>
                </a:highlight>
              </a:rPr>
              <a:t> when Tolkien's oldest son was aged three, each Christmas </a:t>
            </a:r>
            <a:r>
              <a:rPr lang="es" sz="1550" u="sng">
                <a:solidFill>
                  <a:srgbClr val="000000"/>
                </a:solidFill>
                <a:highlight>
                  <a:srgbClr val="FFFFFF"/>
                </a:highlight>
              </a:rPr>
              <a:t>Tolkien would write a letter from Father Christmas</a:t>
            </a:r>
            <a:r>
              <a:rPr lang="es" sz="1550">
                <a:solidFill>
                  <a:srgbClr val="000000"/>
                </a:solidFill>
                <a:highlight>
                  <a:srgbClr val="FFFFFF"/>
                </a:highlight>
              </a:rPr>
              <a:t> about his travels and adventures. </a:t>
            </a:r>
            <a:endParaRPr sz="155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550">
                <a:solidFill>
                  <a:srgbClr val="000000"/>
                </a:solidFill>
                <a:highlight>
                  <a:srgbClr val="FFFFFF"/>
                </a:highlight>
              </a:rPr>
              <a:t>Each letter was delivered in an envelope, including North Pole stamps and postage marks as designed by Tolkien.</a:t>
            </a:r>
            <a:endParaRPr sz="10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0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https://tolkiengateway.net/wiki/Letters_from_Father_Christmas</a:t>
            </a:r>
            <a:endParaRPr sz="10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2145">
            <a:off x="660290" y="2602373"/>
            <a:ext cx="2881221" cy="223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52138">
            <a:off x="6270425" y="2984595"/>
            <a:ext cx="2604748" cy="17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3275" y="2984600"/>
            <a:ext cx="2259584" cy="17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/>
          </a:blip>
          <a:srcRect b="14207" l="5937" r="4649" t="0"/>
          <a:stretch/>
        </p:blipFill>
        <p:spPr>
          <a:xfrm rot="5400000">
            <a:off x="2309863" y="-525950"/>
            <a:ext cx="4524275" cy="61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7"/>
          <p:cNvPicPr preferRelativeResize="0"/>
          <p:nvPr/>
        </p:nvPicPr>
        <p:blipFill rotWithShape="1">
          <a:blip r:embed="rId3">
            <a:alphaModFix/>
          </a:blip>
          <a:srcRect b="15231" l="7397" r="5159" t="2212"/>
          <a:stretch/>
        </p:blipFill>
        <p:spPr>
          <a:xfrm rot="5400000">
            <a:off x="2106676" y="-750350"/>
            <a:ext cx="4930649" cy="6644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8"/>
          <p:cNvPicPr preferRelativeResize="0"/>
          <p:nvPr/>
        </p:nvPicPr>
        <p:blipFill rotWithShape="1">
          <a:blip r:embed="rId3">
            <a:alphaModFix/>
          </a:blip>
          <a:srcRect b="15171" l="3243" r="6160" t="4085"/>
          <a:stretch/>
        </p:blipFill>
        <p:spPr>
          <a:xfrm rot="5400000">
            <a:off x="2096606" y="-577330"/>
            <a:ext cx="4950775" cy="629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/>
          <p:cNvPicPr preferRelativeResize="0"/>
          <p:nvPr/>
        </p:nvPicPr>
        <p:blipFill rotWithShape="1">
          <a:blip r:embed="rId3">
            <a:alphaModFix/>
          </a:blip>
          <a:srcRect b="16274" l="7106" r="4169" t="3474"/>
          <a:stretch/>
        </p:blipFill>
        <p:spPr>
          <a:xfrm rot="5400000">
            <a:off x="2113527" y="-601637"/>
            <a:ext cx="4916949" cy="6346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 rotWithShape="1">
          <a:blip r:embed="rId3">
            <a:alphaModFix/>
          </a:blip>
          <a:srcRect b="16643" l="4553" r="4562" t="5692"/>
          <a:stretch/>
        </p:blipFill>
        <p:spPr>
          <a:xfrm rot="5266813">
            <a:off x="2099377" y="-330448"/>
            <a:ext cx="4694448" cy="572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1"/>
          <p:cNvPicPr preferRelativeResize="0"/>
          <p:nvPr/>
        </p:nvPicPr>
        <p:blipFill rotWithShape="1">
          <a:blip r:embed="rId3">
            <a:alphaModFix/>
          </a:blip>
          <a:srcRect b="17582" l="5563" r="5563" t="3677"/>
          <a:stretch/>
        </p:blipFill>
        <p:spPr>
          <a:xfrm rot="5400000">
            <a:off x="2154667" y="-484992"/>
            <a:ext cx="4834651" cy="61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Do you recognise this man?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833" y="1017725"/>
            <a:ext cx="5207043" cy="39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2"/>
          <p:cNvPicPr preferRelativeResize="0"/>
          <p:nvPr/>
        </p:nvPicPr>
        <p:blipFill rotWithShape="1">
          <a:blip r:embed="rId3">
            <a:alphaModFix/>
          </a:blip>
          <a:srcRect b="14570" l="10872" r="1867" t="5281"/>
          <a:stretch/>
        </p:blipFill>
        <p:spPr>
          <a:xfrm rot="5400000">
            <a:off x="2147886" y="-605762"/>
            <a:ext cx="4848226" cy="635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3"/>
          <p:cNvPicPr preferRelativeResize="0"/>
          <p:nvPr/>
        </p:nvPicPr>
        <p:blipFill rotWithShape="1">
          <a:blip r:embed="rId3">
            <a:alphaModFix/>
          </a:blip>
          <a:srcRect b="19591" l="4677" r="8054" t="3880"/>
          <a:stretch/>
        </p:blipFill>
        <p:spPr>
          <a:xfrm rot="5400000">
            <a:off x="2113126" y="-505914"/>
            <a:ext cx="4917749" cy="61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4"/>
          <p:cNvPicPr preferRelativeResize="0"/>
          <p:nvPr/>
        </p:nvPicPr>
        <p:blipFill rotWithShape="1">
          <a:blip r:embed="rId3">
            <a:alphaModFix/>
          </a:blip>
          <a:srcRect b="14163" l="8831" r="3295" t="5087"/>
          <a:stretch/>
        </p:blipFill>
        <p:spPr>
          <a:xfrm rot="5203220">
            <a:off x="2134863" y="-464074"/>
            <a:ext cx="4567150" cy="598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5"/>
          <p:cNvPicPr preferRelativeResize="0"/>
          <p:nvPr/>
        </p:nvPicPr>
        <p:blipFill rotWithShape="1">
          <a:blip r:embed="rId3">
            <a:alphaModFix/>
          </a:blip>
          <a:srcRect b="19051" l="4535" r="7745" t="4220"/>
          <a:stretch/>
        </p:blipFill>
        <p:spPr>
          <a:xfrm rot="5400000">
            <a:off x="2053325" y="-648676"/>
            <a:ext cx="5037349" cy="628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6"/>
          <p:cNvPicPr preferRelativeResize="0"/>
          <p:nvPr/>
        </p:nvPicPr>
        <p:blipFill rotWithShape="1">
          <a:blip r:embed="rId3">
            <a:alphaModFix/>
          </a:blip>
          <a:srcRect b="16983" l="4675" r="7597" t="3877"/>
          <a:stretch/>
        </p:blipFill>
        <p:spPr>
          <a:xfrm rot="5400000">
            <a:off x="2130058" y="-572470"/>
            <a:ext cx="4883901" cy="628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7"/>
          <p:cNvPicPr preferRelativeResize="0"/>
          <p:nvPr/>
        </p:nvPicPr>
        <p:blipFill rotWithShape="1">
          <a:blip r:embed="rId3">
            <a:alphaModFix/>
          </a:blip>
          <a:srcRect b="18378" l="3529" r="8458" t="3678"/>
          <a:stretch/>
        </p:blipFill>
        <p:spPr>
          <a:xfrm rot="5400000">
            <a:off x="2093779" y="-560330"/>
            <a:ext cx="4956425" cy="6264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8"/>
          <p:cNvPicPr preferRelativeResize="0"/>
          <p:nvPr/>
        </p:nvPicPr>
        <p:blipFill rotWithShape="1">
          <a:blip r:embed="rId3">
            <a:alphaModFix/>
          </a:blip>
          <a:srcRect b="17179" l="2960" r="7881" t="5083"/>
          <a:stretch/>
        </p:blipFill>
        <p:spPr>
          <a:xfrm rot="5400000">
            <a:off x="2115546" y="-561196"/>
            <a:ext cx="4912923" cy="61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9"/>
          <p:cNvPicPr preferRelativeResize="0"/>
          <p:nvPr/>
        </p:nvPicPr>
        <p:blipFill rotWithShape="1">
          <a:blip r:embed="rId3">
            <a:alphaModFix/>
          </a:blip>
          <a:srcRect b="17580" l="6974" r="7026" t="0"/>
          <a:stretch/>
        </p:blipFill>
        <p:spPr>
          <a:xfrm rot="5400000">
            <a:off x="2116221" y="-787083"/>
            <a:ext cx="4911574" cy="671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0"/>
          <p:cNvPicPr preferRelativeResize="0"/>
          <p:nvPr/>
        </p:nvPicPr>
        <p:blipFill rotWithShape="1">
          <a:blip r:embed="rId3">
            <a:alphaModFix/>
          </a:blip>
          <a:srcRect b="17580" l="4677" r="6741" t="0"/>
          <a:stretch/>
        </p:blipFill>
        <p:spPr>
          <a:xfrm rot="5400000">
            <a:off x="1812720" y="-817995"/>
            <a:ext cx="4989326" cy="66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1"/>
          <p:cNvPicPr preferRelativeResize="0"/>
          <p:nvPr/>
        </p:nvPicPr>
        <p:blipFill rotWithShape="1">
          <a:blip r:embed="rId3">
            <a:alphaModFix/>
          </a:blip>
          <a:srcRect b="14808" l="0" r="8298" t="3150"/>
          <a:stretch/>
        </p:blipFill>
        <p:spPr>
          <a:xfrm rot="5400000">
            <a:off x="2073208" y="-692093"/>
            <a:ext cx="4997574" cy="638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Do you recognise this man?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833" y="1017725"/>
            <a:ext cx="5207043" cy="39052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602875" y="17781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J. R. R. Tolkien</a:t>
            </a:r>
            <a:endParaRPr sz="2500">
              <a:solidFill>
                <a:srgbClr val="0F1A1C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480775" y="2777800"/>
            <a:ext cx="2892300" cy="16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Roboto"/>
                <a:ea typeface="Roboto"/>
                <a:cs typeface="Roboto"/>
                <a:sym typeface="Roboto"/>
              </a:rPr>
              <a:t>What does J. R. R. stand for? Can you guess?</a:t>
            </a:r>
            <a:endParaRPr i="1"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2"/>
          <p:cNvPicPr preferRelativeResize="0"/>
          <p:nvPr/>
        </p:nvPicPr>
        <p:blipFill rotWithShape="1">
          <a:blip r:embed="rId3">
            <a:alphaModFix/>
          </a:blip>
          <a:srcRect b="15824" l="4173" r="7960" t="0"/>
          <a:stretch/>
        </p:blipFill>
        <p:spPr>
          <a:xfrm rot="5400000">
            <a:off x="2070715" y="-918500"/>
            <a:ext cx="5002575" cy="6839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Letters from Father Christmas</a:t>
            </a:r>
            <a:endParaRPr i="1"/>
          </a:p>
        </p:txBody>
      </p:sp>
      <p:sp>
        <p:nvSpPr>
          <p:cNvPr id="238" name="Google Shape;238;p43"/>
          <p:cNvSpPr txBox="1"/>
          <p:nvPr>
            <p:ph idx="1" type="body"/>
          </p:nvPr>
        </p:nvSpPr>
        <p:spPr>
          <a:xfrm>
            <a:off x="311700" y="1526250"/>
            <a:ext cx="8520600" cy="30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do the letters change with time? In what aspects? </a:t>
            </a: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Length</a:t>
            </a: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themes, style, vocabulary used…?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From letter 1925, what is characteristic of Polar Bear writing?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From letter December, 23rd, 1932, what aspects related to Unit 4 can you identify?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highlight>
                  <a:srgbClr val="FFE599"/>
                </a:highlight>
                <a:latin typeface="Roboto"/>
                <a:ea typeface="Roboto"/>
                <a:cs typeface="Roboto"/>
                <a:sym typeface="Roboto"/>
              </a:rPr>
              <a:t>Others?</a:t>
            </a:r>
            <a:endParaRPr>
              <a:solidFill>
                <a:srgbClr val="000000"/>
              </a:solidFill>
              <a:highlight>
                <a:srgbClr val="FFE599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Letters from Father Christmas</a:t>
            </a:r>
            <a:endParaRPr i="1"/>
          </a:p>
        </p:txBody>
      </p:sp>
      <p:sp>
        <p:nvSpPr>
          <p:cNvPr id="244" name="Google Shape;244;p44"/>
          <p:cNvSpPr txBox="1"/>
          <p:nvPr>
            <p:ph idx="1" type="body"/>
          </p:nvPr>
        </p:nvSpPr>
        <p:spPr>
          <a:xfrm>
            <a:off x="311700" y="1175425"/>
            <a:ext cx="8520600" cy="3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Final task:</a:t>
            </a:r>
            <a:endParaRPr b="1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Write a Christmas letter as if you </a:t>
            </a:r>
            <a:r>
              <a:rPr lang="es" sz="2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were</a:t>
            </a:r>
            <a:r>
              <a:rPr lang="es" sz="2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Father Christmas to children living in a place of conflict right now. </a:t>
            </a:r>
            <a:endParaRPr sz="2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1371600" rtl="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Char char="-"/>
            </a:pPr>
            <a:r>
              <a:rPr lang="es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Use grammar of Unit 4: discursive markers (and (try) an inversion)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Char char="-"/>
            </a:pPr>
            <a:r>
              <a:rPr lang="es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Use some vocabulary of </a:t>
            </a:r>
            <a:r>
              <a:rPr lang="es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conflict</a:t>
            </a:r>
            <a:r>
              <a:rPr lang="es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yet, in the context of a Christmas letter</a:t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es" sz="2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200 words aprox. Use the template.</a:t>
            </a:r>
            <a:endParaRPr sz="2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Google Shape;24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0769">
            <a:off x="5657707" y="398461"/>
            <a:ext cx="3291489" cy="10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Letters from Father Christmas</a:t>
            </a:r>
            <a:endParaRPr i="1"/>
          </a:p>
        </p:txBody>
      </p:sp>
      <p:sp>
        <p:nvSpPr>
          <p:cNvPr id="251" name="Google Shape;251;p45"/>
          <p:cNvSpPr txBox="1"/>
          <p:nvPr>
            <p:ph idx="1" type="body"/>
          </p:nvPr>
        </p:nvSpPr>
        <p:spPr>
          <a:xfrm>
            <a:off x="311700" y="1152475"/>
            <a:ext cx="8520600" cy="11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>
                <a:highlight>
                  <a:srgbClr val="FFFF00"/>
                </a:highlight>
              </a:rPr>
              <a:t>opción 2 - </a:t>
            </a:r>
            <a:r>
              <a:rPr lang="es">
                <a:highlight>
                  <a:srgbClr val="FFFF00"/>
                </a:highlight>
              </a:rPr>
              <a:t>SEGUIR LESSON PLAN: </a:t>
            </a:r>
            <a:r>
              <a:rPr lang="es" u="sng">
                <a:solidFill>
                  <a:schemeClr val="hlink"/>
                </a:solidFill>
                <a:hlinkClick r:id="rId3"/>
              </a:rPr>
              <a:t>https://luke-shelton.com/2018/12/08/letters-from-father-christmas/</a:t>
            </a:r>
            <a:endParaRPr/>
          </a:p>
        </p:txBody>
      </p:sp>
      <p:pic>
        <p:nvPicPr>
          <p:cNvPr id="252" name="Google Shape;25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200" y="2367625"/>
            <a:ext cx="4826275" cy="205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5"/>
          <p:cNvSpPr txBox="1"/>
          <p:nvPr/>
        </p:nvSpPr>
        <p:spPr>
          <a:xfrm>
            <a:off x="718200" y="4513450"/>
            <a:ext cx="80349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rgbClr val="1155C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https://archivos.csif.es/archivos/andalucia/ensenanza/revistas/csicsif/revista/pdf/Numero_4/zenaidaalonsosanchez_laliteratura.pdf</a:t>
            </a:r>
            <a:r>
              <a:rPr lang="es" sz="10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Do you recognise this man?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833" y="1017725"/>
            <a:ext cx="5207043" cy="39052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602875" y="17781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J. R. R. Tolkien</a:t>
            </a:r>
            <a:endParaRPr sz="2500">
              <a:solidFill>
                <a:srgbClr val="0F1A1C"/>
              </a:solidFill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480775" y="2777800"/>
            <a:ext cx="2892300" cy="16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Roboto"/>
                <a:ea typeface="Roboto"/>
                <a:cs typeface="Roboto"/>
                <a:sym typeface="Roboto"/>
              </a:rPr>
              <a:t>What does J. R. R. stand for? Can you guess?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650">
                <a:highlight>
                  <a:srgbClr val="FFFFFF"/>
                </a:highlight>
              </a:rPr>
              <a:t>John Ronald Reuel Tolkien</a:t>
            </a:r>
            <a:endParaRPr i="1"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Why did we choose Tolkien?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833" y="1017725"/>
            <a:ext cx="5207043" cy="39052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541825" y="1325375"/>
            <a:ext cx="2892300" cy="16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>
                <a:latin typeface="Roboto"/>
                <a:ea typeface="Roboto"/>
                <a:cs typeface="Roboto"/>
                <a:sym typeface="Roboto"/>
              </a:rPr>
              <a:t>2023 is the </a:t>
            </a:r>
            <a:r>
              <a:rPr lang="es" sz="2700">
                <a:solidFill>
                  <a:srgbClr val="E06666"/>
                </a:solidFill>
                <a:highlight>
                  <a:srgbClr val="FFFFFF"/>
                </a:highlight>
              </a:rPr>
              <a:t>50th </a:t>
            </a:r>
            <a:r>
              <a:rPr lang="es" sz="2700">
                <a:highlight>
                  <a:srgbClr val="FFFFFF"/>
                </a:highlight>
              </a:rPr>
              <a:t> Anniversary of Tolkien’s Death</a:t>
            </a:r>
            <a:endParaRPr i="1" sz="2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487975" y="2897375"/>
            <a:ext cx="3000000" cy="1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“J.R.R. Tolkien passed away in 1973. </a:t>
            </a:r>
            <a:endParaRPr sz="1200">
              <a:solidFill>
                <a:srgbClr val="0F1A1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If you reverse that number it is </a:t>
            </a:r>
            <a:r>
              <a:rPr b="1" lang="es" sz="1200">
                <a:solidFill>
                  <a:srgbClr val="E0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3791</a:t>
            </a:r>
            <a:r>
              <a:rPr lang="es" sz="12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…</a:t>
            </a:r>
            <a:endParaRPr sz="1200">
              <a:solidFill>
                <a:srgbClr val="0F1A1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1A1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E0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Three </a:t>
            </a:r>
            <a:r>
              <a:rPr lang="es" sz="12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rings for the Elves. </a:t>
            </a:r>
            <a:endParaRPr sz="1200">
              <a:solidFill>
                <a:srgbClr val="0F1A1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E0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Seven </a:t>
            </a:r>
            <a:r>
              <a:rPr lang="es" sz="12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for the Dwarves. </a:t>
            </a:r>
            <a:endParaRPr sz="1200">
              <a:solidFill>
                <a:srgbClr val="0F1A1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E0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Nine </a:t>
            </a:r>
            <a:r>
              <a:rPr lang="es" sz="12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for Men. </a:t>
            </a:r>
            <a:endParaRPr sz="1200">
              <a:solidFill>
                <a:srgbClr val="0F1A1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lang="es" sz="1200">
                <a:solidFill>
                  <a:srgbClr val="E0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one </a:t>
            </a:r>
            <a:r>
              <a:rPr lang="es" sz="12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ring to rule them all.” </a:t>
            </a:r>
            <a:endParaRPr sz="1200">
              <a:solidFill>
                <a:srgbClr val="0F1A1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000">
                <a:solidFill>
                  <a:srgbClr val="0F1A1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As seen in Reddit. </a:t>
            </a:r>
            <a:endParaRPr i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Some </a:t>
            </a:r>
            <a:r>
              <a:rPr lang="es"/>
              <a:t>questions</a:t>
            </a:r>
            <a:r>
              <a:rPr lang="es"/>
              <a:t> to introduce him… and to </a:t>
            </a:r>
            <a:r>
              <a:rPr lang="es">
                <a:solidFill>
                  <a:srgbClr val="000000"/>
                </a:solidFill>
              </a:rPr>
              <a:t>discuss </a:t>
            </a:r>
            <a:r>
              <a:rPr lang="es"/>
              <a:t>in the groups/pairs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526250"/>
            <a:ext cx="8520600" cy="30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Are you </a:t>
            </a: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familiar with Tolkien’s work? 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If not, have you heard his name before? When/in which contexts?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If you are familiar with it, how were you introduced to his work?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is your favourite part of Tolkien’s work?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is your fondest experience of Tolkien’s work?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Has the way you approach Tolkien’s work changed over time?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AutoNum type="arabicPeriod"/>
            </a:pPr>
            <a:r>
              <a:rPr lang="es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Would you ever recommend Tolkien’s work? Why/Why not?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Languages, World War I and other influences</a:t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5520000" cy="32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J. R. R. Tolkien's fantasy books on Middle-earth, especially </a:t>
            </a:r>
            <a:r>
              <a:rPr i="1"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Lord of the Rings </a:t>
            </a: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i="1"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Silmarillion</a:t>
            </a: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s" sz="1629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drew on</a:t>
            </a: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s" sz="1629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wide array</a:t>
            </a: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of influences including language, Christianity, mythology, archaeology, ancient and modern literature, and personal experience, such as World War I. </a:t>
            </a:r>
            <a:endParaRPr sz="162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He was inspired primarily by his profession, </a:t>
            </a:r>
            <a:r>
              <a:rPr lang="es" sz="1629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philology</a:t>
            </a: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; his work centred on the study of Old English literature, especially </a:t>
            </a:r>
            <a:r>
              <a:rPr i="1"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Beowulf</a:t>
            </a: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and he </a:t>
            </a:r>
            <a:r>
              <a:rPr lang="es" sz="1629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acknowledged</a:t>
            </a: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its importance to his writings.</a:t>
            </a:r>
            <a:endParaRPr sz="162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He was a </a:t>
            </a:r>
            <a:r>
              <a:rPr lang="es" sz="1629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gifted linguist</a:t>
            </a:r>
            <a:r>
              <a:rPr lang="es" sz="162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influenced by Germanic, Celtic, Finnish, Slavic, and Greek language and mythology.</a:t>
            </a:r>
            <a:endParaRPr sz="162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629">
              <a:solidFill>
                <a:srgbClr val="000000"/>
              </a:solidFill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1825" y="1221000"/>
            <a:ext cx="3000475" cy="30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1615200" y="4281150"/>
            <a:ext cx="7217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3366CC"/>
                </a:solidFill>
              </a:rPr>
              <a:t>https://www.reddit.com/r/STEW_ScTecEngWorld/comments/168muef/languages_have_a_flavour_to_me_j_r_r_tolkien_died/?rdt=42548</a:t>
            </a:r>
            <a:endParaRPr sz="900">
              <a:solidFill>
                <a:srgbClr val="3366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Most </a:t>
            </a:r>
            <a:r>
              <a:rPr lang="es"/>
              <a:t>people know….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275" y="1197825"/>
            <a:ext cx="4834551" cy="22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3025" y="2702550"/>
            <a:ext cx="4462699" cy="20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Some</a:t>
            </a:r>
            <a:r>
              <a:rPr lang="es">
                <a:solidFill>
                  <a:srgbClr val="000000"/>
                </a:solidFill>
              </a:rPr>
              <a:t> </a:t>
            </a:r>
            <a:r>
              <a:rPr lang="es"/>
              <a:t>people know….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575" y="1063525"/>
            <a:ext cx="67928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