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19"/>
  </p:notesMasterIdLst>
  <p:handoutMasterIdLst>
    <p:handoutMasterId r:id="rId20"/>
  </p:handoutMasterIdLst>
  <p:sldIdLst>
    <p:sldId id="273" r:id="rId5"/>
    <p:sldId id="704" r:id="rId6"/>
    <p:sldId id="706" r:id="rId7"/>
    <p:sldId id="705" r:id="rId8"/>
    <p:sldId id="707" r:id="rId9"/>
    <p:sldId id="710" r:id="rId10"/>
    <p:sldId id="717" r:id="rId11"/>
    <p:sldId id="709" r:id="rId12"/>
    <p:sldId id="711" r:id="rId13"/>
    <p:sldId id="712" r:id="rId14"/>
    <p:sldId id="715" r:id="rId15"/>
    <p:sldId id="713" r:id="rId16"/>
    <p:sldId id="714" r:id="rId17"/>
    <p:sldId id="716" r:id="rId18"/>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7" autoAdjust="0"/>
    <p:restoredTop sz="65207" autoAdjust="0"/>
  </p:normalViewPr>
  <p:slideViewPr>
    <p:cSldViewPr snapToGrid="0" snapToObjects="1">
      <p:cViewPr varScale="1">
        <p:scale>
          <a:sx n="47" d="100"/>
          <a:sy n="47" d="100"/>
        </p:scale>
        <p:origin x="-18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008"/>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dirty="0"/>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16/05/2018</a:t>
            </a:fld>
            <a:endParaRPr lang="fr-FR" dirty="0"/>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dirty="0"/>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dirty="0"/>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16/05/2018</a:t>
            </a:fld>
            <a:endParaRPr lang="fr-FR" dirty="0"/>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dirty="0"/>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dirty="0"/>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B99B-D378-6C49-AC24-BA32949E8AE6}" type="slidenum">
              <a:rPr lang="fr-FR" smtClean="0"/>
              <a:t>1</a:t>
            </a:fld>
            <a:endParaRPr lang="fr-FR" dirty="0"/>
          </a:p>
        </p:txBody>
      </p:sp>
    </p:spTree>
    <p:extLst>
      <p:ext uri="{BB962C8B-B14F-4D97-AF65-F5344CB8AC3E}">
        <p14:creationId xmlns:p14="http://schemas.microsoft.com/office/powerpoint/2010/main" val="399926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37B99B-D378-6C49-AC24-BA32949E8AE6}" type="slidenum">
              <a:rPr lang="fr-FR" smtClean="0"/>
              <a:t>2</a:t>
            </a:fld>
            <a:endParaRPr lang="fr-FR" dirty="0"/>
          </a:p>
        </p:txBody>
      </p:sp>
    </p:spTree>
    <p:extLst>
      <p:ext uri="{BB962C8B-B14F-4D97-AF65-F5344CB8AC3E}">
        <p14:creationId xmlns:p14="http://schemas.microsoft.com/office/powerpoint/2010/main" val="119080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Derrière de fantasme cauchemardesque d’un monde ne fonctionnant qu’en anglais, il convient de rappeler que le nombre d’étudiants en mobilité en 2015 était de 4,6 millions alors que le nombre de réfugiés était de 65 millions. Il est peu probable que les réfugiés/ demandeurs d’asile ne s’expriment qu’en anglais.</a:t>
            </a:r>
          </a:p>
        </p:txBody>
      </p:sp>
      <p:sp>
        <p:nvSpPr>
          <p:cNvPr id="4" name="Espace réservé du numéro de diapositive 3"/>
          <p:cNvSpPr>
            <a:spLocks noGrp="1"/>
          </p:cNvSpPr>
          <p:nvPr>
            <p:ph type="sldNum" sz="quarter" idx="10"/>
          </p:nvPr>
        </p:nvSpPr>
        <p:spPr/>
        <p:txBody>
          <a:bodyPr/>
          <a:lstStyle/>
          <a:p>
            <a:fld id="{7337B99B-D378-6C49-AC24-BA32949E8AE6}" type="slidenum">
              <a:rPr lang="fr-FR" smtClean="0"/>
              <a:t>4</a:t>
            </a:fld>
            <a:endParaRPr lang="fr-FR" dirty="0"/>
          </a:p>
        </p:txBody>
      </p:sp>
    </p:spTree>
    <p:extLst>
      <p:ext uri="{BB962C8B-B14F-4D97-AF65-F5344CB8AC3E}">
        <p14:creationId xmlns:p14="http://schemas.microsoft.com/office/powerpoint/2010/main" val="94271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principaux pays d’accueil illustrent des logiques mondiales, régionales et la coexistence de « couples » de langues demandant des activités de médiation; </a:t>
            </a:r>
          </a:p>
          <a:p>
            <a:endParaRPr lang="fr-FR" dirty="0"/>
          </a:p>
          <a:p>
            <a:r>
              <a:rPr lang="fr-FR" dirty="0"/>
              <a:t>ex : </a:t>
            </a:r>
          </a:p>
          <a:p>
            <a:r>
              <a:rPr lang="fr-FR" dirty="0"/>
              <a:t>espagnol/anglais,</a:t>
            </a:r>
          </a:p>
          <a:p>
            <a:r>
              <a:rPr lang="fr-FR" dirty="0"/>
              <a:t> français/arabe,</a:t>
            </a:r>
          </a:p>
          <a:p>
            <a:r>
              <a:rPr lang="fr-FR" dirty="0"/>
              <a:t> japonais/chinois… </a:t>
            </a:r>
          </a:p>
          <a:p>
            <a:r>
              <a:rPr lang="fr-FR" dirty="0"/>
              <a:t>Italien/albanais</a:t>
            </a:r>
          </a:p>
          <a:p>
            <a:endParaRPr lang="fr-FR" dirty="0"/>
          </a:p>
        </p:txBody>
      </p:sp>
      <p:sp>
        <p:nvSpPr>
          <p:cNvPr id="4" name="Espace réservé du numéro de diapositive 3"/>
          <p:cNvSpPr>
            <a:spLocks noGrp="1"/>
          </p:cNvSpPr>
          <p:nvPr>
            <p:ph type="sldNum" sz="quarter" idx="10"/>
          </p:nvPr>
        </p:nvSpPr>
        <p:spPr/>
        <p:txBody>
          <a:bodyPr/>
          <a:lstStyle/>
          <a:p>
            <a:fld id="{7337B99B-D378-6C49-AC24-BA32949E8AE6}" type="slidenum">
              <a:rPr lang="fr-FR" smtClean="0"/>
              <a:t>5</a:t>
            </a:fld>
            <a:endParaRPr lang="fr-FR" dirty="0"/>
          </a:p>
        </p:txBody>
      </p:sp>
    </p:spTree>
    <p:extLst>
      <p:ext uri="{BB962C8B-B14F-4D97-AF65-F5344CB8AC3E}">
        <p14:creationId xmlns:p14="http://schemas.microsoft.com/office/powerpoint/2010/main" val="70259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 exemple, il peut être difficile de mesurer le niveau de transmission des informations spécifiques à l’oral si le niveau en langue de départ chez les apprenants n’est pas homogène ou bien si la langue la mieux maitrisée est soit la langue de départ (A/B) soit la langue d’arrivée (B/A).</a:t>
            </a:r>
          </a:p>
          <a:p>
            <a:endParaRPr lang="fr-FR" dirty="0"/>
          </a:p>
        </p:txBody>
      </p:sp>
      <p:sp>
        <p:nvSpPr>
          <p:cNvPr id="4" name="Espace réservé du numéro de diapositive 3"/>
          <p:cNvSpPr>
            <a:spLocks noGrp="1"/>
          </p:cNvSpPr>
          <p:nvPr>
            <p:ph type="sldNum" sz="quarter" idx="10"/>
          </p:nvPr>
        </p:nvSpPr>
        <p:spPr/>
        <p:txBody>
          <a:bodyPr/>
          <a:lstStyle/>
          <a:p>
            <a:fld id="{7337B99B-D378-6C49-AC24-BA32949E8AE6}" type="slidenum">
              <a:rPr lang="fr-FR" smtClean="0"/>
              <a:t>10</a:t>
            </a:fld>
            <a:endParaRPr lang="fr-FR" dirty="0"/>
          </a:p>
        </p:txBody>
      </p:sp>
    </p:spTree>
    <p:extLst>
      <p:ext uri="{BB962C8B-B14F-4D97-AF65-F5344CB8AC3E}">
        <p14:creationId xmlns:p14="http://schemas.microsoft.com/office/powerpoint/2010/main" val="3970681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dirty="0"/>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6998F-10FF-B247-881C-51ACCC7439CE}" type="datetimeFigureOut">
              <a:rPr lang="en-US" smtClean="0"/>
              <a:t>5/16/2018</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A8460E5-3B11-8E46-961A-BCC819CCA06C}" type="slidenum">
              <a:rPr lang="en-US" smtClean="0"/>
              <a:t>‹#›</a:t>
            </a:fld>
            <a:endParaRPr lang="en-US" dirty="0"/>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a:t>Click to edit Master title style</a:t>
            </a:r>
          </a:p>
        </p:txBody>
      </p:sp>
    </p:spTree>
    <p:extLst>
      <p:ext uri="{BB962C8B-B14F-4D97-AF65-F5344CB8AC3E}">
        <p14:creationId xmlns:p14="http://schemas.microsoft.com/office/powerpoint/2010/main" val="93776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16/05/2018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16/05/2018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16/05/2018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 id="214748368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16/05/2018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16/05/2018</a:t>
            </a:fld>
            <a:endParaRPr lang="fr-FR" dirty="0"/>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6478" y="4026090"/>
            <a:ext cx="8693623" cy="2330259"/>
          </a:xfrm>
          <a:prstGeom prst="rect">
            <a:avLst/>
          </a:prstGeom>
        </p:spPr>
        <p:txBody>
          <a:bodyPr>
            <a:normAutofit/>
          </a:bodyPr>
          <a:lstStyle/>
          <a:p>
            <a:pPr algn="ctr"/>
            <a:r>
              <a:rPr lang="fr-FR" sz="3200" b="1" dirty="0">
                <a:solidFill>
                  <a:schemeClr val="accent5"/>
                </a:solidFill>
              </a:rPr>
              <a:t>Les défis posés par la médiation</a:t>
            </a:r>
            <a:br>
              <a:rPr lang="fr-FR" sz="3200" b="1" dirty="0">
                <a:solidFill>
                  <a:schemeClr val="accent5"/>
                </a:solidFill>
              </a:rPr>
            </a:br>
            <a:r>
              <a:rPr lang="fr-FR" sz="3200" b="1" dirty="0">
                <a:solidFill>
                  <a:schemeClr val="accent5"/>
                </a:solidFill>
              </a:rPr>
              <a:t> à l’évaluation des compétences en langues</a:t>
            </a:r>
            <a:r>
              <a:rPr lang="fr-FR" sz="3200" b="1" i="1" dirty="0">
                <a:solidFill>
                  <a:srgbClr val="0D347D"/>
                </a:solidFill>
                <a:latin typeface="Arial Narrow" panose="020B0606020202030204" pitchFamily="34" charset="0"/>
              </a:rPr>
              <a:t/>
            </a:r>
            <a:br>
              <a:rPr lang="fr-FR" sz="3200" b="1" i="1" dirty="0">
                <a:solidFill>
                  <a:srgbClr val="0D347D"/>
                </a:solidFill>
                <a:latin typeface="Arial Narrow" panose="020B0606020202030204" pitchFamily="34" charset="0"/>
              </a:rPr>
            </a:br>
            <a:r>
              <a:rPr lang="fr-FR" sz="3200" b="1" i="1" dirty="0">
                <a:solidFill>
                  <a:srgbClr val="0D347D"/>
                </a:solidFill>
                <a:latin typeface="Arial Narrow" panose="020B0606020202030204" pitchFamily="34" charset="0"/>
              </a:rPr>
              <a:t/>
            </a:r>
            <a:br>
              <a:rPr lang="fr-FR" sz="3200" b="1" i="1" dirty="0">
                <a:solidFill>
                  <a:srgbClr val="0D347D"/>
                </a:solidFill>
                <a:latin typeface="Arial Narrow" panose="020B0606020202030204" pitchFamily="34" charset="0"/>
              </a:rPr>
            </a:br>
            <a:r>
              <a:rPr lang="fr-FR" sz="2000" dirty="0">
                <a:latin typeface="Arial" panose="020B0604020202020204" pitchFamily="34" charset="0"/>
                <a:cs typeface="Arial" panose="020B0604020202020204" pitchFamily="34" charset="0"/>
              </a:rPr>
              <a:t>Vincent FOLNY (CIEP, Centre international d’études pédagogiques)</a:t>
            </a:r>
            <a:r>
              <a:rPr lang="en-GB" sz="2000" dirty="0"/>
              <a:t/>
            </a:r>
            <a:br>
              <a:rPr lang="en-GB" sz="2000" dirty="0"/>
            </a:br>
            <a:endParaRPr lang="fr-FR" sz="20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 y="1369"/>
            <a:ext cx="9160314" cy="3795805"/>
          </a:xfrm>
          <a:prstGeom prst="rect">
            <a:avLst/>
          </a:prstGeom>
        </p:spPr>
      </p:pic>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Tree>
    <p:extLst>
      <p:ext uri="{BB962C8B-B14F-4D97-AF65-F5344CB8AC3E}">
        <p14:creationId xmlns:p14="http://schemas.microsoft.com/office/powerpoint/2010/main" val="152481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F765D310-0ED2-4AFF-BB95-ACBDF8264894}"/>
              </a:ext>
            </a:extLst>
          </p:cNvPr>
          <p:cNvSpPr>
            <a:spLocks noGrp="1"/>
          </p:cNvSpPr>
          <p:nvPr>
            <p:ph idx="1"/>
          </p:nvPr>
        </p:nvSpPr>
        <p:spPr>
          <a:xfrm>
            <a:off x="363495" y="2107064"/>
            <a:ext cx="8353168" cy="2471352"/>
          </a:xfrm>
        </p:spPr>
        <p:txBody>
          <a:bodyPr>
            <a:normAutofit/>
          </a:bodyPr>
          <a:lstStyle/>
          <a:p>
            <a:pPr algn="just"/>
            <a:r>
              <a:rPr lang="fr-FR" dirty="0"/>
              <a:t>Le niveau des connaissances et des pratiques professionnelles sont insuffisants pour introduire la médiation dans les évaluations standardisées sans prendre de précautions.</a:t>
            </a:r>
          </a:p>
          <a:p>
            <a:pPr algn="just"/>
            <a:endParaRPr lang="fr-FR" dirty="0"/>
          </a:p>
          <a:p>
            <a:endParaRPr lang="fr-FR" dirty="0"/>
          </a:p>
          <a:p>
            <a:endParaRPr lang="fr-FR" dirty="0"/>
          </a:p>
        </p:txBody>
      </p:sp>
      <p:sp>
        <p:nvSpPr>
          <p:cNvPr id="3" name="Titre 2">
            <a:extLst>
              <a:ext uri="{FF2B5EF4-FFF2-40B4-BE49-F238E27FC236}">
                <a16:creationId xmlns:a16="http://schemas.microsoft.com/office/drawing/2014/main" xmlns="" id="{6BB01A97-D5D8-4138-8D1D-082B21C18AA7}"/>
              </a:ext>
            </a:extLst>
          </p:cNvPr>
          <p:cNvSpPr>
            <a:spLocks noGrp="1"/>
          </p:cNvSpPr>
          <p:nvPr>
            <p:ph type="title"/>
          </p:nvPr>
        </p:nvSpPr>
        <p:spPr>
          <a:xfrm>
            <a:off x="1246856" y="1027963"/>
            <a:ext cx="6586445" cy="963527"/>
          </a:xfrm>
        </p:spPr>
        <p:txBody>
          <a:bodyPr/>
          <a:lstStyle/>
          <a:p>
            <a:pPr algn="ctr"/>
            <a:r>
              <a:rPr lang="fr-FR" sz="3200" dirty="0"/>
              <a:t>Une posture immédiate pour la mesure de la médiation</a:t>
            </a:r>
          </a:p>
        </p:txBody>
      </p:sp>
      <p:pic>
        <p:nvPicPr>
          <p:cNvPr id="4" name="Image 3">
            <a:extLst>
              <a:ext uri="{FF2B5EF4-FFF2-40B4-BE49-F238E27FC236}">
                <a16:creationId xmlns:a16="http://schemas.microsoft.com/office/drawing/2014/main" xmlns="" id="{3E58A9F1-73B8-4261-8DE6-B91D41911B0A}"/>
              </a:ext>
            </a:extLst>
          </p:cNvPr>
          <p:cNvPicPr>
            <a:picLocks noChangeAspect="1"/>
          </p:cNvPicPr>
          <p:nvPr/>
        </p:nvPicPr>
        <p:blipFill>
          <a:blip r:embed="rId3"/>
          <a:stretch>
            <a:fillRect/>
          </a:stretch>
        </p:blipFill>
        <p:spPr>
          <a:xfrm>
            <a:off x="76970" y="5102111"/>
            <a:ext cx="8990059" cy="490367"/>
          </a:xfrm>
          <a:prstGeom prst="rect">
            <a:avLst/>
          </a:prstGeom>
        </p:spPr>
      </p:pic>
      <p:pic>
        <p:nvPicPr>
          <p:cNvPr id="5" name="Image 4">
            <a:extLst>
              <a:ext uri="{FF2B5EF4-FFF2-40B4-BE49-F238E27FC236}">
                <a16:creationId xmlns:a16="http://schemas.microsoft.com/office/drawing/2014/main" xmlns="" id="{6081B61B-8D0F-40CA-A400-A3F8FF68C6E8}"/>
              </a:ext>
            </a:extLst>
          </p:cNvPr>
          <p:cNvPicPr>
            <a:picLocks noChangeAspect="1"/>
          </p:cNvPicPr>
          <p:nvPr/>
        </p:nvPicPr>
        <p:blipFill>
          <a:blip r:embed="rId4"/>
          <a:stretch>
            <a:fillRect/>
          </a:stretch>
        </p:blipFill>
        <p:spPr>
          <a:xfrm>
            <a:off x="2533649" y="4276412"/>
            <a:ext cx="4381500" cy="276225"/>
          </a:xfrm>
          <a:prstGeom prst="rect">
            <a:avLst/>
          </a:prstGeom>
        </p:spPr>
      </p:pic>
    </p:spTree>
    <p:extLst>
      <p:ext uri="{BB962C8B-B14F-4D97-AF65-F5344CB8AC3E}">
        <p14:creationId xmlns:p14="http://schemas.microsoft.com/office/powerpoint/2010/main" val="154735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8F5541B5-AC3F-4DFE-BADD-C990F831DA88}"/>
              </a:ext>
            </a:extLst>
          </p:cNvPr>
          <p:cNvSpPr>
            <a:spLocks noGrp="1"/>
          </p:cNvSpPr>
          <p:nvPr>
            <p:ph idx="1"/>
          </p:nvPr>
        </p:nvSpPr>
        <p:spPr>
          <a:xfrm>
            <a:off x="457200" y="2953264"/>
            <a:ext cx="8229600" cy="3022993"/>
          </a:xfrm>
        </p:spPr>
        <p:txBody>
          <a:bodyPr>
            <a:normAutofit fontScale="92500" lnSpcReduction="10000"/>
          </a:bodyPr>
          <a:lstStyle/>
          <a:p>
            <a:pPr marL="0" indent="0">
              <a:buNone/>
            </a:pPr>
            <a:r>
              <a:rPr lang="fr-FR" b="1" dirty="0"/>
              <a:t>On ne peut pas utiliser deux examens mesurant des construits différents pour deux populations différentes.</a:t>
            </a:r>
            <a:endParaRPr lang="en-CA" sz="2000" dirty="0"/>
          </a:p>
          <a:p>
            <a:pPr marL="0" indent="0">
              <a:buNone/>
            </a:pPr>
            <a:endParaRPr lang="en-CA" sz="2000" dirty="0"/>
          </a:p>
          <a:p>
            <a:pPr marL="0" indent="0">
              <a:buNone/>
            </a:pPr>
            <a:r>
              <a:rPr lang="fr-FR" b="1" dirty="0"/>
              <a:t>Il faut donc vérifier l’homogénéité de la population et l’invariance des items.</a:t>
            </a:r>
          </a:p>
          <a:p>
            <a:pPr marL="0" indent="0">
              <a:buNone/>
            </a:pPr>
            <a:endParaRPr lang="fr-FR" b="1" dirty="0"/>
          </a:p>
          <a:p>
            <a:pPr marL="0" indent="0">
              <a:buNone/>
            </a:pPr>
            <a:r>
              <a:rPr lang="en-CA" sz="2000" dirty="0"/>
              <a:t>(Hambleton, Swaminathan, et Rogers (1991)</a:t>
            </a:r>
          </a:p>
          <a:p>
            <a:pPr marL="0" indent="0">
              <a:buNone/>
            </a:pPr>
            <a:r>
              <a:rPr lang="en-CA" sz="2000" dirty="0"/>
              <a:t> </a:t>
            </a:r>
            <a:endParaRPr lang="fr-FR" dirty="0"/>
          </a:p>
        </p:txBody>
      </p:sp>
      <p:sp>
        <p:nvSpPr>
          <p:cNvPr id="3" name="Titre 2">
            <a:extLst>
              <a:ext uri="{FF2B5EF4-FFF2-40B4-BE49-F238E27FC236}">
                <a16:creationId xmlns:a16="http://schemas.microsoft.com/office/drawing/2014/main" xmlns="" id="{18FCC868-3B88-44A9-A777-FA9A60142516}"/>
              </a:ext>
            </a:extLst>
          </p:cNvPr>
          <p:cNvSpPr>
            <a:spLocks noGrp="1"/>
          </p:cNvSpPr>
          <p:nvPr>
            <p:ph type="title"/>
          </p:nvPr>
        </p:nvSpPr>
        <p:spPr>
          <a:xfrm>
            <a:off x="457200" y="1028699"/>
            <a:ext cx="8229600" cy="1467365"/>
          </a:xfrm>
        </p:spPr>
        <p:txBody>
          <a:bodyPr/>
          <a:lstStyle/>
          <a:p>
            <a:pPr algn="ctr"/>
            <a:r>
              <a:rPr lang="fr-FR" b="1" dirty="0"/>
              <a:t>Limite absolue en matière de mesure d’une compétence</a:t>
            </a:r>
            <a:br>
              <a:rPr lang="fr-FR" b="1" dirty="0"/>
            </a:br>
            <a:endParaRPr lang="fr-FR" b="1" dirty="0"/>
          </a:p>
        </p:txBody>
      </p:sp>
    </p:spTree>
    <p:extLst>
      <p:ext uri="{BB962C8B-B14F-4D97-AF65-F5344CB8AC3E}">
        <p14:creationId xmlns:p14="http://schemas.microsoft.com/office/powerpoint/2010/main" val="59217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1E196BF1-FEFD-47C7-BF05-95824A292DBC}"/>
              </a:ext>
            </a:extLst>
          </p:cNvPr>
          <p:cNvSpPr>
            <a:spLocks noGrp="1"/>
          </p:cNvSpPr>
          <p:nvPr>
            <p:ph idx="1"/>
          </p:nvPr>
        </p:nvSpPr>
        <p:spPr>
          <a:xfrm>
            <a:off x="457200" y="2545492"/>
            <a:ext cx="8229600" cy="3580671"/>
          </a:xfrm>
        </p:spPr>
        <p:txBody>
          <a:bodyPr>
            <a:normAutofit/>
          </a:bodyPr>
          <a:lstStyle/>
          <a:p>
            <a:pPr marL="0" indent="0">
              <a:buNone/>
            </a:pPr>
            <a:r>
              <a:rPr lang="fr-FR" dirty="0"/>
              <a:t>La médiation peut-être introduite quand elle permet </a:t>
            </a:r>
            <a:r>
              <a:rPr lang="fr-FR" b="1" u="sng" dirty="0"/>
              <a:t>la mesure d’un trait latent unidimensionnel</a:t>
            </a:r>
            <a:r>
              <a:rPr lang="fr-FR" dirty="0"/>
              <a:t>:</a:t>
            </a:r>
          </a:p>
          <a:p>
            <a:pPr marL="0" indent="0">
              <a:buNone/>
            </a:pPr>
            <a:endParaRPr lang="fr-FR" dirty="0"/>
          </a:p>
          <a:p>
            <a:pPr marL="0" indent="0">
              <a:buNone/>
            </a:pPr>
            <a:r>
              <a:rPr lang="fr-FR" sz="2000" dirty="0"/>
              <a:t>« Dans les deux échelles, la langue A et la langue B peuvent être deux langues différentes, </a:t>
            </a:r>
            <a:r>
              <a:rPr lang="fr-FR" sz="2000" b="1" u="sng" dirty="0"/>
              <a:t>deux variétés  de  la  même  langue</a:t>
            </a:r>
            <a:r>
              <a:rPr lang="fr-FR" sz="2000" dirty="0"/>
              <a:t>,  </a:t>
            </a:r>
            <a:r>
              <a:rPr lang="fr-FR" sz="2000" b="1" u="sng" dirty="0"/>
              <a:t>deux  registres  de  la  même  variété </a:t>
            </a:r>
            <a:r>
              <a:rPr lang="fr-FR" sz="2000" dirty="0"/>
              <a:t> ou  une  combinaison  de  tout cela.  </a:t>
            </a:r>
            <a:r>
              <a:rPr lang="fr-FR" sz="2000" b="1" u="sng" dirty="0"/>
              <a:t>Mais  elles  peuvent  aussi  être  identiques.</a:t>
            </a:r>
            <a:r>
              <a:rPr lang="fr-FR" sz="2000" dirty="0"/>
              <a:t> » (CECR Volume complémentaire : 111)</a:t>
            </a:r>
          </a:p>
        </p:txBody>
      </p:sp>
      <p:sp>
        <p:nvSpPr>
          <p:cNvPr id="3" name="Titre 2">
            <a:extLst>
              <a:ext uri="{FF2B5EF4-FFF2-40B4-BE49-F238E27FC236}">
                <a16:creationId xmlns:a16="http://schemas.microsoft.com/office/drawing/2014/main" xmlns="" id="{978E1BF1-9578-496B-9537-31FC67A3BDC1}"/>
              </a:ext>
            </a:extLst>
          </p:cNvPr>
          <p:cNvSpPr>
            <a:spLocks noGrp="1"/>
          </p:cNvSpPr>
          <p:nvPr>
            <p:ph type="title"/>
          </p:nvPr>
        </p:nvSpPr>
        <p:spPr>
          <a:xfrm>
            <a:off x="457200" y="1151968"/>
            <a:ext cx="8229600" cy="1143000"/>
          </a:xfrm>
        </p:spPr>
        <p:txBody>
          <a:bodyPr/>
          <a:lstStyle/>
          <a:p>
            <a:r>
              <a:rPr lang="fr-FR" dirty="0"/>
              <a:t>Toutefois…</a:t>
            </a:r>
          </a:p>
        </p:txBody>
      </p:sp>
    </p:spTree>
    <p:extLst>
      <p:ext uri="{BB962C8B-B14F-4D97-AF65-F5344CB8AC3E}">
        <p14:creationId xmlns:p14="http://schemas.microsoft.com/office/powerpoint/2010/main" val="352071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4E173D43-18CE-416A-91B6-DE7E6CFC7E35}"/>
              </a:ext>
            </a:extLst>
          </p:cNvPr>
          <p:cNvSpPr>
            <a:spLocks noGrp="1"/>
          </p:cNvSpPr>
          <p:nvPr>
            <p:ph idx="1"/>
          </p:nvPr>
        </p:nvSpPr>
        <p:spPr>
          <a:xfrm>
            <a:off x="457200" y="2542550"/>
            <a:ext cx="8229600" cy="4062585"/>
          </a:xfrm>
        </p:spPr>
        <p:txBody>
          <a:bodyPr/>
          <a:lstStyle/>
          <a:p>
            <a:r>
              <a:rPr lang="fr-FR" dirty="0"/>
              <a:t>Evaluation de la collaboration, du travail en équipe, de la résolution de problèmes en équipe (von Davier, Zhu, kyllonen, 2017);</a:t>
            </a:r>
          </a:p>
          <a:p>
            <a:endParaRPr lang="fr-FR" dirty="0"/>
          </a:p>
          <a:p>
            <a:r>
              <a:rPr lang="fr-FR" dirty="0"/>
              <a:t>Résolution des difficultés liées à l’évaluation de compétences multidimensionnelles (</a:t>
            </a:r>
            <a:r>
              <a:rPr lang="fr-FR" dirty="0" err="1"/>
              <a:t>Reckase</a:t>
            </a:r>
            <a:r>
              <a:rPr lang="fr-FR" dirty="0"/>
              <a:t>, 2009)</a:t>
            </a:r>
          </a:p>
          <a:p>
            <a:pPr marL="0" indent="0">
              <a:buNone/>
            </a:pPr>
            <a:r>
              <a:rPr lang="fr-FR" sz="2400" dirty="0"/>
              <a:t> </a:t>
            </a:r>
            <a:r>
              <a:rPr lang="fr-FR" sz="1600" dirty="0"/>
              <a:t>(ex :  dans un modèle multidimensionnel, une bonne réponse peut diminuer l’estimation du niveau de compétence -van Rijn et Rijmen, 2015-)</a:t>
            </a:r>
          </a:p>
          <a:p>
            <a:endParaRPr lang="fr-FR" sz="1800" dirty="0"/>
          </a:p>
          <a:p>
            <a:endParaRPr lang="fr-FR" dirty="0"/>
          </a:p>
          <a:p>
            <a:endParaRPr lang="fr-FR" dirty="0"/>
          </a:p>
          <a:p>
            <a:endParaRPr lang="fr-FR" dirty="0"/>
          </a:p>
        </p:txBody>
      </p:sp>
      <p:sp>
        <p:nvSpPr>
          <p:cNvPr id="3" name="Titre 2">
            <a:extLst>
              <a:ext uri="{FF2B5EF4-FFF2-40B4-BE49-F238E27FC236}">
                <a16:creationId xmlns:a16="http://schemas.microsoft.com/office/drawing/2014/main" xmlns="" id="{ADF0F0EE-0A5A-496A-B268-7BDF47BD7534}"/>
              </a:ext>
            </a:extLst>
          </p:cNvPr>
          <p:cNvSpPr>
            <a:spLocks noGrp="1"/>
          </p:cNvSpPr>
          <p:nvPr>
            <p:ph type="title"/>
          </p:nvPr>
        </p:nvSpPr>
        <p:spPr>
          <a:xfrm>
            <a:off x="457200" y="1016043"/>
            <a:ext cx="8229600" cy="1143000"/>
          </a:xfrm>
        </p:spPr>
        <p:txBody>
          <a:bodyPr/>
          <a:lstStyle/>
          <a:p>
            <a:pPr algn="ctr"/>
            <a:r>
              <a:rPr lang="fr-FR" sz="4000" dirty="0"/>
              <a:t>Agenda de la recherche pouvant faciliter la mesure de la médiation</a:t>
            </a:r>
            <a:r>
              <a:rPr lang="fr-FR" dirty="0"/>
              <a:t>…</a:t>
            </a:r>
          </a:p>
        </p:txBody>
      </p:sp>
    </p:spTree>
    <p:extLst>
      <p:ext uri="{BB962C8B-B14F-4D97-AF65-F5344CB8AC3E}">
        <p14:creationId xmlns:p14="http://schemas.microsoft.com/office/powerpoint/2010/main" val="121790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4B0DF2EF-E95E-48E3-81C4-4A44AA30CA5D}"/>
              </a:ext>
            </a:extLst>
          </p:cNvPr>
          <p:cNvSpPr>
            <a:spLocks noGrp="1"/>
          </p:cNvSpPr>
          <p:nvPr>
            <p:ph idx="1"/>
          </p:nvPr>
        </p:nvSpPr>
        <p:spPr>
          <a:xfrm>
            <a:off x="533400" y="1763487"/>
            <a:ext cx="8229600" cy="4909456"/>
          </a:xfrm>
        </p:spPr>
        <p:txBody>
          <a:bodyPr>
            <a:normAutofit fontScale="85000" lnSpcReduction="10000"/>
          </a:bodyPr>
          <a:lstStyle/>
          <a:p>
            <a:pPr>
              <a:buFontTx/>
              <a:buChar char="-"/>
            </a:pPr>
            <a:r>
              <a:rPr lang="fr-FR" sz="2400" dirty="0"/>
              <a:t>La médiation ne permettra pas à elle seule de résoudre les enjeux de la diversité linguistique, une </a:t>
            </a:r>
            <a:r>
              <a:rPr lang="fr-FR" sz="2400" b="1" dirty="0"/>
              <a:t>vision plurilingue </a:t>
            </a:r>
            <a:r>
              <a:rPr lang="fr-FR" sz="2400" dirty="0"/>
              <a:t>et non pas une vision restreinte du multilinguisme le permettra. </a:t>
            </a:r>
          </a:p>
          <a:p>
            <a:pPr>
              <a:buFontTx/>
              <a:buChar char="-"/>
            </a:pPr>
            <a:endParaRPr lang="fr-FR" sz="2400" dirty="0"/>
          </a:p>
          <a:p>
            <a:pPr>
              <a:buFontTx/>
              <a:buChar char="-"/>
            </a:pPr>
            <a:r>
              <a:rPr lang="fr-FR" sz="2400" dirty="0"/>
              <a:t>Au regard d’enjeux régionaux, il serait utile de réfléchir à « l’introduction »/ la formalisation de la médiation pour certains groupes de langue</a:t>
            </a:r>
          </a:p>
          <a:p>
            <a:pPr marL="0" indent="0">
              <a:buNone/>
            </a:pPr>
            <a:r>
              <a:rPr lang="fr-FR" sz="2400" dirty="0"/>
              <a:t> (ex: français/ flamand; japonais/chinois/ coréen; français/arabes dialectaux; italien / albanais, français/ langues africaines…). </a:t>
            </a:r>
          </a:p>
          <a:p>
            <a:pPr>
              <a:buFontTx/>
              <a:buChar char="-"/>
            </a:pPr>
            <a:endParaRPr lang="fr-FR" sz="2400" dirty="0"/>
          </a:p>
          <a:p>
            <a:pPr>
              <a:buFontTx/>
              <a:buChar char="-"/>
            </a:pPr>
            <a:r>
              <a:rPr lang="fr-FR" sz="2400" dirty="0"/>
              <a:t>Du point de vue de la mesure des compétences (utilisation d’examens standardisés), il convient d’être prudent et d’accepter de reconnaître que la médiation met au jour les limites de la mesure de la compétence en langue. </a:t>
            </a:r>
          </a:p>
          <a:p>
            <a:pPr>
              <a:buFontTx/>
              <a:buChar char="-"/>
            </a:pPr>
            <a:endParaRPr lang="fr-FR" sz="2400" dirty="0"/>
          </a:p>
          <a:p>
            <a:pPr>
              <a:buFontTx/>
              <a:buChar char="-"/>
            </a:pPr>
            <a:r>
              <a:rPr lang="fr-FR" sz="2400" dirty="0"/>
              <a:t>Toutefois, cela ne constitue en rien un frein à l’introduction de la médiation dans l’apprentissage et l’enseignement des langues. </a:t>
            </a:r>
          </a:p>
        </p:txBody>
      </p:sp>
      <p:sp>
        <p:nvSpPr>
          <p:cNvPr id="3" name="Titre 2">
            <a:extLst>
              <a:ext uri="{FF2B5EF4-FFF2-40B4-BE49-F238E27FC236}">
                <a16:creationId xmlns:a16="http://schemas.microsoft.com/office/drawing/2014/main" xmlns="" id="{0A97D09C-609A-429C-B163-0D95A43A43D6}"/>
              </a:ext>
            </a:extLst>
          </p:cNvPr>
          <p:cNvSpPr>
            <a:spLocks noGrp="1"/>
          </p:cNvSpPr>
          <p:nvPr>
            <p:ph type="title"/>
          </p:nvPr>
        </p:nvSpPr>
        <p:spPr>
          <a:xfrm>
            <a:off x="533400" y="949332"/>
            <a:ext cx="8077200" cy="957942"/>
          </a:xfrm>
        </p:spPr>
        <p:txBody>
          <a:bodyPr/>
          <a:lstStyle/>
          <a:p>
            <a:r>
              <a:rPr lang="fr-FR" dirty="0"/>
              <a:t>Pour conclure…</a:t>
            </a:r>
          </a:p>
        </p:txBody>
      </p:sp>
    </p:spTree>
    <p:extLst>
      <p:ext uri="{BB962C8B-B14F-4D97-AF65-F5344CB8AC3E}">
        <p14:creationId xmlns:p14="http://schemas.microsoft.com/office/powerpoint/2010/main" val="388861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Arrow Connector 12">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xmlns="" id="{30BC6CE8-E23B-4996-881C-007F00C5E453}"/>
              </a:ext>
            </a:extLst>
          </p:cNvPr>
          <p:cNvPicPr>
            <a:picLocks noChangeAspect="1"/>
          </p:cNvPicPr>
          <p:nvPr/>
        </p:nvPicPr>
        <p:blipFill rotWithShape="1">
          <a:blip r:embed="rId3"/>
          <a:srcRect l="13967"/>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ZoneTexte 1">
            <a:extLst>
              <a:ext uri="{FF2B5EF4-FFF2-40B4-BE49-F238E27FC236}">
                <a16:creationId xmlns:a16="http://schemas.microsoft.com/office/drawing/2014/main" xmlns="" id="{98B29327-897A-4427-B8A9-BB36BDC924B1}"/>
              </a:ext>
            </a:extLst>
          </p:cNvPr>
          <p:cNvSpPr txBox="1"/>
          <p:nvPr/>
        </p:nvSpPr>
        <p:spPr>
          <a:xfrm>
            <a:off x="491490" y="365125"/>
            <a:ext cx="3840085" cy="169279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b="1">
                <a:latin typeface="+mj-lt"/>
                <a:ea typeface="+mj-ea"/>
                <a:cs typeface="+mj-cs"/>
              </a:rPr>
              <a:t>La médiation, un changement de paradigme?</a:t>
            </a:r>
          </a:p>
        </p:txBody>
      </p:sp>
      <p:sp>
        <p:nvSpPr>
          <p:cNvPr id="8" name="ZoneTexte 7">
            <a:extLst>
              <a:ext uri="{FF2B5EF4-FFF2-40B4-BE49-F238E27FC236}">
                <a16:creationId xmlns:a16="http://schemas.microsoft.com/office/drawing/2014/main" xmlns="" id="{E1A46641-CB69-4A26-ABFB-61746CE0CE38}"/>
              </a:ext>
            </a:extLst>
          </p:cNvPr>
          <p:cNvSpPr txBox="1"/>
          <p:nvPr/>
        </p:nvSpPr>
        <p:spPr>
          <a:xfrm>
            <a:off x="491490" y="2575034"/>
            <a:ext cx="3840085" cy="346222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b="1" dirty="0"/>
              <a:t> </a:t>
            </a:r>
            <a:r>
              <a:rPr lang="en-US" b="1" dirty="0"/>
              <a:t>(-196) av. J.-C.</a:t>
            </a:r>
          </a:p>
          <a:p>
            <a:pPr indent="-228600" defTabSz="914400">
              <a:lnSpc>
                <a:spcPct val="90000"/>
              </a:lnSpc>
              <a:spcAft>
                <a:spcPts val="600"/>
              </a:spcAft>
              <a:buFont typeface="Arial" panose="020B0604020202020204" pitchFamily="34" charset="0"/>
              <a:buChar char="•"/>
            </a:pPr>
            <a:endParaRPr lang="en-US" b="1" dirty="0"/>
          </a:p>
          <a:p>
            <a:pPr indent="-228600" defTabSz="914400">
              <a:lnSpc>
                <a:spcPct val="90000"/>
              </a:lnSpc>
              <a:spcAft>
                <a:spcPts val="600"/>
              </a:spcAft>
              <a:buFont typeface="Arial" panose="020B0604020202020204" pitchFamily="34" charset="0"/>
              <a:buChar char="•"/>
            </a:pPr>
            <a:r>
              <a:rPr lang="en-US" b="1" dirty="0"/>
              <a:t>deux </a:t>
            </a:r>
            <a:r>
              <a:rPr lang="en-US" b="1" dirty="0" err="1"/>
              <a:t>langues</a:t>
            </a:r>
            <a:endParaRPr lang="en-US" b="1" dirty="0"/>
          </a:p>
          <a:p>
            <a:pPr indent="-228600" defTabSz="914400">
              <a:lnSpc>
                <a:spcPct val="90000"/>
              </a:lnSpc>
              <a:spcAft>
                <a:spcPts val="600"/>
              </a:spcAft>
              <a:buFont typeface="Arial" panose="020B0604020202020204" pitchFamily="34" charset="0"/>
              <a:buChar char="•"/>
            </a:pPr>
            <a:r>
              <a:rPr lang="en-US" dirty="0"/>
              <a:t>-</a:t>
            </a:r>
            <a:r>
              <a:rPr lang="en-US" dirty="0" err="1"/>
              <a:t>égyptien</a:t>
            </a:r>
            <a:r>
              <a:rPr lang="en-US" dirty="0"/>
              <a:t> </a:t>
            </a:r>
            <a:r>
              <a:rPr lang="en-US" dirty="0" err="1"/>
              <a:t>ancien</a:t>
            </a:r>
            <a:r>
              <a:rPr lang="en-US" dirty="0"/>
              <a:t> et </a:t>
            </a:r>
            <a:r>
              <a:rPr lang="en-US" dirty="0" err="1"/>
              <a:t>grec</a:t>
            </a:r>
            <a:r>
              <a:rPr lang="en-US" dirty="0"/>
              <a:t> </a:t>
            </a:r>
            <a:r>
              <a:rPr lang="en-US" dirty="0" err="1"/>
              <a:t>ancien</a:t>
            </a:r>
            <a:endParaRPr lang="en-US" dirty="0"/>
          </a:p>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r>
              <a:rPr lang="en-US" b="1" dirty="0"/>
              <a:t> et trois </a:t>
            </a:r>
            <a:r>
              <a:rPr lang="en-US" b="1" dirty="0" err="1"/>
              <a:t>écritures</a:t>
            </a:r>
            <a:r>
              <a:rPr lang="en-US" b="1" dirty="0"/>
              <a:t> </a:t>
            </a:r>
            <a:r>
              <a:rPr lang="en-US" dirty="0"/>
              <a:t>:</a:t>
            </a:r>
          </a:p>
          <a:p>
            <a:pPr marL="285750" indent="-228600" defTabSz="914400">
              <a:lnSpc>
                <a:spcPct val="90000"/>
              </a:lnSpc>
              <a:spcAft>
                <a:spcPts val="600"/>
              </a:spcAft>
              <a:buFont typeface="Arial" panose="020B0604020202020204" pitchFamily="34" charset="0"/>
              <a:buChar char="•"/>
            </a:pPr>
            <a:r>
              <a:rPr lang="en-US" dirty="0" err="1"/>
              <a:t>égyptien</a:t>
            </a:r>
            <a:r>
              <a:rPr lang="en-US" dirty="0"/>
              <a:t> </a:t>
            </a:r>
            <a:r>
              <a:rPr lang="en-US" dirty="0" err="1"/>
              <a:t>en</a:t>
            </a:r>
            <a:r>
              <a:rPr lang="en-US" dirty="0"/>
              <a:t> </a:t>
            </a:r>
            <a:r>
              <a:rPr lang="en-US" dirty="0" err="1"/>
              <a:t>hiéroglyphes</a:t>
            </a:r>
            <a:r>
              <a:rPr lang="en-US" dirty="0"/>
              <a:t>,</a:t>
            </a:r>
          </a:p>
          <a:p>
            <a:pPr marL="285750" indent="-228600" defTabSz="914400">
              <a:lnSpc>
                <a:spcPct val="90000"/>
              </a:lnSpc>
              <a:spcAft>
                <a:spcPts val="600"/>
              </a:spcAft>
              <a:buFont typeface="Arial" panose="020B0604020202020204" pitchFamily="34" charset="0"/>
              <a:buChar char="•"/>
            </a:pPr>
            <a:r>
              <a:rPr lang="en-US" dirty="0"/>
              <a:t> </a:t>
            </a:r>
            <a:r>
              <a:rPr lang="en-US" dirty="0" err="1"/>
              <a:t>égyptien</a:t>
            </a:r>
            <a:r>
              <a:rPr lang="en-US" dirty="0"/>
              <a:t> </a:t>
            </a:r>
            <a:r>
              <a:rPr lang="en-US" dirty="0" err="1"/>
              <a:t>démotique</a:t>
            </a:r>
            <a:endParaRPr lang="en-US" dirty="0"/>
          </a:p>
          <a:p>
            <a:pPr marL="285750" indent="-228600" defTabSz="914400">
              <a:lnSpc>
                <a:spcPct val="90000"/>
              </a:lnSpc>
              <a:spcAft>
                <a:spcPts val="600"/>
              </a:spcAft>
              <a:buFont typeface="Arial" panose="020B0604020202020204" pitchFamily="34" charset="0"/>
              <a:buChar char="•"/>
            </a:pPr>
            <a:r>
              <a:rPr lang="en-US" dirty="0"/>
              <a:t> et alphabet </a:t>
            </a:r>
            <a:r>
              <a:rPr lang="en-US" dirty="0" err="1"/>
              <a:t>grec</a:t>
            </a:r>
            <a:endParaRPr lang="en-US" dirty="0"/>
          </a:p>
        </p:txBody>
      </p:sp>
    </p:spTree>
    <p:extLst>
      <p:ext uri="{BB962C8B-B14F-4D97-AF65-F5344CB8AC3E}">
        <p14:creationId xmlns:p14="http://schemas.microsoft.com/office/powerpoint/2010/main" val="136457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259253D9-88DD-4483-8663-F38B1791C3F4}"/>
              </a:ext>
            </a:extLst>
          </p:cNvPr>
          <p:cNvSpPr>
            <a:spLocks noGrp="1"/>
          </p:cNvSpPr>
          <p:nvPr>
            <p:ph type="title"/>
          </p:nvPr>
        </p:nvSpPr>
        <p:spPr>
          <a:xfrm>
            <a:off x="457200" y="1265238"/>
            <a:ext cx="4204451" cy="1579562"/>
          </a:xfrm>
        </p:spPr>
        <p:txBody>
          <a:bodyPr/>
          <a:lstStyle/>
          <a:p>
            <a:pPr algn="ctr"/>
            <a:r>
              <a:rPr lang="fr-FR" sz="3600" dirty="0"/>
              <a:t>La Malinche , « lengua » de Cortes en Mexico</a:t>
            </a:r>
          </a:p>
        </p:txBody>
      </p:sp>
      <p:pic>
        <p:nvPicPr>
          <p:cNvPr id="7" name="Espace réservé du contenu 6">
            <a:extLst>
              <a:ext uri="{FF2B5EF4-FFF2-40B4-BE49-F238E27FC236}">
                <a16:creationId xmlns:a16="http://schemas.microsoft.com/office/drawing/2014/main" xmlns="" id="{72361ED3-8F47-4767-935A-C0970DD84526}"/>
              </a:ext>
            </a:extLst>
          </p:cNvPr>
          <p:cNvPicPr>
            <a:picLocks noGrp="1" noChangeAspect="1"/>
          </p:cNvPicPr>
          <p:nvPr>
            <p:ph idx="1"/>
          </p:nvPr>
        </p:nvPicPr>
        <p:blipFill>
          <a:blip r:embed="rId2"/>
          <a:stretch>
            <a:fillRect/>
          </a:stretch>
        </p:blipFill>
        <p:spPr>
          <a:xfrm>
            <a:off x="364278" y="3094831"/>
            <a:ext cx="4207722" cy="3370263"/>
          </a:xfrm>
          <a:prstGeom prst="rect">
            <a:avLst/>
          </a:prstGeom>
        </p:spPr>
      </p:pic>
      <p:pic>
        <p:nvPicPr>
          <p:cNvPr id="8" name="Image 7">
            <a:extLst>
              <a:ext uri="{FF2B5EF4-FFF2-40B4-BE49-F238E27FC236}">
                <a16:creationId xmlns:a16="http://schemas.microsoft.com/office/drawing/2014/main" xmlns="" id="{A960FE28-2A9F-4CD5-B7BB-432E73EB2961}"/>
              </a:ext>
            </a:extLst>
          </p:cNvPr>
          <p:cNvPicPr>
            <a:picLocks noChangeAspect="1"/>
          </p:cNvPicPr>
          <p:nvPr/>
        </p:nvPicPr>
        <p:blipFill>
          <a:blip r:embed="rId3"/>
          <a:stretch>
            <a:fillRect/>
          </a:stretch>
        </p:blipFill>
        <p:spPr>
          <a:xfrm>
            <a:off x="4939549" y="935038"/>
            <a:ext cx="4204451" cy="5922962"/>
          </a:xfrm>
          <a:prstGeom prst="rect">
            <a:avLst/>
          </a:prstGeom>
        </p:spPr>
      </p:pic>
    </p:spTree>
    <p:extLst>
      <p:ext uri="{BB962C8B-B14F-4D97-AF65-F5344CB8AC3E}">
        <p14:creationId xmlns:p14="http://schemas.microsoft.com/office/powerpoint/2010/main" val="146423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BF1AF5DB-34CF-4CD0-AD4C-37A7565F4158}"/>
              </a:ext>
            </a:extLst>
          </p:cNvPr>
          <p:cNvPicPr>
            <a:picLocks noChangeAspect="1"/>
          </p:cNvPicPr>
          <p:nvPr/>
        </p:nvPicPr>
        <p:blipFill rotWithShape="1">
          <a:blip r:embed="rId3"/>
          <a:srcRect l="8667" r="-1" b="-1"/>
          <a:stretch/>
        </p:blipFill>
        <p:spPr>
          <a:xfrm>
            <a:off x="20" y="10"/>
            <a:ext cx="9143979" cy="6857990"/>
          </a:xfrm>
          <a:prstGeom prst="rect">
            <a:avLst/>
          </a:prstGeom>
        </p:spPr>
      </p:pic>
      <p:sp>
        <p:nvSpPr>
          <p:cNvPr id="13"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xmlns="" id="{C0ED68E7-A9BC-446A-9D4D-DEB584DB8FA2}"/>
              </a:ext>
            </a:extLst>
          </p:cNvPr>
          <p:cNvSpPr>
            <a:spLocks noGrp="1"/>
          </p:cNvSpPr>
          <p:nvPr>
            <p:ph type="title"/>
          </p:nvPr>
        </p:nvSpPr>
        <p:spPr>
          <a:xfrm>
            <a:off x="532086" y="1913950"/>
            <a:ext cx="3153102" cy="1342754"/>
          </a:xfrm>
        </p:spPr>
        <p:txBody>
          <a:bodyPr vert="horz" lIns="91440" tIns="45720" rIns="91440" bIns="45720" rtlCol="0" anchor="ctr">
            <a:normAutofit/>
          </a:bodyPr>
          <a:lstStyle/>
          <a:p>
            <a:pPr algn="ctr"/>
            <a:r>
              <a:rPr lang="en-US" sz="2900" b="1"/>
              <a:t>Quoi de neuf sous le soleil de la médiation?</a:t>
            </a:r>
          </a:p>
        </p:txBody>
      </p:sp>
      <p:sp>
        <p:nvSpPr>
          <p:cNvPr id="7" name="Espace réservé du contenu 6">
            <a:extLst>
              <a:ext uri="{FF2B5EF4-FFF2-40B4-BE49-F238E27FC236}">
                <a16:creationId xmlns:a16="http://schemas.microsoft.com/office/drawing/2014/main" xmlns="" id="{146B645C-3BFC-4F22-BB2F-F2C757056941}"/>
              </a:ext>
            </a:extLst>
          </p:cNvPr>
          <p:cNvSpPr>
            <a:spLocks noGrp="1"/>
          </p:cNvSpPr>
          <p:nvPr>
            <p:ph idx="1"/>
          </p:nvPr>
        </p:nvSpPr>
        <p:spPr>
          <a:xfrm>
            <a:off x="394137" y="3417573"/>
            <a:ext cx="3444765" cy="2619839"/>
          </a:xfrm>
        </p:spPr>
        <p:txBody>
          <a:bodyPr vert="horz" lIns="91440" tIns="45720" rIns="91440" bIns="45720" rtlCol="0" anchor="ctr">
            <a:normAutofit lnSpcReduction="10000"/>
          </a:bodyPr>
          <a:lstStyle/>
          <a:p>
            <a:pPr>
              <a:buFont typeface="Arial" panose="020B0604020202020204" pitchFamily="34" charset="0"/>
              <a:buChar char="•"/>
            </a:pPr>
            <a:r>
              <a:rPr lang="fr-FR" sz="2000" b="1" dirty="0"/>
              <a:t>Renforcement les langues mondiales, « régionales », les langues de transmission de savoirs et de compétences.</a:t>
            </a:r>
          </a:p>
          <a:p>
            <a:pPr>
              <a:buFont typeface="Arial" panose="020B0604020202020204" pitchFamily="34" charset="0"/>
              <a:buChar char="•"/>
            </a:pPr>
            <a:endParaRPr lang="fr-FR" sz="2000" b="1" dirty="0"/>
          </a:p>
          <a:p>
            <a:pPr>
              <a:buFont typeface="Arial" panose="020B0604020202020204" pitchFamily="34" charset="0"/>
              <a:buChar char="•"/>
            </a:pPr>
            <a:r>
              <a:rPr lang="fr-FR" sz="2000" b="1" dirty="0"/>
              <a:t>Si la mobilité n’est pas nouvelle, l’</a:t>
            </a:r>
            <a:r>
              <a:rPr lang="fr-FR" sz="2000" b="1" dirty="0" err="1"/>
              <a:t>inter-connection</a:t>
            </a:r>
            <a:r>
              <a:rPr lang="fr-FR" sz="2000" b="1" dirty="0"/>
              <a:t> numérique sûrement!</a:t>
            </a:r>
          </a:p>
        </p:txBody>
      </p:sp>
    </p:spTree>
    <p:extLst>
      <p:ext uri="{BB962C8B-B14F-4D97-AF65-F5344CB8AC3E}">
        <p14:creationId xmlns:p14="http://schemas.microsoft.com/office/powerpoint/2010/main" val="161461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E22F8C3B-6896-4E49-A55B-BA164A47B8D6}"/>
              </a:ext>
            </a:extLst>
          </p:cNvPr>
          <p:cNvPicPr>
            <a:picLocks noGrp="1" noChangeAspect="1"/>
          </p:cNvPicPr>
          <p:nvPr>
            <p:ph idx="1"/>
          </p:nvPr>
        </p:nvPicPr>
        <p:blipFill>
          <a:blip r:embed="rId3"/>
          <a:stretch>
            <a:fillRect/>
          </a:stretch>
        </p:blipFill>
        <p:spPr>
          <a:xfrm>
            <a:off x="317500" y="973296"/>
            <a:ext cx="8420100" cy="5841445"/>
          </a:xfrm>
          <a:prstGeom prst="rect">
            <a:avLst/>
          </a:prstGeom>
        </p:spPr>
      </p:pic>
    </p:spTree>
    <p:extLst>
      <p:ext uri="{BB962C8B-B14F-4D97-AF65-F5344CB8AC3E}">
        <p14:creationId xmlns:p14="http://schemas.microsoft.com/office/powerpoint/2010/main" val="192856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590A6A6F-0433-45D9-A5A1-162A997C1B4B}"/>
              </a:ext>
            </a:extLst>
          </p:cNvPr>
          <p:cNvSpPr>
            <a:spLocks noGrp="1"/>
          </p:cNvSpPr>
          <p:nvPr>
            <p:ph idx="1"/>
          </p:nvPr>
        </p:nvSpPr>
        <p:spPr>
          <a:xfrm>
            <a:off x="457200" y="2286000"/>
            <a:ext cx="8229600" cy="3840163"/>
          </a:xfrm>
        </p:spPr>
        <p:txBody>
          <a:bodyPr/>
          <a:lstStyle/>
          <a:p>
            <a:pPr algn="just">
              <a:buFontTx/>
              <a:buChar char="-"/>
            </a:pPr>
            <a:r>
              <a:rPr lang="fr-FR" dirty="0"/>
              <a:t>Ne pas limiter le champs de la médiation </a:t>
            </a:r>
            <a:r>
              <a:rPr lang="fr-FR"/>
              <a:t>qu’aux </a:t>
            </a:r>
            <a:r>
              <a:rPr lang="fr-FR" smtClean="0"/>
              <a:t>domaines </a:t>
            </a:r>
            <a:r>
              <a:rPr lang="fr-FR" dirty="0"/>
              <a:t>de la mobilité étudiante et ou professionnelle (haut niveau de compétences).</a:t>
            </a:r>
          </a:p>
          <a:p>
            <a:pPr marL="0" indent="0" algn="just">
              <a:buNone/>
            </a:pPr>
            <a:endParaRPr lang="fr-FR" dirty="0"/>
          </a:p>
          <a:p>
            <a:pPr algn="just">
              <a:buFontTx/>
              <a:buChar char="-"/>
            </a:pPr>
            <a:r>
              <a:rPr lang="fr-FR" dirty="0"/>
              <a:t>Faire de la médiation un outil associé à la conscience de l’altérité linguistique, un outil de compréhension mutuelle s’inscrivant dans un espace partagé de ressemblances et de différences.</a:t>
            </a:r>
          </a:p>
        </p:txBody>
      </p:sp>
      <p:sp>
        <p:nvSpPr>
          <p:cNvPr id="3" name="Titre 2">
            <a:extLst>
              <a:ext uri="{FF2B5EF4-FFF2-40B4-BE49-F238E27FC236}">
                <a16:creationId xmlns:a16="http://schemas.microsoft.com/office/drawing/2014/main" xmlns="" id="{526CEA51-C3AF-462F-87E0-1EE7C6190762}"/>
              </a:ext>
            </a:extLst>
          </p:cNvPr>
          <p:cNvSpPr>
            <a:spLocks noGrp="1"/>
          </p:cNvSpPr>
          <p:nvPr>
            <p:ph type="title"/>
          </p:nvPr>
        </p:nvSpPr>
        <p:spPr>
          <a:xfrm>
            <a:off x="457200" y="1186248"/>
            <a:ext cx="8229600" cy="911011"/>
          </a:xfrm>
        </p:spPr>
        <p:txBody>
          <a:bodyPr/>
          <a:lstStyle/>
          <a:p>
            <a:pPr algn="ctr"/>
            <a:r>
              <a:rPr lang="fr-FR" sz="3200" b="1" dirty="0"/>
              <a:t>Défis pour la médiation</a:t>
            </a:r>
          </a:p>
        </p:txBody>
      </p:sp>
    </p:spTree>
    <p:extLst>
      <p:ext uri="{BB962C8B-B14F-4D97-AF65-F5344CB8AC3E}">
        <p14:creationId xmlns:p14="http://schemas.microsoft.com/office/powerpoint/2010/main" val="318328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F95E1471-FCEC-4195-A0BA-833404D47DC1}"/>
              </a:ext>
            </a:extLst>
          </p:cNvPr>
          <p:cNvSpPr>
            <a:spLocks noGrp="1"/>
          </p:cNvSpPr>
          <p:nvPr>
            <p:ph idx="1"/>
          </p:nvPr>
        </p:nvSpPr>
        <p:spPr>
          <a:xfrm>
            <a:off x="457200" y="2169994"/>
            <a:ext cx="8229600" cy="4106294"/>
          </a:xfrm>
        </p:spPr>
        <p:txBody>
          <a:bodyPr>
            <a:normAutofit fontScale="47500" lnSpcReduction="20000"/>
          </a:bodyPr>
          <a:lstStyle/>
          <a:p>
            <a:r>
              <a:rPr lang="fr-FR" sz="3800" dirty="0"/>
              <a:t>Introduction d’un apprentissage plurilingue;</a:t>
            </a:r>
          </a:p>
          <a:p>
            <a:endParaRPr lang="fr-FR" sz="3800" dirty="0"/>
          </a:p>
          <a:p>
            <a:r>
              <a:rPr lang="fr-FR" sz="3800" dirty="0"/>
              <a:t>Médiation plurilingue des textes (utile pour les classes bilingues);</a:t>
            </a:r>
          </a:p>
          <a:p>
            <a:pPr marL="0" indent="0">
              <a:buNone/>
            </a:pPr>
            <a:endParaRPr lang="fr-FR" sz="3800" dirty="0"/>
          </a:p>
          <a:p>
            <a:r>
              <a:rPr lang="fr-FR" sz="3800" dirty="0"/>
              <a:t>Co-construction du discours (en fonction des compétences linguistiques des membres du groupe);</a:t>
            </a:r>
          </a:p>
          <a:p>
            <a:endParaRPr lang="fr-FR" sz="3800" dirty="0"/>
          </a:p>
          <a:p>
            <a:r>
              <a:rPr lang="fr-FR" sz="3800" dirty="0"/>
              <a:t>Lien entre les connaissances antérieures et l’utilisation de la langue (utile pour les classes « en langue »);</a:t>
            </a:r>
          </a:p>
          <a:p>
            <a:endParaRPr lang="fr-FR" sz="3800" dirty="0"/>
          </a:p>
          <a:p>
            <a:r>
              <a:rPr lang="fr-FR" sz="3800" dirty="0"/>
              <a:t>La résolution de problèmes;</a:t>
            </a:r>
          </a:p>
          <a:p>
            <a:endParaRPr lang="fr-FR" sz="3800" dirty="0"/>
          </a:p>
          <a:p>
            <a:r>
              <a:rPr lang="fr-FR" sz="3800" dirty="0"/>
              <a:t>Travail en équipe.</a:t>
            </a:r>
          </a:p>
          <a:p>
            <a:endParaRPr lang="fr-FR" dirty="0"/>
          </a:p>
        </p:txBody>
      </p:sp>
      <p:sp>
        <p:nvSpPr>
          <p:cNvPr id="3" name="Titre 2">
            <a:extLst>
              <a:ext uri="{FF2B5EF4-FFF2-40B4-BE49-F238E27FC236}">
                <a16:creationId xmlns:a16="http://schemas.microsoft.com/office/drawing/2014/main" xmlns="" id="{EAAA40BF-524F-4E1E-A9F9-66DCC39BDB1A}"/>
              </a:ext>
            </a:extLst>
          </p:cNvPr>
          <p:cNvSpPr>
            <a:spLocks noGrp="1"/>
          </p:cNvSpPr>
          <p:nvPr>
            <p:ph type="title"/>
          </p:nvPr>
        </p:nvSpPr>
        <p:spPr>
          <a:xfrm>
            <a:off x="457200" y="984321"/>
            <a:ext cx="8229600" cy="844479"/>
          </a:xfrm>
        </p:spPr>
        <p:txBody>
          <a:bodyPr/>
          <a:lstStyle/>
          <a:p>
            <a:pPr algn="ctr"/>
            <a:r>
              <a:rPr lang="fr-FR" sz="3200" dirty="0"/>
              <a:t>« Nouveautés » au niveau des pratiques de classe / apprentissage des langues</a:t>
            </a:r>
          </a:p>
        </p:txBody>
      </p:sp>
    </p:spTree>
    <p:extLst>
      <p:ext uri="{BB962C8B-B14F-4D97-AF65-F5344CB8AC3E}">
        <p14:creationId xmlns:p14="http://schemas.microsoft.com/office/powerpoint/2010/main" val="374383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CA2AB0D4-9B6D-4F0A-A848-A3DFA425659E}"/>
              </a:ext>
            </a:extLst>
          </p:cNvPr>
          <p:cNvPicPr>
            <a:picLocks noGrp="1" noChangeAspect="1"/>
          </p:cNvPicPr>
          <p:nvPr>
            <p:ph idx="1"/>
          </p:nvPr>
        </p:nvPicPr>
        <p:blipFill>
          <a:blip r:embed="rId2"/>
          <a:stretch>
            <a:fillRect/>
          </a:stretch>
        </p:blipFill>
        <p:spPr>
          <a:xfrm>
            <a:off x="897078" y="1561049"/>
            <a:ext cx="6950384" cy="5310094"/>
          </a:xfrm>
          <a:prstGeom prst="rect">
            <a:avLst/>
          </a:prstGeom>
        </p:spPr>
      </p:pic>
      <p:sp>
        <p:nvSpPr>
          <p:cNvPr id="3" name="Titre 2">
            <a:extLst>
              <a:ext uri="{FF2B5EF4-FFF2-40B4-BE49-F238E27FC236}">
                <a16:creationId xmlns:a16="http://schemas.microsoft.com/office/drawing/2014/main" xmlns="" id="{526CEA51-C3AF-462F-87E0-1EE7C6190762}"/>
              </a:ext>
            </a:extLst>
          </p:cNvPr>
          <p:cNvSpPr>
            <a:spLocks noGrp="1"/>
          </p:cNvSpPr>
          <p:nvPr>
            <p:ph type="title"/>
          </p:nvPr>
        </p:nvSpPr>
        <p:spPr>
          <a:xfrm>
            <a:off x="0" y="1065471"/>
            <a:ext cx="9144000" cy="652118"/>
          </a:xfrm>
        </p:spPr>
        <p:txBody>
          <a:bodyPr/>
          <a:lstStyle/>
          <a:p>
            <a:pPr algn="ctr"/>
            <a:r>
              <a:rPr lang="fr-FR" sz="3600" dirty="0"/>
              <a:t>La médiation et l’évaluation un couple solide?</a:t>
            </a:r>
          </a:p>
        </p:txBody>
      </p:sp>
    </p:spTree>
    <p:extLst>
      <p:ext uri="{BB962C8B-B14F-4D97-AF65-F5344CB8AC3E}">
        <p14:creationId xmlns:p14="http://schemas.microsoft.com/office/powerpoint/2010/main" val="301309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590A6A6F-0433-45D9-A5A1-162A997C1B4B}"/>
              </a:ext>
            </a:extLst>
          </p:cNvPr>
          <p:cNvSpPr>
            <a:spLocks noGrp="1"/>
          </p:cNvSpPr>
          <p:nvPr>
            <p:ph idx="1"/>
          </p:nvPr>
        </p:nvSpPr>
        <p:spPr>
          <a:xfrm>
            <a:off x="457200" y="2286000"/>
            <a:ext cx="3632200" cy="4448432"/>
          </a:xfrm>
        </p:spPr>
        <p:txBody>
          <a:bodyPr>
            <a:normAutofit/>
          </a:bodyPr>
          <a:lstStyle/>
          <a:p>
            <a:r>
              <a:rPr lang="fr-FR" sz="2400" u="sng" dirty="0"/>
              <a:t>Standardisée (mesure)</a:t>
            </a:r>
          </a:p>
          <a:p>
            <a:pPr>
              <a:buFontTx/>
              <a:buChar char="-"/>
            </a:pPr>
            <a:r>
              <a:rPr lang="fr-FR" sz="1600" dirty="0"/>
              <a:t>Indépendance des observations;</a:t>
            </a:r>
          </a:p>
          <a:p>
            <a:pPr>
              <a:buFontTx/>
              <a:buChar char="-"/>
            </a:pPr>
            <a:r>
              <a:rPr lang="fr-FR" sz="1600" dirty="0"/>
              <a:t>unidimensionnalité;</a:t>
            </a:r>
          </a:p>
          <a:p>
            <a:pPr>
              <a:buFontTx/>
              <a:buChar char="-"/>
            </a:pPr>
            <a:r>
              <a:rPr lang="fr-FR" sz="1600" dirty="0"/>
              <a:t>utilisation d’une modélisation mathématique (</a:t>
            </a:r>
            <a:r>
              <a:rPr lang="fr-FR" sz="1600" dirty="0" err="1"/>
              <a:t>Rasch</a:t>
            </a:r>
            <a:r>
              <a:rPr lang="fr-FR" sz="1600" dirty="0"/>
              <a:t>, TRI).</a:t>
            </a:r>
          </a:p>
          <a:p>
            <a:pPr>
              <a:buFontTx/>
              <a:buChar char="-"/>
            </a:pPr>
            <a:endParaRPr lang="fr-FR" sz="2000" dirty="0"/>
          </a:p>
          <a:p>
            <a:r>
              <a:rPr lang="fr-FR" sz="2400" u="sng" dirty="0"/>
              <a:t>formative / évaluation orientée vers l’apprentissage</a:t>
            </a:r>
          </a:p>
          <a:p>
            <a:pPr>
              <a:buFontTx/>
              <a:buChar char="-"/>
            </a:pPr>
            <a:r>
              <a:rPr lang="fr-FR" sz="1400" dirty="0"/>
              <a:t>Interdépendance des observations;</a:t>
            </a:r>
          </a:p>
          <a:p>
            <a:pPr>
              <a:buFontTx/>
              <a:buChar char="-"/>
            </a:pPr>
            <a:r>
              <a:rPr lang="fr-FR" sz="1400" dirty="0"/>
              <a:t>Multidimensionnalité de l’apprentissage;</a:t>
            </a:r>
          </a:p>
          <a:p>
            <a:pPr>
              <a:buFontTx/>
              <a:buChar char="-"/>
            </a:pPr>
            <a:r>
              <a:rPr lang="fr-FR" sz="1600" dirty="0"/>
              <a:t>Utilisation d’outils d’observations comportementales</a:t>
            </a:r>
          </a:p>
          <a:p>
            <a:pPr>
              <a:buFontTx/>
              <a:buChar char="-"/>
            </a:pPr>
            <a:endParaRPr lang="fr-FR" sz="2000" dirty="0"/>
          </a:p>
        </p:txBody>
      </p:sp>
      <p:sp>
        <p:nvSpPr>
          <p:cNvPr id="3" name="Titre 2">
            <a:extLst>
              <a:ext uri="{FF2B5EF4-FFF2-40B4-BE49-F238E27FC236}">
                <a16:creationId xmlns:a16="http://schemas.microsoft.com/office/drawing/2014/main" xmlns="" id="{526CEA51-C3AF-462F-87E0-1EE7C6190762}"/>
              </a:ext>
            </a:extLst>
          </p:cNvPr>
          <p:cNvSpPr>
            <a:spLocks noGrp="1"/>
          </p:cNvSpPr>
          <p:nvPr>
            <p:ph type="title"/>
          </p:nvPr>
        </p:nvSpPr>
        <p:spPr>
          <a:xfrm>
            <a:off x="729049" y="1047235"/>
            <a:ext cx="3632200" cy="633284"/>
          </a:xfrm>
        </p:spPr>
        <p:txBody>
          <a:bodyPr/>
          <a:lstStyle/>
          <a:p>
            <a:pPr algn="ctr"/>
            <a:r>
              <a:rPr lang="fr-FR" dirty="0"/>
              <a:t>Evaluation</a:t>
            </a:r>
          </a:p>
        </p:txBody>
      </p:sp>
      <p:sp>
        <p:nvSpPr>
          <p:cNvPr id="5" name="ZoneTexte 4">
            <a:extLst>
              <a:ext uri="{FF2B5EF4-FFF2-40B4-BE49-F238E27FC236}">
                <a16:creationId xmlns:a16="http://schemas.microsoft.com/office/drawing/2014/main" xmlns="" id="{E5CC24E8-5FE9-4230-B9C3-668B43C02262}"/>
              </a:ext>
            </a:extLst>
          </p:cNvPr>
          <p:cNvSpPr txBox="1"/>
          <p:nvPr/>
        </p:nvSpPr>
        <p:spPr>
          <a:xfrm>
            <a:off x="5721179" y="1047235"/>
            <a:ext cx="3282778" cy="769441"/>
          </a:xfrm>
          <a:prstGeom prst="rect">
            <a:avLst/>
          </a:prstGeom>
          <a:noFill/>
        </p:spPr>
        <p:txBody>
          <a:bodyPr wrap="square" rtlCol="0">
            <a:spAutoFit/>
          </a:bodyPr>
          <a:lstStyle/>
          <a:p>
            <a:r>
              <a:rPr lang="fr-FR" sz="4400" dirty="0">
                <a:latin typeface="+mj-lt"/>
                <a:ea typeface="+mj-ea"/>
                <a:cs typeface="+mj-cs"/>
              </a:rPr>
              <a:t>Médiation</a:t>
            </a:r>
          </a:p>
        </p:txBody>
      </p:sp>
      <p:sp>
        <p:nvSpPr>
          <p:cNvPr id="7" name="ZoneTexte 6">
            <a:extLst>
              <a:ext uri="{FF2B5EF4-FFF2-40B4-BE49-F238E27FC236}">
                <a16:creationId xmlns:a16="http://schemas.microsoft.com/office/drawing/2014/main" xmlns="" id="{F74965D0-9697-4BDF-9899-D99D389886BE}"/>
              </a:ext>
            </a:extLst>
          </p:cNvPr>
          <p:cNvSpPr txBox="1"/>
          <p:nvPr/>
        </p:nvSpPr>
        <p:spPr>
          <a:xfrm>
            <a:off x="5721179" y="2297678"/>
            <a:ext cx="3282778" cy="3970318"/>
          </a:xfrm>
          <a:prstGeom prst="rect">
            <a:avLst/>
          </a:prstGeom>
          <a:noFill/>
        </p:spPr>
        <p:txBody>
          <a:bodyPr wrap="square" rtlCol="0">
            <a:spAutoFit/>
          </a:bodyPr>
          <a:lstStyle/>
          <a:p>
            <a:r>
              <a:rPr lang="fr-FR" dirty="0"/>
              <a:t>- Interdépendance </a:t>
            </a:r>
            <a:r>
              <a:rPr lang="fr-FR"/>
              <a:t>des    observations </a:t>
            </a:r>
            <a:r>
              <a:rPr lang="fr-FR" dirty="0"/>
              <a:t>(activité sociale);</a:t>
            </a:r>
          </a:p>
          <a:p>
            <a:endParaRPr lang="fr-FR" dirty="0"/>
          </a:p>
          <a:p>
            <a:pPr marL="285750" indent="-285750">
              <a:buFontTx/>
              <a:buChar char="-"/>
            </a:pPr>
            <a:r>
              <a:rPr lang="fr-FR" dirty="0"/>
              <a:t>Multidimensionnalité;</a:t>
            </a:r>
          </a:p>
          <a:p>
            <a:pPr marL="285750" indent="-285750">
              <a:buFontTx/>
              <a:buChar char="-"/>
            </a:pPr>
            <a:endParaRPr lang="fr-FR" dirty="0"/>
          </a:p>
          <a:p>
            <a:pPr marL="285750" indent="-285750">
              <a:buFontTx/>
              <a:buChar char="-"/>
            </a:pPr>
            <a:r>
              <a:rPr lang="fr-FR" dirty="0"/>
              <a:t>Difficulté de standardiser la mesure du fait de la nature multidimensionnelle de la médiation (linguistique, culturelle, textuelle, média, sociale, pédagogique).</a:t>
            </a:r>
          </a:p>
          <a:p>
            <a:pPr marL="285750" indent="-285750">
              <a:buFontTx/>
              <a:buChar char="-"/>
            </a:pPr>
            <a:endParaRPr lang="fr-FR" dirty="0"/>
          </a:p>
          <a:p>
            <a:pPr marL="285750" indent="-285750">
              <a:buFontTx/>
              <a:buChar char="-"/>
            </a:pPr>
            <a:r>
              <a:rPr lang="fr-FR" dirty="0"/>
              <a:t>Une évaluation qui reste probablement à inventer.</a:t>
            </a:r>
          </a:p>
        </p:txBody>
      </p:sp>
      <p:sp>
        <p:nvSpPr>
          <p:cNvPr id="8" name="ZoneTexte 7">
            <a:extLst>
              <a:ext uri="{FF2B5EF4-FFF2-40B4-BE49-F238E27FC236}">
                <a16:creationId xmlns:a16="http://schemas.microsoft.com/office/drawing/2014/main" xmlns="" id="{A20AFDDB-E93E-4D8E-8AC1-72850F076844}"/>
              </a:ext>
            </a:extLst>
          </p:cNvPr>
          <p:cNvSpPr txBox="1"/>
          <p:nvPr/>
        </p:nvSpPr>
        <p:spPr>
          <a:xfrm>
            <a:off x="4484817" y="3405316"/>
            <a:ext cx="772983" cy="1862048"/>
          </a:xfrm>
          <a:prstGeom prst="rect">
            <a:avLst/>
          </a:prstGeom>
          <a:noFill/>
        </p:spPr>
        <p:txBody>
          <a:bodyPr wrap="square" rtlCol="0">
            <a:spAutoFit/>
          </a:bodyPr>
          <a:lstStyle/>
          <a:p>
            <a:pPr algn="ctr"/>
            <a:r>
              <a:rPr lang="fr-FR" sz="11500" b="1" dirty="0"/>
              <a:t>?</a:t>
            </a:r>
          </a:p>
        </p:txBody>
      </p:sp>
    </p:spTree>
    <p:extLst>
      <p:ext uri="{BB962C8B-B14F-4D97-AF65-F5344CB8AC3E}">
        <p14:creationId xmlns:p14="http://schemas.microsoft.com/office/powerpoint/2010/main" val="58408649"/>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617</Words>
  <Application>Microsoft Office PowerPoint</Application>
  <PresentationFormat>On-screen Show (4:3)</PresentationFormat>
  <Paragraphs>98</Paragraphs>
  <Slides>14</Slides>
  <Notes>5</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1_Conception personnalisée</vt:lpstr>
      <vt:lpstr>Conception personnalisée</vt:lpstr>
      <vt:lpstr>4_Conception personnalisée</vt:lpstr>
      <vt:lpstr>3_Conception personnalisée</vt:lpstr>
      <vt:lpstr>Les défis posés par la médiation  à l’évaluation des compétences en langues  Vincent FOLNY (CIEP, Centre international d’études pédagogiques) </vt:lpstr>
      <vt:lpstr>PowerPoint Presentation</vt:lpstr>
      <vt:lpstr>La Malinche , « lengua » de Cortes en Mexico</vt:lpstr>
      <vt:lpstr>Quoi de neuf sous le soleil de la médiation?</vt:lpstr>
      <vt:lpstr>PowerPoint Presentation</vt:lpstr>
      <vt:lpstr>Défis pour la médiation</vt:lpstr>
      <vt:lpstr>« Nouveautés » au niveau des pratiques de classe / apprentissage des langues</vt:lpstr>
      <vt:lpstr>La médiation et l’évaluation un couple solide?</vt:lpstr>
      <vt:lpstr>Evaluation</vt:lpstr>
      <vt:lpstr>Une posture immédiate pour la mesure de la médiation</vt:lpstr>
      <vt:lpstr>Limite absolue en matière de mesure d’une compétence </vt:lpstr>
      <vt:lpstr>Toutefois…</vt:lpstr>
      <vt:lpstr>Agenda de la recherche pouvant faciliter la mesure de la médiation…</vt:lpstr>
      <vt:lpstr>Pour conclure…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2018-05-16T08:33:53Z</dcterms:modified>
</cp:coreProperties>
</file>