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7"/>
    <p:restoredTop sz="94578"/>
  </p:normalViewPr>
  <p:slideViewPr>
    <p:cSldViewPr snapToGrid="0" snapToObjects="1">
      <p:cViewPr>
        <p:scale>
          <a:sx n="108" d="100"/>
          <a:sy n="108" d="100"/>
        </p:scale>
        <p:origin x="172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fr-CH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H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H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H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CH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5/15/18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721921"/>
            <a:ext cx="6762749" cy="2517569"/>
          </a:xfrm>
        </p:spPr>
        <p:txBody>
          <a:bodyPr/>
          <a:lstStyle/>
          <a:p>
            <a:pPr algn="ctr"/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</a:t>
            </a:r>
            <a:r>
              <a:rPr lang="fr-CH" sz="2400" dirty="0"/>
              <a:t>CECR et Volume complémentaire</a:t>
            </a:r>
            <a:br>
              <a:rPr lang="fr-CH" sz="2400" dirty="0"/>
            </a:br>
            <a:br>
              <a:rPr lang="fr-CH" sz="2400" dirty="0"/>
            </a:br>
            <a:r>
              <a:rPr lang="fr-CH" sz="2400" dirty="0"/>
              <a:t>Enseignement et apprentissage des langues en milieu formel</a:t>
            </a:r>
            <a:br>
              <a:rPr lang="fr-CH" sz="2400" dirty="0"/>
            </a:br>
            <a:r>
              <a:rPr lang="fr-CH" sz="2400" dirty="0"/>
              <a:t>Formation des enseignants</a:t>
            </a:r>
            <a:br>
              <a:rPr lang="fr-CH" sz="2400" dirty="0"/>
            </a:br>
            <a:endParaRPr lang="fr-CH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0201" y="4662356"/>
            <a:ext cx="6762749" cy="105712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r-CH" sz="1600" dirty="0"/>
              <a:t>Palais de l’Europe – Strasbourg – 16-17 mai 2018</a:t>
            </a:r>
          </a:p>
          <a:p>
            <a:pPr algn="ctr"/>
            <a:r>
              <a:rPr lang="fr-CH" sz="1600" dirty="0" err="1"/>
              <a:t>Rosanna</a:t>
            </a:r>
            <a:r>
              <a:rPr lang="fr-CH" sz="1600" dirty="0"/>
              <a:t> </a:t>
            </a:r>
            <a:r>
              <a:rPr lang="fr-CH" sz="1600" dirty="0" err="1"/>
              <a:t>Margonis-Pasinetti</a:t>
            </a:r>
            <a:r>
              <a:rPr lang="fr-CH" sz="1600" dirty="0"/>
              <a:t> </a:t>
            </a:r>
          </a:p>
          <a:p>
            <a:pPr algn="ctr"/>
            <a:r>
              <a:rPr lang="fr-CH" sz="1600" dirty="0"/>
              <a:t>Responsable de l’Unité Langues et Cultures</a:t>
            </a:r>
          </a:p>
          <a:p>
            <a:pPr algn="ctr"/>
            <a:r>
              <a:rPr lang="fr-CH" sz="1600" dirty="0"/>
              <a:t>Haute école pédagogique de Lausanne - Suisse</a:t>
            </a:r>
          </a:p>
        </p:txBody>
      </p:sp>
      <p:pic>
        <p:nvPicPr>
          <p:cNvPr id="4" name="Image 3" descr="logo-hep-vaud-blanc-noir-texte-grand-fond-bl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29" y="524969"/>
            <a:ext cx="2640410" cy="100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36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99C156-4D0C-F348-A6A2-73961809E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652153"/>
          </a:xfrm>
        </p:spPr>
        <p:txBody>
          <a:bodyPr/>
          <a:lstStyle/>
          <a:p>
            <a:pPr algn="ctr"/>
            <a:r>
              <a:rPr lang="fr-FR" dirty="0"/>
              <a:t>Enseignement et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432A76-1D43-DD48-8DFD-89A093034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63" y="1389413"/>
            <a:ext cx="7583487" cy="464831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fr-FR" dirty="0"/>
              <a:t>Renforcer le message du CECR : apprendre, enseigner, évaluer</a:t>
            </a:r>
          </a:p>
          <a:p>
            <a:pPr marL="0" indent="0">
              <a:buNone/>
            </a:pPr>
            <a:r>
              <a:rPr lang="fr-FR" dirty="0"/>
              <a:t>Difficulté principale:</a:t>
            </a:r>
          </a:p>
          <a:p>
            <a:r>
              <a:rPr lang="fr-FR" dirty="0"/>
              <a:t>Considérer l’apprenant comme étant en même temps un utilisateur de la langue enseignée/apprise</a:t>
            </a:r>
          </a:p>
          <a:p>
            <a:r>
              <a:rPr lang="fr-FR" dirty="0"/>
              <a:t>Par conséquent lui permettre d’apprendre la langue en l’utilisant dans des situations de communication</a:t>
            </a:r>
          </a:p>
          <a:p>
            <a:pPr marL="0" indent="0" algn="ctr">
              <a:buNone/>
            </a:pPr>
            <a:r>
              <a:rPr lang="fr-FR" dirty="0"/>
              <a:t>réelles</a:t>
            </a:r>
          </a:p>
          <a:p>
            <a:pPr marL="0" indent="0" algn="ctr">
              <a:buNone/>
            </a:pPr>
            <a:r>
              <a:rPr lang="fr-FR" dirty="0"/>
              <a:t>réalistes </a:t>
            </a:r>
          </a:p>
          <a:p>
            <a:pPr marL="0" indent="0" algn="ctr">
              <a:buNone/>
            </a:pPr>
            <a:r>
              <a:rPr lang="fr-FR" dirty="0"/>
              <a:t>réalisables </a:t>
            </a:r>
          </a:p>
        </p:txBody>
      </p:sp>
    </p:spTree>
    <p:extLst>
      <p:ext uri="{BB962C8B-B14F-4D97-AF65-F5344CB8AC3E}">
        <p14:creationId xmlns:p14="http://schemas.microsoft.com/office/powerpoint/2010/main" val="512707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5A3B1D-DB16-0744-9289-B264AD49E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759031"/>
          </a:xfrm>
        </p:spPr>
        <p:txBody>
          <a:bodyPr/>
          <a:lstStyle/>
          <a:p>
            <a:pPr algn="ctr"/>
            <a:r>
              <a:rPr lang="fr-FR" dirty="0"/>
              <a:t>Changement de paradigme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E8CB04-DAC8-A248-9DA8-00B643B46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63" y="1484416"/>
            <a:ext cx="7583487" cy="455331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fr-FR" dirty="0"/>
              <a:t>Un changement de paradigme fondamental dans l’éducation langagière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Partie importante d’un changement de paradigme dans l’éducation dans son ensemble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L’enseignement/apprentissage des langues joue un rôle essentiel pour la formation de l’individu dans une perspective de trajectoire de vie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La </a:t>
            </a:r>
            <a:r>
              <a:rPr lang="fr-FR" dirty="0" err="1"/>
              <a:t>pluridimensionnalité</a:t>
            </a:r>
            <a:r>
              <a:rPr lang="fr-FR" dirty="0"/>
              <a:t> est une évidence, sa description aussi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288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A6A926-D800-614B-BBDA-6F7008DEC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723405"/>
          </a:xfrm>
        </p:spPr>
        <p:txBody>
          <a:bodyPr/>
          <a:lstStyle/>
          <a:p>
            <a:pPr algn="ctr"/>
            <a:r>
              <a:rPr lang="fr-FR" dirty="0"/>
              <a:t>Changement de paradigme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0CBF2F-A0BE-BA44-AA4B-7531D779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63" y="1365662"/>
            <a:ext cx="7583487" cy="46720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fr-FR" sz="2400" dirty="0" err="1"/>
              <a:t>Pluridimensionnalité</a:t>
            </a:r>
            <a:r>
              <a:rPr lang="fr-FR" sz="2400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/>
              <a:t>Complexification: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Planification de l’enseignement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Construction des supports d’apprentissage (manuels)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Création et mise en œuvre de l’évaluation sous toutes ses formes </a:t>
            </a:r>
          </a:p>
          <a:p>
            <a:pPr lvl="1">
              <a:buFont typeface="Wingdings" pitchFamily="2" charset="2"/>
              <a:buChar char="Ø"/>
            </a:pPr>
            <a:r>
              <a:rPr lang="fr-FR" sz="2400" dirty="0"/>
              <a:t>L’évaluation </a:t>
            </a:r>
            <a:r>
              <a:rPr lang="fr-FR" sz="2400" dirty="0" err="1"/>
              <a:t>critériée</a:t>
            </a:r>
            <a:r>
              <a:rPr lang="fr-FR" sz="2400" dirty="0"/>
              <a:t> devient incontournable</a:t>
            </a:r>
          </a:p>
          <a:p>
            <a:pPr>
              <a:buFont typeface="Wingdings" pitchFamily="2" charset="2"/>
              <a:buChar char="§"/>
            </a:pPr>
            <a:endParaRPr lang="fr-FR" dirty="0"/>
          </a:p>
          <a:p>
            <a:pPr lvl="1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3328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A362FD-9F01-1B4E-98FE-262152AD9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747156"/>
          </a:xfrm>
        </p:spPr>
        <p:txBody>
          <a:bodyPr/>
          <a:lstStyle/>
          <a:p>
            <a:pPr algn="ctr"/>
            <a:r>
              <a:rPr lang="fr-FR" dirty="0"/>
              <a:t>Enseignement / apprentissage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73AA1E-C863-9D4C-8ECD-770D03B2F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63" y="1282535"/>
            <a:ext cx="7583487" cy="475519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Défis en milieu formel:</a:t>
            </a:r>
          </a:p>
          <a:p>
            <a:r>
              <a:rPr lang="fr-FR" dirty="0"/>
              <a:t>Emploi de la langue selon différentes formes de communication (contacts virtuels)</a:t>
            </a:r>
          </a:p>
          <a:p>
            <a:r>
              <a:rPr lang="fr-FR" dirty="0"/>
              <a:t>Focalisation sur le sens </a:t>
            </a:r>
          </a:p>
          <a:p>
            <a:r>
              <a:rPr lang="fr-FR" dirty="0"/>
              <a:t>Prise en compte des profils plurilingues et pluriculturels</a:t>
            </a:r>
          </a:p>
          <a:p>
            <a:r>
              <a:rPr lang="fr-FR" dirty="0"/>
              <a:t>Intégration entre apprentissage explicite et implicite, reconnaître les apports du  »déjà là » (individu apprenant et monde de la langue-culture cible)</a:t>
            </a:r>
          </a:p>
          <a:p>
            <a:r>
              <a:rPr lang="fr-FR" dirty="0"/>
              <a:t>Ecole inclusive (les langues pour tous)</a:t>
            </a:r>
          </a:p>
        </p:txBody>
      </p:sp>
    </p:spTree>
    <p:extLst>
      <p:ext uri="{BB962C8B-B14F-4D97-AF65-F5344CB8AC3E}">
        <p14:creationId xmlns:p14="http://schemas.microsoft.com/office/powerpoint/2010/main" val="3128771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05F2E-EEA1-394E-80DD-1073106CC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675904"/>
          </a:xfrm>
        </p:spPr>
        <p:txBody>
          <a:bodyPr/>
          <a:lstStyle/>
          <a:p>
            <a:pPr algn="ctr"/>
            <a:r>
              <a:rPr lang="fr-FR" dirty="0"/>
              <a:t>Evaluation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C35B60-9D37-CC4E-B540-30955D0E3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63" y="1187533"/>
            <a:ext cx="7583487" cy="4838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Défis en milieu formel: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Corréler l’évaluation (formative, par les pairs, par l’enseignant, autoévaluation) </a:t>
            </a:r>
            <a:r>
              <a:rPr lang="fr-FR" sz="2400" dirty="0" err="1"/>
              <a:t>critériée</a:t>
            </a:r>
            <a:r>
              <a:rPr lang="fr-FR" sz="2400" dirty="0"/>
              <a:t> (enrichie par l’augmentation des descripteurs) avec des systèmes scolaires à visée essentiellement sélective (rôle de l’erreur)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Promouvoir la vision « profil de compétences évolutif » plutôt que celle de « niveau de compétences établi » pour éviter que l’enrichissement (CECR et volume complémentaire) devienne un danger pour l’apprenant</a:t>
            </a:r>
          </a:p>
        </p:txBody>
      </p:sp>
    </p:spTree>
    <p:extLst>
      <p:ext uri="{BB962C8B-B14F-4D97-AF65-F5344CB8AC3E}">
        <p14:creationId xmlns:p14="http://schemas.microsoft.com/office/powerpoint/2010/main" val="2049389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15CE2A-A7E4-BA4F-B300-E629C046B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735281"/>
          </a:xfrm>
        </p:spPr>
        <p:txBody>
          <a:bodyPr/>
          <a:lstStyle/>
          <a:p>
            <a:pPr algn="ctr"/>
            <a:r>
              <a:rPr lang="fr-FR" dirty="0"/>
              <a:t>Formation des enseignant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F6A06E-E03B-F143-8F36-23C4D5ACB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63" y="1270660"/>
            <a:ext cx="7583487" cy="476707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sz="2400" dirty="0"/>
              <a:t>Quelles formes d’organisation de la formation?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/>
              <a:t>Quels contenus privilégier?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/>
              <a:t>Quelles approches promouvoir?</a:t>
            </a:r>
          </a:p>
          <a:p>
            <a:pPr marL="0" indent="0">
              <a:buNone/>
            </a:pPr>
            <a:r>
              <a:rPr lang="fr-FR" sz="2400" dirty="0"/>
              <a:t>Défis: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Mise ne œuvre concrète d’une didactique intégrée/intégrative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Implication de la langue de scolarisation (langue de toutes les disciplines et langue locale pour tous les apprenants)</a:t>
            </a:r>
          </a:p>
        </p:txBody>
      </p:sp>
    </p:spTree>
    <p:extLst>
      <p:ext uri="{BB962C8B-B14F-4D97-AF65-F5344CB8AC3E}">
        <p14:creationId xmlns:p14="http://schemas.microsoft.com/office/powerpoint/2010/main" val="2081317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6A4E131-4091-C746-BA2A-DD93A1159073}"/>
              </a:ext>
            </a:extLst>
          </p:cNvPr>
          <p:cNvSpPr txBox="1"/>
          <p:nvPr/>
        </p:nvSpPr>
        <p:spPr>
          <a:xfrm>
            <a:off x="5367647" y="1187533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Grazie</a:t>
            </a:r>
            <a:r>
              <a:rPr lang="fr-FR" sz="2400" dirty="0"/>
              <a:t>!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C69CAF2-BE70-084F-AD95-302CF2E89D1F}"/>
              </a:ext>
            </a:extLst>
          </p:cNvPr>
          <p:cNvSpPr txBox="1"/>
          <p:nvPr/>
        </p:nvSpPr>
        <p:spPr>
          <a:xfrm>
            <a:off x="7039430" y="1886980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Merci!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C969C18-77F1-4942-89C4-964F69683A19}"/>
              </a:ext>
            </a:extLst>
          </p:cNvPr>
          <p:cNvSpPr txBox="1"/>
          <p:nvPr/>
        </p:nvSpPr>
        <p:spPr>
          <a:xfrm>
            <a:off x="5617029" y="2588821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Danke</a:t>
            </a:r>
            <a:r>
              <a:rPr lang="fr-FR" sz="2400" dirty="0"/>
              <a:t>!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6E5E445-8527-6B47-B88F-829B3C2A33D5}"/>
              </a:ext>
            </a:extLst>
          </p:cNvPr>
          <p:cNvSpPr txBox="1"/>
          <p:nvPr/>
        </p:nvSpPr>
        <p:spPr>
          <a:xfrm>
            <a:off x="7131796" y="3491346"/>
            <a:ext cx="170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Thank</a:t>
            </a:r>
            <a:r>
              <a:rPr lang="fr-FR" sz="2400" dirty="0"/>
              <a:t> </a:t>
            </a:r>
            <a:r>
              <a:rPr lang="fr-FR" sz="2400" dirty="0" err="1"/>
              <a:t>you</a:t>
            </a:r>
            <a:r>
              <a:rPr lang="fr-FR" sz="2400" dirty="0"/>
              <a:t>!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6FA968D-FB3B-8C4D-9015-6294148AA8F4}"/>
              </a:ext>
            </a:extLst>
          </p:cNvPr>
          <p:cNvSpPr txBox="1"/>
          <p:nvPr/>
        </p:nvSpPr>
        <p:spPr>
          <a:xfrm>
            <a:off x="5533901" y="4275117"/>
            <a:ext cx="1316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Gracias!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D1FDD9B-8A6A-4B4F-816E-12817E52ECD4}"/>
              </a:ext>
            </a:extLst>
          </p:cNvPr>
          <p:cNvSpPr txBox="1"/>
          <p:nvPr/>
        </p:nvSpPr>
        <p:spPr>
          <a:xfrm>
            <a:off x="7160821" y="5308270"/>
            <a:ext cx="151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Efkaristò</a:t>
            </a:r>
            <a:r>
              <a:rPr lang="fr-FR" sz="2400" dirty="0"/>
              <a:t>!</a:t>
            </a:r>
          </a:p>
        </p:txBody>
      </p:sp>
      <p:pic>
        <p:nvPicPr>
          <p:cNvPr id="10" name="Image 9" descr="topelement.jpg">
            <a:extLst>
              <a:ext uri="{FF2B5EF4-FFF2-40B4-BE49-F238E27FC236}">
                <a16:creationId xmlns:a16="http://schemas.microsoft.com/office/drawing/2014/main" id="{C7158596-4D6D-D344-A94C-EFC80E5C24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" y="1846524"/>
            <a:ext cx="4845132" cy="328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052678"/>
      </p:ext>
    </p:extLst>
  </p:cSld>
  <p:clrMapOvr>
    <a:masterClrMapping/>
  </p:clrMapOvr>
</p:sld>
</file>

<file path=ppt/theme/theme1.xml><?xml version="1.0" encoding="utf-8"?>
<a:theme xmlns:a="http://schemas.openxmlformats.org/drawingml/2006/main" name="Ré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1569</TotalTime>
  <Words>307</Words>
  <Application>Microsoft Macintosh PowerPoint</Application>
  <PresentationFormat>Affichage à l'écran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2</vt:lpstr>
      <vt:lpstr>Révolution</vt:lpstr>
      <vt:lpstr>     CECR et Volume complémentaire  Enseignement et apprentissage des langues en milieu formel Formation des enseignants </vt:lpstr>
      <vt:lpstr>Enseignement et formation</vt:lpstr>
      <vt:lpstr>Changement de paradigme</vt:lpstr>
      <vt:lpstr>Changement de paradigme</vt:lpstr>
      <vt:lpstr>Enseignement / apprentissage</vt:lpstr>
      <vt:lpstr>Evaluation</vt:lpstr>
      <vt:lpstr>Formation des enseignant</vt:lpstr>
      <vt:lpstr>Présentation PowerPoint</vt:lpstr>
    </vt:vector>
  </TitlesOfParts>
  <Company>HEP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and learning vocabulary  at primary school A comparative study of different approaches in first and foreign languages education</dc:title>
  <dc:creator>HEP HEP</dc:creator>
  <cp:lastModifiedBy>Utilisateur Microsoft Office</cp:lastModifiedBy>
  <cp:revision>41</cp:revision>
  <dcterms:created xsi:type="dcterms:W3CDTF">2015-07-01T09:35:43Z</dcterms:created>
  <dcterms:modified xsi:type="dcterms:W3CDTF">2018-05-15T09:10:28Z</dcterms:modified>
</cp:coreProperties>
</file>