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AAFD-6A87-4A2F-BE6D-872BB7F0C144}" type="datetimeFigureOut">
              <a:rPr lang="es-ES" smtClean="0"/>
              <a:t>27/07/2018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293E-5636-4FE1-9FE2-6A370819F74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uario\Desktop\Mandalas,%20origen%20y%20significado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5072074"/>
            <a:ext cx="80010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 DELANEY" pitchFamily="2" charset="0"/>
              </a:rPr>
              <a:t>MANDALAS</a:t>
            </a:r>
            <a:endParaRPr lang="es-E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 DELANEY" pitchFamily="2" charset="0"/>
            </a:endParaRPr>
          </a:p>
        </p:txBody>
      </p:sp>
      <p:pic>
        <p:nvPicPr>
          <p:cNvPr id="11266" name="Picture 2" descr="Resultado de imagen de MANDA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071802" cy="3008338"/>
          </a:xfrm>
          <a:prstGeom prst="rect">
            <a:avLst/>
          </a:prstGeom>
          <a:noFill/>
        </p:spPr>
      </p:pic>
      <p:pic>
        <p:nvPicPr>
          <p:cNvPr id="11268" name="Picture 4" descr="Resultado de imagen de MANDA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776" y="0"/>
            <a:ext cx="3078223" cy="3071810"/>
          </a:xfrm>
          <a:prstGeom prst="rect">
            <a:avLst/>
          </a:prstGeom>
          <a:noFill/>
        </p:spPr>
      </p:pic>
      <p:pic>
        <p:nvPicPr>
          <p:cNvPr id="11270" name="Picture 6" descr="Resultado de imagen de MANDAL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1414"/>
            <a:ext cx="2928934" cy="2928934"/>
          </a:xfrm>
          <a:prstGeom prst="rect">
            <a:avLst/>
          </a:prstGeom>
          <a:noFill/>
        </p:spPr>
      </p:pic>
      <p:pic>
        <p:nvPicPr>
          <p:cNvPr id="11272" name="Picture 8" descr="Resultado de imagen de MANDAL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071810"/>
            <a:ext cx="2439754" cy="2286016"/>
          </a:xfrm>
          <a:prstGeom prst="rect">
            <a:avLst/>
          </a:prstGeom>
          <a:noFill/>
        </p:spPr>
      </p:pic>
      <p:pic>
        <p:nvPicPr>
          <p:cNvPr id="11274" name="Picture 10" descr="Resultado de imagen de MANDALAS"/>
          <p:cNvPicPr>
            <a:picLocks noChangeAspect="1" noChangeArrowheads="1"/>
          </p:cNvPicPr>
          <p:nvPr/>
        </p:nvPicPr>
        <p:blipFill>
          <a:blip r:embed="rId6"/>
          <a:srcRect l="25699" t="3873" r="24256" b="3183"/>
          <a:stretch>
            <a:fillRect/>
          </a:stretch>
        </p:blipFill>
        <p:spPr bwMode="auto">
          <a:xfrm>
            <a:off x="5000628" y="3004233"/>
            <a:ext cx="2428892" cy="236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0"/>
            <a:ext cx="832471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AS CORES SECUNDARIAS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857232"/>
            <a:ext cx="8501122" cy="8287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800" dirty="0" err="1" smtClean="0">
                <a:latin typeface="Comic Sans MS" pitchFamily="66" charset="0"/>
              </a:rPr>
              <a:t>Obtéñense</a:t>
            </a:r>
            <a:r>
              <a:rPr lang="es-ES" sz="2800" dirty="0" smtClean="0">
                <a:latin typeface="Comic Sans MS" pitchFamily="66" charset="0"/>
              </a:rPr>
              <a:t> mesturando as </a:t>
            </a:r>
            <a:r>
              <a:rPr lang="es-ES" sz="2800" dirty="0" err="1" smtClean="0">
                <a:latin typeface="Comic Sans MS" pitchFamily="66" charset="0"/>
              </a:rPr>
              <a:t>cores</a:t>
            </a:r>
            <a:r>
              <a:rPr lang="es-ES" sz="2800" dirty="0" smtClean="0">
                <a:latin typeface="Comic Sans MS" pitchFamily="66" charset="0"/>
              </a:rPr>
              <a:t> primarias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22530" name="Picture 2" descr="Resultado de imagen de colores secundar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7167583" cy="4238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0"/>
            <a:ext cx="7659469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AS CORES TERCIARIAS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857232"/>
            <a:ext cx="8501122" cy="7235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dirty="0" err="1" smtClean="0">
                <a:latin typeface="Comic Sans MS" pitchFamily="66" charset="0"/>
              </a:rPr>
              <a:t>Obtéñense</a:t>
            </a:r>
            <a:r>
              <a:rPr lang="es-ES" sz="2400" dirty="0" smtClean="0">
                <a:latin typeface="Comic Sans MS" pitchFamily="66" charset="0"/>
              </a:rPr>
              <a:t> mesturando </a:t>
            </a:r>
            <a:r>
              <a:rPr lang="es-ES" sz="2400" dirty="0" err="1" smtClean="0">
                <a:latin typeface="Comic Sans MS" pitchFamily="66" charset="0"/>
              </a:rPr>
              <a:t>cores</a:t>
            </a:r>
            <a:r>
              <a:rPr lang="es-ES" sz="2400" dirty="0" smtClean="0">
                <a:latin typeface="Comic Sans MS" pitchFamily="66" charset="0"/>
              </a:rPr>
              <a:t> primarias e secundarias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23556" name="Picture 4" descr="Resultado de imagen de colores terciar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99"/>
            <a:ext cx="4181475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71470" y="0"/>
            <a:ext cx="9232014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AS CORES COMPLEMENTARIAS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857232"/>
            <a:ext cx="8501122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dirty="0" err="1" smtClean="0">
                <a:latin typeface="Comic Sans MS" pitchFamily="66" charset="0"/>
              </a:rPr>
              <a:t>Obtéñense</a:t>
            </a:r>
            <a:r>
              <a:rPr lang="es-ES" sz="2400" dirty="0" smtClean="0">
                <a:latin typeface="Comic Sans MS" pitchFamily="66" charset="0"/>
              </a:rPr>
              <a:t> mesturando </a:t>
            </a:r>
            <a:r>
              <a:rPr lang="es-ES" sz="2400" dirty="0" err="1" smtClean="0">
                <a:latin typeface="Comic Sans MS" pitchFamily="66" charset="0"/>
              </a:rPr>
              <a:t>unha</a:t>
            </a:r>
            <a:r>
              <a:rPr lang="es-ES" sz="2400" dirty="0" smtClean="0">
                <a:latin typeface="Comic Sans MS" pitchFamily="66" charset="0"/>
              </a:rPr>
              <a:t> das </a:t>
            </a:r>
            <a:r>
              <a:rPr lang="es-ES" sz="2400" dirty="0" err="1" smtClean="0">
                <a:latin typeface="Comic Sans MS" pitchFamily="66" charset="0"/>
              </a:rPr>
              <a:t>cores</a:t>
            </a:r>
            <a:r>
              <a:rPr lang="es-ES" sz="2400" dirty="0" smtClean="0">
                <a:latin typeface="Comic Sans MS" pitchFamily="66" charset="0"/>
              </a:rPr>
              <a:t> primarias e a </a:t>
            </a:r>
            <a:r>
              <a:rPr lang="es-ES" sz="2400" dirty="0" err="1" smtClean="0">
                <a:latin typeface="Comic Sans MS" pitchFamily="66" charset="0"/>
              </a:rPr>
              <a:t>súa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oposta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na</a:t>
            </a:r>
            <a:r>
              <a:rPr lang="es-ES" sz="2400" dirty="0" smtClean="0">
                <a:latin typeface="Comic Sans MS" pitchFamily="66" charset="0"/>
              </a:rPr>
              <a:t> roda de </a:t>
            </a:r>
            <a:r>
              <a:rPr lang="es-ES" sz="2400" dirty="0" err="1" smtClean="0">
                <a:latin typeface="Comic Sans MS" pitchFamily="66" charset="0"/>
              </a:rPr>
              <a:t>cores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24578" name="Picture 2" descr="Resultado de imagen de colores complementar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59236"/>
            <a:ext cx="8288541" cy="4094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14414" y="0"/>
            <a:ext cx="650530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AS CORES CÁLIDAS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857232"/>
            <a:ext cx="8501122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dirty="0" smtClean="0">
                <a:latin typeface="Comic Sans MS" pitchFamily="66" charset="0"/>
              </a:rPr>
              <a:t>Dan sensación de ACTIVIDADE, LEDICIA, AMIZADE</a:t>
            </a:r>
          </a:p>
          <a:p>
            <a:pPr algn="ctr">
              <a:lnSpc>
                <a:spcPct val="200000"/>
              </a:lnSpc>
            </a:pPr>
            <a:r>
              <a:rPr lang="es-ES" sz="2400" dirty="0" err="1" smtClean="0">
                <a:latin typeface="Comic Sans MS" pitchFamily="66" charset="0"/>
              </a:rPr>
              <a:t>Recordan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ao</a:t>
            </a:r>
            <a:r>
              <a:rPr lang="es-ES" sz="2400" dirty="0" smtClean="0">
                <a:latin typeface="Comic Sans MS" pitchFamily="66" charset="0"/>
              </a:rPr>
              <a:t> LUME, CALOR,…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25602" name="Picture 2" descr="Resultado de imagen de colores cali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571744"/>
            <a:ext cx="5143536" cy="2493837"/>
          </a:xfrm>
          <a:prstGeom prst="rect">
            <a:avLst/>
          </a:prstGeom>
          <a:noFill/>
        </p:spPr>
      </p:pic>
      <p:pic>
        <p:nvPicPr>
          <p:cNvPr id="25604" name="Picture 4" descr="Resultado de imagen de colores calid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301744"/>
            <a:ext cx="2000232" cy="1556256"/>
          </a:xfrm>
          <a:prstGeom prst="rect">
            <a:avLst/>
          </a:prstGeom>
          <a:noFill/>
        </p:spPr>
      </p:pic>
      <p:pic>
        <p:nvPicPr>
          <p:cNvPr id="25606" name="Picture 6" descr="Imagen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284849"/>
            <a:ext cx="1523990" cy="1573151"/>
          </a:xfrm>
          <a:prstGeom prst="rect">
            <a:avLst/>
          </a:prstGeom>
          <a:noFill/>
        </p:spPr>
      </p:pic>
      <p:sp>
        <p:nvSpPr>
          <p:cNvPr id="25608" name="AutoShape 8" descr="Resultado de imagen de colores calidos r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10" name="Picture 10" descr="Resultado de imagen de colores calidos rop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238765"/>
            <a:ext cx="2428852" cy="1619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14414" y="0"/>
            <a:ext cx="5657319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AS CORES FRÍAS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857232"/>
            <a:ext cx="8501122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dirty="0" smtClean="0">
                <a:latin typeface="Comic Sans MS" pitchFamily="66" charset="0"/>
              </a:rPr>
              <a:t>Dan sensación de TRANQUILIDADE, SERIEDADE, DISTANCIA</a:t>
            </a:r>
          </a:p>
          <a:p>
            <a:pPr algn="ctr">
              <a:lnSpc>
                <a:spcPct val="200000"/>
              </a:lnSpc>
            </a:pPr>
            <a:r>
              <a:rPr lang="es-ES" sz="2400" dirty="0" err="1" smtClean="0">
                <a:latin typeface="Comic Sans MS" pitchFamily="66" charset="0"/>
              </a:rPr>
              <a:t>Recordan</a:t>
            </a:r>
            <a:r>
              <a:rPr lang="es-ES" sz="2400" dirty="0" smtClean="0">
                <a:latin typeface="Comic Sans MS" pitchFamily="66" charset="0"/>
              </a:rPr>
              <a:t> a AUGA, NATUREZA,…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5608" name="AutoShape 8" descr="Resultado de imagen de colores calidos r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50" name="Picture 2" descr="Resultado de imagen de colores fr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5214974" cy="2659637"/>
          </a:xfrm>
          <a:prstGeom prst="rect">
            <a:avLst/>
          </a:prstGeom>
          <a:noFill/>
        </p:spPr>
      </p:pic>
      <p:pic>
        <p:nvPicPr>
          <p:cNvPr id="27652" name="Picture 4" descr="Resultado de imagen de colores frios decoraciÃ³n habitaciÃ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82176"/>
            <a:ext cx="2786050" cy="1775824"/>
          </a:xfrm>
          <a:prstGeom prst="rect">
            <a:avLst/>
          </a:prstGeom>
          <a:noFill/>
        </p:spPr>
      </p:pic>
      <p:pic>
        <p:nvPicPr>
          <p:cNvPr id="27654" name="Picture 6" descr="Resultado de imagen de colores frios cuadr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14950"/>
            <a:ext cx="2503450" cy="1357292"/>
          </a:xfrm>
          <a:prstGeom prst="rect">
            <a:avLst/>
          </a:prstGeom>
          <a:noFill/>
        </p:spPr>
      </p:pic>
      <p:pic>
        <p:nvPicPr>
          <p:cNvPr id="27656" name="Picture 8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5311160"/>
            <a:ext cx="2000224" cy="154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ltado de imagen de colores calidos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48" cy="589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14290"/>
            <a:ext cx="8440132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QUE IMOS APRENDER?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8596" y="1643050"/>
            <a:ext cx="8501122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800" dirty="0" smtClean="0">
                <a:latin typeface="Comic Sans MS" pitchFamily="66" charset="0"/>
              </a:rPr>
              <a:t>De </a:t>
            </a:r>
            <a:r>
              <a:rPr lang="es-ES" sz="2800" dirty="0" err="1" smtClean="0">
                <a:latin typeface="Comic Sans MS" pitchFamily="66" charset="0"/>
              </a:rPr>
              <a:t>onde</a:t>
            </a:r>
            <a:r>
              <a:rPr lang="es-ES" sz="2800" dirty="0" smtClean="0">
                <a:latin typeface="Comic Sans MS" pitchFamily="66" charset="0"/>
              </a:rPr>
              <a:t> proceden e que significan os </a:t>
            </a:r>
            <a:r>
              <a:rPr lang="es-ES" sz="2800" dirty="0" err="1" smtClean="0">
                <a:latin typeface="Comic Sans MS" pitchFamily="66" charset="0"/>
              </a:rPr>
              <a:t>mandalas</a:t>
            </a:r>
            <a:endParaRPr lang="es-ES" sz="28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800" dirty="0" smtClean="0">
                <a:latin typeface="Comic Sans MS" pitchFamily="66" charset="0"/>
              </a:rPr>
              <a:t>Como se colorean os </a:t>
            </a:r>
            <a:r>
              <a:rPr lang="es-ES" sz="2800" dirty="0" err="1" smtClean="0">
                <a:latin typeface="Comic Sans MS" pitchFamily="66" charset="0"/>
              </a:rPr>
              <a:t>mandalas</a:t>
            </a:r>
            <a:endParaRPr lang="es-ES" sz="28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800" dirty="0" err="1" smtClean="0">
                <a:latin typeface="Comic Sans MS" pitchFamily="66" charset="0"/>
              </a:rPr>
              <a:t>Cores</a:t>
            </a:r>
            <a:r>
              <a:rPr lang="es-ES" sz="2800" dirty="0" smtClean="0">
                <a:latin typeface="Comic Sans MS" pitchFamily="66" charset="0"/>
              </a:rPr>
              <a:t> primarios, secundarios e terciarios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800" dirty="0" err="1" smtClean="0">
                <a:latin typeface="Comic Sans MS" pitchFamily="66" charset="0"/>
              </a:rPr>
              <a:t>Cores</a:t>
            </a:r>
            <a:r>
              <a:rPr lang="es-ES" sz="2800" dirty="0" smtClean="0">
                <a:latin typeface="Comic Sans MS" pitchFamily="66" charset="0"/>
              </a:rPr>
              <a:t> complementarios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800" dirty="0" err="1" smtClean="0">
                <a:latin typeface="Comic Sans MS" pitchFamily="66" charset="0"/>
              </a:rPr>
              <a:t>Cores</a:t>
            </a:r>
            <a:r>
              <a:rPr lang="es-ES" sz="2800" dirty="0" smtClean="0">
                <a:latin typeface="Comic Sans MS" pitchFamily="66" charset="0"/>
              </a:rPr>
              <a:t> frías e cálidas</a:t>
            </a:r>
            <a:endParaRPr lang="es-E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1743" y="214290"/>
            <a:ext cx="865653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QUE SON OS MANDALAS?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142984"/>
            <a:ext cx="8501122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Son SÍMBOLOS </a:t>
            </a:r>
            <a:r>
              <a:rPr lang="es-ES" sz="2400" dirty="0" err="1" smtClean="0">
                <a:latin typeface="Comic Sans MS" pitchFamily="66" charset="0"/>
              </a:rPr>
              <a:t>ou</a:t>
            </a:r>
            <a:r>
              <a:rPr lang="es-ES" sz="2400" dirty="0" smtClean="0">
                <a:latin typeface="Comic Sans MS" pitchFamily="66" charset="0"/>
              </a:rPr>
              <a:t> REPRESENTACIÓNS de:</a:t>
            </a:r>
          </a:p>
          <a:p>
            <a:pPr lvl="1"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Sanación </a:t>
            </a:r>
          </a:p>
          <a:p>
            <a:pPr lvl="1"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Unión </a:t>
            </a:r>
          </a:p>
          <a:p>
            <a:pPr lvl="1"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A </a:t>
            </a:r>
            <a:r>
              <a:rPr lang="es-ES" sz="2400" dirty="0" err="1" smtClean="0">
                <a:latin typeface="Comic Sans MS" pitchFamily="66" charset="0"/>
              </a:rPr>
              <a:t>totalidade</a:t>
            </a:r>
            <a:r>
              <a:rPr lang="es-ES" sz="2400" dirty="0" smtClean="0">
                <a:latin typeface="Comic Sans MS" pitchFamily="66" charset="0"/>
              </a:rPr>
              <a:t> do ser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3357562"/>
            <a:ext cx="8501122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Transmiten:</a:t>
            </a:r>
          </a:p>
          <a:p>
            <a:pPr lvl="1">
              <a:buFont typeface="Wingdings" pitchFamily="2" charset="2"/>
              <a:buChar char="v"/>
            </a:pPr>
            <a:r>
              <a:rPr lang="es-ES" sz="2400" dirty="0" err="1" smtClean="0">
                <a:latin typeface="Comic Sans MS" pitchFamily="66" charset="0"/>
              </a:rPr>
              <a:t>Forza</a:t>
            </a:r>
            <a:r>
              <a:rPr lang="es-ES" sz="2400" dirty="0" smtClean="0">
                <a:latin typeface="Comic Sans MS" pitchFamily="66" charset="0"/>
              </a:rPr>
              <a:t>  </a:t>
            </a:r>
          </a:p>
          <a:p>
            <a:pPr lvl="1">
              <a:buFont typeface="Wingdings" pitchFamily="2" charset="2"/>
              <a:buChar char="v"/>
            </a:pPr>
            <a:r>
              <a:rPr lang="es-ES" sz="2400" dirty="0" err="1" smtClean="0">
                <a:latin typeface="Comic Sans MS" pitchFamily="66" charset="0"/>
              </a:rPr>
              <a:t>Enerxía</a:t>
            </a:r>
            <a:endParaRPr lang="es-ES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Equilibrio e meditación</a:t>
            </a:r>
          </a:p>
          <a:p>
            <a:pPr lvl="1"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Protección 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5857892"/>
            <a:ext cx="826700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 traducción é CÍRCULO SAGRADO</a:t>
            </a:r>
            <a:endParaRPr lang="es-E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 descr="Mandalas"/>
          <p:cNvPicPr>
            <a:picLocks noChangeAspect="1" noChangeArrowheads="1"/>
          </p:cNvPicPr>
          <p:nvPr/>
        </p:nvPicPr>
        <p:blipFill>
          <a:blip r:embed="rId3"/>
          <a:srcRect l="19616" r="19230"/>
          <a:stretch>
            <a:fillRect/>
          </a:stretch>
        </p:blipFill>
        <p:spPr bwMode="auto">
          <a:xfrm>
            <a:off x="5500694" y="3429000"/>
            <a:ext cx="2214578" cy="222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214290"/>
            <a:ext cx="668003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DE ONDE PROCEDEN</a:t>
            </a:r>
          </a:p>
          <a:p>
            <a:pPr algn="ctr"/>
            <a:r>
              <a:rPr lang="es-E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OS MANDALAS?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1928802"/>
            <a:ext cx="4857784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Nacen no budismo e hinduismo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A </a:t>
            </a:r>
            <a:r>
              <a:rPr lang="es-ES" sz="2400" dirty="0" err="1" smtClean="0">
                <a:latin typeface="Comic Sans MS" pitchFamily="66" charset="0"/>
              </a:rPr>
              <a:t>súa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orixe</a:t>
            </a:r>
            <a:r>
              <a:rPr lang="es-ES" sz="2400" dirty="0" smtClean="0">
                <a:latin typeface="Comic Sans MS" pitchFamily="66" charset="0"/>
              </a:rPr>
              <a:t> está </a:t>
            </a:r>
            <a:r>
              <a:rPr lang="es-ES" sz="2400" dirty="0" err="1" smtClean="0">
                <a:latin typeface="Comic Sans MS" pitchFamily="66" charset="0"/>
              </a:rPr>
              <a:t>na</a:t>
            </a:r>
            <a:r>
              <a:rPr lang="es-ES" sz="2400" dirty="0" smtClean="0">
                <a:latin typeface="Comic Sans MS" pitchFamily="66" charset="0"/>
              </a:rPr>
              <a:t> India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14338" name="Picture 2" descr="Resultado de imagen de i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876"/>
            <a:ext cx="2571768" cy="1453050"/>
          </a:xfrm>
          <a:prstGeom prst="rect">
            <a:avLst/>
          </a:prstGeom>
          <a:noFill/>
        </p:spPr>
      </p:pic>
      <p:sp>
        <p:nvSpPr>
          <p:cNvPr id="14340" name="AutoShape 4" descr="Resultado de imagen de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42" name="Picture 6" descr="Resultado de imagen de in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3116"/>
            <a:ext cx="4071934" cy="4071934"/>
          </a:xfrm>
          <a:prstGeom prst="rect">
            <a:avLst/>
          </a:prstGeom>
          <a:noFill/>
        </p:spPr>
      </p:pic>
      <p:pic>
        <p:nvPicPr>
          <p:cNvPr id="14346" name="Picture 10" descr="Resultado de imagen de in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976833"/>
            <a:ext cx="3545276" cy="188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ndalas, origen y significad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500041"/>
            <a:ext cx="7572428" cy="567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214290"/>
            <a:ext cx="6899646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PARA QUE SE USAN </a:t>
            </a:r>
          </a:p>
          <a:p>
            <a:pPr algn="ctr"/>
            <a:r>
              <a:rPr lang="es-E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OS MANDALAS?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1928802"/>
            <a:ext cx="5857916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400" dirty="0" err="1" smtClean="0">
                <a:latin typeface="Comic Sans MS" pitchFamily="66" charset="0"/>
              </a:rPr>
              <a:t>Mellorar</a:t>
            </a:r>
            <a:r>
              <a:rPr lang="es-ES" sz="2400" dirty="0" smtClean="0">
                <a:latin typeface="Comic Sans MS" pitchFamily="66" charset="0"/>
              </a:rPr>
              <a:t> a atención e a concentración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Así </a:t>
            </a:r>
            <a:r>
              <a:rPr lang="es-ES" sz="2400" dirty="0" err="1" smtClean="0">
                <a:latin typeface="Comic Sans MS" pitchFamily="66" charset="0"/>
              </a:rPr>
              <a:t>melloramos</a:t>
            </a:r>
            <a:r>
              <a:rPr lang="es-ES" sz="2400" dirty="0" smtClean="0">
                <a:latin typeface="Comic Sans MS" pitchFamily="66" charset="0"/>
              </a:rPr>
              <a:t> a memoria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400" dirty="0" err="1" smtClean="0">
                <a:latin typeface="Comic Sans MS" pitchFamily="66" charset="0"/>
              </a:rPr>
              <a:t>Acadar</a:t>
            </a:r>
            <a:r>
              <a:rPr lang="es-ES" sz="2400" dirty="0" smtClean="0">
                <a:latin typeface="Comic Sans MS" pitchFamily="66" charset="0"/>
              </a:rPr>
              <a:t> equilibrio e </a:t>
            </a:r>
            <a:r>
              <a:rPr lang="es-ES" sz="2400" dirty="0" err="1" smtClean="0">
                <a:latin typeface="Comic Sans MS" pitchFamily="66" charset="0"/>
              </a:rPr>
              <a:t>tranquilidade</a:t>
            </a:r>
            <a:endParaRPr lang="es-ES" sz="24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400" dirty="0" smtClean="0">
                <a:latin typeface="Comic Sans MS" pitchFamily="66" charset="0"/>
              </a:rPr>
              <a:t>OUTROS USOS: </a:t>
            </a:r>
            <a:r>
              <a:rPr lang="es-ES" sz="2400" dirty="0" err="1" smtClean="0">
                <a:latin typeface="Comic Sans MS" pitchFamily="66" charset="0"/>
              </a:rPr>
              <a:t>tatuaxes</a:t>
            </a:r>
            <a:r>
              <a:rPr lang="es-ES" sz="2400" dirty="0" smtClean="0">
                <a:latin typeface="Comic Sans MS" pitchFamily="66" charset="0"/>
              </a:rPr>
              <a:t>, </a:t>
            </a:r>
            <a:r>
              <a:rPr lang="es-ES" sz="2400" dirty="0" err="1" smtClean="0">
                <a:latin typeface="Comic Sans MS" pitchFamily="66" charset="0"/>
              </a:rPr>
              <a:t>cadros</a:t>
            </a:r>
            <a:r>
              <a:rPr lang="es-ES" sz="2400" dirty="0" smtClean="0">
                <a:latin typeface="Comic Sans MS" pitchFamily="66" charset="0"/>
              </a:rPr>
              <a:t> e decoración, etc.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14340" name="AutoShape 4" descr="Resultado de imagen de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0" name="Picture 2" descr="Resultado de imagen de MANDA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428868"/>
            <a:ext cx="2714644" cy="2010534"/>
          </a:xfrm>
          <a:prstGeom prst="rect">
            <a:avLst/>
          </a:prstGeom>
          <a:noFill/>
        </p:spPr>
      </p:pic>
      <p:pic>
        <p:nvPicPr>
          <p:cNvPr id="17412" name="Picture 4" descr="Resultado de imagen de MANDAL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5198" y="5143512"/>
            <a:ext cx="1805889" cy="1495403"/>
          </a:xfrm>
          <a:prstGeom prst="rect">
            <a:avLst/>
          </a:prstGeom>
          <a:noFill/>
        </p:spPr>
      </p:pic>
      <p:pic>
        <p:nvPicPr>
          <p:cNvPr id="17414" name="Picture 6" descr="Resultado de imagen de MANDALAS"/>
          <p:cNvPicPr>
            <a:picLocks noChangeAspect="1" noChangeArrowheads="1"/>
          </p:cNvPicPr>
          <p:nvPr/>
        </p:nvPicPr>
        <p:blipFill>
          <a:blip r:embed="rId5"/>
          <a:srcRect l="16667" t="16667" r="16666" b="16666"/>
          <a:stretch>
            <a:fillRect/>
          </a:stretch>
        </p:blipFill>
        <p:spPr bwMode="auto">
          <a:xfrm>
            <a:off x="1214414" y="5500702"/>
            <a:ext cx="1143008" cy="1143008"/>
          </a:xfrm>
          <a:prstGeom prst="rect">
            <a:avLst/>
          </a:prstGeom>
          <a:noFill/>
        </p:spPr>
      </p:pic>
      <p:pic>
        <p:nvPicPr>
          <p:cNvPr id="17416" name="Picture 8" descr="Imagen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976823"/>
            <a:ext cx="1881177" cy="1881177"/>
          </a:xfrm>
          <a:prstGeom prst="rect">
            <a:avLst/>
          </a:prstGeom>
          <a:noFill/>
        </p:spPr>
      </p:pic>
      <p:pic>
        <p:nvPicPr>
          <p:cNvPr id="17418" name="Picture 10" descr="Resultado de imagen de MANDAL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143512"/>
            <a:ext cx="1339463" cy="153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214290"/>
            <a:ext cx="6875601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COMO SE COLOREAN</a:t>
            </a:r>
          </a:p>
          <a:p>
            <a:pPr algn="ctr"/>
            <a:r>
              <a:rPr lang="es-E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OS MANDALAS?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2072240"/>
            <a:ext cx="4857784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b="1" u="sng" dirty="0" smtClean="0">
                <a:latin typeface="Comic Sans MS" pitchFamily="66" charset="0"/>
              </a:rPr>
              <a:t>De </a:t>
            </a:r>
            <a:r>
              <a:rPr lang="es-ES" sz="2400" b="1" u="sng" dirty="0" err="1" smtClean="0">
                <a:latin typeface="Comic Sans MS" pitchFamily="66" charset="0"/>
              </a:rPr>
              <a:t>fóra</a:t>
            </a:r>
            <a:r>
              <a:rPr lang="es-ES" sz="2400" b="1" u="sng" dirty="0" smtClean="0">
                <a:latin typeface="Comic Sans MS" pitchFamily="66" charset="0"/>
              </a:rPr>
              <a:t> cara dentro</a:t>
            </a:r>
            <a:r>
              <a:rPr lang="es-ES" sz="2400" dirty="0" smtClean="0">
                <a:latin typeface="Comic Sans MS" pitchFamily="66" charset="0"/>
              </a:rPr>
              <a:t>, simbolizando o proceso de empezar polo que nos rodea e concentrarnos e ir centrándonos no </a:t>
            </a:r>
            <a:r>
              <a:rPr lang="es-ES" sz="2400" dirty="0" err="1" smtClean="0">
                <a:latin typeface="Comic Sans MS" pitchFamily="66" charset="0"/>
              </a:rPr>
              <a:t>noso</a:t>
            </a:r>
            <a:r>
              <a:rPr lang="es-ES" sz="2400" dirty="0" smtClean="0">
                <a:latin typeface="Comic Sans MS" pitchFamily="66" charset="0"/>
              </a:rPr>
              <a:t> interior.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14340" name="AutoShape 4" descr="Resultado de imagen de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58" name="Picture 2" descr="Resultado de imagen de mandalas como colorear de fuera a den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58276"/>
            <a:ext cx="5572164" cy="529974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00100" y="0"/>
            <a:ext cx="7891905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AS CORES.</a:t>
            </a:r>
          </a:p>
          <a:p>
            <a:pPr algn="ctr"/>
            <a:r>
              <a:rPr lang="es-E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O CÍRCULO CROMÁTICO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00100" y="0"/>
            <a:ext cx="733726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AS CORES PRIMARIAS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857232"/>
            <a:ext cx="8501122" cy="18494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dirty="0" smtClean="0">
                <a:latin typeface="Comic Sans MS" pitchFamily="66" charset="0"/>
              </a:rPr>
              <a:t>Son </a:t>
            </a:r>
            <a:r>
              <a:rPr lang="es-ES" sz="2000" dirty="0" err="1" smtClean="0">
                <a:latin typeface="Comic Sans MS" pitchFamily="66" charset="0"/>
              </a:rPr>
              <a:t>aquelas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cores</a:t>
            </a:r>
            <a:r>
              <a:rPr lang="es-ES" sz="2000" dirty="0" smtClean="0">
                <a:latin typeface="Comic Sans MS" pitchFamily="66" charset="0"/>
              </a:rPr>
              <a:t> que </a:t>
            </a:r>
            <a:r>
              <a:rPr lang="es-ES" sz="2000" b="1" u="sng" dirty="0" smtClean="0">
                <a:latin typeface="Comic Sans MS" pitchFamily="66" charset="0"/>
              </a:rPr>
              <a:t>non</a:t>
            </a:r>
            <a:r>
              <a:rPr lang="es-ES" sz="2000" dirty="0" smtClean="0">
                <a:latin typeface="Comic Sans MS" pitchFamily="66" charset="0"/>
              </a:rPr>
              <a:t> se poden </a:t>
            </a:r>
            <a:r>
              <a:rPr lang="es-ES" sz="2000" dirty="0" err="1" smtClean="0">
                <a:latin typeface="Comic Sans MS" pitchFamily="66" charset="0"/>
              </a:rPr>
              <a:t>obter</a:t>
            </a:r>
            <a:r>
              <a:rPr lang="es-ES" sz="2000" dirty="0" smtClean="0">
                <a:latin typeface="Comic Sans MS" pitchFamily="66" charset="0"/>
              </a:rPr>
              <a:t> mesturando </a:t>
            </a:r>
            <a:r>
              <a:rPr lang="es-ES" sz="2000" dirty="0" err="1" smtClean="0">
                <a:latin typeface="Comic Sans MS" pitchFamily="66" charset="0"/>
              </a:rPr>
              <a:t>outras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cores</a:t>
            </a:r>
            <a:r>
              <a:rPr lang="es-ES" sz="2000" dirty="0" smtClean="0">
                <a:latin typeface="Comic Sans MS" pitchFamily="66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s-ES" sz="2000" dirty="0" smtClean="0">
                <a:latin typeface="Comic Sans MS" pitchFamily="66" charset="0"/>
              </a:rPr>
              <a:t>Delas </a:t>
            </a:r>
            <a:r>
              <a:rPr lang="es-ES" sz="2000" dirty="0" err="1" smtClean="0">
                <a:latin typeface="Comic Sans MS" pitchFamily="66" charset="0"/>
              </a:rPr>
              <a:t>obtéñense</a:t>
            </a:r>
            <a:r>
              <a:rPr lang="es-ES" sz="2000" dirty="0" smtClean="0">
                <a:latin typeface="Comic Sans MS" pitchFamily="66" charset="0"/>
              </a:rPr>
              <a:t> todas as </a:t>
            </a:r>
            <a:r>
              <a:rPr lang="es-ES" sz="2000" dirty="0" err="1" smtClean="0">
                <a:latin typeface="Comic Sans MS" pitchFamily="66" charset="0"/>
              </a:rPr>
              <a:t>demais</a:t>
            </a:r>
            <a:endParaRPr lang="es-ES" sz="2000" dirty="0">
              <a:latin typeface="Comic Sans MS" pitchFamily="66" charset="0"/>
            </a:endParaRPr>
          </a:p>
          <a:p>
            <a:pPr algn="ctr">
              <a:lnSpc>
                <a:spcPct val="200000"/>
              </a:lnSpc>
            </a:pPr>
            <a:r>
              <a:rPr lang="es-ES" sz="2000" b="1" u="sng" dirty="0" smtClean="0">
                <a:latin typeface="Comic Sans MS" pitchFamily="66" charset="0"/>
              </a:rPr>
              <a:t>Cómo</a:t>
            </a:r>
            <a:r>
              <a:rPr lang="es-ES" sz="2000" dirty="0" smtClean="0">
                <a:latin typeface="Comic Sans MS" pitchFamily="66" charset="0"/>
              </a:rPr>
              <a:t>? </a:t>
            </a:r>
            <a:r>
              <a:rPr lang="es-ES" sz="2000" dirty="0" err="1" smtClean="0">
                <a:latin typeface="Comic Sans MS" pitchFamily="66" charset="0"/>
              </a:rPr>
              <a:t>Mesturándoas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21506" name="Picture 2" descr="Resultado de imagen de colores primar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0175" y="3143248"/>
            <a:ext cx="3606623" cy="3429024"/>
          </a:xfrm>
          <a:prstGeom prst="rect">
            <a:avLst/>
          </a:prstGeom>
          <a:noFill/>
        </p:spPr>
      </p:pic>
      <p:pic>
        <p:nvPicPr>
          <p:cNvPr id="21510" name="Picture 6" descr="Resultado de imagen de colores primar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70400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238</Words>
  <Application>Microsoft Office PowerPoint</Application>
  <PresentationFormat>Presentación en pantalla (4:3)</PresentationFormat>
  <Paragraphs>49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14</cp:revision>
  <dcterms:created xsi:type="dcterms:W3CDTF">2018-07-27T10:52:00Z</dcterms:created>
  <dcterms:modified xsi:type="dcterms:W3CDTF">2018-07-27T12:20:09Z</dcterms:modified>
</cp:coreProperties>
</file>