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gl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8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152400" y="153988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/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0A16110-2C06-459F-BEF2-71014FDB660C}" type="datetimeFigureOut">
              <a:rPr lang="gl-ES"/>
              <a:pPr>
                <a:defRPr/>
              </a:pPr>
              <a:t>21/01/14</a:t>
            </a:fld>
            <a:endParaRPr lang="gl-ES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436C29F-61CA-4720-BDB6-6E6F4012A21A}" type="slidenum">
              <a:rPr lang="gl-ES"/>
              <a:pPr>
                <a:defRPr/>
              </a:pPr>
              <a:t>‹Nº›</a:t>
            </a:fld>
            <a:endParaRPr lang="gl-ES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gl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C1D2A-BCC8-48CC-8116-1CF32866C5C8}" type="datetimeFigureOut">
              <a:rPr lang="gl-ES"/>
              <a:pPr>
                <a:defRPr/>
              </a:pPr>
              <a:t>21/01/14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A1843-4EFF-4838-B9E9-1D34AABDDC81}" type="slidenum">
              <a:rPr lang="gl-ES"/>
              <a:pPr>
                <a:defRPr/>
              </a:pPr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52400" y="147638"/>
            <a:ext cx="6705600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7010400" y="147638"/>
            <a:ext cx="19558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CC235-5D17-446D-90AE-41D7C38B7458}" type="datetimeFigureOut">
              <a:rPr lang="gl-ES"/>
              <a:pPr>
                <a:defRPr/>
              </a:pPr>
              <a:t>21/01/14</a:t>
            </a:fld>
            <a:endParaRPr lang="gl-E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D5A549F7-4969-45D8-A0DA-6BCF7B626E73}" type="slidenum">
              <a:rPr lang="gl-ES"/>
              <a:pPr>
                <a:defRPr/>
              </a:pPr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43B22-9DFE-4E02-82AB-6BE4B944A98F}" type="datetimeFigureOut">
              <a:rPr lang="gl-ES"/>
              <a:pPr>
                <a:defRPr/>
              </a:pPr>
              <a:t>21/01/14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419A1-5B89-43DE-8E3B-DD4A312F2D03}" type="slidenum">
              <a:rPr lang="gl-ES"/>
              <a:pPr>
                <a:defRPr/>
              </a:pPr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010400" y="152400"/>
            <a:ext cx="1981200" cy="65563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152400" y="153988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DA37554-7941-475A-B703-8442BF657D00}" type="datetimeFigureOut">
              <a:rPr lang="gl-ES"/>
              <a:pPr>
                <a:defRPr/>
              </a:pPr>
              <a:t>21/01/14</a:t>
            </a:fld>
            <a:endParaRPr lang="gl-E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399FFAF-356E-4DF1-ACA8-0F54B8F7AB2B}" type="slidenum">
              <a:rPr lang="gl-ES"/>
              <a:pPr>
                <a:defRPr/>
              </a:pPr>
              <a:t>‹Nº›</a:t>
            </a:fld>
            <a:endParaRPr lang="gl-E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gl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4F049-E68D-434D-9BD9-C3E8DC091E45}" type="datetimeFigureOut">
              <a:rPr lang="gl-ES"/>
              <a:pPr>
                <a:defRPr/>
              </a:pPr>
              <a:t>21/01/14</a:t>
            </a:fld>
            <a:endParaRPr lang="gl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C93E7-EABA-423B-9125-473DF6497546}" type="slidenum">
              <a:rPr lang="gl-ES"/>
              <a:pPr>
                <a:defRPr/>
              </a:pPr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1C7E4-E1B7-4E4D-9986-971BA48E9DB3}" type="datetimeFigureOut">
              <a:rPr lang="gl-ES"/>
              <a:pPr>
                <a:defRPr/>
              </a:pPr>
              <a:t>21/01/14</a:t>
            </a:fld>
            <a:endParaRPr lang="gl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CEBD4-6014-47CA-A61D-04E08202602C}" type="slidenum">
              <a:rPr lang="gl-ES"/>
              <a:pPr>
                <a:defRPr/>
              </a:pPr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674C4-4BDA-412C-9B74-B2B74F763304}" type="datetimeFigureOut">
              <a:rPr lang="gl-ES"/>
              <a:pPr>
                <a:defRPr/>
              </a:pPr>
              <a:t>21/01/14</a:t>
            </a:fld>
            <a:endParaRPr lang="gl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5BF86-F050-4201-BCFD-E93A038D39AD}" type="slidenum">
              <a:rPr lang="gl-ES"/>
              <a:pPr>
                <a:defRPr/>
              </a:pPr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152400" y="150813"/>
            <a:ext cx="8831263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55CA0-6117-4ECB-8BC2-46BEB0EE093F}" type="datetimeFigureOut">
              <a:rPr lang="gl-ES"/>
              <a:pPr>
                <a:defRPr/>
              </a:pPr>
              <a:t>21/01/14</a:t>
            </a:fld>
            <a:endParaRPr lang="gl-E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C784B-69F4-4D88-943B-5EC68A6B7884}" type="slidenum">
              <a:rPr lang="gl-ES"/>
              <a:pPr>
                <a:defRPr/>
              </a:pPr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7"/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7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66EC8-F3C5-409E-AE45-F49ED076DF79}" type="datetimeFigureOut">
              <a:rPr lang="gl-ES"/>
              <a:pPr>
                <a:defRPr/>
              </a:pPr>
              <a:t>21/01/14</a:t>
            </a:fld>
            <a:endParaRPr lang="gl-E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2A71CFB-02D9-48C9-81FC-16B0DEDFA5AF}" type="slidenum">
              <a:rPr lang="gl-ES"/>
              <a:pPr>
                <a:defRPr/>
              </a:pPr>
              <a:t>‹Nº›</a:t>
            </a:fld>
            <a:endParaRPr lang="gl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6" name="Rectangle 8"/>
          <p:cNvSpPr/>
          <p:nvPr/>
        </p:nvSpPr>
        <p:spPr>
          <a:xfrm>
            <a:off x="7010400" y="150813"/>
            <a:ext cx="1981200" cy="65563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E48BD-D9C5-4093-BD43-FA4EEA72A581}" type="datetimeFigureOut">
              <a:rPr lang="gl-ES"/>
              <a:pPr>
                <a:defRPr/>
              </a:pPr>
              <a:t>21/01/14</a:t>
            </a:fld>
            <a:endParaRPr lang="gl-E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AB787-BEBF-4324-94D5-4266AF7F8F6B}" type="slidenum">
              <a:rPr lang="gl-ES"/>
              <a:pPr>
                <a:defRPr/>
              </a:pPr>
              <a:t>‹Nº›</a:t>
            </a:fld>
            <a:endParaRPr lang="gl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5125"/>
            <a:ext cx="8831263" cy="50450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600"/>
            <a:ext cx="83820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19263"/>
            <a:ext cx="8407400" cy="4406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475" y="6356350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5E93043-70A5-4055-B98F-6FB280545D31}" type="datetimeFigureOut">
              <a:rPr lang="gl-ES"/>
              <a:pPr>
                <a:defRPr/>
              </a:pPr>
              <a:t>21/01/14</a:t>
            </a:fld>
            <a:endParaRPr lang="gl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63" y="6354763"/>
            <a:ext cx="582612" cy="274637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65BC70CA-4318-42DB-9557-02201D377D29}" type="slidenum">
              <a:rPr lang="gl-ES"/>
              <a:pPr>
                <a:defRPr/>
              </a:pPr>
              <a:t>‹Nº›</a:t>
            </a:fld>
            <a:endParaRPr lang="gl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3" r:id="rId5"/>
    <p:sldLayoutId id="2147483692" r:id="rId6"/>
    <p:sldLayoutId id="2147483698" r:id="rId7"/>
    <p:sldLayoutId id="2147483699" r:id="rId8"/>
    <p:sldLayoutId id="2147483700" r:id="rId9"/>
    <p:sldLayoutId id="2147483691" r:id="rId10"/>
    <p:sldLayoutId id="214748370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200" kern="1200" cap="all" spc="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Medium" pitchFamily="34" charset="0"/>
        </a:defRPr>
      </a:lvl9pPr>
    </p:titleStyle>
    <p:bodyStyle>
      <a:lvl1pPr marL="2730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"/>
        <a:defRPr sz="2000" kern="1200" spc="15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ern="1200" spc="1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ct val="0"/>
        </a:spcAft>
        <a:buClr>
          <a:srgbClr val="928B70"/>
        </a:buClr>
        <a:buFont typeface="Wingdings" pitchFamily="2" charset="2"/>
        <a:buChar char="§"/>
        <a:defRPr sz="1600" kern="1200" spc="100">
          <a:solidFill>
            <a:schemeClr val="tx2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ct val="0"/>
        </a:spcAft>
        <a:buClr>
          <a:srgbClr val="87706B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ct val="20000"/>
        </a:spcBef>
        <a:spcAft>
          <a:spcPct val="0"/>
        </a:spcAft>
        <a:buClr>
          <a:srgbClr val="6F777D"/>
        </a:buClr>
        <a:buFont typeface="Wingdings" pitchFamily="2" charset="2"/>
        <a:buChar char="§"/>
        <a:defRPr sz="1300" kern="1200" spc="10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3 Marcador de contenido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719263"/>
            <a:ext cx="5184775" cy="4949825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s-ES" cap="none" smtClean="0"/>
              <a:t>COMENTARIO dUN TEXTO HISTÓRICO</a:t>
            </a:r>
            <a:endParaRPr lang="gl-ES" cap="none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36525" indent="0">
              <a:lnSpc>
                <a:spcPct val="80000"/>
              </a:lnSpc>
              <a:buFont typeface="Wingdings 2" pitchFamily="18" charset="2"/>
              <a:buNone/>
            </a:pPr>
            <a:endParaRPr lang="es-ES" sz="1900" smtClean="0"/>
          </a:p>
          <a:p>
            <a:pPr marL="136525" indent="0">
              <a:lnSpc>
                <a:spcPct val="80000"/>
              </a:lnSpc>
            </a:pPr>
            <a:r>
              <a:rPr lang="es-ES" sz="1800" smtClean="0"/>
              <a:t>É unha das partes esenciais deste procedemento. Débese precisar o contido temático ou interno do texto a través da concreción do tema, das ideas principais e das ideas secundarias, así como a relación entre todos estes compoñentes. Débense explicar, así mesmo, os nomes de personaxes, feitos importantes e circunstancias, conceptos significativos, etc .</a:t>
            </a:r>
          </a:p>
          <a:p>
            <a:pPr marL="136525" indent="0">
              <a:lnSpc>
                <a:spcPct val="80000"/>
              </a:lnSpc>
            </a:pPr>
            <a:r>
              <a:rPr lang="es-ES" sz="1800" smtClean="0"/>
              <a:t>Definición e precisión dos termos, nomes de institucións ou de persoaxes e palabras cun significado especial que aparezan no texto e que se sinalaron na fase de preparación. </a:t>
            </a:r>
          </a:p>
          <a:p>
            <a:pPr marL="136525" indent="0">
              <a:lnSpc>
                <a:spcPct val="80000"/>
              </a:lnSpc>
            </a:pPr>
            <a:r>
              <a:rPr lang="es-ES" smtClean="0"/>
              <a:t>Tema (ou título do texto adoita dar unha boa pista para coñecelo) </a:t>
            </a:r>
            <a:endParaRPr lang="es-ES" sz="1900" smtClean="0"/>
          </a:p>
          <a:p>
            <a:pPr marL="136525" indent="0">
              <a:lnSpc>
                <a:spcPct val="80000"/>
              </a:lnSpc>
            </a:pPr>
            <a:r>
              <a:rPr lang="es-ES" smtClean="0"/>
              <a:t>Ideas principais (poden aparecer dúas ou tres como máximo e adoitan coincidir coas divisións en párrafos do texto) </a:t>
            </a:r>
          </a:p>
          <a:p>
            <a:pPr marL="136525" indent="0">
              <a:lnSpc>
                <a:spcPct val="80000"/>
              </a:lnSpc>
            </a:pPr>
            <a:r>
              <a:rPr lang="es-ES" sz="1900" smtClean="0"/>
              <a:t>Ideas secundarias a partires das principais. </a:t>
            </a:r>
            <a:endParaRPr lang="gl-ES" sz="1900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gl-ES" cap="none" smtClean="0"/>
              <a:t> ANÁLISE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183187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endParaRPr lang="es-ES" smtClean="0"/>
          </a:p>
          <a:p>
            <a:endParaRPr lang="es-ES" smtClean="0"/>
          </a:p>
          <a:p>
            <a:r>
              <a:rPr lang="es-ES" b="1" smtClean="0"/>
              <a:t>Neste apartado hai que relacionar o texto coa situación histórica a que fai referencia. É o momento de aplicar a extensión dos nosos coñecementos ao texto seguindo esta orde:</a:t>
            </a:r>
          </a:p>
          <a:p>
            <a:r>
              <a:rPr lang="es-ES" b="1" smtClean="0"/>
              <a:t>Límites cronolóxicos </a:t>
            </a:r>
          </a:p>
          <a:p>
            <a:r>
              <a:rPr lang="es-ES" b="1" smtClean="0"/>
              <a:t>Antecedentes (causas e circunstancias que orixinan o alcance do texto)</a:t>
            </a:r>
          </a:p>
          <a:p>
            <a:r>
              <a:rPr lang="es-ES" b="1" smtClean="0"/>
              <a:t>Os feitos (contidos históricos do texto) </a:t>
            </a:r>
          </a:p>
          <a:p>
            <a:r>
              <a:rPr lang="es-ES" b="1" smtClean="0"/>
              <a:t>Consecuencias (transcendencia do seu contido, é dicir, todo o que del se deriva)</a:t>
            </a:r>
          </a:p>
          <a:p>
            <a:r>
              <a:rPr lang="es-ES" b="1" smtClean="0"/>
              <a:t> Valoración e crítica do texto (o alumno pode facer estimacións persoais pero sempre que estean ben fundamentadas e sexan obxectivas) </a:t>
            </a:r>
            <a:br>
              <a:rPr lang="es-ES" b="1" smtClean="0"/>
            </a:br>
            <a:endParaRPr lang="es-ES" b="1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gl-ES" dirty="0"/>
              <a:t>COMENTARIO.</a:t>
            </a:r>
            <a:br>
              <a:rPr lang="gl-ES" dirty="0"/>
            </a:br>
            <a:endParaRPr lang="gl-E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47085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36525" indent="0">
              <a:buFont typeface="Wingdings 2" pitchFamily="18" charset="2"/>
              <a:buNone/>
            </a:pPr>
            <a:endParaRPr lang="es-ES" smtClean="0"/>
          </a:p>
          <a:p>
            <a:pPr marL="136525" indent="0"/>
            <a:endParaRPr lang="es-ES" smtClean="0"/>
          </a:p>
          <a:p>
            <a:pPr marL="136525" indent="0"/>
            <a:endParaRPr lang="es-ES" smtClean="0"/>
          </a:p>
          <a:p>
            <a:pPr marL="136525" indent="0"/>
            <a:r>
              <a:rPr lang="es-ES" smtClean="0"/>
              <a:t>Débese demostrar a capacidade de síntese, facendo unha última valoración xeral. </a:t>
            </a:r>
            <a:br>
              <a:rPr lang="es-ES" smtClean="0"/>
            </a:br>
            <a:endParaRPr lang="es-ES" smtClean="0"/>
          </a:p>
          <a:p>
            <a:pPr marL="136525" indent="0"/>
            <a:r>
              <a:rPr lang="es-ES" smtClean="0"/>
              <a:t>Síntese final interpretativa na que se recolla o sentido global do texto. </a:t>
            </a:r>
          </a:p>
          <a:p>
            <a:pPr marL="136525" indent="0">
              <a:buFont typeface="Wingdings 2" pitchFamily="18" charset="2"/>
              <a:buNone/>
            </a:pPr>
            <a:endParaRPr lang="es-ES" smtClean="0"/>
          </a:p>
          <a:p>
            <a:pPr marL="136525" indent="0"/>
            <a:r>
              <a:rPr lang="es-ES" smtClean="0"/>
              <a:t> Avaliación persoal buscando un pronunciamento persoal razoado, comentando o interese do mesmo en canto á súa achega ao coñecemento do pasado ou dun tema concreto. </a:t>
            </a:r>
            <a:endParaRPr lang="gl-ES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gl-ES" dirty="0" smtClean="0"/>
              <a:t>CONCLUSIÓN</a:t>
            </a:r>
            <a:r>
              <a:rPr lang="gl-ES" dirty="0"/>
              <a:t/>
            </a:r>
            <a:br>
              <a:rPr lang="gl-ES" dirty="0"/>
            </a:br>
            <a:endParaRPr lang="gl-E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36525" indent="0">
              <a:buFont typeface="Wingdings 2" pitchFamily="18" charset="2"/>
              <a:buNone/>
            </a:pPr>
            <a:endParaRPr lang="es-ES" smtClean="0">
              <a:solidFill>
                <a:srgbClr val="FF0000"/>
              </a:solidFill>
            </a:endParaRPr>
          </a:p>
          <a:p>
            <a:pPr marL="136525" indent="0">
              <a:buFont typeface="Wingdings 2" pitchFamily="18" charset="2"/>
              <a:buNone/>
            </a:pPr>
            <a:r>
              <a:rPr lang="es-ES" smtClean="0">
                <a:solidFill>
                  <a:srgbClr val="FF0000"/>
                </a:solidFill>
              </a:rPr>
              <a:t>Digresión:</a:t>
            </a:r>
          </a:p>
          <a:p>
            <a:pPr marL="136525" indent="0">
              <a:buFont typeface="Wingdings 2" pitchFamily="18" charset="2"/>
              <a:buNone/>
            </a:pPr>
            <a:r>
              <a:rPr lang="es-ES" smtClean="0">
                <a:solidFill>
                  <a:srgbClr val="FF0000"/>
                </a:solidFill>
              </a:rPr>
              <a:t> </a:t>
            </a:r>
          </a:p>
          <a:p>
            <a:pPr marL="136525" indent="0"/>
            <a:r>
              <a:rPr lang="es-ES" b="1" smtClean="0"/>
              <a:t>Cando se tocan aspectos externos do texto a comentar pero non se aporta nada importante para esclarecer o texto proposto. O alumno deberá centrarse en torno ao asunto do texto para evitar digresiones</a:t>
            </a:r>
            <a:endParaRPr lang="gl-ES" b="1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EVITAR </a:t>
            </a:r>
            <a:endParaRPr lang="gl-E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36525" indent="0">
              <a:buFont typeface="Wingdings 2" pitchFamily="18" charset="2"/>
              <a:buNone/>
            </a:pPr>
            <a:r>
              <a:rPr lang="es-ES" smtClean="0">
                <a:solidFill>
                  <a:srgbClr val="FF0000"/>
                </a:solidFill>
              </a:rPr>
              <a:t> </a:t>
            </a:r>
          </a:p>
          <a:p>
            <a:pPr marL="136525" indent="0">
              <a:buFont typeface="Wingdings 2" pitchFamily="18" charset="2"/>
              <a:buNone/>
            </a:pPr>
            <a:endParaRPr lang="es-ES" smtClean="0">
              <a:solidFill>
                <a:srgbClr val="FF0000"/>
              </a:solidFill>
            </a:endParaRPr>
          </a:p>
          <a:p>
            <a:pPr marL="136525" indent="0">
              <a:buFont typeface="Wingdings 2" pitchFamily="18" charset="2"/>
              <a:buNone/>
            </a:pPr>
            <a:r>
              <a:rPr lang="es-ES" smtClean="0">
                <a:solidFill>
                  <a:srgbClr val="FF0000"/>
                </a:solidFill>
              </a:rPr>
              <a:t>Paráfrase:</a:t>
            </a:r>
          </a:p>
          <a:p>
            <a:pPr marL="136525" indent="0">
              <a:buFont typeface="Wingdings 2" pitchFamily="18" charset="2"/>
              <a:buNone/>
            </a:pPr>
            <a:endParaRPr lang="es-ES" smtClean="0">
              <a:solidFill>
                <a:srgbClr val="FF0000"/>
              </a:solidFill>
            </a:endParaRPr>
          </a:p>
          <a:p>
            <a:pPr marL="136525" indent="0"/>
            <a:r>
              <a:rPr lang="es-ES" smtClean="0"/>
              <a:t>É unha simple repetición máis ou menos elaborada do texto, non aporta nada positivo en si, non se di nada novo. Pódense e débense citar breves fragmentos como apoio ao comentario pero non se poden copiar as palabras do autor. 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gl-ES" dirty="0">
                <a:solidFill>
                  <a:srgbClr val="FF0000"/>
                </a:solidFill>
              </a:rPr>
              <a:t>A EVITAR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36525" indent="0">
              <a:buFont typeface="Wingdings 2" pitchFamily="18" charset="2"/>
              <a:buNone/>
            </a:pPr>
            <a:endParaRPr lang="es-ES" b="1" smtClean="0">
              <a:solidFill>
                <a:srgbClr val="FF0000"/>
              </a:solidFill>
            </a:endParaRPr>
          </a:p>
          <a:p>
            <a:pPr marL="136525" indent="0">
              <a:buFont typeface="Wingdings 2" pitchFamily="18" charset="2"/>
              <a:buNone/>
            </a:pPr>
            <a:endParaRPr lang="es-ES" b="1" smtClean="0">
              <a:solidFill>
                <a:srgbClr val="FF0000"/>
              </a:solidFill>
            </a:endParaRPr>
          </a:p>
          <a:p>
            <a:pPr marL="136525" indent="0">
              <a:buFont typeface="Wingdings 2" pitchFamily="18" charset="2"/>
              <a:buNone/>
            </a:pPr>
            <a:r>
              <a:rPr lang="es-ES" b="1" smtClean="0">
                <a:solidFill>
                  <a:srgbClr val="FF0000"/>
                </a:solidFill>
              </a:rPr>
              <a:t>Precipitación: </a:t>
            </a:r>
          </a:p>
          <a:p>
            <a:pPr marL="136525" indent="0">
              <a:buFont typeface="Wingdings 2" pitchFamily="18" charset="2"/>
              <a:buNone/>
            </a:pPr>
            <a:endParaRPr lang="es-ES" b="1" smtClean="0">
              <a:solidFill>
                <a:srgbClr val="FF0000"/>
              </a:solidFill>
            </a:endParaRPr>
          </a:p>
          <a:p>
            <a:pPr marL="136525" indent="0"/>
            <a:r>
              <a:rPr lang="es-ES" smtClean="0"/>
              <a:t>Non debe dicir en poucas liñas todo o conxunto de ideas que posibilita o texto. É necesario dosificar, nos lugares respectivos do noso comentario, as ideas que aportemos para evitar reiteracións. 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gl-ES" dirty="0">
                <a:solidFill>
                  <a:srgbClr val="FF0000"/>
                </a:solidFill>
              </a:rPr>
              <a:t>A EVITAR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36525" indent="0">
              <a:buFont typeface="Wingdings 2" pitchFamily="18" charset="2"/>
              <a:buNone/>
            </a:pPr>
            <a:endParaRPr lang="es-ES" b="1" smtClean="0">
              <a:solidFill>
                <a:srgbClr val="FF0000"/>
              </a:solidFill>
            </a:endParaRPr>
          </a:p>
          <a:p>
            <a:pPr marL="136525" indent="0">
              <a:buFont typeface="Wingdings 2" pitchFamily="18" charset="2"/>
              <a:buNone/>
            </a:pPr>
            <a:endParaRPr lang="es-ES" b="1" smtClean="0">
              <a:solidFill>
                <a:srgbClr val="FF0000"/>
              </a:solidFill>
            </a:endParaRPr>
          </a:p>
          <a:p>
            <a:pPr marL="136525" indent="0">
              <a:buFont typeface="Wingdings 2" pitchFamily="18" charset="2"/>
              <a:buNone/>
            </a:pPr>
            <a:r>
              <a:rPr lang="es-ES" b="1" smtClean="0">
                <a:solidFill>
                  <a:srgbClr val="FF0000"/>
                </a:solidFill>
              </a:rPr>
              <a:t>Personalismo:</a:t>
            </a:r>
          </a:p>
          <a:p>
            <a:pPr marL="136525" indent="0">
              <a:buFont typeface="Wingdings 2" pitchFamily="18" charset="2"/>
              <a:buNone/>
            </a:pPr>
            <a:r>
              <a:rPr lang="es-ES" b="1" smtClean="0">
                <a:solidFill>
                  <a:srgbClr val="FF0000"/>
                </a:solidFill>
              </a:rPr>
              <a:t> </a:t>
            </a:r>
          </a:p>
          <a:p>
            <a:pPr marL="136525" indent="0"/>
            <a:r>
              <a:rPr lang="es-ES" smtClean="0"/>
              <a:t>Trátase de evitar expresións en primeira persoa do tipo (opino, sei, direi, paréceme, etc). Cambiándoas pola forma impersonal ou plural de cortesía (diremos, sábese, opinamos, opínase, dise, parece que, etc). </a:t>
            </a:r>
          </a:p>
          <a:p>
            <a:pPr marL="136525" indent="0"/>
            <a:endParaRPr lang="gl-ES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gl-ES" dirty="0">
                <a:solidFill>
                  <a:srgbClr val="FF0000"/>
                </a:solidFill>
              </a:rPr>
              <a:t>A EVITAR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  <a:p>
            <a:endParaRPr lang="es-ES" smtClean="0"/>
          </a:p>
          <a:p>
            <a:r>
              <a:rPr lang="es-ES" smtClean="0"/>
              <a:t>É IMPOSIBLE COMENTAR UN TEXTO HISTÓRICO SEN O ESTUDO PREVIO DO TEMA EN CUESTIÓN.</a:t>
            </a:r>
            <a:br>
              <a:rPr lang="es-ES" smtClean="0"/>
            </a:br>
            <a:endParaRPr lang="es-ES" smtClean="0"/>
          </a:p>
          <a:p>
            <a:r>
              <a:rPr lang="es-ES" smtClean="0"/>
              <a:t>FINALMENTE OS TRES ELEMENTOS MÁIS IMPORTANTES DO COMENTARIO SERÍAN Os SEGUINTES: PRIMEIRO ESTUDAR, SEGUNDO E NON MENOS IMPORTANTE; ASIMILAR E O ÚLTIMO E DEFINITIVO; APRENDER.</a:t>
            </a:r>
            <a:br>
              <a:rPr lang="es-ES" smtClean="0"/>
            </a:br>
            <a:endParaRPr lang="es-ES" smtClean="0"/>
          </a:p>
          <a:p>
            <a:pPr>
              <a:buFont typeface="Wingdings 2" pitchFamily="18" charset="2"/>
              <a:buNone/>
            </a:pPr>
            <a:endParaRPr lang="es-ES" smtClean="0"/>
          </a:p>
          <a:p>
            <a:endParaRPr lang="es-ES" smtClean="0"/>
          </a:p>
          <a:p>
            <a:pPr>
              <a:buFont typeface="Wingdings 2" pitchFamily="18" charset="2"/>
              <a:buNone/>
            </a:pPr>
            <a:endParaRPr lang="gl-ES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s-ES" cap="none" smtClean="0"/>
              <a:t>O MÁIS IMPORTANTE</a:t>
            </a:r>
            <a:endParaRPr lang="gl-ES" cap="none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36525" indent="0">
              <a:buFont typeface="Wingdings 2" pitchFamily="18" charset="2"/>
              <a:buNone/>
            </a:pPr>
            <a:endParaRPr lang="es-ES" smtClean="0"/>
          </a:p>
          <a:p>
            <a:pPr marL="136525" indent="0">
              <a:buFont typeface="Wingdings 2" pitchFamily="18" charset="2"/>
              <a:buNone/>
            </a:pPr>
            <a:endParaRPr lang="es-ES" smtClean="0"/>
          </a:p>
          <a:p>
            <a:pPr marL="136525" indent="0"/>
            <a:r>
              <a:rPr lang="es-ES" smtClean="0"/>
              <a:t>Realizar unha lectura detida do texto. </a:t>
            </a:r>
          </a:p>
          <a:p>
            <a:pPr marL="136525" indent="0"/>
            <a:r>
              <a:rPr lang="es-ES" smtClean="0"/>
              <a:t>Anotar as ideas fundamentais que logo servirán para a análise. </a:t>
            </a:r>
          </a:p>
          <a:p>
            <a:pPr marL="136525" indent="0"/>
            <a:r>
              <a:rPr lang="es-ES" smtClean="0"/>
              <a:t>Ideas subordinadas. 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gl-ES" dirty="0" smtClean="0"/>
              <a:t>PREPARACIÓN</a:t>
            </a:r>
            <a:endParaRPr lang="gl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340768"/>
            <a:ext cx="8407400" cy="4406900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136525" indent="0">
              <a:buFont typeface="Wingdings 2" pitchFamily="18" charset="2"/>
              <a:buNone/>
            </a:pPr>
            <a:endParaRPr lang="es-ES" sz="1600" b="1" dirty="0" smtClean="0">
              <a:solidFill>
                <a:srgbClr val="373C3F"/>
              </a:solidFill>
            </a:endParaRPr>
          </a:p>
          <a:p>
            <a:pPr marL="136525" indent="0">
              <a:buFont typeface="Wingdings 2" pitchFamily="18" charset="2"/>
              <a:buNone/>
            </a:pPr>
            <a:r>
              <a:rPr lang="es-ES" sz="1400" b="1" dirty="0" smtClean="0">
                <a:solidFill>
                  <a:srgbClr val="373C3F"/>
                </a:solidFill>
              </a:rPr>
              <a:t>A)Tipo de texto </a:t>
            </a:r>
            <a:r>
              <a:rPr lang="es-ES" sz="1400" b="1" dirty="0" err="1" smtClean="0">
                <a:solidFill>
                  <a:srgbClr val="373C3F"/>
                </a:solidFill>
              </a:rPr>
              <a:t>pola</a:t>
            </a:r>
            <a:r>
              <a:rPr lang="es-ES" sz="1400" b="1" dirty="0" smtClean="0">
                <a:solidFill>
                  <a:srgbClr val="373C3F"/>
                </a:solidFill>
              </a:rPr>
              <a:t> </a:t>
            </a:r>
            <a:r>
              <a:rPr lang="es-ES" sz="1400" b="1" dirty="0" err="1" smtClean="0">
                <a:solidFill>
                  <a:srgbClr val="373C3F"/>
                </a:solidFill>
              </a:rPr>
              <a:t>sua</a:t>
            </a:r>
            <a:r>
              <a:rPr lang="es-ES" sz="1400" b="1" dirty="0" smtClean="0">
                <a:solidFill>
                  <a:srgbClr val="373C3F"/>
                </a:solidFill>
              </a:rPr>
              <a:t> FORMA:</a:t>
            </a:r>
          </a:p>
          <a:p>
            <a:pPr marL="136525" indent="0">
              <a:buFont typeface="Wingdings 2" pitchFamily="18" charset="2"/>
              <a:buNone/>
            </a:pPr>
            <a:endParaRPr lang="es-ES" sz="1400" b="1" dirty="0" smtClean="0">
              <a:solidFill>
                <a:srgbClr val="373C3F"/>
              </a:solidFill>
            </a:endParaRPr>
          </a:p>
          <a:p>
            <a:pPr marL="136525" indent="0"/>
            <a:r>
              <a:rPr lang="es-ES" sz="1400" dirty="0" err="1" smtClean="0"/>
              <a:t>Xurídico</a:t>
            </a:r>
            <a:r>
              <a:rPr lang="es-ES" sz="1400" dirty="0" smtClean="0"/>
              <a:t>: </a:t>
            </a:r>
            <a:r>
              <a:rPr lang="es-ES" sz="1400" dirty="0" err="1" smtClean="0"/>
              <a:t>lei</a:t>
            </a:r>
            <a:r>
              <a:rPr lang="es-ES" sz="1400" dirty="0" smtClean="0"/>
              <a:t>, tratado, constitución, ... </a:t>
            </a:r>
            <a:br>
              <a:rPr lang="es-ES" sz="1400" dirty="0" smtClean="0"/>
            </a:br>
            <a:endParaRPr lang="es-ES" sz="1400" dirty="0" smtClean="0"/>
          </a:p>
          <a:p>
            <a:pPr marL="136525" indent="0"/>
            <a:r>
              <a:rPr lang="es-ES" sz="1400" dirty="0" smtClean="0"/>
              <a:t>Histórico-literario: memorias </a:t>
            </a:r>
            <a:r>
              <a:rPr lang="es-ES" sz="1400" dirty="0" err="1" smtClean="0"/>
              <a:t>ou</a:t>
            </a:r>
            <a:r>
              <a:rPr lang="es-ES" sz="1400" dirty="0" smtClean="0"/>
              <a:t> </a:t>
            </a:r>
            <a:r>
              <a:rPr lang="es-ES" sz="1400" dirty="0" err="1" smtClean="0"/>
              <a:t>recordos</a:t>
            </a:r>
            <a:r>
              <a:rPr lang="es-ES" sz="1400" dirty="0" smtClean="0"/>
              <a:t> de contemporáneos, </a:t>
            </a:r>
            <a:r>
              <a:rPr lang="es-ES" sz="1400" dirty="0" err="1" smtClean="0"/>
              <a:t>artigos</a:t>
            </a:r>
            <a:r>
              <a:rPr lang="es-ES" sz="1400" dirty="0" smtClean="0"/>
              <a:t> de prensa, autobiografías, cartas, novelas, </a:t>
            </a:r>
            <a:r>
              <a:rPr lang="es-ES" sz="1400" dirty="0" err="1" smtClean="0"/>
              <a:t>ensaios</a:t>
            </a:r>
            <a:r>
              <a:rPr lang="es-ES" sz="1400" dirty="0" smtClean="0"/>
              <a:t> históricos, diarios, relatos de </a:t>
            </a:r>
            <a:r>
              <a:rPr lang="es-ES" sz="1400" dirty="0" err="1" smtClean="0"/>
              <a:t>viaxes</a:t>
            </a:r>
            <a:r>
              <a:rPr lang="es-ES" sz="1400" dirty="0" smtClean="0"/>
              <a:t>, etc.(</a:t>
            </a:r>
            <a:r>
              <a:rPr lang="es-ES" sz="1400" dirty="0" err="1" smtClean="0"/>
              <a:t>obxetividade</a:t>
            </a:r>
            <a:r>
              <a:rPr lang="es-ES" sz="1400" dirty="0" smtClean="0"/>
              <a:t> ten que ser sometida a crítica)</a:t>
            </a:r>
            <a:br>
              <a:rPr lang="es-ES" sz="1400" dirty="0" smtClean="0"/>
            </a:br>
            <a:endParaRPr lang="es-ES" sz="1400" dirty="0" smtClean="0"/>
          </a:p>
          <a:p>
            <a:pPr marL="136525" indent="0"/>
            <a:r>
              <a:rPr lang="es-ES" sz="1400" dirty="0" smtClean="0"/>
              <a:t>Histórico-circunstancial </a:t>
            </a:r>
            <a:r>
              <a:rPr lang="es-ES" sz="1400" dirty="0" err="1" smtClean="0"/>
              <a:t>ou</a:t>
            </a:r>
            <a:r>
              <a:rPr lang="es-ES" sz="1400" dirty="0" smtClean="0"/>
              <a:t> narrativo: informes económicos e </a:t>
            </a:r>
            <a:r>
              <a:rPr lang="es-ES" sz="1400" dirty="0" err="1" smtClean="0"/>
              <a:t>sociais</a:t>
            </a:r>
            <a:r>
              <a:rPr lang="es-ES" sz="1400" dirty="0" smtClean="0"/>
              <a:t>, </a:t>
            </a:r>
            <a:r>
              <a:rPr lang="es-ES" sz="1400" dirty="0" err="1" smtClean="0"/>
              <a:t>resolucións</a:t>
            </a:r>
            <a:r>
              <a:rPr lang="es-ES" sz="1400" dirty="0" smtClean="0"/>
              <a:t> </a:t>
            </a:r>
            <a:r>
              <a:rPr lang="es-ES" sz="1400" dirty="0" err="1" smtClean="0"/>
              <a:t>ou</a:t>
            </a:r>
            <a:r>
              <a:rPr lang="es-ES" sz="1400" dirty="0" smtClean="0"/>
              <a:t> </a:t>
            </a:r>
            <a:r>
              <a:rPr lang="es-ES" sz="1400" dirty="0" err="1" smtClean="0"/>
              <a:t>declaracións</a:t>
            </a:r>
            <a:r>
              <a:rPr lang="es-ES" sz="1400" dirty="0" smtClean="0"/>
              <a:t> </a:t>
            </a:r>
            <a:r>
              <a:rPr lang="es-ES" sz="1400" dirty="0" err="1" smtClean="0"/>
              <a:t>gubernamentais</a:t>
            </a:r>
            <a:r>
              <a:rPr lang="es-ES" sz="1400" dirty="0" smtClean="0"/>
              <a:t>, </a:t>
            </a:r>
            <a:r>
              <a:rPr lang="es-ES" sz="1400" dirty="0" err="1" smtClean="0"/>
              <a:t>instrucións</a:t>
            </a:r>
            <a:r>
              <a:rPr lang="es-ES" sz="1400" dirty="0" smtClean="0"/>
              <a:t> </a:t>
            </a:r>
            <a:r>
              <a:rPr lang="es-ES" sz="1400" dirty="0" err="1" smtClean="0"/>
              <a:t>ou</a:t>
            </a:r>
            <a:r>
              <a:rPr lang="es-ES" sz="1400" dirty="0" smtClean="0"/>
              <a:t> despachos </a:t>
            </a:r>
            <a:r>
              <a:rPr lang="es-ES" sz="1400" dirty="0" err="1" smtClean="0"/>
              <a:t>oficiais</a:t>
            </a:r>
            <a:r>
              <a:rPr lang="es-ES" sz="1400" dirty="0" smtClean="0"/>
              <a:t>, proclamas e </a:t>
            </a:r>
            <a:r>
              <a:rPr lang="es-ES" sz="1400" dirty="0" err="1" smtClean="0"/>
              <a:t>manifestos</a:t>
            </a:r>
            <a:r>
              <a:rPr lang="es-ES" sz="1400" dirty="0" smtClean="0"/>
              <a:t> políticos, discursos parlamentarios, etc. </a:t>
            </a:r>
            <a:br>
              <a:rPr lang="es-ES" sz="1400" dirty="0" smtClean="0"/>
            </a:br>
            <a:endParaRPr lang="es-ES" sz="1400" dirty="0" smtClean="0"/>
          </a:p>
          <a:p>
            <a:pPr marL="136525" indent="0"/>
            <a:r>
              <a:rPr lang="es-ES" sz="1400" dirty="0" smtClean="0"/>
              <a:t>Historiográfico: obras de historiadores que </a:t>
            </a:r>
            <a:r>
              <a:rPr lang="es-ES" sz="1400" dirty="0" err="1" smtClean="0"/>
              <a:t>xulgaron</a:t>
            </a:r>
            <a:r>
              <a:rPr lang="es-ES" sz="1400" dirty="0" smtClean="0"/>
              <a:t> con </a:t>
            </a:r>
            <a:r>
              <a:rPr lang="es-ES" sz="1400" dirty="0" err="1" smtClean="0"/>
              <a:t>posterioridade</a:t>
            </a:r>
            <a:r>
              <a:rPr lang="es-ES" sz="1400" dirty="0" smtClean="0"/>
              <a:t> os </a:t>
            </a:r>
            <a:r>
              <a:rPr lang="es-ES" sz="1400" dirty="0" err="1" smtClean="0"/>
              <a:t>feitos</a:t>
            </a:r>
            <a:r>
              <a:rPr lang="es-ES" sz="1400" dirty="0" smtClean="0"/>
              <a:t>, e as obras de historiadores </a:t>
            </a:r>
            <a:r>
              <a:rPr lang="es-ES" sz="1400" dirty="0" err="1" smtClean="0"/>
              <a:t>contemporaneos</a:t>
            </a:r>
            <a:r>
              <a:rPr lang="es-ES" sz="1400" dirty="0" smtClean="0"/>
              <a:t>. 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gl-ES" dirty="0"/>
              <a:t>CLASIFICACIÓN.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36525" indent="0">
              <a:buFont typeface="Wingdings 2" pitchFamily="18" charset="2"/>
              <a:buNone/>
            </a:pPr>
            <a:endParaRPr lang="es-ES" smtClean="0">
              <a:solidFill>
                <a:srgbClr val="373C3F"/>
              </a:solidFill>
            </a:endParaRPr>
          </a:p>
          <a:p>
            <a:pPr marL="136525" indent="0">
              <a:buFont typeface="Wingdings 2" pitchFamily="18" charset="2"/>
              <a:buNone/>
            </a:pPr>
            <a:r>
              <a:rPr lang="es-ES" smtClean="0">
                <a:solidFill>
                  <a:srgbClr val="373C3F"/>
                </a:solidFill>
              </a:rPr>
              <a:t>B) Tipo de texto por CONTIDO:</a:t>
            </a:r>
          </a:p>
          <a:p>
            <a:pPr marL="136525" indent="0">
              <a:buFont typeface="Wingdings 2" pitchFamily="18" charset="2"/>
              <a:buNone/>
            </a:pPr>
            <a:endParaRPr lang="es-ES" smtClean="0">
              <a:solidFill>
                <a:srgbClr val="373C3F"/>
              </a:solidFill>
            </a:endParaRPr>
          </a:p>
          <a:p>
            <a:pPr marL="136525" indent="0"/>
            <a:r>
              <a:rPr lang="es-ES" smtClean="0"/>
              <a:t>Estadístico, económico, político, social, cultural, de hemeroteca, filosófico, xeográfico, teolóxico, relixioso, etc. </a:t>
            </a:r>
          </a:p>
          <a:p>
            <a:pPr marL="136525" indent="0">
              <a:buFont typeface="Wingdings 2" pitchFamily="18" charset="2"/>
              <a:buNone/>
            </a:pPr>
            <a:r>
              <a:rPr lang="es-ES" smtClean="0"/>
              <a:t> 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CLASIFICACIÓN</a:t>
            </a:r>
            <a:endParaRPr lang="gl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36525" indent="0">
              <a:buFont typeface="Wingdings 2" pitchFamily="18" charset="2"/>
              <a:buNone/>
            </a:pPr>
            <a:endParaRPr lang="es-ES" b="1" smtClean="0">
              <a:solidFill>
                <a:srgbClr val="373C3F"/>
              </a:solidFill>
            </a:endParaRPr>
          </a:p>
          <a:p>
            <a:pPr marL="136525" indent="0">
              <a:buFont typeface="Wingdings 2" pitchFamily="18" charset="2"/>
              <a:buNone/>
            </a:pPr>
            <a:r>
              <a:rPr lang="es-ES" b="1" smtClean="0">
                <a:solidFill>
                  <a:srgbClr val="373C3F"/>
                </a:solidFill>
              </a:rPr>
              <a:t>C) Tipo de texto pola sua ORIXE:</a:t>
            </a:r>
          </a:p>
          <a:p>
            <a:pPr marL="136525" indent="0">
              <a:buFont typeface="Wingdings 2" pitchFamily="18" charset="2"/>
              <a:buNone/>
            </a:pPr>
            <a:endParaRPr lang="es-ES" b="1" smtClean="0">
              <a:solidFill>
                <a:srgbClr val="373C3F"/>
              </a:solidFill>
            </a:endParaRPr>
          </a:p>
          <a:p>
            <a:pPr marL="136525" indent="0">
              <a:buFont typeface="Wingdings 2" pitchFamily="18" charset="2"/>
              <a:buNone/>
            </a:pPr>
            <a:endParaRPr lang="es-ES" smtClean="0">
              <a:solidFill>
                <a:srgbClr val="373C3F"/>
              </a:solidFill>
            </a:endParaRPr>
          </a:p>
          <a:p>
            <a:pPr marL="136525" indent="0"/>
            <a:r>
              <a:rPr lang="es-ES" i="1" smtClean="0"/>
              <a:t>Fonte primaria: </a:t>
            </a:r>
            <a:r>
              <a:rPr lang="es-ES" smtClean="0"/>
              <a:t>cando son documentos de época </a:t>
            </a:r>
          </a:p>
          <a:p>
            <a:pPr marL="136525" indent="0">
              <a:buFont typeface="Wingdings 2" pitchFamily="18" charset="2"/>
              <a:buNone/>
            </a:pPr>
            <a:endParaRPr lang="es-ES" smtClean="0"/>
          </a:p>
          <a:p>
            <a:pPr marL="136525" indent="0"/>
            <a:r>
              <a:rPr lang="es-ES" smtClean="0"/>
              <a:t>Fonte secundaria: textos historiográficos, extraídos de obras de historiadores máis ou menos actuais e textos de prensa tanto actual como coetánea aos feitos. </a:t>
            </a:r>
            <a:endParaRPr lang="gl-ES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s-ES" dirty="0" smtClean="0"/>
              <a:t>CLASIFICACIÓN</a:t>
            </a:r>
            <a:endParaRPr lang="gl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  <a:p>
            <a:endParaRPr lang="es-ES" smtClean="0"/>
          </a:p>
          <a:p>
            <a:endParaRPr lang="es-ES" smtClean="0"/>
          </a:p>
          <a:p>
            <a:pPr>
              <a:buFont typeface="Wingdings 2" pitchFamily="18" charset="2"/>
              <a:buNone/>
            </a:pPr>
            <a:r>
              <a:rPr lang="es-ES" smtClean="0"/>
              <a:t>   O normal é que apareza. Si non fose así, procederiamos a identificalo polos elementos que contén o texto. Pode ser individual, colectivo ou anónimo. </a:t>
            </a:r>
            <a:br>
              <a:rPr lang="es-ES" smtClean="0"/>
            </a:br>
            <a:r>
              <a:rPr lang="es-ES" smtClean="0"/>
              <a:t/>
            </a:r>
            <a:br>
              <a:rPr lang="es-ES" smtClean="0"/>
            </a:br>
            <a:r>
              <a:rPr lang="es-ES" smtClean="0"/>
              <a:t>Coñecido o autor, debe trazarse a súa biografía (TRAZOS) para ver como se manifesta a súa personalidade no texto (tendencias). </a:t>
            </a:r>
            <a:endParaRPr lang="gl-ES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gl-ES" cap="none" smtClean="0"/>
              <a:t>AUTOR OU AUTORES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  <a:p>
            <a:endParaRPr lang="es-ES" smtClean="0"/>
          </a:p>
          <a:p>
            <a:r>
              <a:rPr lang="es-ES" smtClean="0"/>
              <a:t>Hai que indicar quen recibe a mensaxe (unha persoa, a colectividade, un grupo restrinxido, etc.) </a:t>
            </a:r>
            <a:endParaRPr lang="gl-ES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gl-ES" dirty="0" smtClean="0"/>
              <a:t>Destinatario </a:t>
            </a:r>
            <a:endParaRPr lang="gl-E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4450" indent="0">
              <a:buFont typeface="Wingdings 2" pitchFamily="18" charset="2"/>
              <a:buNone/>
            </a:pPr>
            <a:r>
              <a:rPr lang="es-ES" smtClean="0"/>
              <a:t> </a:t>
            </a:r>
          </a:p>
          <a:p>
            <a:pPr marL="44450" indent="0">
              <a:buFont typeface="Wingdings 2" pitchFamily="18" charset="2"/>
              <a:buNone/>
            </a:pPr>
            <a:endParaRPr lang="es-ES" smtClean="0"/>
          </a:p>
          <a:p>
            <a:pPr marL="44450" indent="0"/>
            <a:r>
              <a:rPr lang="es-ES" smtClean="0"/>
              <a:t>Cal é a importancia do fin ou intención que se persegue, distinguindo entre o "fin perseguido" e o "fin acadado", o que nos leva a valorar as consecuencias ou repercusións, así como a significación histórica do documento. </a:t>
            </a:r>
          </a:p>
          <a:p>
            <a:pPr marL="44450" indent="0"/>
            <a:endParaRPr lang="gl-ES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gl-ES" dirty="0" err="1" smtClean="0"/>
              <a:t>Intencionalidad</a:t>
            </a:r>
            <a:r>
              <a:rPr lang="gl-ES" dirty="0"/>
              <a:t>: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4450" indent="0">
              <a:buFont typeface="Wingdings 2" pitchFamily="18" charset="2"/>
              <a:buNone/>
            </a:pPr>
            <a:endParaRPr lang="es-ES" smtClean="0"/>
          </a:p>
          <a:p>
            <a:pPr marL="44450" indent="0"/>
            <a:r>
              <a:rPr lang="es-ES" smtClean="0"/>
              <a:t>Situar o texto no tempo e no espacio.</a:t>
            </a:r>
          </a:p>
          <a:p>
            <a:pPr marL="44450" indent="0">
              <a:buFont typeface="Wingdings 2" pitchFamily="18" charset="2"/>
              <a:buNone/>
            </a:pPr>
            <a:endParaRPr lang="es-ES" smtClean="0"/>
          </a:p>
          <a:p>
            <a:pPr marL="44450" indent="0"/>
            <a:r>
              <a:rPr lang="es-ES" smtClean="0"/>
              <a:t> Datación cronolóxica, lugar e data da redacción. </a:t>
            </a:r>
          </a:p>
          <a:p>
            <a:pPr marL="44450" indent="0">
              <a:buFont typeface="Wingdings 2" pitchFamily="18" charset="2"/>
              <a:buNone/>
            </a:pPr>
            <a:endParaRPr lang="es-ES" smtClean="0"/>
          </a:p>
          <a:p>
            <a:pPr marL="44450" indent="0"/>
            <a:r>
              <a:rPr lang="es-ES" smtClean="0"/>
              <a:t>O momento histórico: breve panorámica sobre a época en que o texto está escrito. </a:t>
            </a:r>
          </a:p>
          <a:p>
            <a:pPr marL="44450" indent="0">
              <a:buFont typeface="Wingdings 2" pitchFamily="18" charset="2"/>
              <a:buNone/>
            </a:pPr>
            <a:endParaRPr lang="es-ES" smtClean="0"/>
          </a:p>
          <a:p>
            <a:pPr marL="44450" indent="0"/>
            <a:r>
              <a:rPr lang="es-ES" smtClean="0"/>
              <a:t>Si o texto fala dunha época anterior, situaranse os dous momentos históricos (o narrado no texto e o da época en que se escribe o texto). </a:t>
            </a:r>
            <a:endParaRPr lang="gl-ES" smtClean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gl-ES" dirty="0" smtClean="0"/>
              <a:t>Circunstancias </a:t>
            </a:r>
            <a:r>
              <a:rPr lang="gl-ES" dirty="0"/>
              <a:t>históricas: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adrícula">
  <a:themeElements>
    <a:clrScheme name="Cuadrícula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Cuadrícula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Cuadrícul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adrícula">
    <a:dk1>
      <a:sysClr val="windowText" lastClr="000000"/>
    </a:dk1>
    <a:lt1>
      <a:sysClr val="window" lastClr="FFFFFF"/>
    </a:lt1>
    <a:dk2>
      <a:srgbClr val="534949"/>
    </a:dk2>
    <a:lt2>
      <a:srgbClr val="CCD1B9"/>
    </a:lt2>
    <a:accent1>
      <a:srgbClr val="C66951"/>
    </a:accent1>
    <a:accent2>
      <a:srgbClr val="BF974D"/>
    </a:accent2>
    <a:accent3>
      <a:srgbClr val="928B70"/>
    </a:accent3>
    <a:accent4>
      <a:srgbClr val="87706B"/>
    </a:accent4>
    <a:accent5>
      <a:srgbClr val="94734E"/>
    </a:accent5>
    <a:accent6>
      <a:srgbClr val="6F777D"/>
    </a:accent6>
    <a:hlink>
      <a:srgbClr val="CC9900"/>
    </a:hlink>
    <a:folHlink>
      <a:srgbClr val="C0C0C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123</TotalTime>
  <Words>727</Words>
  <Application>Microsoft Office PowerPoint</Application>
  <PresentationFormat>Presentación en pantalla (4:3)</PresentationFormat>
  <Paragraphs>104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Cuadrícula</vt:lpstr>
      <vt:lpstr>COMENTARIO dUN TEXTO HISTÓRICO</vt:lpstr>
      <vt:lpstr>PREPARACIÓN</vt:lpstr>
      <vt:lpstr>CLASIFICACIÓN.</vt:lpstr>
      <vt:lpstr>CLASIFICACIÓN</vt:lpstr>
      <vt:lpstr>CLASIFICACIÓN</vt:lpstr>
      <vt:lpstr>AUTOR OU AUTORES</vt:lpstr>
      <vt:lpstr>Destinatario </vt:lpstr>
      <vt:lpstr>Intencionalidad: </vt:lpstr>
      <vt:lpstr>Circunstancias históricas: </vt:lpstr>
      <vt:lpstr> ANÁLISE</vt:lpstr>
      <vt:lpstr>COMENTARIO. </vt:lpstr>
      <vt:lpstr>CONCLUSIÓN </vt:lpstr>
      <vt:lpstr>A EVITAR </vt:lpstr>
      <vt:lpstr>A EVITAR </vt:lpstr>
      <vt:lpstr>A EVITAR </vt:lpstr>
      <vt:lpstr>A EVITAR </vt:lpstr>
      <vt:lpstr>O MÁIS IMPORTANTE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Comentarios de texto HISTÓRICO</dc:title>
  <dc:creator>sergio</dc:creator>
  <cp:lastModifiedBy>Prof3</cp:lastModifiedBy>
  <cp:revision>13</cp:revision>
  <dcterms:created xsi:type="dcterms:W3CDTF">2013-11-10T10:19:41Z</dcterms:created>
  <dcterms:modified xsi:type="dcterms:W3CDTF">2014-01-21T11:53:24Z</dcterms:modified>
</cp:coreProperties>
</file>