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7" r:id="rId3"/>
    <p:sldId id="259" r:id="rId4"/>
    <p:sldId id="258" r:id="rId5"/>
    <p:sldId id="260" r:id="rId6"/>
    <p:sldId id="261" r:id="rId7"/>
    <p:sldId id="256" r:id="rId8"/>
    <p:sldId id="262" r:id="rId9"/>
    <p:sldId id="284" r:id="rId10"/>
    <p:sldId id="285" r:id="rId11"/>
    <p:sldId id="286" r:id="rId12"/>
    <p:sldId id="266" r:id="rId13"/>
    <p:sldId id="26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Tahoma" charset="0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FABC-3698-401B-9748-5F9EE2381FD8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3C91-6CB8-4497-966D-83053965C1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FBEAD-4E09-4AAE-B431-7A864292F3DE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7FA6-91F3-4695-BDC1-2D3A6FC9AB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0821-5772-420E-BD0D-1A061A99CC89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AD745-1C90-4796-A08A-A98F8108D1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09D1-8009-418A-A376-ED4DF299A934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D6C8-9F38-48E4-A1EA-D3AE7633E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3E72-6CA1-48F2-81E6-C0F3431BC3CE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75C0-4823-4579-B3B5-E8C6A4E4A7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B3F1-D4E4-4040-9191-A4C8536B1411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1EE2-C33C-4C1E-B26F-DBA230AF93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913FA-0C3A-4162-90AE-97A2BB6707D2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DD7E-57E3-49F8-A0FA-3E526284ED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064A2-C813-4C23-A4E6-6D5C6ED2E0CE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3C38-C4DD-4566-8DB3-610BEBE839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0E21-840A-4F4D-BC2A-E3DEEA71EA65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9428-FA4F-415D-9955-82C31222A7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F537-72BC-4485-A75C-34E620DDE07C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95D8-3178-486F-A18E-787FFC1560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96D7-3654-4F95-BA59-5115D57B21C9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1A33-A46A-4E20-83A7-61AEA9FC35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A02F-17A8-42EB-88B8-662625FDD18A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FDC73-C86E-4165-8CC3-9E2A56B1A1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Tahoma" charset="0"/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Tahoma" charset="0"/>
              </a:endParaRPr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CC7598CC-DADF-42D6-A6E9-8CBCD1D86666}" type="datetimeFigureOut">
              <a:rPr lang="es-ES"/>
              <a:pPr>
                <a:defRPr/>
              </a:pPr>
              <a:t>21/02/2014</a:t>
            </a:fld>
            <a:endParaRPr lang="es-ES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5F6BE91F-565D-45AA-9F5B-04627F3A04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e/e5/GCE_frente_en_jul_1936.sv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1619250" y="1557338"/>
            <a:ext cx="53292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s-ES" sz="3600" b="1">
                <a:latin typeface="Arial" charset="0"/>
              </a:rPr>
              <a:t>A GUERRA CIVIL ESPAÑOLA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s-ES" sz="3600" b="1">
                <a:latin typeface="Arial" charset="0"/>
              </a:rPr>
              <a:t>(1936-1939)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00213"/>
            <a:ext cx="44958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/>
              <a:t>A </a:t>
            </a:r>
            <a:r>
              <a:rPr lang="pt-BR" sz="2000" dirty="0" err="1" smtClean="0"/>
              <a:t>Unión</a:t>
            </a:r>
            <a:r>
              <a:rPr lang="pt-BR" sz="2000" dirty="0" smtClean="0"/>
              <a:t> </a:t>
            </a:r>
            <a:r>
              <a:rPr lang="pt-BR" sz="2000" dirty="0"/>
              <a:t>Soviética, vai </a:t>
            </a:r>
            <a:r>
              <a:rPr lang="pt-BR" sz="2000" dirty="0" err="1"/>
              <a:t>axudar</a:t>
            </a:r>
            <a:r>
              <a:rPr lang="pt-BR" sz="2000" dirty="0"/>
              <a:t> á república seguindo a política de Seguridade </a:t>
            </a:r>
            <a:r>
              <a:rPr lang="pt-BR" sz="2000" dirty="0" err="1"/>
              <a:t>Colectiva</a:t>
            </a:r>
            <a:r>
              <a:rPr lang="pt-BR" sz="2000" dirty="0"/>
              <a:t>, medo ao </a:t>
            </a:r>
            <a:r>
              <a:rPr lang="pt-BR" sz="2000" dirty="0" err="1"/>
              <a:t>illamento</a:t>
            </a:r>
            <a:r>
              <a:rPr lang="pt-BR" sz="2000" dirty="0"/>
              <a:t> e </a:t>
            </a:r>
            <a:r>
              <a:rPr lang="pt-BR" sz="2000" dirty="0" err="1"/>
              <a:t>freo</a:t>
            </a:r>
            <a:r>
              <a:rPr lang="pt-BR" sz="2000" dirty="0"/>
              <a:t> ás potencias fascistas.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/>
              <a:t>Apoia á </a:t>
            </a:r>
            <a:r>
              <a:rPr lang="pt-BR" sz="2000" dirty="0" err="1"/>
              <a:t>républica</a:t>
            </a:r>
            <a:r>
              <a:rPr lang="pt-BR" sz="2000" dirty="0"/>
              <a:t> </a:t>
            </a:r>
            <a:r>
              <a:rPr lang="pt-BR" sz="2000" dirty="0" err="1"/>
              <a:t>con</a:t>
            </a:r>
            <a:r>
              <a:rPr lang="pt-BR" sz="2000" dirty="0"/>
              <a:t> armas, nas primeiras fases non de </a:t>
            </a:r>
            <a:r>
              <a:rPr lang="pt-BR" sz="2000" dirty="0" smtClean="0"/>
              <a:t>demasiada </a:t>
            </a:r>
            <a:r>
              <a:rPr lang="pt-BR" sz="2000" dirty="0" err="1"/>
              <a:t>calidade</a:t>
            </a:r>
            <a:r>
              <a:rPr lang="pt-BR" sz="2000" dirty="0"/>
              <a:t>, a cambio das reservas de ouro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 err="1"/>
              <a:t>Envían</a:t>
            </a:r>
            <a:r>
              <a:rPr lang="pt-BR" sz="2000" dirty="0"/>
              <a:t> </a:t>
            </a:r>
            <a:r>
              <a:rPr lang="pt-BR" sz="2000" dirty="0" err="1"/>
              <a:t>conselleiros</a:t>
            </a:r>
            <a:r>
              <a:rPr lang="pt-BR" sz="2000" dirty="0"/>
              <a:t> militares e políticos para aumentar a influencia soviética </a:t>
            </a:r>
            <a:r>
              <a:rPr lang="pt-BR" sz="2000" dirty="0" err="1"/>
              <a:t>en</a:t>
            </a:r>
            <a:r>
              <a:rPr lang="pt-BR" sz="2000" dirty="0"/>
              <a:t> </a:t>
            </a:r>
            <a:r>
              <a:rPr lang="pt-BR" sz="2000" dirty="0" err="1"/>
              <a:t>España</a:t>
            </a:r>
            <a:endParaRPr lang="es-ES" sz="2000" dirty="0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300" dirty="0"/>
              <a:t>A internalización do conflicto e a </a:t>
            </a:r>
            <a:r>
              <a:rPr lang="es-ES" sz="3300" dirty="0" err="1"/>
              <a:t>axuda</a:t>
            </a:r>
            <a:r>
              <a:rPr lang="es-ES" sz="3300" dirty="0"/>
              <a:t> exterior</a:t>
            </a:r>
          </a:p>
        </p:txBody>
      </p:sp>
      <p:pic>
        <p:nvPicPr>
          <p:cNvPr id="23555" name="Picture 10" descr="Puerta_Alcal%C3%A1_Rep%C3%BAblica_y_G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00213"/>
            <a:ext cx="4643437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300"/>
              <a:t>A internalización do conflicto e a axuda exterior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 dirty="0"/>
              <a:t>As brigadas internacionais, </a:t>
            </a:r>
            <a:r>
              <a:rPr lang="pt-BR" sz="2400" dirty="0" err="1"/>
              <a:t>foron</a:t>
            </a:r>
            <a:r>
              <a:rPr lang="pt-BR" sz="2400" dirty="0"/>
              <a:t> organizadas </a:t>
            </a:r>
            <a:r>
              <a:rPr lang="pt-BR" sz="2400" dirty="0" err="1"/>
              <a:t>pola</a:t>
            </a:r>
            <a:r>
              <a:rPr lang="pt-BR" sz="2400" dirty="0"/>
              <a:t> </a:t>
            </a:r>
            <a:r>
              <a:rPr lang="pt-BR" sz="2400" dirty="0" err="1"/>
              <a:t>Unión</a:t>
            </a:r>
            <a:r>
              <a:rPr lang="pt-BR" sz="2400" dirty="0"/>
              <a:t> Soviética a través do </a:t>
            </a:r>
            <a:r>
              <a:rPr lang="pt-BR" sz="2400" dirty="0" err="1"/>
              <a:t>Komintern</a:t>
            </a:r>
            <a:endParaRPr lang="pt-B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err="1"/>
              <a:t>Máis</a:t>
            </a:r>
            <a:r>
              <a:rPr lang="pt-BR" sz="2400" dirty="0"/>
              <a:t> de </a:t>
            </a:r>
            <a:r>
              <a:rPr lang="pt-BR" sz="2400" dirty="0" smtClean="0"/>
              <a:t>60.000 </a:t>
            </a:r>
            <a:r>
              <a:rPr lang="pt-BR" sz="2400" dirty="0" err="1"/>
              <a:t>voluntarios</a:t>
            </a:r>
            <a:r>
              <a:rPr lang="pt-BR" sz="2400" dirty="0"/>
              <a:t> de todo o mundo </a:t>
            </a:r>
            <a:r>
              <a:rPr lang="pt-BR" sz="2400" dirty="0" err="1"/>
              <a:t>chegan</a:t>
            </a:r>
            <a:r>
              <a:rPr lang="pt-BR" sz="2400" dirty="0"/>
              <a:t> a </a:t>
            </a:r>
            <a:r>
              <a:rPr lang="pt-BR" sz="2400" dirty="0" err="1"/>
              <a:t>España</a:t>
            </a:r>
            <a:r>
              <a:rPr lang="pt-BR" sz="2400" dirty="0"/>
              <a:t> para </a:t>
            </a:r>
            <a:r>
              <a:rPr lang="pt-BR" sz="2400" dirty="0" err="1"/>
              <a:t>alistarse</a:t>
            </a:r>
            <a:r>
              <a:rPr lang="pt-BR" sz="2400" dirty="0"/>
              <a:t> no exército republicano.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err="1"/>
              <a:t>Trátase</a:t>
            </a:r>
            <a:r>
              <a:rPr lang="pt-BR" sz="2400" dirty="0"/>
              <a:t> de </a:t>
            </a:r>
            <a:r>
              <a:rPr lang="pt-BR" sz="2400" dirty="0" err="1" smtClean="0"/>
              <a:t>xovenes</a:t>
            </a:r>
            <a:r>
              <a:rPr lang="pt-BR" sz="2400" dirty="0" smtClean="0"/>
              <a:t> </a:t>
            </a:r>
            <a:r>
              <a:rPr lang="pt-BR" sz="2400" dirty="0"/>
              <a:t>de todo o mundo, </a:t>
            </a:r>
            <a:r>
              <a:rPr lang="pt-BR" sz="2400" dirty="0" err="1"/>
              <a:t>son</a:t>
            </a:r>
            <a:r>
              <a:rPr lang="pt-BR" sz="2400" dirty="0"/>
              <a:t> idealistas e a </a:t>
            </a:r>
            <a:r>
              <a:rPr lang="pt-BR" sz="2400" dirty="0" err="1"/>
              <a:t>súa</a:t>
            </a:r>
            <a:r>
              <a:rPr lang="pt-BR" sz="2400" dirty="0"/>
              <a:t> </a:t>
            </a:r>
            <a:r>
              <a:rPr lang="pt-BR" sz="2400" dirty="0" err="1"/>
              <a:t>ambición</a:t>
            </a:r>
            <a:r>
              <a:rPr lang="pt-BR" sz="2400" dirty="0"/>
              <a:t> é frear ao fascismo.</a:t>
            </a:r>
            <a:endParaRPr lang="es-ES" sz="2400" dirty="0"/>
          </a:p>
          <a:p>
            <a:pPr eaLnBrk="1" hangingPunct="1">
              <a:lnSpc>
                <a:spcPct val="80000"/>
              </a:lnSpc>
              <a:defRPr/>
            </a:pPr>
            <a:endParaRPr lang="es-ES" sz="2400" dirty="0"/>
          </a:p>
        </p:txBody>
      </p:sp>
      <p:pic>
        <p:nvPicPr>
          <p:cNvPr id="24579" name="Picture 12" descr="Oliver-L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1773238"/>
            <a:ext cx="41322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8496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>
                <a:solidFill>
                  <a:schemeClr val="tx2"/>
                </a:solidFill>
                <a:latin typeface="+mj-lt"/>
              </a:rPr>
              <a:t>A zona republicana:</a:t>
            </a:r>
          </a:p>
          <a:p>
            <a:pPr>
              <a:spcBef>
                <a:spcPct val="50000"/>
              </a:spcBef>
              <a:defRPr/>
            </a:pPr>
            <a:r>
              <a:rPr lang="es-ES" sz="3200" dirty="0">
                <a:solidFill>
                  <a:schemeClr val="tx2"/>
                </a:solidFill>
                <a:latin typeface="+mj-lt"/>
              </a:rPr>
              <a:t>O </a:t>
            </a:r>
            <a:r>
              <a:rPr lang="es-ES" sz="3200" dirty="0" err="1">
                <a:solidFill>
                  <a:schemeClr val="tx2"/>
                </a:solidFill>
                <a:latin typeface="+mj-lt"/>
              </a:rPr>
              <a:t>derrubamento</a:t>
            </a:r>
            <a:r>
              <a:rPr lang="es-ES" sz="3200" dirty="0">
                <a:solidFill>
                  <a:schemeClr val="tx2"/>
                </a:solidFill>
                <a:latin typeface="+mj-lt"/>
              </a:rPr>
              <a:t> do Estado republicano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628775"/>
            <a:ext cx="79914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dirty="0"/>
              <a:t>A </a:t>
            </a:r>
            <a:r>
              <a:rPr lang="pt-BR" dirty="0" err="1"/>
              <a:t>sublevación</a:t>
            </a:r>
            <a:r>
              <a:rPr lang="pt-BR" dirty="0"/>
              <a:t> </a:t>
            </a:r>
            <a:r>
              <a:rPr lang="pt-BR" dirty="0" smtClean="0"/>
              <a:t>provocará </a:t>
            </a:r>
            <a:r>
              <a:rPr lang="pt-BR" dirty="0"/>
              <a:t>a </a:t>
            </a:r>
            <a:r>
              <a:rPr lang="pt-BR" dirty="0" err="1"/>
              <a:t>dimision</a:t>
            </a:r>
            <a:r>
              <a:rPr lang="pt-BR" dirty="0"/>
              <a:t> </a:t>
            </a:r>
            <a:r>
              <a:rPr lang="pt-BR" dirty="0" err="1"/>
              <a:t>inmediata</a:t>
            </a:r>
            <a:r>
              <a:rPr lang="pt-BR" dirty="0"/>
              <a:t> de Casares </a:t>
            </a:r>
            <a:r>
              <a:rPr lang="pt-BR" dirty="0" err="1"/>
              <a:t>Quiroga</a:t>
            </a:r>
            <a:r>
              <a:rPr lang="pt-BR" dirty="0"/>
              <a:t> e o </a:t>
            </a:r>
            <a:r>
              <a:rPr lang="pt-BR" dirty="0" smtClean="0"/>
              <a:t>mandato, </a:t>
            </a:r>
            <a:r>
              <a:rPr lang="pt-BR" dirty="0"/>
              <a:t>por parte de </a:t>
            </a:r>
            <a:r>
              <a:rPr lang="pt-BR" dirty="0" err="1" smtClean="0"/>
              <a:t>Azaña</a:t>
            </a:r>
            <a:r>
              <a:rPr lang="pt-BR" dirty="0" smtClean="0"/>
              <a:t>, </a:t>
            </a:r>
            <a:r>
              <a:rPr lang="pt-BR" dirty="0"/>
              <a:t>de formar </a:t>
            </a:r>
            <a:r>
              <a:rPr lang="pt-BR" dirty="0" err="1"/>
              <a:t>goberno</a:t>
            </a:r>
            <a:r>
              <a:rPr lang="pt-BR" dirty="0"/>
              <a:t> a Martínez Barrio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/>
              <a:t>Pero este renuncia o mesmo </a:t>
            </a:r>
            <a:r>
              <a:rPr lang="pt-BR" dirty="0" err="1"/>
              <a:t>día</a:t>
            </a:r>
            <a:r>
              <a:rPr lang="pt-BR" dirty="0"/>
              <a:t> do seu </a:t>
            </a:r>
            <a:r>
              <a:rPr lang="pt-BR" dirty="0" err="1"/>
              <a:t>nomeamento</a:t>
            </a:r>
            <a:r>
              <a:rPr lang="pt-BR" dirty="0" smtClean="0"/>
              <a:t>, </a:t>
            </a:r>
            <a:r>
              <a:rPr lang="pt-BR" dirty="0" err="1" smtClean="0"/>
              <a:t>xa</a:t>
            </a:r>
            <a:r>
              <a:rPr lang="pt-BR" dirty="0" smtClean="0"/>
              <a:t> que </a:t>
            </a:r>
            <a:r>
              <a:rPr lang="pt-BR" dirty="0" err="1"/>
              <a:t>dúbida</a:t>
            </a:r>
            <a:r>
              <a:rPr lang="pt-BR" dirty="0"/>
              <a:t> de entregar as armas ao </a:t>
            </a:r>
            <a:r>
              <a:rPr lang="pt-BR" dirty="0" err="1"/>
              <a:t>pobo</a:t>
            </a:r>
            <a:r>
              <a:rPr lang="pt-BR" dirty="0"/>
              <a:t> </a:t>
            </a:r>
            <a:r>
              <a:rPr lang="pt-BR" dirty="0" err="1"/>
              <a:t>tralo</a:t>
            </a:r>
            <a:r>
              <a:rPr lang="pt-BR" dirty="0"/>
              <a:t> </a:t>
            </a:r>
            <a:r>
              <a:rPr lang="pt-BR" dirty="0" err="1"/>
              <a:t>fracaso</a:t>
            </a:r>
            <a:r>
              <a:rPr lang="pt-BR" dirty="0"/>
              <a:t> das </a:t>
            </a:r>
            <a:r>
              <a:rPr lang="pt-BR" dirty="0" err="1"/>
              <a:t>negociacións</a:t>
            </a:r>
            <a:r>
              <a:rPr lang="pt-BR" dirty="0"/>
              <a:t> cos golpistas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/>
              <a:t>O </a:t>
            </a:r>
            <a:r>
              <a:rPr lang="pt-BR" dirty="0" err="1"/>
              <a:t>goberno</a:t>
            </a:r>
            <a:r>
              <a:rPr lang="pt-BR" dirty="0"/>
              <a:t> é confiado ao republicano moderado José </a:t>
            </a:r>
            <a:r>
              <a:rPr lang="pt-BR" dirty="0" err="1"/>
              <a:t>Giral</a:t>
            </a:r>
            <a:r>
              <a:rPr lang="pt-BR" dirty="0"/>
              <a:t> que decide entregar as armas ao </a:t>
            </a:r>
            <a:r>
              <a:rPr lang="pt-BR" dirty="0" err="1"/>
              <a:t>pobo</a:t>
            </a:r>
            <a:r>
              <a:rPr lang="pt-BR" dirty="0"/>
              <a:t> e a </a:t>
            </a:r>
            <a:r>
              <a:rPr lang="pt-BR" dirty="0" err="1"/>
              <a:t>disolución</a:t>
            </a:r>
            <a:r>
              <a:rPr lang="pt-BR" dirty="0"/>
              <a:t> do exército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/>
              <a:t>En agosto se decreta a creación de </a:t>
            </a:r>
            <a:r>
              <a:rPr lang="es-ES" sz="2800" dirty="0" err="1"/>
              <a:t>batallóns</a:t>
            </a:r>
            <a:r>
              <a:rPr lang="es-ES" sz="2800" dirty="0"/>
              <a:t> de voluntarios encabezados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dirty="0" err="1"/>
              <a:t>antiga</a:t>
            </a:r>
            <a:r>
              <a:rPr lang="es-ES" sz="2800" dirty="0"/>
              <a:t> </a:t>
            </a:r>
            <a:r>
              <a:rPr lang="es-ES" sz="2800" dirty="0" err="1"/>
              <a:t>oficialidade</a:t>
            </a:r>
            <a:r>
              <a:rPr lang="es-ES" sz="2800" dirty="0"/>
              <a:t> do </a:t>
            </a:r>
            <a:r>
              <a:rPr lang="es-ES" sz="2800" dirty="0" err="1"/>
              <a:t>exército</a:t>
            </a:r>
            <a:r>
              <a:rPr lang="es-ES" sz="28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/>
              <a:t>Ante a </a:t>
            </a:r>
            <a:r>
              <a:rPr lang="es-ES" sz="2800" dirty="0" err="1"/>
              <a:t>incapacidade</a:t>
            </a:r>
            <a:r>
              <a:rPr lang="es-ES" sz="2800" dirty="0"/>
              <a:t> por parte de </a:t>
            </a:r>
            <a:r>
              <a:rPr lang="es-ES" sz="2800" dirty="0" err="1"/>
              <a:t>Giral</a:t>
            </a:r>
            <a:r>
              <a:rPr lang="es-ES" sz="2800" dirty="0"/>
              <a:t> de controlar a situación </a:t>
            </a:r>
            <a:r>
              <a:rPr lang="es-ES" sz="2800" dirty="0" err="1"/>
              <a:t>xurden</a:t>
            </a:r>
            <a:r>
              <a:rPr lang="es-ES" sz="2800" dirty="0"/>
              <a:t> </a:t>
            </a:r>
            <a:r>
              <a:rPr lang="es-ES" sz="2800" dirty="0" err="1"/>
              <a:t>novos</a:t>
            </a:r>
            <a:r>
              <a:rPr lang="es-ES" sz="2800" dirty="0"/>
              <a:t> centros de poder de carácter local </a:t>
            </a:r>
            <a:r>
              <a:rPr lang="es-ES" sz="2800" dirty="0" err="1"/>
              <a:t>ou</a:t>
            </a:r>
            <a:r>
              <a:rPr lang="es-ES" sz="2800" dirty="0"/>
              <a:t> </a:t>
            </a:r>
            <a:r>
              <a:rPr lang="es-ES" sz="2800" dirty="0" err="1"/>
              <a:t>rexional</a:t>
            </a:r>
            <a:r>
              <a:rPr lang="es-ES" sz="2800" dirty="0"/>
              <a:t>. </a:t>
            </a:r>
            <a:r>
              <a:rPr lang="es-ES" sz="2800" dirty="0" err="1"/>
              <a:t>Consello</a:t>
            </a:r>
            <a:r>
              <a:rPr lang="es-ES" sz="2800" dirty="0"/>
              <a:t> soberano de Asturias, Xunta de defensa de Madrid, </a:t>
            </a:r>
            <a:r>
              <a:rPr lang="es-ES" sz="2800" dirty="0" err="1"/>
              <a:t>etc</a:t>
            </a:r>
            <a:endParaRPr lang="es-E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err="1"/>
              <a:t>Nestes</a:t>
            </a:r>
            <a:r>
              <a:rPr lang="es-ES" sz="2800" dirty="0"/>
              <a:t> organismos </a:t>
            </a:r>
            <a:r>
              <a:rPr lang="es-ES" sz="2800" dirty="0" err="1"/>
              <a:t>reúnense</a:t>
            </a:r>
            <a:r>
              <a:rPr lang="es-ES" sz="2800" dirty="0"/>
              <a:t> as </a:t>
            </a:r>
            <a:r>
              <a:rPr lang="es-ES" sz="2800" dirty="0" err="1"/>
              <a:t>forzas</a:t>
            </a:r>
            <a:r>
              <a:rPr lang="es-ES" sz="2800" dirty="0"/>
              <a:t> </a:t>
            </a:r>
            <a:r>
              <a:rPr lang="es-ES" sz="2800" dirty="0" smtClean="0"/>
              <a:t>da </a:t>
            </a:r>
            <a:r>
              <a:rPr lang="es-ES" sz="2800" dirty="0" err="1"/>
              <a:t>fronte</a:t>
            </a:r>
            <a:r>
              <a:rPr lang="es-ES" sz="2800" dirty="0"/>
              <a:t> popular con predominio crecente de sindicatos e partidos </a:t>
            </a:r>
            <a:r>
              <a:rPr lang="es-ES" sz="2800" dirty="0" err="1"/>
              <a:t>obreiros</a:t>
            </a:r>
            <a:r>
              <a:rPr lang="es-ES" sz="2800" dirty="0"/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260350"/>
            <a:ext cx="865663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smtClean="0"/>
              <a:t>O desencadeamento da revolución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" y="1628775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s-ES" sz="1400" dirty="0" smtClean="0"/>
              <a:t>O </a:t>
            </a:r>
            <a:r>
              <a:rPr lang="es-ES" sz="1400" dirty="0" err="1" smtClean="0"/>
              <a:t>alzamento</a:t>
            </a:r>
            <a:r>
              <a:rPr lang="es-ES" sz="1400" dirty="0" smtClean="0"/>
              <a:t> militar </a:t>
            </a:r>
            <a:r>
              <a:rPr lang="es-ES" sz="1400" dirty="0" err="1" smtClean="0"/>
              <a:t>foi</a:t>
            </a:r>
            <a:r>
              <a:rPr lang="es-ES" sz="1400" dirty="0" smtClean="0"/>
              <a:t> en </a:t>
            </a:r>
            <a:r>
              <a:rPr lang="es-ES" sz="1400" dirty="0" err="1" smtClean="0"/>
              <a:t>moitos</a:t>
            </a:r>
            <a:r>
              <a:rPr lang="es-ES" sz="1400" dirty="0" smtClean="0"/>
              <a:t> casos </a:t>
            </a:r>
            <a:r>
              <a:rPr lang="es-ES" sz="1400" dirty="0" err="1" smtClean="0"/>
              <a:t>detido</a:t>
            </a:r>
            <a:r>
              <a:rPr lang="es-ES" sz="1400" dirty="0" smtClean="0"/>
              <a:t> por </a:t>
            </a:r>
            <a:r>
              <a:rPr lang="es-ES" sz="1400" dirty="0" err="1" smtClean="0"/>
              <a:t>obreiros</a:t>
            </a:r>
            <a:r>
              <a:rPr lang="es-ES" sz="1400" dirty="0" smtClean="0"/>
              <a:t>, </a:t>
            </a:r>
            <a:r>
              <a:rPr lang="es-ES" sz="1400" dirty="0" err="1" smtClean="0"/>
              <a:t>ou</a:t>
            </a:r>
            <a:r>
              <a:rPr lang="es-ES" sz="1400" dirty="0" smtClean="0"/>
              <a:t> </a:t>
            </a:r>
            <a:r>
              <a:rPr lang="es-ES" sz="1400" dirty="0" err="1" smtClean="0"/>
              <a:t>campesiños</a:t>
            </a:r>
            <a:r>
              <a:rPr lang="es-ES" sz="1400" dirty="0" smtClean="0"/>
              <a:t> vinculados a </a:t>
            </a:r>
            <a:r>
              <a:rPr lang="es-ES" sz="1400" dirty="0" err="1" smtClean="0"/>
              <a:t>organizacións</a:t>
            </a:r>
            <a:r>
              <a:rPr lang="es-ES" sz="1400" dirty="0" smtClean="0"/>
              <a:t> de </a:t>
            </a:r>
            <a:r>
              <a:rPr lang="es-ES" sz="1400" dirty="0" err="1" smtClean="0"/>
              <a:t>esquerda</a:t>
            </a:r>
            <a:r>
              <a:rPr lang="es-ES" sz="1400" dirty="0" smtClean="0"/>
              <a:t> revolucionaria, </a:t>
            </a:r>
            <a:r>
              <a:rPr lang="es-ES" sz="1400" dirty="0" err="1" smtClean="0"/>
              <a:t>sentindose</a:t>
            </a:r>
            <a:r>
              <a:rPr lang="es-ES" sz="1400" dirty="0" smtClean="0"/>
              <a:t> </a:t>
            </a:r>
            <a:r>
              <a:rPr lang="es-ES" sz="1400" dirty="0" err="1" smtClean="0"/>
              <a:t>lexitimados</a:t>
            </a:r>
            <a:r>
              <a:rPr lang="es-ES" sz="1400" dirty="0" smtClean="0"/>
              <a:t> para levar a cabo cambios </a:t>
            </a:r>
            <a:r>
              <a:rPr lang="es-ES" sz="1400" dirty="0" err="1" smtClean="0"/>
              <a:t>sociais</a:t>
            </a:r>
            <a:r>
              <a:rPr lang="es-ES" sz="1400" dirty="0" smtClean="0"/>
              <a:t>.</a:t>
            </a:r>
          </a:p>
          <a:p>
            <a:pPr eaLnBrk="1" hangingPunct="1">
              <a:defRPr/>
            </a:pPr>
            <a:r>
              <a:rPr lang="es-ES" sz="1400" dirty="0" smtClean="0"/>
              <a:t>Colectivización de gran parte da </a:t>
            </a:r>
            <a:r>
              <a:rPr lang="es-ES" sz="1400" dirty="0" err="1" smtClean="0"/>
              <a:t>propiedade</a:t>
            </a:r>
            <a:r>
              <a:rPr lang="es-ES" sz="1400" dirty="0" smtClean="0"/>
              <a:t> industrial e agraria, os comités controlados por partidos e sindicatos, </a:t>
            </a:r>
            <a:r>
              <a:rPr lang="es-ES" sz="1400" dirty="0" err="1" smtClean="0"/>
              <a:t>faranse</a:t>
            </a:r>
            <a:r>
              <a:rPr lang="es-ES" sz="1400" dirty="0" smtClean="0"/>
              <a:t> </a:t>
            </a:r>
            <a:r>
              <a:rPr lang="es-ES" sz="1400" dirty="0" err="1" smtClean="0"/>
              <a:t>co</a:t>
            </a:r>
            <a:r>
              <a:rPr lang="es-ES" sz="1400" dirty="0" smtClean="0"/>
              <a:t> control de transportes e servicios.</a:t>
            </a:r>
          </a:p>
          <a:p>
            <a:pPr eaLnBrk="1" hangingPunct="1">
              <a:defRPr/>
            </a:pPr>
            <a:r>
              <a:rPr lang="es-ES" sz="1400" dirty="0" smtClean="0"/>
              <a:t>En </a:t>
            </a:r>
            <a:r>
              <a:rPr lang="es-ES" sz="1400" dirty="0" err="1" smtClean="0"/>
              <a:t>algúns</a:t>
            </a:r>
            <a:r>
              <a:rPr lang="es-ES" sz="1400" dirty="0" smtClean="0"/>
              <a:t> casos os empresarios </a:t>
            </a:r>
            <a:r>
              <a:rPr lang="es-ES" sz="1400" dirty="0" err="1" smtClean="0"/>
              <a:t>fuxiron</a:t>
            </a:r>
            <a:r>
              <a:rPr lang="es-ES" sz="1400" dirty="0" smtClean="0"/>
              <a:t>, </a:t>
            </a:r>
            <a:r>
              <a:rPr lang="es-ES" sz="1400" dirty="0" err="1" smtClean="0"/>
              <a:t>noutros</a:t>
            </a:r>
            <a:r>
              <a:rPr lang="es-ES" sz="1400" dirty="0" smtClean="0"/>
              <a:t> </a:t>
            </a:r>
            <a:r>
              <a:rPr lang="es-ES" sz="1400" dirty="0" err="1" smtClean="0"/>
              <a:t>foron</a:t>
            </a:r>
            <a:r>
              <a:rPr lang="es-ES" sz="1400" dirty="0" smtClean="0"/>
              <a:t> prendidos e </a:t>
            </a:r>
            <a:r>
              <a:rPr lang="es-ES" sz="1400" dirty="0" err="1" smtClean="0"/>
              <a:t>asasinados</a:t>
            </a:r>
            <a:r>
              <a:rPr lang="es-ES" sz="1400" dirty="0" smtClean="0"/>
              <a:t>.</a:t>
            </a:r>
          </a:p>
          <a:p>
            <a:pPr eaLnBrk="1" hangingPunct="1">
              <a:defRPr/>
            </a:pPr>
            <a:r>
              <a:rPr lang="es-ES" sz="1400" dirty="0" smtClean="0"/>
              <a:t>As </a:t>
            </a:r>
            <a:r>
              <a:rPr lang="es-ES" sz="1400" dirty="0" err="1" smtClean="0"/>
              <a:t>incautacións</a:t>
            </a:r>
            <a:r>
              <a:rPr lang="es-ES" sz="1400" dirty="0" smtClean="0"/>
              <a:t> </a:t>
            </a:r>
            <a:r>
              <a:rPr lang="es-ES" sz="1400" dirty="0" err="1" smtClean="0"/>
              <a:t>foron</a:t>
            </a:r>
            <a:r>
              <a:rPr lang="es-ES" sz="1400" dirty="0" smtClean="0"/>
              <a:t> </a:t>
            </a:r>
            <a:r>
              <a:rPr lang="es-ES" sz="1400" dirty="0" err="1" smtClean="0"/>
              <a:t>tiberon</a:t>
            </a:r>
            <a:r>
              <a:rPr lang="es-ES" sz="1400" dirty="0" smtClean="0"/>
              <a:t> cobertura legal a través de decretos </a:t>
            </a:r>
            <a:r>
              <a:rPr lang="es-ES" sz="1400" dirty="0" err="1" smtClean="0"/>
              <a:t>lexislativos</a:t>
            </a:r>
            <a:r>
              <a:rPr lang="es-ES" sz="1400" dirty="0" smtClean="0"/>
              <a:t> do </a:t>
            </a:r>
            <a:r>
              <a:rPr lang="es-ES" sz="1400" dirty="0" err="1" smtClean="0"/>
              <a:t>goberno</a:t>
            </a:r>
            <a:r>
              <a:rPr lang="es-ES" sz="1400" dirty="0" smtClean="0"/>
              <a:t> central e da Generalitat.</a:t>
            </a:r>
          </a:p>
          <a:p>
            <a:pPr eaLnBrk="1" hangingPunct="1">
              <a:defRPr/>
            </a:pPr>
            <a:r>
              <a:rPr lang="es-ES" sz="1400" dirty="0" err="1" smtClean="0"/>
              <a:t>Tamén</a:t>
            </a:r>
            <a:r>
              <a:rPr lang="es-ES" sz="1400" dirty="0" smtClean="0"/>
              <a:t> se </a:t>
            </a:r>
            <a:r>
              <a:rPr lang="es-ES" sz="1400" dirty="0" err="1" smtClean="0"/>
              <a:t>interveñen</a:t>
            </a:r>
            <a:r>
              <a:rPr lang="es-ES" sz="1400" dirty="0" smtClean="0"/>
              <a:t> </a:t>
            </a:r>
            <a:r>
              <a:rPr lang="es-ES" sz="1400" dirty="0" err="1" smtClean="0"/>
              <a:t>contas</a:t>
            </a:r>
            <a:r>
              <a:rPr lang="es-ES" sz="1400" dirty="0" smtClean="0"/>
              <a:t> </a:t>
            </a:r>
            <a:r>
              <a:rPr lang="es-ES" sz="1400" dirty="0" err="1" smtClean="0"/>
              <a:t>correntes</a:t>
            </a:r>
            <a:r>
              <a:rPr lang="es-ES" sz="1400" dirty="0" smtClean="0"/>
              <a:t> e depósitos bancarios.</a:t>
            </a:r>
          </a:p>
          <a:p>
            <a:pPr eaLnBrk="1" hangingPunct="1">
              <a:defRPr/>
            </a:pPr>
            <a:r>
              <a:rPr lang="es-ES" sz="1400" dirty="0" smtClean="0"/>
              <a:t>No campo as </a:t>
            </a:r>
            <a:r>
              <a:rPr lang="es-ES" sz="1400" dirty="0" err="1" smtClean="0"/>
              <a:t>ocupacións</a:t>
            </a:r>
            <a:r>
              <a:rPr lang="es-ES" sz="1400" dirty="0" smtClean="0"/>
              <a:t> masivas </a:t>
            </a:r>
            <a:r>
              <a:rPr lang="es-ES" sz="1400" dirty="0" err="1" smtClean="0"/>
              <a:t>espállanse</a:t>
            </a:r>
            <a:r>
              <a:rPr lang="es-ES" sz="1400" dirty="0" smtClean="0"/>
              <a:t> por Aragón, Valencia, Andalucía, La Mancha. </a:t>
            </a:r>
            <a:r>
              <a:rPr lang="es-ES" sz="1400" dirty="0" err="1" smtClean="0"/>
              <a:t>Nas</a:t>
            </a:r>
            <a:r>
              <a:rPr lang="es-ES" sz="1400" dirty="0" smtClean="0"/>
              <a:t> zonas de influencia anarquista a colectivización </a:t>
            </a:r>
            <a:r>
              <a:rPr lang="es-ES" sz="1400" dirty="0" err="1" smtClean="0"/>
              <a:t>foi</a:t>
            </a:r>
            <a:r>
              <a:rPr lang="es-ES" sz="1400" dirty="0" smtClean="0"/>
              <a:t> total.</a:t>
            </a:r>
          </a:p>
          <a:p>
            <a:pPr eaLnBrk="1" hangingPunct="1">
              <a:defRPr/>
            </a:pPr>
            <a:endParaRPr lang="es-ES" sz="1400" dirty="0" smtClean="0"/>
          </a:p>
          <a:p>
            <a:pPr eaLnBrk="1" hangingPunct="1">
              <a:defRPr/>
            </a:pPr>
            <a:endParaRPr lang="es-ES" sz="1400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7651" name="Picture 6" descr="00001d7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268538"/>
            <a:ext cx="478790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Represión no bando republicano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513" y="1412875"/>
            <a:ext cx="4552950" cy="5329238"/>
          </a:xfrm>
        </p:spPr>
        <p:txBody>
          <a:bodyPr/>
          <a:lstStyle/>
          <a:p>
            <a:pPr eaLnBrk="1" hangingPunct="1">
              <a:defRPr/>
            </a:pPr>
            <a:r>
              <a:rPr lang="es-ES" sz="1500" dirty="0" smtClean="0">
                <a:effectLst/>
              </a:rPr>
              <a:t>Será nos </a:t>
            </a:r>
            <a:r>
              <a:rPr lang="es-ES" sz="1500" dirty="0" err="1" smtClean="0">
                <a:effectLst/>
              </a:rPr>
              <a:t>primeiros</a:t>
            </a:r>
            <a:r>
              <a:rPr lang="es-ES" sz="1500" dirty="0" smtClean="0">
                <a:effectLst/>
              </a:rPr>
              <a:t> meses da guerra cando se leve a cabo a represión no bando republicano, esta </a:t>
            </a:r>
            <a:r>
              <a:rPr lang="es-ES" sz="1500" dirty="0" err="1" smtClean="0">
                <a:effectLst/>
              </a:rPr>
              <a:t>terá</a:t>
            </a:r>
            <a:r>
              <a:rPr lang="es-ES" sz="1500" dirty="0" smtClean="0">
                <a:effectLst/>
              </a:rPr>
              <a:t> carácter espontaneo e irá </a:t>
            </a:r>
            <a:r>
              <a:rPr lang="es-ES" sz="1500" dirty="0" err="1" smtClean="0">
                <a:effectLst/>
              </a:rPr>
              <a:t>dirixida</a:t>
            </a:r>
            <a:r>
              <a:rPr lang="es-ES" sz="1500" dirty="0" smtClean="0">
                <a:effectLst/>
              </a:rPr>
              <a:t> contra a </a:t>
            </a:r>
            <a:r>
              <a:rPr lang="es-ES" sz="1500" dirty="0" err="1" smtClean="0">
                <a:effectLst/>
              </a:rPr>
              <a:t>igrexa</a:t>
            </a:r>
            <a:r>
              <a:rPr lang="es-ES" sz="1500" dirty="0" smtClean="0">
                <a:effectLst/>
              </a:rPr>
              <a:t>, burguesía, propietarios, e clases acomodadas en </a:t>
            </a:r>
            <a:r>
              <a:rPr lang="es-ES" sz="1500" dirty="0" err="1" smtClean="0">
                <a:effectLst/>
              </a:rPr>
              <a:t>xeneral</a:t>
            </a:r>
            <a:r>
              <a:rPr lang="es-ES" sz="1500" dirty="0" smtClean="0">
                <a:effectLst/>
              </a:rPr>
              <a:t>.</a:t>
            </a:r>
          </a:p>
          <a:p>
            <a:pPr eaLnBrk="1" hangingPunct="1">
              <a:defRPr/>
            </a:pPr>
            <a:r>
              <a:rPr lang="es-ES" sz="1500" dirty="0" err="1" smtClean="0">
                <a:effectLst/>
              </a:rPr>
              <a:t>Neste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terán</a:t>
            </a:r>
            <a:r>
              <a:rPr lang="es-ES" sz="1500" dirty="0" smtClean="0">
                <a:effectLst/>
              </a:rPr>
              <a:t> lugar os “paseos”, </a:t>
            </a:r>
            <a:r>
              <a:rPr lang="es-ES" sz="1500" dirty="0" err="1" smtClean="0">
                <a:effectLst/>
              </a:rPr>
              <a:t>detencións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ilegais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nas</a:t>
            </a:r>
            <a:r>
              <a:rPr lang="es-ES" sz="1500" dirty="0" smtClean="0">
                <a:effectLst/>
              </a:rPr>
              <a:t> checas(</a:t>
            </a:r>
            <a:r>
              <a:rPr lang="es-ES" sz="1500" dirty="0" err="1" smtClean="0">
                <a:effectLst/>
              </a:rPr>
              <a:t>carceres</a:t>
            </a:r>
            <a:r>
              <a:rPr lang="es-ES" sz="1500" dirty="0" smtClean="0">
                <a:effectLst/>
              </a:rPr>
              <a:t> clandestinas), incendios de </a:t>
            </a:r>
            <a:r>
              <a:rPr lang="es-ES" sz="1500" dirty="0" err="1" smtClean="0">
                <a:effectLst/>
              </a:rPr>
              <a:t>igrexas</a:t>
            </a:r>
            <a:r>
              <a:rPr lang="es-ES" sz="1500" dirty="0" smtClean="0">
                <a:effectLst/>
              </a:rPr>
              <a:t> e conventos, </a:t>
            </a:r>
            <a:r>
              <a:rPr lang="es-ES" sz="1500" dirty="0" err="1" smtClean="0">
                <a:effectLst/>
              </a:rPr>
              <a:t>requisamento</a:t>
            </a:r>
            <a:r>
              <a:rPr lang="es-ES" sz="1500" dirty="0" smtClean="0">
                <a:effectLst/>
              </a:rPr>
              <a:t> de </a:t>
            </a:r>
            <a:r>
              <a:rPr lang="es-ES" sz="1500" dirty="0" err="1" smtClean="0">
                <a:effectLst/>
              </a:rPr>
              <a:t>bens</a:t>
            </a:r>
            <a:r>
              <a:rPr lang="es-ES" sz="1500" dirty="0" smtClean="0">
                <a:effectLst/>
              </a:rPr>
              <a:t> e propiedades particulares. </a:t>
            </a:r>
            <a:r>
              <a:rPr lang="es-ES" sz="1500" dirty="0" err="1" smtClean="0">
                <a:effectLst/>
              </a:rPr>
              <a:t>Moitas</a:t>
            </a:r>
            <a:r>
              <a:rPr lang="es-ES" sz="1500" dirty="0" smtClean="0">
                <a:effectLst/>
              </a:rPr>
              <a:t> de estas </a:t>
            </a:r>
            <a:r>
              <a:rPr lang="es-ES" sz="1500" dirty="0" err="1" smtClean="0">
                <a:effectLst/>
              </a:rPr>
              <a:t>accións</a:t>
            </a:r>
            <a:r>
              <a:rPr lang="es-ES" sz="1500" dirty="0" smtClean="0">
                <a:effectLst/>
              </a:rPr>
              <a:t> escapaban </a:t>
            </a:r>
            <a:r>
              <a:rPr lang="es-ES" sz="1500" dirty="0" err="1" smtClean="0">
                <a:effectLst/>
              </a:rPr>
              <a:t>ao</a:t>
            </a:r>
            <a:r>
              <a:rPr lang="es-ES" sz="1500" dirty="0" smtClean="0">
                <a:effectLst/>
              </a:rPr>
              <a:t> control do </a:t>
            </a:r>
            <a:r>
              <a:rPr lang="es-ES" sz="1500" dirty="0" err="1" smtClean="0">
                <a:effectLst/>
              </a:rPr>
              <a:t>goberno</a:t>
            </a:r>
            <a:r>
              <a:rPr lang="es-ES" sz="1500" dirty="0" smtClean="0">
                <a:effectLst/>
              </a:rPr>
              <a:t> republicano</a:t>
            </a:r>
          </a:p>
          <a:p>
            <a:pPr eaLnBrk="1" hangingPunct="1">
              <a:defRPr/>
            </a:pPr>
            <a:r>
              <a:rPr lang="es-ES" sz="1500" dirty="0" err="1" smtClean="0">
                <a:effectLst/>
              </a:rPr>
              <a:t>Houbo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tamén</a:t>
            </a:r>
            <a:r>
              <a:rPr lang="es-ES" sz="1500" dirty="0" smtClean="0">
                <a:effectLst/>
              </a:rPr>
              <a:t> masacres como a de </a:t>
            </a:r>
            <a:r>
              <a:rPr lang="es-ES" sz="1500" dirty="0" err="1" smtClean="0">
                <a:effectLst/>
              </a:rPr>
              <a:t>Paracuellos</a:t>
            </a:r>
            <a:r>
              <a:rPr lang="es-ES" sz="1500" dirty="0" smtClean="0">
                <a:effectLst/>
              </a:rPr>
              <a:t> donde se asesinan a políticos de </a:t>
            </a:r>
            <a:r>
              <a:rPr lang="es-ES" sz="1500" dirty="0" err="1" smtClean="0">
                <a:effectLst/>
              </a:rPr>
              <a:t>dereitas</a:t>
            </a:r>
            <a:r>
              <a:rPr lang="es-ES" sz="1500" dirty="0" smtClean="0">
                <a:effectLst/>
              </a:rPr>
              <a:t> que se estaban a trasladar </a:t>
            </a:r>
            <a:r>
              <a:rPr lang="es-ES" sz="1500" dirty="0" err="1" smtClean="0">
                <a:effectLst/>
              </a:rPr>
              <a:t>dende</a:t>
            </a:r>
            <a:r>
              <a:rPr lang="es-ES" sz="1500" dirty="0" smtClean="0">
                <a:effectLst/>
              </a:rPr>
              <a:t> Madrid a Valencia:</a:t>
            </a:r>
          </a:p>
          <a:p>
            <a:pPr eaLnBrk="1" hangingPunct="1">
              <a:defRPr/>
            </a:pPr>
            <a:r>
              <a:rPr lang="es-ES" sz="1500" dirty="0" err="1" smtClean="0">
                <a:effectLst/>
              </a:rPr>
              <a:t>Politicos</a:t>
            </a:r>
            <a:r>
              <a:rPr lang="es-ES" sz="1500" dirty="0" smtClean="0">
                <a:effectLst/>
              </a:rPr>
              <a:t> asesinados serán Melquiades Álvarez e </a:t>
            </a:r>
            <a:r>
              <a:rPr lang="es-ES" sz="1500" dirty="0" err="1" smtClean="0">
                <a:effectLst/>
              </a:rPr>
              <a:t>Xosé</a:t>
            </a:r>
            <a:r>
              <a:rPr lang="es-ES" sz="1500" dirty="0" smtClean="0">
                <a:effectLst/>
              </a:rPr>
              <a:t> Antonio primo de Rivera fusilado </a:t>
            </a:r>
            <a:r>
              <a:rPr lang="es-ES" sz="1500" dirty="0" err="1" smtClean="0">
                <a:effectLst/>
              </a:rPr>
              <a:t>na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cadea</a:t>
            </a:r>
            <a:r>
              <a:rPr lang="es-ES" sz="1500" dirty="0" smtClean="0">
                <a:effectLst/>
              </a:rPr>
              <a:t> en Alacant.</a:t>
            </a:r>
          </a:p>
          <a:p>
            <a:pPr eaLnBrk="1" hangingPunct="1">
              <a:defRPr/>
            </a:pPr>
            <a:r>
              <a:rPr lang="es-ES" sz="1500" dirty="0" err="1" smtClean="0">
                <a:effectLst/>
              </a:rPr>
              <a:t>Moitos</a:t>
            </a:r>
            <a:r>
              <a:rPr lang="es-ES" sz="1500" dirty="0" smtClean="0">
                <a:effectLst/>
              </a:rPr>
              <a:t> dos perseguidos </a:t>
            </a:r>
            <a:r>
              <a:rPr lang="es-ES" sz="1500" dirty="0" err="1" smtClean="0">
                <a:effectLst/>
              </a:rPr>
              <a:t>fuxiron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ao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extranxeiro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acocharonse</a:t>
            </a:r>
            <a:r>
              <a:rPr lang="es-ES" sz="1500" dirty="0" smtClean="0">
                <a:effectLst/>
              </a:rPr>
              <a:t> </a:t>
            </a:r>
            <a:r>
              <a:rPr lang="es-ES" sz="1500" dirty="0" err="1" smtClean="0">
                <a:effectLst/>
              </a:rPr>
              <a:t>ou</a:t>
            </a:r>
            <a:r>
              <a:rPr lang="es-ES" sz="1500" dirty="0" smtClean="0">
                <a:effectLst/>
              </a:rPr>
              <a:t> pasaron á zona sublevada.</a:t>
            </a:r>
          </a:p>
          <a:p>
            <a:pPr eaLnBrk="1" hangingPunct="1">
              <a:defRPr/>
            </a:pPr>
            <a:endParaRPr lang="es-ES" sz="1500" dirty="0" smtClean="0"/>
          </a:p>
        </p:txBody>
      </p:sp>
      <p:sp>
        <p:nvSpPr>
          <p:cNvPr id="28675" name="AutoShape 6" descr="9k="/>
          <p:cNvSpPr>
            <a:spLocks noChangeAspect="1" noChangeArrowheads="1"/>
          </p:cNvSpPr>
          <p:nvPr/>
        </p:nvSpPr>
        <p:spPr bwMode="auto">
          <a:xfrm>
            <a:off x="163513" y="46038"/>
            <a:ext cx="4714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76" name="AutoShape 8" descr="9k="/>
          <p:cNvSpPr>
            <a:spLocks noChangeAspect="1" noChangeArrowheads="1"/>
          </p:cNvSpPr>
          <p:nvPr/>
        </p:nvSpPr>
        <p:spPr bwMode="auto">
          <a:xfrm>
            <a:off x="163513" y="46038"/>
            <a:ext cx="4714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8677" name="Picture 10" descr="milicianos+asaltan+igle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00213"/>
            <a:ext cx="44275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A recomposición de Largo Caballero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341438"/>
            <a:ext cx="4038600" cy="5256212"/>
          </a:xfrm>
          <a:noFill/>
        </p:spPr>
        <p:txBody>
          <a:bodyPr/>
          <a:lstStyle/>
          <a:p>
            <a:r>
              <a:rPr lang="es-ES" sz="1600" smtClean="0">
                <a:effectLst/>
              </a:rPr>
              <a:t>Novo goberno 5/11/1936 composto por republicanos, socialistas, comunistas, e máis tarde entran no goberno catro ministros anarcosindicalistas.</a:t>
            </a:r>
          </a:p>
          <a:p>
            <a:r>
              <a:rPr lang="es-ES" sz="1600" smtClean="0">
                <a:effectLst/>
              </a:rPr>
              <a:t>Traslado do goberno a Valencia.</a:t>
            </a:r>
          </a:p>
          <a:p>
            <a:r>
              <a:rPr lang="es-ES" sz="1600" smtClean="0">
                <a:effectLst/>
              </a:rPr>
              <a:t>Intención: crear unha gran alianza antifascista e un exercito popular sobre a base das Brigadas Mixtas.</a:t>
            </a:r>
          </a:p>
          <a:p>
            <a:r>
              <a:rPr lang="es-ES" sz="1600" smtClean="0">
                <a:effectLst/>
              </a:rPr>
              <a:t>Os problemas xurden cos comunistas e anarcosindicalistas.</a:t>
            </a:r>
          </a:p>
          <a:p>
            <a:r>
              <a:rPr lang="es-ES" sz="1600" smtClean="0">
                <a:effectLst/>
              </a:rPr>
              <a:t>Incidentes en Barcelona maio de 1937.(CNT e POUM enfrentados ao resto de partidos)</a:t>
            </a:r>
          </a:p>
          <a:p>
            <a:r>
              <a:rPr lang="es-ES" sz="1600" smtClean="0">
                <a:effectLst/>
              </a:rPr>
              <a:t>Asalto ao edificio de telefónica controlado polos anarquistas.</a:t>
            </a:r>
          </a:p>
          <a:p>
            <a:r>
              <a:rPr lang="es-ES" sz="1600" smtClean="0">
                <a:effectLst/>
              </a:rPr>
              <a:t>Debilidade de Largo Caballero, sin ningúntipo de apoio.(o PSOE pacta cos comunistas unha solución)</a:t>
            </a:r>
          </a:p>
        </p:txBody>
      </p:sp>
      <p:pic>
        <p:nvPicPr>
          <p:cNvPr id="29699" name="Picture 7" descr="guerra-civil-brigada-ejercito-republican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84313"/>
            <a:ext cx="3659187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/>
              </a:rPr>
              <a:t>O goberno de Negrín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46405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Os comunistas presionan para que Largo Caballero dimita, teñen forza gracias a axuda da URSS e control do exército por Comisarios Políticos.</a:t>
            </a:r>
          </a:p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Juan Negrín presidente, goberno sin sindicalistas e de notable influencia comunista.</a:t>
            </a:r>
          </a:p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Resistencia sen límites, saida negociada e república como único poder lexítimo.</a:t>
            </a:r>
          </a:p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Franco nunca vai a negociar nada.</a:t>
            </a:r>
          </a:p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Negrín cree que a guerra mundial está moi próxima, toma dos Sudetes por Hitler</a:t>
            </a:r>
          </a:p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Francia e Inglaterra recoñecen a ocupación nazi.</a:t>
            </a:r>
          </a:p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Resistir é vencer era o lema en espera da chegada da II guerra mundial.</a:t>
            </a:r>
          </a:p>
          <a:p>
            <a:pPr>
              <a:lnSpc>
                <a:spcPct val="90000"/>
              </a:lnSpc>
            </a:pPr>
            <a:r>
              <a:rPr lang="es-ES" sz="1700" smtClean="0">
                <a:effectLst/>
              </a:rPr>
              <a:t>Ult5imo intento de paz negociada 1938(ausencia de represalias, democracia, e saída tropas estranxeiras)</a:t>
            </a:r>
          </a:p>
          <a:p>
            <a:pPr>
              <a:lnSpc>
                <a:spcPct val="90000"/>
              </a:lnSpc>
            </a:pPr>
            <a:endParaRPr lang="es-ES" sz="1700" smtClean="0">
              <a:effectLst/>
            </a:endParaRPr>
          </a:p>
        </p:txBody>
      </p:sp>
      <p:pic>
        <p:nvPicPr>
          <p:cNvPr id="30723" name="Picture 12" descr="30228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21163"/>
            <a:ext cx="42116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4" descr="Negr%C3%AD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25511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sz="4000" smtClean="0">
                <a:effectLst/>
              </a:rPr>
              <a:t>A Creación dun Estado Totalitario</a:t>
            </a:r>
            <a:br>
              <a:rPr lang="es-ES" sz="4000" smtClean="0">
                <a:effectLst/>
              </a:rPr>
            </a:br>
            <a:r>
              <a:rPr lang="es-ES" sz="4000" smtClean="0">
                <a:effectLst/>
              </a:rPr>
              <a:t>Franco: Xeneralísimo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572000" cy="5256213"/>
          </a:xfrm>
        </p:spPr>
        <p:txBody>
          <a:bodyPr/>
          <a:lstStyle/>
          <a:p>
            <a:r>
              <a:rPr lang="es-ES" sz="1800" smtClean="0">
                <a:effectLst/>
              </a:rPr>
              <a:t>O exército vai a ser o nexo de unión entre os grupos políticos e sociais que apoiaron o alzamento.</a:t>
            </a:r>
          </a:p>
          <a:p>
            <a:r>
              <a:rPr lang="es-ES" sz="1800" smtClean="0">
                <a:effectLst/>
              </a:rPr>
              <a:t>Xunta de Defensa Nacional (Burgos): Preside Cabanellas.</a:t>
            </a:r>
          </a:p>
          <a:p>
            <a:r>
              <a:rPr lang="es-ES" sz="1800" smtClean="0">
                <a:effectLst/>
              </a:rPr>
              <a:t>Gobernar o territorio ocupado non tiña xurisdicción no exército.</a:t>
            </a:r>
          </a:p>
          <a:p>
            <a:r>
              <a:rPr lang="es-ES" sz="1800" smtClean="0">
                <a:effectLst/>
              </a:rPr>
              <a:t>Supresión de partidos, da Constitución, paralización da reforma agraria.</a:t>
            </a:r>
          </a:p>
          <a:p>
            <a:r>
              <a:rPr lang="es-ES" sz="1800" smtClean="0">
                <a:effectLst/>
              </a:rPr>
              <a:t>Morte de Sanjurjo</a:t>
            </a:r>
          </a:p>
          <a:p>
            <a:r>
              <a:rPr lang="es-ES" sz="1800" smtClean="0">
                <a:effectLst/>
              </a:rPr>
              <a:t>Franco e nomeado “Xefe do Goberno e do Estado” e Xeneralísmo dos exércitos españois. Cuartel Xeral en Salamanca.</a:t>
            </a:r>
          </a:p>
        </p:txBody>
      </p:sp>
      <p:pic>
        <p:nvPicPr>
          <p:cNvPr id="31747" name="Picture 8" descr="franc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1628775"/>
            <a:ext cx="4686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/>
              </a:rPr>
              <a:t>A Creación do Partido Único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57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1800" smtClean="0">
                <a:effectLst/>
              </a:rPr>
              <a:t>Ideoloxia antiliberal, prohibición partidos da fronte popular e dura represión sobre os mesmos.</a:t>
            </a:r>
          </a:p>
          <a:p>
            <a:pPr>
              <a:lnSpc>
                <a:spcPct val="90000"/>
              </a:lnSpc>
            </a:pPr>
            <a:r>
              <a:rPr lang="es-ES" sz="1800" smtClean="0">
                <a:effectLst/>
              </a:rPr>
              <a:t>Partidos que actuaban falanxe e comunión tradicionalista, tolerabase a CEDA e os partidos monárquicos.</a:t>
            </a:r>
          </a:p>
          <a:p>
            <a:pPr>
              <a:lnSpc>
                <a:spcPct val="90000"/>
              </a:lnSpc>
            </a:pPr>
            <a:r>
              <a:rPr lang="es-ES" sz="1800" smtClean="0">
                <a:effectLst/>
              </a:rPr>
              <a:t>Crease a imaxe dos Estados fascistas italiano e aleman un partido único do que Franco e Xefe do Partido e do Estado, trátase da “</a:t>
            </a:r>
            <a:r>
              <a:rPr lang="es-ES" sz="1800" i="1" smtClean="0">
                <a:effectLst/>
              </a:rPr>
              <a:t>Falanxe Española  Tradicionalista e das JONS”.</a:t>
            </a:r>
          </a:p>
          <a:p>
            <a:pPr>
              <a:lnSpc>
                <a:spcPct val="90000"/>
              </a:lnSpc>
            </a:pPr>
            <a:r>
              <a:rPr lang="es-ES" sz="1800" smtClean="0">
                <a:effectLst/>
              </a:rPr>
              <a:t>Camisa azul e boina vermella xunto co saudo fascista serán os seus rasgos identitarios.</a:t>
            </a:r>
          </a:p>
          <a:p>
            <a:pPr>
              <a:lnSpc>
                <a:spcPct val="90000"/>
              </a:lnSpc>
            </a:pPr>
            <a:r>
              <a:rPr lang="es-ES" sz="1800" smtClean="0">
                <a:effectLst/>
              </a:rPr>
              <a:t>A resistencia de carlistas e falanxistas son acaladas con desteroo e prisión.</a:t>
            </a:r>
          </a:p>
        </p:txBody>
      </p:sp>
      <p:pic>
        <p:nvPicPr>
          <p:cNvPr id="32771" name="Picture 7" descr="Fran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341438"/>
            <a:ext cx="34496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Os leais e os Rebeldes</a:t>
            </a:r>
          </a:p>
        </p:txBody>
      </p:sp>
      <p:sp>
        <p:nvSpPr>
          <p:cNvPr id="15362" name="3 CuadroTexto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b="1" smtClean="0">
                <a:effectLst/>
              </a:rPr>
              <a:t>O GOLPE DE ESTADO:</a:t>
            </a:r>
          </a:p>
          <a:p>
            <a:pPr eaLnBrk="1" hangingPunct="1">
              <a:lnSpc>
                <a:spcPct val="90000"/>
              </a:lnSpc>
            </a:pPr>
            <a:endParaRPr lang="pt-BR" sz="20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smtClean="0">
                <a:effectLst/>
              </a:rPr>
              <a:t>O 17 de xullo, sublevación do xeneral Yagüe en Melilla e de Franco en Canarias</a:t>
            </a:r>
          </a:p>
          <a:p>
            <a:pPr eaLnBrk="1" hangingPunct="1">
              <a:lnSpc>
                <a:spcPct val="90000"/>
              </a:lnSpc>
            </a:pPr>
            <a:endParaRPr lang="pt-BR" sz="18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smtClean="0">
                <a:effectLst/>
              </a:rPr>
              <a:t>Ou 18 de xullo día fixado para o golpe na península Franco trasládase a Ceuta e ponse á fronte das tropas africanas.</a:t>
            </a:r>
          </a:p>
          <a:p>
            <a:pPr eaLnBrk="1" hangingPunct="1">
              <a:lnSpc>
                <a:spcPct val="90000"/>
              </a:lnSpc>
            </a:pPr>
            <a:endParaRPr lang="pt-BR" sz="18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smtClean="0">
                <a:effectLst/>
              </a:rPr>
              <a:t>Na península o levantamento prodúcese entre o 18 e o 19 de Xullo</a:t>
            </a:r>
            <a:endParaRPr lang="es-ES" sz="1800" smtClean="0">
              <a:effectLst/>
              <a:sym typeface="Wingdings" pitchFamily="2" charset="2"/>
            </a:endParaRPr>
          </a:p>
        </p:txBody>
      </p:sp>
      <p:pic>
        <p:nvPicPr>
          <p:cNvPr id="15363" name="Picture 2" descr="la-guerra-civil-espanola.jpg (257×300)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6300" y="1403350"/>
            <a:ext cx="4017963" cy="468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smtClean="0">
                <a:effectLst/>
              </a:rPr>
              <a:t>O desenvolvemento da guerra.</a:t>
            </a:r>
          </a:p>
        </p:txBody>
      </p:sp>
      <p:pic>
        <p:nvPicPr>
          <p:cNvPr id="33794" name="Picture 5" descr="guerracivilmap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38225"/>
            <a:ext cx="835342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title"/>
          </p:nvPr>
        </p:nvSpPr>
        <p:spPr>
          <a:xfrm>
            <a:off x="508000" y="53975"/>
            <a:ext cx="8229600" cy="1143000"/>
          </a:xfrm>
        </p:spPr>
        <p:txBody>
          <a:bodyPr/>
          <a:lstStyle/>
          <a:p>
            <a:r>
              <a:rPr lang="es-ES" smtClean="0">
                <a:effectLst/>
              </a:rPr>
              <a:t>Madrid resiste </a:t>
            </a:r>
            <a:r>
              <a:rPr lang="es-ES" sz="2800" smtClean="0">
                <a:effectLst/>
              </a:rPr>
              <a:t>(novembro-decembro 1936)</a:t>
            </a:r>
          </a:p>
        </p:txBody>
      </p:sp>
      <p:sp>
        <p:nvSpPr>
          <p:cNvPr id="348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038600" cy="4754562"/>
          </a:xfrm>
        </p:spPr>
        <p:txBody>
          <a:bodyPr/>
          <a:lstStyle/>
          <a:p>
            <a:r>
              <a:rPr lang="es-ES" sz="1600" smtClean="0">
                <a:effectLst/>
              </a:rPr>
              <a:t>En xullo de 1936 cruzase o estreito, en agosto o xeneral Yague toma Badajoz enlazando o sur co norte.</a:t>
            </a:r>
          </a:p>
          <a:p>
            <a:r>
              <a:rPr lang="es-ES" sz="1600" smtClean="0">
                <a:effectLst/>
              </a:rPr>
              <a:t>Franco marcha cara Toledo para liberar o Alcazar donde se encontran sitiadas centos de militares coas súas familias.</a:t>
            </a:r>
          </a:p>
          <a:p>
            <a:r>
              <a:rPr lang="es-ES" sz="1600" smtClean="0">
                <a:effectLst/>
              </a:rPr>
              <a:t>O goberno da repúbica se marcha para Valencia, deixa Madrid en mans dunha xunta presidida polo xeneral Miaja.</a:t>
            </a:r>
          </a:p>
          <a:p>
            <a:r>
              <a:rPr lang="es-ES" sz="1600" smtClean="0">
                <a:effectLst/>
              </a:rPr>
              <a:t>Madrid era o obxetivo, pero Madrid ao mando do comandante Rojo e gracias a axuda das brigadas internacionais e a columna anarcosindicalista liderada por Buenaventura Durruti resiste o ataque dos sublevados.</a:t>
            </a:r>
          </a:p>
          <a:p>
            <a:r>
              <a:rPr lang="es-ES" sz="1600" smtClean="0">
                <a:effectLst/>
              </a:rPr>
              <a:t>A reisistencia de Madrid pon fin a denominada “guerra de columnas” por estar as tropas republicanas compostas de columnas de milicianos.</a:t>
            </a:r>
          </a:p>
          <a:p>
            <a:endParaRPr lang="es-ES" sz="1600" smtClean="0">
              <a:effectLst/>
            </a:endParaRPr>
          </a:p>
        </p:txBody>
      </p:sp>
      <p:pic>
        <p:nvPicPr>
          <p:cNvPr id="34819" name="Picture 5" descr="mapa_guerra_ci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075" y="1125538"/>
            <a:ext cx="43275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789363"/>
            <a:ext cx="432911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sz="3600" smtClean="0">
                <a:effectLst/>
              </a:rPr>
              <a:t>Batallas ao redor de Madrid </a:t>
            </a:r>
            <a:r>
              <a:rPr lang="es-ES" sz="2400" smtClean="0">
                <a:effectLst/>
              </a:rPr>
              <a:t>(dec.1936-marzo1937)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107950" y="1557338"/>
            <a:ext cx="4392613" cy="4495800"/>
          </a:xfrm>
        </p:spPr>
        <p:txBody>
          <a:bodyPr/>
          <a:lstStyle/>
          <a:p>
            <a:pPr>
              <a:defRPr/>
            </a:pPr>
            <a:r>
              <a:rPr lang="es-ES" sz="1800" dirty="0" smtClean="0"/>
              <a:t>Os sublevados tratan de </a:t>
            </a:r>
            <a:r>
              <a:rPr lang="es-ES" sz="1800" dirty="0" err="1" smtClean="0"/>
              <a:t>aillar</a:t>
            </a:r>
            <a:r>
              <a:rPr lang="es-ES" sz="1800" dirty="0" smtClean="0"/>
              <a:t> Madrid, e polo tanto cortar as </a:t>
            </a:r>
            <a:r>
              <a:rPr lang="es-ES" sz="1800" dirty="0" err="1" smtClean="0"/>
              <a:t>súas</a:t>
            </a:r>
            <a:r>
              <a:rPr lang="es-ES" sz="1800" dirty="0" smtClean="0"/>
              <a:t> </a:t>
            </a:r>
            <a:r>
              <a:rPr lang="es-ES" sz="1800" dirty="0" err="1" smtClean="0"/>
              <a:t>comunicacións</a:t>
            </a:r>
            <a:r>
              <a:rPr lang="es-ES" sz="1800" dirty="0" smtClean="0"/>
              <a:t> con Valencia.</a:t>
            </a:r>
          </a:p>
          <a:p>
            <a:pPr>
              <a:defRPr/>
            </a:pPr>
            <a:r>
              <a:rPr lang="es-ES" sz="1800" dirty="0" err="1" smtClean="0"/>
              <a:t>Neste</a:t>
            </a:r>
            <a:r>
              <a:rPr lang="es-ES" sz="1800" dirty="0" smtClean="0"/>
              <a:t> intento </a:t>
            </a:r>
            <a:r>
              <a:rPr lang="es-ES" sz="1800" dirty="0" err="1" smtClean="0"/>
              <a:t>prodúcense</a:t>
            </a:r>
            <a:r>
              <a:rPr lang="es-ES" sz="1800" dirty="0" smtClean="0"/>
              <a:t> as batallas do </a:t>
            </a:r>
            <a:r>
              <a:rPr lang="es-ES" sz="1800" dirty="0" err="1" smtClean="0"/>
              <a:t>Xarama</a:t>
            </a:r>
            <a:r>
              <a:rPr lang="es-ES" sz="1800" dirty="0" smtClean="0"/>
              <a:t> e de </a:t>
            </a:r>
            <a:r>
              <a:rPr lang="es-ES" sz="1800" dirty="0" err="1" smtClean="0"/>
              <a:t>Guadalaxara</a:t>
            </a:r>
            <a:r>
              <a:rPr lang="es-ES" sz="1800" dirty="0" smtClean="0"/>
              <a:t> donde se producirá a </a:t>
            </a:r>
            <a:r>
              <a:rPr lang="es-ES" sz="1800" dirty="0" err="1" smtClean="0"/>
              <a:t>primeira</a:t>
            </a:r>
            <a:r>
              <a:rPr lang="es-ES" sz="1800" dirty="0" smtClean="0"/>
              <a:t> </a:t>
            </a:r>
            <a:r>
              <a:rPr lang="es-ES" sz="1800" dirty="0" err="1" smtClean="0"/>
              <a:t>vistoria</a:t>
            </a:r>
            <a:r>
              <a:rPr lang="es-ES" sz="1800" dirty="0" smtClean="0"/>
              <a:t> do </a:t>
            </a:r>
            <a:r>
              <a:rPr lang="es-ES" sz="1800" dirty="0" err="1" smtClean="0"/>
              <a:t>exército</a:t>
            </a:r>
            <a:r>
              <a:rPr lang="es-ES" sz="1800" dirty="0" smtClean="0"/>
              <a:t> republicano.</a:t>
            </a:r>
          </a:p>
          <a:p>
            <a:pPr>
              <a:defRPr/>
            </a:pPr>
            <a:r>
              <a:rPr lang="es-ES" sz="1800" dirty="0" smtClean="0"/>
              <a:t>Militarización </a:t>
            </a:r>
            <a:r>
              <a:rPr lang="es-ES" sz="1800" dirty="0" err="1" smtClean="0"/>
              <a:t>ou</a:t>
            </a:r>
            <a:r>
              <a:rPr lang="es-ES" sz="1800" dirty="0" smtClean="0"/>
              <a:t> disolución de boa parte das milicias e creación do </a:t>
            </a:r>
            <a:r>
              <a:rPr lang="es-ES" sz="1800" dirty="0" err="1"/>
              <a:t>E</a:t>
            </a:r>
            <a:r>
              <a:rPr lang="es-ES" sz="1800" dirty="0" err="1" smtClean="0"/>
              <a:t>xército</a:t>
            </a:r>
            <a:r>
              <a:rPr lang="es-ES" sz="1800" dirty="0" smtClean="0"/>
              <a:t> Popular da República</a:t>
            </a:r>
          </a:p>
          <a:p>
            <a:pPr>
              <a:defRPr/>
            </a:pPr>
            <a:r>
              <a:rPr lang="es-ES" sz="1800" dirty="0" smtClean="0"/>
              <a:t>Franco </a:t>
            </a:r>
            <a:r>
              <a:rPr lang="es-ES" sz="1800" dirty="0" err="1" smtClean="0"/>
              <a:t>tamén</a:t>
            </a:r>
            <a:r>
              <a:rPr lang="es-ES" sz="1800" dirty="0" smtClean="0"/>
              <a:t> militariza </a:t>
            </a:r>
            <a:r>
              <a:rPr lang="es-ES" sz="1800" dirty="0" err="1" smtClean="0"/>
              <a:t>aos</a:t>
            </a:r>
            <a:r>
              <a:rPr lang="es-ES" sz="1800" dirty="0" smtClean="0"/>
              <a:t> requetés e </a:t>
            </a:r>
            <a:r>
              <a:rPr lang="es-ES" sz="1800" dirty="0" err="1" smtClean="0"/>
              <a:t>aos</a:t>
            </a:r>
            <a:r>
              <a:rPr lang="es-ES" sz="1800" dirty="0" smtClean="0"/>
              <a:t> </a:t>
            </a:r>
            <a:r>
              <a:rPr lang="es-ES" sz="1800" dirty="0" err="1" smtClean="0"/>
              <a:t>falanxistas</a:t>
            </a:r>
            <a:r>
              <a:rPr lang="es-ES" sz="1800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defRPr/>
            </a:pPr>
            <a:endParaRPr lang="es-E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8150"/>
            <a:ext cx="43926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A ocupación do Norte </a:t>
            </a:r>
            <a:r>
              <a:rPr lang="es-ES" sz="2000" dirty="0" smtClean="0"/>
              <a:t>(abril-</a:t>
            </a:r>
            <a:r>
              <a:rPr lang="es-ES" sz="2000" dirty="0" err="1" smtClean="0"/>
              <a:t>outubro</a:t>
            </a:r>
            <a:r>
              <a:rPr lang="es-ES" sz="2000" dirty="0" smtClean="0"/>
              <a:t> 1937)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779962"/>
          </a:xfrm>
        </p:spPr>
        <p:txBody>
          <a:bodyPr/>
          <a:lstStyle/>
          <a:p>
            <a:pPr>
              <a:defRPr/>
            </a:pPr>
            <a:r>
              <a:rPr lang="es-ES" sz="1500" dirty="0" smtClean="0"/>
              <a:t>Franco decide </a:t>
            </a:r>
            <a:r>
              <a:rPr lang="es-ES" sz="1500" dirty="0" err="1" smtClean="0"/>
              <a:t>deixar</a:t>
            </a:r>
            <a:r>
              <a:rPr lang="es-ES" sz="1500" dirty="0" smtClean="0"/>
              <a:t> Madrid para </a:t>
            </a:r>
            <a:r>
              <a:rPr lang="es-ES" sz="1500" dirty="0" err="1" smtClean="0"/>
              <a:t>máis</a:t>
            </a:r>
            <a:r>
              <a:rPr lang="es-ES" sz="1500" dirty="0" smtClean="0"/>
              <a:t> tarde.</a:t>
            </a:r>
          </a:p>
          <a:p>
            <a:pPr>
              <a:defRPr/>
            </a:pPr>
            <a:r>
              <a:rPr lang="es-ES" sz="1500" dirty="0" smtClean="0"/>
              <a:t>A </a:t>
            </a:r>
            <a:r>
              <a:rPr lang="es-ES" sz="1500" dirty="0" err="1" smtClean="0"/>
              <a:t>fronte</a:t>
            </a:r>
            <a:r>
              <a:rPr lang="es-ES" sz="1500" dirty="0" smtClean="0"/>
              <a:t> </a:t>
            </a:r>
            <a:r>
              <a:rPr lang="es-ES" sz="1500" dirty="0" err="1" smtClean="0"/>
              <a:t>trasládase</a:t>
            </a:r>
            <a:r>
              <a:rPr lang="es-ES" sz="1500" dirty="0" smtClean="0"/>
              <a:t> </a:t>
            </a:r>
            <a:r>
              <a:rPr lang="es-ES" sz="1500" dirty="0" err="1" smtClean="0"/>
              <a:t>ao</a:t>
            </a:r>
            <a:r>
              <a:rPr lang="es-ES" sz="1500" dirty="0" smtClean="0"/>
              <a:t> norte donde País Vasco, Cantabria e Asturias están en </a:t>
            </a:r>
            <a:r>
              <a:rPr lang="es-ES" sz="1500" dirty="0" err="1" smtClean="0"/>
              <a:t>mans</a:t>
            </a:r>
            <a:r>
              <a:rPr lang="es-ES" sz="1500" dirty="0" smtClean="0"/>
              <a:t> republicanas e </a:t>
            </a:r>
            <a:r>
              <a:rPr lang="es-ES" sz="1500" dirty="0" err="1" smtClean="0"/>
              <a:t>ailladas</a:t>
            </a:r>
            <a:r>
              <a:rPr lang="es-ES" sz="1500" dirty="0" smtClean="0"/>
              <a:t> do resto.</a:t>
            </a:r>
          </a:p>
          <a:p>
            <a:pPr>
              <a:defRPr/>
            </a:pPr>
            <a:r>
              <a:rPr lang="es-ES" sz="1500" dirty="0" smtClean="0"/>
              <a:t>A conquista do País Vasco </a:t>
            </a:r>
            <a:r>
              <a:rPr lang="es-ES" sz="1500" dirty="0" err="1" smtClean="0"/>
              <a:t>supoñia</a:t>
            </a:r>
            <a:r>
              <a:rPr lang="es-ES" sz="1500" dirty="0" smtClean="0"/>
              <a:t> conseguir recursos </a:t>
            </a:r>
            <a:r>
              <a:rPr lang="es-ES" sz="1500" dirty="0" err="1" smtClean="0"/>
              <a:t>mineiros</a:t>
            </a:r>
            <a:r>
              <a:rPr lang="es-ES" sz="1500" dirty="0" smtClean="0"/>
              <a:t>, </a:t>
            </a:r>
            <a:r>
              <a:rPr lang="es-ES" sz="1500" dirty="0" err="1" smtClean="0"/>
              <a:t>siderúrxicos</a:t>
            </a:r>
            <a:r>
              <a:rPr lang="es-ES" sz="1500" dirty="0" smtClean="0"/>
              <a:t> e </a:t>
            </a:r>
            <a:r>
              <a:rPr lang="es-ES" sz="1500" dirty="0" err="1" smtClean="0"/>
              <a:t>industriais</a:t>
            </a:r>
            <a:r>
              <a:rPr lang="es-ES" sz="1500" dirty="0"/>
              <a:t> </a:t>
            </a:r>
            <a:r>
              <a:rPr lang="es-ES" sz="1500" dirty="0" smtClean="0"/>
              <a:t>ata o momento en territorio republicano.</a:t>
            </a:r>
          </a:p>
          <a:p>
            <a:pPr>
              <a:defRPr/>
            </a:pPr>
            <a:r>
              <a:rPr lang="es-ES" sz="1500" dirty="0" smtClean="0"/>
              <a:t>Os combates </a:t>
            </a:r>
            <a:r>
              <a:rPr lang="es-ES" sz="1500" dirty="0" err="1" smtClean="0"/>
              <a:t>comenzan</a:t>
            </a:r>
            <a:r>
              <a:rPr lang="es-ES" sz="1500" dirty="0" smtClean="0"/>
              <a:t> en abril e </a:t>
            </a:r>
            <a:r>
              <a:rPr lang="es-ES" sz="1500" dirty="0" err="1" smtClean="0"/>
              <a:t>prolónganse</a:t>
            </a:r>
            <a:r>
              <a:rPr lang="es-ES" sz="1500" dirty="0" smtClean="0"/>
              <a:t> ata </a:t>
            </a:r>
            <a:r>
              <a:rPr lang="es-ES" sz="1500" dirty="0" err="1" smtClean="0"/>
              <a:t>Outubro</a:t>
            </a:r>
            <a:r>
              <a:rPr lang="es-ES" sz="1500" dirty="0"/>
              <a:t> </a:t>
            </a:r>
            <a:r>
              <a:rPr lang="es-ES" sz="1500" dirty="0" smtClean="0"/>
              <a:t>de 1937.</a:t>
            </a:r>
          </a:p>
          <a:p>
            <a:pPr>
              <a:defRPr/>
            </a:pPr>
            <a:r>
              <a:rPr lang="es-ES" sz="1500" dirty="0" smtClean="0"/>
              <a:t>En abril de 1937 </a:t>
            </a:r>
            <a:r>
              <a:rPr lang="es-ES" sz="1500" dirty="0" err="1" smtClean="0"/>
              <a:t>Gernica</a:t>
            </a:r>
            <a:r>
              <a:rPr lang="es-ES" sz="1500" dirty="0" smtClean="0"/>
              <a:t> e arrasada </a:t>
            </a:r>
            <a:r>
              <a:rPr lang="es-ES" sz="1500" dirty="0" err="1" smtClean="0"/>
              <a:t>pola</a:t>
            </a:r>
            <a:r>
              <a:rPr lang="es-ES" sz="1500" dirty="0" smtClean="0"/>
              <a:t> aviación nazi, </a:t>
            </a:r>
            <a:r>
              <a:rPr lang="es-ES" sz="1500" dirty="0" err="1" smtClean="0"/>
              <a:t>primeiro</a:t>
            </a:r>
            <a:r>
              <a:rPr lang="es-ES" sz="1500" dirty="0" smtClean="0"/>
              <a:t> bombardeo aéreo sobre </a:t>
            </a:r>
            <a:r>
              <a:rPr lang="es-ES" sz="1500" dirty="0" err="1" smtClean="0"/>
              <a:t>poboación</a:t>
            </a:r>
            <a:r>
              <a:rPr lang="es-ES" sz="1500" dirty="0" smtClean="0"/>
              <a:t> civil.</a:t>
            </a:r>
          </a:p>
          <a:p>
            <a:pPr>
              <a:defRPr/>
            </a:pPr>
            <a:r>
              <a:rPr lang="es-ES" sz="1500" dirty="0" smtClean="0"/>
              <a:t>En </a:t>
            </a:r>
            <a:r>
              <a:rPr lang="es-ES" sz="1500" dirty="0" err="1" smtClean="0"/>
              <a:t>xuño</a:t>
            </a:r>
            <a:r>
              <a:rPr lang="es-ES" sz="1500" dirty="0" smtClean="0"/>
              <a:t> cae Bilbao victima da </a:t>
            </a:r>
            <a:r>
              <a:rPr lang="es-ES" sz="1500" dirty="0" err="1" smtClean="0"/>
              <a:t>superioridade</a:t>
            </a:r>
            <a:r>
              <a:rPr lang="es-ES" sz="1500" dirty="0" smtClean="0"/>
              <a:t> armamentística dos sublevados.</a:t>
            </a:r>
          </a:p>
          <a:p>
            <a:pPr>
              <a:defRPr/>
            </a:pPr>
            <a:r>
              <a:rPr lang="es-ES" sz="1500" dirty="0" smtClean="0"/>
              <a:t>As batallas (</a:t>
            </a:r>
            <a:r>
              <a:rPr lang="es-ES" sz="1500" dirty="0" err="1" smtClean="0"/>
              <a:t>Brunete</a:t>
            </a:r>
            <a:r>
              <a:rPr lang="es-ES" sz="1500" dirty="0" smtClean="0"/>
              <a:t> e Belchite) </a:t>
            </a:r>
            <a:r>
              <a:rPr lang="es-ES" sz="1500" dirty="0" err="1" smtClean="0"/>
              <a:t>plantexadas</a:t>
            </a:r>
            <a:r>
              <a:rPr lang="es-ES" sz="1500" dirty="0" smtClean="0"/>
              <a:t> polos </a:t>
            </a:r>
            <a:r>
              <a:rPr lang="es-ES" sz="1500" dirty="0" err="1" smtClean="0"/>
              <a:t>reuplicanos</a:t>
            </a:r>
            <a:r>
              <a:rPr lang="es-ES" sz="1500" dirty="0" smtClean="0"/>
              <a:t> para dar alivio á </a:t>
            </a:r>
            <a:r>
              <a:rPr lang="es-ES" sz="1500" dirty="0" err="1" smtClean="0"/>
              <a:t>fronte</a:t>
            </a:r>
            <a:r>
              <a:rPr lang="es-ES" sz="1500" dirty="0" smtClean="0"/>
              <a:t> norte non serán efectivas. En agosto cae Santander e </a:t>
            </a:r>
            <a:r>
              <a:rPr lang="es-ES" sz="1500" dirty="0" err="1" smtClean="0"/>
              <a:t>dous</a:t>
            </a:r>
            <a:r>
              <a:rPr lang="es-ES" sz="1500" dirty="0" smtClean="0"/>
              <a:t> meses </a:t>
            </a:r>
            <a:r>
              <a:rPr lang="es-ES" sz="1500" dirty="0" err="1" smtClean="0"/>
              <a:t>despois</a:t>
            </a:r>
            <a:r>
              <a:rPr lang="es-ES" sz="1500" dirty="0" smtClean="0"/>
              <a:t> Asturias.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341438"/>
            <a:ext cx="381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911600"/>
            <a:ext cx="3810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O avance cara o Mediterráneo</a:t>
            </a:r>
            <a:br>
              <a:rPr lang="es-ES" dirty="0" smtClean="0"/>
            </a:br>
            <a:r>
              <a:rPr lang="es-ES" sz="1800" dirty="0" smtClean="0"/>
              <a:t>(</a:t>
            </a:r>
            <a:r>
              <a:rPr lang="es-ES" sz="1800" dirty="0" err="1" smtClean="0"/>
              <a:t>novembro</a:t>
            </a:r>
            <a:r>
              <a:rPr lang="es-ES" sz="1800" dirty="0" smtClean="0"/>
              <a:t> 1937-xuño 1938)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932363" cy="4495800"/>
          </a:xfrm>
        </p:spPr>
        <p:txBody>
          <a:bodyPr/>
          <a:lstStyle/>
          <a:p>
            <a:r>
              <a:rPr lang="es-ES" sz="1800" smtClean="0"/>
              <a:t>No 1937 a república todavía confiaba na victoria.Reestructúrase o exército ao mando do xeneral Vicente Rojo.</a:t>
            </a:r>
          </a:p>
          <a:p>
            <a:r>
              <a:rPr lang="es-ES" sz="1800" smtClean="0"/>
              <a:t>As iniciativas repúblicanas serán rexeitadas polos sublevados, en Teruel desnvólvese unha cruenta batalla que acabará coas tropas de Franco chegando ao mediterraneo en Vinaroz (Castellón)</a:t>
            </a:r>
          </a:p>
          <a:p>
            <a:r>
              <a:rPr lang="es-ES" sz="1800" smtClean="0"/>
              <a:t>A zona republicana quedaba dividida, Cataluña por un lado e polo outro o resto do territorio republicano.</a:t>
            </a:r>
          </a:p>
          <a:p>
            <a:r>
              <a:rPr lang="es-ES" sz="1800" smtClean="0"/>
              <a:t>Franco decide atacar Valencia (Capital  da república) pero o seu avance será detido pola ofensiva republicana no Ebro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141168" cy="399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4000" smtClean="0">
                <a:effectLst/>
              </a:rPr>
              <a:t>A Batalla do Ebro</a:t>
            </a:r>
            <a:br>
              <a:rPr lang="es-ES" sz="4000" smtClean="0">
                <a:effectLst/>
              </a:rPr>
            </a:br>
            <a:r>
              <a:rPr lang="es-ES" sz="4000" smtClean="0">
                <a:effectLst/>
              </a:rPr>
              <a:t> </a:t>
            </a:r>
            <a:r>
              <a:rPr lang="es-ES" sz="2000" smtClean="0">
                <a:effectLst/>
              </a:rPr>
              <a:t>(25 xullo-16 novembro 1938)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32363" cy="4997450"/>
          </a:xfrm>
          <a:noFill/>
          <a:ln/>
        </p:spPr>
        <p:txBody>
          <a:bodyPr/>
          <a:lstStyle/>
          <a:p>
            <a:r>
              <a:rPr lang="es-ES" sz="1600" smtClean="0">
                <a:effectLst/>
              </a:rPr>
              <a:t>Trala batalla do Ebro caerá definitivamente a república.</a:t>
            </a:r>
          </a:p>
          <a:p>
            <a:r>
              <a:rPr lang="es-ES" sz="1600" smtClean="0">
                <a:effectLst/>
              </a:rPr>
              <a:t>As tropas republicanas avanzan cara o sur tomando posicións como Gandesa que defenderán durante meses.</a:t>
            </a:r>
          </a:p>
          <a:p>
            <a:r>
              <a:rPr lang="es-ES" sz="1600" smtClean="0">
                <a:effectLst/>
              </a:rPr>
              <a:t>Todos os esforzos republicanos son inutis fronte aos reforzos enviados por Franco, aviación alemana e italiana incluidas.</a:t>
            </a:r>
          </a:p>
          <a:p>
            <a:r>
              <a:rPr lang="es-ES" sz="1600" smtClean="0">
                <a:effectLst/>
              </a:rPr>
              <a:t>As tropas republicanas téñense que repregar, mentras que os sublevados ocupan o sur de Tarragona e cruzan o Ebro pola súa desembocadura.</a:t>
            </a:r>
          </a:p>
          <a:p>
            <a:r>
              <a:rPr lang="es-ES" sz="1600" smtClean="0">
                <a:effectLst/>
              </a:rPr>
              <a:t>O seguinte paso de Franco vai a ser a toma de Cataluña, o 26 de xaneiro entra en Barcelona sen loita.</a:t>
            </a:r>
          </a:p>
          <a:p>
            <a:r>
              <a:rPr lang="es-ES" sz="1600" smtClean="0">
                <a:effectLst/>
              </a:rPr>
              <a:t>O goberno qu neste momento estaba en Barcelona fuxe cara Francia, a principios de febreiro Cataluña estaba ocupada e a sorte da república decidida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97663"/>
            <a:ext cx="4283315" cy="331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mtClean="0">
                <a:effectLst/>
              </a:rPr>
              <a:t>O final da guerra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4679950" cy="4495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600" smtClean="0">
                <a:effectLst/>
              </a:rPr>
              <a:t>E febreiro de 1939 solo quedaba a zona centro como territorio republicano.</a:t>
            </a:r>
          </a:p>
          <a:p>
            <a:pPr>
              <a:lnSpc>
                <a:spcPct val="80000"/>
              </a:lnSpc>
            </a:pPr>
            <a:r>
              <a:rPr lang="es-ES" sz="1600" smtClean="0">
                <a:effectLst/>
              </a:rPr>
              <a:t>Negrín volve de Francia e quere continuar a loita apoiado polos comunistas.</a:t>
            </a:r>
          </a:p>
          <a:p>
            <a:pPr>
              <a:lnSpc>
                <a:spcPct val="80000"/>
              </a:lnSpc>
            </a:pPr>
            <a:r>
              <a:rPr lang="es-ES" sz="1600" smtClean="0">
                <a:effectLst/>
              </a:rPr>
              <a:t>Azaña dimite en París como presidente da república.</a:t>
            </a:r>
          </a:p>
          <a:p>
            <a:pPr>
              <a:lnSpc>
                <a:spcPct val="80000"/>
              </a:lnSpc>
            </a:pPr>
            <a:r>
              <a:rPr lang="es-ES" sz="1600" smtClean="0">
                <a:effectLst/>
              </a:rPr>
              <a:t>Francia e Inglaterra recoñecen o goberno do xeneral Franco.</a:t>
            </a:r>
          </a:p>
          <a:p>
            <a:pPr>
              <a:lnSpc>
                <a:spcPct val="80000"/>
              </a:lnSpc>
            </a:pPr>
            <a:r>
              <a:rPr lang="es-ES" sz="1600" smtClean="0">
                <a:effectLst/>
              </a:rPr>
              <a:t>O cinco de marzo do 39 o coronel Casado da un golpe de Estado dentro da república baixo o pretesto de que Negrín ia entregar o exército aos comunistas</a:t>
            </a:r>
          </a:p>
          <a:p>
            <a:pPr>
              <a:lnSpc>
                <a:spcPct val="80000"/>
              </a:lnSpc>
            </a:pPr>
            <a:r>
              <a:rPr lang="es-ES" sz="1600" smtClean="0">
                <a:effectLst/>
              </a:rPr>
              <a:t>Pese a intentos como o de Julián Besteiro de negociar unha paz honrosa, baseada na xenerosidade do Caudillo. Franco non aceptou ningunha condición solo a entrega das armas por parte republicana</a:t>
            </a:r>
          </a:p>
          <a:p>
            <a:pPr>
              <a:lnSpc>
                <a:spcPct val="80000"/>
              </a:lnSpc>
            </a:pPr>
            <a:r>
              <a:rPr lang="es-ES" sz="1600" smtClean="0">
                <a:effectLst/>
              </a:rPr>
              <a:t>Despois de Madrid se ocupa o resto da zona mediterranea, e o día 1 de abril se asina o último parte de guerra.</a:t>
            </a:r>
          </a:p>
          <a:p>
            <a:pPr>
              <a:lnSpc>
                <a:spcPct val="80000"/>
              </a:lnSpc>
            </a:pPr>
            <a:endParaRPr lang="es-ES" sz="1600" smtClean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83287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mtClean="0">
                <a:effectLst/>
              </a:rPr>
              <a:t>A represión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60550"/>
            <a:ext cx="4932363" cy="49974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1600" smtClean="0">
                <a:effectLst/>
              </a:rPr>
              <a:t>Eliminación física dos enemigos no bando rebelde, se trata de unha represión de Estado.</a:t>
            </a:r>
          </a:p>
          <a:p>
            <a:pPr>
              <a:lnSpc>
                <a:spcPct val="90000"/>
              </a:lnSpc>
            </a:pPr>
            <a:r>
              <a:rPr lang="es-ES" sz="1600" smtClean="0">
                <a:effectLst/>
              </a:rPr>
              <a:t>Se trata de aniquilar oa enemigo.</a:t>
            </a:r>
          </a:p>
          <a:p>
            <a:pPr>
              <a:lnSpc>
                <a:spcPct val="90000"/>
              </a:lnSpc>
            </a:pPr>
            <a:r>
              <a:rPr lang="es-ES" sz="1600" smtClean="0">
                <a:effectLst/>
              </a:rPr>
              <a:t>A represión e moi dura e se seguiu practicando despois da guerra.</a:t>
            </a:r>
          </a:p>
          <a:p>
            <a:pPr>
              <a:lnSpc>
                <a:spcPct val="90000"/>
              </a:lnSpc>
            </a:pPr>
            <a:r>
              <a:rPr lang="es-ES" sz="1600" smtClean="0">
                <a:effectLst/>
              </a:rPr>
              <a:t>Matanzas indiscriminadas en Málaga, Badaxoz, Valladolid ou Sevilla.</a:t>
            </a:r>
          </a:p>
          <a:p>
            <a:pPr>
              <a:lnSpc>
                <a:spcPct val="90000"/>
              </a:lnSpc>
            </a:pPr>
            <a:r>
              <a:rPr lang="es-ES" sz="1600" smtClean="0">
                <a:effectLst/>
              </a:rPr>
              <a:t>Nomes de letras como García Lorca ou Miguel Hernández morreron un asesinado e o outro na cadea.</a:t>
            </a:r>
          </a:p>
          <a:p>
            <a:pPr>
              <a:lnSpc>
                <a:spcPct val="90000"/>
              </a:lnSpc>
            </a:pPr>
            <a:r>
              <a:rPr lang="es-ES" sz="1600" smtClean="0">
                <a:effectLst/>
              </a:rPr>
              <a:t>Centos de mortos a día de hoxe atópanse polas conetas de toda España (memoria histórica)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2" y="2060848"/>
            <a:ext cx="405745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/>
          <a:lstStyle/>
          <a:p>
            <a:r>
              <a:rPr lang="es-ES" smtClean="0">
                <a:effectLst/>
              </a:rPr>
              <a:t>O Exilio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859338" cy="5068888"/>
          </a:xfrm>
          <a:noFill/>
          <a:ln/>
        </p:spPr>
        <p:txBody>
          <a:bodyPr/>
          <a:lstStyle/>
          <a:p>
            <a:r>
              <a:rPr lang="es-ES" sz="1400" dirty="0" err="1" smtClean="0">
                <a:effectLst/>
              </a:rPr>
              <a:t>Dende</a:t>
            </a:r>
            <a:r>
              <a:rPr lang="es-ES" sz="1400" dirty="0" smtClean="0">
                <a:effectLst/>
              </a:rPr>
              <a:t> o principio da guerra a </a:t>
            </a:r>
            <a:r>
              <a:rPr lang="es-ES" sz="1400" dirty="0" err="1" smtClean="0">
                <a:effectLst/>
              </a:rPr>
              <a:t>poboación</a:t>
            </a:r>
            <a:r>
              <a:rPr lang="es-ES" sz="1400" dirty="0" smtClean="0">
                <a:effectLst/>
              </a:rPr>
              <a:t> das zonas republicanas </a:t>
            </a:r>
            <a:r>
              <a:rPr lang="es-ES" sz="1400" dirty="0" smtClean="0">
                <a:effectLst/>
              </a:rPr>
              <a:t>vivían </a:t>
            </a:r>
            <a:r>
              <a:rPr lang="es-ES" sz="1400" dirty="0" smtClean="0">
                <a:effectLst/>
              </a:rPr>
              <a:t>atemorizadas </a:t>
            </a:r>
            <a:r>
              <a:rPr lang="es-ES" sz="1400" dirty="0" err="1" smtClean="0">
                <a:effectLst/>
              </a:rPr>
              <a:t>polas</a:t>
            </a:r>
            <a:r>
              <a:rPr lang="es-ES" sz="1400" dirty="0" smtClean="0">
                <a:effectLst/>
              </a:rPr>
              <a:t> posibles represalias dos </a:t>
            </a:r>
            <a:r>
              <a:rPr lang="es-ES" sz="1400" dirty="0" smtClean="0">
                <a:effectLst/>
              </a:rPr>
              <a:t>sublevados, tanto que </a:t>
            </a:r>
            <a:r>
              <a:rPr lang="es-ES" sz="1400" smtClean="0">
                <a:effectLst/>
              </a:rPr>
              <a:t>decidiron </a:t>
            </a:r>
            <a:r>
              <a:rPr lang="es-ES" sz="1400" dirty="0" smtClean="0">
                <a:effectLst/>
              </a:rPr>
              <a:t>marchar cara </a:t>
            </a:r>
            <a:r>
              <a:rPr lang="es-ES" sz="1400" dirty="0" err="1" smtClean="0">
                <a:effectLst/>
              </a:rPr>
              <a:t>ao</a:t>
            </a:r>
            <a:r>
              <a:rPr lang="es-ES" sz="1400" dirty="0" smtClean="0">
                <a:effectLst/>
              </a:rPr>
              <a:t> exilio.</a:t>
            </a:r>
          </a:p>
          <a:p>
            <a:r>
              <a:rPr lang="es-ES" sz="1400" dirty="0" smtClean="0">
                <a:effectLst/>
              </a:rPr>
              <a:t>Especialmente significativo </a:t>
            </a:r>
            <a:r>
              <a:rPr lang="es-ES" sz="1400" dirty="0" err="1" smtClean="0">
                <a:effectLst/>
              </a:rPr>
              <a:t>foi</a:t>
            </a:r>
            <a:r>
              <a:rPr lang="es-ES" sz="1400" dirty="0" smtClean="0">
                <a:effectLst/>
              </a:rPr>
              <a:t> o caso dos </a:t>
            </a:r>
            <a:r>
              <a:rPr lang="es-ES" sz="1400" dirty="0" err="1" smtClean="0">
                <a:effectLst/>
              </a:rPr>
              <a:t>nenos</a:t>
            </a:r>
            <a:r>
              <a:rPr lang="es-ES" sz="1400" dirty="0" smtClean="0">
                <a:effectLst/>
              </a:rPr>
              <a:t> da guerra.</a:t>
            </a:r>
          </a:p>
          <a:p>
            <a:r>
              <a:rPr lang="es-ES" sz="1400" dirty="0" smtClean="0">
                <a:effectLst/>
              </a:rPr>
              <a:t>Cara </a:t>
            </a:r>
            <a:r>
              <a:rPr lang="es-ES" sz="1400" dirty="0" err="1" smtClean="0">
                <a:effectLst/>
              </a:rPr>
              <a:t>ao</a:t>
            </a:r>
            <a:r>
              <a:rPr lang="es-ES" sz="1400" dirty="0" smtClean="0">
                <a:effectLst/>
              </a:rPr>
              <a:t> final da guerra cruzan a </a:t>
            </a:r>
            <a:r>
              <a:rPr lang="es-ES" sz="1400" dirty="0" err="1" smtClean="0">
                <a:effectLst/>
              </a:rPr>
              <a:t>fronteira</a:t>
            </a:r>
            <a:r>
              <a:rPr lang="es-ES" sz="1400" dirty="0" smtClean="0">
                <a:effectLst/>
              </a:rPr>
              <a:t> francesa </a:t>
            </a:r>
            <a:r>
              <a:rPr lang="es-ES" sz="1400" dirty="0" err="1" smtClean="0">
                <a:effectLst/>
              </a:rPr>
              <a:t>máis</a:t>
            </a:r>
            <a:r>
              <a:rPr lang="es-ES" sz="1400" dirty="0" smtClean="0">
                <a:effectLst/>
              </a:rPr>
              <a:t> de 500.000 </a:t>
            </a:r>
            <a:r>
              <a:rPr lang="es-ES" sz="1400" dirty="0" err="1" smtClean="0">
                <a:effectLst/>
              </a:rPr>
              <a:t>refuxiados</a:t>
            </a:r>
            <a:r>
              <a:rPr lang="es-ES" sz="1400" dirty="0" smtClean="0">
                <a:effectLst/>
              </a:rPr>
              <a:t>.</a:t>
            </a:r>
          </a:p>
          <a:p>
            <a:r>
              <a:rPr lang="es-ES" sz="1400" dirty="0" smtClean="0">
                <a:effectLst/>
              </a:rPr>
              <a:t>Gran parte son internados en campos de concentración improvisados, donde a disentería era o pan </a:t>
            </a:r>
            <a:r>
              <a:rPr lang="es-ES" sz="1400" dirty="0" err="1" smtClean="0">
                <a:effectLst/>
              </a:rPr>
              <a:t>noso</a:t>
            </a:r>
            <a:r>
              <a:rPr lang="es-ES" sz="1400" dirty="0" smtClean="0">
                <a:effectLst/>
              </a:rPr>
              <a:t> de cada día.</a:t>
            </a:r>
          </a:p>
          <a:p>
            <a:r>
              <a:rPr lang="es-ES" sz="1400" dirty="0" err="1" smtClean="0">
                <a:effectLst/>
              </a:rPr>
              <a:t>Moitos</a:t>
            </a:r>
            <a:r>
              <a:rPr lang="es-ES" sz="1400" dirty="0" smtClean="0">
                <a:effectLst/>
              </a:rPr>
              <a:t> pasaron </a:t>
            </a:r>
            <a:r>
              <a:rPr lang="es-ES" sz="1400" dirty="0" err="1" smtClean="0">
                <a:effectLst/>
              </a:rPr>
              <a:t>dende</a:t>
            </a:r>
            <a:r>
              <a:rPr lang="es-ES" sz="1400" dirty="0" smtClean="0">
                <a:effectLst/>
              </a:rPr>
              <a:t> os campos de concentración franceses, </a:t>
            </a:r>
            <a:r>
              <a:rPr lang="es-ES" sz="1400" dirty="0" err="1" smtClean="0">
                <a:effectLst/>
              </a:rPr>
              <a:t>ao</a:t>
            </a:r>
            <a:r>
              <a:rPr lang="es-ES" sz="1400" dirty="0" smtClean="0">
                <a:effectLst/>
              </a:rPr>
              <a:t> campos de combate, </a:t>
            </a:r>
            <a:r>
              <a:rPr lang="es-ES" sz="1400" dirty="0" err="1" smtClean="0">
                <a:effectLst/>
              </a:rPr>
              <a:t>loitando</a:t>
            </a:r>
            <a:r>
              <a:rPr lang="es-ES" sz="1400" dirty="0" smtClean="0">
                <a:effectLst/>
              </a:rPr>
              <a:t> de </a:t>
            </a:r>
            <a:r>
              <a:rPr lang="es-ES" sz="1400" dirty="0" err="1" smtClean="0">
                <a:effectLst/>
              </a:rPr>
              <a:t>novo</a:t>
            </a:r>
            <a:r>
              <a:rPr lang="es-ES" sz="1400" dirty="0" smtClean="0">
                <a:effectLst/>
              </a:rPr>
              <a:t> contra o fascismo. </a:t>
            </a:r>
          </a:p>
          <a:p>
            <a:r>
              <a:rPr lang="es-ES" sz="1400" dirty="0" err="1" smtClean="0">
                <a:effectLst/>
              </a:rPr>
              <a:t>Centos</a:t>
            </a:r>
            <a:r>
              <a:rPr lang="es-ES" sz="1400" dirty="0" smtClean="0">
                <a:effectLst/>
              </a:rPr>
              <a:t>  </a:t>
            </a:r>
            <a:r>
              <a:rPr lang="es-ES" sz="1400" dirty="0" err="1" smtClean="0">
                <a:effectLst/>
              </a:rPr>
              <a:t>morreron</a:t>
            </a:r>
            <a:r>
              <a:rPr lang="es-ES" sz="1400" dirty="0" smtClean="0">
                <a:effectLst/>
              </a:rPr>
              <a:t> nos combates </a:t>
            </a:r>
            <a:r>
              <a:rPr lang="es-ES" sz="1400" dirty="0" err="1" smtClean="0">
                <a:effectLst/>
              </a:rPr>
              <a:t>outros</a:t>
            </a:r>
            <a:r>
              <a:rPr lang="es-ES" sz="1400" dirty="0" smtClean="0">
                <a:effectLst/>
              </a:rPr>
              <a:t> </a:t>
            </a:r>
            <a:r>
              <a:rPr lang="es-ES" sz="1400" dirty="0" err="1" smtClean="0">
                <a:effectLst/>
              </a:rPr>
              <a:t>foron</a:t>
            </a:r>
            <a:r>
              <a:rPr lang="es-ES" sz="1400" dirty="0" smtClean="0">
                <a:effectLst/>
              </a:rPr>
              <a:t> </a:t>
            </a:r>
            <a:r>
              <a:rPr lang="es-ES" sz="1400" dirty="0" err="1" smtClean="0">
                <a:effectLst/>
              </a:rPr>
              <a:t>feitos</a:t>
            </a:r>
            <a:r>
              <a:rPr lang="es-ES" sz="1400" dirty="0" smtClean="0">
                <a:effectLst/>
              </a:rPr>
              <a:t> </a:t>
            </a:r>
            <a:r>
              <a:rPr lang="es-ES" sz="1400" dirty="0" err="1" smtClean="0">
                <a:effectLst/>
              </a:rPr>
              <a:t>prisioneiros</a:t>
            </a:r>
            <a:r>
              <a:rPr lang="es-ES" sz="1400" dirty="0" smtClean="0">
                <a:effectLst/>
              </a:rPr>
              <a:t> e enviados a campos de exterminio </a:t>
            </a:r>
            <a:r>
              <a:rPr lang="es-ES" sz="1400" dirty="0" err="1" smtClean="0">
                <a:effectLst/>
              </a:rPr>
              <a:t>alemáns</a:t>
            </a:r>
            <a:r>
              <a:rPr lang="es-ES" sz="1400" dirty="0" smtClean="0">
                <a:effectLst/>
              </a:rPr>
              <a:t> (</a:t>
            </a:r>
            <a:r>
              <a:rPr lang="es-ES" sz="1400" dirty="0" err="1" smtClean="0">
                <a:effectLst/>
              </a:rPr>
              <a:t>Mauthausen</a:t>
            </a:r>
            <a:r>
              <a:rPr lang="es-ES" sz="1400" dirty="0" smtClean="0">
                <a:effectLst/>
              </a:rPr>
              <a:t>, </a:t>
            </a:r>
            <a:r>
              <a:rPr lang="es-ES" sz="1400" dirty="0" err="1" smtClean="0">
                <a:effectLst/>
              </a:rPr>
              <a:t>Dachau</a:t>
            </a:r>
            <a:r>
              <a:rPr lang="es-ES" sz="1400" dirty="0" smtClean="0">
                <a:effectLst/>
              </a:rPr>
              <a:t>, </a:t>
            </a:r>
            <a:r>
              <a:rPr lang="es-ES" sz="1400" dirty="0" err="1" smtClean="0">
                <a:effectLst/>
              </a:rPr>
              <a:t>Treblinka</a:t>
            </a:r>
            <a:r>
              <a:rPr lang="es-ES" sz="1400" dirty="0" smtClean="0">
                <a:effectLst/>
              </a:rPr>
              <a:t>…)</a:t>
            </a:r>
            <a:r>
              <a:rPr lang="es-ES" sz="1400" dirty="0" err="1" smtClean="0">
                <a:effectLst/>
              </a:rPr>
              <a:t>onde</a:t>
            </a:r>
            <a:r>
              <a:rPr lang="es-ES" sz="1400" dirty="0" smtClean="0">
                <a:effectLst/>
              </a:rPr>
              <a:t> </a:t>
            </a:r>
            <a:r>
              <a:rPr lang="es-ES" sz="1400" dirty="0" err="1" smtClean="0">
                <a:effectLst/>
              </a:rPr>
              <a:t>morren</a:t>
            </a:r>
            <a:r>
              <a:rPr lang="es-ES" sz="1400" dirty="0" smtClean="0">
                <a:effectLst/>
              </a:rPr>
              <a:t> </a:t>
            </a:r>
            <a:r>
              <a:rPr lang="es-ES" sz="1400" dirty="0" err="1" smtClean="0">
                <a:effectLst/>
              </a:rPr>
              <a:t>mási</a:t>
            </a:r>
            <a:r>
              <a:rPr lang="es-ES" sz="1400" dirty="0" smtClean="0">
                <a:effectLst/>
              </a:rPr>
              <a:t> de 16.000 </a:t>
            </a:r>
            <a:r>
              <a:rPr lang="es-ES" sz="1400" dirty="0" err="1" smtClean="0">
                <a:effectLst/>
              </a:rPr>
              <a:t>persoas</a:t>
            </a:r>
            <a:r>
              <a:rPr lang="es-ES" sz="1400" dirty="0" smtClean="0">
                <a:effectLst/>
              </a:rPr>
              <a:t> das 20.000 que estaban recluidas.</a:t>
            </a:r>
          </a:p>
          <a:p>
            <a:r>
              <a:rPr lang="es-ES" sz="1400" dirty="0" smtClean="0">
                <a:effectLst/>
              </a:rPr>
              <a:t>Os </a:t>
            </a:r>
            <a:r>
              <a:rPr lang="es-ES" sz="1400" dirty="0" err="1" smtClean="0">
                <a:effectLst/>
              </a:rPr>
              <a:t>máis</a:t>
            </a:r>
            <a:r>
              <a:rPr lang="es-ES" sz="1400" dirty="0" smtClean="0">
                <a:effectLst/>
              </a:rPr>
              <a:t> afortunados entraron en París </a:t>
            </a:r>
            <a:r>
              <a:rPr lang="es-ES" sz="1400" dirty="0" err="1" smtClean="0">
                <a:effectLst/>
              </a:rPr>
              <a:t>ao</a:t>
            </a:r>
            <a:r>
              <a:rPr lang="es-ES" sz="1400" dirty="0" smtClean="0">
                <a:effectLst/>
              </a:rPr>
              <a:t> </a:t>
            </a:r>
            <a:r>
              <a:rPr lang="es-ES" sz="1400" dirty="0" err="1" smtClean="0">
                <a:effectLst/>
              </a:rPr>
              <a:t>fronte</a:t>
            </a:r>
            <a:r>
              <a:rPr lang="es-ES" sz="1400" dirty="0" smtClean="0">
                <a:effectLst/>
              </a:rPr>
              <a:t> das </a:t>
            </a:r>
            <a:r>
              <a:rPr lang="es-ES" sz="1400" dirty="0" err="1" smtClean="0">
                <a:effectLst/>
              </a:rPr>
              <a:t>divisións</a:t>
            </a:r>
            <a:r>
              <a:rPr lang="es-ES" sz="1400" dirty="0" smtClean="0">
                <a:effectLst/>
              </a:rPr>
              <a:t> aliadas </a:t>
            </a:r>
            <a:r>
              <a:rPr lang="es-ES" sz="1400" dirty="0" err="1" smtClean="0">
                <a:effectLst/>
              </a:rPr>
              <a:t>ao</a:t>
            </a:r>
            <a:r>
              <a:rPr lang="es-ES" sz="1400" dirty="0" smtClean="0">
                <a:effectLst/>
              </a:rPr>
              <a:t> mando de </a:t>
            </a:r>
            <a:r>
              <a:rPr lang="es-ES" sz="1400" dirty="0" err="1" smtClean="0">
                <a:effectLst/>
              </a:rPr>
              <a:t>vehiculos</a:t>
            </a:r>
            <a:r>
              <a:rPr lang="es-ES" sz="1400" dirty="0" smtClean="0">
                <a:effectLst/>
              </a:rPr>
              <a:t> de guerr</a:t>
            </a:r>
            <a:r>
              <a:rPr lang="es-ES" sz="1400" dirty="0" smtClean="0">
                <a:effectLst/>
              </a:rPr>
              <a:t>a </a:t>
            </a:r>
            <a:r>
              <a:rPr lang="es-ES" sz="1400" dirty="0" smtClean="0">
                <a:effectLst/>
              </a:rPr>
              <a:t>chamados </a:t>
            </a:r>
            <a:r>
              <a:rPr lang="es-ES" sz="1400" dirty="0">
                <a:effectLst/>
              </a:rPr>
              <a:t>G</a:t>
            </a:r>
            <a:r>
              <a:rPr lang="es-ES" sz="1400" dirty="0" smtClean="0">
                <a:effectLst/>
              </a:rPr>
              <a:t>uadalajara, </a:t>
            </a:r>
            <a:r>
              <a:rPr lang="es-ES" sz="1400" dirty="0" err="1" smtClean="0">
                <a:effectLst/>
              </a:rPr>
              <a:t>Brunete</a:t>
            </a:r>
            <a:r>
              <a:rPr lang="es-ES" sz="1400" dirty="0" smtClean="0">
                <a:effectLst/>
              </a:rPr>
              <a:t>, España </a:t>
            </a:r>
            <a:r>
              <a:rPr lang="es-ES" sz="1400" dirty="0" err="1" smtClean="0">
                <a:effectLst/>
              </a:rPr>
              <a:t>cañi</a:t>
            </a:r>
            <a:r>
              <a:rPr lang="es-ES" sz="1400" dirty="0" smtClean="0">
                <a:effectLst/>
              </a:rPr>
              <a:t>, etc</a:t>
            </a:r>
            <a:r>
              <a:rPr lang="es-ES" sz="1400" dirty="0" smtClean="0">
                <a:effectLst/>
              </a:rPr>
              <a:t>.</a:t>
            </a:r>
          </a:p>
          <a:p>
            <a:endParaRPr lang="es-ES" sz="2400" dirty="0" smtClean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66" y="1700808"/>
            <a:ext cx="395023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Os leais e os Rebeldes</a:t>
            </a:r>
          </a:p>
        </p:txBody>
      </p:sp>
      <p:sp>
        <p:nvSpPr>
          <p:cNvPr id="16386" name="1 CuadroTexto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5148263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s-ES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s-ES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pt-BR" sz="1200" b="1" smtClean="0">
                <a:effectLst/>
              </a:rPr>
              <a:t>O ALZAMIENTO TRIUNFOU EN:</a:t>
            </a:r>
          </a:p>
          <a:p>
            <a:pPr eaLnBrk="1" hangingPunct="1">
              <a:lnSpc>
                <a:spcPct val="80000"/>
              </a:lnSpc>
            </a:pPr>
            <a:endParaRPr lang="pt-BR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A España interior (Castilla a Vella, gran parte de Aragón), Galicia, Andalucía do Guadalquivir (as cidades de Cádiz, Sevilla, Córdoba). Zonas agrarias onde predominaban a gran propiedade ou os pequenos propietarios moi conservadores.</a:t>
            </a:r>
          </a:p>
          <a:p>
            <a:pPr eaLnBrk="1" hangingPunct="1">
              <a:lnSpc>
                <a:spcPct val="80000"/>
              </a:lnSpc>
            </a:pPr>
            <a:endParaRPr lang="pt-BR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pt-BR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pt-BR" sz="1200" b="1" smtClean="0">
                <a:effectLst/>
              </a:rPr>
              <a:t>O ALZAMIENTO FRACASOU:</a:t>
            </a:r>
          </a:p>
          <a:p>
            <a:pPr eaLnBrk="1" hangingPunct="1">
              <a:lnSpc>
                <a:spcPct val="80000"/>
              </a:lnSpc>
            </a:pPr>
            <a:endParaRPr lang="pt-BR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País Vasco, Asturias, Cataluña, Valencia, Murcia, a maior parte de Andalucía, Estremadura e Castilla a Nova. Zonas onde industriais e onde as forzas obreiras e de esquerda tiñan maior peso</a:t>
            </a:r>
          </a:p>
          <a:p>
            <a:pPr eaLnBrk="1" hangingPunct="1">
              <a:lnSpc>
                <a:spcPct val="80000"/>
              </a:lnSpc>
            </a:pPr>
            <a:endParaRPr lang="pt-BR" sz="1200" b="1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Dás grandes cidades só Sevilla e Zaragoza quedan nas mans dos sublevados, en Madrid e Barcelona despois de dous días de loita o alzamento e derrotado e duramente reprimido. Valencia en situación indecisa caerá definitivamente do bando dá república</a:t>
            </a:r>
            <a:endParaRPr lang="es-ES" sz="1400" smtClean="0">
              <a:effectLst/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16387" name="Picture 6" descr="C:\Documents and Settings\cip2\Escritorio\Historia\3 Guerra Civil Española\foto8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25" y="2349500"/>
            <a:ext cx="3889375" cy="3463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Archivo:GCE frente en jul 1936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-28575"/>
            <a:ext cx="8001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A consolidación dos bandos</a:t>
            </a:r>
          </a:p>
        </p:txBody>
      </p:sp>
      <p:sp>
        <p:nvSpPr>
          <p:cNvPr id="18434" name="1 CuadroTexto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pt-BR" sz="1200" b="1" smtClean="0">
                <a:effectLst/>
              </a:rPr>
              <a:t>BANDO DOS SUBLEVADOS</a:t>
            </a:r>
          </a:p>
          <a:p>
            <a:pPr marL="0" indent="0" eaLnBrk="1" hangingPunct="1">
              <a:lnSpc>
                <a:spcPct val="80000"/>
              </a:lnSpc>
            </a:pPr>
            <a:endParaRPr lang="pt-BR" sz="1200" b="1" smtClean="0">
              <a:effectLst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Formado e apoiado por militares conservadores, propietarios agrarios, monárquico de dereitas, grupos católicos, falanxistas, tradicionalistas (carlistas): Trátase de elementos que non aceptan a chegada da pequena burguesía ao poder.</a:t>
            </a:r>
          </a:p>
          <a:p>
            <a:pPr marL="0" indent="0" eaLnBrk="1" hangingPunct="1">
              <a:lnSpc>
                <a:spcPct val="80000"/>
              </a:lnSpc>
            </a:pPr>
            <a:endParaRPr lang="pt-BR" sz="1200" smtClean="0">
              <a:effectLst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Non existe unanimidade sobre o futuro de España:</a:t>
            </a:r>
          </a:p>
          <a:p>
            <a:pPr marL="0" indent="0" eaLnBrk="1" hangingPunct="1">
              <a:lnSpc>
                <a:spcPct val="80000"/>
              </a:lnSpc>
            </a:pPr>
            <a:endParaRPr lang="pt-BR" sz="1200" smtClean="0">
              <a:effectLst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Os militares pretenden unha ditadura militar para “restablecer a orde” e dar o tempo necesario para a recomposición do poder civil xa fose en monarquía ou en república.</a:t>
            </a:r>
          </a:p>
          <a:p>
            <a:pPr marL="0" indent="0" eaLnBrk="1" hangingPunct="1">
              <a:lnSpc>
                <a:spcPct val="80000"/>
              </a:lnSpc>
            </a:pPr>
            <a:endParaRPr lang="pt-BR" sz="1200" smtClean="0">
              <a:effectLst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Os monárquicos e CÉDA pretenden a volta da monarquía alfonsina</a:t>
            </a:r>
          </a:p>
          <a:p>
            <a:pPr marL="0" indent="0" eaLnBrk="1" hangingPunct="1">
              <a:lnSpc>
                <a:spcPct val="80000"/>
              </a:lnSpc>
            </a:pPr>
            <a:endParaRPr lang="pt-BR" sz="1200" smtClean="0">
              <a:effectLst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Os falanxistas  o establecemento dun réxime fascista á italiana.</a:t>
            </a:r>
          </a:p>
          <a:p>
            <a:pPr marL="0" indent="0" eaLnBrk="1" hangingPunct="1">
              <a:lnSpc>
                <a:spcPct val="80000"/>
              </a:lnSpc>
            </a:pPr>
            <a:endParaRPr lang="pt-BR" sz="1200" smtClean="0">
              <a:effectLst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pt-BR" sz="1200" smtClean="0">
                <a:effectLst/>
              </a:rPr>
              <a:t>Os carlistas ansían unha monarquía tradicionalista</a:t>
            </a:r>
            <a:endParaRPr lang="es-ES" sz="1400" smtClean="0">
              <a:effectLst/>
              <a:sym typeface="Wingdings" pitchFamily="2" charset="2"/>
            </a:endParaRPr>
          </a:p>
        </p:txBody>
      </p:sp>
      <p:pic>
        <p:nvPicPr>
          <p:cNvPr id="18435" name="Picture 12" descr="joseantonio[1]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341438"/>
            <a:ext cx="3816350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CuadroTexto"/>
          <p:cNvSpPr txBox="1">
            <a:spLocks noChangeArrowheads="1"/>
          </p:cNvSpPr>
          <p:nvPr/>
        </p:nvSpPr>
        <p:spPr bwMode="auto">
          <a:xfrm>
            <a:off x="395288" y="1273175"/>
            <a:ext cx="5076825" cy="4600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latin typeface="Calibri" pitchFamily="34" charset="0"/>
              </a:rPr>
              <a:t>BANDO DA REPÚBLICA</a:t>
            </a:r>
          </a:p>
          <a:p>
            <a:pPr>
              <a:defRPr/>
            </a:pPr>
            <a:endParaRPr lang="es-ES" b="1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alibri" pitchFamily="34" charset="0"/>
              </a:rPr>
              <a:t>Formado por </a:t>
            </a:r>
            <a:r>
              <a:rPr lang="es-ES" sz="1600" dirty="0" err="1">
                <a:latin typeface="Calibri" pitchFamily="34" charset="0"/>
              </a:rPr>
              <a:t>obreiros</a:t>
            </a:r>
            <a:r>
              <a:rPr lang="es-ES" sz="1600" dirty="0">
                <a:latin typeface="Calibri" pitchFamily="34" charset="0"/>
              </a:rPr>
              <a:t> e </a:t>
            </a:r>
            <a:r>
              <a:rPr lang="es-ES" sz="1600" dirty="0" err="1">
                <a:latin typeface="Calibri" pitchFamily="34" charset="0"/>
              </a:rPr>
              <a:t>empregados</a:t>
            </a:r>
            <a:r>
              <a:rPr lang="es-ES" sz="1600" dirty="0">
                <a:latin typeface="Calibri" pitchFamily="34" charset="0"/>
              </a:rPr>
              <a:t> urbanos, </a:t>
            </a:r>
            <a:r>
              <a:rPr lang="es-ES" sz="1600" dirty="0" err="1">
                <a:latin typeface="Calibri" pitchFamily="34" charset="0"/>
              </a:rPr>
              <a:t>pequena</a:t>
            </a:r>
            <a:r>
              <a:rPr lang="es-ES" sz="1600" dirty="0">
                <a:latin typeface="Calibri" pitchFamily="34" charset="0"/>
              </a:rPr>
              <a:t> burguesía, </a:t>
            </a:r>
            <a:r>
              <a:rPr lang="es-ES" sz="1600" dirty="0" err="1">
                <a:latin typeface="Calibri" pitchFamily="34" charset="0"/>
              </a:rPr>
              <a:t>campesiños</a:t>
            </a:r>
            <a:r>
              <a:rPr lang="es-ES" sz="1600" dirty="0">
                <a:latin typeface="Calibri" pitchFamily="34" charset="0"/>
              </a:rPr>
              <a:t> </a:t>
            </a:r>
            <a:r>
              <a:rPr lang="es-ES" sz="1600" dirty="0" err="1">
                <a:latin typeface="Calibri" pitchFamily="34" charset="0"/>
              </a:rPr>
              <a:t>sen</a:t>
            </a:r>
            <a:r>
              <a:rPr lang="es-ES" sz="1600" dirty="0">
                <a:latin typeface="Calibri" pitchFamily="34" charset="0"/>
              </a:rPr>
              <a:t> </a:t>
            </a:r>
            <a:r>
              <a:rPr lang="es-ES" sz="1600" dirty="0" err="1">
                <a:latin typeface="Calibri" pitchFamily="34" charset="0"/>
              </a:rPr>
              <a:t>terras</a:t>
            </a:r>
            <a:r>
              <a:rPr lang="es-ES" sz="1600" dirty="0">
                <a:latin typeface="Calibri" pitchFamily="34" charset="0"/>
              </a:rPr>
              <a:t>, ademáis </a:t>
            </a:r>
            <a:r>
              <a:rPr lang="es-ES" sz="1600" dirty="0" err="1">
                <a:latin typeface="Calibri" pitchFamily="34" charset="0"/>
              </a:rPr>
              <a:t>dun</a:t>
            </a:r>
            <a:r>
              <a:rPr lang="es-ES" sz="1600" dirty="0">
                <a:latin typeface="Calibri" pitchFamily="34" charset="0"/>
              </a:rPr>
              <a:t> grupo importante de </a:t>
            </a:r>
            <a:r>
              <a:rPr lang="es-ES" sz="1600" dirty="0" err="1">
                <a:latin typeface="Calibri" pitchFamily="34" charset="0"/>
              </a:rPr>
              <a:t>intelectuais</a:t>
            </a:r>
            <a:r>
              <a:rPr lang="es-ES" sz="1600" dirty="0">
                <a:latin typeface="Calibri" pitchFamily="34" charset="0"/>
              </a:rPr>
              <a:t> e artistas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latin typeface="Calibri" pitchFamily="34" charset="0"/>
              </a:rPr>
              <a:t>Ideoloxía</a:t>
            </a:r>
            <a:r>
              <a:rPr lang="es-ES" sz="1600" dirty="0">
                <a:latin typeface="Calibri" pitchFamily="34" charset="0"/>
              </a:rPr>
              <a:t> diversa: socialistas, comunistas, anarcosindicalistas.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alibri" pitchFamily="34" charset="0"/>
              </a:rPr>
              <a:t>As clases medias </a:t>
            </a:r>
            <a:r>
              <a:rPr lang="es-ES" sz="1600" dirty="0" err="1">
                <a:latin typeface="Calibri" pitchFamily="34" charset="0"/>
              </a:rPr>
              <a:t>apoiaron</a:t>
            </a:r>
            <a:r>
              <a:rPr lang="es-ES" sz="1600" dirty="0">
                <a:latin typeface="Calibri" pitchFamily="34" charset="0"/>
              </a:rPr>
              <a:t> á república pero recelaban </a:t>
            </a:r>
            <a:r>
              <a:rPr lang="es-ES" sz="1600" dirty="0" err="1">
                <a:latin typeface="Calibri" pitchFamily="34" charset="0"/>
              </a:rPr>
              <a:t>dunha</a:t>
            </a:r>
            <a:r>
              <a:rPr lang="es-ES" sz="1600" dirty="0">
                <a:latin typeface="Calibri" pitchFamily="34" charset="0"/>
              </a:rPr>
              <a:t> posible revolución social.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alibri" pitchFamily="34" charset="0"/>
              </a:rPr>
              <a:t>Diferente idea sobre o futuro de España: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latin typeface="Calibri" pitchFamily="34" charset="0"/>
              </a:rPr>
              <a:t>Uns</a:t>
            </a:r>
            <a:r>
              <a:rPr lang="es-ES" sz="1600" dirty="0">
                <a:latin typeface="Calibri" pitchFamily="34" charset="0"/>
              </a:rPr>
              <a:t> querían continuar coas reformas republicanas.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latin typeface="Calibri" pitchFamily="34" charset="0"/>
              </a:rPr>
              <a:t>Outros</a:t>
            </a:r>
            <a:r>
              <a:rPr lang="es-ES" sz="1600" dirty="0">
                <a:latin typeface="Calibri" pitchFamily="34" charset="0"/>
              </a:rPr>
              <a:t> querían a revolución socialista </a:t>
            </a:r>
            <a:r>
              <a:rPr lang="es-ES" sz="1600" dirty="0" err="1">
                <a:latin typeface="Calibri" pitchFamily="34" charset="0"/>
              </a:rPr>
              <a:t>ou</a:t>
            </a:r>
            <a:r>
              <a:rPr lang="es-ES" sz="1600" dirty="0">
                <a:latin typeface="Calibri" pitchFamily="34" charset="0"/>
              </a:rPr>
              <a:t> anarquista.</a:t>
            </a:r>
          </a:p>
          <a:p>
            <a:pPr lvl="1">
              <a:defRPr/>
            </a:pPr>
            <a:r>
              <a:rPr lang="es-ES" sz="1700" dirty="0">
                <a:latin typeface="Calibri" pitchFamily="34" charset="0"/>
              </a:rPr>
              <a:t>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consolidación dos bandos</a:t>
            </a:r>
          </a:p>
        </p:txBody>
      </p:sp>
      <p:pic>
        <p:nvPicPr>
          <p:cNvPr id="19459" name="Picture 6" descr="C:\Documents and Settings\cip2\Escritorio\Historia\3 Guerra Civil Española\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773238"/>
            <a:ext cx="3563937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4 CuadroTexto"/>
          <p:cNvSpPr txBox="1">
            <a:spLocks noChangeArrowheads="1"/>
          </p:cNvSpPr>
          <p:nvPr/>
        </p:nvSpPr>
        <p:spPr bwMode="auto">
          <a:xfrm>
            <a:off x="395288" y="1125538"/>
            <a:ext cx="842486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s-ES" dirty="0">
              <a:latin typeface="Calibri" pitchFamily="34" charset="0"/>
            </a:endParaRPr>
          </a:p>
          <a:p>
            <a:pPr>
              <a:defRPr/>
            </a:pPr>
            <a:r>
              <a:rPr lang="es-ES" dirty="0">
                <a:latin typeface="Calibri" pitchFamily="34" charset="0"/>
              </a:rPr>
              <a:t>	</a:t>
            </a:r>
            <a:r>
              <a:rPr lang="es-ES" dirty="0" err="1">
                <a:latin typeface="Calibri" pitchFamily="34" charset="0"/>
              </a:rPr>
              <a:t>Enfrontamento</a:t>
            </a:r>
            <a:r>
              <a:rPr lang="es-ES" dirty="0">
                <a:latin typeface="Calibri" pitchFamily="34" charset="0"/>
              </a:rPr>
              <a:t> entre:</a:t>
            </a:r>
          </a:p>
          <a:p>
            <a:pPr>
              <a:defRPr/>
            </a:pPr>
            <a:endParaRPr lang="es-ES" dirty="0">
              <a:latin typeface="Calibri" pitchFamily="34" charset="0"/>
            </a:endParaRPr>
          </a:p>
          <a:p>
            <a:pPr marL="1257300">
              <a:defRPr/>
            </a:pPr>
            <a:r>
              <a:rPr lang="es-ES" dirty="0">
                <a:latin typeface="Calibri" pitchFamily="34" charset="0"/>
              </a:rPr>
              <a:t>Os grupos </a:t>
            </a:r>
            <a:r>
              <a:rPr lang="es-ES" dirty="0" err="1">
                <a:latin typeface="Calibri" pitchFamily="34" charset="0"/>
              </a:rPr>
              <a:t>tradicionais</a:t>
            </a:r>
            <a:r>
              <a:rPr lang="es-ES" dirty="0">
                <a:latin typeface="Calibri" pitchFamily="34" charset="0"/>
              </a:rPr>
              <a:t> dominantes en España</a:t>
            </a:r>
          </a:p>
          <a:p>
            <a:pPr marL="1257300">
              <a:defRPr/>
            </a:pPr>
            <a:r>
              <a:rPr lang="es-ES" dirty="0">
                <a:latin typeface="Calibri" pitchFamily="34" charset="0"/>
              </a:rPr>
              <a:t>(aristócratas, grandes propietarios agrícolas, empresarios,</a:t>
            </a:r>
          </a:p>
          <a:p>
            <a:pPr marL="1257300">
              <a:defRPr/>
            </a:pPr>
            <a:r>
              <a:rPr lang="es-ES" dirty="0" err="1">
                <a:latin typeface="Calibri" pitchFamily="34" charset="0"/>
              </a:rPr>
              <a:t>Exército</a:t>
            </a:r>
            <a:r>
              <a:rPr lang="es-ES" dirty="0">
                <a:latin typeface="Calibri" pitchFamily="34" charset="0"/>
              </a:rPr>
              <a:t> e </a:t>
            </a:r>
            <a:r>
              <a:rPr lang="es-ES" dirty="0" err="1">
                <a:latin typeface="Calibri" pitchFamily="34" charset="0"/>
              </a:rPr>
              <a:t>Igrexa</a:t>
            </a:r>
            <a:r>
              <a:rPr lang="es-ES" dirty="0">
                <a:latin typeface="Calibri" pitchFamily="34" charset="0"/>
              </a:rPr>
              <a:t>).</a:t>
            </a:r>
          </a:p>
          <a:p>
            <a:pPr marL="1257300">
              <a:defRPr/>
            </a:pPr>
            <a:endParaRPr lang="es-ES" dirty="0">
              <a:latin typeface="Calibri" pitchFamily="34" charset="0"/>
            </a:endParaRPr>
          </a:p>
          <a:p>
            <a:pPr marL="1257300">
              <a:defRPr/>
            </a:pPr>
            <a:r>
              <a:rPr lang="es-ES" dirty="0">
                <a:latin typeface="Calibri" pitchFamily="34" charset="0"/>
              </a:rPr>
              <a:t>As clases populares (</a:t>
            </a:r>
            <a:r>
              <a:rPr lang="es-ES" dirty="0" err="1">
                <a:latin typeface="Calibri" pitchFamily="34" charset="0"/>
              </a:rPr>
              <a:t>campesiños</a:t>
            </a:r>
            <a:r>
              <a:rPr lang="es-ES" dirty="0">
                <a:latin typeface="Calibri" pitchFamily="34" charset="0"/>
              </a:rPr>
              <a:t>, </a:t>
            </a:r>
            <a:r>
              <a:rPr lang="es-ES" dirty="0" err="1">
                <a:latin typeface="Calibri" pitchFamily="34" charset="0"/>
              </a:rPr>
              <a:t>obreiros</a:t>
            </a:r>
            <a:r>
              <a:rPr lang="es-ES" dirty="0">
                <a:latin typeface="Calibri" pitchFamily="34" charset="0"/>
              </a:rPr>
              <a:t>, </a:t>
            </a:r>
            <a:r>
              <a:rPr lang="es-ES" dirty="0" err="1">
                <a:latin typeface="Calibri" pitchFamily="34" charset="0"/>
              </a:rPr>
              <a:t>pequena</a:t>
            </a:r>
            <a:endParaRPr lang="es-ES" dirty="0">
              <a:latin typeface="Calibri" pitchFamily="34" charset="0"/>
            </a:endParaRPr>
          </a:p>
          <a:p>
            <a:pPr marL="1257300">
              <a:defRPr/>
            </a:pPr>
            <a:r>
              <a:rPr lang="es-ES" dirty="0">
                <a:latin typeface="Calibri" pitchFamily="34" charset="0"/>
              </a:rPr>
              <a:t>burguesía)</a:t>
            </a:r>
          </a:p>
          <a:p>
            <a:pPr>
              <a:defRPr/>
            </a:pPr>
            <a:endParaRPr lang="es-ES" dirty="0">
              <a:latin typeface="Calibri" pitchFamily="34" charset="0"/>
            </a:endParaRPr>
          </a:p>
          <a:p>
            <a:pPr>
              <a:defRPr/>
            </a:pPr>
            <a:endParaRPr lang="es-ES" dirty="0">
              <a:latin typeface="Calibri" pitchFamily="34" charset="0"/>
            </a:endParaRPr>
          </a:p>
          <a:p>
            <a:pPr>
              <a:defRPr/>
            </a:pPr>
            <a:r>
              <a:rPr lang="es-ES" dirty="0" err="1">
                <a:latin typeface="Calibri" pitchFamily="34" charset="0"/>
              </a:rPr>
              <a:t>Reflectiu</a:t>
            </a:r>
            <a:r>
              <a:rPr lang="es-ES" dirty="0">
                <a:latin typeface="Calibri" pitchFamily="34" charset="0"/>
              </a:rPr>
              <a:t> as </a:t>
            </a:r>
            <a:r>
              <a:rPr lang="es-ES" dirty="0" err="1">
                <a:latin typeface="Calibri" pitchFamily="34" charset="0"/>
              </a:rPr>
              <a:t>tensións</a:t>
            </a:r>
            <a:r>
              <a:rPr lang="es-ES" dirty="0">
                <a:latin typeface="Calibri" pitchFamily="34" charset="0"/>
              </a:rPr>
              <a:t> existentes en Europa a opinión internacional, </a:t>
            </a:r>
            <a:r>
              <a:rPr lang="es-ES" dirty="0" err="1">
                <a:latin typeface="Calibri" pitchFamily="34" charset="0"/>
              </a:rPr>
              <a:t>algunhos</a:t>
            </a:r>
            <a:r>
              <a:rPr lang="es-ES" dirty="0">
                <a:latin typeface="Calibri" pitchFamily="34" charset="0"/>
              </a:rPr>
              <a:t> crían que España era un microcosmos </a:t>
            </a:r>
            <a:r>
              <a:rPr lang="es-ES" dirty="0" err="1">
                <a:latin typeface="Calibri" pitchFamily="34" charset="0"/>
              </a:rPr>
              <a:t>onde</a:t>
            </a:r>
            <a:r>
              <a:rPr lang="es-ES" dirty="0">
                <a:latin typeface="Calibri" pitchFamily="34" charset="0"/>
              </a:rPr>
              <a:t> o </a:t>
            </a:r>
            <a:r>
              <a:rPr lang="es-ES" dirty="0" err="1">
                <a:latin typeface="Calibri" pitchFamily="34" charset="0"/>
              </a:rPr>
              <a:t>enfrontamento</a:t>
            </a:r>
            <a:r>
              <a:rPr lang="es-ES" dirty="0">
                <a:latin typeface="Calibri" pitchFamily="34" charset="0"/>
              </a:rPr>
              <a:t> fascismo/comunismo/democracia</a:t>
            </a:r>
          </a:p>
          <a:p>
            <a:pPr>
              <a:defRPr/>
            </a:pPr>
            <a:r>
              <a:rPr lang="es-ES" dirty="0">
                <a:latin typeface="Calibri" pitchFamily="34" charset="0"/>
              </a:rPr>
              <a:t>era o preludio do que sucedería </a:t>
            </a:r>
            <a:r>
              <a:rPr lang="es-ES" dirty="0" err="1">
                <a:latin typeface="Calibri" pitchFamily="34" charset="0"/>
              </a:rPr>
              <a:t>máis</a:t>
            </a:r>
            <a:r>
              <a:rPr lang="es-ES" dirty="0">
                <a:latin typeface="Calibri" pitchFamily="34" charset="0"/>
              </a:rPr>
              <a:t> tarde en Europa.         </a:t>
            </a:r>
          </a:p>
          <a:p>
            <a:pPr>
              <a:defRPr/>
            </a:pPr>
            <a:r>
              <a:rPr lang="es-ES" dirty="0">
                <a:latin typeface="Calibri" pitchFamily="34" charset="0"/>
              </a:rPr>
              <a:t>		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significación do conflicto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internalización do conflicto e a axuda exterior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/>
              <a:t>Inglaterra e Francia: política de </a:t>
            </a:r>
            <a:r>
              <a:rPr lang="pt-BR" sz="2400" dirty="0" err="1" smtClean="0"/>
              <a:t>apaciguamento</a:t>
            </a:r>
            <a:r>
              <a:rPr lang="pt-BR" sz="2400" dirty="0"/>
              <a:t>, </a:t>
            </a:r>
            <a:r>
              <a:rPr lang="pt-BR" sz="2400" dirty="0" err="1"/>
              <a:t>crean</a:t>
            </a:r>
            <a:r>
              <a:rPr lang="pt-BR" sz="2400" dirty="0"/>
              <a:t> o comité de non </a:t>
            </a:r>
            <a:r>
              <a:rPr lang="pt-BR" sz="2400" dirty="0" err="1"/>
              <a:t>intervención</a:t>
            </a:r>
            <a:r>
              <a:rPr lang="pt-BR" sz="2400" dirty="0"/>
              <a:t>, para </a:t>
            </a:r>
            <a:r>
              <a:rPr lang="pt-BR" sz="2400" dirty="0" err="1"/>
              <a:t>illar</a:t>
            </a:r>
            <a:r>
              <a:rPr lang="pt-BR" sz="2400" dirty="0"/>
              <a:t> o conflito e evitar deste </a:t>
            </a:r>
            <a:r>
              <a:rPr lang="pt-BR" sz="2400" dirty="0" err="1"/>
              <a:t>xeito</a:t>
            </a:r>
            <a:r>
              <a:rPr lang="pt-BR" sz="2400" dirty="0"/>
              <a:t> unha nova guerra </a:t>
            </a:r>
            <a:r>
              <a:rPr lang="pt-BR" sz="2400" dirty="0" err="1"/>
              <a:t>en</a:t>
            </a:r>
            <a:r>
              <a:rPr lang="pt-BR" sz="2400" dirty="0"/>
              <a:t> Europa.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/>
              <a:t>O comité non </a:t>
            </a:r>
            <a:r>
              <a:rPr lang="pt-BR" sz="2400" dirty="0" err="1" smtClean="0"/>
              <a:t>sirviu</a:t>
            </a:r>
            <a:r>
              <a:rPr lang="pt-BR" sz="2400" dirty="0" smtClean="0"/>
              <a:t> </a:t>
            </a:r>
            <a:r>
              <a:rPr lang="pt-BR" sz="2400" dirty="0"/>
              <a:t>para nada </a:t>
            </a:r>
            <a:r>
              <a:rPr lang="pt-BR" sz="2400" dirty="0" err="1"/>
              <a:t>xa</a:t>
            </a:r>
            <a:r>
              <a:rPr lang="pt-BR" sz="2400" dirty="0"/>
              <a:t> que ambos bandos </a:t>
            </a:r>
            <a:r>
              <a:rPr lang="pt-BR" sz="2400" dirty="0" err="1"/>
              <a:t>recibiron</a:t>
            </a:r>
            <a:r>
              <a:rPr lang="pt-BR" sz="2400" dirty="0"/>
              <a:t> apoios de terceiros </a:t>
            </a:r>
            <a:r>
              <a:rPr lang="pt-BR" sz="2400" dirty="0" err="1"/>
              <a:t>paises</a:t>
            </a:r>
            <a:r>
              <a:rPr lang="pt-BR" sz="2400" dirty="0"/>
              <a:t>.</a:t>
            </a:r>
            <a:endParaRPr lang="es-ES" sz="2400" dirty="0"/>
          </a:p>
        </p:txBody>
      </p:sp>
      <p:pic>
        <p:nvPicPr>
          <p:cNvPr id="21508" name="Picture 16" descr="6e6f5f696e74657276656e6369c3b36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268413"/>
            <a:ext cx="3960812" cy="46085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1438"/>
            <a:ext cx="50038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 err="1"/>
              <a:t>Alemania</a:t>
            </a:r>
            <a:r>
              <a:rPr lang="pt-BR" sz="2400" dirty="0"/>
              <a:t> e </a:t>
            </a:r>
            <a:r>
              <a:rPr lang="pt-BR" sz="2400" dirty="0" err="1"/>
              <a:t>Italia</a:t>
            </a:r>
            <a:r>
              <a:rPr lang="pt-BR" sz="2400" dirty="0"/>
              <a:t> </a:t>
            </a:r>
            <a:r>
              <a:rPr lang="pt-BR" sz="2400" dirty="0" err="1"/>
              <a:t>Apoian</a:t>
            </a:r>
            <a:r>
              <a:rPr lang="pt-BR" sz="2400" dirty="0"/>
              <a:t> ao </a:t>
            </a:r>
            <a:r>
              <a:rPr lang="pt-BR" sz="2400" dirty="0" err="1"/>
              <a:t>réxime</a:t>
            </a:r>
            <a:r>
              <a:rPr lang="pt-BR" sz="2400" dirty="0"/>
              <a:t> de Franco. </a:t>
            </a:r>
            <a:r>
              <a:rPr lang="pt-BR" sz="2400" dirty="0" err="1" smtClean="0"/>
              <a:t>Alemania</a:t>
            </a:r>
            <a:r>
              <a:rPr lang="pt-BR" sz="2400" dirty="0" smtClean="0"/>
              <a:t> </a:t>
            </a:r>
            <a:r>
              <a:rPr lang="pt-BR" sz="2400" dirty="0" err="1"/>
              <a:t>envía</a:t>
            </a:r>
            <a:r>
              <a:rPr lang="pt-BR" sz="2400" dirty="0"/>
              <a:t> </a:t>
            </a:r>
            <a:r>
              <a:rPr lang="pt-BR" sz="2400" dirty="0" smtClean="0"/>
              <a:t>tropas, </a:t>
            </a:r>
            <a:r>
              <a:rPr lang="pt-BR" sz="2400" dirty="0"/>
              <a:t>entre 15.000 e 30.000 </a:t>
            </a:r>
            <a:r>
              <a:rPr lang="pt-BR" sz="2400" dirty="0" err="1"/>
              <a:t>efectivos</a:t>
            </a:r>
            <a:r>
              <a:rPr lang="pt-BR" sz="2400" dirty="0"/>
              <a:t>, </a:t>
            </a:r>
            <a:r>
              <a:rPr lang="pt-BR" sz="2400" dirty="0" err="1"/>
              <a:t>Italia</a:t>
            </a:r>
            <a:r>
              <a:rPr lang="pt-BR" sz="2400" dirty="0"/>
              <a:t> preto de 75.000 no </a:t>
            </a:r>
            <a:r>
              <a:rPr lang="pt-BR" sz="2400" i="1" dirty="0"/>
              <a:t>Corpo dei </a:t>
            </a:r>
            <a:r>
              <a:rPr lang="pt-BR" sz="2400" i="1" dirty="0" err="1"/>
              <a:t>Truppe</a:t>
            </a:r>
            <a:r>
              <a:rPr lang="pt-BR" sz="2400" i="1" dirty="0"/>
              <a:t> </a:t>
            </a:r>
            <a:r>
              <a:rPr lang="pt-BR" sz="2400" i="1" dirty="0" err="1"/>
              <a:t>Volontarie</a:t>
            </a:r>
            <a:r>
              <a:rPr lang="pt-BR" sz="2400" i="1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 err="1"/>
              <a:t>Alemania</a:t>
            </a:r>
            <a:r>
              <a:rPr lang="pt-BR" sz="2400" dirty="0"/>
              <a:t> </a:t>
            </a:r>
            <a:r>
              <a:rPr lang="pt-BR" sz="2400" dirty="0" err="1" smtClean="0"/>
              <a:t>envía</a:t>
            </a:r>
            <a:r>
              <a:rPr lang="pt-BR" sz="2400" dirty="0" smtClean="0"/>
              <a:t> </a:t>
            </a:r>
            <a:r>
              <a:rPr lang="pt-BR" sz="2400" dirty="0"/>
              <a:t>A </a:t>
            </a:r>
            <a:r>
              <a:rPr lang="pt-BR" sz="2400" dirty="0" err="1"/>
              <a:t>Legíón</a:t>
            </a:r>
            <a:r>
              <a:rPr lang="pt-BR" sz="2400" dirty="0"/>
              <a:t> </a:t>
            </a:r>
            <a:r>
              <a:rPr lang="pt-BR" sz="2400" dirty="0" err="1"/>
              <a:t>Codor</a:t>
            </a:r>
            <a:r>
              <a:rPr lang="pt-BR" sz="2400" dirty="0"/>
              <a:t>, </a:t>
            </a:r>
            <a:r>
              <a:rPr lang="pt-BR" sz="2400" dirty="0" err="1"/>
              <a:t>culpable</a:t>
            </a:r>
            <a:r>
              <a:rPr lang="pt-BR" sz="2400" dirty="0"/>
              <a:t> do desastre de </a:t>
            </a:r>
            <a:r>
              <a:rPr lang="pt-BR" sz="2400" dirty="0" err="1"/>
              <a:t>Guernica</a:t>
            </a:r>
            <a:endParaRPr lang="pt-B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 err="1"/>
              <a:t>Alemania</a:t>
            </a:r>
            <a:r>
              <a:rPr lang="pt-BR" sz="2400" dirty="0"/>
              <a:t> dará grandes </a:t>
            </a:r>
            <a:r>
              <a:rPr lang="pt-BR" sz="2400" dirty="0" err="1"/>
              <a:t>vantaxes</a:t>
            </a:r>
            <a:r>
              <a:rPr lang="pt-BR" sz="2400" dirty="0"/>
              <a:t> no pago do material militar, nada comparado </a:t>
            </a:r>
            <a:r>
              <a:rPr lang="pt-BR" sz="2400" dirty="0" err="1"/>
              <a:t>con</a:t>
            </a:r>
            <a:r>
              <a:rPr lang="pt-BR" sz="2400" dirty="0"/>
              <a:t> </a:t>
            </a:r>
            <a:r>
              <a:rPr lang="pt-BR" sz="2400" dirty="0" err="1"/>
              <a:t>Italia</a:t>
            </a:r>
            <a:r>
              <a:rPr lang="pt-BR" sz="2400" dirty="0"/>
              <a:t> </a:t>
            </a:r>
            <a:r>
              <a:rPr lang="pt-BR" sz="2400" dirty="0" err="1"/>
              <a:t>cuxa</a:t>
            </a:r>
            <a:r>
              <a:rPr lang="pt-BR" sz="2400" dirty="0"/>
              <a:t> </a:t>
            </a:r>
            <a:r>
              <a:rPr lang="pt-BR" sz="2400" dirty="0" err="1"/>
              <a:t>axuda</a:t>
            </a:r>
            <a:r>
              <a:rPr lang="pt-BR" sz="2400" dirty="0"/>
              <a:t> </a:t>
            </a:r>
            <a:r>
              <a:rPr lang="pt-BR" sz="2400" dirty="0" err="1"/>
              <a:t>en</a:t>
            </a:r>
            <a:r>
              <a:rPr lang="pt-BR" sz="2400" dirty="0"/>
              <a:t> </a:t>
            </a:r>
            <a:r>
              <a:rPr lang="pt-BR" sz="2400" dirty="0" err="1"/>
              <a:t>moitos</a:t>
            </a:r>
            <a:r>
              <a:rPr lang="pt-BR" sz="2400" dirty="0"/>
              <a:t> casos </a:t>
            </a:r>
            <a:r>
              <a:rPr lang="pt-BR" sz="2400" dirty="0" err="1"/>
              <a:t>nin</a:t>
            </a:r>
            <a:r>
              <a:rPr lang="pt-BR" sz="2400" dirty="0"/>
              <a:t> </a:t>
            </a:r>
            <a:r>
              <a:rPr lang="pt-BR" sz="2400" dirty="0" err="1"/>
              <a:t>sequera</a:t>
            </a:r>
            <a:r>
              <a:rPr lang="pt-BR" sz="2400" dirty="0"/>
              <a:t> é paga.</a:t>
            </a:r>
            <a:endParaRPr lang="es-ES" sz="2400" dirty="0"/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300"/>
              <a:t>A internalización do conflicto e a axuda exterior</a:t>
            </a:r>
          </a:p>
        </p:txBody>
      </p:sp>
      <p:pic>
        <p:nvPicPr>
          <p:cNvPr id="22531" name="Picture 13" descr="cart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96975"/>
            <a:ext cx="4013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te">
  <a:themeElements>
    <a:clrScheme name="Cort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Cor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t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t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733</TotalTime>
  <Words>2347</Words>
  <Application>Microsoft Office PowerPoint</Application>
  <PresentationFormat>Presentación en pantalla (4:3)</PresentationFormat>
  <Paragraphs>190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Corte</vt:lpstr>
      <vt:lpstr>Presentación de PowerPoint</vt:lpstr>
      <vt:lpstr>Presentación de PowerPoint</vt:lpstr>
      <vt:lpstr>Os leais e os Rebeldes</vt:lpstr>
      <vt:lpstr>Presentación de PowerPoint</vt:lpstr>
      <vt:lpstr>A consolidación dos bandos</vt:lpstr>
      <vt:lpstr>Presentación de PowerPoint</vt:lpstr>
      <vt:lpstr>Presentación de PowerPoint</vt:lpstr>
      <vt:lpstr>Presentación de PowerPoint</vt:lpstr>
      <vt:lpstr>A internalización do conflicto e a axuda exterior</vt:lpstr>
      <vt:lpstr>A internalización do conflicto e a axuda exterior</vt:lpstr>
      <vt:lpstr>A internalización do conflicto e a axuda exterior</vt:lpstr>
      <vt:lpstr>Presentación de PowerPoint</vt:lpstr>
      <vt:lpstr>Presentación de PowerPoint</vt:lpstr>
      <vt:lpstr>O desencadeamento da revolución social</vt:lpstr>
      <vt:lpstr>Represión no bando republicano</vt:lpstr>
      <vt:lpstr>A recomposición de Largo Caballero</vt:lpstr>
      <vt:lpstr>O goberno de Negrín</vt:lpstr>
      <vt:lpstr>A Creación dun Estado Totalitario Franco: Xeneralísimo</vt:lpstr>
      <vt:lpstr>A Creación do Partido Único</vt:lpstr>
      <vt:lpstr>O desenvolvemento da guerra.</vt:lpstr>
      <vt:lpstr>Madrid resiste (novembro-decembro 1936)</vt:lpstr>
      <vt:lpstr>Batallas ao redor de Madrid (dec.1936-marzo1937)</vt:lpstr>
      <vt:lpstr>A ocupación do Norte (abril-outubro 1937)</vt:lpstr>
      <vt:lpstr>O avance cara o Mediterráneo (novembro 1937-xuño 1938)</vt:lpstr>
      <vt:lpstr>A Batalla do Ebro  (25 xullo-16 novembro 1938)</vt:lpstr>
      <vt:lpstr>O final da guerra</vt:lpstr>
      <vt:lpstr>A represión</vt:lpstr>
      <vt:lpstr>O Exilio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Historia</dc:creator>
  <cp:lastModifiedBy>Prof2</cp:lastModifiedBy>
  <cp:revision>45</cp:revision>
  <dcterms:created xsi:type="dcterms:W3CDTF">2010-04-16T17:35:45Z</dcterms:created>
  <dcterms:modified xsi:type="dcterms:W3CDTF">2014-02-21T07:46:47Z</dcterms:modified>
</cp:coreProperties>
</file>