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46.jpeg" ContentType="image/jpeg"/>
  <Override PartName="/ppt/media/image8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25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45.png" ContentType="image/png"/>
  <Override PartName="/ppt/media/image29.png" ContentType="image/png"/>
  <Override PartName="/ppt/media/image38.png" ContentType="image/png"/>
  <Override PartName="/ppt/media/image4.jpeg" ContentType="image/jpeg"/>
  <Override PartName="/ppt/media/image47.png" ContentType="image/png"/>
  <Override PartName="/ppt/media/image3.png" ContentType="image/png"/>
  <Override PartName="/ppt/media/image5.png" ContentType="image/png"/>
  <Override PartName="/ppt/media/image34.jpeg" ContentType="image/jpeg"/>
  <Override PartName="/ppt/media/image9.png" ContentType="image/png"/>
  <Override PartName="/ppt/media/image11.png" ContentType="image/png"/>
  <Override PartName="/ppt/media/image20.png" ContentType="image/png"/>
  <Override PartName="/ppt/media/image10.jpeg" ContentType="image/jpe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2.png" ContentType="image/png"/>
  <Override PartName="/ppt/media/image16.jpeg" ContentType="image/jpeg"/>
  <Override PartName="/ppt/media/image39.png" ContentType="image/png"/>
  <Override PartName="/ppt/media/image48.png" ContentType="image/png"/>
  <Override PartName="/ppt/media/image33.jpeg" ContentType="image/jpe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2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6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6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V="1">
            <a:off x="0" y="3392640"/>
            <a:ext cx="7543440" cy="2590560"/>
          </a:xfrm>
          <a:prstGeom prst="snip1Rect">
            <a:avLst>
              <a:gd fmla="val 7379" name="adj"/>
            </a:avLst>
          </a:prstGeom>
          <a:solidFill>
            <a:srgbClr val="ffffff"/>
          </a:solidFill>
          <a:ln w="25560">
            <a:noFill/>
          </a:ln>
        </p:spPr>
      </p:sp>
      <p:sp>
        <p:nvSpPr>
          <p:cNvPr id="1" name="Line 2"/>
          <p:cNvSpPr/>
          <p:nvPr/>
        </p:nvSpPr>
        <p:spPr>
          <a:xfrm>
            <a:off x="0" y="3379680"/>
            <a:ext cx="7543800" cy="2160"/>
          </a:xfrm>
          <a:prstGeom prst="line">
            <a:avLst/>
          </a:prstGeom>
          <a:ln w="28440">
            <a:solidFill>
              <a:srgbClr val="ff7f01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6817680" y="3621600"/>
            <a:ext cx="394200" cy="394200"/>
          </a:xfrm>
          <a:prstGeom prst="teardrop">
            <a:avLst>
              <a:gd fmla="val 100000" name="adj"/>
            </a:avLst>
          </a:prstGeom>
          <a:solidFill>
            <a:srgbClr val="ff7f01"/>
          </a:solidFill>
          <a:ln w="25560">
            <a:noFill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371600" y="3913200"/>
            <a:ext cx="5866920" cy="14695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4600">
                <a:solidFill>
                  <a:srgbClr val="174576"/>
                </a:solidFill>
                <a:latin typeface="Corbel"/>
              </a:rPr>
              <a:t>Pulse para editar el formato del texto de títuloClic para editar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 rot="16200000">
            <a:off x="-734040" y="4503960"/>
            <a:ext cx="2057040" cy="364680"/>
          </a:xfrm>
          <a:prstGeom prst="rect">
            <a:avLst/>
          </a:prstGeom>
        </p:spPr>
        <p:txBody>
          <a:bodyPr anchor="b" bIns="91440" lIns="0" rIns="0" tIns="91440"/>
          <a:p>
            <a:pPr>
              <a:lnSpc>
                <a:spcPct val="100000"/>
              </a:lnSpc>
            </a:pPr>
            <a:r>
              <a:rPr b="1" lang="es-ES" sz="1400">
                <a:solidFill>
                  <a:srgbClr val="535353"/>
                </a:solidFill>
                <a:latin typeface="Corbel"/>
              </a:rPr>
              <a:t>23/01/14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 rot="16200000">
            <a:off x="-356760" y="4503960"/>
            <a:ext cx="2057040" cy="364680"/>
          </a:xfrm>
          <a:prstGeom prst="rect">
            <a:avLst/>
          </a:prstGeom>
        </p:spPr>
        <p:txBody>
          <a:bodyPr bIns="91440" lIns="0" rIns="0" tIns="91440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V="1">
            <a:off x="228600" y="1706760"/>
            <a:ext cx="8686440" cy="4907880"/>
          </a:xfrm>
          <a:prstGeom prst="snip2DiagRect">
            <a:avLst>
              <a:gd fmla="val 0" name="adj1"/>
              <a:gd fmla="val 4003" name="adj2"/>
            </a:avLst>
          </a:prstGeom>
          <a:solidFill>
            <a:srgbClr val="ffffff"/>
          </a:solidFill>
          <a:ln w="25560">
            <a:noFill/>
          </a:ln>
        </p:spPr>
      </p:sp>
      <p:sp>
        <p:nvSpPr>
          <p:cNvPr id="42" name="CustomShape 2"/>
          <p:cNvSpPr/>
          <p:nvPr/>
        </p:nvSpPr>
        <p:spPr>
          <a:xfrm flipV="1">
            <a:off x="228600" y="228240"/>
            <a:ext cx="8686440" cy="1277280"/>
          </a:xfrm>
          <a:prstGeom prst="snip2DiagRect">
            <a:avLst>
              <a:gd fmla="val 0" name="adj1"/>
              <a:gd fmla="val 11674" name="adj2"/>
            </a:avLst>
          </a:prstGeom>
          <a:solidFill>
            <a:srgbClr val="ffffff"/>
          </a:solidFill>
          <a:ln w="25560">
            <a:noFill/>
          </a:ln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779400" y="295920"/>
            <a:ext cx="75830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Pulse para editar el formato del texto de títuloClic para editar título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79400" y="1949760"/>
            <a:ext cx="7583040" cy="400680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000">
                <a:solidFill>
                  <a:srgbClr val="174576"/>
                </a:solidFill>
                <a:latin typeface="Corbe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>
                <a:solidFill>
                  <a:srgbClr val="174576"/>
                </a:solidFill>
                <a:latin typeface="Corbe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>
                <a:solidFill>
                  <a:srgbClr val="174576"/>
                </a:solidFill>
                <a:latin typeface="Corbe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>
                <a:solidFill>
                  <a:srgbClr val="174576"/>
                </a:solidFill>
                <a:latin typeface="Corbel"/>
              </a:rPr>
              <a:t>Quinto nivel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228600" y="624384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s-ES" sz="1100">
                <a:solidFill>
                  <a:srgbClr val="a6a6a6"/>
                </a:solidFill>
                <a:latin typeface="Corbel"/>
              </a:rPr>
              <a:t>23/01/14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5867280" y="6248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4305240" y="6248520"/>
            <a:ext cx="5331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131BAFB2-B464-4299-836C-EC94C3F24009}" type="slidenum">
              <a:rPr b="1" lang="es-ES" sz="1100">
                <a:solidFill>
                  <a:srgbClr val="a6a6a6"/>
                </a:solidFill>
                <a:latin typeface="Corbe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flipV="1">
            <a:off x="228600" y="228240"/>
            <a:ext cx="8686440" cy="6387120"/>
          </a:xfrm>
          <a:prstGeom prst="snip2DiagRect">
            <a:avLst>
              <a:gd fmla="val 0" name="adj1"/>
              <a:gd fmla="val 2529" name="adj2"/>
            </a:avLst>
          </a:prstGeom>
          <a:solidFill>
            <a:srgbClr val="ffffff"/>
          </a:solidFill>
          <a:ln w="25560">
            <a:noFill/>
          </a:ln>
        </p:spPr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228600" y="624384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s-ES" sz="1100">
                <a:solidFill>
                  <a:srgbClr val="a6a6a6"/>
                </a:solidFill>
                <a:latin typeface="Corbel"/>
              </a:rPr>
              <a:t>23/01/14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5867280" y="6248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4305240" y="6248520"/>
            <a:ext cx="5331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BB78653C-0F52-44DB-9AC3-13BD2F4B804B}" type="slidenum">
              <a:rPr b="1" lang="es-ES" sz="1100">
                <a:solidFill>
                  <a:srgbClr val="a6a6a6"/>
                </a:solidFill>
                <a:latin typeface="Corbel"/>
              </a:rPr>
              <a:t>&lt;número&gt;</a:t>
            </a:fld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Pulse para editar el formato del texto de título</a:t>
            </a:r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 flipV="1">
            <a:off x="228600" y="228240"/>
            <a:ext cx="4251600" cy="6387120"/>
          </a:xfrm>
          <a:prstGeom prst="snip2DiagRect">
            <a:avLst>
              <a:gd fmla="val 0" name="adj1"/>
              <a:gd fmla="val 3794" name="adj2"/>
            </a:avLst>
          </a:prstGeom>
          <a:solidFill>
            <a:srgbClr val="ffffff"/>
          </a:solidFill>
          <a:ln w="25560">
            <a:noFill/>
          </a:ln>
        </p:spPr>
      </p:sp>
      <p:sp>
        <p:nvSpPr>
          <p:cNvPr id="123" name="CustomShape 2"/>
          <p:cNvSpPr/>
          <p:nvPr/>
        </p:nvSpPr>
        <p:spPr>
          <a:xfrm>
            <a:off x="3886200" y="432720"/>
            <a:ext cx="354600" cy="354600"/>
          </a:xfrm>
          <a:prstGeom prst="teardrop">
            <a:avLst>
              <a:gd fmla="val 100000" name="adj"/>
            </a:avLst>
          </a:prstGeom>
          <a:solidFill>
            <a:srgbClr val="ff7f01"/>
          </a:solidFill>
          <a:ln w="25560">
            <a:noFill/>
          </a:ln>
        </p:spPr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530280" y="2176200"/>
            <a:ext cx="3657240" cy="1161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000">
                <a:solidFill>
                  <a:srgbClr val="ff7f01"/>
                </a:solidFill>
                <a:latin typeface="Corbel"/>
              </a:rPr>
              <a:t>Pulse para editar el formato del texto de títuloClic para editar título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54080" y="228600"/>
            <a:ext cx="4252320" cy="63914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174576"/>
                </a:solidFill>
                <a:latin typeface="Corbel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174576"/>
                </a:solidFill>
                <a:latin typeface="Corbel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174576"/>
                </a:solidFill>
                <a:latin typeface="Corbel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174576"/>
                </a:solidFill>
                <a:latin typeface="Corbel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174576"/>
                </a:solidFill>
                <a:latin typeface="Corbel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174576"/>
                </a:solidFill>
                <a:latin typeface="Corbel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174576"/>
                </a:solidFill>
                <a:latin typeface="Corbel"/>
              </a:rPr>
              <a:t>Séptimo nivel del esquemaArrastre la imagen al marcador de posición o haga clic en el icono para agregar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30280" y="3342240"/>
            <a:ext cx="3657240" cy="259488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b="1" lang="en-US">
                <a:solidFill>
                  <a:srgbClr val="12365c"/>
                </a:solidFill>
                <a:latin typeface="Corbel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b="1" lang="en-US">
                <a:solidFill>
                  <a:srgbClr val="12365c"/>
                </a:solidFill>
                <a:latin typeface="Corbel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b="1" lang="en-US">
                <a:solidFill>
                  <a:srgbClr val="12365c"/>
                </a:solidFill>
                <a:latin typeface="Corbel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b="1" lang="en-US">
                <a:solidFill>
                  <a:srgbClr val="12365c"/>
                </a:solidFill>
                <a:latin typeface="Corbel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b="1" lang="en-US">
                <a:solidFill>
                  <a:srgbClr val="12365c"/>
                </a:solidFill>
                <a:latin typeface="Corbel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b="1" lang="en-US">
                <a:solidFill>
                  <a:srgbClr val="12365c"/>
                </a:solidFill>
                <a:latin typeface="Corbel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12365c"/>
                </a:solidFill>
                <a:latin typeface="Corbel"/>
              </a:rPr>
              <a:t>Séptimo nivel del esquemaHaga clic para modificar el estilo de texto del patrón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dt"/>
          </p:nvPr>
        </p:nvSpPr>
        <p:spPr>
          <a:xfrm>
            <a:off x="758880" y="6300360"/>
            <a:ext cx="12981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10000"/>
              </a:lnSpc>
            </a:pPr>
            <a:r>
              <a:rPr b="1" lang="es-ES">
                <a:solidFill>
                  <a:srgbClr val="12365c"/>
                </a:solidFill>
                <a:latin typeface="Corbel"/>
              </a:rPr>
              <a:t>23/01/14</a:t>
            </a:r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ftr"/>
          </p:nvPr>
        </p:nvSpPr>
        <p:spPr>
          <a:xfrm>
            <a:off x="2057400" y="6300360"/>
            <a:ext cx="2340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9" name="PlaceHolder 8"/>
          <p:cNvSpPr>
            <a:spLocks noGrp="1"/>
          </p:cNvSpPr>
          <p:nvPr>
            <p:ph type="sldNum"/>
          </p:nvPr>
        </p:nvSpPr>
        <p:spPr>
          <a:xfrm>
            <a:off x="301680" y="6300360"/>
            <a:ext cx="447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3FB37C9-EC1A-4EAB-B4A4-F665690FE634}" type="slidenum">
              <a:rPr b="1" lang="es-ES" sz="1100">
                <a:solidFill>
                  <a:srgbClr val="a6a6a6"/>
                </a:solidFill>
                <a:latin typeface="Corbe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0" y="4051080"/>
            <a:ext cx="6816600" cy="9460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4800">
                <a:solidFill>
                  <a:srgbClr val="174576"/>
                </a:solidFill>
                <a:latin typeface="Corbel"/>
              </a:rPr>
              <a:t>La diabetes en el ejercicio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949320" y="5392440"/>
            <a:ext cx="5866920" cy="57348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es-ES">
                <a:solidFill>
                  <a:srgbClr val="174576"/>
                </a:solidFill>
                <a:latin typeface="Corbel"/>
              </a:rPr>
              <a:t>Carlos Leirós Rodríguez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920" y="345600"/>
            <a:ext cx="7583040" cy="7794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Precauciones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7920" y="1949760"/>
            <a:ext cx="8287920" cy="4454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Consultar a un médico antes de comenzar un programa de ejercicio físico, sobre todo si se presentan complicaciones oculares, renales o cardíacas.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Todas las personas con diabetes deben ser examinados antes de la participación en programas de ejercicio físico y recibir un adecuado seguimiento y supervisión.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Controlar la respuesta sanguínea antes, durante y después de la actividad.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Monitorizar la glucosa antes y después del ejercicio.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Evitar el ejercicio físico en el momento del pico de acción de la insulina.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289440" y="1949760"/>
            <a:ext cx="8563680" cy="4399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Usar un brazalete de identificación que informa la diabetes.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Hacer ejercicio con un compañero cuando sea posible.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Aumentar progresivamente la intensidad y la duración de la actividad.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Si existen complicación o si la diabetes ha estado presente hace mucho tiempo, puede ser aconsejable una menor intensidad.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EL objetivo en gastar un mínimo de 1000 Kcal/semana para beneficios de salud o 2000 Kcal /sem, para la pérdida de peso.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289440" y="380880"/>
            <a:ext cx="7583040" cy="857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Precauciones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307800" y="435600"/>
            <a:ext cx="7583040" cy="821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Precauciones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307800" y="1949760"/>
            <a:ext cx="8454960" cy="4436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Controlar la ingesta de carbohidratos, ingerir los de absorción lenta en las horas que precede al ejercicio.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Las tabletas de glucosa o HHCC de acción rápida deben estar disponibles y los adultos deben ser conscientes de los procedimientos para la hipoglucemia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 reducción en la dosis deberá ser mayor cuantos mayor sea la intensidad o duración del ejercicio, alcanzando una reducción del 100% a una intensidad de 75% VO2máx.  durante 60 min.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Inyectar la insulina en zonas no involucradas en la actividad muscular.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89440" y="489960"/>
            <a:ext cx="7583040" cy="7491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Precauciones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289440" y="1674360"/>
            <a:ext cx="8676000" cy="4887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Si la glucemia es inferior a 100mg/dL, tomar un suplemento 5-15g HC antes del ejercicio.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Si está entre 100 y 250 mg/dL iniciar ejercicio.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Evitar ejercicio vigoroso si los niveles de glucosa están en &gt; 250 mg/dL y están acompañadas por cetonuria o cetonemia; estas personas deben tomar una dosis de 5% del requerimiento total diario de insulina y posponer el ejercicio hasta que las cetonas hayan desaparecido.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Medir la glucosa en la sangre antes de irse a la cama después de hacer ejercicio, se debe tener cuidado si está en 125 mg.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Si está a más de 300 mg/dL o aparece acetona, poner insulina rápida y comprobar glucemia en 2 horas.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10760" y="492120"/>
            <a:ext cx="7583040" cy="75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Exceso de insulina</a:t>
            </a:r>
            <a:endParaRPr/>
          </a:p>
        </p:txBody>
      </p:sp>
      <p:pic>
        <p:nvPicPr>
          <p:cNvPr descr="" id="211" name="Imagen 4"/>
          <p:cNvPicPr/>
          <p:nvPr/>
        </p:nvPicPr>
        <p:blipFill>
          <a:blip r:embed="rId1"/>
          <a:stretch>
            <a:fillRect/>
          </a:stretch>
        </p:blipFill>
        <p:spPr>
          <a:xfrm>
            <a:off x="410760" y="1904760"/>
            <a:ext cx="8368920" cy="438768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10040" y="418320"/>
            <a:ext cx="7583040" cy="803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Déficit de insulina</a:t>
            </a:r>
            <a:endParaRPr/>
          </a:p>
        </p:txBody>
      </p:sp>
      <p:pic>
        <p:nvPicPr>
          <p:cNvPr descr="" id="214" name="Imagen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1680" y="1742040"/>
            <a:ext cx="8644680" cy="445428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6" name="Imagen 5"/>
          <p:cNvPicPr/>
          <p:nvPr/>
        </p:nvPicPr>
        <p:blipFill>
          <a:blip r:embed="rId1"/>
          <a:stretch>
            <a:fillRect/>
          </a:stretch>
        </p:blipFill>
        <p:spPr>
          <a:xfrm>
            <a:off x="298440" y="355680"/>
            <a:ext cx="8628840" cy="3281040"/>
          </a:xfrm>
          <a:prstGeom prst="rect">
            <a:avLst/>
          </a:prstGeom>
          <a:ln>
            <a:noFill/>
          </a:ln>
        </p:spPr>
      </p:pic>
      <p:pic>
        <p:nvPicPr>
          <p:cNvPr descr="" id="217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8440" y="3637080"/>
            <a:ext cx="8628840" cy="2790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85920" y="401760"/>
            <a:ext cx="7583040" cy="875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Tipos de ejercicios</a:t>
            </a: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742320" y="2828880"/>
            <a:ext cx="1768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Anaeróbico aláctico</a:t>
            </a:r>
            <a:endParaRPr/>
          </a:p>
        </p:txBody>
      </p:sp>
      <p:sp>
        <p:nvSpPr>
          <p:cNvPr id="220" name="CustomShape 3"/>
          <p:cNvSpPr/>
          <p:nvPr/>
        </p:nvSpPr>
        <p:spPr>
          <a:xfrm>
            <a:off x="3178800" y="2828880"/>
            <a:ext cx="1768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Anaeróbico láctico</a:t>
            </a:r>
            <a:endParaRPr/>
          </a:p>
        </p:txBody>
      </p:sp>
      <p:sp>
        <p:nvSpPr>
          <p:cNvPr id="221" name="CustomShape 4"/>
          <p:cNvSpPr/>
          <p:nvPr/>
        </p:nvSpPr>
        <p:spPr>
          <a:xfrm>
            <a:off x="5663160" y="2828880"/>
            <a:ext cx="116676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Aeróbico</a:t>
            </a:r>
            <a:endParaRPr/>
          </a:p>
        </p:txBody>
      </p:sp>
      <p:sp>
        <p:nvSpPr>
          <p:cNvPr id="222" name="CustomShape 5"/>
          <p:cNvSpPr/>
          <p:nvPr/>
        </p:nvSpPr>
        <p:spPr>
          <a:xfrm>
            <a:off x="1010160" y="4545360"/>
            <a:ext cx="1012320" cy="63900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Fuerza máxima</a:t>
            </a:r>
            <a:endParaRPr/>
          </a:p>
        </p:txBody>
      </p:sp>
      <p:sp>
        <p:nvSpPr>
          <p:cNvPr id="223" name="CustomShape 6"/>
          <p:cNvSpPr/>
          <p:nvPr/>
        </p:nvSpPr>
        <p:spPr>
          <a:xfrm>
            <a:off x="742320" y="3821400"/>
            <a:ext cx="1381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Hipertrofia</a:t>
            </a:r>
            <a:endParaRPr/>
          </a:p>
        </p:txBody>
      </p:sp>
      <p:sp>
        <p:nvSpPr>
          <p:cNvPr id="224" name="CustomShape 7"/>
          <p:cNvSpPr/>
          <p:nvPr/>
        </p:nvSpPr>
        <p:spPr>
          <a:xfrm>
            <a:off x="2957400" y="3821400"/>
            <a:ext cx="1768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Fuerza explosiva</a:t>
            </a:r>
            <a:endParaRPr/>
          </a:p>
        </p:txBody>
      </p:sp>
      <p:sp>
        <p:nvSpPr>
          <p:cNvPr id="225" name="CustomShape 8"/>
          <p:cNvSpPr/>
          <p:nvPr/>
        </p:nvSpPr>
        <p:spPr>
          <a:xfrm>
            <a:off x="2588040" y="4476600"/>
            <a:ext cx="196776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Fuerza resistencia</a:t>
            </a:r>
            <a:endParaRPr/>
          </a:p>
        </p:txBody>
      </p:sp>
      <p:sp>
        <p:nvSpPr>
          <p:cNvPr id="226" name="CustomShape 9"/>
          <p:cNvSpPr/>
          <p:nvPr/>
        </p:nvSpPr>
        <p:spPr>
          <a:xfrm>
            <a:off x="5223960" y="4485960"/>
            <a:ext cx="1768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Velocidad de resistencia</a:t>
            </a:r>
            <a:endParaRPr/>
          </a:p>
        </p:txBody>
      </p:sp>
      <p:sp>
        <p:nvSpPr>
          <p:cNvPr id="227" name="CustomShape 10"/>
          <p:cNvSpPr/>
          <p:nvPr/>
        </p:nvSpPr>
        <p:spPr>
          <a:xfrm>
            <a:off x="6108480" y="3544560"/>
            <a:ext cx="1768320" cy="364680"/>
          </a:xfrm>
          <a:prstGeom prst="rect">
            <a:avLst/>
          </a:prstGeom>
          <a:solidFill>
            <a:srgbClr val="c0fe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Resistencia a la velocidad</a:t>
            </a:r>
            <a:endParaRPr/>
          </a:p>
        </p:txBody>
      </p:sp>
      <p:sp>
        <p:nvSpPr>
          <p:cNvPr id="228" name="CustomShape 11"/>
          <p:cNvSpPr/>
          <p:nvPr/>
        </p:nvSpPr>
        <p:spPr>
          <a:xfrm>
            <a:off x="742320" y="1900800"/>
            <a:ext cx="1768320" cy="364680"/>
          </a:xfrm>
          <a:prstGeom prst="rect">
            <a:avLst/>
          </a:prstGeom>
          <a:solidFill>
            <a:srgbClr val="ffb267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Actividad física</a:t>
            </a:r>
            <a:endParaRPr/>
          </a:p>
        </p:txBody>
      </p:sp>
      <p:sp>
        <p:nvSpPr>
          <p:cNvPr id="229" name="CustomShape 12"/>
          <p:cNvSpPr/>
          <p:nvPr/>
        </p:nvSpPr>
        <p:spPr>
          <a:xfrm>
            <a:off x="3672000" y="1900800"/>
            <a:ext cx="1768320" cy="364680"/>
          </a:xfrm>
          <a:prstGeom prst="rect">
            <a:avLst/>
          </a:prstGeom>
          <a:solidFill>
            <a:srgbClr val="ffb267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Ejercicio físico</a:t>
            </a:r>
            <a:endParaRPr/>
          </a:p>
        </p:txBody>
      </p:sp>
      <p:sp>
        <p:nvSpPr>
          <p:cNvPr id="230" name="CustomShape 13"/>
          <p:cNvSpPr/>
          <p:nvPr/>
        </p:nvSpPr>
        <p:spPr>
          <a:xfrm>
            <a:off x="6865200" y="1900800"/>
            <a:ext cx="1078920" cy="364680"/>
          </a:xfrm>
          <a:prstGeom prst="rect">
            <a:avLst/>
          </a:prstGeom>
          <a:solidFill>
            <a:srgbClr val="ffb267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Deporte</a:t>
            </a:r>
            <a:endParaRPr/>
          </a:p>
        </p:txBody>
      </p:sp>
      <p:sp>
        <p:nvSpPr>
          <p:cNvPr id="231" name="CustomShape 14"/>
          <p:cNvSpPr/>
          <p:nvPr/>
        </p:nvSpPr>
        <p:spPr>
          <a:xfrm>
            <a:off x="1010160" y="5775840"/>
            <a:ext cx="1113840" cy="3646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Volumen</a:t>
            </a:r>
            <a:endParaRPr/>
          </a:p>
        </p:txBody>
      </p:sp>
      <p:sp>
        <p:nvSpPr>
          <p:cNvPr id="232" name="CustomShape 15"/>
          <p:cNvSpPr/>
          <p:nvPr/>
        </p:nvSpPr>
        <p:spPr>
          <a:xfrm>
            <a:off x="2898360" y="5775840"/>
            <a:ext cx="1250280" cy="3646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Intensidad</a:t>
            </a:r>
            <a:endParaRPr/>
          </a:p>
        </p:txBody>
      </p:sp>
      <p:sp>
        <p:nvSpPr>
          <p:cNvPr id="233" name="CustomShape 16"/>
          <p:cNvSpPr/>
          <p:nvPr/>
        </p:nvSpPr>
        <p:spPr>
          <a:xfrm>
            <a:off x="4986360" y="5767200"/>
            <a:ext cx="1113840" cy="3646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Duración</a:t>
            </a:r>
            <a:endParaRPr/>
          </a:p>
        </p:txBody>
      </p:sp>
      <p:sp>
        <p:nvSpPr>
          <p:cNvPr id="234" name="CustomShape 17"/>
          <p:cNvSpPr/>
          <p:nvPr/>
        </p:nvSpPr>
        <p:spPr>
          <a:xfrm>
            <a:off x="6830280" y="5775840"/>
            <a:ext cx="1113840" cy="36468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Densidad</a:t>
            </a:r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dur="indefinite" id="36" nodeType="mainSeq">
                <p:childTnLst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8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2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3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3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6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9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82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85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9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92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9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96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98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9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02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04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0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08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9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1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1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353880" y="295920"/>
            <a:ext cx="75830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174576"/>
                </a:solidFill>
                <a:latin typeface="Corbel"/>
              </a:rPr>
              <a:t>Intensidad del ejercicio</a:t>
            </a:r>
            <a:endParaRPr/>
          </a:p>
        </p:txBody>
      </p:sp>
      <p:pic>
        <p:nvPicPr>
          <p:cNvPr descr="" id="236" name="Marcador de contenido 3"/>
          <p:cNvPicPr/>
          <p:nvPr/>
        </p:nvPicPr>
        <p:blipFill>
          <a:blip r:embed="rId1"/>
          <a:srcRect b="21959" l="0" r="0" t="21959"/>
          <a:stretch>
            <a:fillRect/>
          </a:stretch>
        </p:blipFill>
        <p:spPr>
          <a:xfrm>
            <a:off x="353880" y="1949760"/>
            <a:ext cx="8398800" cy="428472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 rot="5400000">
            <a:off x="5558040" y="-90360"/>
            <a:ext cx="1145160" cy="55155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110520" lIns="55080" rIns="55080" tIns="235152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900">
                <a:solidFill>
                  <a:srgbClr val="103154"/>
                </a:solidFill>
                <a:latin typeface="Corbel"/>
              </a:rPr>
              <a:t>Puedes provocar hiperglucemia transitoria postejercicio.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270000" y="1951560"/>
            <a:ext cx="3102480" cy="143172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63000" lIns="195480" rIns="125640" tIns="132840"/>
          <a:p>
            <a:pPr algn="ctr">
              <a:lnSpc>
                <a:spcPct val="90000"/>
              </a:lnSpc>
            </a:pPr>
            <a:r>
              <a:rPr lang="es-ES" sz="3300">
                <a:solidFill>
                  <a:srgbClr val="ffffff"/>
                </a:solidFill>
                <a:latin typeface="Corbel"/>
              </a:rPr>
              <a:t>Efectos</a:t>
            </a:r>
            <a:endParaRPr/>
          </a:p>
        </p:txBody>
      </p:sp>
      <p:sp>
        <p:nvSpPr>
          <p:cNvPr id="240" name="CustomShape 3"/>
          <p:cNvSpPr/>
          <p:nvPr/>
        </p:nvSpPr>
        <p:spPr>
          <a:xfrm rot="5400000">
            <a:off x="5558040" y="1412640"/>
            <a:ext cx="1145160" cy="55155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110520" lIns="55080" rIns="55080" tIns="235152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900">
                <a:solidFill>
                  <a:srgbClr val="103154"/>
                </a:solidFill>
                <a:latin typeface="Corbel"/>
              </a:rPr>
              <a:t>No debe reducirse la dosis previa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900">
                <a:solidFill>
                  <a:srgbClr val="103154"/>
                </a:solidFill>
                <a:latin typeface="Corbel"/>
              </a:rPr>
              <a:t>No suministrar después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>
            <a:off x="270000" y="3455280"/>
            <a:ext cx="3102480" cy="143172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63000" lIns="195480" rIns="125640" tIns="132840"/>
          <a:p>
            <a:pPr algn="ctr">
              <a:lnSpc>
                <a:spcPct val="90000"/>
              </a:lnSpc>
            </a:pPr>
            <a:r>
              <a:rPr lang="es-ES" sz="3300">
                <a:solidFill>
                  <a:srgbClr val="ffffff"/>
                </a:solidFill>
                <a:latin typeface="Corbel"/>
              </a:rPr>
              <a:t>Insulina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 rot="5400000">
            <a:off x="5558040" y="2916360"/>
            <a:ext cx="1145160" cy="55155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110520" lIns="55080" rIns="55080" tIns="235152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900">
                <a:solidFill>
                  <a:srgbClr val="103154"/>
                </a:solidFill>
                <a:latin typeface="Corbel"/>
              </a:rPr>
              <a:t>No corregir por el problema de hipoglucemia tardía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270000" y="4958640"/>
            <a:ext cx="3102480" cy="143172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63000" lIns="195480" rIns="125640" tIns="132840"/>
          <a:p>
            <a:pPr algn="ctr">
              <a:lnSpc>
                <a:spcPct val="90000"/>
              </a:lnSpc>
            </a:pPr>
            <a:r>
              <a:rPr lang="es-ES" sz="3300">
                <a:solidFill>
                  <a:srgbClr val="ffffff"/>
                </a:solidFill>
                <a:latin typeface="Corbel"/>
              </a:rPr>
              <a:t>Hiperglucemia</a:t>
            </a:r>
            <a:endParaRPr/>
          </a:p>
        </p:txBody>
      </p:sp>
      <p:sp>
        <p:nvSpPr>
          <p:cNvPr id="244" name="TextShape 7"/>
          <p:cNvSpPr txBox="1"/>
          <p:nvPr/>
        </p:nvSpPr>
        <p:spPr>
          <a:xfrm>
            <a:off x="270720" y="550800"/>
            <a:ext cx="8618040" cy="730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200">
                <a:solidFill>
                  <a:srgbClr val="174576"/>
                </a:solidFill>
                <a:latin typeface="Corbel"/>
              </a:rPr>
              <a:t>Ejercicios intensos y de corta duración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53880" y="353520"/>
            <a:ext cx="7583040" cy="795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Consecuencias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53880" y="1949760"/>
            <a:ext cx="8504640" cy="4608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 diabetes aumenta el riesgo de cardiopatía y accidente vascular cerebral (AVC). Un 50% de los pacientes diabéticos mueren por AVC.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 neuropatía de los pies combinada con la reducción del flujo sanguíneo incrementan el riesgo de úlceras de los pies y, en última instancia, amputación.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 retinopatía diabética es una causa importante de ceguera, y es la consecuencia del daño de los pequeños vasos sanguíneos de la retina que se va acumulando a lo largo del tiempo. Al cabo de 15 años con diabetes, aproximadamente un 2% de los pacientes se quedan ciegos, y un 10% sufren un deterioro grave de la visión.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 rot="5400000">
            <a:off x="5470920" y="-183600"/>
            <a:ext cx="1207440" cy="546264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175320" lIns="87480" rIns="87480" tIns="236196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800">
                <a:solidFill>
                  <a:srgbClr val="103154"/>
                </a:solidFill>
                <a:latin typeface="Corbel"/>
              </a:rPr>
              <a:t>Con un buen control glucémico</a:t>
            </a:r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270000" y="1793160"/>
            <a:ext cx="3072600" cy="15094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79920" lIns="234000" rIns="160200" tIns="153720"/>
          <a:p>
            <a:pPr algn="ctr">
              <a:lnSpc>
                <a:spcPct val="90000"/>
              </a:lnSpc>
            </a:pPr>
            <a:r>
              <a:rPr lang="es-ES" sz="4200">
                <a:solidFill>
                  <a:srgbClr val="ffffff"/>
                </a:solidFill>
                <a:latin typeface="Corbel"/>
              </a:rPr>
              <a:t>Solamente</a:t>
            </a:r>
            <a:endParaRPr/>
          </a:p>
        </p:txBody>
      </p:sp>
      <p:sp>
        <p:nvSpPr>
          <p:cNvPr id="247" name="CustomShape 3"/>
          <p:cNvSpPr/>
          <p:nvPr/>
        </p:nvSpPr>
        <p:spPr>
          <a:xfrm rot="5400000">
            <a:off x="5470920" y="1401120"/>
            <a:ext cx="1207440" cy="546264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175320" lIns="87480" rIns="87480" tIns="236196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600">
                <a:solidFill>
                  <a:srgbClr val="103154"/>
                </a:solidFill>
                <a:latin typeface="Corbel"/>
              </a:rPr>
              <a:t>Cada 20-30 min.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600">
                <a:solidFill>
                  <a:srgbClr val="103154"/>
                </a:solidFill>
                <a:latin typeface="Corbel"/>
              </a:rPr>
              <a:t>Después del ejercicio 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600">
                <a:solidFill>
                  <a:srgbClr val="103154"/>
                </a:solidFill>
                <a:latin typeface="Corbel"/>
              </a:rPr>
              <a:t>Dosis extra si glucemia 100mg/dL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270000" y="3378240"/>
            <a:ext cx="3072600" cy="15094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79920" lIns="234000" rIns="160200" tIns="153720"/>
          <a:p>
            <a:pPr algn="ctr">
              <a:lnSpc>
                <a:spcPct val="90000"/>
              </a:lnSpc>
            </a:pPr>
            <a:r>
              <a:rPr lang="es-ES" sz="4200">
                <a:solidFill>
                  <a:srgbClr val="ffffff"/>
                </a:solidFill>
                <a:latin typeface="Corbel"/>
              </a:rPr>
              <a:t>Hidratos</a:t>
            </a:r>
            <a:endParaRPr/>
          </a:p>
        </p:txBody>
      </p:sp>
      <p:sp>
        <p:nvSpPr>
          <p:cNvPr id="249" name="CustomShape 5"/>
          <p:cNvSpPr/>
          <p:nvPr/>
        </p:nvSpPr>
        <p:spPr>
          <a:xfrm rot="5400000">
            <a:off x="5470920" y="2986560"/>
            <a:ext cx="1207440" cy="546264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  <p:txBody>
          <a:bodyPr anchor="ctr" bIns="95400" lIns="47520" rIns="47520" tIns="2282040" vert="vert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500">
                <a:solidFill>
                  <a:srgbClr val="103154"/>
                </a:solidFill>
                <a:latin typeface="Corbel"/>
              </a:rPr>
              <a:t>Antes y después por hipoglucemia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500">
                <a:solidFill>
                  <a:srgbClr val="103154"/>
                </a:solidFill>
                <a:latin typeface="Wingdings"/>
                <a:ea typeface="Wingdings"/>
              </a:rPr>
              <a:t></a:t>
            </a:r>
            <a:r>
              <a:rPr lang="es-ES" sz="2500">
                <a:solidFill>
                  <a:srgbClr val="103154"/>
                </a:solidFill>
                <a:latin typeface="Corbel"/>
                <a:ea typeface="Wingdings"/>
              </a:rPr>
              <a:t>50 % previo   </a:t>
            </a:r>
            <a:r>
              <a:rPr lang="es-ES" sz="2500">
                <a:solidFill>
                  <a:srgbClr val="103154"/>
                </a:solidFill>
                <a:latin typeface="Wingdings"/>
                <a:ea typeface="Wingdings"/>
              </a:rPr>
              <a:t></a:t>
            </a:r>
            <a:r>
              <a:rPr lang="es-ES" sz="2500">
                <a:solidFill>
                  <a:srgbClr val="103154"/>
                </a:solidFill>
                <a:latin typeface="Corbel"/>
                <a:ea typeface="Wingdings"/>
              </a:rPr>
              <a:t> 10-30% posteriores</a:t>
            </a:r>
            <a:endParaRPr/>
          </a:p>
        </p:txBody>
      </p:sp>
      <p:sp>
        <p:nvSpPr>
          <p:cNvPr id="250" name="CustomShape 6"/>
          <p:cNvSpPr/>
          <p:nvPr/>
        </p:nvSpPr>
        <p:spPr>
          <a:xfrm>
            <a:off x="270000" y="4963320"/>
            <a:ext cx="3072600" cy="15094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79920" lIns="234000" rIns="160200" tIns="153720"/>
          <a:p>
            <a:pPr algn="ctr">
              <a:lnSpc>
                <a:spcPct val="90000"/>
              </a:lnSpc>
            </a:pPr>
            <a:r>
              <a:rPr lang="es-ES" sz="4200">
                <a:solidFill>
                  <a:srgbClr val="ffffff"/>
                </a:solidFill>
                <a:latin typeface="Corbel"/>
              </a:rPr>
              <a:t>Insulina</a:t>
            </a:r>
            <a:endParaRPr/>
          </a:p>
        </p:txBody>
      </p:sp>
      <p:sp>
        <p:nvSpPr>
          <p:cNvPr id="251" name="TextShape 7"/>
          <p:cNvSpPr txBox="1"/>
          <p:nvPr/>
        </p:nvSpPr>
        <p:spPr>
          <a:xfrm>
            <a:off x="270720" y="295920"/>
            <a:ext cx="853488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200">
                <a:solidFill>
                  <a:srgbClr val="174576"/>
                </a:solidFill>
                <a:latin typeface="Corbel"/>
              </a:rPr>
              <a:t>Ejercicios muy intensos y de larga duración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2" name="Imagen 7"/>
          <p:cNvPicPr/>
          <p:nvPr/>
        </p:nvPicPr>
        <p:blipFill>
          <a:blip r:embed="rId1"/>
          <a:stretch>
            <a:fillRect/>
          </a:stretch>
        </p:blipFill>
        <p:spPr>
          <a:xfrm>
            <a:off x="327240" y="228960"/>
            <a:ext cx="8499240" cy="6121080"/>
          </a:xfrm>
          <a:prstGeom prst="rect">
            <a:avLst/>
          </a:prstGeom>
          <a:ln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545040" y="295920"/>
            <a:ext cx="75830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La alimentación y el ejercicio (hidratos de carbono )</a:t>
            </a:r>
            <a:endParaRPr/>
          </a:p>
        </p:txBody>
      </p:sp>
      <p:pic>
        <p:nvPicPr>
          <p:cNvPr descr="" id="255" name="Imagen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4160" y="2286000"/>
            <a:ext cx="8655120" cy="179712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390600" y="4105080"/>
            <a:ext cx="83815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Hidratos de carbono de alto índice glucémico (incremento rápido de la glucemia):</a:t>
            </a:r>
            <a:endParaRPr/>
          </a:p>
        </p:txBody>
      </p:sp>
      <p:sp>
        <p:nvSpPr>
          <p:cNvPr id="257" name="CustomShape 3"/>
          <p:cNvSpPr/>
          <p:nvPr/>
        </p:nvSpPr>
        <p:spPr>
          <a:xfrm>
            <a:off x="390600" y="1776600"/>
            <a:ext cx="808848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Tabla referencia si el ejercicio se hace después de  2-3 horas de haber inyectado el análogo de insulina (zona del mínimo efecto):</a:t>
            </a:r>
            <a:endParaRPr/>
          </a:p>
        </p:txBody>
      </p:sp>
      <p:graphicFrame>
        <p:nvGraphicFramePr>
          <p:cNvPr id="258" name="Table 4"/>
          <p:cNvGraphicFramePr/>
          <p:nvPr/>
        </p:nvGraphicFramePr>
        <p:xfrm>
          <a:off x="390600" y="4562280"/>
          <a:ext cx="8381520" cy="1828440"/>
        </p:xfrm>
        <a:graphic>
          <a:graphicData uri="http://schemas.openxmlformats.org/drawingml/2006/table">
            <a:tbl>
              <a:tblPr/>
              <a:tblGrid>
                <a:gridCol w="2714040"/>
                <a:gridCol w="2974680"/>
                <a:gridCol w="2692800"/>
              </a:tblGrid>
              <a:tr h="9140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ffffff"/>
                          </a:solidFill>
                          <a:latin typeface="Corbel"/>
                        </a:rPr>
                        <a:t>Antes de un entrenamiento o competición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ffffff"/>
                          </a:solidFill>
                          <a:latin typeface="Corbel"/>
                        </a:rPr>
                        <a:t>Durante el ejercicio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ffffff"/>
                          </a:solidFill>
                          <a:latin typeface="Corbel"/>
                        </a:rPr>
                        <a:t>Después del ejercicio</a:t>
                      </a:r>
                      <a:endParaRPr/>
                    </a:p>
                  </a:txBody>
                  <a:tcPr/>
                </a:tc>
              </a:tr>
              <a:tr h="9144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Si la glucemia es inferior a 100-130 mg/dL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Para que la glucosa pueda llegar a la sangre y a los músculos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Si los valores se sitúan por debajo de los 100 mg/dL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336960" y="519480"/>
            <a:ext cx="7583040" cy="7070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Bebidas isotónicas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336960" y="1789560"/>
            <a:ext cx="8455680" cy="469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Contiene una concentración adecuada para la digestión y la bebida se tolera mejor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Aportan sodio, potasio o cloro, electrólitos que ayudan a reponer las pérdidas de minerales.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 recomiendan para actividades de una hora</a:t>
            </a:r>
            <a:endParaRPr/>
          </a:p>
        </p:txBody>
      </p:sp>
      <p:pic>
        <p:nvPicPr>
          <p:cNvPr descr="" id="261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336960" y="4591440"/>
            <a:ext cx="8455680" cy="1508400"/>
          </a:xfrm>
          <a:prstGeom prst="rect">
            <a:avLst/>
          </a:prstGeom>
          <a:ln>
            <a:noFill/>
          </a:ln>
        </p:spPr>
      </p:pic>
      <p:sp>
        <p:nvSpPr>
          <p:cNvPr id="262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12" nodeType="tmRoot" restart="never">
          <p:childTnLst>
            <p:seq>
              <p:cTn dur="indefinite" id="113" nodeType="mainSeq">
                <p:childTnLst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18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9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36960" y="480960"/>
            <a:ext cx="7583040" cy="765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Bebida refrescantes</a:t>
            </a:r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192240" y="1809000"/>
            <a:ext cx="8638560" cy="4637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Su contenido en azúcar es de alrededor del 10%, lo cual dificulta su digestión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Contiene cafeína, sustancia que incrementaría la deshidratación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65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336960" y="4098960"/>
            <a:ext cx="8321040" cy="178920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21" nodeType="tmRoot" restart="never">
          <p:childTnLst>
            <p:seq>
              <p:cTn dur="indefinite" id="122" nodeType="mainSeq">
                <p:childTnLst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27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9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33080" y="442440"/>
            <a:ext cx="7583040" cy="78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Bebidas energéticas</a:t>
            </a:r>
            <a:endParaRPr/>
          </a:p>
        </p:txBody>
      </p:sp>
      <p:sp>
        <p:nvSpPr>
          <p:cNvPr id="268" name="TextShape 2"/>
          <p:cNvSpPr txBox="1"/>
          <p:nvPr/>
        </p:nvSpPr>
        <p:spPr>
          <a:xfrm>
            <a:off x="269280" y="1789560"/>
            <a:ext cx="8523000" cy="469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Alto contenido en azúcares (superior al 10%)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Contienen sustancias estimulantes, como la taurina o el ginseng, pueden que no sean recomendables para la práctica de AF.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69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9280" y="4039920"/>
            <a:ext cx="8523000" cy="1752120"/>
          </a:xfrm>
          <a:prstGeom prst="rect">
            <a:avLst/>
          </a:prstGeom>
          <a:ln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30" nodeType="tmRoot" restart="never">
          <p:childTnLst>
            <p:seq>
              <p:cTn dur="indefinite" id="131" nodeType="mainSeq">
                <p:childTnLst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36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7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8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510120" y="404280"/>
            <a:ext cx="7583040" cy="78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Zumos de frutas</a:t>
            </a:r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365400" y="1789560"/>
            <a:ext cx="8446320" cy="4733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 debe distinguir entre naturales y comerciales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Naturales, bajo contenido en hidratos de carbono, ``sin azúcar añadido´´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Comerciales, azúcar añadido, se sitúa en un 10%, se recomienda ver la etiqueta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Los zumos naturales elevan la glucemia de forma mucho más lenta.</a:t>
            </a:r>
            <a:endParaRPr/>
          </a:p>
        </p:txBody>
      </p:sp>
      <p:pic>
        <p:nvPicPr>
          <p:cNvPr descr="" id="273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5400" y="4821840"/>
            <a:ext cx="8292240" cy="154764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39" nodeType="tmRoot" restart="never">
          <p:childTnLst>
            <p:seq>
              <p:cTn dur="indefinite" id="140" nodeType="mainSeq">
                <p:childTnLst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45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6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7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17520" y="519480"/>
            <a:ext cx="7583040" cy="7070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Glucosa en tabletas</a:t>
            </a:r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317520" y="1809000"/>
            <a:ext cx="8455680" cy="4714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Eleva la glucemia con mayor rapidez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En ocasiones ocasiona molestias digestivas, como dolor abdominal o diarrea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 recomienda tomarla poco a poco y con líquido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77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2480" y="4290120"/>
            <a:ext cx="7369560" cy="1655640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48" nodeType="tmRoot" restart="never">
          <p:childTnLst>
            <p:seq>
              <p:cTn dur="indefinite" id="149" nodeType="mainSeq">
                <p:childTnLst>
                  <p:par>
                    <p:cTn fill="hold" id="150">
                      <p:stCondLst>
                        <p:cond delay="indefinite"/>
                      </p:stCondLst>
                      <p:childTnLst>
                        <p:par>
                          <p:cTn fill="hold" id="151">
                            <p:stCondLst>
                              <p:cond delay="0"/>
                            </p:stCondLst>
                            <p:childTnLst>
                              <p:par>
                                <p:cTn fill="hold" id="152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5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55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6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356040" y="423360"/>
            <a:ext cx="7583040" cy="78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Geles de glucosa</a:t>
            </a:r>
            <a:endParaRPr/>
          </a:p>
        </p:txBody>
      </p:sp>
      <p:sp>
        <p:nvSpPr>
          <p:cNvPr id="280" name="TextShape 2"/>
          <p:cNvSpPr txBox="1"/>
          <p:nvPr/>
        </p:nvSpPr>
        <p:spPr>
          <a:xfrm>
            <a:off x="356040" y="1751040"/>
            <a:ext cx="8455680" cy="4733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 trata de una mezcla de glucosa con agua y aromas de frutas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Difícil digestión a igual que las tabletas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Acompañar de abundante líquido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81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9400" y="3925800"/>
            <a:ext cx="7589880" cy="1981800"/>
          </a:xfrm>
          <a:prstGeom prst="rect">
            <a:avLst/>
          </a:prstGeom>
          <a:ln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57" nodeType="tmRoot" restart="never">
          <p:childTnLst>
            <p:seq>
              <p:cTn dur="indefinite" id="158" nodeType="mainSeq">
                <p:childTnLst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id="16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63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4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5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240840" y="538920"/>
            <a:ext cx="7583040" cy="7070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Barritas energéticas</a:t>
            </a:r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240840" y="1789560"/>
            <a:ext cx="8551800" cy="4791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Elaboradas a base de cereales o harinas a lo que se añade una cierta cantidad de azúcares o proteínas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Cumplen una doble función, mantener los niveles de glucemia y ayudan a combatir el apetito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Suele ser de fácil digestión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El efecto de la glucemia depende de los ingredientes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85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493560" y="4905720"/>
            <a:ext cx="8106480" cy="1232640"/>
          </a:xfrm>
          <a:prstGeom prst="rect">
            <a:avLst/>
          </a:prstGeom>
          <a:ln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6676560" y="6273360"/>
            <a:ext cx="1836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s-ES">
                <a:solidFill>
                  <a:srgbClr val="103154"/>
                </a:solidFill>
                <a:latin typeface="Corbel"/>
              </a:rPr>
              <a:t>(Murillo, S. 2012)</a:t>
            </a:r>
            <a:endParaRPr/>
          </a:p>
        </p:txBody>
      </p:sp>
    </p:spTree>
  </p:cSld>
  <p:timing>
    <p:tnLst>
      <p:par>
        <p:cTn dur="indefinite" id="166" nodeType="tmRoot" restart="never">
          <p:childTnLst>
            <p:seq>
              <p:cTn dur="indefinite" id="167" nodeType="mainSeq">
                <p:childTnLst>
                  <p:par>
                    <p:cTn fill="hold" id="168">
                      <p:stCondLst>
                        <p:cond delay="indefinite"/>
                      </p:stCondLst>
                      <p:childTnLst>
                        <p:par>
                          <p:cTn fill="hold" id="169">
                            <p:stCondLst>
                              <p:cond delay="0"/>
                            </p:stCondLst>
                            <p:childTnLst>
                              <p:par>
                                <p:cTn fill="hold" id="17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72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3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4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78080" y="437040"/>
            <a:ext cx="7767720" cy="7725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Consecuencias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369720" y="1832400"/>
            <a:ext cx="8504640" cy="4597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La diabetes se encuentra entre las principales causas de insuficiencia renal. De 10 a 20% de los pacientes con diabetes mueren por esta causa.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Se calcula que en el mundo hay más de 347 millones de personas con diabetes.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0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594720" y="3825720"/>
            <a:ext cx="7990200" cy="260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7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27240" y="295920"/>
            <a:ext cx="803556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174576"/>
                </a:solidFill>
                <a:latin typeface="Corbel"/>
              </a:rPr>
              <a:t>Estrategias para prevenir la hipoglucemia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327240" y="1802160"/>
            <a:ext cx="8484480" cy="4759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Reducir las dosis de insulina en las horas posteriores a la actividad,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Incrementar el consumo de hidratos de carbono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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Incrementar la frecuencia de autonálisis de glucemia</a:t>
            </a:r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808200" y="2444040"/>
            <a:ext cx="3424320" cy="639000"/>
          </a:xfrm>
          <a:prstGeom prst="rect">
            <a:avLst/>
          </a:prstGeom>
          <a:solidFill>
            <a:srgbClr val="103154"/>
          </a:solidFill>
          <a:ln w="507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orbel"/>
              </a:rPr>
              <a:t>La disminución de insulina será de un 10%-30% según la </a:t>
            </a:r>
            <a:r>
              <a:rPr lang="es-ES">
                <a:solidFill>
                  <a:srgbClr val="ff0000"/>
                </a:solidFill>
                <a:latin typeface="Corbel"/>
              </a:rPr>
              <a:t>intensidad</a:t>
            </a:r>
            <a:r>
              <a:rPr lang="es-ES">
                <a:solidFill>
                  <a:srgbClr val="ffffff"/>
                </a:solidFill>
                <a:latin typeface="Corbel"/>
              </a:rPr>
              <a:t> y </a:t>
            </a:r>
            <a:r>
              <a:rPr lang="es-ES">
                <a:solidFill>
                  <a:srgbClr val="ff0000"/>
                </a:solidFill>
                <a:latin typeface="Corbel"/>
              </a:rPr>
              <a:t>duración</a:t>
            </a:r>
            <a:r>
              <a:rPr lang="es-ES">
                <a:solidFill>
                  <a:srgbClr val="ffffff"/>
                </a:solidFill>
                <a:latin typeface="Corbel"/>
              </a:rPr>
              <a:t>.</a:t>
            </a:r>
            <a:endParaRPr/>
          </a:p>
        </p:txBody>
      </p:sp>
      <p:sp>
        <p:nvSpPr>
          <p:cNvPr id="290" name="CustomShape 4"/>
          <p:cNvSpPr/>
          <p:nvPr/>
        </p:nvSpPr>
        <p:spPr>
          <a:xfrm>
            <a:off x="4731480" y="2405520"/>
            <a:ext cx="3424320" cy="913320"/>
          </a:xfrm>
          <a:prstGeom prst="rect">
            <a:avLst/>
          </a:prstGeom>
          <a:solidFill>
            <a:srgbClr val="103154"/>
          </a:solidFill>
          <a:ln w="507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orbel"/>
              </a:rPr>
              <a:t>En el caso de la bomba programa una línea basal temporal </a:t>
            </a:r>
            <a:r>
              <a:rPr lang="es-ES">
                <a:solidFill>
                  <a:srgbClr val="ff0000"/>
                </a:solidFill>
                <a:latin typeface="Corbel"/>
              </a:rPr>
              <a:t>reducida</a:t>
            </a:r>
            <a:r>
              <a:rPr lang="es-ES">
                <a:solidFill>
                  <a:srgbClr val="ffffff"/>
                </a:solidFill>
                <a:latin typeface="Corbel"/>
              </a:rPr>
              <a:t> este </a:t>
            </a:r>
            <a:r>
              <a:rPr lang="es-ES">
                <a:solidFill>
                  <a:srgbClr val="ff0000"/>
                </a:solidFill>
                <a:latin typeface="Corbel"/>
              </a:rPr>
              <a:t>10-30% </a:t>
            </a:r>
            <a:r>
              <a:rPr lang="es-ES">
                <a:solidFill>
                  <a:srgbClr val="ffffff"/>
                </a:solidFill>
                <a:latin typeface="Corbel"/>
              </a:rPr>
              <a:t>durante un período de entre 2 y 12 horas postejercicio</a:t>
            </a:r>
            <a:endParaRPr/>
          </a:p>
        </p:txBody>
      </p:sp>
      <p:sp>
        <p:nvSpPr>
          <p:cNvPr id="291" name="CustomShape 5"/>
          <p:cNvSpPr/>
          <p:nvPr/>
        </p:nvSpPr>
        <p:spPr>
          <a:xfrm>
            <a:off x="808200" y="4078080"/>
            <a:ext cx="3424320" cy="639000"/>
          </a:xfrm>
          <a:prstGeom prst="rect">
            <a:avLst/>
          </a:prstGeom>
          <a:solidFill>
            <a:srgbClr val="103154"/>
          </a:solidFill>
          <a:ln w="507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orbel"/>
              </a:rPr>
              <a:t>Debe tomarse una dosis extra  si la glucemia postejercicio es 100mg/dL</a:t>
            </a:r>
            <a:endParaRPr/>
          </a:p>
        </p:txBody>
      </p:sp>
      <p:sp>
        <p:nvSpPr>
          <p:cNvPr id="292" name="CustomShape 6"/>
          <p:cNvSpPr/>
          <p:nvPr/>
        </p:nvSpPr>
        <p:spPr>
          <a:xfrm>
            <a:off x="4731480" y="4078080"/>
            <a:ext cx="3424320" cy="913320"/>
          </a:xfrm>
          <a:prstGeom prst="rect">
            <a:avLst/>
          </a:prstGeom>
          <a:solidFill>
            <a:srgbClr val="103154"/>
          </a:solidFill>
          <a:ln w="507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orbel"/>
              </a:rPr>
              <a:t>En ejercicios de larga duración suele ser preciso tomar un suplemento antes de ir a dormir, para evitar la hipoglucemia</a:t>
            </a:r>
            <a:endParaRPr/>
          </a:p>
        </p:txBody>
      </p:sp>
      <p:sp>
        <p:nvSpPr>
          <p:cNvPr id="293" name="CustomShape 7"/>
          <p:cNvSpPr/>
          <p:nvPr/>
        </p:nvSpPr>
        <p:spPr>
          <a:xfrm>
            <a:off x="960480" y="5811480"/>
            <a:ext cx="6004080" cy="639000"/>
          </a:xfrm>
          <a:prstGeom prst="rect">
            <a:avLst/>
          </a:prstGeom>
          <a:solidFill>
            <a:srgbClr val="103154"/>
          </a:solidFill>
          <a:ln w="5076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orbel"/>
              </a:rPr>
              <a:t>Hacerse un control 2 horas después postejercicio o antes de ir a dormir, en caso de que se haya echo ejercicio</a:t>
            </a:r>
            <a:endParaRPr/>
          </a:p>
        </p:txBody>
      </p:sp>
    </p:spTree>
  </p:cSld>
  <p:timing>
    <p:tnLst>
      <p:par>
        <p:cTn dur="indefinite" id="175" nodeType="tmRoot" restart="never">
          <p:childTnLst>
            <p:seq>
              <p:cTn dur="indefinite" id="176" nodeType="mainSeq">
                <p:childTnLst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8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2">
                      <p:stCondLst>
                        <p:cond delay="indefinite"/>
                      </p:stCondLst>
                      <p:childTnLst>
                        <p:par>
                          <p:cTn fill="hold" id="183">
                            <p:stCondLst>
                              <p:cond delay="0"/>
                            </p:stCondLst>
                            <p:childTnLst>
                              <p:par>
                                <p:cTn fill="hold" id="18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6">
                      <p:stCondLst>
                        <p:cond delay="indefinite"/>
                      </p:stCondLst>
                      <p:childTnLst>
                        <p:par>
                          <p:cTn fill="hold" id="187">
                            <p:stCondLst>
                              <p:cond delay="0"/>
                            </p:stCondLst>
                            <p:childTnLst>
                              <p:par>
                                <p:cTn fill="hold" id="18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0">
                      <p:stCondLst>
                        <p:cond delay="indefinite"/>
                      </p:stCondLst>
                      <p:childTnLst>
                        <p:par>
                          <p:cTn fill="hold" id="191">
                            <p:stCondLst>
                              <p:cond delay="0"/>
                            </p:stCondLst>
                            <p:childTnLst>
                              <p:par>
                                <p:cTn fill="hold" id="19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4">
                      <p:stCondLst>
                        <p:cond delay="indefinite"/>
                      </p:stCondLst>
                      <p:childTnLst>
                        <p:par>
                          <p:cTn fill="hold" id="195">
                            <p:stCondLst>
                              <p:cond delay="0"/>
                            </p:stCondLst>
                            <p:childTnLst>
                              <p:par>
                                <p:cTn fill="hold" id="19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19760" y="2460960"/>
            <a:ext cx="2520360" cy="1008000"/>
          </a:xfrm>
          <a:prstGeom prst="rect">
            <a:avLst/>
          </a:prstGeom>
          <a:solidFill>
            <a:srgbClr val="ff7f01"/>
          </a:solidFill>
          <a:ln w="12600">
            <a:solidFill>
              <a:srgbClr val="ff7f01"/>
            </a:solidFill>
            <a:round/>
          </a:ln>
        </p:spPr>
        <p:txBody>
          <a:bodyPr anchor="ctr" bIns="182880" lIns="320040" rIns="320040" tIns="182880"/>
          <a:p>
            <a:pPr algn="ctr">
              <a:lnSpc>
                <a:spcPct val="90000"/>
              </a:lnSpc>
            </a:pPr>
            <a:r>
              <a:rPr lang="es-ES" sz="4500">
                <a:solidFill>
                  <a:srgbClr val="ffffff"/>
                </a:solidFill>
                <a:latin typeface="Corbel"/>
              </a:rPr>
              <a:t>FC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419760" y="3469320"/>
            <a:ext cx="2520360" cy="1976040"/>
          </a:xfrm>
          <a:prstGeom prst="rect">
            <a:avLst/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</p:sp>
      <p:sp>
        <p:nvSpPr>
          <p:cNvPr id="296" name="CustomShape 3"/>
          <p:cNvSpPr/>
          <p:nvPr/>
        </p:nvSpPr>
        <p:spPr>
          <a:xfrm>
            <a:off x="3293640" y="2460960"/>
            <a:ext cx="2520360" cy="1008000"/>
          </a:xfrm>
          <a:prstGeom prst="rect">
            <a:avLst/>
          </a:prstGeom>
          <a:solidFill>
            <a:srgbClr val="ff7f01"/>
          </a:solidFill>
          <a:ln w="12600">
            <a:solidFill>
              <a:srgbClr val="ff7f01"/>
            </a:solidFill>
            <a:round/>
          </a:ln>
        </p:spPr>
        <p:txBody>
          <a:bodyPr anchor="ctr" bIns="182880" lIns="320040" rIns="320040" tIns="182880"/>
          <a:p>
            <a:pPr algn="ctr">
              <a:lnSpc>
                <a:spcPct val="90000"/>
              </a:lnSpc>
            </a:pPr>
            <a:r>
              <a:rPr lang="es-ES" sz="4500">
                <a:solidFill>
                  <a:srgbClr val="ffffff"/>
                </a:solidFill>
                <a:latin typeface="Corbel"/>
              </a:rPr>
              <a:t>Glucosa</a:t>
            </a:r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3293640" y="3469320"/>
            <a:ext cx="2520360" cy="1976040"/>
          </a:xfrm>
          <a:prstGeom prst="rect">
            <a:avLst/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</p:sp>
      <p:sp>
        <p:nvSpPr>
          <p:cNvPr id="298" name="CustomShape 5"/>
          <p:cNvSpPr/>
          <p:nvPr/>
        </p:nvSpPr>
        <p:spPr>
          <a:xfrm>
            <a:off x="6167160" y="2460960"/>
            <a:ext cx="2520360" cy="1008000"/>
          </a:xfrm>
          <a:prstGeom prst="rect">
            <a:avLst/>
          </a:prstGeom>
          <a:solidFill>
            <a:srgbClr val="ff7f01"/>
          </a:solidFill>
          <a:ln w="12600">
            <a:solidFill>
              <a:srgbClr val="ff7f01"/>
            </a:solidFill>
            <a:round/>
          </a:ln>
        </p:spPr>
        <p:txBody>
          <a:bodyPr anchor="ctr" bIns="182880" lIns="320040" rIns="320040" tIns="182880"/>
          <a:p>
            <a:pPr algn="ctr">
              <a:lnSpc>
                <a:spcPct val="90000"/>
              </a:lnSpc>
            </a:pPr>
            <a:r>
              <a:rPr lang="es-ES" sz="4500">
                <a:solidFill>
                  <a:srgbClr val="ffffff"/>
                </a:solidFill>
                <a:latin typeface="Corbel"/>
              </a:rPr>
              <a:t>DP</a:t>
            </a:r>
            <a:endParaRPr/>
          </a:p>
        </p:txBody>
      </p:sp>
      <p:sp>
        <p:nvSpPr>
          <p:cNvPr id="299" name="CustomShape 6"/>
          <p:cNvSpPr/>
          <p:nvPr/>
        </p:nvSpPr>
        <p:spPr>
          <a:xfrm>
            <a:off x="6167160" y="3469320"/>
            <a:ext cx="2520360" cy="1976040"/>
          </a:xfrm>
          <a:prstGeom prst="rect">
            <a:avLst/>
          </a:prstGeom>
          <a:solidFill>
            <a:srgbClr val="ffd7cc"/>
          </a:solidFill>
          <a:ln w="12600">
            <a:solidFill>
              <a:srgbClr val="ffd7cc"/>
            </a:solidFill>
            <a:round/>
          </a:ln>
        </p:spPr>
      </p:sp>
      <p:sp>
        <p:nvSpPr>
          <p:cNvPr id="300" name="TextShape 7"/>
          <p:cNvSpPr txBox="1"/>
          <p:nvPr/>
        </p:nvSpPr>
        <p:spPr>
          <a:xfrm>
            <a:off x="271440" y="290160"/>
            <a:ext cx="7583040" cy="8942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Formas de control</a:t>
            </a:r>
            <a:endParaRPr/>
          </a:p>
        </p:txBody>
      </p:sp>
      <p:pic>
        <p:nvPicPr>
          <p:cNvPr descr="" id="301" name="Imagen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7240" y="3431160"/>
            <a:ext cx="2534760" cy="3100680"/>
          </a:xfrm>
          <a:prstGeom prst="rect">
            <a:avLst/>
          </a:prstGeom>
          <a:ln>
            <a:noFill/>
          </a:ln>
        </p:spPr>
      </p:pic>
      <p:pic>
        <p:nvPicPr>
          <p:cNvPr descr="" id="302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2800" y="3431160"/>
            <a:ext cx="2622240" cy="3100680"/>
          </a:xfrm>
          <a:prstGeom prst="rect">
            <a:avLst/>
          </a:prstGeom>
          <a:ln>
            <a:noFill/>
          </a:ln>
        </p:spPr>
      </p:pic>
      <p:pic>
        <p:nvPicPr>
          <p:cNvPr descr="" id="303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30720" y="3431160"/>
            <a:ext cx="2659320" cy="310068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81880" y="276120"/>
            <a:ext cx="7583040" cy="855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200">
                <a:solidFill>
                  <a:srgbClr val="174576"/>
                </a:solidFill>
                <a:latin typeface="Corbel"/>
              </a:rPr>
              <a:t>Mas información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411840" y="1949760"/>
            <a:ext cx="8323920" cy="1121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en-US" sz="2200">
                <a:solidFill>
                  <a:srgbClr val="174576"/>
                </a:solidFill>
                <a:latin typeface="Corbel"/>
              </a:rPr>
              <a:t>Porque está demostrado que el ejercicio físico ayuda en gran medida  a esta patología</a:t>
            </a:r>
            <a:endParaRPr/>
          </a:p>
        </p:txBody>
      </p:sp>
      <p:pic>
        <p:nvPicPr>
          <p:cNvPr descr="" id="306" name="Imagen 4"/>
          <p:cNvPicPr/>
          <p:nvPr/>
        </p:nvPicPr>
        <p:blipFill>
          <a:blip r:embed="rId1"/>
          <a:stretch>
            <a:fillRect/>
          </a:stretch>
        </p:blipFill>
        <p:spPr>
          <a:xfrm>
            <a:off x="3398400" y="2874240"/>
            <a:ext cx="2284920" cy="2206440"/>
          </a:xfrm>
          <a:prstGeom prst="rect">
            <a:avLst/>
          </a:prstGeom>
          <a:ln>
            <a:noFill/>
          </a:ln>
        </p:spPr>
      </p:pic>
      <p:pic>
        <p:nvPicPr>
          <p:cNvPr descr="" id="307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520" y="2874240"/>
            <a:ext cx="2484360" cy="2206440"/>
          </a:xfrm>
          <a:prstGeom prst="rect">
            <a:avLst/>
          </a:prstGeom>
          <a:ln>
            <a:noFill/>
          </a:ln>
        </p:spPr>
      </p:pic>
      <p:pic>
        <p:nvPicPr>
          <p:cNvPr descr="" id="308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411840" y="2874240"/>
            <a:ext cx="2485080" cy="2206440"/>
          </a:xfrm>
          <a:prstGeom prst="rect">
            <a:avLst/>
          </a:prstGeom>
          <a:ln>
            <a:noFill/>
          </a:ln>
        </p:spPr>
      </p:pic>
      <p:pic>
        <p:nvPicPr>
          <p:cNvPr descr="" id="309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411840" y="5081400"/>
            <a:ext cx="8323920" cy="13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98" nodeType="tmRoot" restart="never">
          <p:childTnLst>
            <p:seq>
              <p:cTn dur="indefinite" id="199" nodeType="mainSeq">
                <p:childTnLst>
                  <p:par>
                    <p:cTn fill="hold" id="200">
                      <p:stCondLst>
                        <p:cond delay="indefinite"/>
                      </p:stCondLst>
                      <p:childTnLst>
                        <p:par>
                          <p:cTn fill="hold" id="201">
                            <p:stCondLst>
                              <p:cond delay="0"/>
                            </p:stCondLst>
                            <p:childTnLst>
                              <p:par>
                                <p:cTn fill="hold" id="2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4">
                      <p:stCondLst>
                        <p:cond delay="indefinite"/>
                      </p:stCondLst>
                      <p:childTnLst>
                        <p:par>
                          <p:cTn fill="hold" id="205">
                            <p:stCondLst>
                              <p:cond delay="0"/>
                            </p:stCondLst>
                            <p:childTnLst>
                              <p:par>
                                <p:cTn fill="hold" id="2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id="2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id="21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49640" y="527760"/>
            <a:ext cx="7583040" cy="712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Proyecto</a:t>
            </a:r>
            <a:r>
              <a:rPr lang="en-US" sz="3800">
                <a:solidFill>
                  <a:srgbClr val="ff0000"/>
                </a:solidFill>
                <a:latin typeface="Corbel"/>
              </a:rPr>
              <a:t> ``mueve tu vida´´</a:t>
            </a:r>
            <a:endParaRPr/>
          </a:p>
        </p:txBody>
      </p:sp>
      <p:pic>
        <p:nvPicPr>
          <p:cNvPr descr="" id="311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853560" y="1860120"/>
            <a:ext cx="3174840" cy="2679480"/>
          </a:xfrm>
          <a:prstGeom prst="rect">
            <a:avLst/>
          </a:prstGeom>
          <a:ln>
            <a:noFill/>
          </a:ln>
        </p:spPr>
      </p:pic>
      <p:pic>
        <p:nvPicPr>
          <p:cNvPr descr="" id="312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24640" y="1860120"/>
            <a:ext cx="2700360" cy="3209040"/>
          </a:xfrm>
          <a:prstGeom prst="rect">
            <a:avLst/>
          </a:prstGeom>
          <a:ln>
            <a:noFill/>
          </a:ln>
        </p:spPr>
      </p:pic>
      <p:pic>
        <p:nvPicPr>
          <p:cNvPr descr="" id="313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29760" y="5407560"/>
            <a:ext cx="6456240" cy="86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16" nodeType="tmRoot" restart="never">
          <p:childTnLst>
            <p:seq>
              <p:cTn dur="indefinite" id="217" nodeType="mainSeq">
                <p:childTnLst>
                  <p:par>
                    <p:cTn fill="hold" id="218">
                      <p:stCondLst>
                        <p:cond delay="indefinite"/>
                      </p:stCondLst>
                      <p:childTnLst>
                        <p:par>
                          <p:cTn fill="hold" id="219">
                            <p:stCondLst>
                              <p:cond delay="0"/>
                            </p:stCondLst>
                            <p:childTnLst>
                              <p:par>
                                <p:cTn fill="hold" id="22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22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3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4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29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1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2">
                      <p:stCondLst>
                        <p:cond delay="indefinite"/>
                      </p:stCondLst>
                      <p:childTnLst>
                        <p:par>
                          <p:cTn fill="hold" id="233">
                            <p:stCondLst>
                              <p:cond delay="0"/>
                            </p:stCondLst>
                            <p:childTnLst>
                              <p:par>
                                <p:cTn fill="hold" id="23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36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7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8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09440" y="2004840"/>
            <a:ext cx="7085160" cy="40064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7cc"/>
          </a:solidFill>
          <a:ln>
            <a:noFill/>
          </a:ln>
        </p:spPr>
      </p:sp>
      <p:sp>
        <p:nvSpPr>
          <p:cNvPr id="315" name="CustomShape 2"/>
          <p:cNvSpPr/>
          <p:nvPr/>
        </p:nvSpPr>
        <p:spPr>
          <a:xfrm>
            <a:off x="387360" y="3207240"/>
            <a:ext cx="1590480" cy="16023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91440" lIns="169200" tIns="169200"/>
          <a:p>
            <a:pPr algn="ctr">
              <a:lnSpc>
                <a:spcPct val="90000"/>
              </a:lnSpc>
            </a:pPr>
            <a:r>
              <a:rPr lang="es-ES" sz="2400">
                <a:solidFill>
                  <a:srgbClr val="ffffff"/>
                </a:solidFill>
                <a:latin typeface="Corbel"/>
              </a:rPr>
              <a:t>Toma sus datos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2072160" y="3207240"/>
            <a:ext cx="1590480" cy="16023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91440" lIns="169200" tIns="169200"/>
          <a:p>
            <a:pPr algn="ctr">
              <a:lnSpc>
                <a:spcPct val="90000"/>
              </a:lnSpc>
            </a:pPr>
            <a:r>
              <a:rPr lang="es-ES" sz="2400">
                <a:solidFill>
                  <a:srgbClr val="ffffff"/>
                </a:solidFill>
                <a:latin typeface="Corbel"/>
              </a:rPr>
              <a:t> </a:t>
            </a:r>
            <a:r>
              <a:rPr lang="es-ES" sz="2400">
                <a:solidFill>
                  <a:srgbClr val="ffffff"/>
                </a:solidFill>
                <a:latin typeface="Corbel"/>
              </a:rPr>
              <a:t>Informa al diabético</a:t>
            </a:r>
            <a:endParaRPr/>
          </a:p>
        </p:txBody>
      </p:sp>
      <p:sp>
        <p:nvSpPr>
          <p:cNvPr id="317" name="CustomShape 4"/>
          <p:cNvSpPr/>
          <p:nvPr/>
        </p:nvSpPr>
        <p:spPr>
          <a:xfrm>
            <a:off x="3756600" y="3207240"/>
            <a:ext cx="1590480" cy="16023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91440" lIns="169200" tIns="169200"/>
          <a:p>
            <a:pPr algn="ctr">
              <a:lnSpc>
                <a:spcPct val="90000"/>
              </a:lnSpc>
            </a:pPr>
            <a:r>
              <a:rPr lang="es-ES" sz="2400">
                <a:solidFill>
                  <a:srgbClr val="ffffff"/>
                </a:solidFill>
                <a:latin typeface="Corbel"/>
              </a:rPr>
              <a:t>Escoge el ejercicio</a:t>
            </a:r>
            <a:endParaRPr/>
          </a:p>
        </p:txBody>
      </p:sp>
      <p:sp>
        <p:nvSpPr>
          <p:cNvPr id="318" name="CustomShape 5"/>
          <p:cNvSpPr/>
          <p:nvPr/>
        </p:nvSpPr>
        <p:spPr>
          <a:xfrm>
            <a:off x="5441400" y="3207240"/>
            <a:ext cx="1590480" cy="16023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49680" lIns="127440" rIns="49680" tIns="127440"/>
          <a:p>
            <a:pPr algn="ctr">
              <a:lnSpc>
                <a:spcPct val="90000"/>
              </a:lnSpc>
            </a:pPr>
            <a:r>
              <a:rPr lang="es-ES" sz="1300">
                <a:solidFill>
                  <a:srgbClr val="ffffff"/>
                </a:solidFill>
                <a:latin typeface="Corbel"/>
              </a:rPr>
              <a:t>Recomendaciones</a:t>
            </a:r>
            <a:endParaRPr/>
          </a:p>
        </p:txBody>
      </p:sp>
      <p:sp>
        <p:nvSpPr>
          <p:cNvPr id="319" name="CustomShape 6"/>
          <p:cNvSpPr/>
          <p:nvPr/>
        </p:nvSpPr>
        <p:spPr>
          <a:xfrm>
            <a:off x="7126200" y="3207240"/>
            <a:ext cx="1590480" cy="16023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76320" lIns="154080" rIns="76320" tIns="154080"/>
          <a:p>
            <a:pPr algn="ctr">
              <a:lnSpc>
                <a:spcPct val="90000"/>
              </a:lnSpc>
            </a:pPr>
            <a:r>
              <a:rPr lang="es-ES" sz="2000">
                <a:solidFill>
                  <a:srgbClr val="ffffff"/>
                </a:solidFill>
                <a:latin typeface="Corbel"/>
              </a:rPr>
              <a:t>Realización de ejercicio y guarda el proceso</a:t>
            </a:r>
            <a:endParaRPr/>
          </a:p>
        </p:txBody>
      </p:sp>
      <p:sp>
        <p:nvSpPr>
          <p:cNvPr id="320" name="TextShape 7"/>
          <p:cNvSpPr txBox="1"/>
          <p:nvPr/>
        </p:nvSpPr>
        <p:spPr>
          <a:xfrm>
            <a:off x="383760" y="499680"/>
            <a:ext cx="7583040" cy="793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La aplicación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11840" y="228600"/>
            <a:ext cx="3657240" cy="694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000">
                <a:solidFill>
                  <a:srgbClr val="ff7f01"/>
                </a:solidFill>
                <a:latin typeface="Corbel"/>
              </a:rPr>
              <a:t>Pantalla de inicio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411840" y="1181520"/>
            <a:ext cx="3657240" cy="714600"/>
          </a:xfrm>
          <a:prstGeom prst="rect">
            <a:avLst/>
          </a:prstGeom>
        </p:spPr>
        <p:txBody>
          <a:bodyPr anchor="ctr"/>
          <a:p>
            <a:pPr>
              <a:lnSpc>
                <a:spcPct val="110000"/>
              </a:lnSpc>
            </a:pPr>
            <a:r>
              <a:rPr b="1" lang="en-US">
                <a:solidFill>
                  <a:srgbClr val="12365c"/>
                </a:solidFill>
                <a:latin typeface="Corbel"/>
              </a:rPr>
              <a:t>Se hará un pequeño resumen de la diabetes y sus tipos.</a:t>
            </a:r>
            <a:endParaRPr/>
          </a:p>
        </p:txBody>
      </p:sp>
      <p:pic>
        <p:nvPicPr>
          <p:cNvPr descr="" id="323" name="Imagen 8"/>
          <p:cNvPicPr/>
          <p:nvPr/>
        </p:nvPicPr>
        <p:blipFill>
          <a:blip r:embed="rId1"/>
          <a:stretch>
            <a:fillRect/>
          </a:stretch>
        </p:blipFill>
        <p:spPr>
          <a:xfrm>
            <a:off x="4754520" y="389520"/>
            <a:ext cx="4003200" cy="6044760"/>
          </a:xfrm>
          <a:prstGeom prst="rect">
            <a:avLst/>
          </a:prstGeom>
          <a:ln>
            <a:noFill/>
          </a:ln>
        </p:spPr>
      </p:pic>
      <p:sp>
        <p:nvSpPr>
          <p:cNvPr id="324" name="CustomShape 3"/>
          <p:cNvSpPr/>
          <p:nvPr/>
        </p:nvSpPr>
        <p:spPr>
          <a:xfrm>
            <a:off x="411840" y="2133720"/>
            <a:ext cx="36572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Se recogerán datos de la persona para realizar un ejercicio correcto</a:t>
            </a:r>
            <a:endParaRPr/>
          </a:p>
        </p:txBody>
      </p:sp>
      <p:sp>
        <p:nvSpPr>
          <p:cNvPr id="325" name="CustomShape 4"/>
          <p:cNvSpPr/>
          <p:nvPr/>
        </p:nvSpPr>
        <p:spPr>
          <a:xfrm>
            <a:off x="411840" y="3014280"/>
            <a:ext cx="36572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Se le dará al diabético unas recomendaciones para el ejercicio </a:t>
            </a:r>
            <a:endParaRPr/>
          </a:p>
        </p:txBody>
      </p:sp>
      <p:sp>
        <p:nvSpPr>
          <p:cNvPr id="326" name="CustomShape 5"/>
          <p:cNvSpPr/>
          <p:nvPr/>
        </p:nvSpPr>
        <p:spPr>
          <a:xfrm>
            <a:off x="411840" y="3979440"/>
            <a:ext cx="36572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Es la pantalla mas importante es la que le dará las opciones al diabético</a:t>
            </a:r>
            <a:endParaRPr/>
          </a:p>
        </p:txBody>
      </p:sp>
      <p:sp>
        <p:nvSpPr>
          <p:cNvPr id="327" name="CustomShape 6"/>
          <p:cNvSpPr/>
          <p:nvPr/>
        </p:nvSpPr>
        <p:spPr>
          <a:xfrm>
            <a:off x="411840" y="4995360"/>
            <a:ext cx="36572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Es donde se irá guardando el progreso del diabético y también si va cumpliendo los objetivos</a:t>
            </a:r>
            <a:endParaRPr/>
          </a:p>
        </p:txBody>
      </p:sp>
      <p:sp>
        <p:nvSpPr>
          <p:cNvPr id="328" name="CustomShape 7"/>
          <p:cNvSpPr/>
          <p:nvPr/>
        </p:nvSpPr>
        <p:spPr>
          <a:xfrm flipV="1">
            <a:off x="2472120" y="1303560"/>
            <a:ext cx="2912040" cy="473760"/>
          </a:xfrm>
          <a:prstGeom prst="straightConnector1">
            <a:avLst/>
          </a:prstGeom>
          <a:noFill/>
          <a:ln w="41400">
            <a:solidFill>
              <a:srgbClr val="ff7f01"/>
            </a:solidFill>
            <a:round/>
            <a:tailEnd len="med" type="arrow" w="med"/>
          </a:ln>
        </p:spPr>
      </p:sp>
      <p:sp>
        <p:nvSpPr>
          <p:cNvPr id="329" name="CustomShape 8"/>
          <p:cNvSpPr/>
          <p:nvPr/>
        </p:nvSpPr>
        <p:spPr>
          <a:xfrm flipV="1">
            <a:off x="3623760" y="2132640"/>
            <a:ext cx="1760760" cy="389160"/>
          </a:xfrm>
          <a:prstGeom prst="straightConnector1">
            <a:avLst/>
          </a:prstGeom>
          <a:noFill/>
          <a:ln w="41400">
            <a:solidFill>
              <a:srgbClr val="ff7f01"/>
            </a:solidFill>
            <a:round/>
            <a:tailEnd len="med" type="arrow" w="med"/>
          </a:ln>
        </p:spPr>
      </p:sp>
      <p:sp>
        <p:nvSpPr>
          <p:cNvPr id="330" name="CustomShape 9"/>
          <p:cNvSpPr/>
          <p:nvPr/>
        </p:nvSpPr>
        <p:spPr>
          <a:xfrm flipV="1">
            <a:off x="3759120" y="3013200"/>
            <a:ext cx="1625400" cy="456840"/>
          </a:xfrm>
          <a:prstGeom prst="straightConnector1">
            <a:avLst/>
          </a:prstGeom>
          <a:noFill/>
          <a:ln w="41400">
            <a:solidFill>
              <a:srgbClr val="ff7f01"/>
            </a:solidFill>
            <a:round/>
            <a:tailEnd len="med" type="arrow" w="med"/>
          </a:ln>
        </p:spPr>
      </p:sp>
      <p:sp>
        <p:nvSpPr>
          <p:cNvPr id="331" name="CustomShape 10"/>
          <p:cNvSpPr/>
          <p:nvPr/>
        </p:nvSpPr>
        <p:spPr>
          <a:xfrm flipV="1">
            <a:off x="3996720" y="3791880"/>
            <a:ext cx="1387800" cy="626040"/>
          </a:xfrm>
          <a:prstGeom prst="straightConnector1">
            <a:avLst/>
          </a:prstGeom>
          <a:noFill/>
          <a:ln w="41400">
            <a:solidFill>
              <a:srgbClr val="ff7f01"/>
            </a:solidFill>
            <a:round/>
            <a:tailEnd len="med" type="arrow" w="med"/>
          </a:ln>
        </p:spPr>
      </p:sp>
      <p:sp>
        <p:nvSpPr>
          <p:cNvPr id="332" name="CustomShape 11"/>
          <p:cNvSpPr/>
          <p:nvPr/>
        </p:nvSpPr>
        <p:spPr>
          <a:xfrm flipV="1">
            <a:off x="3623760" y="4419360"/>
            <a:ext cx="1760760" cy="1354320"/>
          </a:xfrm>
          <a:prstGeom prst="straightConnector1">
            <a:avLst/>
          </a:prstGeom>
          <a:noFill/>
          <a:ln w="41400">
            <a:solidFill>
              <a:srgbClr val="ff7f01"/>
            </a:solidFill>
            <a:round/>
            <a:tailEnd len="med" type="arrow" w="med"/>
          </a:ln>
        </p:spPr>
      </p:sp>
    </p:spTree>
  </p:cSld>
  <p:timing>
    <p:tnLst>
      <p:par>
        <p:cTn dur="indefinite" id="239" nodeType="tmRoot" restart="never">
          <p:childTnLst>
            <p:seq>
              <p:cTn dur="indefinite" id="240" nodeType="mainSeq">
                <p:childTnLst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9">
                      <p:stCondLst>
                        <p:cond delay="indefinite"/>
                      </p:stCondLst>
                      <p:childTnLst>
                        <p:par>
                          <p:cTn fill="hold" id="260">
                            <p:stCondLst>
                              <p:cond delay="0"/>
                            </p:stCondLst>
                            <p:childTnLst>
                              <p:par>
                                <p:cTn fill="hold" id="2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361800" y="518040"/>
            <a:ext cx="7583040" cy="7365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Página web</a:t>
            </a:r>
            <a:endParaRPr/>
          </a:p>
        </p:txBody>
      </p:sp>
      <p:pic>
        <p:nvPicPr>
          <p:cNvPr descr="" id="334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93720"/>
            <a:ext cx="9143640" cy="526392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5" name="Imagen 4"/>
          <p:cNvPicPr/>
          <p:nvPr/>
        </p:nvPicPr>
        <p:blipFill>
          <a:blip r:embed="rId1"/>
          <a:stretch>
            <a:fillRect/>
          </a:stretch>
        </p:blipFill>
        <p:spPr>
          <a:xfrm>
            <a:off x="1952640" y="3737880"/>
            <a:ext cx="5137200" cy="2437560"/>
          </a:xfrm>
          <a:prstGeom prst="rect">
            <a:avLst/>
          </a:prstGeom>
          <a:ln>
            <a:noFill/>
          </a:ln>
        </p:spPr>
      </p:pic>
      <p:pic>
        <p:nvPicPr>
          <p:cNvPr descr="" id="3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8840" y="547560"/>
            <a:ext cx="1063440" cy="1063440"/>
          </a:xfrm>
          <a:prstGeom prst="rect">
            <a:avLst/>
          </a:prstGeom>
          <a:ln>
            <a:noFill/>
          </a:ln>
        </p:spPr>
      </p:pic>
      <p:pic>
        <p:nvPicPr>
          <p:cNvPr descr="" id="33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52640" y="2254320"/>
            <a:ext cx="872640" cy="872640"/>
          </a:xfrm>
          <a:prstGeom prst="rect">
            <a:avLst/>
          </a:prstGeom>
          <a:ln>
            <a:noFill/>
          </a:ln>
        </p:spPr>
      </p:pic>
      <p:pic>
        <p:nvPicPr>
          <p:cNvPr descr="" id="33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59520" y="547560"/>
            <a:ext cx="1074600" cy="106344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1952640" y="1149480"/>
            <a:ext cx="198396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s-ES" sz="2400">
                <a:solidFill>
                  <a:srgbClr val="103154"/>
                </a:solidFill>
                <a:latin typeface="Corbel"/>
              </a:rPr>
              <a:t>Carlos Leiros</a:t>
            </a:r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6391440" y="1149480"/>
            <a:ext cx="198396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s-ES" sz="2400">
                <a:solidFill>
                  <a:srgbClr val="103154"/>
                </a:solidFill>
                <a:latin typeface="Corbel"/>
              </a:rPr>
              <a:t>@ca_leiros</a:t>
            </a:r>
            <a:endParaRPr/>
          </a:p>
        </p:txBody>
      </p:sp>
      <p:sp>
        <p:nvSpPr>
          <p:cNvPr id="341" name="CustomShape 3"/>
          <p:cNvSpPr/>
          <p:nvPr/>
        </p:nvSpPr>
        <p:spPr>
          <a:xfrm>
            <a:off x="3000240" y="2665800"/>
            <a:ext cx="431748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s-ES" sz="2400">
                <a:solidFill>
                  <a:srgbClr val="103154"/>
                </a:solidFill>
                <a:latin typeface="Corbel"/>
              </a:rPr>
              <a:t>caleirosrodriguez@gmail.com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10320" y="351000"/>
            <a:ext cx="7583040" cy="803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Casos de diabetes tipo 1</a:t>
            </a:r>
            <a:endParaRPr/>
          </a:p>
        </p:txBody>
      </p:sp>
      <p:pic>
        <p:nvPicPr>
          <p:cNvPr descr="" id="172" name="Imagen 3"/>
          <p:cNvPicPr/>
          <p:nvPr/>
        </p:nvPicPr>
        <p:blipFill>
          <a:blip r:embed="rId1"/>
          <a:stretch>
            <a:fillRect/>
          </a:stretch>
        </p:blipFill>
        <p:spPr>
          <a:xfrm>
            <a:off x="310320" y="1887120"/>
            <a:ext cx="8411400" cy="457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6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95080" y="3658320"/>
            <a:ext cx="2648160" cy="13449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35640" lIns="101160" rIns="35640" tIns="101160"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b="1" lang="es-ES" sz="1600">
                <a:solidFill>
                  <a:srgbClr val="103154"/>
                </a:solidFill>
                <a:latin typeface="Corbel"/>
              </a:rPr>
              <a:t>Diabetes sin ejercicio +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s-ES" sz="1600">
                <a:solidFill>
                  <a:srgbClr val="103154"/>
                </a:solidFill>
                <a:latin typeface="Corbel"/>
              </a:rPr>
              <a:t>VS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s-ES" sz="1600">
                <a:solidFill>
                  <a:srgbClr val="103154"/>
                </a:solidFill>
                <a:latin typeface="Corbel"/>
              </a:rPr>
              <a:t>Diabetes con ejercicio -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74" name="CustomShape 2"/>
          <p:cNvSpPr/>
          <p:nvPr/>
        </p:nvSpPr>
        <p:spPr>
          <a:xfrm rot="16200000">
            <a:off x="4361760" y="3400200"/>
            <a:ext cx="515520" cy="360"/>
          </a:xfrm>
          <a:prstGeom prst="rect">
            <a:avLst/>
          </a:prstGeom>
          <a:noFill/>
          <a:ln w="12600">
            <a:solidFill>
              <a:srgbClr val="cc6500"/>
            </a:solidFill>
            <a:round/>
          </a:ln>
        </p:spPr>
      </p:sp>
      <p:sp>
        <p:nvSpPr>
          <p:cNvPr id="175" name="CustomShape 3"/>
          <p:cNvSpPr/>
          <p:nvPr/>
        </p:nvSpPr>
        <p:spPr>
          <a:xfrm>
            <a:off x="3789720" y="1922400"/>
            <a:ext cx="1659240" cy="12196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53280" lIns="112680" rIns="53280" tIns="112680"/>
          <a:p>
            <a:pPr algn="ctr">
              <a:lnSpc>
                <a:spcPct val="90000"/>
              </a:lnSpc>
            </a:pPr>
            <a:r>
              <a:rPr lang="es-ES" sz="2100">
                <a:solidFill>
                  <a:srgbClr val="ffffff"/>
                </a:solidFill>
                <a:latin typeface="Corbel"/>
              </a:rPr>
              <a:t>Cardiopatías y AVC </a:t>
            </a:r>
            <a:endParaRPr/>
          </a:p>
        </p:txBody>
      </p:sp>
      <p:sp>
        <p:nvSpPr>
          <p:cNvPr id="176" name="CustomShape 4"/>
          <p:cNvSpPr/>
          <p:nvPr/>
        </p:nvSpPr>
        <p:spPr>
          <a:xfrm rot="20512200">
            <a:off x="5916240" y="3726720"/>
            <a:ext cx="1096200" cy="360"/>
          </a:xfrm>
          <a:prstGeom prst="rect">
            <a:avLst/>
          </a:prstGeom>
          <a:noFill/>
          <a:ln w="12600">
            <a:solidFill>
              <a:srgbClr val="cc6500"/>
            </a:solidFill>
            <a:round/>
          </a:ln>
        </p:spPr>
      </p:sp>
      <p:sp>
        <p:nvSpPr>
          <p:cNvPr id="177" name="CustomShape 5"/>
          <p:cNvSpPr/>
          <p:nvPr/>
        </p:nvSpPr>
        <p:spPr>
          <a:xfrm>
            <a:off x="6985800" y="2995920"/>
            <a:ext cx="1616040" cy="5914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58320" lIns="87120" rIns="58320" tIns="87120"/>
          <a:p>
            <a:pPr algn="ctr">
              <a:lnSpc>
                <a:spcPct val="90000"/>
              </a:lnSpc>
            </a:pPr>
            <a:r>
              <a:rPr lang="es-ES" sz="2300">
                <a:solidFill>
                  <a:srgbClr val="ffffff"/>
                </a:solidFill>
                <a:latin typeface="Corbel"/>
              </a:rPr>
              <a:t>Retinopatía</a:t>
            </a:r>
            <a:endParaRPr/>
          </a:p>
        </p:txBody>
      </p:sp>
      <p:sp>
        <p:nvSpPr>
          <p:cNvPr id="178" name="CustomShape 6"/>
          <p:cNvSpPr/>
          <p:nvPr/>
        </p:nvSpPr>
        <p:spPr>
          <a:xfrm rot="3279000">
            <a:off x="4985640" y="5217120"/>
            <a:ext cx="524160" cy="360"/>
          </a:xfrm>
          <a:prstGeom prst="rect">
            <a:avLst/>
          </a:prstGeom>
          <a:noFill/>
          <a:ln w="12600">
            <a:solidFill>
              <a:srgbClr val="cc6500"/>
            </a:solidFill>
            <a:round/>
          </a:ln>
        </p:spPr>
      </p:sp>
      <p:sp>
        <p:nvSpPr>
          <p:cNvPr id="179" name="CustomShape 7"/>
          <p:cNvSpPr/>
          <p:nvPr/>
        </p:nvSpPr>
        <p:spPr>
          <a:xfrm>
            <a:off x="4831920" y="5431320"/>
            <a:ext cx="1856520" cy="101520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68760" lIns="118440" rIns="68760" tIns="118440"/>
          <a:p>
            <a:pPr algn="ctr">
              <a:lnSpc>
                <a:spcPct val="90000"/>
              </a:lnSpc>
            </a:pPr>
            <a:r>
              <a:rPr lang="es-ES" sz="2700">
                <a:solidFill>
                  <a:srgbClr val="ffffff"/>
                </a:solidFill>
                <a:latin typeface="Corbel"/>
              </a:rPr>
              <a:t>Úlceras en los pies</a:t>
            </a:r>
            <a:endParaRPr/>
          </a:p>
        </p:txBody>
      </p:sp>
      <p:sp>
        <p:nvSpPr>
          <p:cNvPr id="180" name="CustomShape 8"/>
          <p:cNvSpPr/>
          <p:nvPr/>
        </p:nvSpPr>
        <p:spPr>
          <a:xfrm rot="7472400">
            <a:off x="3763800" y="5209560"/>
            <a:ext cx="500760" cy="360"/>
          </a:xfrm>
          <a:prstGeom prst="rect">
            <a:avLst/>
          </a:prstGeom>
          <a:noFill/>
          <a:ln w="12600">
            <a:solidFill>
              <a:srgbClr val="cc6500"/>
            </a:solidFill>
            <a:round/>
          </a:ln>
        </p:spPr>
      </p:sp>
      <p:sp>
        <p:nvSpPr>
          <p:cNvPr id="181" name="CustomShape 9"/>
          <p:cNvSpPr/>
          <p:nvPr/>
        </p:nvSpPr>
        <p:spPr>
          <a:xfrm>
            <a:off x="2574000" y="5416560"/>
            <a:ext cx="1876680" cy="104508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68760" lIns="119880" rIns="68760" tIns="119880"/>
          <a:p>
            <a:pPr algn="ctr">
              <a:lnSpc>
                <a:spcPct val="90000"/>
              </a:lnSpc>
            </a:pPr>
            <a:r>
              <a:rPr lang="es-ES" sz="2700">
                <a:solidFill>
                  <a:srgbClr val="ffffff"/>
                </a:solidFill>
                <a:latin typeface="Corbel"/>
              </a:rPr>
              <a:t>Neuropatía</a:t>
            </a:r>
            <a:endParaRPr/>
          </a:p>
        </p:txBody>
      </p:sp>
      <p:sp>
        <p:nvSpPr>
          <p:cNvPr id="182" name="CustomShape 10"/>
          <p:cNvSpPr/>
          <p:nvPr/>
        </p:nvSpPr>
        <p:spPr>
          <a:xfrm rot="11826000">
            <a:off x="2251440" y="3766320"/>
            <a:ext cx="1067040" cy="360"/>
          </a:xfrm>
          <a:prstGeom prst="rect">
            <a:avLst/>
          </a:prstGeom>
          <a:noFill/>
          <a:ln w="12600">
            <a:solidFill>
              <a:srgbClr val="cc6500"/>
            </a:solidFill>
            <a:round/>
          </a:ln>
        </p:spPr>
      </p:sp>
      <p:sp>
        <p:nvSpPr>
          <p:cNvPr id="183" name="CustomShape 11"/>
          <p:cNvSpPr/>
          <p:nvPr/>
        </p:nvSpPr>
        <p:spPr>
          <a:xfrm>
            <a:off x="536760" y="2826720"/>
            <a:ext cx="1738080" cy="1031760"/>
          </a:xfrm>
          <a:prstGeom prst="roundRect">
            <a:avLst>
              <a:gd fmla="val 16667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58320" lIns="108720" rIns="58320" tIns="108720"/>
          <a:p>
            <a:pPr algn="ctr">
              <a:lnSpc>
                <a:spcPct val="90000"/>
              </a:lnSpc>
            </a:pPr>
            <a:r>
              <a:rPr lang="es-ES" sz="2300">
                <a:solidFill>
                  <a:srgbClr val="ffffff"/>
                </a:solidFill>
                <a:latin typeface="Corbel"/>
              </a:rPr>
              <a:t>Insuficiencia renal</a:t>
            </a:r>
            <a:endParaRPr/>
          </a:p>
        </p:txBody>
      </p:sp>
      <p:sp>
        <p:nvSpPr>
          <p:cNvPr id="184" name="TextShape 12"/>
          <p:cNvSpPr txBox="1"/>
          <p:nvPr/>
        </p:nvSpPr>
        <p:spPr>
          <a:xfrm>
            <a:off x="406440" y="525600"/>
            <a:ext cx="7583040" cy="574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Por qué ejercicio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dur="indefinite" id="20" nodeType="mainSeq">
                <p:childTnLst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id="2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89440" y="290160"/>
            <a:ext cx="7583040" cy="8578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Creación del hábito</a:t>
            </a:r>
            <a:endParaRPr/>
          </a:p>
        </p:txBody>
      </p:sp>
      <p:pic>
        <p:nvPicPr>
          <p:cNvPr descr="" id="186" name="Marcador de contenido 3"/>
          <p:cNvPicPr/>
          <p:nvPr/>
        </p:nvPicPr>
        <p:blipFill>
          <a:blip r:embed="rId1"/>
          <a:srcRect b="0" l="2877" r="2877" t="0"/>
          <a:stretch>
            <a:fillRect/>
          </a:stretch>
        </p:blipFill>
        <p:spPr>
          <a:xfrm>
            <a:off x="434160" y="1965960"/>
            <a:ext cx="8259480" cy="4022280"/>
          </a:xfrm>
          <a:prstGeom prst="rect">
            <a:avLst/>
          </a:prstGeom>
          <a:ln w="127080">
            <a:solidFill>
              <a:srgbClr val="000000"/>
            </a:solidFill>
            <a:miter/>
          </a:ln>
        </p:spPr>
      </p:pic>
      <p:sp>
        <p:nvSpPr>
          <p:cNvPr id="187" name="CustomShape 2"/>
          <p:cNvSpPr/>
          <p:nvPr/>
        </p:nvSpPr>
        <p:spPr>
          <a:xfrm>
            <a:off x="5733720" y="6173280"/>
            <a:ext cx="28857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(Greaves &amp; Sheppard, 2009) </a:t>
            </a:r>
            <a:endParaRPr/>
          </a:p>
        </p:txBody>
      </p:sp>
    </p:spTree>
  </p:cSld>
  <p:timing>
    <p:tnLst>
      <p:par>
        <p:cTn dur="indefinite" id="26" nodeType="tmRoot" restart="never">
          <p:childTnLst>
            <p:seq>
              <p:cTn dur="indefinite" id="27" nodeType="mainSeq">
                <p:childTnLst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32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3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2107080" y="1394640"/>
            <a:ext cx="5046840" cy="34153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9600">
                <a:solidFill>
                  <a:srgbClr val="174576"/>
                </a:solidFill>
                <a:latin typeface="Corbel"/>
              </a:rPr>
              <a:t>Prescribir ejercicio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23360" y="1728000"/>
            <a:ext cx="1962360" cy="2974320"/>
          </a:xfrm>
          <a:prstGeom prst="roundRect">
            <a:avLst>
              <a:gd fmla="val 10000" name="adj"/>
            </a:avLst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90" name="CustomShape 2"/>
          <p:cNvSpPr/>
          <p:nvPr/>
        </p:nvSpPr>
        <p:spPr>
          <a:xfrm>
            <a:off x="656640" y="3651120"/>
            <a:ext cx="2118240" cy="2356560"/>
          </a:xfrm>
          <a:prstGeom prst="roundRect">
            <a:avLst>
              <a:gd fmla="val 10000" name="adj"/>
            </a:avLst>
          </a:prstGeom>
          <a:solidFill>
            <a:srgbClr val="ff7f01"/>
          </a:solidFill>
          <a:ln>
            <a:noFill/>
          </a:ln>
        </p:spPr>
        <p:txBody>
          <a:bodyPr bIns="95400" lIns="157320" rIns="95400" tIns="157320"/>
          <a:p>
            <a:pPr>
              <a:lnSpc>
                <a:spcPct val="90000"/>
              </a:lnSpc>
            </a:pPr>
            <a:r>
              <a:rPr lang="es-ES" sz="2500">
                <a:solidFill>
                  <a:srgbClr val="ffffff"/>
                </a:solidFill>
                <a:latin typeface="Corbel"/>
              </a:rPr>
              <a:t>Desayuno normal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000">
                <a:solidFill>
                  <a:srgbClr val="ffffff"/>
                </a:solidFill>
                <a:latin typeface="Corbel"/>
              </a:rPr>
              <a:t>Insulina rápida en los muslos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 rot="5400">
            <a:off x="2758680" y="2988360"/>
            <a:ext cx="372960" cy="45828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ffc0ab"/>
          </a:solidFill>
          <a:ln>
            <a:noFill/>
          </a:ln>
        </p:spPr>
      </p:sp>
      <p:sp>
        <p:nvSpPr>
          <p:cNvPr id="192" name="CustomShape 4"/>
          <p:cNvSpPr/>
          <p:nvPr/>
        </p:nvSpPr>
        <p:spPr>
          <a:xfrm>
            <a:off x="3452400" y="1728000"/>
            <a:ext cx="1895400" cy="2983680"/>
          </a:xfrm>
          <a:prstGeom prst="roundRect">
            <a:avLst>
              <a:gd fmla="val 10000" name="adj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93" name="CustomShape 5"/>
          <p:cNvSpPr/>
          <p:nvPr/>
        </p:nvSpPr>
        <p:spPr>
          <a:xfrm>
            <a:off x="3818880" y="3636000"/>
            <a:ext cx="1908000" cy="2362680"/>
          </a:xfrm>
          <a:prstGeom prst="roundRect">
            <a:avLst>
              <a:gd fmla="val 10000" name="adj"/>
            </a:avLst>
          </a:prstGeom>
          <a:solidFill>
            <a:srgbClr val="ff7f01"/>
          </a:solidFill>
          <a:ln>
            <a:noFill/>
          </a:ln>
        </p:spPr>
        <p:txBody>
          <a:bodyPr bIns="95400" lIns="151200" rIns="95400" tIns="151200"/>
          <a:p>
            <a:pPr>
              <a:lnSpc>
                <a:spcPct val="90000"/>
              </a:lnSpc>
            </a:pPr>
            <a:r>
              <a:rPr lang="es-ES" sz="2500">
                <a:solidFill>
                  <a:srgbClr val="ffffff"/>
                </a:solidFill>
                <a:latin typeface="Corbel"/>
              </a:rPr>
              <a:t>Llega tarde al cole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s-ES" sz="2000">
                <a:solidFill>
                  <a:srgbClr val="ffffff"/>
                </a:solidFill>
                <a:latin typeface="Corbel"/>
              </a:rPr>
              <a:t>Incremento de la FC</a:t>
            </a:r>
            <a:endParaRPr/>
          </a:p>
        </p:txBody>
      </p:sp>
      <p:sp>
        <p:nvSpPr>
          <p:cNvPr id="194" name="CustomShape 6"/>
          <p:cNvSpPr/>
          <p:nvPr/>
        </p:nvSpPr>
        <p:spPr>
          <a:xfrm rot="6600">
            <a:off x="5761080" y="2993760"/>
            <a:ext cx="413280" cy="45828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ffc0ab"/>
          </a:solidFill>
          <a:ln>
            <a:noFill/>
          </a:ln>
        </p:spPr>
      </p:sp>
      <p:sp>
        <p:nvSpPr>
          <p:cNvPr id="195" name="CustomShape 7"/>
          <p:cNvSpPr/>
          <p:nvPr/>
        </p:nvSpPr>
        <p:spPr>
          <a:xfrm>
            <a:off x="6529680" y="1728000"/>
            <a:ext cx="1908000" cy="2994840"/>
          </a:xfrm>
          <a:prstGeom prst="roundRect">
            <a:avLst>
              <a:gd fmla="val 10000" name="adj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6" name="CustomShape 8"/>
          <p:cNvSpPr/>
          <p:nvPr/>
        </p:nvSpPr>
        <p:spPr>
          <a:xfrm>
            <a:off x="6777720" y="3632760"/>
            <a:ext cx="1908000" cy="2370600"/>
          </a:xfrm>
          <a:prstGeom prst="roundRect">
            <a:avLst>
              <a:gd fmla="val 10000" name="adj"/>
            </a:avLst>
          </a:prstGeom>
          <a:solidFill>
            <a:srgbClr val="ff7f01"/>
          </a:solidFill>
          <a:ln>
            <a:noFill/>
          </a:ln>
        </p:spPr>
        <p:txBody>
          <a:bodyPr anchor="ctr" bIns="95400" lIns="151200" rIns="95400" tIns="151200"/>
          <a:p>
            <a:pPr algn="ctr">
              <a:lnSpc>
                <a:spcPct val="90000"/>
              </a:lnSpc>
            </a:pPr>
            <a:r>
              <a:rPr lang="es-ES" sz="2500">
                <a:solidFill>
                  <a:srgbClr val="ffffff"/>
                </a:solidFill>
                <a:latin typeface="Corbel"/>
              </a:rPr>
              <a:t>Trabajamos la potencia aeróbica</a:t>
            </a:r>
            <a:endParaRPr/>
          </a:p>
        </p:txBody>
      </p:sp>
      <p:sp>
        <p:nvSpPr>
          <p:cNvPr id="197" name="TextShape 9"/>
          <p:cNvSpPr txBox="1"/>
          <p:nvPr/>
        </p:nvSpPr>
        <p:spPr>
          <a:xfrm>
            <a:off x="271440" y="432000"/>
            <a:ext cx="7583040" cy="7610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Supuesto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257400" y="453960"/>
            <a:ext cx="7783920" cy="7632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800">
                <a:solidFill>
                  <a:srgbClr val="174576"/>
                </a:solidFill>
                <a:latin typeface="Corbel"/>
              </a:rPr>
              <a:t>Tipos de diabetes</a:t>
            </a:r>
            <a:endParaRPr/>
          </a:p>
        </p:txBody>
      </p:sp>
      <p:graphicFrame>
        <p:nvGraphicFramePr>
          <p:cNvPr id="199" name="Table 2"/>
          <p:cNvGraphicFramePr/>
          <p:nvPr/>
        </p:nvGraphicFramePr>
        <p:xfrm>
          <a:off x="257400" y="2001960"/>
          <a:ext cx="8536680" cy="3139200"/>
        </p:xfrm>
        <a:graphic>
          <a:graphicData uri="http://schemas.openxmlformats.org/drawingml/2006/table">
            <a:tbl>
              <a:tblPr/>
              <a:tblGrid>
                <a:gridCol w="2845440"/>
                <a:gridCol w="2845440"/>
                <a:gridCol w="2845800"/>
              </a:tblGrid>
              <a:tr h="466200">
                <a:tc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ffffff"/>
                          </a:solidFill>
                          <a:latin typeface="Corbel"/>
                        </a:rPr>
                        <a:t>Tipo 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ffffff"/>
                          </a:solidFill>
                          <a:latin typeface="Corbel"/>
                        </a:rPr>
                        <a:t>Tipo 2</a:t>
                      </a:r>
                      <a:endParaRPr/>
                    </a:p>
                  </a:txBody>
                  <a:tcPr/>
                </a:tc>
              </a:tr>
              <a:tr h="403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Sexo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Igual proporción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Mas propensas las mujeres</a:t>
                      </a:r>
                      <a:endParaRPr/>
                    </a:p>
                  </a:txBody>
                  <a:tcPr/>
                </a:tc>
              </a:tr>
              <a:tr h="403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Edad de aparición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Jóvenes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A partir de 35 años</a:t>
                      </a:r>
                      <a:endParaRPr/>
                    </a:p>
                  </a:txBody>
                  <a:tcPr/>
                </a:tc>
              </a:tr>
              <a:tr h="403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Forma de presentación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Brusca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Insidiosa</a:t>
                      </a:r>
                      <a:endParaRPr/>
                    </a:p>
                  </a:txBody>
                  <a:tcPr/>
                </a:tc>
              </a:tr>
              <a:tr h="403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Peso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Normal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Obesos</a:t>
                      </a:r>
                      <a:endParaRPr/>
                    </a:p>
                  </a:txBody>
                  <a:tcPr/>
                </a:tc>
              </a:tr>
              <a:tr h="403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Cetosis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Propensos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Resistentes</a:t>
                      </a:r>
                      <a:endParaRPr/>
                    </a:p>
                  </a:txBody>
                  <a:tcPr/>
                </a:tc>
              </a:tr>
              <a:tr h="657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>
                          <a:solidFill>
                            <a:srgbClr val="103154"/>
                          </a:solidFill>
                          <a:latin typeface="Corbel"/>
                        </a:rPr>
                        <a:t>Tratamiento con insulina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Casi indispensable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103154"/>
                          </a:solidFill>
                          <a:latin typeface="Corbel"/>
                        </a:rPr>
                        <a:t>Inicialmente no es necesario, control metabólico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0" name="CustomShape 3"/>
          <p:cNvSpPr/>
          <p:nvPr/>
        </p:nvSpPr>
        <p:spPr>
          <a:xfrm>
            <a:off x="3488760" y="5593680"/>
            <a:ext cx="23630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Beneficios psicológicos</a:t>
            </a:r>
            <a:endParaRPr/>
          </a:p>
        </p:txBody>
      </p:sp>
      <p:sp>
        <p:nvSpPr>
          <p:cNvPr id="201" name="CustomShape 4"/>
          <p:cNvSpPr/>
          <p:nvPr/>
        </p:nvSpPr>
        <p:spPr>
          <a:xfrm>
            <a:off x="6245640" y="5409000"/>
            <a:ext cx="23630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103154"/>
                </a:solidFill>
                <a:latin typeface="Corbel"/>
              </a:rPr>
              <a:t>Beneficios psicológicos y fisiológicos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