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F0709-DDCE-42C5-AFFA-52FF45298E9B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2097-C0BE-4976-9840-7CB25ED08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88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9pPr>
          </a:lstStyle>
          <a:p>
            <a:fld id="{3CDBB357-E2BC-47C3-8918-65DF6977C469}" type="slidenum">
              <a:rPr lang="es-ES" altLang="es-E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s-ES" altLang="es-E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9pPr>
          </a:lstStyle>
          <a:p>
            <a:pPr algn="r" eaLnBrk="1" hangingPunct="1"/>
            <a:fld id="{837A1133-0DCB-47E9-B1E4-7ED785FD2296}" type="slidenum">
              <a:rPr lang="es-ES" altLang="es-ES" sz="12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1</a:t>
            </a:fld>
            <a:endParaRPr lang="es-ES" altLang="es-E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4592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9pPr>
          </a:lstStyle>
          <a:p>
            <a:pPr algn="r" eaLnBrk="1" hangingPunct="1"/>
            <a:fld id="{BF901996-D826-4BD2-91CC-22E42027E3AA}" type="slidenum">
              <a:rPr lang="es-ES" altLang="es-ES" sz="12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3</a:t>
            </a:fld>
            <a:endParaRPr lang="es-ES" altLang="es-E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  <a:sym typeface="Webdings" panose="05030102010509060703" pitchFamily="18" charset="2"/>
              </a:defRPr>
            </a:lvl9pPr>
          </a:lstStyle>
          <a:p>
            <a:pPr algn="r" eaLnBrk="1" hangingPunct="1"/>
            <a:fld id="{03AD544A-E84C-46B5-99E4-42EE074BCFB4}" type="slidenum">
              <a:rPr lang="es-ES" altLang="es-ES" sz="12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3</a:t>
            </a:fld>
            <a:endParaRPr lang="es-ES" altLang="es-E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/>
              <a:t>-Apoyos horizontales.</a:t>
            </a:r>
          </a:p>
          <a:p>
            <a:pPr eaLnBrk="1" hangingPunct="1"/>
            <a:r>
              <a:rPr lang="es-ES" altLang="es-ES"/>
              <a:t>-Apoyos verticales.</a:t>
            </a:r>
          </a:p>
          <a:p>
            <a:pPr eaLnBrk="1" hangingPunct="1"/>
            <a:r>
              <a:rPr lang="es-ES" altLang="es-ES"/>
              <a:t>-Sin fisuras.</a:t>
            </a:r>
          </a:p>
          <a:p>
            <a:pPr eaLnBrk="1" hangingPunct="1"/>
            <a:r>
              <a:rPr lang="es-ES" altLang="es-ES"/>
              <a:t>-Unificación de criterios.</a:t>
            </a:r>
          </a:p>
          <a:p>
            <a:pPr eaLnBrk="1" hangingPunct="1"/>
            <a:r>
              <a:rPr lang="es-ES" altLang="es-ES"/>
              <a:t>-Cadena de consecuencias.</a:t>
            </a:r>
          </a:p>
        </p:txBody>
      </p:sp>
    </p:spTree>
    <p:extLst>
      <p:ext uri="{BB962C8B-B14F-4D97-AF65-F5344CB8AC3E}">
        <p14:creationId xmlns:p14="http://schemas.microsoft.com/office/powerpoint/2010/main" val="201259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4171C-224B-4ADA-8B6E-1D7D859E1051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38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548D6-80D2-41FB-B99F-806DAE29A634}" type="slidenum">
              <a:rPr kumimoji="0" lang="es-ES" altLang="es-E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5275F-28D4-42CC-9681-8BE82DA5A03A}" type="slidenum">
              <a:rPr kumimoji="0" lang="es-ES" altLang="es-E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15258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29221-4792-41A4-884C-A8ACBB5BE410}" type="slidenum">
              <a:rPr kumimoji="0" lang="es-ES" altLang="es-E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4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-Acoso</a:t>
            </a:r>
            <a:r>
              <a:rPr lang="es-ES_tradnl" baseline="0" dirty="0"/>
              <a:t> en verano: ¿quién lo trata?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4171C-224B-4ADA-8B6E-1D7D859E1051}" type="slidenum">
              <a:rPr lang="es-ES" altLang="es-ES" smtClean="0"/>
              <a:pPr>
                <a:defRPr/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693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DCE2B-D05C-431D-A25E-DC152415D930}" type="slidenum">
              <a:rPr kumimoji="0" lang="es-ES" altLang="es-E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s-E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ES" dirty="0">
                <a:latin typeface="Arial" panose="020B0604020202020204" pitchFamily="34" charset="0"/>
              </a:rPr>
              <a:t>-Planta</a:t>
            </a:r>
            <a:r>
              <a:rPr lang="es-ES_tradnl" altLang="es-ES" baseline="0" dirty="0">
                <a:latin typeface="Arial" panose="020B0604020202020204" pitchFamily="34" charset="0"/>
              </a:rPr>
              <a:t> dice lo prioritario a trabajar. No lo único.</a:t>
            </a:r>
          </a:p>
          <a:p>
            <a:pPr eaLnBrk="1" hangingPunct="1"/>
            <a:r>
              <a:rPr lang="es-ES_tradnl" altLang="es-ES" baseline="0" dirty="0">
                <a:latin typeface="Arial" panose="020B0604020202020204" pitchFamily="34" charset="0"/>
              </a:rPr>
              <a:t>-1 materia, varias o todas.</a:t>
            </a:r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DCE2B-D05C-431D-A25E-DC152415D930}" type="slidenum">
              <a:rPr kumimoji="0" lang="es-ES" altLang="es-E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es-E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ES" dirty="0">
                <a:latin typeface="Arial" panose="020B0604020202020204" pitchFamily="34" charset="0"/>
              </a:rPr>
              <a:t>-Planta</a:t>
            </a:r>
            <a:r>
              <a:rPr lang="es-ES_tradnl" altLang="es-ES" baseline="0" dirty="0">
                <a:latin typeface="Arial" panose="020B0604020202020204" pitchFamily="34" charset="0"/>
              </a:rPr>
              <a:t> dice lo prioritario a trabajar. No lo único.</a:t>
            </a:r>
          </a:p>
          <a:p>
            <a:pPr eaLnBrk="1" hangingPunct="1"/>
            <a:r>
              <a:rPr lang="es-ES_tradnl" altLang="es-ES" baseline="0" dirty="0">
                <a:latin typeface="Arial" panose="020B0604020202020204" pitchFamily="34" charset="0"/>
              </a:rPr>
              <a:t>-1 materia, varias o todas.</a:t>
            </a:r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-Observación</a:t>
            </a:r>
            <a:r>
              <a:rPr lang="es-ES_tradnl" baseline="0" dirty="0"/>
              <a:t> exploratoria.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275A60-9D35-4D83-A5E7-7FBDC4DC02B6}" type="slidenum">
              <a:rPr lang="es-ES" altLang="es-ES" smtClean="0"/>
              <a:pPr>
                <a:defRPr/>
              </a:pPr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9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" dirty="0">
                <a:latin typeface="Arial" panose="020B0604020202020204" pitchFamily="34" charset="0"/>
              </a:rPr>
              <a:t>-Empezar por los más </a:t>
            </a:r>
            <a:r>
              <a:rPr lang="es-ES_tradnl" altLang="es-ES" b="1" dirty="0">
                <a:latin typeface="Arial" panose="020B0604020202020204" pitchFamily="34" charset="0"/>
              </a:rPr>
              <a:t>rescatables</a:t>
            </a:r>
            <a:r>
              <a:rPr lang="es-ES_tradnl" altLang="es-ES" dirty="0">
                <a:latin typeface="Arial" panose="020B0604020202020204" pitchFamily="34" charset="0"/>
              </a:rPr>
              <a:t>. 3-5.</a:t>
            </a:r>
          </a:p>
          <a:p>
            <a:r>
              <a:rPr lang="es-ES_tradnl" altLang="es-ES" dirty="0">
                <a:latin typeface="Arial" panose="020B0604020202020204" pitchFamily="34" charset="0"/>
              </a:rPr>
              <a:t>-Compromiso del alumno y del docente. Si</a:t>
            </a:r>
            <a:r>
              <a:rPr lang="es-ES_tradnl" altLang="es-ES" baseline="0" dirty="0">
                <a:latin typeface="Arial" panose="020B0604020202020204" pitchFamily="34" charset="0"/>
              </a:rPr>
              <a:t> tú, yo.</a:t>
            </a:r>
          </a:p>
          <a:p>
            <a:r>
              <a:rPr lang="es-ES_tradnl" altLang="es-ES" baseline="0" dirty="0">
                <a:latin typeface="Arial" panose="020B0604020202020204" pitchFamily="34" charset="0"/>
              </a:rPr>
              <a:t>-Los profesores academicistas-excluyentes y explica-temas no rescatan alumnos.</a:t>
            </a:r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71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338DD85F-0EAB-4F44-B25B-515ECCCAD560}" type="slidenum">
              <a:rPr lang="es-ES" altLang="es-E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s-ES" altLang="es-E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0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Cursos/Anexos%20equipo/1VIP%20Excel.xls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72076" y="188913"/>
            <a:ext cx="4824413" cy="6363525"/>
            <a:chOff x="971550" y="188913"/>
            <a:chExt cx="4824413" cy="5472112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971550" y="188913"/>
              <a:ext cx="4824413" cy="4537075"/>
              <a:chOff x="1429" y="663"/>
              <a:chExt cx="3039" cy="2858"/>
            </a:xfrm>
          </p:grpSpPr>
          <p:sp>
            <p:nvSpPr>
              <p:cNvPr id="28680" name="Rectangle 5"/>
              <p:cNvSpPr>
                <a:spLocks noChangeArrowheads="1"/>
              </p:cNvSpPr>
              <p:nvPr/>
            </p:nvSpPr>
            <p:spPr bwMode="auto">
              <a:xfrm>
                <a:off x="1429" y="663"/>
                <a:ext cx="3039" cy="49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latin typeface="Berlin Sans FB Demi" panose="020E0802020502020306" pitchFamily="34" charset="0"/>
                  </a:rPr>
                  <a:t>GESTIÓN DEL AULA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latin typeface="Berlin Sans FB Demi" panose="020E0802020502020306" pitchFamily="34" charset="0"/>
                  </a:rPr>
                  <a:t>EN EQUIPO</a:t>
                </a:r>
              </a:p>
            </p:txBody>
          </p:sp>
          <p:sp>
            <p:nvSpPr>
              <p:cNvPr id="28681" name="Rectangle 6"/>
              <p:cNvSpPr>
                <a:spLocks noChangeArrowheads="1"/>
              </p:cNvSpPr>
              <p:nvPr/>
            </p:nvSpPr>
            <p:spPr bwMode="auto">
              <a:xfrm>
                <a:off x="1429" y="1253"/>
                <a:ext cx="3039" cy="49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36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COGNICIONES</a:t>
                </a:r>
              </a:p>
            </p:txBody>
          </p:sp>
          <p:sp>
            <p:nvSpPr>
              <p:cNvPr id="28682" name="Rectangle 7"/>
              <p:cNvSpPr>
                <a:spLocks noChangeArrowheads="1"/>
              </p:cNvSpPr>
              <p:nvPr/>
            </p:nvSpPr>
            <p:spPr bwMode="auto">
              <a:xfrm>
                <a:off x="1429" y="1842"/>
                <a:ext cx="3039" cy="49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36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RELACIONES</a:t>
                </a:r>
              </a:p>
            </p:txBody>
          </p:sp>
          <p:sp>
            <p:nvSpPr>
              <p:cNvPr id="28683" name="Rectangle 8"/>
              <p:cNvSpPr>
                <a:spLocks noChangeArrowheads="1"/>
              </p:cNvSpPr>
              <p:nvPr/>
            </p:nvSpPr>
            <p:spPr bwMode="auto">
              <a:xfrm>
                <a:off x="1429" y="2432"/>
                <a:ext cx="3039" cy="4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>
                    <a:lumMod val="8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36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EMOCIONES</a:t>
                </a:r>
              </a:p>
            </p:txBody>
          </p:sp>
          <p:sp>
            <p:nvSpPr>
              <p:cNvPr id="28684" name="Rectangle 9"/>
              <p:cNvSpPr>
                <a:spLocks noChangeArrowheads="1"/>
              </p:cNvSpPr>
              <p:nvPr/>
            </p:nvSpPr>
            <p:spPr bwMode="auto">
              <a:xfrm>
                <a:off x="1429" y="3022"/>
                <a:ext cx="3039" cy="499"/>
              </a:xfrm>
              <a:prstGeom prst="rect">
                <a:avLst/>
              </a:prstGeom>
              <a:solidFill>
                <a:srgbClr val="FF66FF"/>
              </a:solidFill>
              <a:ln w="38100">
                <a:solidFill>
                  <a:srgbClr val="A5002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36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MOTIVACIÓN</a:t>
                </a:r>
              </a:p>
            </p:txBody>
          </p:sp>
        </p:grpSp>
        <p:sp>
          <p:nvSpPr>
            <p:cNvPr id="28679" name="Rectangle 10"/>
            <p:cNvSpPr>
              <a:spLocks noChangeArrowheads="1"/>
            </p:cNvSpPr>
            <p:nvPr/>
          </p:nvSpPr>
          <p:spPr bwMode="auto">
            <a:xfrm>
              <a:off x="971550" y="4868863"/>
              <a:ext cx="4824413" cy="79216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3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ATENCIÓN</a:t>
              </a:r>
            </a:p>
          </p:txBody>
        </p:sp>
      </p:grpSp>
      <p:pic>
        <p:nvPicPr>
          <p:cNvPr id="28675" name="Picture 11" descr="ANd9GcTgGcdywft4R-x3M-STCctccN4uwHVoXQfbGjlJtEfx5MtWmZ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22" y="1317959"/>
            <a:ext cx="4061743" cy="52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0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6441" y="41233"/>
            <a:ext cx="525513" cy="219416"/>
          </a:xfrm>
        </p:spPr>
        <p:txBody>
          <a:bodyPr/>
          <a:lstStyle/>
          <a:p>
            <a:pPr eaLnBrk="1" hangingPunct="1"/>
            <a:r>
              <a:rPr lang="es-ES" altLang="es-ES" sz="800" dirty="0">
                <a:solidFill>
                  <a:srgbClr val="DDDDDD"/>
                </a:solidFill>
                <a:effectLst/>
                <a:latin typeface="Berlin Sans FB Demi" panose="020E0802020502020306" pitchFamily="34" charset="0"/>
              </a:rPr>
              <a:t>T (D2)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847529" y="188641"/>
            <a:ext cx="8424935" cy="6336704"/>
            <a:chOff x="658813" y="586716"/>
            <a:chExt cx="7858201" cy="5882479"/>
          </a:xfrm>
        </p:grpSpPr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658813" y="1188333"/>
              <a:ext cx="7848600" cy="528086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RASTREAR PROBLEMAS: VENTANA. MÓVIL.</a:t>
              </a:r>
              <a:endParaRPr lang="es-ES" altLang="es-ES" sz="2400" dirty="0">
                <a:solidFill>
                  <a:schemeClr val="bg2"/>
                </a:solidFill>
                <a:latin typeface="Comic Sans MS" panose="030F0702030302020204" pitchFamily="66" charset="0"/>
              </a:endParaRP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APOYAR: ENTREVISTAR.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ENTREVISTAR FAMILIAS.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PROPONER APOYOS.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SEGUIR.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COORDINAR-DIRIGIR RETOS.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TUTORÍAS GRUPALES SE.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INFORMAR A DIRECCIÓN: RASTREO PARALELO.</a:t>
              </a:r>
            </a:p>
            <a:p>
              <a:pPr marL="1257300" lvl="1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OTRAS TUTORÍAS POSIBLES 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Co-tutoría.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Tutoría afectiva personal.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Tutoría personal temporal.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Tutorías flotantes GPS. 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Tutoría repartida.</a:t>
              </a:r>
            </a:p>
            <a:p>
              <a:pPr marL="1657350" lvl="2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20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Entre iguales.</a:t>
              </a:r>
              <a:endParaRPr lang="es-ES" altLang="es-ES" sz="20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668414" y="586716"/>
              <a:ext cx="7848600" cy="409091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_tradnl" altLang="es-ES" sz="2400" dirty="0">
                  <a:solidFill>
                    <a:srgbClr val="000000"/>
                  </a:solidFill>
                  <a:latin typeface="Berlin Sans FB Demi" panose="020E0802020502020306" pitchFamily="34" charset="0"/>
                </a:rPr>
                <a:t>TUTORÍA</a:t>
              </a:r>
              <a:endParaRPr lang="es-ES" altLang="es-ES" sz="2400" dirty="0">
                <a:solidFill>
                  <a:srgbClr val="000000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48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2345" y="41233"/>
            <a:ext cx="1389609" cy="485775"/>
          </a:xfrm>
        </p:spPr>
        <p:txBody>
          <a:bodyPr/>
          <a:lstStyle/>
          <a:p>
            <a:pPr eaLnBrk="1" hangingPunct="1"/>
            <a:r>
              <a:rPr lang="es-ES" altLang="es-ES" sz="2000" dirty="0">
                <a:solidFill>
                  <a:srgbClr val="DDDDDD"/>
                </a:solidFill>
                <a:effectLst/>
                <a:latin typeface="Berlin Sans FB Demi" panose="020E0802020502020306" pitchFamily="34" charset="0"/>
              </a:rPr>
              <a:t>DIR (D3)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82814" y="586717"/>
            <a:ext cx="7858201" cy="6083017"/>
            <a:chOff x="658813" y="586716"/>
            <a:chExt cx="7858201" cy="6083017"/>
          </a:xfrm>
        </p:grpSpPr>
        <p:grpSp>
          <p:nvGrpSpPr>
            <p:cNvPr id="2" name="Grupo 1"/>
            <p:cNvGrpSpPr/>
            <p:nvPr/>
          </p:nvGrpSpPr>
          <p:grpSpPr>
            <a:xfrm>
              <a:off x="658813" y="1124744"/>
              <a:ext cx="7848600" cy="5544989"/>
              <a:chOff x="658813" y="1124744"/>
              <a:chExt cx="7848600" cy="5544989"/>
            </a:xfrm>
          </p:grpSpPr>
          <p:sp>
            <p:nvSpPr>
              <p:cNvPr id="14344" name="Rectangle 4"/>
              <p:cNvSpPr>
                <a:spLocks noChangeArrowheads="1"/>
              </p:cNvSpPr>
              <p:nvPr/>
            </p:nvSpPr>
            <p:spPr bwMode="auto">
              <a:xfrm>
                <a:off x="658813" y="1696279"/>
                <a:ext cx="7848600" cy="497345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Prefijar y difundir normas básicas.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_tradnl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Rastrear problemas (JE). </a:t>
                </a:r>
                <a:endParaRPr lang="es-ES" altLang="es-ES" sz="2600" dirty="0">
                  <a:solidFill>
                    <a:schemeClr val="bg2"/>
                  </a:solidFill>
                  <a:latin typeface="Berlin Sans FB" panose="020E0602020502020306" pitchFamily="34" charset="0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Gestionar lo grave y urgente.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Entrevistar alumnos y familias.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Decidir apoyos docentes.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Seguir procesos de cambio.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_tradnl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Aplicar sanciones formativas.</a:t>
                </a:r>
                <a:endParaRPr lang="es-ES" altLang="es-ES" sz="2600" dirty="0">
                  <a:solidFill>
                    <a:schemeClr val="bg2"/>
                  </a:solidFill>
                  <a:latin typeface="Berlin Sans FB" panose="020E0602020502020306" pitchFamily="34" charset="0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Implicar a las instituciones sociales.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ebdings" pitchFamily="18" charset="2"/>
                  <a:buAutoNum type="arabicPeriod"/>
                  <a:defRPr/>
                </a:pPr>
                <a:r>
                  <a:rPr lang="es-ES" altLang="es-ES" sz="2600" dirty="0">
                    <a:solidFill>
                      <a:schemeClr val="bg2"/>
                    </a:solidFill>
                    <a:latin typeface="Berlin Sans FB" panose="020E0602020502020306" pitchFamily="34" charset="0"/>
                  </a:rPr>
                  <a:t>Corregir prácticas docentes y tutoriales de riesgo.</a:t>
                </a:r>
              </a:p>
            </p:txBody>
          </p:sp>
          <p:sp>
            <p:nvSpPr>
              <p:cNvPr id="14345" name="Rectangle 6"/>
              <p:cNvSpPr>
                <a:spLocks noChangeArrowheads="1"/>
              </p:cNvSpPr>
              <p:nvPr/>
            </p:nvSpPr>
            <p:spPr bwMode="auto">
              <a:xfrm>
                <a:off x="658813" y="1124744"/>
                <a:ext cx="7848600" cy="54536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altLang="es-ES" sz="2800" dirty="0">
                    <a:solidFill>
                      <a:srgbClr val="FF5050"/>
                    </a:solidFill>
                    <a:latin typeface="Berlin Sans FB Demi" pitchFamily="34" charset="0"/>
                  </a:rPr>
                  <a:t> </a:t>
                </a:r>
                <a:r>
                  <a:rPr lang="es-ES" altLang="es-ES" sz="24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DIQUE DECISIVO: interconectado con todos los demás</a:t>
                </a:r>
              </a:p>
            </p:txBody>
          </p:sp>
        </p:grp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668414" y="586716"/>
              <a:ext cx="7848600" cy="409091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_tradnl" altLang="es-ES" sz="2400" dirty="0">
                  <a:solidFill>
                    <a:srgbClr val="000000"/>
                  </a:solidFill>
                  <a:latin typeface="Berlin Sans FB Demi" panose="020E0802020502020306" pitchFamily="34" charset="0"/>
                </a:rPr>
                <a:t>DIRECCIÓN</a:t>
              </a:r>
              <a:endParaRPr lang="es-ES" altLang="es-ES" sz="2400" dirty="0">
                <a:solidFill>
                  <a:srgbClr val="000000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7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495600" y="1124745"/>
            <a:ext cx="7272808" cy="1440160"/>
          </a:xfrm>
          <a:prstGeom prst="rect">
            <a:avLst/>
          </a:prstGeom>
          <a:solidFill>
            <a:srgbClr val="4D4D4D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2"/>
                </a:solidFill>
                <a:latin typeface="Berlin Sans FB Demi" panose="020E0802020502020306" pitchFamily="34" charset="0"/>
              </a:rPr>
              <a:t>-</a:t>
            </a:r>
            <a:r>
              <a:rPr lang="es-ES" altLang="es-ES" sz="2000" dirty="0">
                <a:solidFill>
                  <a:schemeClr val="tx1">
                    <a:lumMod val="85000"/>
                  </a:schemeClr>
                </a:solidFill>
                <a:latin typeface="Berlin Sans FB Demi" panose="020E0802020502020306" pitchFamily="34" charset="0"/>
              </a:rPr>
              <a:t>COORDINACIÓN CON CENTRO.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>
                <a:solidFill>
                  <a:schemeClr val="tx1">
                    <a:lumMod val="85000"/>
                  </a:schemeClr>
                </a:solidFill>
                <a:latin typeface="Berlin Sans FB Demi" panose="020E0802020502020306" pitchFamily="34" charset="0"/>
              </a:rPr>
              <a:t>-TRASVASE DE INFORMACIÓN.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>
                <a:solidFill>
                  <a:schemeClr val="tx1">
                    <a:lumMod val="85000"/>
                  </a:schemeClr>
                </a:solidFill>
                <a:latin typeface="Berlin Sans FB Demi" panose="020E0802020502020306" pitchFamily="34" charset="0"/>
              </a:rPr>
              <a:t>-MEDIDAS PARALELAS. </a:t>
            </a:r>
            <a:endParaRPr lang="es-ES" altLang="es-ES" sz="2000" dirty="0">
              <a:solidFill>
                <a:schemeClr val="tx1">
                  <a:lumMod val="85000"/>
                </a:schemeClr>
              </a:solidFill>
              <a:latin typeface="Berlin Sans FB Demi" panose="020E0802020502020306" pitchFamily="34" charset="0"/>
              <a:sym typeface="Wingdings 3" panose="050401020108070707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>
                <a:solidFill>
                  <a:schemeClr val="tx1">
                    <a:lumMod val="85000"/>
                  </a:schemeClr>
                </a:solidFill>
                <a:latin typeface="Berlin Sans FB Demi" panose="020E0802020502020306" pitchFamily="34" charset="0"/>
              </a:rPr>
              <a:t>-INTERVENCIÓN ESPECIALISTAS.</a:t>
            </a:r>
            <a:endParaRPr lang="es-ES" altLang="es-ES" sz="2000" dirty="0">
              <a:solidFill>
                <a:schemeClr val="tx1">
                  <a:lumMod val="85000"/>
                </a:schemeClr>
              </a:solidFill>
              <a:latin typeface="Berlin Sans FB Demi" panose="020E0802020502020306" pitchFamily="34" charset="0"/>
              <a:sym typeface="Webdings" panose="05030102010509060703" pitchFamily="18" charset="2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495600" y="260649"/>
            <a:ext cx="7272808" cy="5828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>
                    <a:lumMod val="50000"/>
                  </a:schemeClr>
                </a:solidFill>
                <a:latin typeface="Berlin Sans FB Demi" panose="020E0802020502020306" pitchFamily="34" charset="0"/>
              </a:rPr>
              <a:t>INTERVENCIÓN SOCIAL (D4)</a:t>
            </a:r>
            <a:endParaRPr lang="es-ES" altLang="es-ES" dirty="0">
              <a:solidFill>
                <a:schemeClr val="tx1">
                  <a:lumMod val="50000"/>
                </a:schemeClr>
              </a:solidFill>
              <a:latin typeface="Berlin Sans FB Demi" panose="020E0802020502020306" pitchFamily="34" charset="0"/>
              <a:sym typeface="Webdings" panose="05030102010509060703" pitchFamily="18" charset="2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2131504" y="2996952"/>
            <a:ext cx="8001001" cy="3644456"/>
            <a:chOff x="500063" y="1500189"/>
            <a:chExt cx="8001001" cy="4709172"/>
          </a:xfrm>
        </p:grpSpPr>
        <p:grpSp>
          <p:nvGrpSpPr>
            <p:cNvPr id="29" name="Grupo 28"/>
            <p:cNvGrpSpPr/>
            <p:nvPr/>
          </p:nvGrpSpPr>
          <p:grpSpPr>
            <a:xfrm>
              <a:off x="500063" y="3863310"/>
              <a:ext cx="8001001" cy="673763"/>
              <a:chOff x="500063" y="3863308"/>
              <a:chExt cx="8001001" cy="673763"/>
            </a:xfrm>
          </p:grpSpPr>
          <p:sp>
            <p:nvSpPr>
              <p:cNvPr id="51" name="Rectangle 7"/>
              <p:cNvSpPr>
                <a:spLocks noChangeArrowheads="1"/>
              </p:cNvSpPr>
              <p:nvPr/>
            </p:nvSpPr>
            <p:spPr bwMode="auto">
              <a:xfrm>
                <a:off x="500063" y="3863308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POLICÍA TUTOR</a:t>
                </a:r>
              </a:p>
            </p:txBody>
          </p:sp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4572001" y="3863308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UCA</a:t>
                </a: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00063" y="1500189"/>
              <a:ext cx="8001001" cy="673763"/>
              <a:chOff x="500063" y="1500188"/>
              <a:chExt cx="8001001" cy="673763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500063" y="1500188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SALUD MENTAL</a:t>
                </a: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4572001" y="1500188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FAMILIAS</a:t>
                </a: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500063" y="2277300"/>
              <a:ext cx="8001001" cy="673763"/>
              <a:chOff x="500063" y="2277299"/>
              <a:chExt cx="8001001" cy="673763"/>
            </a:xfrm>
          </p:grpSpPr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500063" y="2277299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JUEZ MENORES</a:t>
                </a:r>
                <a:endParaRPr lang="es-ES" altLang="es-ES" dirty="0">
                  <a:solidFill>
                    <a:srgbClr val="B2B2B2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4572001" y="2277299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EDUC. SOCIAL</a:t>
                </a: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00063" y="3054411"/>
              <a:ext cx="8001001" cy="673763"/>
              <a:chOff x="500063" y="3054411"/>
              <a:chExt cx="8001001" cy="673763"/>
            </a:xfrm>
          </p:grpSpPr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500063" y="3054411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INSPECCIÓN</a:t>
                </a:r>
                <a:endParaRPr lang="es-ES" altLang="es-ES" dirty="0">
                  <a:solidFill>
                    <a:srgbClr val="4D4D4D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4572001" y="3054411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UAI</a:t>
                </a: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500063" y="4699455"/>
              <a:ext cx="8001001" cy="673763"/>
              <a:chOff x="500063" y="4699453"/>
              <a:chExt cx="8001001" cy="673763"/>
            </a:xfrm>
          </p:grpSpPr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500063" y="4699453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JUVENTUD</a:t>
                </a:r>
                <a:endParaRPr lang="es-ES" altLang="es-ES" dirty="0">
                  <a:solidFill>
                    <a:srgbClr val="4D4D4D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4572001" y="4699453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SERV. SOCIALES</a:t>
                </a:r>
                <a:endParaRPr lang="es-ES" altLang="es-ES" dirty="0">
                  <a:solidFill>
                    <a:srgbClr val="B2B2B2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500063" y="5535598"/>
              <a:ext cx="8001001" cy="673763"/>
              <a:chOff x="500063" y="3863308"/>
              <a:chExt cx="8001001" cy="673763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500063" y="3863308"/>
                <a:ext cx="3929063" cy="673763"/>
              </a:xfrm>
              <a:prstGeom prst="rect">
                <a:avLst/>
              </a:prstGeom>
              <a:solidFill>
                <a:srgbClr val="333333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900 018 018</a:t>
                </a:r>
                <a:endParaRPr lang="es-ES" altLang="es-ES" dirty="0">
                  <a:solidFill>
                    <a:srgbClr val="B2B2B2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42" name="Rectangle 4"/>
              <p:cNvSpPr>
                <a:spLocks noChangeArrowheads="1"/>
              </p:cNvSpPr>
              <p:nvPr/>
            </p:nvSpPr>
            <p:spPr bwMode="auto">
              <a:xfrm>
                <a:off x="4572001" y="3863308"/>
                <a:ext cx="3929063" cy="673763"/>
              </a:xfrm>
              <a:prstGeom prst="rect">
                <a:avLst/>
              </a:prstGeom>
              <a:solidFill>
                <a:srgbClr val="C0C0C0"/>
              </a:solidFill>
              <a:ln w="381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s-ES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112</a:t>
                </a:r>
                <a:endParaRPr lang="es-ES" altLang="es-ES" dirty="0">
                  <a:solidFill>
                    <a:srgbClr val="4D4D4D"/>
                  </a:solidFill>
                  <a:latin typeface="Berlin Sans FB Demi" panose="020E0802020502020306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320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99688" y="6453188"/>
            <a:ext cx="468312" cy="404812"/>
          </a:xfrm>
          <a:prstGeom prst="actionButtonReturn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  <a:defRPr/>
            </a:pPr>
            <a:endParaRPr lang="es-ES" altLang="es-ES" sz="1600" ker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20225"/>
            <a:ext cx="539552" cy="34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s-ES_tradnl" altLang="es-ES" sz="2000" dirty="0">
                <a:effectLst/>
                <a:latin typeface="Berlin Sans FB Demi" panose="020E0802020502020306" pitchFamily="34" charset="0"/>
              </a:rPr>
              <a:t>SP</a:t>
            </a:r>
            <a:endParaRPr lang="es-ES" altLang="es-ES" sz="2000" dirty="0"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9218" name="Rectangle 52"/>
          <p:cNvSpPr>
            <a:spLocks noChangeArrowheads="1"/>
          </p:cNvSpPr>
          <p:nvPr/>
        </p:nvSpPr>
        <p:spPr bwMode="auto">
          <a:xfrm>
            <a:off x="3625057" y="152606"/>
            <a:ext cx="5348430" cy="49617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  <a:defRPr/>
            </a:pPr>
            <a:r>
              <a:rPr lang="es-ES" altLang="es-ES" sz="2800" kern="0" dirty="0">
                <a:latin typeface="Berlin Sans FB Demi" panose="020E0802020502020306" pitchFamily="34" charset="0"/>
              </a:rPr>
              <a:t>SISTEMA DE PLANTAS</a:t>
            </a:r>
            <a:r>
              <a:rPr lang="es-ES" altLang="es-ES" sz="2800" kern="0" dirty="0"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575720" y="6168724"/>
            <a:ext cx="5309212" cy="428628"/>
            <a:chOff x="2051720" y="6168724"/>
            <a:chExt cx="5309212" cy="428628"/>
          </a:xfrm>
        </p:grpSpPr>
        <p:sp>
          <p:nvSpPr>
            <p:cNvPr id="35" name="AutoShape 76"/>
            <p:cNvSpPr>
              <a:spLocks noChangeArrowheads="1"/>
            </p:cNvSpPr>
            <p:nvPr/>
          </p:nvSpPr>
          <p:spPr bwMode="auto">
            <a:xfrm>
              <a:off x="2051720" y="6190569"/>
              <a:ext cx="2571768" cy="384939"/>
            </a:xfrm>
            <a:prstGeom prst="homePlate">
              <a:avLst>
                <a:gd name="adj" fmla="val 111350"/>
              </a:avLst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PODRÍAMOS</a:t>
              </a:r>
              <a:endParaRPr lang="es-ES" sz="28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AutoShape 77"/>
            <p:cNvSpPr>
              <a:spLocks noChangeArrowheads="1"/>
            </p:cNvSpPr>
            <p:nvPr/>
          </p:nvSpPr>
          <p:spPr bwMode="auto">
            <a:xfrm flipH="1">
              <a:off x="4932040" y="6168724"/>
              <a:ext cx="2428892" cy="428628"/>
            </a:xfrm>
            <a:prstGeom prst="homePlate">
              <a:avLst>
                <a:gd name="adj" fmla="val 87397"/>
              </a:avLst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ES QUE</a:t>
              </a:r>
              <a:endParaRPr lang="es-ES" sz="28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575720" y="836713"/>
            <a:ext cx="6048672" cy="5119133"/>
            <a:chOff x="2051720" y="836712"/>
            <a:chExt cx="6048672" cy="5119133"/>
          </a:xfrm>
        </p:grpSpPr>
        <p:grpSp>
          <p:nvGrpSpPr>
            <p:cNvPr id="9" name="Grupo 8"/>
            <p:cNvGrpSpPr/>
            <p:nvPr/>
          </p:nvGrpSpPr>
          <p:grpSpPr>
            <a:xfrm>
              <a:off x="2051720" y="836712"/>
              <a:ext cx="5348807" cy="5119133"/>
              <a:chOff x="2051720" y="836712"/>
              <a:chExt cx="5348807" cy="5119133"/>
            </a:xfrm>
          </p:grpSpPr>
          <p:grpSp>
            <p:nvGrpSpPr>
              <p:cNvPr id="6" name="60 Grupo"/>
              <p:cNvGrpSpPr/>
              <p:nvPr/>
            </p:nvGrpSpPr>
            <p:grpSpPr>
              <a:xfrm>
                <a:off x="2879589" y="836712"/>
                <a:ext cx="4520938" cy="5119133"/>
                <a:chOff x="2928926" y="1571612"/>
                <a:chExt cx="4520938" cy="4761943"/>
              </a:xfrm>
            </p:grpSpPr>
            <p:sp>
              <p:nvSpPr>
                <p:cNvPr id="924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39648" y="2438647"/>
                  <a:ext cx="4510216" cy="424816"/>
                </a:xfrm>
                <a:prstGeom prst="rect">
                  <a:avLst/>
                </a:prstGeom>
                <a:solidFill>
                  <a:srgbClr val="CC9900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SE RELACIONA</a:t>
                  </a:r>
                </a:p>
              </p:txBody>
            </p:sp>
            <p:sp>
              <p:nvSpPr>
                <p:cNvPr id="9241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39648" y="4145208"/>
                  <a:ext cx="4510216" cy="426275"/>
                </a:xfrm>
                <a:prstGeom prst="rect">
                  <a:avLst/>
                </a:prstGeom>
                <a:solidFill>
                  <a:srgbClr val="66CCFF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ESTUDIA</a:t>
                  </a:r>
                </a:p>
              </p:txBody>
            </p:sp>
            <p:sp>
              <p:nvSpPr>
                <p:cNvPr id="2" name="Rectangle 127"/>
                <p:cNvSpPr>
                  <a:spLocks noChangeArrowheads="1"/>
                </p:cNvSpPr>
                <p:nvPr/>
              </p:nvSpPr>
              <p:spPr bwMode="auto">
                <a:xfrm>
                  <a:off x="2939582" y="3718952"/>
                  <a:ext cx="4509905" cy="426278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400" kern="0" dirty="0">
                      <a:solidFill>
                        <a:sysClr val="windowText" lastClr="000000"/>
                      </a:solidFill>
                      <a:latin typeface="Berlin Sans FB Demi" pitchFamily="34" charset="0"/>
                    </a:rPr>
                    <a:t>NO PUEDE</a:t>
                  </a:r>
                </a:p>
              </p:txBody>
            </p:sp>
            <p:sp>
              <p:nvSpPr>
                <p:cNvPr id="3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39582" y="2863477"/>
                  <a:ext cx="4509905" cy="426278"/>
                </a:xfrm>
                <a:prstGeom prst="rect">
                  <a:avLst/>
                </a:prstGeom>
                <a:solidFill>
                  <a:schemeClr val="accent4">
                    <a:lumMod val="90000"/>
                  </a:schemeClr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SABE APRENDER</a:t>
                  </a:r>
                </a:p>
              </p:txBody>
            </p:sp>
            <p:sp>
              <p:nvSpPr>
                <p:cNvPr id="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939582" y="3289755"/>
                  <a:ext cx="4509905" cy="429198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400" kern="0" dirty="0">
                      <a:solidFill>
                        <a:schemeClr val="bg1"/>
                      </a:solidFill>
                      <a:latin typeface="Berlin Sans FB Demi" pitchFamily="34" charset="0"/>
                    </a:rPr>
                    <a:t>NO COMPRENDE</a:t>
                  </a:r>
                </a:p>
              </p:txBody>
            </p:sp>
            <p:sp>
              <p:nvSpPr>
                <p:cNvPr id="9245" name="Rectangle 135"/>
                <p:cNvSpPr>
                  <a:spLocks noChangeArrowheads="1"/>
                </p:cNvSpPr>
                <p:nvPr/>
              </p:nvSpPr>
              <p:spPr bwMode="auto">
                <a:xfrm>
                  <a:off x="2939648" y="2000240"/>
                  <a:ext cx="4510216" cy="426275"/>
                </a:xfrm>
                <a:prstGeom prst="rect">
                  <a:avLst/>
                </a:prstGeom>
                <a:solidFill>
                  <a:srgbClr val="FF66CC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ES FELIZ</a:t>
                  </a:r>
                </a:p>
              </p:txBody>
            </p:sp>
            <p:sp>
              <p:nvSpPr>
                <p:cNvPr id="924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939789" y="4571484"/>
                  <a:ext cx="4510075" cy="425941"/>
                </a:xfrm>
                <a:prstGeom prst="rect">
                  <a:avLst/>
                </a:prstGeom>
                <a:solidFill>
                  <a:srgbClr val="66CCFF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TRABAJA</a:t>
                  </a:r>
                  <a:endParaRPr lang="es-ES" altLang="es-ES" sz="2400" kern="0" dirty="0">
                    <a:solidFill>
                      <a:srgbClr val="FF3300"/>
                    </a:solidFill>
                    <a:latin typeface="Berlin Sans FB Demi" panose="020E0802020502020306" pitchFamily="34" charset="0"/>
                  </a:endParaRPr>
                </a:p>
              </p:txBody>
            </p:sp>
            <p:sp>
              <p:nvSpPr>
                <p:cNvPr id="9249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39789" y="4999218"/>
                  <a:ext cx="4510075" cy="427736"/>
                </a:xfrm>
                <a:prstGeom prst="rect">
                  <a:avLst/>
                </a:prstGeom>
                <a:solidFill>
                  <a:srgbClr val="66FFFF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ATIENDE</a:t>
                  </a:r>
                </a:p>
              </p:txBody>
            </p:sp>
            <p:sp>
              <p:nvSpPr>
                <p:cNvPr id="9250" name="Rectangle 142"/>
                <p:cNvSpPr>
                  <a:spLocks noChangeArrowheads="1"/>
                </p:cNvSpPr>
                <p:nvPr/>
              </p:nvSpPr>
              <p:spPr bwMode="auto">
                <a:xfrm>
                  <a:off x="2928926" y="1571612"/>
                  <a:ext cx="4510282" cy="426275"/>
                </a:xfrm>
                <a:prstGeom prst="rect">
                  <a:avLst/>
                </a:prstGeom>
                <a:solidFill>
                  <a:srgbClr val="66FF33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  <a:sym typeface="Webdings" panose="05030102010509060703" pitchFamily="18" charset="2"/>
                    </a:rPr>
                    <a:t>PERSONA CREMA </a:t>
                  </a: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  <a:sym typeface="Wingdings" panose="05000000000000000000" pitchFamily="2" charset="2"/>
                    </a:rPr>
                    <a:t> </a:t>
                  </a:r>
                  <a:endPara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ebdings" panose="05030102010509060703" pitchFamily="18" charset="2"/>
                  </a:endParaRPr>
                </a:p>
              </p:txBody>
            </p:sp>
            <p:sp>
              <p:nvSpPr>
                <p:cNvPr id="9238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39582" y="5445964"/>
                  <a:ext cx="4510075" cy="427736"/>
                </a:xfrm>
                <a:prstGeom prst="rect">
                  <a:avLst/>
                </a:prstGeom>
                <a:solidFill>
                  <a:srgbClr val="66FFFF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SE NIEGA</a:t>
                  </a:r>
                </a:p>
              </p:txBody>
            </p:sp>
            <p:sp>
              <p:nvSpPr>
                <p:cNvPr id="9239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39582" y="5905819"/>
                  <a:ext cx="4510075" cy="427736"/>
                </a:xfrm>
                <a:prstGeom prst="rect">
                  <a:avLst/>
                </a:prstGeom>
                <a:solidFill>
                  <a:srgbClr val="FF3300"/>
                </a:solidFill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400" kern="0" dirty="0">
                      <a:solidFill>
                        <a:schemeClr val="bg1"/>
                      </a:solidFill>
                      <a:latin typeface="Berlin Sans FB Demi" panose="020E0802020502020306" pitchFamily="34" charset="0"/>
                    </a:rPr>
                    <a:t>NO SE COMPORTA</a:t>
                  </a:r>
                  <a:endParaRPr lang="es-ES" altLang="es-ES" sz="2400" kern="0" dirty="0">
                    <a:solidFill>
                      <a:srgbClr val="FF3300"/>
                    </a:solidFill>
                    <a:latin typeface="Berlin Sans FB Demi" panose="020E0802020502020306" pitchFamily="34" charset="0"/>
                  </a:endParaRPr>
                </a:p>
              </p:txBody>
            </p:sp>
          </p:grpSp>
          <p:grpSp>
            <p:nvGrpSpPr>
              <p:cNvPr id="7" name="64 Grupo"/>
              <p:cNvGrpSpPr/>
              <p:nvPr/>
            </p:nvGrpSpPr>
            <p:grpSpPr>
              <a:xfrm>
                <a:off x="2051720" y="836712"/>
                <a:ext cx="698299" cy="5119133"/>
                <a:chOff x="2101057" y="1571612"/>
                <a:chExt cx="698299" cy="4761943"/>
              </a:xfrm>
            </p:grpSpPr>
            <p:sp>
              <p:nvSpPr>
                <p:cNvPr id="9226" name="Rectangle 123"/>
                <p:cNvSpPr>
                  <a:spLocks noChangeArrowheads="1"/>
                </p:cNvSpPr>
                <p:nvPr/>
              </p:nvSpPr>
              <p:spPr bwMode="auto">
                <a:xfrm>
                  <a:off x="2101067" y="2438647"/>
                  <a:ext cx="697909" cy="424816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8</a:t>
                  </a:r>
                </a:p>
              </p:txBody>
            </p:sp>
            <p:sp>
              <p:nvSpPr>
                <p:cNvPr id="92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2101067" y="4145208"/>
                  <a:ext cx="697909" cy="426275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4</a:t>
                  </a:r>
                </a:p>
              </p:txBody>
            </p:sp>
            <p:sp>
              <p:nvSpPr>
                <p:cNvPr id="26" name="Rectangle 127"/>
                <p:cNvSpPr>
                  <a:spLocks noChangeArrowheads="1"/>
                </p:cNvSpPr>
                <p:nvPr/>
              </p:nvSpPr>
              <p:spPr bwMode="auto">
                <a:xfrm>
                  <a:off x="2101057" y="3718952"/>
                  <a:ext cx="698299" cy="426278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800" kern="0" dirty="0">
                      <a:latin typeface="Berlin Sans FB Demi" pitchFamily="34" charset="0"/>
                    </a:rPr>
                    <a:t>5</a:t>
                  </a:r>
                </a:p>
              </p:txBody>
            </p:sp>
            <p:sp>
              <p:nvSpPr>
                <p:cNvPr id="27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1057" y="2863477"/>
                  <a:ext cx="698299" cy="426278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800" kern="0" dirty="0">
                      <a:latin typeface="Berlin Sans FB Demi" pitchFamily="34" charset="0"/>
                    </a:rPr>
                    <a:t>7</a:t>
                  </a:r>
                </a:p>
              </p:txBody>
            </p:sp>
            <p:sp>
              <p:nvSpPr>
                <p:cNvPr id="2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01057" y="3289755"/>
                  <a:ext cx="698299" cy="429198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800" kern="0" dirty="0">
                      <a:latin typeface="Berlin Sans FB Demi" pitchFamily="34" charset="0"/>
                    </a:rPr>
                    <a:t>6</a:t>
                  </a:r>
                  <a:endParaRPr lang="es-ES" sz="3200" kern="0" dirty="0">
                    <a:latin typeface="Berlin Sans FB Demi" pitchFamily="34" charset="0"/>
                  </a:endParaRPr>
                </a:p>
              </p:txBody>
            </p:sp>
            <p:sp>
              <p:nvSpPr>
                <p:cNvPr id="9231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01067" y="2028430"/>
                  <a:ext cx="697909" cy="426275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9</a:t>
                  </a:r>
                </a:p>
              </p:txBody>
            </p:sp>
            <p:sp>
              <p:nvSpPr>
                <p:cNvPr id="3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101057" y="1571612"/>
                  <a:ext cx="698299" cy="426278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400">
                    <a:defRPr/>
                  </a:pPr>
                  <a:r>
                    <a:rPr lang="es-ES" sz="2800" kern="0" dirty="0">
                      <a:latin typeface="Berlin Sans FB Demi" pitchFamily="34" charset="0"/>
                    </a:rPr>
                    <a:t>10</a:t>
                  </a:r>
                </a:p>
              </p:txBody>
            </p:sp>
            <p:sp>
              <p:nvSpPr>
                <p:cNvPr id="923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101089" y="4571484"/>
                  <a:ext cx="697887" cy="425941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3</a:t>
                  </a:r>
                </a:p>
              </p:txBody>
            </p:sp>
            <p:sp>
              <p:nvSpPr>
                <p:cNvPr id="92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101057" y="4999218"/>
                  <a:ext cx="697919" cy="427736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2</a:t>
                  </a:r>
                </a:p>
              </p:txBody>
            </p:sp>
            <p:sp>
              <p:nvSpPr>
                <p:cNvPr id="922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101057" y="5445964"/>
                  <a:ext cx="697887" cy="427736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1</a:t>
                  </a:r>
                </a:p>
              </p:txBody>
            </p:sp>
            <p:sp>
              <p:nvSpPr>
                <p:cNvPr id="922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101057" y="5905819"/>
                  <a:ext cx="697887" cy="427736"/>
                </a:xfrm>
                <a:prstGeom prst="rect">
                  <a:avLst/>
                </a:prstGeom>
                <a:noFill/>
                <a:ln w="50800" algn="ctr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s-ES" altLang="es-ES" sz="2800" kern="0" dirty="0">
                      <a:latin typeface="Berlin Sans FB Demi" panose="020E0802020502020306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2" name="60 Grupo"/>
            <p:cNvGrpSpPr/>
            <p:nvPr/>
          </p:nvGrpSpPr>
          <p:grpSpPr>
            <a:xfrm>
              <a:off x="7452320" y="836712"/>
              <a:ext cx="648072" cy="5119133"/>
              <a:chOff x="2928926" y="1571612"/>
              <a:chExt cx="4520938" cy="4761943"/>
            </a:xfrm>
          </p:grpSpPr>
          <p:sp>
            <p:nvSpPr>
              <p:cNvPr id="43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CC99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I</a:t>
                </a:r>
              </a:p>
            </p:txBody>
          </p:sp>
          <p:sp>
            <p:nvSpPr>
              <p:cNvPr id="44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E</a:t>
                </a:r>
              </a:p>
            </p:txBody>
          </p:sp>
          <p:sp>
            <p:nvSpPr>
              <p:cNvPr id="45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P</a:t>
                </a:r>
              </a:p>
            </p:txBody>
          </p:sp>
          <p:sp>
            <p:nvSpPr>
              <p:cNvPr id="46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S</a:t>
                </a:r>
              </a:p>
            </p:txBody>
          </p:sp>
          <p:sp>
            <p:nvSpPr>
              <p:cNvPr id="47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kern="0" dirty="0">
                    <a:solidFill>
                      <a:schemeClr val="bg1"/>
                    </a:solidFill>
                    <a:latin typeface="Berlin Sans FB Demi" pitchFamily="34" charset="0"/>
                  </a:rPr>
                  <a:t>C</a:t>
                </a:r>
              </a:p>
            </p:txBody>
          </p:sp>
          <p:sp>
            <p:nvSpPr>
              <p:cNvPr id="48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F</a:t>
                </a:r>
              </a:p>
            </p:txBody>
          </p:sp>
          <p:sp>
            <p:nvSpPr>
              <p:cNvPr id="49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4"/>
                <a:ext cx="4510075" cy="425941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T</a:t>
                </a:r>
              </a:p>
            </p:txBody>
          </p:sp>
          <p:sp>
            <p:nvSpPr>
              <p:cNvPr id="50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</a:t>
                </a:r>
              </a:p>
            </p:txBody>
          </p:sp>
          <p:sp>
            <p:nvSpPr>
              <p:cNvPr id="51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 </a:t>
                </a:r>
                <a:endParaRPr lang="es-ES" altLang="es-ES" sz="24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52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N</a:t>
                </a:r>
              </a:p>
            </p:txBody>
          </p:sp>
          <p:sp>
            <p:nvSpPr>
              <p:cNvPr id="53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24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8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99688" y="6453188"/>
            <a:ext cx="468312" cy="404812"/>
          </a:xfrm>
          <a:prstGeom prst="actionButtonReturn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  <a:defRPr/>
            </a:pPr>
            <a:endParaRPr lang="es-ES" altLang="es-ES" sz="1600" ker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20225"/>
            <a:ext cx="539552" cy="34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s-ES_tradnl" altLang="es-ES" sz="2000" dirty="0">
                <a:effectLst/>
                <a:latin typeface="Berlin Sans FB Demi" panose="020E0802020502020306" pitchFamily="34" charset="0"/>
              </a:rPr>
              <a:t>SP</a:t>
            </a:r>
            <a:endParaRPr lang="es-ES" altLang="es-ES" sz="2000" dirty="0"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9218" name="Rectangle 52"/>
          <p:cNvSpPr>
            <a:spLocks noChangeArrowheads="1"/>
          </p:cNvSpPr>
          <p:nvPr/>
        </p:nvSpPr>
        <p:spPr bwMode="auto">
          <a:xfrm>
            <a:off x="3625057" y="152606"/>
            <a:ext cx="5348430" cy="49617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  <a:defRPr/>
            </a:pPr>
            <a:r>
              <a:rPr lang="es-ES" altLang="es-ES" sz="2800" kern="0" dirty="0">
                <a:latin typeface="Berlin Sans FB Demi" panose="020E0802020502020306" pitchFamily="34" charset="0"/>
              </a:rPr>
              <a:t>SISTEMA DE PLANTAS</a:t>
            </a:r>
            <a:r>
              <a:rPr lang="es-ES" altLang="es-ES" sz="2800" kern="0" dirty="0"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89" name="Group 396"/>
          <p:cNvGraphicFramePr>
            <a:graphicFrameLocks noGrp="1"/>
          </p:cNvGraphicFramePr>
          <p:nvPr>
            <p:extLst/>
          </p:nvPr>
        </p:nvGraphicFramePr>
        <p:xfrm>
          <a:off x="7320136" y="1628801"/>
          <a:ext cx="2736304" cy="3456387"/>
        </p:xfrm>
        <a:graphic>
          <a:graphicData uri="http://schemas.openxmlformats.org/drawingml/2006/table">
            <a:tbl>
              <a:tblPr/>
              <a:tblGrid>
                <a:gridCol w="11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9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kumimoji="0" 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ALS / PROFES </a:t>
                      </a:r>
                      <a:r>
                        <a:rPr kumimoji="0" 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  <a:sym typeface="Wingdings" panose="05000000000000000000" pitchFamily="2" charset="2"/>
                        </a:rPr>
                        <a:t>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P1</a:t>
                      </a:r>
                      <a:endParaRPr kumimoji="0" lang="es-E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P2</a:t>
                      </a:r>
                      <a:endParaRPr kumimoji="0" lang="es-E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P3</a:t>
                      </a:r>
                      <a:endParaRPr kumimoji="0" lang="es-E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P4 </a:t>
                      </a:r>
                      <a:endParaRPr kumimoji="0" lang="es-E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P5 </a:t>
                      </a:r>
                      <a:endParaRPr kumimoji="0" lang="es-E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A1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A2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A3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A4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A5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A6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A7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A8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A9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A10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207568" y="1628800"/>
            <a:ext cx="4100970" cy="3457130"/>
            <a:chOff x="1045351" y="1628800"/>
            <a:chExt cx="4100970" cy="3457130"/>
          </a:xfrm>
        </p:grpSpPr>
        <p:grpSp>
          <p:nvGrpSpPr>
            <p:cNvPr id="6" name="60 Grupo"/>
            <p:cNvGrpSpPr/>
            <p:nvPr/>
          </p:nvGrpSpPr>
          <p:grpSpPr>
            <a:xfrm>
              <a:off x="1045351" y="1629546"/>
              <a:ext cx="718337" cy="3456384"/>
              <a:chOff x="2928926" y="1571612"/>
              <a:chExt cx="4520938" cy="4761943"/>
            </a:xfrm>
          </p:grpSpPr>
          <p:sp>
            <p:nvSpPr>
              <p:cNvPr id="9240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FFC0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8 I</a:t>
                </a:r>
              </a:p>
            </p:txBody>
          </p:sp>
          <p:sp>
            <p:nvSpPr>
              <p:cNvPr id="9241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4 E</a:t>
                </a:r>
              </a:p>
            </p:txBody>
          </p:sp>
          <p:sp>
            <p:nvSpPr>
              <p:cNvPr id="2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5 P</a:t>
                </a:r>
              </a:p>
            </p:txBody>
          </p:sp>
          <p:sp>
            <p:nvSpPr>
              <p:cNvPr id="3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7 S</a:t>
                </a:r>
              </a:p>
            </p:txBody>
          </p:sp>
          <p:sp>
            <p:nvSpPr>
              <p:cNvPr id="4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itchFamily="34" charset="0"/>
                  </a:rPr>
                  <a:t>6 C</a:t>
                </a:r>
              </a:p>
            </p:txBody>
          </p:sp>
          <p:sp>
            <p:nvSpPr>
              <p:cNvPr id="9245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9 F</a:t>
                </a:r>
              </a:p>
            </p:txBody>
          </p:sp>
          <p:sp>
            <p:nvSpPr>
              <p:cNvPr id="9248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5"/>
                <a:ext cx="4510075" cy="54382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3 T </a:t>
                </a:r>
                <a:endParaRPr lang="es-ES" altLang="es-ES" sz="1600" kern="0" dirty="0">
                  <a:solidFill>
                    <a:srgbClr val="FF33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249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2 O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250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10 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9238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1 N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239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0 A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87" name="60 Grupo"/>
            <p:cNvGrpSpPr/>
            <p:nvPr/>
          </p:nvGrpSpPr>
          <p:grpSpPr>
            <a:xfrm>
              <a:off x="4427984" y="1629546"/>
              <a:ext cx="718337" cy="3456384"/>
              <a:chOff x="2928926" y="1571612"/>
              <a:chExt cx="4520938" cy="4761943"/>
            </a:xfrm>
          </p:grpSpPr>
          <p:sp>
            <p:nvSpPr>
              <p:cNvPr id="88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FFC0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8 I</a:t>
                </a:r>
              </a:p>
            </p:txBody>
          </p:sp>
          <p:sp>
            <p:nvSpPr>
              <p:cNvPr id="90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4 E</a:t>
                </a:r>
              </a:p>
            </p:txBody>
          </p:sp>
          <p:sp>
            <p:nvSpPr>
              <p:cNvPr id="91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5 P</a:t>
                </a:r>
              </a:p>
            </p:txBody>
          </p:sp>
          <p:sp>
            <p:nvSpPr>
              <p:cNvPr id="92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7 S</a:t>
                </a:r>
              </a:p>
            </p:txBody>
          </p:sp>
          <p:sp>
            <p:nvSpPr>
              <p:cNvPr id="93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itchFamily="34" charset="0"/>
                  </a:rPr>
                  <a:t>6 C</a:t>
                </a:r>
              </a:p>
            </p:txBody>
          </p:sp>
          <p:sp>
            <p:nvSpPr>
              <p:cNvPr id="94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9 F</a:t>
                </a:r>
              </a:p>
            </p:txBody>
          </p:sp>
          <p:sp>
            <p:nvSpPr>
              <p:cNvPr id="95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5"/>
                <a:ext cx="4510075" cy="54382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3 T </a:t>
                </a:r>
                <a:endParaRPr lang="es-ES" altLang="es-ES" sz="1600" kern="0" dirty="0">
                  <a:solidFill>
                    <a:srgbClr val="FF33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6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2 O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7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10 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98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1 N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9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0 A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100" name="60 Grupo"/>
            <p:cNvGrpSpPr/>
            <p:nvPr/>
          </p:nvGrpSpPr>
          <p:grpSpPr>
            <a:xfrm>
              <a:off x="1865896" y="1629546"/>
              <a:ext cx="718337" cy="3456384"/>
              <a:chOff x="2928926" y="1571612"/>
              <a:chExt cx="4520938" cy="4761943"/>
            </a:xfrm>
          </p:grpSpPr>
          <p:sp>
            <p:nvSpPr>
              <p:cNvPr id="101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FFC0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8 I</a:t>
                </a:r>
              </a:p>
            </p:txBody>
          </p:sp>
          <p:sp>
            <p:nvSpPr>
              <p:cNvPr id="102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4 E</a:t>
                </a:r>
              </a:p>
            </p:txBody>
          </p:sp>
          <p:sp>
            <p:nvSpPr>
              <p:cNvPr id="103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5 P</a:t>
                </a:r>
              </a:p>
            </p:txBody>
          </p:sp>
          <p:sp>
            <p:nvSpPr>
              <p:cNvPr id="104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7 S</a:t>
                </a:r>
              </a:p>
            </p:txBody>
          </p:sp>
          <p:sp>
            <p:nvSpPr>
              <p:cNvPr id="105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itchFamily="34" charset="0"/>
                  </a:rPr>
                  <a:t>6 C</a:t>
                </a:r>
              </a:p>
            </p:txBody>
          </p:sp>
          <p:sp>
            <p:nvSpPr>
              <p:cNvPr id="106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9 F</a:t>
                </a:r>
              </a:p>
            </p:txBody>
          </p:sp>
          <p:sp>
            <p:nvSpPr>
              <p:cNvPr id="107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5"/>
                <a:ext cx="4510075" cy="54382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3 T </a:t>
                </a:r>
                <a:endParaRPr lang="es-ES" altLang="es-ES" sz="1600" kern="0" dirty="0">
                  <a:solidFill>
                    <a:srgbClr val="FF33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08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2 O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09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10 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10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1 N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11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0 A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112" name="60 Grupo"/>
            <p:cNvGrpSpPr/>
            <p:nvPr/>
          </p:nvGrpSpPr>
          <p:grpSpPr>
            <a:xfrm>
              <a:off x="3563888" y="1629546"/>
              <a:ext cx="718337" cy="3456384"/>
              <a:chOff x="2928926" y="1571612"/>
              <a:chExt cx="4520938" cy="4761943"/>
            </a:xfrm>
          </p:grpSpPr>
          <p:sp>
            <p:nvSpPr>
              <p:cNvPr id="113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FFC0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8 I</a:t>
                </a:r>
              </a:p>
            </p:txBody>
          </p:sp>
          <p:sp>
            <p:nvSpPr>
              <p:cNvPr id="114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4 E</a:t>
                </a:r>
              </a:p>
            </p:txBody>
          </p:sp>
          <p:sp>
            <p:nvSpPr>
              <p:cNvPr id="115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5 P</a:t>
                </a:r>
              </a:p>
            </p:txBody>
          </p:sp>
          <p:sp>
            <p:nvSpPr>
              <p:cNvPr id="116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7 S</a:t>
                </a:r>
              </a:p>
            </p:txBody>
          </p:sp>
          <p:sp>
            <p:nvSpPr>
              <p:cNvPr id="117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itchFamily="34" charset="0"/>
                  </a:rPr>
                  <a:t>6 C</a:t>
                </a:r>
              </a:p>
            </p:txBody>
          </p:sp>
          <p:sp>
            <p:nvSpPr>
              <p:cNvPr id="118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9 F</a:t>
                </a:r>
              </a:p>
            </p:txBody>
          </p:sp>
          <p:sp>
            <p:nvSpPr>
              <p:cNvPr id="119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5"/>
                <a:ext cx="4510075" cy="54382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3 T </a:t>
                </a:r>
                <a:endParaRPr lang="es-ES" altLang="es-ES" sz="1600" kern="0" dirty="0">
                  <a:solidFill>
                    <a:srgbClr val="FF33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20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2 O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21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10 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22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1 N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23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0 A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124" name="60 Grupo"/>
            <p:cNvGrpSpPr/>
            <p:nvPr/>
          </p:nvGrpSpPr>
          <p:grpSpPr>
            <a:xfrm>
              <a:off x="2699792" y="1628800"/>
              <a:ext cx="718337" cy="3456384"/>
              <a:chOff x="2928926" y="1571612"/>
              <a:chExt cx="4520938" cy="4761943"/>
            </a:xfrm>
          </p:grpSpPr>
          <p:sp>
            <p:nvSpPr>
              <p:cNvPr id="125" name="Rectangle 123"/>
              <p:cNvSpPr>
                <a:spLocks noChangeArrowheads="1"/>
              </p:cNvSpPr>
              <p:nvPr/>
            </p:nvSpPr>
            <p:spPr bwMode="auto">
              <a:xfrm>
                <a:off x="2939648" y="2438647"/>
                <a:ext cx="4510216" cy="424816"/>
              </a:xfrm>
              <a:prstGeom prst="rect">
                <a:avLst/>
              </a:prstGeom>
              <a:solidFill>
                <a:srgbClr val="FFC0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8 I</a:t>
                </a:r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2939648" y="4145208"/>
                <a:ext cx="4510216" cy="42627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4 E</a:t>
                </a: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2939582" y="3718952"/>
                <a:ext cx="4509905" cy="42627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ysClr val="windowText" lastClr="000000"/>
                    </a:solidFill>
                    <a:latin typeface="Berlin Sans FB Demi" pitchFamily="34" charset="0"/>
                  </a:rPr>
                  <a:t>5 P</a:t>
                </a:r>
              </a:p>
            </p:txBody>
          </p:sp>
          <p:sp>
            <p:nvSpPr>
              <p:cNvPr id="128" name="Rectangle 129"/>
              <p:cNvSpPr>
                <a:spLocks noChangeArrowheads="1"/>
              </p:cNvSpPr>
              <p:nvPr/>
            </p:nvSpPr>
            <p:spPr bwMode="auto">
              <a:xfrm>
                <a:off x="2939582" y="2863477"/>
                <a:ext cx="4509905" cy="426278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7 S</a:t>
                </a:r>
              </a:p>
            </p:txBody>
          </p:sp>
          <p:sp>
            <p:nvSpPr>
              <p:cNvPr id="129" name="Rectangle 130"/>
              <p:cNvSpPr>
                <a:spLocks noChangeArrowheads="1"/>
              </p:cNvSpPr>
              <p:nvPr/>
            </p:nvSpPr>
            <p:spPr bwMode="auto">
              <a:xfrm>
                <a:off x="2939582" y="3289755"/>
                <a:ext cx="4509905" cy="42919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kern="0" dirty="0">
                    <a:solidFill>
                      <a:schemeClr val="bg1"/>
                    </a:solidFill>
                    <a:latin typeface="Berlin Sans FB Demi" pitchFamily="34" charset="0"/>
                  </a:rPr>
                  <a:t>6 C</a:t>
                </a:r>
              </a:p>
            </p:txBody>
          </p:sp>
          <p:sp>
            <p:nvSpPr>
              <p:cNvPr id="130" name="Rectangle 135"/>
              <p:cNvSpPr>
                <a:spLocks noChangeArrowheads="1"/>
              </p:cNvSpPr>
              <p:nvPr/>
            </p:nvSpPr>
            <p:spPr bwMode="auto">
              <a:xfrm>
                <a:off x="2939648" y="2000240"/>
                <a:ext cx="4510216" cy="426275"/>
              </a:xfrm>
              <a:prstGeom prst="rect">
                <a:avLst/>
              </a:prstGeom>
              <a:solidFill>
                <a:srgbClr val="FF66CC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9 F</a:t>
                </a:r>
              </a:p>
            </p:txBody>
          </p:sp>
          <p:sp>
            <p:nvSpPr>
              <p:cNvPr id="131" name="Rectangle 128"/>
              <p:cNvSpPr>
                <a:spLocks noChangeArrowheads="1"/>
              </p:cNvSpPr>
              <p:nvPr/>
            </p:nvSpPr>
            <p:spPr bwMode="auto">
              <a:xfrm>
                <a:off x="2939789" y="4571485"/>
                <a:ext cx="4510075" cy="543825"/>
              </a:xfrm>
              <a:prstGeom prst="rect">
                <a:avLst/>
              </a:prstGeom>
              <a:solidFill>
                <a:srgbClr val="66CC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3 T </a:t>
                </a:r>
                <a:endParaRPr lang="es-ES" altLang="es-ES" sz="1600" kern="0" dirty="0">
                  <a:solidFill>
                    <a:srgbClr val="FF33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2" name="Rectangle 140"/>
              <p:cNvSpPr>
                <a:spLocks noChangeArrowheads="1"/>
              </p:cNvSpPr>
              <p:nvPr/>
            </p:nvSpPr>
            <p:spPr bwMode="auto">
              <a:xfrm>
                <a:off x="2939789" y="4999218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2 O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3" name="Rectangle 142"/>
              <p:cNvSpPr>
                <a:spLocks noChangeArrowheads="1"/>
              </p:cNvSpPr>
              <p:nvPr/>
            </p:nvSpPr>
            <p:spPr bwMode="auto">
              <a:xfrm>
                <a:off x="2928926" y="1571612"/>
                <a:ext cx="4510282" cy="426275"/>
              </a:xfrm>
              <a:prstGeom prst="rect">
                <a:avLst/>
              </a:prstGeom>
              <a:solidFill>
                <a:srgbClr val="66FF33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10 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34" name="Rectangle 140"/>
              <p:cNvSpPr>
                <a:spLocks noChangeArrowheads="1"/>
              </p:cNvSpPr>
              <p:nvPr/>
            </p:nvSpPr>
            <p:spPr bwMode="auto">
              <a:xfrm>
                <a:off x="2939582" y="5445964"/>
                <a:ext cx="4510075" cy="427736"/>
              </a:xfrm>
              <a:prstGeom prst="rect">
                <a:avLst/>
              </a:prstGeom>
              <a:solidFill>
                <a:srgbClr val="66FFFF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1 N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5" name="Rectangle 140"/>
              <p:cNvSpPr>
                <a:spLocks noChangeArrowheads="1"/>
              </p:cNvSpPr>
              <p:nvPr/>
            </p:nvSpPr>
            <p:spPr bwMode="auto">
              <a:xfrm>
                <a:off x="2939582" y="5905819"/>
                <a:ext cx="4510075" cy="427736"/>
              </a:xfrm>
              <a:prstGeom prst="rect">
                <a:avLst/>
              </a:prstGeom>
              <a:solidFill>
                <a:srgbClr val="FF3300"/>
              </a:solidFill>
              <a:ln w="50800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s-ES_tradnl" altLang="es-ES" sz="1600" kern="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0 A</a:t>
                </a:r>
                <a:endParaRPr lang="es-ES" altLang="es-ES" sz="1600" kern="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</p:grpSp>
      <p:sp>
        <p:nvSpPr>
          <p:cNvPr id="7" name="Flecha: pentágono 6"/>
          <p:cNvSpPr/>
          <p:nvPr/>
        </p:nvSpPr>
        <p:spPr>
          <a:xfrm>
            <a:off x="6672064" y="2996952"/>
            <a:ext cx="432048" cy="79208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8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ángulo 9"/>
          <p:cNvSpPr>
            <a:spLocks noChangeArrowheads="1"/>
          </p:cNvSpPr>
          <p:nvPr/>
        </p:nvSpPr>
        <p:spPr bwMode="auto">
          <a:xfrm>
            <a:off x="1997547" y="1196753"/>
            <a:ext cx="3743325" cy="719138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DETECCIÓN PLANTA</a:t>
            </a:r>
          </a:p>
        </p:txBody>
      </p:sp>
      <p:grpSp>
        <p:nvGrpSpPr>
          <p:cNvPr id="33798" name="Group 12"/>
          <p:cNvGrpSpPr>
            <a:grpSpLocks/>
          </p:cNvGrpSpPr>
          <p:nvPr/>
        </p:nvGrpSpPr>
        <p:grpSpPr bwMode="auto">
          <a:xfrm>
            <a:off x="6096001" y="1196753"/>
            <a:ext cx="3743325" cy="4462463"/>
            <a:chOff x="431" y="981"/>
            <a:chExt cx="2358" cy="2811"/>
          </a:xfrm>
        </p:grpSpPr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431" y="981"/>
              <a:ext cx="2358" cy="45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PREGUNTARLES</a:t>
              </a:r>
              <a:endParaRPr lang="es-ES" altLang="es-ES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431" y="1570"/>
              <a:ext cx="2358" cy="45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PONER A PRUEBA</a:t>
              </a: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431" y="2160"/>
              <a:ext cx="2358" cy="45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s-ES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OBSERVARLES</a:t>
              </a:r>
              <a:endParaRPr lang="es-ES" altLang="es-ES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431" y="2750"/>
              <a:ext cx="2358" cy="45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s-ES" b="1">
                  <a:solidFill>
                    <a:schemeClr val="bg1"/>
                  </a:solidFill>
                  <a:latin typeface="Berlin Sans FB Demi" panose="020E0802020502020306" pitchFamily="34" charset="0"/>
                </a:rPr>
                <a:t>HACER CATAS</a:t>
              </a:r>
              <a:endParaRPr lang="es-ES" altLang="es-ES" b="1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431" y="3339"/>
              <a:ext cx="2358" cy="45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s-ES" b="1">
                  <a:solidFill>
                    <a:schemeClr val="bg1"/>
                  </a:solidFill>
                  <a:latin typeface="Berlin Sans FB Demi" panose="020E0802020502020306" pitchFamily="34" charset="0"/>
                </a:rPr>
                <a:t>MIRAR HISTORIAL</a:t>
              </a:r>
              <a:endParaRPr lang="es-ES" altLang="es-ES" b="1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3379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99688" y="6453188"/>
            <a:ext cx="468312" cy="404812"/>
          </a:xfrm>
          <a:prstGeom prst="actionButtonReturn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90403" y="4077072"/>
            <a:ext cx="3600450" cy="1513112"/>
            <a:chOff x="466403" y="4940076"/>
            <a:chExt cx="3600450" cy="1513112"/>
          </a:xfrm>
        </p:grpSpPr>
        <p:sp>
          <p:nvSpPr>
            <p:cNvPr id="33794" name="Rectangle 5"/>
            <p:cNvSpPr>
              <a:spLocks noChangeArrowheads="1"/>
            </p:cNvSpPr>
            <p:nvPr/>
          </p:nvSpPr>
          <p:spPr bwMode="auto">
            <a:xfrm>
              <a:off x="466403" y="4940076"/>
              <a:ext cx="3600450" cy="683419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371600" indent="-1371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s-ES" altLang="es-ES" dirty="0">
                  <a:solidFill>
                    <a:srgbClr val="FF9900"/>
                  </a:solidFill>
                  <a:latin typeface="Berlin Sans FB Demi" panose="020E0802020502020306" pitchFamily="34" charset="0"/>
                </a:rPr>
                <a:t>COMPARTIR</a:t>
              </a:r>
              <a:endParaRPr lang="es-ES" altLang="es-ES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66403" y="5769769"/>
              <a:ext cx="3600450" cy="683419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371600" indent="-1371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s-ES" altLang="es-ES" dirty="0">
                  <a:solidFill>
                    <a:srgbClr val="FF9900"/>
                  </a:solidFill>
                  <a:latin typeface="Berlin Sans FB Demi" panose="020E0802020502020306" pitchFamily="34" charset="0"/>
                </a:rPr>
                <a:t>EXTENSIÓN 1-V-T</a:t>
              </a:r>
              <a:endParaRPr lang="es-ES" altLang="es-ES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01452"/>
          </a:xfrm>
        </p:spPr>
        <p:txBody>
          <a:bodyPr/>
          <a:lstStyle/>
          <a:p>
            <a:r>
              <a:rPr lang="es-ES_tradnl" dirty="0">
                <a:effectLst/>
                <a:latin typeface="Berlin Sans FB Demi" panose="020E0802020502020306" pitchFamily="34" charset="0"/>
              </a:rPr>
              <a:t>OBSERVACIÓN EXPLORATORIA</a:t>
            </a:r>
            <a:endParaRPr lang="es-ES" dirty="0">
              <a:effectLst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3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>
                <a:effectLst/>
                <a:latin typeface="Berlin Sans FB Demi" panose="020E0802020502020306" pitchFamily="34" charset="0"/>
              </a:rPr>
              <a:t>RESCATE POR PLANTAS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747963" y="3284539"/>
            <a:ext cx="6838950" cy="3024187"/>
            <a:chOff x="567" y="1434"/>
            <a:chExt cx="4308" cy="1905"/>
          </a:xfrm>
        </p:grpSpPr>
        <p:grpSp>
          <p:nvGrpSpPr>
            <p:cNvPr id="6150" name="Group 3"/>
            <p:cNvGrpSpPr>
              <a:grpSpLocks/>
            </p:cNvGrpSpPr>
            <p:nvPr/>
          </p:nvGrpSpPr>
          <p:grpSpPr bwMode="auto">
            <a:xfrm>
              <a:off x="567" y="1434"/>
              <a:ext cx="1995" cy="1905"/>
              <a:chOff x="567" y="1434"/>
              <a:chExt cx="1995" cy="1905"/>
            </a:xfrm>
          </p:grpSpPr>
          <p:sp>
            <p:nvSpPr>
              <p:cNvPr id="6152" name="Rectangle 4"/>
              <p:cNvSpPr>
                <a:spLocks noChangeArrowheads="1"/>
              </p:cNvSpPr>
              <p:nvPr/>
            </p:nvSpPr>
            <p:spPr bwMode="auto">
              <a:xfrm>
                <a:off x="567" y="1434"/>
                <a:ext cx="1995" cy="408"/>
              </a:xfrm>
              <a:prstGeom prst="rect">
                <a:avLst/>
              </a:prstGeom>
              <a:solidFill>
                <a:srgbClr val="E8CF18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800" dirty="0">
                    <a:solidFill>
                      <a:srgbClr val="292929"/>
                    </a:solidFill>
                    <a:latin typeface="Arial Black" panose="020B0A04020102020204" pitchFamily="34" charset="0"/>
                  </a:rPr>
                  <a:t>PROFESORADO</a:t>
                </a:r>
              </a:p>
            </p:txBody>
          </p:sp>
          <p:sp>
            <p:nvSpPr>
              <p:cNvPr id="6153" name="Rectangle 5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1995" cy="408"/>
              </a:xfrm>
              <a:prstGeom prst="rect">
                <a:avLst/>
              </a:prstGeom>
              <a:solidFill>
                <a:srgbClr val="E8CF18">
                  <a:alpha val="70195"/>
                </a:srgb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800">
                    <a:solidFill>
                      <a:srgbClr val="292929"/>
                    </a:solidFill>
                    <a:latin typeface="Arial Black" panose="020B0A04020102020204" pitchFamily="34" charset="0"/>
                  </a:rPr>
                  <a:t>MOMENTO</a:t>
                </a:r>
              </a:p>
            </p:txBody>
          </p:sp>
          <p:sp>
            <p:nvSpPr>
              <p:cNvPr id="6154" name="Rectangle 6"/>
              <p:cNvSpPr>
                <a:spLocks noChangeArrowheads="1"/>
              </p:cNvSpPr>
              <p:nvPr/>
            </p:nvSpPr>
            <p:spPr bwMode="auto">
              <a:xfrm>
                <a:off x="567" y="2432"/>
                <a:ext cx="1995" cy="408"/>
              </a:xfrm>
              <a:prstGeom prst="rect">
                <a:avLst/>
              </a:prstGeom>
              <a:solidFill>
                <a:srgbClr val="E8CF18">
                  <a:alpha val="79999"/>
                </a:srgb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800" dirty="0">
                    <a:solidFill>
                      <a:srgbClr val="292929"/>
                    </a:solidFill>
                    <a:latin typeface="Arial Black" panose="020B0A04020102020204" pitchFamily="34" charset="0"/>
                  </a:rPr>
                  <a:t>ALUMNADO</a:t>
                </a:r>
              </a:p>
            </p:txBody>
          </p:sp>
          <p:sp>
            <p:nvSpPr>
              <p:cNvPr id="6155" name="Rectangle 7"/>
              <p:cNvSpPr>
                <a:spLocks noChangeArrowheads="1"/>
              </p:cNvSpPr>
              <p:nvPr/>
            </p:nvSpPr>
            <p:spPr bwMode="auto">
              <a:xfrm>
                <a:off x="567" y="1933"/>
                <a:ext cx="1995" cy="408"/>
              </a:xfrm>
              <a:prstGeom prst="rect">
                <a:avLst/>
              </a:prstGeom>
              <a:solidFill>
                <a:srgbClr val="E8CF18">
                  <a:alpha val="89803"/>
                </a:srgb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800">
                    <a:solidFill>
                      <a:srgbClr val="292929"/>
                    </a:solidFill>
                    <a:latin typeface="Arial Black" panose="020B0A04020102020204" pitchFamily="34" charset="0"/>
                  </a:rPr>
                  <a:t>TRATAMIENTO</a:t>
                </a:r>
              </a:p>
            </p:txBody>
          </p:sp>
        </p:grp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2880" y="1434"/>
              <a:ext cx="1995" cy="1905"/>
            </a:xfrm>
            <a:prstGeom prst="rect">
              <a:avLst/>
            </a:prstGeom>
            <a:solidFill>
              <a:srgbClr val="292929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5400">
                  <a:solidFill>
                    <a:schemeClr val="folHlink"/>
                  </a:solidFill>
                  <a:latin typeface="Berlin Sans FB Demi" panose="020E0802020502020306" pitchFamily="34" charset="0"/>
                </a:rPr>
                <a:t>IDÓNEOS</a:t>
              </a:r>
            </a:p>
          </p:txBody>
        </p:sp>
      </p:grp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2782888" y="1628776"/>
            <a:ext cx="6767512" cy="1223963"/>
          </a:xfrm>
          <a:prstGeom prst="rect">
            <a:avLst/>
          </a:prstGeom>
          <a:solidFill>
            <a:srgbClr val="FFCC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7200" b="1">
                <a:solidFill>
                  <a:schemeClr val="bg2"/>
                </a:solidFill>
                <a:latin typeface="Berlin Sans FB Demi" panose="020E0802020502020306" pitchFamily="34" charset="0"/>
              </a:rPr>
              <a:t>RESCATE</a:t>
            </a:r>
          </a:p>
        </p:txBody>
      </p:sp>
      <p:sp>
        <p:nvSpPr>
          <p:cNvPr id="6149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99688" y="6453188"/>
            <a:ext cx="468312" cy="404812"/>
          </a:xfrm>
          <a:prstGeom prst="actionButtonReturn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4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703263"/>
          </a:xfrm>
        </p:spPr>
        <p:txBody>
          <a:bodyPr/>
          <a:lstStyle/>
          <a:p>
            <a:pPr algn="ctr" eaLnBrk="1" hangingPunct="1"/>
            <a:r>
              <a:rPr lang="es-ES" altLang="es-ES" dirty="0">
                <a:solidFill>
                  <a:schemeClr val="folHlink"/>
                </a:solidFill>
                <a:effectLst/>
                <a:latin typeface="Berlin Sans FB Demi" panose="020E0802020502020306" pitchFamily="34" charset="0"/>
              </a:rPr>
              <a:t>SISTEMA DE DIQUES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125538"/>
            <a:ext cx="8640762" cy="518378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CONTENCIÓN</a:t>
            </a:r>
            <a:r>
              <a:rPr lang="es-ES" altLang="es-ES" sz="2400" dirty="0">
                <a:latin typeface="Berlin Sans FB Demi" panose="020E0802020502020306" pitchFamily="34" charset="0"/>
              </a:rPr>
              <a:t> de abusos.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APOYOS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DESLINDE</a:t>
            </a:r>
            <a:r>
              <a:rPr lang="es-ES" altLang="es-ES" sz="2400" dirty="0">
                <a:latin typeface="Berlin Sans FB Demi" panose="020E0802020502020306" pitchFamily="34" charset="0"/>
              </a:rPr>
              <a:t>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de</a:t>
            </a:r>
            <a:r>
              <a:rPr lang="es-ES" altLang="es-ES" sz="2400" dirty="0">
                <a:latin typeface="Berlin Sans FB Demi" panose="020E0802020502020306" pitchFamily="34" charset="0"/>
              </a:rPr>
              <a:t>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RESPONSABILIDADES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effectLst/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REPARTO equitativo de PROBLEMAS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UBICACIÓN DE PROBLEMAS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COMPENSACIÓN</a:t>
            </a:r>
            <a:r>
              <a:rPr lang="es-ES" altLang="es-ES" sz="2400" dirty="0">
                <a:latin typeface="Berlin Sans FB Demi" panose="020E0802020502020306" pitchFamily="34" charset="0"/>
              </a:rPr>
              <a:t> de carencias.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INTERCONEXIÓN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effectLst/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GARANTÍA</a:t>
            </a:r>
            <a:r>
              <a:rPr lang="es-ES" altLang="es-ES" sz="2400" dirty="0">
                <a:latin typeface="Berlin Sans FB Demi" panose="020E0802020502020306" pitchFamily="34" charset="0"/>
              </a:rPr>
              <a:t> DE RESPETO.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effectLst/>
                <a:latin typeface="Berlin Sans FB Demi" panose="020E0802020502020306" pitchFamily="34" charset="0"/>
              </a:rPr>
              <a:t>Sistema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AUTOGESTIÓN RESPALDADA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RUTA</a:t>
            </a:r>
            <a:r>
              <a:rPr lang="es-ES" altLang="es-ES" sz="2400" dirty="0">
                <a:latin typeface="Berlin Sans FB Demi" panose="020E0802020502020306" pitchFamily="34" charset="0"/>
              </a:rPr>
              <a:t> </a:t>
            </a:r>
            <a:r>
              <a:rPr lang="es-ES" altLang="es-E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DE DIQUES</a:t>
            </a:r>
            <a:r>
              <a:rPr lang="es-ES" altLang="es-ES" sz="2400" dirty="0">
                <a:latin typeface="Berlin Sans FB Demi" panose="020E0802020502020306" pitchFamily="34" charset="0"/>
              </a:rPr>
              <a:t>: cadena de </a:t>
            </a:r>
            <a:r>
              <a:rPr lang="es-ES" altLang="es-ES" sz="2400" dirty="0">
                <a:solidFill>
                  <a:srgbClr val="FFCC00"/>
                </a:solidFill>
                <a:effectLst/>
                <a:latin typeface="Berlin Sans FB Demi" panose="020E0802020502020306" pitchFamily="34" charset="0"/>
              </a:rPr>
              <a:t>CONSECUENCIAS</a:t>
            </a:r>
            <a:r>
              <a:rPr lang="es-ES" altLang="es-ES" sz="2400" dirty="0">
                <a:latin typeface="Berlin Sans FB Demi" panose="020E0802020502020306" pitchFamily="34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s-ES" altLang="es-E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ATAJO</a:t>
            </a:r>
            <a:r>
              <a:rPr lang="es-ES" altLang="es-ES" sz="2400" dirty="0">
                <a:latin typeface="Berlin Sans FB Demi" panose="020E0802020502020306" pitchFamily="34" charset="0"/>
              </a:rPr>
              <a:t> para URGENCIAS.</a:t>
            </a:r>
          </a:p>
        </p:txBody>
      </p:sp>
    </p:spTree>
    <p:extLst>
      <p:ext uri="{BB962C8B-B14F-4D97-AF65-F5344CB8AC3E}">
        <p14:creationId xmlns:p14="http://schemas.microsoft.com/office/powerpoint/2010/main" val="29737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1920083" y="1760652"/>
            <a:ext cx="8351837" cy="4249514"/>
            <a:chOff x="396082" y="1051696"/>
            <a:chExt cx="8351837" cy="4249514"/>
          </a:xfrm>
        </p:grpSpPr>
        <p:sp>
          <p:nvSpPr>
            <p:cNvPr id="139272" name="Rectangle 14"/>
            <p:cNvSpPr>
              <a:spLocks noChangeArrowheads="1"/>
            </p:cNvSpPr>
            <p:nvPr/>
          </p:nvSpPr>
          <p:spPr bwMode="auto">
            <a:xfrm rot="5400000">
              <a:off x="6371545" y="2924833"/>
              <a:ext cx="4249512" cy="503237"/>
            </a:xfrm>
            <a:prstGeom prst="flowChartOffpageConnector">
              <a:avLst/>
            </a:prstGeom>
            <a:solidFill>
              <a:srgbClr val="FF9966"/>
            </a:solidFill>
            <a:ln w="762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 b="1" dirty="0">
                  <a:solidFill>
                    <a:schemeClr val="bg1"/>
                  </a:solidFill>
                  <a:latin typeface="+mj-lt"/>
                </a:rPr>
                <a:t>FAMILIA</a:t>
              </a:r>
            </a:p>
          </p:txBody>
        </p:sp>
        <p:sp>
          <p:nvSpPr>
            <p:cNvPr id="139273" name="Rectangle 15"/>
            <p:cNvSpPr>
              <a:spLocks noChangeArrowheads="1"/>
            </p:cNvSpPr>
            <p:nvPr/>
          </p:nvSpPr>
          <p:spPr bwMode="auto">
            <a:xfrm rot="16200000">
              <a:off x="-1440544" y="2888322"/>
              <a:ext cx="4249514" cy="576262"/>
            </a:xfrm>
            <a:prstGeom prst="flowChartOffpageConnector">
              <a:avLst/>
            </a:prstGeom>
            <a:solidFill>
              <a:srgbClr val="CCCC00"/>
            </a:solidFill>
            <a:ln w="762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 b="1" dirty="0">
                  <a:solidFill>
                    <a:schemeClr val="bg1"/>
                  </a:solidFill>
                  <a:latin typeface="+mj-lt"/>
                </a:rPr>
                <a:t>ORIENTACIÓN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331913" y="1052513"/>
              <a:ext cx="6626225" cy="4248695"/>
              <a:chOff x="1331913" y="1052513"/>
              <a:chExt cx="6626225" cy="4248695"/>
            </a:xfrm>
          </p:grpSpPr>
          <p:sp>
            <p:nvSpPr>
              <p:cNvPr id="139269" name="Rectangle 11"/>
              <p:cNvSpPr>
                <a:spLocks noChangeArrowheads="1"/>
              </p:cNvSpPr>
              <p:nvPr/>
            </p:nvSpPr>
            <p:spPr bwMode="auto">
              <a:xfrm>
                <a:off x="1331913" y="3212976"/>
                <a:ext cx="6626225" cy="793956"/>
              </a:xfrm>
              <a:prstGeom prst="rect">
                <a:avLst/>
              </a:prstGeom>
              <a:solidFill>
                <a:srgbClr val="FF99CC"/>
              </a:solidFill>
              <a:ln w="76200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TUTORÍAS</a:t>
                </a:r>
              </a:p>
            </p:txBody>
          </p:sp>
          <p:sp>
            <p:nvSpPr>
              <p:cNvPr id="139270" name="Rectangle 12"/>
              <p:cNvSpPr>
                <a:spLocks noChangeArrowheads="1"/>
              </p:cNvSpPr>
              <p:nvPr/>
            </p:nvSpPr>
            <p:spPr bwMode="auto">
              <a:xfrm>
                <a:off x="1331913" y="2276872"/>
                <a:ext cx="6626225" cy="815193"/>
              </a:xfrm>
              <a:prstGeom prst="rect">
                <a:avLst/>
              </a:prstGeom>
              <a:solidFill>
                <a:srgbClr val="FF9900"/>
              </a:solidFill>
              <a:ln w="76200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b="1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DIRECCIÓN</a:t>
                </a:r>
              </a:p>
            </p:txBody>
          </p:sp>
          <p:sp>
            <p:nvSpPr>
              <p:cNvPr id="139271" name="Rectangle 13"/>
              <p:cNvSpPr>
                <a:spLocks noChangeArrowheads="1"/>
              </p:cNvSpPr>
              <p:nvPr/>
            </p:nvSpPr>
            <p:spPr bwMode="auto">
              <a:xfrm>
                <a:off x="1331913" y="1052513"/>
                <a:ext cx="6626225" cy="1092915"/>
              </a:xfrm>
              <a:prstGeom prst="rect">
                <a:avLst/>
              </a:prstGeom>
              <a:solidFill>
                <a:srgbClr val="99CC00"/>
              </a:solidFill>
              <a:ln w="76200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INTERVENCIÓN SOCIAL</a:t>
                </a:r>
              </a:p>
            </p:txBody>
          </p:sp>
          <p:grpSp>
            <p:nvGrpSpPr>
              <p:cNvPr id="4" name="Grupo 17"/>
              <p:cNvGrpSpPr/>
              <p:nvPr/>
            </p:nvGrpSpPr>
            <p:grpSpPr>
              <a:xfrm>
                <a:off x="1331913" y="4135983"/>
                <a:ext cx="6626225" cy="1165225"/>
                <a:chOff x="1568909" y="3798888"/>
                <a:chExt cx="6191913" cy="1165225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568909" y="4375150"/>
                  <a:ext cx="6191913" cy="588963"/>
                  <a:chOff x="703" y="1344"/>
                  <a:chExt cx="4174" cy="669"/>
                </a:xfrm>
              </p:grpSpPr>
              <p:grpSp>
                <p:nvGrpSpPr>
                  <p:cNvPr id="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703" y="1344"/>
                    <a:ext cx="3479" cy="669"/>
                    <a:chOff x="657" y="2478"/>
                    <a:chExt cx="3479" cy="669"/>
                  </a:xfrm>
                </p:grpSpPr>
                <p:sp>
                  <p:nvSpPr>
                    <p:cNvPr id="32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7" y="2478"/>
                      <a:ext cx="695" cy="6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P1</a:t>
                      </a:r>
                    </a:p>
                  </p:txBody>
                </p:sp>
                <p:sp>
                  <p:nvSpPr>
                    <p:cNvPr id="33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5" y="2478"/>
                      <a:ext cx="694" cy="669"/>
                    </a:xfrm>
                    <a:prstGeom prst="rect">
                      <a:avLst/>
                    </a:prstGeom>
                    <a:solidFill>
                      <a:srgbClr val="CC66FF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P4</a:t>
                      </a:r>
                    </a:p>
                  </p:txBody>
                </p:sp>
                <p:sp>
                  <p:nvSpPr>
                    <p:cNvPr id="34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9" y="2478"/>
                      <a:ext cx="697" cy="669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P5</a:t>
                      </a:r>
                    </a:p>
                  </p:txBody>
                </p:sp>
              </p:grpSp>
              <p:sp>
                <p:nvSpPr>
                  <p:cNvPr id="2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1344"/>
                    <a:ext cx="697" cy="669"/>
                  </a:xfrm>
                  <a:prstGeom prst="rect">
                    <a:avLst/>
                  </a:prstGeom>
                  <a:solidFill>
                    <a:srgbClr val="FFCC00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P2</a:t>
                    </a:r>
                  </a:p>
                </p:txBody>
              </p:sp>
              <p:sp>
                <p:nvSpPr>
                  <p:cNvPr id="3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095" y="1344"/>
                    <a:ext cx="694" cy="669"/>
                  </a:xfrm>
                  <a:prstGeom prst="rect">
                    <a:avLst/>
                  </a:prstGeom>
                  <a:solidFill>
                    <a:srgbClr val="FFFF00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P3</a:t>
                    </a:r>
                  </a:p>
                </p:txBody>
              </p:sp>
              <p:sp>
                <p:nvSpPr>
                  <p:cNvPr id="3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344"/>
                    <a:ext cx="695" cy="669"/>
                  </a:xfrm>
                  <a:prstGeom prst="rect">
                    <a:avLst/>
                  </a:prstGeom>
                  <a:solidFill>
                    <a:srgbClr val="FFCC99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P6</a:t>
                    </a:r>
                  </a:p>
                </p:txBody>
              </p:sp>
            </p:grpSp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1568909" y="3798888"/>
                  <a:ext cx="6191913" cy="588963"/>
                  <a:chOff x="703" y="1344"/>
                  <a:chExt cx="4174" cy="669"/>
                </a:xfrm>
              </p:grpSpPr>
              <p:grpSp>
                <p:nvGrpSpPr>
                  <p:cNvPr id="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703" y="1344"/>
                    <a:ext cx="3479" cy="669"/>
                    <a:chOff x="657" y="2478"/>
                    <a:chExt cx="3479" cy="669"/>
                  </a:xfrm>
                </p:grpSpPr>
                <p:sp>
                  <p:nvSpPr>
                    <p:cNvPr id="25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7" y="2478"/>
                      <a:ext cx="695" cy="66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P1</a:t>
                      </a:r>
                    </a:p>
                  </p:txBody>
                </p:sp>
                <p:sp>
                  <p:nvSpPr>
                    <p:cNvPr id="26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5" y="2478"/>
                      <a:ext cx="694" cy="66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P4</a:t>
                      </a:r>
                    </a:p>
                  </p:txBody>
                </p:sp>
                <p:sp>
                  <p:nvSpPr>
                    <p:cNvPr id="2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9" y="2478"/>
                      <a:ext cx="697" cy="66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76200" algn="ctr">
                      <a:solidFill>
                        <a:srgbClr val="666699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3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s-ES" altLang="es-ES" sz="2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P5</a:t>
                      </a:r>
                    </a:p>
                  </p:txBody>
                </p:sp>
              </p:grp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1344"/>
                    <a:ext cx="697" cy="669"/>
                  </a:xfrm>
                  <a:prstGeom prst="rect">
                    <a:avLst/>
                  </a:prstGeom>
                  <a:solidFill>
                    <a:srgbClr val="FF6600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P2</a:t>
                    </a:r>
                  </a:p>
                </p:txBody>
              </p:sp>
              <p:sp>
                <p:nvSpPr>
                  <p:cNvPr id="2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095" y="1344"/>
                    <a:ext cx="694" cy="669"/>
                  </a:xfrm>
                  <a:prstGeom prst="rect">
                    <a:avLst/>
                  </a:prstGeom>
                  <a:solidFill>
                    <a:srgbClr val="FF6600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P3</a:t>
                    </a:r>
                  </a:p>
                </p:txBody>
              </p:sp>
              <p:sp>
                <p:nvSpPr>
                  <p:cNvPr id="2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344"/>
                    <a:ext cx="695" cy="669"/>
                  </a:xfrm>
                  <a:prstGeom prst="rect">
                    <a:avLst/>
                  </a:prstGeom>
                  <a:solidFill>
                    <a:srgbClr val="FF6600"/>
                  </a:solidFill>
                  <a:ln w="76200" algn="ctr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5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2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P6</a:t>
                    </a:r>
                  </a:p>
                </p:txBody>
              </p:sp>
            </p:grpSp>
          </p:grpSp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970856" y="482104"/>
            <a:ext cx="8229600" cy="742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9pPr>
          </a:lstStyle>
          <a:p>
            <a:r>
              <a:rPr lang="es-ES" altLang="es-ES" sz="4000" dirty="0">
                <a:latin typeface="Berlin Sans FB Demi" panose="020E0802020502020306" pitchFamily="34" charset="0"/>
              </a:rPr>
              <a:t>TRIPULACIÓN: DIQUES</a:t>
            </a:r>
            <a:endParaRPr lang="es-ES" altLang="es-ES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6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6931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TRIPULACIÓN GPS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733313"/>
              </p:ext>
            </p:extLst>
          </p:nvPr>
        </p:nvGraphicFramePr>
        <p:xfrm>
          <a:off x="2341240" y="1844825"/>
          <a:ext cx="7499176" cy="420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6520711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330475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921448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54309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69378374"/>
                    </a:ext>
                  </a:extLst>
                </a:gridCol>
                <a:gridCol w="641176">
                  <a:extLst>
                    <a:ext uri="{9D8B030D-6E8A-4147-A177-3AD203B41FA5}">
                      <a16:colId xmlns:a16="http://schemas.microsoft.com/office/drawing/2014/main" val="3423194551"/>
                    </a:ext>
                  </a:extLst>
                </a:gridCol>
              </a:tblGrid>
              <a:tr h="4802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897087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Q y NP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Q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33205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6778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07631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0534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NQ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NP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2000" kern="12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NQ y 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13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847528" y="679920"/>
            <a:ext cx="8496944" cy="5989441"/>
            <a:chOff x="204" y="154"/>
            <a:chExt cx="4899" cy="3565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04" y="154"/>
              <a:ext cx="4899" cy="2236"/>
              <a:chOff x="204" y="154"/>
              <a:chExt cx="4899" cy="2236"/>
            </a:xfrm>
          </p:grpSpPr>
          <p:sp>
            <p:nvSpPr>
              <p:cNvPr id="151567" name="Rectangle 6"/>
              <p:cNvSpPr>
                <a:spLocks noChangeArrowheads="1"/>
              </p:cNvSpPr>
              <p:nvPr/>
            </p:nvSpPr>
            <p:spPr bwMode="auto">
              <a:xfrm>
                <a:off x="3560" y="162"/>
                <a:ext cx="1543" cy="2228"/>
              </a:xfrm>
              <a:prstGeom prst="rect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s-ES" altLang="es-ES" sz="2400" u="sng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D3: DIRECCIÓN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-"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RASTREAR.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-"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URGENCIAS.</a:t>
                </a:r>
                <a:endParaRPr lang="es-ES" altLang="es-ES" sz="2400" dirty="0">
                  <a:solidFill>
                    <a:srgbClr val="333333"/>
                  </a:solidFill>
                  <a:latin typeface="Berlin Sans FB Demi" panose="020E0802020502020306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-"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ENTREVISTAR.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-APOYAR.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s-ES" altLang="es-ES" sz="22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-</a:t>
                </a:r>
                <a:r>
                  <a:rPr lang="es-ES" altLang="es-ES" sz="22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DECIDIR APOYOS</a:t>
                </a:r>
                <a:r>
                  <a:rPr lang="es-ES" altLang="es-ES" sz="2200" dirty="0">
                    <a:solidFill>
                      <a:schemeClr val="bg2"/>
                    </a:solidFill>
                    <a:latin typeface="Berlin Sans FB Demi" panose="020E0802020502020306" pitchFamily="34" charset="0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-"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SEGUIR.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-"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SANCIONAR.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-INFORMAR.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s-ES" altLang="es-ES" sz="2400" dirty="0">
                  <a:solidFill>
                    <a:srgbClr val="4D4D4D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12309" name="Rectangle 6"/>
              <p:cNvSpPr>
                <a:spLocks noChangeArrowheads="1"/>
              </p:cNvSpPr>
              <p:nvPr/>
            </p:nvSpPr>
            <p:spPr bwMode="auto">
              <a:xfrm>
                <a:off x="204" y="154"/>
                <a:ext cx="1588" cy="2228"/>
              </a:xfrm>
              <a:prstGeom prst="rect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altLang="es-ES" sz="2400" u="sng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D1: PROFES</a:t>
                </a:r>
              </a:p>
              <a:p>
                <a:pPr eaLnBrk="1" hangingPunct="1">
                  <a:defRPr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-OBSERVAR.</a:t>
                </a:r>
              </a:p>
              <a:p>
                <a:pPr eaLnBrk="1" hangingPunct="1">
                  <a:defRPr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-ADVERTIR.</a:t>
                </a:r>
                <a:endParaRPr lang="es-ES" altLang="es-ES" sz="2800" dirty="0">
                  <a:solidFill>
                    <a:srgbClr val="FF0000"/>
                  </a:solidFill>
                  <a:latin typeface="Berlin Sans FB Demi" panose="020E0802020502020306" pitchFamily="34" charset="0"/>
                </a:endParaRPr>
              </a:p>
              <a:p>
                <a:pPr eaLnBrk="1" hangingPunct="1">
                  <a:defRPr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-ENTRENAR.</a:t>
                </a:r>
              </a:p>
              <a:p>
                <a:pPr eaLnBrk="1" hangingPunct="1">
                  <a:defRPr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-ENTREVISTAR.</a:t>
                </a:r>
                <a:endParaRPr lang="es-ES" altLang="es-ES" sz="3200" dirty="0">
                  <a:solidFill>
                    <a:srgbClr val="FF0000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endParaRPr>
              </a:p>
              <a:p>
                <a:pPr eaLnBrk="1" hangingPunct="1">
                  <a:defRPr/>
                </a:pPr>
                <a:r>
                  <a:rPr lang="es-ES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</a:rPr>
                  <a:t>-</a:t>
                </a:r>
                <a:r>
                  <a:rPr lang="es-ES_tradnl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SEGUIR.</a:t>
                </a:r>
              </a:p>
              <a:p>
                <a:pPr eaLnBrk="1" hangingPunct="1">
                  <a:defRPr/>
                </a:pPr>
                <a:r>
                  <a:rPr lang="es-ES_tradnl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-INFORMAR.</a:t>
                </a:r>
              </a:p>
              <a:p>
                <a:pPr eaLnBrk="1" hangingPunct="1">
                  <a:defRPr/>
                </a:pPr>
                <a:r>
                  <a:rPr lang="es-ES_tradnl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-APOYAR.</a:t>
                </a:r>
              </a:p>
              <a:p>
                <a:pPr eaLnBrk="1" hangingPunct="1">
                  <a:defRPr/>
                </a:pPr>
                <a:r>
                  <a:rPr lang="es-ES_tradnl" altLang="es-ES" sz="2400" dirty="0">
                    <a:solidFill>
                      <a:srgbClr val="4D4D4D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-CONFLUIR.</a:t>
                </a:r>
              </a:p>
            </p:txBody>
          </p:sp>
          <p:sp>
            <p:nvSpPr>
              <p:cNvPr id="151571" name="Rectangle 6"/>
              <p:cNvSpPr>
                <a:spLocks noChangeArrowheads="1"/>
              </p:cNvSpPr>
              <p:nvPr/>
            </p:nvSpPr>
            <p:spPr bwMode="auto">
              <a:xfrm>
                <a:off x="1881" y="162"/>
                <a:ext cx="1589" cy="2228"/>
              </a:xfrm>
              <a:prstGeom prst="rect">
                <a:avLst/>
              </a:prstGeom>
              <a:solidFill>
                <a:srgbClr val="4D4D4D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u="sng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D2: TUTORÍA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-RASTREAR.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  <a:sym typeface="Wingdings" panose="05000000000000000000" pitchFamily="2" charset="2"/>
                  </a:rPr>
                  <a:t>-APOYAR.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-FAMILIAS.</a:t>
                </a:r>
                <a:endParaRPr lang="es-ES" altLang="es-ES" sz="2400" dirty="0">
                  <a:solidFill>
                    <a:srgbClr val="FF0000"/>
                  </a:solidFill>
                  <a:latin typeface="Berlin Sans FB Demi" panose="020E0802020502020306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</a:t>
                </a:r>
                <a:r>
                  <a:rPr lang="es-ES" altLang="es-ES" sz="22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DECIDIR APOYOS</a:t>
                </a: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-SEGUIR.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-DIRIGIR RETOS.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-INFORMAR.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4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-GRUPAL.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20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-</a:t>
                </a:r>
                <a:r>
                  <a:rPr lang="es-ES" altLang="es-ES" sz="22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OTRAS TUTORÍAS</a:t>
                </a:r>
                <a:r>
                  <a:rPr lang="es-ES" altLang="es-ES" sz="2000" dirty="0">
                    <a:solidFill>
                      <a:srgbClr val="B2B2B2"/>
                    </a:solidFill>
                    <a:latin typeface="Berlin Sans FB Demi" panose="020E0802020502020306" pitchFamily="34" charset="0"/>
                  </a:rPr>
                  <a:t>.</a:t>
                </a:r>
              </a:p>
            </p:txBody>
          </p:sp>
        </p:grpSp>
        <p:sp>
          <p:nvSpPr>
            <p:cNvPr id="151565" name="Rectangle 6"/>
            <p:cNvSpPr>
              <a:spLocks noChangeArrowheads="1"/>
            </p:cNvSpPr>
            <p:nvPr/>
          </p:nvSpPr>
          <p:spPr bwMode="auto">
            <a:xfrm>
              <a:off x="204" y="2519"/>
              <a:ext cx="4899" cy="1200"/>
            </a:xfrm>
            <a:prstGeom prst="rect">
              <a:avLst/>
            </a:prstGeom>
            <a:solidFill>
              <a:srgbClr val="4D4D4D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 u="sng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INTERVENCIÓN SOCIAL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-</a:t>
              </a:r>
              <a:r>
                <a:rPr lang="es-ES" altLang="es-ES" sz="2400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COORDINACIÓN CON CENTRO.</a:t>
              </a:r>
              <a:r>
                <a:rPr lang="es-ES" altLang="es-ES" sz="2400" dirty="0">
                  <a:solidFill>
                    <a:srgbClr val="FFFFFF"/>
                  </a:solidFill>
                  <a:latin typeface="Berlin Sans FB Demi" panose="020E0802020502020306" pitchFamily="34" charset="0"/>
                </a:rPr>
                <a:t> </a:t>
              </a:r>
              <a:endParaRPr lang="es-ES" altLang="es-ES" sz="2400" dirty="0">
                <a:solidFill>
                  <a:srgbClr val="B2B2B2"/>
                </a:solidFill>
                <a:latin typeface="Berlin Sans FB Demi" panose="020E0802020502020306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-TRASVASE DE INFORMACIÓN.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-MEDIDAS PARALELAS. </a:t>
              </a:r>
              <a:endParaRPr lang="es-ES" altLang="es-ES" sz="2400" dirty="0">
                <a:solidFill>
                  <a:srgbClr val="B2B2B2"/>
                </a:solidFill>
                <a:latin typeface="Berlin Sans FB Demi" panose="020E0802020502020306" pitchFamily="34" charset="0"/>
                <a:sym typeface="Wingdings 3" panose="05040102010807070707" pitchFamily="18" charset="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 dirty="0">
                  <a:solidFill>
                    <a:srgbClr val="B2B2B2"/>
                  </a:solidFill>
                  <a:latin typeface="Berlin Sans FB Demi" panose="020E0802020502020306" pitchFamily="34" charset="0"/>
                </a:rPr>
                <a:t>-INTERVENCIÓN MULTICAUSAL. </a:t>
              </a:r>
              <a:endParaRPr lang="es-ES" altLang="es-ES" sz="2400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10" name="Rectángulo 9"/>
          <p:cNvSpPr/>
          <p:nvPr/>
        </p:nvSpPr>
        <p:spPr bwMode="auto">
          <a:xfrm>
            <a:off x="4223792" y="116632"/>
            <a:ext cx="3960440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Berlin Sans FB Demi" panose="020E0802020502020306" pitchFamily="34" charset="0"/>
              </a:rPr>
              <a:t>SISTEMADE DIQUES</a:t>
            </a:r>
          </a:p>
        </p:txBody>
      </p:sp>
    </p:spTree>
    <p:extLst>
      <p:ext uri="{BB962C8B-B14F-4D97-AF65-F5344CB8AC3E}">
        <p14:creationId xmlns:p14="http://schemas.microsoft.com/office/powerpoint/2010/main" val="36707026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0217" y="41233"/>
            <a:ext cx="2541737" cy="485775"/>
          </a:xfrm>
        </p:spPr>
        <p:txBody>
          <a:bodyPr/>
          <a:lstStyle/>
          <a:p>
            <a:pPr eaLnBrk="1" hangingPunct="1"/>
            <a:r>
              <a:rPr lang="es-ES" altLang="es-ES" sz="2000" dirty="0">
                <a:solidFill>
                  <a:srgbClr val="DDDDDD"/>
                </a:solidFill>
                <a:effectLst/>
                <a:latin typeface="Berlin Sans FB Demi" panose="020E0802020502020306" pitchFamily="34" charset="0"/>
              </a:rPr>
              <a:t>PROFESORADO (D1)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182813" y="1124745"/>
            <a:ext cx="7848600" cy="5544989"/>
            <a:chOff x="658813" y="1124744"/>
            <a:chExt cx="7848600" cy="5544989"/>
          </a:xfrm>
        </p:grpSpPr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658813" y="1696279"/>
              <a:ext cx="7848600" cy="497345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Font typeface="+mj-lt"/>
                <a:buAutoNum type="arabicPeriod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OBSERVACIÓN EXPLORATORIA.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AV-VA-A-M-O-I-R. 	F.	N-D-T-E.	P-C-S.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514350" indent="-514350" eaLnBrk="1" hangingPunct="1">
                <a:buFont typeface="+mj-lt"/>
                <a:buAutoNum type="arabicPeriod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ADVERTENCIAS PÚBLICAS</a:t>
              </a:r>
              <a:r>
                <a:rPr lang="es-ES" altLang="es-ES" sz="24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.</a:t>
              </a:r>
            </a:p>
            <a:p>
              <a:pPr marL="514350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Breve, pocas, calmada, discreta, potente, proactiva, firme, asertiva, amable. 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514350" indent="-514350" eaLnBrk="1" hangingPunct="1">
                <a:buFont typeface="+mj-lt"/>
                <a:buAutoNum type="arabicPeriod" startAt="3"/>
                <a:defRPr/>
              </a:pPr>
              <a:r>
                <a:rPr lang="es-ES_tradnl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CUÑAS ASERTIVAS.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Reciprocidad, perspectivas, colaboración, autocontrol, derivación. 5 R.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514350" indent="-514350" eaLnBrk="1" hangingPunct="1">
                <a:buFont typeface="+mj-lt"/>
                <a:buAutoNum type="arabicPeriod" startAt="3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ENTREVISTAS PRIVADAS.</a:t>
              </a:r>
            </a:p>
            <a:p>
              <a:pPr marL="514350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No puedes 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 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demanda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 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compromiso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  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pruebas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  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seguir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  y si no, y si sí</a:t>
              </a: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.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457200" indent="-457200" eaLnBrk="1" hangingPunct="1">
                <a:buFont typeface="+mj-lt"/>
                <a:buAutoNum type="arabicPeriod" startAt="5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PEDIR AYUDA.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  <a:sym typeface="Wingdings" panose="05000000000000000000" pitchFamily="2" charset="2"/>
                </a:rPr>
                <a:t>Fácil. Digital. Ha hecho - no para de. 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514350" indent="-514350" eaLnBrk="1" hangingPunct="1">
                <a:buAutoNum type="arabicPeriod" startAt="5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APOYOS.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Rastreo. Mirar extensión. Entrevista con seguimiento.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  <a:p>
              <a:pPr marL="514350" indent="-514350" eaLnBrk="1" hangingPunct="1">
                <a:buAutoNum type="arabicPeriod" startAt="5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SEGUIMIENTO 1-0-1.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Potente. Fácil. Temporal. Retráctil. 1’ en 3 semanas. </a:t>
              </a:r>
            </a:p>
            <a:p>
              <a:pPr marL="514350" indent="-514350" eaLnBrk="1" hangingPunct="1">
                <a:buAutoNum type="arabicPeriod" startAt="5"/>
                <a:defRPr/>
              </a:pPr>
              <a:r>
                <a:rPr lang="es-ES" altLang="es-ES" sz="24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RETOS COLECTIVOS. </a:t>
              </a:r>
            </a:p>
            <a:p>
              <a:pPr marL="1257300" lvl="1" indent="-514350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_tradnl" altLang="es-ES" sz="1600" dirty="0">
                  <a:solidFill>
                    <a:schemeClr val="bg2"/>
                  </a:solidFill>
                  <a:latin typeface="Berlin Sans FB Demi" panose="020E0802020502020306" pitchFamily="34" charset="0"/>
                </a:rPr>
                <a:t>Pareja, radial, doble radial, circular, grupal.</a:t>
              </a:r>
              <a:endParaRPr lang="es-ES" altLang="es-ES" sz="1600" dirty="0">
                <a:solidFill>
                  <a:schemeClr val="bg2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4345" name="Rectangle 6"/>
            <p:cNvSpPr>
              <a:spLocks noChangeArrowheads="1"/>
            </p:cNvSpPr>
            <p:nvPr/>
          </p:nvSpPr>
          <p:spPr bwMode="auto">
            <a:xfrm>
              <a:off x="658813" y="1124744"/>
              <a:ext cx="7848600" cy="545360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ES" sz="2800" dirty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GESTIÓN DE INCUMPLIMIENTOS</a:t>
              </a:r>
            </a:p>
          </p:txBody>
        </p:sp>
      </p:grp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92414" y="586717"/>
            <a:ext cx="7848600" cy="40909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  <a:t>GESTIÓN DE AULA</a:t>
            </a:r>
          </a:p>
        </p:txBody>
      </p:sp>
    </p:spTree>
    <p:extLst>
      <p:ext uri="{BB962C8B-B14F-4D97-AF65-F5344CB8AC3E}">
        <p14:creationId xmlns:p14="http://schemas.microsoft.com/office/powerpoint/2010/main" val="417997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4"/>
          <p:cNvSpPr txBox="1">
            <a:spLocks noChangeArrowheads="1"/>
          </p:cNvSpPr>
          <p:nvPr/>
        </p:nvSpPr>
        <p:spPr bwMode="auto">
          <a:xfrm>
            <a:off x="2643783" y="162860"/>
            <a:ext cx="6801872" cy="64214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anose="020E0802020502020306" pitchFamily="34" charset="0"/>
              </a:defRPr>
            </a:lvl9pPr>
          </a:lstStyle>
          <a:p>
            <a:r>
              <a:rPr lang="es-ES_tradnl" altLang="es-ES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GESTIÓN DE INCUMPLIMIENTOS</a:t>
            </a:r>
            <a:endParaRPr lang="es-ES" altLang="es-ES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8785550" y="1025026"/>
            <a:ext cx="2625725" cy="3087830"/>
            <a:chOff x="5728851" y="1052736"/>
            <a:chExt cx="2625725" cy="3087830"/>
          </a:xfrm>
        </p:grpSpPr>
        <p:sp>
          <p:nvSpPr>
            <p:cNvPr id="46" name="Elipse 45"/>
            <p:cNvSpPr/>
            <p:nvPr/>
          </p:nvSpPr>
          <p:spPr bwMode="auto">
            <a:xfrm>
              <a:off x="6627667" y="3348477"/>
              <a:ext cx="828092" cy="792089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6249625" y="1052736"/>
              <a:ext cx="1584176" cy="863352"/>
              <a:chOff x="6804248" y="764704"/>
              <a:chExt cx="1584176" cy="863352"/>
            </a:xfrm>
          </p:grpSpPr>
          <p:sp>
            <p:nvSpPr>
              <p:cNvPr id="41" name="Rectángulo 40"/>
              <p:cNvSpPr/>
              <p:nvPr/>
            </p:nvSpPr>
            <p:spPr bwMode="auto">
              <a:xfrm>
                <a:off x="6804248" y="1196751"/>
                <a:ext cx="468052" cy="431305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P</a:t>
                </a:r>
                <a:endParaRPr lang="es-ES" sz="400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 bwMode="auto">
              <a:xfrm>
                <a:off x="7452320" y="764704"/>
                <a:ext cx="936104" cy="863352"/>
              </a:xfrm>
              <a:prstGeom prst="rect">
                <a:avLst/>
              </a:prstGeom>
              <a:solidFill>
                <a:srgbClr val="33CC33"/>
              </a:solidFill>
              <a:ln w="38100" cap="flat" cmpd="sng" algn="ctr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4000" dirty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P</a:t>
                </a:r>
                <a:endParaRPr lang="es-ES" sz="4000" dirty="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5728851" y="2269392"/>
              <a:ext cx="2625725" cy="647700"/>
            </a:xfrm>
            <a:prstGeom prst="rect">
              <a:avLst/>
            </a:prstGeom>
            <a:solidFill>
              <a:srgbClr val="00FF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APOYOS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439817" y="1176063"/>
            <a:ext cx="1996939" cy="2964505"/>
            <a:chOff x="3059832" y="1176062"/>
            <a:chExt cx="1996939" cy="2964505"/>
          </a:xfrm>
        </p:grpSpPr>
        <p:sp>
          <p:nvSpPr>
            <p:cNvPr id="42" name="Elipse 41"/>
            <p:cNvSpPr/>
            <p:nvPr/>
          </p:nvSpPr>
          <p:spPr bwMode="auto">
            <a:xfrm>
              <a:off x="3644255" y="3348478"/>
              <a:ext cx="828092" cy="792089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0" name="Rectángulo 39"/>
            <p:cNvSpPr/>
            <p:nvPr/>
          </p:nvSpPr>
          <p:spPr bwMode="auto">
            <a:xfrm>
              <a:off x="3716263" y="1176062"/>
              <a:ext cx="684076" cy="74002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36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</a:t>
              </a:r>
              <a:endParaRPr lang="es-ES" sz="36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3059832" y="2269392"/>
              <a:ext cx="1996939" cy="647700"/>
            </a:xfrm>
            <a:prstGeom prst="rect">
              <a:avLst/>
            </a:prstGeom>
            <a:solidFill>
              <a:srgbClr val="FFFF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PRIVADAS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919537" y="1290293"/>
            <a:ext cx="2236415" cy="5010514"/>
            <a:chOff x="599321" y="1290293"/>
            <a:chExt cx="2236415" cy="5010514"/>
          </a:xfrm>
        </p:grpSpPr>
        <p:grpSp>
          <p:nvGrpSpPr>
            <p:cNvPr id="38" name="Grupo 37"/>
            <p:cNvGrpSpPr/>
            <p:nvPr/>
          </p:nvGrpSpPr>
          <p:grpSpPr>
            <a:xfrm>
              <a:off x="730837" y="3412443"/>
              <a:ext cx="2104899" cy="2888364"/>
              <a:chOff x="1386981" y="2132856"/>
              <a:chExt cx="2104899" cy="2888364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1403648" y="2132856"/>
                <a:ext cx="2088232" cy="360040"/>
                <a:chOff x="1403648" y="2132856"/>
                <a:chExt cx="2088232" cy="360040"/>
              </a:xfrm>
            </p:grpSpPr>
            <p:grpSp>
              <p:nvGrpSpPr>
                <p:cNvPr id="5" name="Grupo 4"/>
                <p:cNvGrpSpPr/>
                <p:nvPr/>
              </p:nvGrpSpPr>
              <p:grpSpPr>
                <a:xfrm>
                  <a:off x="1403648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3" name="Elipse 2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" name="Elipse 3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" name="Grupo 5"/>
                <p:cNvGrpSpPr/>
                <p:nvPr/>
              </p:nvGrpSpPr>
              <p:grpSpPr>
                <a:xfrm>
                  <a:off x="2555776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7" name="Elipse 6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" name="Elipse 7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" name="Grupo 9"/>
              <p:cNvGrpSpPr/>
              <p:nvPr/>
            </p:nvGrpSpPr>
            <p:grpSpPr>
              <a:xfrm>
                <a:off x="1386981" y="3397018"/>
                <a:ext cx="2088232" cy="360040"/>
                <a:chOff x="1403648" y="2132856"/>
                <a:chExt cx="2088232" cy="360040"/>
              </a:xfrm>
            </p:grpSpPr>
            <p:grpSp>
              <p:nvGrpSpPr>
                <p:cNvPr id="11" name="Grupo 10"/>
                <p:cNvGrpSpPr/>
                <p:nvPr/>
              </p:nvGrpSpPr>
              <p:grpSpPr>
                <a:xfrm>
                  <a:off x="1403648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15" name="Elipse 14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Elipse 15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Grupo 11"/>
                <p:cNvGrpSpPr/>
                <p:nvPr/>
              </p:nvGrpSpPr>
              <p:grpSpPr>
                <a:xfrm>
                  <a:off x="2555776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13" name="Elipse 12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" name="Elipse 13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7" name="Grupo 16"/>
              <p:cNvGrpSpPr/>
              <p:nvPr/>
            </p:nvGrpSpPr>
            <p:grpSpPr>
              <a:xfrm>
                <a:off x="1386981" y="2764937"/>
                <a:ext cx="2088232" cy="360040"/>
                <a:chOff x="1403648" y="2132856"/>
                <a:chExt cx="2088232" cy="360040"/>
              </a:xfrm>
            </p:grpSpPr>
            <p:grpSp>
              <p:nvGrpSpPr>
                <p:cNvPr id="18" name="Grupo 17"/>
                <p:cNvGrpSpPr/>
                <p:nvPr/>
              </p:nvGrpSpPr>
              <p:grpSpPr>
                <a:xfrm>
                  <a:off x="1403648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22" name="Elipse 21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Elipse 22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Grupo 18"/>
                <p:cNvGrpSpPr/>
                <p:nvPr/>
              </p:nvGrpSpPr>
              <p:grpSpPr>
                <a:xfrm>
                  <a:off x="2555776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20" name="Elipse 19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Elipse 20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4" name="Grupo 23"/>
              <p:cNvGrpSpPr/>
              <p:nvPr/>
            </p:nvGrpSpPr>
            <p:grpSpPr>
              <a:xfrm>
                <a:off x="1386981" y="4029099"/>
                <a:ext cx="2088232" cy="360040"/>
                <a:chOff x="1403648" y="2132856"/>
                <a:chExt cx="2088232" cy="360040"/>
              </a:xfrm>
            </p:grpSpPr>
            <p:grpSp>
              <p:nvGrpSpPr>
                <p:cNvPr id="25" name="Grupo 24"/>
                <p:cNvGrpSpPr/>
                <p:nvPr/>
              </p:nvGrpSpPr>
              <p:grpSpPr>
                <a:xfrm>
                  <a:off x="1403648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29" name="Elipse 28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Elipse 29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Grupo 25"/>
                <p:cNvGrpSpPr/>
                <p:nvPr/>
              </p:nvGrpSpPr>
              <p:grpSpPr>
                <a:xfrm>
                  <a:off x="2555776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27" name="Elipse 26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Elipse 27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" name="Grupo 30"/>
              <p:cNvGrpSpPr/>
              <p:nvPr/>
            </p:nvGrpSpPr>
            <p:grpSpPr>
              <a:xfrm>
                <a:off x="1386981" y="4661180"/>
                <a:ext cx="2088232" cy="360040"/>
                <a:chOff x="1403648" y="2132856"/>
                <a:chExt cx="2088232" cy="360040"/>
              </a:xfrm>
            </p:grpSpPr>
            <p:grpSp>
              <p:nvGrpSpPr>
                <p:cNvPr id="32" name="Grupo 31"/>
                <p:cNvGrpSpPr/>
                <p:nvPr/>
              </p:nvGrpSpPr>
              <p:grpSpPr>
                <a:xfrm>
                  <a:off x="1403648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36" name="Elipse 35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Elipse 36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" name="Grupo 32"/>
                <p:cNvGrpSpPr/>
                <p:nvPr/>
              </p:nvGrpSpPr>
              <p:grpSpPr>
                <a:xfrm>
                  <a:off x="2555776" y="2132856"/>
                  <a:ext cx="936104" cy="360040"/>
                  <a:chOff x="1403648" y="2132856"/>
                  <a:chExt cx="936104" cy="288032"/>
                </a:xfrm>
              </p:grpSpPr>
              <p:sp>
                <p:nvSpPr>
                  <p:cNvPr id="34" name="Elipse 33"/>
                  <p:cNvSpPr/>
                  <p:nvPr/>
                </p:nvSpPr>
                <p:spPr bwMode="auto">
                  <a:xfrm>
                    <a:off x="1403648" y="2132856"/>
                    <a:ext cx="360040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Elipse 34"/>
                  <p:cNvSpPr/>
                  <p:nvPr/>
                </p:nvSpPr>
                <p:spPr bwMode="auto">
                  <a:xfrm>
                    <a:off x="1979712" y="2132856"/>
                    <a:ext cx="360040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4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" name="Rectángulo 1"/>
            <p:cNvSpPr/>
            <p:nvPr/>
          </p:nvSpPr>
          <p:spPr bwMode="auto">
            <a:xfrm>
              <a:off x="1424581" y="1290293"/>
              <a:ext cx="576064" cy="60804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4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</a:t>
              </a: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599321" y="2269392"/>
              <a:ext cx="2226583" cy="647700"/>
            </a:xfrm>
            <a:prstGeom prst="rect">
              <a:avLst/>
            </a:prstGeom>
            <a:solidFill>
              <a:srgbClr val="FFC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8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PÚBLICAS</a:t>
              </a:r>
            </a:p>
          </p:txBody>
        </p:sp>
      </p:grp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6729685" y="2283117"/>
            <a:ext cx="1767005" cy="633976"/>
          </a:xfrm>
          <a:prstGeom prst="wedgeRoundRectCallout">
            <a:avLst>
              <a:gd name="adj1" fmla="val -76698"/>
              <a:gd name="adj2" fmla="val -138397"/>
              <a:gd name="adj3" fmla="val 16667"/>
            </a:avLst>
          </a:prstGeom>
          <a:solidFill>
            <a:schemeClr val="tx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¡AYUDA!</a:t>
            </a:r>
          </a:p>
        </p:txBody>
      </p:sp>
      <p:sp>
        <p:nvSpPr>
          <p:cNvPr id="39" name="Elipse 38"/>
          <p:cNvSpPr/>
          <p:nvPr/>
        </p:nvSpPr>
        <p:spPr>
          <a:xfrm>
            <a:off x="7897091" y="56636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Berlin Sans FB Demi" panose="020E0802020502020306" pitchFamily="34" charset="0"/>
                <a:sym typeface="Wingdings" panose="05000000000000000000" pitchFamily="2" charset="2"/>
                <a:hlinkClick r:id="rId2" action="ppaction://hlinkfile"/>
              </a:rPr>
              <a:t></a:t>
            </a:r>
            <a:endParaRPr lang="es-ES" sz="4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1524001" y="428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defRPr/>
            </a:pPr>
            <a:endParaRPr lang="es-ES" kern="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Arial" charset="0"/>
              <a:sym typeface="Webdings" pitchFamily="18" charset="2"/>
            </a:endParaRPr>
          </a:p>
        </p:txBody>
      </p:sp>
      <p:graphicFrame>
        <p:nvGraphicFramePr>
          <p:cNvPr id="1699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424"/>
              </p:ext>
            </p:extLst>
          </p:nvPr>
        </p:nvGraphicFramePr>
        <p:xfrm>
          <a:off x="1992313" y="765176"/>
          <a:ext cx="8432166" cy="5518153"/>
        </p:xfrm>
        <a:graphic>
          <a:graphicData uri="http://schemas.openxmlformats.org/drawingml/2006/table">
            <a:tbl>
              <a:tblPr/>
              <a:tblGrid>
                <a:gridCol w="195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5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ALS\PROFES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PRO1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PR2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PR3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PR5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PR6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PR7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PR8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PR9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OR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BLANCA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VA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VERDE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ROJO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AMARILLO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@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NEGRO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ROSA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VIOLETA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NARANJO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@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CELESTE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 F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@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CLARA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0133" name="Rectangle 150"/>
          <p:cNvSpPr>
            <a:spLocks noChangeArrowheads="1"/>
          </p:cNvSpPr>
          <p:nvPr/>
        </p:nvSpPr>
        <p:spPr bwMode="auto">
          <a:xfrm>
            <a:off x="1524000" y="612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defRPr/>
            </a:pPr>
            <a:endParaRPr lang="es-ES" kern="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170134" name="Rectangle 151"/>
          <p:cNvSpPr>
            <a:spLocks noChangeArrowheads="1"/>
          </p:cNvSpPr>
          <p:nvPr/>
        </p:nvSpPr>
        <p:spPr bwMode="auto">
          <a:xfrm>
            <a:off x="2351584" y="6400800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kern="0" dirty="0">
                <a:latin typeface="Berlin Sans FB Demi" panose="020E0802020502020306" pitchFamily="34" charset="0"/>
                <a:cs typeface="Arial" charset="0"/>
                <a:sym typeface="Webdings" pitchFamily="18" charset="2"/>
              </a:rPr>
              <a:t>CÓDIGOS</a:t>
            </a:r>
            <a:r>
              <a:rPr lang="es-ES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Berlin Sans FB" panose="020E0602020502020306" pitchFamily="34" charset="0"/>
                <a:cs typeface="Arial" charset="0"/>
                <a:sym typeface="Webdings" pitchFamily="18" charset="2"/>
              </a:rPr>
              <a:t>: </a:t>
            </a:r>
            <a:r>
              <a:rPr lang="es-E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Berlin Sans FB" panose="020E0602020502020306" pitchFamily="34" charset="0"/>
                <a:cs typeface="Arial" charset="0"/>
                <a:sym typeface="Webdings" pitchFamily="18" charset="2"/>
              </a:rPr>
              <a:t>AV-VA-A-M-O-I-R</a:t>
            </a:r>
            <a:r>
              <a:rPr lang="es-ES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Berlin Sans FB" panose="020E0602020502020306" pitchFamily="34" charset="0"/>
                <a:cs typeface="Arial" charset="0"/>
                <a:sym typeface="Webdings" pitchFamily="18" charset="2"/>
              </a:rPr>
              <a:t>.         F.           N-D-T-E.             </a:t>
            </a:r>
            <a:r>
              <a:rPr lang="es-ES" kern="0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Berlin Sans FB" panose="020E0602020502020306" pitchFamily="34" charset="0"/>
                <a:cs typeface="Arial" charset="0"/>
                <a:sym typeface="Webdings" pitchFamily="18" charset="2"/>
              </a:rPr>
              <a:t>P-C-S.</a:t>
            </a:r>
            <a:r>
              <a:rPr lang="es-ES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Berlin Sans FB" panose="020E0602020502020306" pitchFamily="34" charset="0"/>
                <a:cs typeface="Arial" charset="0"/>
                <a:sym typeface="Webdings" pitchFamily="18" charset="2"/>
              </a:rPr>
              <a:t> </a:t>
            </a:r>
            <a:endParaRPr lang="es-ES" kern="0" dirty="0">
              <a:effectLst>
                <a:outerShdw blurRad="38100" dist="38100" dir="2700000" algn="tl">
                  <a:srgbClr val="010199"/>
                </a:outerShdw>
              </a:effectLst>
              <a:latin typeface="Berlin Sans FB" panose="020E0602020502020306" pitchFamily="34" charset="0"/>
              <a:cs typeface="Arial" charset="0"/>
              <a:sym typeface="Wingdings" pitchFamily="2" charset="2"/>
            </a:endParaRPr>
          </a:p>
        </p:txBody>
      </p:sp>
      <p:sp>
        <p:nvSpPr>
          <p:cNvPr id="170135" name="Rectangle 151"/>
          <p:cNvSpPr>
            <a:spLocks noChangeArrowheads="1"/>
          </p:cNvSpPr>
          <p:nvPr/>
        </p:nvSpPr>
        <p:spPr bwMode="auto">
          <a:xfrm>
            <a:off x="4080868" y="188913"/>
            <a:ext cx="3743325" cy="431800"/>
          </a:xfrm>
          <a:prstGeom prst="rect">
            <a:avLst/>
          </a:prstGeom>
          <a:solidFill>
            <a:srgbClr val="FFFF99"/>
          </a:solidFill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s-ES" sz="24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cs typeface="Arial" charset="0"/>
                <a:sym typeface="Webdings" pitchFamily="18" charset="2"/>
              </a:rPr>
              <a:t>VENTANA PANORÁMICA</a:t>
            </a:r>
          </a:p>
        </p:txBody>
      </p:sp>
      <p:sp>
        <p:nvSpPr>
          <p:cNvPr id="151704" name="AutoShape 1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99688" y="44451"/>
            <a:ext cx="468312" cy="360362"/>
          </a:xfrm>
          <a:prstGeom prst="actionButtonReturn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None/>
              <a:defRPr/>
            </a:pPr>
            <a:endParaRPr lang="es-ES" altLang="es-ES" sz="4000" kern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221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88641"/>
            <a:ext cx="8229600" cy="558899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effectLst/>
                <a:latin typeface="Berlin Sans FB Demi" panose="020E0802020502020306" pitchFamily="34" charset="0"/>
              </a:rPr>
              <a:t>CÓDIGOS VENTANA PANORÁMICA</a:t>
            </a:r>
            <a:endParaRPr lang="es-ES" dirty="0"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>
                <a:latin typeface="Berlin Sans FB" panose="020E0602020502020306" pitchFamily="34" charset="0"/>
              </a:rPr>
              <a:t>CONVIVENCIA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AV: acosa a V, se meta con V, le amenaza, agrede o intimida.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VA: acosado por V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A: agresivo, antisocial, amenaza, agrede, insulta, abusivo.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M: molesta, interrumpe, no deja dar clase.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O: opositor, desafiante con el profesorado, les falta al respeto.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I: No se integra, solitario.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R: rechazado.</a:t>
            </a:r>
          </a:p>
          <a:p>
            <a:r>
              <a:rPr lang="es-ES_tradnl" dirty="0">
                <a:latin typeface="Berlin Sans FB" panose="020E0602020502020306" pitchFamily="34" charset="0"/>
              </a:rPr>
              <a:t>EMOCIONES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F: </a:t>
            </a:r>
            <a:r>
              <a:rPr lang="es-ES_tradnl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erlin Sans FB" panose="020E0602020502020306" pitchFamily="34" charset="0"/>
              </a:rPr>
              <a:t>NO ES FELIZ</a:t>
            </a:r>
            <a:r>
              <a:rPr lang="es-ES_tradnl" sz="1600" dirty="0">
                <a:latin typeface="Berlin Sans FB" panose="020E0602020502020306" pitchFamily="34" charset="0"/>
              </a:rPr>
              <a:t>, problemas de gestión emocional, baja autoestima.</a:t>
            </a:r>
          </a:p>
          <a:p>
            <a:r>
              <a:rPr lang="es-ES_tradnl" dirty="0">
                <a:latin typeface="Berlin Sans FB" panose="020E0602020502020306" pitchFamily="34" charset="0"/>
              </a:rPr>
              <a:t>MOTIVACIÓN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N: se niega a trabajar.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D: distraído, no atiende, se distrae continuamente.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T: no trabaja, vaguea, remolón.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E; no estudia en casa.</a:t>
            </a:r>
          </a:p>
          <a:p>
            <a:r>
              <a:rPr lang="es-ES_tradnl" dirty="0">
                <a:latin typeface="Berlin Sans FB" panose="020E0602020502020306" pitchFamily="34" charset="0"/>
              </a:rPr>
              <a:t>COGNICIÓN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P: no puede.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C: no comprende.</a:t>
            </a:r>
          </a:p>
          <a:p>
            <a:pPr lvl="1"/>
            <a:r>
              <a:rPr lang="es-ES_tradnl" sz="1600" dirty="0">
                <a:latin typeface="Berlin Sans FB" panose="020E0602020502020306" pitchFamily="34" charset="0"/>
              </a:rPr>
              <a:t>S: no sabe aprender, sin técnicas de aprendizaje.</a:t>
            </a:r>
            <a:endParaRPr lang="es-ES" sz="1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8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82</TotalTime>
  <Words>1005</Words>
  <Application>Microsoft Office PowerPoint</Application>
  <PresentationFormat>Panorámica</PresentationFormat>
  <Paragraphs>458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Berlin Sans FB</vt:lpstr>
      <vt:lpstr>Berlin Sans FB Demi</vt:lpstr>
      <vt:lpstr>Calibri</vt:lpstr>
      <vt:lpstr>Century Gothic</vt:lpstr>
      <vt:lpstr>Comic Sans MS</vt:lpstr>
      <vt:lpstr>Times New Roman</vt:lpstr>
      <vt:lpstr>Webdings</vt:lpstr>
      <vt:lpstr>Wingdings</vt:lpstr>
      <vt:lpstr>Wingdings 3</vt:lpstr>
      <vt:lpstr>Malla</vt:lpstr>
      <vt:lpstr>Presentación de PowerPoint</vt:lpstr>
      <vt:lpstr>SISTEMA DE DIQUES</vt:lpstr>
      <vt:lpstr>Presentación de PowerPoint</vt:lpstr>
      <vt:lpstr>TRIPULACIÓN GPS</vt:lpstr>
      <vt:lpstr>Presentación de PowerPoint</vt:lpstr>
      <vt:lpstr>PROFESORADO (D1)</vt:lpstr>
      <vt:lpstr>Presentación de PowerPoint</vt:lpstr>
      <vt:lpstr>Presentación de PowerPoint</vt:lpstr>
      <vt:lpstr>CÓDIGOS VENTANA PANORÁMICA</vt:lpstr>
      <vt:lpstr>T (D2)</vt:lpstr>
      <vt:lpstr>DIR (D3)</vt:lpstr>
      <vt:lpstr>Presentación de PowerPoint</vt:lpstr>
      <vt:lpstr>SP</vt:lpstr>
      <vt:lpstr>SP</vt:lpstr>
      <vt:lpstr>OBSERVACIÓN EXPLORATORIA</vt:lpstr>
      <vt:lpstr>RESCATE POR PLANTAS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DIQUES</dc:title>
  <dc:creator>JOAN</dc:creator>
  <cp:lastModifiedBy>JOAN</cp:lastModifiedBy>
  <cp:revision>11</cp:revision>
  <dcterms:created xsi:type="dcterms:W3CDTF">2017-04-25T08:38:27Z</dcterms:created>
  <dcterms:modified xsi:type="dcterms:W3CDTF">2017-04-26T22:18:51Z</dcterms:modified>
</cp:coreProperties>
</file>