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12.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slides/slide79.xml" ContentType="application/vnd.openxmlformats-officedocument.presentationml.slide+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11.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1"/>
  </p:notesMasterIdLst>
  <p:sldIdLst>
    <p:sldId id="256" r:id="rId2"/>
    <p:sldId id="296" r:id="rId3"/>
    <p:sldId id="297" r:id="rId4"/>
    <p:sldId id="376" r:id="rId5"/>
    <p:sldId id="377" r:id="rId6"/>
    <p:sldId id="380" r:id="rId7"/>
    <p:sldId id="298" r:id="rId8"/>
    <p:sldId id="258" r:id="rId9"/>
    <p:sldId id="259" r:id="rId10"/>
    <p:sldId id="257" r:id="rId11"/>
    <p:sldId id="300" r:id="rId12"/>
    <p:sldId id="407" r:id="rId13"/>
    <p:sldId id="301" r:id="rId14"/>
    <p:sldId id="302" r:id="rId15"/>
    <p:sldId id="303" r:id="rId16"/>
    <p:sldId id="401" r:id="rId17"/>
    <p:sldId id="362" r:id="rId18"/>
    <p:sldId id="364" r:id="rId19"/>
    <p:sldId id="365" r:id="rId20"/>
    <p:sldId id="361" r:id="rId21"/>
    <p:sldId id="360" r:id="rId22"/>
    <p:sldId id="402" r:id="rId23"/>
    <p:sldId id="366" r:id="rId24"/>
    <p:sldId id="367" r:id="rId25"/>
    <p:sldId id="403" r:id="rId26"/>
    <p:sldId id="369" r:id="rId27"/>
    <p:sldId id="396" r:id="rId28"/>
    <p:sldId id="397" r:id="rId29"/>
    <p:sldId id="398" r:id="rId30"/>
    <p:sldId id="408" r:id="rId31"/>
    <p:sldId id="409" r:id="rId32"/>
    <p:sldId id="410" r:id="rId33"/>
    <p:sldId id="411" r:id="rId34"/>
    <p:sldId id="412" r:id="rId35"/>
    <p:sldId id="370" r:id="rId36"/>
    <p:sldId id="371" r:id="rId37"/>
    <p:sldId id="372" r:id="rId38"/>
    <p:sldId id="373" r:id="rId39"/>
    <p:sldId id="368" r:id="rId40"/>
    <p:sldId id="404" r:id="rId41"/>
    <p:sldId id="374" r:id="rId42"/>
    <p:sldId id="405" r:id="rId43"/>
    <p:sldId id="389" r:id="rId44"/>
    <p:sldId id="399" r:id="rId45"/>
    <p:sldId id="391" r:id="rId46"/>
    <p:sldId id="392" r:id="rId47"/>
    <p:sldId id="393" r:id="rId48"/>
    <p:sldId id="384" r:id="rId49"/>
    <p:sldId id="394" r:id="rId50"/>
    <p:sldId id="395" r:id="rId51"/>
    <p:sldId id="400" r:id="rId52"/>
    <p:sldId id="304" r:id="rId53"/>
    <p:sldId id="406"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49" r:id="rId87"/>
    <p:sldId id="350" r:id="rId88"/>
    <p:sldId id="351" r:id="rId89"/>
    <p:sldId id="352" r:id="rId90"/>
    <p:sldId id="353" r:id="rId91"/>
    <p:sldId id="354" r:id="rId92"/>
    <p:sldId id="355" r:id="rId93"/>
    <p:sldId id="356" r:id="rId94"/>
    <p:sldId id="357" r:id="rId95"/>
    <p:sldId id="358" r:id="rId96"/>
    <p:sldId id="359" r:id="rId97"/>
    <p:sldId id="293" r:id="rId98"/>
    <p:sldId id="294" r:id="rId99"/>
    <p:sldId id="295" r:id="rId10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ine Finn" initials="CF"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5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29DC7A-5153-486D-9BFA-224B7EE36115}" type="doc">
      <dgm:prSet loTypeId="urn:microsoft.com/office/officeart/2005/8/layout/venn3" loCatId="relationship" qsTypeId="urn:microsoft.com/office/officeart/2005/8/quickstyle/3d1" qsCatId="3D" csTypeId="urn:microsoft.com/office/officeart/2005/8/colors/colorful2" csCatId="colorful" phldr="1"/>
      <dgm:spPr/>
      <dgm:t>
        <a:bodyPr/>
        <a:lstStyle/>
        <a:p>
          <a:endParaRPr lang="es-ES"/>
        </a:p>
      </dgm:t>
    </dgm:pt>
    <dgm:pt modelId="{957FA6A9-3BCE-4561-870E-30EE182F430F}">
      <dgm:prSet/>
      <dgm:spPr/>
      <dgm:t>
        <a:bodyPr/>
        <a:lstStyle/>
        <a:p>
          <a:pPr rtl="0"/>
          <a:r>
            <a:rPr lang="es-ES" dirty="0" smtClean="0"/>
            <a:t>Prevalencia </a:t>
          </a:r>
        </a:p>
        <a:p>
          <a:pPr rtl="0"/>
          <a:r>
            <a:rPr lang="es-ES" dirty="0" smtClean="0"/>
            <a:t>6,8 % </a:t>
          </a:r>
          <a:endParaRPr lang="es-ES" dirty="0"/>
        </a:p>
      </dgm:t>
    </dgm:pt>
    <dgm:pt modelId="{34A49FBA-CB21-4EAA-8C7C-4B19BE273B6F}" type="parTrans" cxnId="{342D803E-F6E7-43A7-8ECE-B1B0EC7ED05C}">
      <dgm:prSet/>
      <dgm:spPr/>
      <dgm:t>
        <a:bodyPr/>
        <a:lstStyle/>
        <a:p>
          <a:endParaRPr lang="es-ES"/>
        </a:p>
      </dgm:t>
    </dgm:pt>
    <dgm:pt modelId="{1405B8AD-C241-4D7C-87A1-FBF3A54A660A}" type="sibTrans" cxnId="{342D803E-F6E7-43A7-8ECE-B1B0EC7ED05C}">
      <dgm:prSet/>
      <dgm:spPr/>
      <dgm:t>
        <a:bodyPr/>
        <a:lstStyle/>
        <a:p>
          <a:endParaRPr lang="es-ES"/>
        </a:p>
      </dgm:t>
    </dgm:pt>
    <dgm:pt modelId="{587F570D-9E3B-435A-978B-CC945854F92E}">
      <dgm:prSet/>
      <dgm:spPr/>
      <dgm:t>
        <a:bodyPr/>
        <a:lstStyle/>
        <a:p>
          <a:pPr rtl="0"/>
          <a:r>
            <a:rPr lang="es-ES" dirty="0" smtClean="0"/>
            <a:t>Diagnosticados</a:t>
          </a:r>
        </a:p>
        <a:p>
          <a:pPr rtl="0"/>
          <a:r>
            <a:rPr lang="es-ES" dirty="0" smtClean="0"/>
            <a:t>3%</a:t>
          </a:r>
          <a:endParaRPr lang="es-ES" dirty="0"/>
        </a:p>
      </dgm:t>
    </dgm:pt>
    <dgm:pt modelId="{30FB6645-D6FB-4068-A184-BCC6E849D3C5}" type="parTrans" cxnId="{EF353678-9D07-4830-A6FF-139906ED8FFA}">
      <dgm:prSet/>
      <dgm:spPr/>
      <dgm:t>
        <a:bodyPr/>
        <a:lstStyle/>
        <a:p>
          <a:endParaRPr lang="es-ES"/>
        </a:p>
      </dgm:t>
    </dgm:pt>
    <dgm:pt modelId="{D1B5B437-DAC6-4DB0-8C3A-20E8CA67E28B}" type="sibTrans" cxnId="{EF353678-9D07-4830-A6FF-139906ED8FFA}">
      <dgm:prSet/>
      <dgm:spPr/>
      <dgm:t>
        <a:bodyPr/>
        <a:lstStyle/>
        <a:p>
          <a:endParaRPr lang="es-ES"/>
        </a:p>
      </dgm:t>
    </dgm:pt>
    <dgm:pt modelId="{7E929B35-CEE4-4496-A84E-1817DB808DDC}">
      <dgm:prSet/>
      <dgm:spPr/>
      <dgm:t>
        <a:bodyPr/>
        <a:lstStyle/>
        <a:p>
          <a:pPr rtl="0"/>
          <a:r>
            <a:rPr lang="es-ES" dirty="0" smtClean="0"/>
            <a:t>Tratamiento</a:t>
          </a:r>
        </a:p>
        <a:p>
          <a:pPr rtl="0"/>
          <a:r>
            <a:rPr lang="es-ES" dirty="0" smtClean="0"/>
            <a:t>1%</a:t>
          </a:r>
          <a:endParaRPr lang="es-ES" dirty="0"/>
        </a:p>
      </dgm:t>
    </dgm:pt>
    <dgm:pt modelId="{0D30A064-0961-4806-A59A-D7DA4F4B6CB8}" type="parTrans" cxnId="{27CA72AA-D7CF-493F-BD50-8A1F943E2596}">
      <dgm:prSet/>
      <dgm:spPr/>
      <dgm:t>
        <a:bodyPr/>
        <a:lstStyle/>
        <a:p>
          <a:endParaRPr lang="es-ES"/>
        </a:p>
      </dgm:t>
    </dgm:pt>
    <dgm:pt modelId="{1F25C0B4-BCB5-41DF-8714-DBD0C0777D4C}" type="sibTrans" cxnId="{27CA72AA-D7CF-493F-BD50-8A1F943E2596}">
      <dgm:prSet/>
      <dgm:spPr/>
      <dgm:t>
        <a:bodyPr/>
        <a:lstStyle/>
        <a:p>
          <a:endParaRPr lang="es-ES"/>
        </a:p>
      </dgm:t>
    </dgm:pt>
    <dgm:pt modelId="{C68937B6-943D-4D0D-89DF-21D7037BFF32}" type="pres">
      <dgm:prSet presAssocID="{E929DC7A-5153-486D-9BFA-224B7EE36115}" presName="Name0" presStyleCnt="0">
        <dgm:presLayoutVars>
          <dgm:dir/>
          <dgm:resizeHandles val="exact"/>
        </dgm:presLayoutVars>
      </dgm:prSet>
      <dgm:spPr/>
      <dgm:t>
        <a:bodyPr/>
        <a:lstStyle/>
        <a:p>
          <a:endParaRPr lang="es-ES"/>
        </a:p>
      </dgm:t>
    </dgm:pt>
    <dgm:pt modelId="{17F39A9D-3D3A-4EF9-8EA0-DFC058DA07F2}" type="pres">
      <dgm:prSet presAssocID="{957FA6A9-3BCE-4561-870E-30EE182F430F}" presName="Name5" presStyleLbl="vennNode1" presStyleIdx="0" presStyleCnt="3">
        <dgm:presLayoutVars>
          <dgm:bulletEnabled val="1"/>
        </dgm:presLayoutVars>
      </dgm:prSet>
      <dgm:spPr/>
      <dgm:t>
        <a:bodyPr/>
        <a:lstStyle/>
        <a:p>
          <a:endParaRPr lang="es-ES"/>
        </a:p>
      </dgm:t>
    </dgm:pt>
    <dgm:pt modelId="{54806D9F-C912-4787-A0FC-F575CD9250BF}" type="pres">
      <dgm:prSet presAssocID="{1405B8AD-C241-4D7C-87A1-FBF3A54A660A}" presName="space" presStyleCnt="0"/>
      <dgm:spPr/>
      <dgm:t>
        <a:bodyPr/>
        <a:lstStyle/>
        <a:p>
          <a:endParaRPr lang="es-ES"/>
        </a:p>
      </dgm:t>
    </dgm:pt>
    <dgm:pt modelId="{CD2B6031-A8C5-4DD7-B2A3-C6B83D6DDE7C}" type="pres">
      <dgm:prSet presAssocID="{587F570D-9E3B-435A-978B-CC945854F92E}" presName="Name5" presStyleLbl="vennNode1" presStyleIdx="1" presStyleCnt="3">
        <dgm:presLayoutVars>
          <dgm:bulletEnabled val="1"/>
        </dgm:presLayoutVars>
      </dgm:prSet>
      <dgm:spPr/>
      <dgm:t>
        <a:bodyPr/>
        <a:lstStyle/>
        <a:p>
          <a:endParaRPr lang="es-ES"/>
        </a:p>
      </dgm:t>
    </dgm:pt>
    <dgm:pt modelId="{337BFAF5-4065-430C-A8C8-A86AC7C23263}" type="pres">
      <dgm:prSet presAssocID="{D1B5B437-DAC6-4DB0-8C3A-20E8CA67E28B}" presName="space" presStyleCnt="0"/>
      <dgm:spPr/>
      <dgm:t>
        <a:bodyPr/>
        <a:lstStyle/>
        <a:p>
          <a:endParaRPr lang="es-ES"/>
        </a:p>
      </dgm:t>
    </dgm:pt>
    <dgm:pt modelId="{B5D94550-4782-4C3F-8356-7CD4C36C36E3}" type="pres">
      <dgm:prSet presAssocID="{7E929B35-CEE4-4496-A84E-1817DB808DDC}" presName="Name5" presStyleLbl="vennNode1" presStyleIdx="2" presStyleCnt="3">
        <dgm:presLayoutVars>
          <dgm:bulletEnabled val="1"/>
        </dgm:presLayoutVars>
      </dgm:prSet>
      <dgm:spPr/>
      <dgm:t>
        <a:bodyPr/>
        <a:lstStyle/>
        <a:p>
          <a:endParaRPr lang="es-ES"/>
        </a:p>
      </dgm:t>
    </dgm:pt>
  </dgm:ptLst>
  <dgm:cxnLst>
    <dgm:cxn modelId="{342D803E-F6E7-43A7-8ECE-B1B0EC7ED05C}" srcId="{E929DC7A-5153-486D-9BFA-224B7EE36115}" destId="{957FA6A9-3BCE-4561-870E-30EE182F430F}" srcOrd="0" destOrd="0" parTransId="{34A49FBA-CB21-4EAA-8C7C-4B19BE273B6F}" sibTransId="{1405B8AD-C241-4D7C-87A1-FBF3A54A660A}"/>
    <dgm:cxn modelId="{27CA72AA-D7CF-493F-BD50-8A1F943E2596}" srcId="{E929DC7A-5153-486D-9BFA-224B7EE36115}" destId="{7E929B35-CEE4-4496-A84E-1817DB808DDC}" srcOrd="2" destOrd="0" parTransId="{0D30A064-0961-4806-A59A-D7DA4F4B6CB8}" sibTransId="{1F25C0B4-BCB5-41DF-8714-DBD0C0777D4C}"/>
    <dgm:cxn modelId="{6F67F896-B695-45B5-B2A8-8993C9292380}" type="presOf" srcId="{587F570D-9E3B-435A-978B-CC945854F92E}" destId="{CD2B6031-A8C5-4DD7-B2A3-C6B83D6DDE7C}" srcOrd="0" destOrd="0" presId="urn:microsoft.com/office/officeart/2005/8/layout/venn3"/>
    <dgm:cxn modelId="{EF353678-9D07-4830-A6FF-139906ED8FFA}" srcId="{E929DC7A-5153-486D-9BFA-224B7EE36115}" destId="{587F570D-9E3B-435A-978B-CC945854F92E}" srcOrd="1" destOrd="0" parTransId="{30FB6645-D6FB-4068-A184-BCC6E849D3C5}" sibTransId="{D1B5B437-DAC6-4DB0-8C3A-20E8CA67E28B}"/>
    <dgm:cxn modelId="{008B4EE8-387B-4723-80E7-24983AD7EFDC}" type="presOf" srcId="{E929DC7A-5153-486D-9BFA-224B7EE36115}" destId="{C68937B6-943D-4D0D-89DF-21D7037BFF32}" srcOrd="0" destOrd="0" presId="urn:microsoft.com/office/officeart/2005/8/layout/venn3"/>
    <dgm:cxn modelId="{13A1C1BE-CA3F-44A1-88BB-9CDFBAF7F6FA}" type="presOf" srcId="{957FA6A9-3BCE-4561-870E-30EE182F430F}" destId="{17F39A9D-3D3A-4EF9-8EA0-DFC058DA07F2}" srcOrd="0" destOrd="0" presId="urn:microsoft.com/office/officeart/2005/8/layout/venn3"/>
    <dgm:cxn modelId="{72903163-FA05-46EC-9F90-AC3DC9835A92}" type="presOf" srcId="{7E929B35-CEE4-4496-A84E-1817DB808DDC}" destId="{B5D94550-4782-4C3F-8356-7CD4C36C36E3}" srcOrd="0" destOrd="0" presId="urn:microsoft.com/office/officeart/2005/8/layout/venn3"/>
    <dgm:cxn modelId="{01369553-1F66-4E8E-BA25-B89D1981E850}" type="presParOf" srcId="{C68937B6-943D-4D0D-89DF-21D7037BFF32}" destId="{17F39A9D-3D3A-4EF9-8EA0-DFC058DA07F2}" srcOrd="0" destOrd="0" presId="urn:microsoft.com/office/officeart/2005/8/layout/venn3"/>
    <dgm:cxn modelId="{47B85694-5371-401E-973C-E70A78901B0E}" type="presParOf" srcId="{C68937B6-943D-4D0D-89DF-21D7037BFF32}" destId="{54806D9F-C912-4787-A0FC-F575CD9250BF}" srcOrd="1" destOrd="0" presId="urn:microsoft.com/office/officeart/2005/8/layout/venn3"/>
    <dgm:cxn modelId="{F0EEFACA-030B-4743-A26E-7D7126A987D1}" type="presParOf" srcId="{C68937B6-943D-4D0D-89DF-21D7037BFF32}" destId="{CD2B6031-A8C5-4DD7-B2A3-C6B83D6DDE7C}" srcOrd="2" destOrd="0" presId="urn:microsoft.com/office/officeart/2005/8/layout/venn3"/>
    <dgm:cxn modelId="{E66B8947-83B1-49E3-9ADA-5B12E5B90D41}" type="presParOf" srcId="{C68937B6-943D-4D0D-89DF-21D7037BFF32}" destId="{337BFAF5-4065-430C-A8C8-A86AC7C23263}" srcOrd="3" destOrd="0" presId="urn:microsoft.com/office/officeart/2005/8/layout/venn3"/>
    <dgm:cxn modelId="{5F8CAD06-26FC-4319-B976-F2026FFD74B4}" type="presParOf" srcId="{C68937B6-943D-4D0D-89DF-21D7037BFF32}" destId="{B5D94550-4782-4C3F-8356-7CD4C36C36E3}" srcOrd="4" destOrd="0" presId="urn:microsoft.com/office/officeart/2005/8/layout/venn3"/>
  </dgm:cxnLst>
  <dgm:bg/>
  <dgm:whole/>
</dgm:dataModel>
</file>

<file path=ppt/diagrams/data10.xml><?xml version="1.0" encoding="utf-8"?>
<dgm:dataModel xmlns:dgm="http://schemas.openxmlformats.org/drawingml/2006/diagram" xmlns:a="http://schemas.openxmlformats.org/drawingml/2006/main">
  <dgm:ptLst>
    <dgm:pt modelId="{92E799DF-C75E-42A4-B165-CC31CDCBD18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5182EE79-6318-4CE6-B8DB-0853522E4AB6}">
      <dgm:prSet phldrT="[Texto]"/>
      <dgm:spPr/>
      <dgm:t>
        <a:bodyPr/>
        <a:lstStyle/>
        <a:p>
          <a:r>
            <a:rPr lang="es-ES" dirty="0" smtClean="0"/>
            <a:t>Médico Psiquiátrico</a:t>
          </a:r>
          <a:endParaRPr lang="es-ES" dirty="0"/>
        </a:p>
      </dgm:t>
    </dgm:pt>
    <dgm:pt modelId="{94469AD9-B9F5-4DA4-85A3-12F829371703}" type="parTrans" cxnId="{52F62E10-430E-42F1-B517-F67112E723DE}">
      <dgm:prSet/>
      <dgm:spPr/>
      <dgm:t>
        <a:bodyPr/>
        <a:lstStyle/>
        <a:p>
          <a:endParaRPr lang="es-ES"/>
        </a:p>
      </dgm:t>
    </dgm:pt>
    <dgm:pt modelId="{EC9DC620-A584-4D29-9B5A-835DDB212104}" type="sibTrans" cxnId="{52F62E10-430E-42F1-B517-F67112E723DE}">
      <dgm:prSet/>
      <dgm:spPr/>
      <dgm:t>
        <a:bodyPr/>
        <a:lstStyle/>
        <a:p>
          <a:endParaRPr lang="es-ES"/>
        </a:p>
      </dgm:t>
    </dgm:pt>
    <dgm:pt modelId="{2B495B88-BB5A-40DF-8904-03C29592EAF0}">
      <dgm:prSet phldrT="[Texto]"/>
      <dgm:spPr/>
      <dgm:t>
        <a:bodyPr/>
        <a:lstStyle/>
        <a:p>
          <a:r>
            <a:rPr lang="es-ES" dirty="0" smtClean="0"/>
            <a:t>Evaluación del desajuste socio-conductual</a:t>
          </a:r>
          <a:endParaRPr lang="es-ES" dirty="0"/>
        </a:p>
      </dgm:t>
    </dgm:pt>
    <dgm:pt modelId="{F2BC3862-AC44-4D17-B7C8-D5520E040D6A}" type="parTrans" cxnId="{9C5C2F18-36EE-4EAA-852B-DA77FC7C0DF9}">
      <dgm:prSet/>
      <dgm:spPr/>
      <dgm:t>
        <a:bodyPr/>
        <a:lstStyle/>
        <a:p>
          <a:endParaRPr lang="es-ES"/>
        </a:p>
      </dgm:t>
    </dgm:pt>
    <dgm:pt modelId="{B316D4FB-D393-4A3F-95F0-FBB5EF7F5B6D}" type="sibTrans" cxnId="{9C5C2F18-36EE-4EAA-852B-DA77FC7C0DF9}">
      <dgm:prSet/>
      <dgm:spPr/>
      <dgm:t>
        <a:bodyPr/>
        <a:lstStyle/>
        <a:p>
          <a:endParaRPr lang="es-ES"/>
        </a:p>
      </dgm:t>
    </dgm:pt>
    <dgm:pt modelId="{CFB76A5F-0827-4C08-A7CE-08BA826C1788}">
      <dgm:prSet phldrT="[Texto]"/>
      <dgm:spPr/>
      <dgm:t>
        <a:bodyPr/>
        <a:lstStyle/>
        <a:p>
          <a:r>
            <a:rPr lang="es-ES" dirty="0" smtClean="0"/>
            <a:t>Diagnósticos clínicos</a:t>
          </a:r>
          <a:endParaRPr lang="es-ES" dirty="0"/>
        </a:p>
      </dgm:t>
    </dgm:pt>
    <dgm:pt modelId="{296F30EA-0262-4A12-8A94-DF8A22E6AED1}" type="parTrans" cxnId="{391B84EA-8C4A-48A0-981C-0D718686DE0D}">
      <dgm:prSet/>
      <dgm:spPr/>
      <dgm:t>
        <a:bodyPr/>
        <a:lstStyle/>
        <a:p>
          <a:endParaRPr lang="es-ES"/>
        </a:p>
      </dgm:t>
    </dgm:pt>
    <dgm:pt modelId="{536763AD-07C4-4731-A724-CD7DA6DE37C6}" type="sibTrans" cxnId="{391B84EA-8C4A-48A0-981C-0D718686DE0D}">
      <dgm:prSet/>
      <dgm:spPr/>
      <dgm:t>
        <a:bodyPr/>
        <a:lstStyle/>
        <a:p>
          <a:endParaRPr lang="es-ES"/>
        </a:p>
      </dgm:t>
    </dgm:pt>
    <dgm:pt modelId="{312BBE9C-FB95-4218-97C3-54DE71FDA6A6}">
      <dgm:prSet phldrT="[Texto]"/>
      <dgm:spPr/>
      <dgm:t>
        <a:bodyPr/>
        <a:lstStyle/>
        <a:p>
          <a:r>
            <a:rPr lang="es-ES" dirty="0" smtClean="0"/>
            <a:t>Psicológico</a:t>
          </a:r>
          <a:endParaRPr lang="es-ES" dirty="0"/>
        </a:p>
      </dgm:t>
    </dgm:pt>
    <dgm:pt modelId="{91C8FC37-8DE2-400B-A038-6D4171B1D3C1}" type="parTrans" cxnId="{2E59A2B3-A435-420C-848F-8F0B2FFC5972}">
      <dgm:prSet/>
      <dgm:spPr/>
      <dgm:t>
        <a:bodyPr/>
        <a:lstStyle/>
        <a:p>
          <a:endParaRPr lang="es-ES"/>
        </a:p>
      </dgm:t>
    </dgm:pt>
    <dgm:pt modelId="{385432A1-81D1-4D36-AD25-C60EDC23F53B}" type="sibTrans" cxnId="{2E59A2B3-A435-420C-848F-8F0B2FFC5972}">
      <dgm:prSet/>
      <dgm:spPr/>
      <dgm:t>
        <a:bodyPr/>
        <a:lstStyle/>
        <a:p>
          <a:endParaRPr lang="es-ES"/>
        </a:p>
      </dgm:t>
    </dgm:pt>
    <dgm:pt modelId="{78E64AFB-777F-4242-A210-C9F97DCBE4F1}">
      <dgm:prSet phldrT="[Texto]"/>
      <dgm:spPr/>
      <dgm:t>
        <a:bodyPr/>
        <a:lstStyle/>
        <a:p>
          <a:r>
            <a:rPr lang="es-ES" dirty="0" smtClean="0"/>
            <a:t>Evaluación </a:t>
          </a:r>
          <a:r>
            <a:rPr lang="es-ES" dirty="0" err="1" smtClean="0"/>
            <a:t>neuropsicológica</a:t>
          </a:r>
          <a:endParaRPr lang="es-ES" dirty="0"/>
        </a:p>
      </dgm:t>
    </dgm:pt>
    <dgm:pt modelId="{A696D7F3-C66E-473E-B7B4-B834CD471BC8}" type="parTrans" cxnId="{54657E45-A260-4541-929C-C2B48D4C2327}">
      <dgm:prSet/>
      <dgm:spPr/>
      <dgm:t>
        <a:bodyPr/>
        <a:lstStyle/>
        <a:p>
          <a:endParaRPr lang="es-ES"/>
        </a:p>
      </dgm:t>
    </dgm:pt>
    <dgm:pt modelId="{02967FDF-D5B1-44E8-8485-7A4F4B430ABB}" type="sibTrans" cxnId="{54657E45-A260-4541-929C-C2B48D4C2327}">
      <dgm:prSet/>
      <dgm:spPr/>
      <dgm:t>
        <a:bodyPr/>
        <a:lstStyle/>
        <a:p>
          <a:endParaRPr lang="es-ES"/>
        </a:p>
      </dgm:t>
    </dgm:pt>
    <dgm:pt modelId="{BDCF430F-D4F2-459A-B794-8440628452D5}">
      <dgm:prSet phldrT="[Texto]"/>
      <dgm:spPr/>
      <dgm:t>
        <a:bodyPr/>
        <a:lstStyle/>
        <a:p>
          <a:r>
            <a:rPr lang="es-ES" dirty="0" smtClean="0"/>
            <a:t>Test específicos</a:t>
          </a:r>
          <a:endParaRPr lang="es-ES" dirty="0"/>
        </a:p>
      </dgm:t>
    </dgm:pt>
    <dgm:pt modelId="{EBC77970-CCD8-41CF-AB08-E5BBE080E909}" type="parTrans" cxnId="{7FEA3F19-2E6B-4820-94E7-51CE3D828A2D}">
      <dgm:prSet/>
      <dgm:spPr/>
      <dgm:t>
        <a:bodyPr/>
        <a:lstStyle/>
        <a:p>
          <a:endParaRPr lang="es-ES"/>
        </a:p>
      </dgm:t>
    </dgm:pt>
    <dgm:pt modelId="{9B7BC504-3751-49A6-ADD0-3F672E0F7C0B}" type="sibTrans" cxnId="{7FEA3F19-2E6B-4820-94E7-51CE3D828A2D}">
      <dgm:prSet/>
      <dgm:spPr/>
      <dgm:t>
        <a:bodyPr/>
        <a:lstStyle/>
        <a:p>
          <a:endParaRPr lang="es-ES"/>
        </a:p>
      </dgm:t>
    </dgm:pt>
    <dgm:pt modelId="{9A867228-4289-4D9F-B68C-ABD7E0AB1FC5}">
      <dgm:prSet phldrT="[Texto]"/>
      <dgm:spPr/>
      <dgm:t>
        <a:bodyPr/>
        <a:lstStyle/>
        <a:p>
          <a:r>
            <a:rPr lang="es-ES" dirty="0" smtClean="0"/>
            <a:t>Psicopedagógico</a:t>
          </a:r>
          <a:endParaRPr lang="es-ES" dirty="0"/>
        </a:p>
      </dgm:t>
    </dgm:pt>
    <dgm:pt modelId="{59502F2C-7FFA-4762-9FBE-333C8B5484CD}" type="parTrans" cxnId="{9958945A-199D-4963-BC4C-450CEE2FF5BE}">
      <dgm:prSet/>
      <dgm:spPr/>
      <dgm:t>
        <a:bodyPr/>
        <a:lstStyle/>
        <a:p>
          <a:endParaRPr lang="es-ES"/>
        </a:p>
      </dgm:t>
    </dgm:pt>
    <dgm:pt modelId="{2FA89E85-985B-41EB-8122-707FABC1FB33}" type="sibTrans" cxnId="{9958945A-199D-4963-BC4C-450CEE2FF5BE}">
      <dgm:prSet/>
      <dgm:spPr/>
      <dgm:t>
        <a:bodyPr/>
        <a:lstStyle/>
        <a:p>
          <a:endParaRPr lang="es-ES"/>
        </a:p>
      </dgm:t>
    </dgm:pt>
    <dgm:pt modelId="{41F14F94-873B-4CA2-B0DF-554DAAA751D6}">
      <dgm:prSet phldrT="[Texto]"/>
      <dgm:spPr/>
      <dgm:t>
        <a:bodyPr/>
        <a:lstStyle/>
        <a:p>
          <a:r>
            <a:rPr lang="es-ES" dirty="0" smtClean="0"/>
            <a:t>Técnicas </a:t>
          </a:r>
          <a:r>
            <a:rPr lang="es-ES" dirty="0" err="1" smtClean="0"/>
            <a:t>neurocognitivas</a:t>
          </a:r>
          <a:endParaRPr lang="es-ES" dirty="0"/>
        </a:p>
      </dgm:t>
    </dgm:pt>
    <dgm:pt modelId="{CFE98F9F-A0CB-40CC-B4D1-F793746893BA}" type="parTrans" cxnId="{F69D6888-557F-435C-BA51-C5C8474547C4}">
      <dgm:prSet/>
      <dgm:spPr/>
      <dgm:t>
        <a:bodyPr/>
        <a:lstStyle/>
        <a:p>
          <a:endParaRPr lang="es-ES"/>
        </a:p>
      </dgm:t>
    </dgm:pt>
    <dgm:pt modelId="{CEE1D040-B092-4F7A-A766-BA0B8A1BC7DF}" type="sibTrans" cxnId="{F69D6888-557F-435C-BA51-C5C8474547C4}">
      <dgm:prSet/>
      <dgm:spPr/>
      <dgm:t>
        <a:bodyPr/>
        <a:lstStyle/>
        <a:p>
          <a:endParaRPr lang="es-ES"/>
        </a:p>
      </dgm:t>
    </dgm:pt>
    <dgm:pt modelId="{9C63CC4E-7D85-49D3-9A4E-59F012C7B831}">
      <dgm:prSet phldrT="[Texto]"/>
      <dgm:spPr/>
      <dgm:t>
        <a:bodyPr/>
        <a:lstStyle/>
        <a:p>
          <a:r>
            <a:rPr lang="es-ES" dirty="0" smtClean="0"/>
            <a:t>Evaluación déficits cognitivos</a:t>
          </a:r>
          <a:endParaRPr lang="es-ES" dirty="0"/>
        </a:p>
      </dgm:t>
    </dgm:pt>
    <dgm:pt modelId="{A9ED81BF-0F6C-4FB4-9CF0-A4C474B9FB69}" type="parTrans" cxnId="{72E809BB-0531-4B2D-8506-460C9818F338}">
      <dgm:prSet/>
      <dgm:spPr/>
      <dgm:t>
        <a:bodyPr/>
        <a:lstStyle/>
        <a:p>
          <a:endParaRPr lang="es-ES"/>
        </a:p>
      </dgm:t>
    </dgm:pt>
    <dgm:pt modelId="{C057E57D-47BF-43AD-87B3-DC09678C008F}" type="sibTrans" cxnId="{72E809BB-0531-4B2D-8506-460C9818F338}">
      <dgm:prSet/>
      <dgm:spPr/>
      <dgm:t>
        <a:bodyPr/>
        <a:lstStyle/>
        <a:p>
          <a:endParaRPr lang="es-ES"/>
        </a:p>
      </dgm:t>
    </dgm:pt>
    <dgm:pt modelId="{6B192EAD-7753-4FDC-9517-7042D8AA681C}" type="pres">
      <dgm:prSet presAssocID="{92E799DF-C75E-42A4-B165-CC31CDCBD183}" presName="Name0" presStyleCnt="0">
        <dgm:presLayoutVars>
          <dgm:dir/>
          <dgm:animLvl val="lvl"/>
          <dgm:resizeHandles val="exact"/>
        </dgm:presLayoutVars>
      </dgm:prSet>
      <dgm:spPr/>
      <dgm:t>
        <a:bodyPr/>
        <a:lstStyle/>
        <a:p>
          <a:endParaRPr lang="es-ES"/>
        </a:p>
      </dgm:t>
    </dgm:pt>
    <dgm:pt modelId="{685034B7-5375-4393-A9CC-F3EE8F218C30}" type="pres">
      <dgm:prSet presAssocID="{5182EE79-6318-4CE6-B8DB-0853522E4AB6}" presName="composite" presStyleCnt="0"/>
      <dgm:spPr/>
    </dgm:pt>
    <dgm:pt modelId="{3D40AA1F-1A68-4CB0-B1A5-7A811C899B47}" type="pres">
      <dgm:prSet presAssocID="{5182EE79-6318-4CE6-B8DB-0853522E4AB6}" presName="parTx" presStyleLbl="alignNode1" presStyleIdx="0" presStyleCnt="3">
        <dgm:presLayoutVars>
          <dgm:chMax val="0"/>
          <dgm:chPref val="0"/>
          <dgm:bulletEnabled val="1"/>
        </dgm:presLayoutVars>
      </dgm:prSet>
      <dgm:spPr/>
      <dgm:t>
        <a:bodyPr/>
        <a:lstStyle/>
        <a:p>
          <a:endParaRPr lang="es-ES"/>
        </a:p>
      </dgm:t>
    </dgm:pt>
    <dgm:pt modelId="{D42A402F-D9C5-48CB-A04A-039B9E74AF65}" type="pres">
      <dgm:prSet presAssocID="{5182EE79-6318-4CE6-B8DB-0853522E4AB6}" presName="desTx" presStyleLbl="alignAccFollowNode1" presStyleIdx="0" presStyleCnt="3">
        <dgm:presLayoutVars>
          <dgm:bulletEnabled val="1"/>
        </dgm:presLayoutVars>
      </dgm:prSet>
      <dgm:spPr/>
      <dgm:t>
        <a:bodyPr/>
        <a:lstStyle/>
        <a:p>
          <a:endParaRPr lang="es-ES"/>
        </a:p>
      </dgm:t>
    </dgm:pt>
    <dgm:pt modelId="{D0861491-60AC-419C-BCB3-66C210395255}" type="pres">
      <dgm:prSet presAssocID="{EC9DC620-A584-4D29-9B5A-835DDB212104}" presName="space" presStyleCnt="0"/>
      <dgm:spPr/>
    </dgm:pt>
    <dgm:pt modelId="{0B3F6FD8-46C6-4C95-AE35-C549C29DF92E}" type="pres">
      <dgm:prSet presAssocID="{312BBE9C-FB95-4218-97C3-54DE71FDA6A6}" presName="composite" presStyleCnt="0"/>
      <dgm:spPr/>
    </dgm:pt>
    <dgm:pt modelId="{1C50C0B3-E0A2-4263-B0BC-24E7F7A57040}" type="pres">
      <dgm:prSet presAssocID="{312BBE9C-FB95-4218-97C3-54DE71FDA6A6}" presName="parTx" presStyleLbl="alignNode1" presStyleIdx="1" presStyleCnt="3">
        <dgm:presLayoutVars>
          <dgm:chMax val="0"/>
          <dgm:chPref val="0"/>
          <dgm:bulletEnabled val="1"/>
        </dgm:presLayoutVars>
      </dgm:prSet>
      <dgm:spPr/>
      <dgm:t>
        <a:bodyPr/>
        <a:lstStyle/>
        <a:p>
          <a:endParaRPr lang="es-ES"/>
        </a:p>
      </dgm:t>
    </dgm:pt>
    <dgm:pt modelId="{1A845A2D-A05F-490E-8B88-BE86254AF0BB}" type="pres">
      <dgm:prSet presAssocID="{312BBE9C-FB95-4218-97C3-54DE71FDA6A6}" presName="desTx" presStyleLbl="alignAccFollowNode1" presStyleIdx="1" presStyleCnt="3">
        <dgm:presLayoutVars>
          <dgm:bulletEnabled val="1"/>
        </dgm:presLayoutVars>
      </dgm:prSet>
      <dgm:spPr/>
      <dgm:t>
        <a:bodyPr/>
        <a:lstStyle/>
        <a:p>
          <a:endParaRPr lang="es-ES"/>
        </a:p>
      </dgm:t>
    </dgm:pt>
    <dgm:pt modelId="{1AB8CEFD-9FFE-44CD-B20A-F0EB4941C7F5}" type="pres">
      <dgm:prSet presAssocID="{385432A1-81D1-4D36-AD25-C60EDC23F53B}" presName="space" presStyleCnt="0"/>
      <dgm:spPr/>
    </dgm:pt>
    <dgm:pt modelId="{D8A96393-72D3-490B-BB09-75AEF084D514}" type="pres">
      <dgm:prSet presAssocID="{9A867228-4289-4D9F-B68C-ABD7E0AB1FC5}" presName="composite" presStyleCnt="0"/>
      <dgm:spPr/>
    </dgm:pt>
    <dgm:pt modelId="{3F6B5370-F99B-4147-90B5-9733E3EF8316}" type="pres">
      <dgm:prSet presAssocID="{9A867228-4289-4D9F-B68C-ABD7E0AB1FC5}" presName="parTx" presStyleLbl="alignNode1" presStyleIdx="2" presStyleCnt="3">
        <dgm:presLayoutVars>
          <dgm:chMax val="0"/>
          <dgm:chPref val="0"/>
          <dgm:bulletEnabled val="1"/>
        </dgm:presLayoutVars>
      </dgm:prSet>
      <dgm:spPr/>
      <dgm:t>
        <a:bodyPr/>
        <a:lstStyle/>
        <a:p>
          <a:endParaRPr lang="es-ES"/>
        </a:p>
      </dgm:t>
    </dgm:pt>
    <dgm:pt modelId="{6BEAE082-E308-47CB-8879-A128592B8B19}" type="pres">
      <dgm:prSet presAssocID="{9A867228-4289-4D9F-B68C-ABD7E0AB1FC5}" presName="desTx" presStyleLbl="alignAccFollowNode1" presStyleIdx="2" presStyleCnt="3">
        <dgm:presLayoutVars>
          <dgm:bulletEnabled val="1"/>
        </dgm:presLayoutVars>
      </dgm:prSet>
      <dgm:spPr/>
      <dgm:t>
        <a:bodyPr/>
        <a:lstStyle/>
        <a:p>
          <a:endParaRPr lang="es-ES"/>
        </a:p>
      </dgm:t>
    </dgm:pt>
  </dgm:ptLst>
  <dgm:cxnLst>
    <dgm:cxn modelId="{391B84EA-8C4A-48A0-981C-0D718686DE0D}" srcId="{5182EE79-6318-4CE6-B8DB-0853522E4AB6}" destId="{CFB76A5F-0827-4C08-A7CE-08BA826C1788}" srcOrd="1" destOrd="0" parTransId="{296F30EA-0262-4A12-8A94-DF8A22E6AED1}" sibTransId="{536763AD-07C4-4731-A724-CD7DA6DE37C6}"/>
    <dgm:cxn modelId="{A2D4886A-BC6F-48E5-8462-E488FA963F4D}" type="presOf" srcId="{9A867228-4289-4D9F-B68C-ABD7E0AB1FC5}" destId="{3F6B5370-F99B-4147-90B5-9733E3EF8316}" srcOrd="0" destOrd="0" presId="urn:microsoft.com/office/officeart/2005/8/layout/hList1"/>
    <dgm:cxn modelId="{72E809BB-0531-4B2D-8506-460C9818F338}" srcId="{9A867228-4289-4D9F-B68C-ABD7E0AB1FC5}" destId="{9C63CC4E-7D85-49D3-9A4E-59F012C7B831}" srcOrd="1" destOrd="0" parTransId="{A9ED81BF-0F6C-4FB4-9CF0-A4C474B9FB69}" sibTransId="{C057E57D-47BF-43AD-87B3-DC09678C008F}"/>
    <dgm:cxn modelId="{587B7961-705E-407D-A3C9-FE2C50A71265}" type="presOf" srcId="{5182EE79-6318-4CE6-B8DB-0853522E4AB6}" destId="{3D40AA1F-1A68-4CB0-B1A5-7A811C899B47}" srcOrd="0" destOrd="0" presId="urn:microsoft.com/office/officeart/2005/8/layout/hList1"/>
    <dgm:cxn modelId="{F8A72623-DD2F-42FC-919A-D02AF638776A}" type="presOf" srcId="{78E64AFB-777F-4242-A210-C9F97DCBE4F1}" destId="{1A845A2D-A05F-490E-8B88-BE86254AF0BB}" srcOrd="0" destOrd="0" presId="urn:microsoft.com/office/officeart/2005/8/layout/hList1"/>
    <dgm:cxn modelId="{7FEA3F19-2E6B-4820-94E7-51CE3D828A2D}" srcId="{312BBE9C-FB95-4218-97C3-54DE71FDA6A6}" destId="{BDCF430F-D4F2-459A-B794-8440628452D5}" srcOrd="1" destOrd="0" parTransId="{EBC77970-CCD8-41CF-AB08-E5BBE080E909}" sibTransId="{9B7BC504-3751-49A6-ADD0-3F672E0F7C0B}"/>
    <dgm:cxn modelId="{9C5C2F18-36EE-4EAA-852B-DA77FC7C0DF9}" srcId="{5182EE79-6318-4CE6-B8DB-0853522E4AB6}" destId="{2B495B88-BB5A-40DF-8904-03C29592EAF0}" srcOrd="0" destOrd="0" parTransId="{F2BC3862-AC44-4D17-B7C8-D5520E040D6A}" sibTransId="{B316D4FB-D393-4A3F-95F0-FBB5EF7F5B6D}"/>
    <dgm:cxn modelId="{1A562966-C9D3-4687-B85E-E569608DEFCE}" type="presOf" srcId="{41F14F94-873B-4CA2-B0DF-554DAAA751D6}" destId="{6BEAE082-E308-47CB-8879-A128592B8B19}" srcOrd="0" destOrd="0" presId="urn:microsoft.com/office/officeart/2005/8/layout/hList1"/>
    <dgm:cxn modelId="{C9ECA798-5F49-47DB-806A-E3CC40F6622B}" type="presOf" srcId="{CFB76A5F-0827-4C08-A7CE-08BA826C1788}" destId="{D42A402F-D9C5-48CB-A04A-039B9E74AF65}" srcOrd="0" destOrd="1" presId="urn:microsoft.com/office/officeart/2005/8/layout/hList1"/>
    <dgm:cxn modelId="{5BDD2F66-EE91-4209-98CE-A9A1C746BBEA}" type="presOf" srcId="{BDCF430F-D4F2-459A-B794-8440628452D5}" destId="{1A845A2D-A05F-490E-8B88-BE86254AF0BB}" srcOrd="0" destOrd="1" presId="urn:microsoft.com/office/officeart/2005/8/layout/hList1"/>
    <dgm:cxn modelId="{54657E45-A260-4541-929C-C2B48D4C2327}" srcId="{312BBE9C-FB95-4218-97C3-54DE71FDA6A6}" destId="{78E64AFB-777F-4242-A210-C9F97DCBE4F1}" srcOrd="0" destOrd="0" parTransId="{A696D7F3-C66E-473E-B7B4-B834CD471BC8}" sibTransId="{02967FDF-D5B1-44E8-8485-7A4F4B430ABB}"/>
    <dgm:cxn modelId="{F9BB6E8F-3285-4782-B165-EBFC9FB8182E}" type="presOf" srcId="{2B495B88-BB5A-40DF-8904-03C29592EAF0}" destId="{D42A402F-D9C5-48CB-A04A-039B9E74AF65}" srcOrd="0" destOrd="0" presId="urn:microsoft.com/office/officeart/2005/8/layout/hList1"/>
    <dgm:cxn modelId="{A746E7B2-E356-43D5-8B18-391559EC45E8}" type="presOf" srcId="{92E799DF-C75E-42A4-B165-CC31CDCBD183}" destId="{6B192EAD-7753-4FDC-9517-7042D8AA681C}" srcOrd="0" destOrd="0" presId="urn:microsoft.com/office/officeart/2005/8/layout/hList1"/>
    <dgm:cxn modelId="{52F62E10-430E-42F1-B517-F67112E723DE}" srcId="{92E799DF-C75E-42A4-B165-CC31CDCBD183}" destId="{5182EE79-6318-4CE6-B8DB-0853522E4AB6}" srcOrd="0" destOrd="0" parTransId="{94469AD9-B9F5-4DA4-85A3-12F829371703}" sibTransId="{EC9DC620-A584-4D29-9B5A-835DDB212104}"/>
    <dgm:cxn modelId="{F69D6888-557F-435C-BA51-C5C8474547C4}" srcId="{9A867228-4289-4D9F-B68C-ABD7E0AB1FC5}" destId="{41F14F94-873B-4CA2-B0DF-554DAAA751D6}" srcOrd="0" destOrd="0" parTransId="{CFE98F9F-A0CB-40CC-B4D1-F793746893BA}" sibTransId="{CEE1D040-B092-4F7A-A766-BA0B8A1BC7DF}"/>
    <dgm:cxn modelId="{9958945A-199D-4963-BC4C-450CEE2FF5BE}" srcId="{92E799DF-C75E-42A4-B165-CC31CDCBD183}" destId="{9A867228-4289-4D9F-B68C-ABD7E0AB1FC5}" srcOrd="2" destOrd="0" parTransId="{59502F2C-7FFA-4762-9FBE-333C8B5484CD}" sibTransId="{2FA89E85-985B-41EB-8122-707FABC1FB33}"/>
    <dgm:cxn modelId="{968110C5-F180-49D8-9065-8CAC0BE28D5E}" type="presOf" srcId="{9C63CC4E-7D85-49D3-9A4E-59F012C7B831}" destId="{6BEAE082-E308-47CB-8879-A128592B8B19}" srcOrd="0" destOrd="1" presId="urn:microsoft.com/office/officeart/2005/8/layout/hList1"/>
    <dgm:cxn modelId="{2E59A2B3-A435-420C-848F-8F0B2FFC5972}" srcId="{92E799DF-C75E-42A4-B165-CC31CDCBD183}" destId="{312BBE9C-FB95-4218-97C3-54DE71FDA6A6}" srcOrd="1" destOrd="0" parTransId="{91C8FC37-8DE2-400B-A038-6D4171B1D3C1}" sibTransId="{385432A1-81D1-4D36-AD25-C60EDC23F53B}"/>
    <dgm:cxn modelId="{3E9C4E5B-2924-4AA9-9266-FE48062B31F1}" type="presOf" srcId="{312BBE9C-FB95-4218-97C3-54DE71FDA6A6}" destId="{1C50C0B3-E0A2-4263-B0BC-24E7F7A57040}" srcOrd="0" destOrd="0" presId="urn:microsoft.com/office/officeart/2005/8/layout/hList1"/>
    <dgm:cxn modelId="{56FAF0F7-B7A1-412B-8D32-DFD8F92F70D7}" type="presParOf" srcId="{6B192EAD-7753-4FDC-9517-7042D8AA681C}" destId="{685034B7-5375-4393-A9CC-F3EE8F218C30}" srcOrd="0" destOrd="0" presId="urn:microsoft.com/office/officeart/2005/8/layout/hList1"/>
    <dgm:cxn modelId="{40AAAB73-4546-4200-8637-CFD70B2CA010}" type="presParOf" srcId="{685034B7-5375-4393-A9CC-F3EE8F218C30}" destId="{3D40AA1F-1A68-4CB0-B1A5-7A811C899B47}" srcOrd="0" destOrd="0" presId="urn:microsoft.com/office/officeart/2005/8/layout/hList1"/>
    <dgm:cxn modelId="{EA297A47-CB33-44E3-AD14-6485D0A7DB3D}" type="presParOf" srcId="{685034B7-5375-4393-A9CC-F3EE8F218C30}" destId="{D42A402F-D9C5-48CB-A04A-039B9E74AF65}" srcOrd="1" destOrd="0" presId="urn:microsoft.com/office/officeart/2005/8/layout/hList1"/>
    <dgm:cxn modelId="{4B054AE0-70F3-4EDC-80EC-08218B493C9F}" type="presParOf" srcId="{6B192EAD-7753-4FDC-9517-7042D8AA681C}" destId="{D0861491-60AC-419C-BCB3-66C210395255}" srcOrd="1" destOrd="0" presId="urn:microsoft.com/office/officeart/2005/8/layout/hList1"/>
    <dgm:cxn modelId="{E2351BB0-F33C-4E5C-8020-16252C67F700}" type="presParOf" srcId="{6B192EAD-7753-4FDC-9517-7042D8AA681C}" destId="{0B3F6FD8-46C6-4C95-AE35-C549C29DF92E}" srcOrd="2" destOrd="0" presId="urn:microsoft.com/office/officeart/2005/8/layout/hList1"/>
    <dgm:cxn modelId="{3386A505-3274-49EB-9C78-36D4437F208B}" type="presParOf" srcId="{0B3F6FD8-46C6-4C95-AE35-C549C29DF92E}" destId="{1C50C0B3-E0A2-4263-B0BC-24E7F7A57040}" srcOrd="0" destOrd="0" presId="urn:microsoft.com/office/officeart/2005/8/layout/hList1"/>
    <dgm:cxn modelId="{816E9F5C-BE4A-4827-8DEC-B383E64C9D92}" type="presParOf" srcId="{0B3F6FD8-46C6-4C95-AE35-C549C29DF92E}" destId="{1A845A2D-A05F-490E-8B88-BE86254AF0BB}" srcOrd="1" destOrd="0" presId="urn:microsoft.com/office/officeart/2005/8/layout/hList1"/>
    <dgm:cxn modelId="{72BAA716-9A53-4BDE-B78F-8015E84BDDF9}" type="presParOf" srcId="{6B192EAD-7753-4FDC-9517-7042D8AA681C}" destId="{1AB8CEFD-9FFE-44CD-B20A-F0EB4941C7F5}" srcOrd="3" destOrd="0" presId="urn:microsoft.com/office/officeart/2005/8/layout/hList1"/>
    <dgm:cxn modelId="{D042C508-942F-43E2-AA20-FDA5E489ACA4}" type="presParOf" srcId="{6B192EAD-7753-4FDC-9517-7042D8AA681C}" destId="{D8A96393-72D3-490B-BB09-75AEF084D514}" srcOrd="4" destOrd="0" presId="urn:microsoft.com/office/officeart/2005/8/layout/hList1"/>
    <dgm:cxn modelId="{FB1BF319-19AE-4B08-8ACC-B1AE52697B75}" type="presParOf" srcId="{D8A96393-72D3-490B-BB09-75AEF084D514}" destId="{3F6B5370-F99B-4147-90B5-9733E3EF8316}" srcOrd="0" destOrd="0" presId="urn:microsoft.com/office/officeart/2005/8/layout/hList1"/>
    <dgm:cxn modelId="{23B943C9-77FD-40D9-8602-B11FEDE4C822}" type="presParOf" srcId="{D8A96393-72D3-490B-BB09-75AEF084D514}" destId="{6BEAE082-E308-47CB-8879-A128592B8B19}" srcOrd="1" destOrd="0" presId="urn:microsoft.com/office/officeart/2005/8/layout/hList1"/>
  </dgm:cxnLst>
  <dgm:bg/>
  <dgm:whole/>
</dgm:dataModel>
</file>

<file path=ppt/diagrams/data11.xml><?xml version="1.0" encoding="utf-8"?>
<dgm:dataModel xmlns:dgm="http://schemas.openxmlformats.org/drawingml/2006/diagram" xmlns:a="http://schemas.openxmlformats.org/drawingml/2006/main">
  <dgm:ptLst>
    <dgm:pt modelId="{776EFA0B-D37F-4F05-BCB5-4D39C4532512}" type="doc">
      <dgm:prSet loTypeId="urn:microsoft.com/office/officeart/2005/8/layout/process4" loCatId="list" qsTypeId="urn:microsoft.com/office/officeart/2005/8/quickstyle/3d1" qsCatId="3D" csTypeId="urn:microsoft.com/office/officeart/2005/8/colors/colorful3" csCatId="colorful" phldr="1"/>
      <dgm:spPr/>
      <dgm:t>
        <a:bodyPr/>
        <a:lstStyle/>
        <a:p>
          <a:endParaRPr lang="es-ES"/>
        </a:p>
      </dgm:t>
    </dgm:pt>
    <dgm:pt modelId="{30E21A76-2CF5-41FF-B392-90307462EFDC}">
      <dgm:prSet/>
      <dgm:spPr/>
      <dgm:t>
        <a:bodyPr/>
        <a:lstStyle/>
        <a:p>
          <a:pPr rtl="0"/>
          <a:r>
            <a:rPr lang="es-ES" dirty="0" smtClean="0"/>
            <a:t>Sus procedimientos cognitivos son diferentes a los de la mayoría, y que lo que parece una deficiencia, con paciencia y ánimo puede convertirse en un don</a:t>
          </a:r>
          <a:endParaRPr lang="es-ES" dirty="0"/>
        </a:p>
      </dgm:t>
    </dgm:pt>
    <dgm:pt modelId="{853689CC-6A32-4DA2-8B0A-06C74F51D7E9}" type="parTrans" cxnId="{400A41BB-1C9F-4EE0-AF97-F41F6F1C7A34}">
      <dgm:prSet/>
      <dgm:spPr/>
      <dgm:t>
        <a:bodyPr/>
        <a:lstStyle/>
        <a:p>
          <a:endParaRPr lang="es-ES"/>
        </a:p>
      </dgm:t>
    </dgm:pt>
    <dgm:pt modelId="{05433896-1FB7-44BA-B3DB-84FF7F9B09EF}" type="sibTrans" cxnId="{400A41BB-1C9F-4EE0-AF97-F41F6F1C7A34}">
      <dgm:prSet/>
      <dgm:spPr/>
      <dgm:t>
        <a:bodyPr/>
        <a:lstStyle/>
        <a:p>
          <a:endParaRPr lang="es-ES"/>
        </a:p>
      </dgm:t>
    </dgm:pt>
    <dgm:pt modelId="{8969E420-45A8-4C78-9354-A024CB9ECB25}">
      <dgm:prSet/>
      <dgm:spPr/>
      <dgm:t>
        <a:bodyPr/>
        <a:lstStyle/>
        <a:p>
          <a:pPr rtl="0"/>
          <a:r>
            <a:rPr lang="es-ES" dirty="0" smtClean="0"/>
            <a:t>Cuando se diagnostica, la mayoría de las aspectos negativos del TDAH pueden ser evitados o controlados. </a:t>
          </a:r>
          <a:endParaRPr lang="es-ES" dirty="0"/>
        </a:p>
      </dgm:t>
    </dgm:pt>
    <dgm:pt modelId="{A4AA14BD-9AF6-488E-9289-DB1DB114A1DA}" type="parTrans" cxnId="{6FBBFE73-B159-4453-AA0F-71DF636B93DB}">
      <dgm:prSet/>
      <dgm:spPr/>
      <dgm:t>
        <a:bodyPr/>
        <a:lstStyle/>
        <a:p>
          <a:endParaRPr lang="es-ES"/>
        </a:p>
      </dgm:t>
    </dgm:pt>
    <dgm:pt modelId="{7525E371-21AB-47A8-B21B-34CA958C3253}" type="sibTrans" cxnId="{6FBBFE73-B159-4453-AA0F-71DF636B93DB}">
      <dgm:prSet/>
      <dgm:spPr/>
      <dgm:t>
        <a:bodyPr/>
        <a:lstStyle/>
        <a:p>
          <a:endParaRPr lang="es-ES"/>
        </a:p>
      </dgm:t>
    </dgm:pt>
    <dgm:pt modelId="{E8093222-6F8E-47A4-A3F9-FB9AA39A5A6B}">
      <dgm:prSet/>
      <dgm:spPr/>
      <dgm:t>
        <a:bodyPr/>
        <a:lstStyle/>
        <a:p>
          <a:pPr rtl="0"/>
          <a:r>
            <a:rPr lang="es-ES" dirty="0" smtClean="0"/>
            <a:t>El diagnóstico puede resultar liberador, sobre todo para esas personas que han sido tachadas de “vagas”, “tercas”, “malintencionadas”, “perturbadoras”, “imposibles”, “tiranas”, “lanzadas como un cohete”, “descerebradas”, “estúpidas”, o directamente “malas</a:t>
          </a:r>
          <a:endParaRPr lang="es-ES" dirty="0"/>
        </a:p>
      </dgm:t>
    </dgm:pt>
    <dgm:pt modelId="{9E1FD57E-98CF-48EE-BDE4-FF6607293251}" type="parTrans" cxnId="{DE8CD886-58EE-4D8A-AB1D-394F038F74A1}">
      <dgm:prSet/>
      <dgm:spPr/>
      <dgm:t>
        <a:bodyPr/>
        <a:lstStyle/>
        <a:p>
          <a:endParaRPr lang="es-ES"/>
        </a:p>
      </dgm:t>
    </dgm:pt>
    <dgm:pt modelId="{F2EDC9A2-C815-41DC-AA14-359158458DA2}" type="sibTrans" cxnId="{DE8CD886-58EE-4D8A-AB1D-394F038F74A1}">
      <dgm:prSet/>
      <dgm:spPr/>
      <dgm:t>
        <a:bodyPr/>
        <a:lstStyle/>
        <a:p>
          <a:endParaRPr lang="es-ES"/>
        </a:p>
      </dgm:t>
    </dgm:pt>
    <dgm:pt modelId="{F3AF909C-2B4D-4289-BAB8-A687ADCD00FC}">
      <dgm:prSet/>
      <dgm:spPr/>
      <dgm:t>
        <a:bodyPr/>
        <a:lstStyle/>
        <a:p>
          <a:pPr rtl="0"/>
          <a:r>
            <a:rPr lang="es-ES" dirty="0" smtClean="0"/>
            <a:t>Un diagnóstico de TDAH hace que el caso pase del juicio moral al Tratamiento </a:t>
          </a:r>
          <a:r>
            <a:rPr lang="es-ES" dirty="0" err="1" smtClean="0"/>
            <a:t>Neuropsiquiátrico</a:t>
          </a:r>
          <a:endParaRPr lang="es-ES" dirty="0"/>
        </a:p>
      </dgm:t>
    </dgm:pt>
    <dgm:pt modelId="{4C178006-4FEA-480C-B684-5325F4A67D59}" type="sibTrans" cxnId="{6305BAAC-3C29-4383-BE96-485CC2372057}">
      <dgm:prSet/>
      <dgm:spPr/>
      <dgm:t>
        <a:bodyPr/>
        <a:lstStyle/>
        <a:p>
          <a:endParaRPr lang="es-ES"/>
        </a:p>
      </dgm:t>
    </dgm:pt>
    <dgm:pt modelId="{F9014A02-AC0A-4AA3-8910-2586BD4545BD}" type="parTrans" cxnId="{6305BAAC-3C29-4383-BE96-485CC2372057}">
      <dgm:prSet/>
      <dgm:spPr/>
      <dgm:t>
        <a:bodyPr/>
        <a:lstStyle/>
        <a:p>
          <a:endParaRPr lang="es-ES"/>
        </a:p>
      </dgm:t>
    </dgm:pt>
    <dgm:pt modelId="{870BA7D8-4718-48B8-B544-E4A192DCE3DA}" type="pres">
      <dgm:prSet presAssocID="{776EFA0B-D37F-4F05-BCB5-4D39C4532512}" presName="Name0" presStyleCnt="0">
        <dgm:presLayoutVars>
          <dgm:dir/>
          <dgm:animLvl val="lvl"/>
          <dgm:resizeHandles val="exact"/>
        </dgm:presLayoutVars>
      </dgm:prSet>
      <dgm:spPr/>
      <dgm:t>
        <a:bodyPr/>
        <a:lstStyle/>
        <a:p>
          <a:endParaRPr lang="es-ES"/>
        </a:p>
      </dgm:t>
    </dgm:pt>
    <dgm:pt modelId="{E29D0210-6BEC-42D1-AF8C-AF55F8FAB3F1}" type="pres">
      <dgm:prSet presAssocID="{E8093222-6F8E-47A4-A3F9-FB9AA39A5A6B}" presName="boxAndChildren" presStyleCnt="0"/>
      <dgm:spPr/>
    </dgm:pt>
    <dgm:pt modelId="{E2A5F27F-E08A-4A4E-84F0-D1C70422D8CA}" type="pres">
      <dgm:prSet presAssocID="{E8093222-6F8E-47A4-A3F9-FB9AA39A5A6B}" presName="parentTextBox" presStyleLbl="node1" presStyleIdx="0" presStyleCnt="4"/>
      <dgm:spPr/>
      <dgm:t>
        <a:bodyPr/>
        <a:lstStyle/>
        <a:p>
          <a:endParaRPr lang="es-ES"/>
        </a:p>
      </dgm:t>
    </dgm:pt>
    <dgm:pt modelId="{062C618D-720F-4C90-BCBD-CE98C75130C2}" type="pres">
      <dgm:prSet presAssocID="{7525E371-21AB-47A8-B21B-34CA958C3253}" presName="sp" presStyleCnt="0"/>
      <dgm:spPr/>
    </dgm:pt>
    <dgm:pt modelId="{FE1CA6B9-905E-4C83-9A90-A8B375F4A34E}" type="pres">
      <dgm:prSet presAssocID="{8969E420-45A8-4C78-9354-A024CB9ECB25}" presName="arrowAndChildren" presStyleCnt="0"/>
      <dgm:spPr/>
    </dgm:pt>
    <dgm:pt modelId="{4B32AF9C-0968-4AC6-8368-DCBDE0C0A37F}" type="pres">
      <dgm:prSet presAssocID="{8969E420-45A8-4C78-9354-A024CB9ECB25}" presName="parentTextArrow" presStyleLbl="node1" presStyleIdx="1" presStyleCnt="4"/>
      <dgm:spPr/>
      <dgm:t>
        <a:bodyPr/>
        <a:lstStyle/>
        <a:p>
          <a:endParaRPr lang="es-ES"/>
        </a:p>
      </dgm:t>
    </dgm:pt>
    <dgm:pt modelId="{7CE5FFBD-38D5-4177-8122-EB39ED45F3BB}" type="pres">
      <dgm:prSet presAssocID="{05433896-1FB7-44BA-B3DB-84FF7F9B09EF}" presName="sp" presStyleCnt="0"/>
      <dgm:spPr/>
    </dgm:pt>
    <dgm:pt modelId="{5409F1E9-B38C-407F-A971-E48204182D7A}" type="pres">
      <dgm:prSet presAssocID="{30E21A76-2CF5-41FF-B392-90307462EFDC}" presName="arrowAndChildren" presStyleCnt="0"/>
      <dgm:spPr/>
    </dgm:pt>
    <dgm:pt modelId="{43166920-A5AF-4F9B-919A-3EA216551028}" type="pres">
      <dgm:prSet presAssocID="{30E21A76-2CF5-41FF-B392-90307462EFDC}" presName="parentTextArrow" presStyleLbl="node1" presStyleIdx="2" presStyleCnt="4"/>
      <dgm:spPr/>
      <dgm:t>
        <a:bodyPr/>
        <a:lstStyle/>
        <a:p>
          <a:endParaRPr lang="es-ES"/>
        </a:p>
      </dgm:t>
    </dgm:pt>
    <dgm:pt modelId="{28FA2D49-0498-4B89-8A58-D1958DB50337}" type="pres">
      <dgm:prSet presAssocID="{4C178006-4FEA-480C-B684-5325F4A67D59}" presName="sp" presStyleCnt="0"/>
      <dgm:spPr/>
    </dgm:pt>
    <dgm:pt modelId="{E8596B52-C9CE-406F-8E11-AA5523C581C1}" type="pres">
      <dgm:prSet presAssocID="{F3AF909C-2B4D-4289-BAB8-A687ADCD00FC}" presName="arrowAndChildren" presStyleCnt="0"/>
      <dgm:spPr/>
    </dgm:pt>
    <dgm:pt modelId="{DEBA40D9-7C9F-4316-8D82-315B5872B6B0}" type="pres">
      <dgm:prSet presAssocID="{F3AF909C-2B4D-4289-BAB8-A687ADCD00FC}" presName="parentTextArrow" presStyleLbl="node1" presStyleIdx="3" presStyleCnt="4"/>
      <dgm:spPr/>
      <dgm:t>
        <a:bodyPr/>
        <a:lstStyle/>
        <a:p>
          <a:endParaRPr lang="es-ES"/>
        </a:p>
      </dgm:t>
    </dgm:pt>
  </dgm:ptLst>
  <dgm:cxnLst>
    <dgm:cxn modelId="{8F9DE262-3903-49EA-96BA-42F92077B91F}" type="presOf" srcId="{E8093222-6F8E-47A4-A3F9-FB9AA39A5A6B}" destId="{E2A5F27F-E08A-4A4E-84F0-D1C70422D8CA}" srcOrd="0" destOrd="0" presId="urn:microsoft.com/office/officeart/2005/8/layout/process4"/>
    <dgm:cxn modelId="{45CA4701-52FF-4BA0-A92E-421442366A78}" type="presOf" srcId="{30E21A76-2CF5-41FF-B392-90307462EFDC}" destId="{43166920-A5AF-4F9B-919A-3EA216551028}" srcOrd="0" destOrd="0" presId="urn:microsoft.com/office/officeart/2005/8/layout/process4"/>
    <dgm:cxn modelId="{729EED29-B8AF-4F74-97E5-6D7F82F65618}" type="presOf" srcId="{8969E420-45A8-4C78-9354-A024CB9ECB25}" destId="{4B32AF9C-0968-4AC6-8368-DCBDE0C0A37F}" srcOrd="0" destOrd="0" presId="urn:microsoft.com/office/officeart/2005/8/layout/process4"/>
    <dgm:cxn modelId="{DE8CD886-58EE-4D8A-AB1D-394F038F74A1}" srcId="{776EFA0B-D37F-4F05-BCB5-4D39C4532512}" destId="{E8093222-6F8E-47A4-A3F9-FB9AA39A5A6B}" srcOrd="3" destOrd="0" parTransId="{9E1FD57E-98CF-48EE-BDE4-FF6607293251}" sibTransId="{F2EDC9A2-C815-41DC-AA14-359158458DA2}"/>
    <dgm:cxn modelId="{05B5CA0A-7660-493B-BF0A-9FDF677B78DE}" type="presOf" srcId="{F3AF909C-2B4D-4289-BAB8-A687ADCD00FC}" destId="{DEBA40D9-7C9F-4316-8D82-315B5872B6B0}" srcOrd="0" destOrd="0" presId="urn:microsoft.com/office/officeart/2005/8/layout/process4"/>
    <dgm:cxn modelId="{E7A95AAC-E9C8-406A-9C8B-8C08CED65D28}" type="presOf" srcId="{776EFA0B-D37F-4F05-BCB5-4D39C4532512}" destId="{870BA7D8-4718-48B8-B544-E4A192DCE3DA}" srcOrd="0" destOrd="0" presId="urn:microsoft.com/office/officeart/2005/8/layout/process4"/>
    <dgm:cxn modelId="{6FBBFE73-B159-4453-AA0F-71DF636B93DB}" srcId="{776EFA0B-D37F-4F05-BCB5-4D39C4532512}" destId="{8969E420-45A8-4C78-9354-A024CB9ECB25}" srcOrd="2" destOrd="0" parTransId="{A4AA14BD-9AF6-488E-9289-DB1DB114A1DA}" sibTransId="{7525E371-21AB-47A8-B21B-34CA958C3253}"/>
    <dgm:cxn modelId="{400A41BB-1C9F-4EE0-AF97-F41F6F1C7A34}" srcId="{776EFA0B-D37F-4F05-BCB5-4D39C4532512}" destId="{30E21A76-2CF5-41FF-B392-90307462EFDC}" srcOrd="1" destOrd="0" parTransId="{853689CC-6A32-4DA2-8B0A-06C74F51D7E9}" sibTransId="{05433896-1FB7-44BA-B3DB-84FF7F9B09EF}"/>
    <dgm:cxn modelId="{6305BAAC-3C29-4383-BE96-485CC2372057}" srcId="{776EFA0B-D37F-4F05-BCB5-4D39C4532512}" destId="{F3AF909C-2B4D-4289-BAB8-A687ADCD00FC}" srcOrd="0" destOrd="0" parTransId="{F9014A02-AC0A-4AA3-8910-2586BD4545BD}" sibTransId="{4C178006-4FEA-480C-B684-5325F4A67D59}"/>
    <dgm:cxn modelId="{CF44848B-9C80-43EE-A0B7-7FE4526C07E3}" type="presParOf" srcId="{870BA7D8-4718-48B8-B544-E4A192DCE3DA}" destId="{E29D0210-6BEC-42D1-AF8C-AF55F8FAB3F1}" srcOrd="0" destOrd="0" presId="urn:microsoft.com/office/officeart/2005/8/layout/process4"/>
    <dgm:cxn modelId="{9A494C03-0F24-4B23-8A13-DDAB2C1AD0BD}" type="presParOf" srcId="{E29D0210-6BEC-42D1-AF8C-AF55F8FAB3F1}" destId="{E2A5F27F-E08A-4A4E-84F0-D1C70422D8CA}" srcOrd="0" destOrd="0" presId="urn:microsoft.com/office/officeart/2005/8/layout/process4"/>
    <dgm:cxn modelId="{39C2A56A-C669-47C9-907D-CB5BA95D7748}" type="presParOf" srcId="{870BA7D8-4718-48B8-B544-E4A192DCE3DA}" destId="{062C618D-720F-4C90-BCBD-CE98C75130C2}" srcOrd="1" destOrd="0" presId="urn:microsoft.com/office/officeart/2005/8/layout/process4"/>
    <dgm:cxn modelId="{616F72F0-C8DA-4246-83BA-93EE0F2D85C3}" type="presParOf" srcId="{870BA7D8-4718-48B8-B544-E4A192DCE3DA}" destId="{FE1CA6B9-905E-4C83-9A90-A8B375F4A34E}" srcOrd="2" destOrd="0" presId="urn:microsoft.com/office/officeart/2005/8/layout/process4"/>
    <dgm:cxn modelId="{6B9D7242-CCE1-453D-A2D1-21C8E4E3DA19}" type="presParOf" srcId="{FE1CA6B9-905E-4C83-9A90-A8B375F4A34E}" destId="{4B32AF9C-0968-4AC6-8368-DCBDE0C0A37F}" srcOrd="0" destOrd="0" presId="urn:microsoft.com/office/officeart/2005/8/layout/process4"/>
    <dgm:cxn modelId="{CED02DFA-2966-436A-B649-3F466BFD8722}" type="presParOf" srcId="{870BA7D8-4718-48B8-B544-E4A192DCE3DA}" destId="{7CE5FFBD-38D5-4177-8122-EB39ED45F3BB}" srcOrd="3" destOrd="0" presId="urn:microsoft.com/office/officeart/2005/8/layout/process4"/>
    <dgm:cxn modelId="{886AA4FF-9397-47F4-A1B7-4729FF905D15}" type="presParOf" srcId="{870BA7D8-4718-48B8-B544-E4A192DCE3DA}" destId="{5409F1E9-B38C-407F-A971-E48204182D7A}" srcOrd="4" destOrd="0" presId="urn:microsoft.com/office/officeart/2005/8/layout/process4"/>
    <dgm:cxn modelId="{DA66EAE9-4D21-490E-BBA8-624981F1AFBE}" type="presParOf" srcId="{5409F1E9-B38C-407F-A971-E48204182D7A}" destId="{43166920-A5AF-4F9B-919A-3EA216551028}" srcOrd="0" destOrd="0" presId="urn:microsoft.com/office/officeart/2005/8/layout/process4"/>
    <dgm:cxn modelId="{BCD43AA2-4620-4BE0-90AE-EF7221528E75}" type="presParOf" srcId="{870BA7D8-4718-48B8-B544-E4A192DCE3DA}" destId="{28FA2D49-0498-4B89-8A58-D1958DB50337}" srcOrd="5" destOrd="0" presId="urn:microsoft.com/office/officeart/2005/8/layout/process4"/>
    <dgm:cxn modelId="{F5BAB9ED-DFCE-4469-B490-C0BFAD452404}" type="presParOf" srcId="{870BA7D8-4718-48B8-B544-E4A192DCE3DA}" destId="{E8596B52-C9CE-406F-8E11-AA5523C581C1}" srcOrd="6" destOrd="0" presId="urn:microsoft.com/office/officeart/2005/8/layout/process4"/>
    <dgm:cxn modelId="{6D1D1D7D-89DA-40ED-A605-6E19DB21B844}" type="presParOf" srcId="{E8596B52-C9CE-406F-8E11-AA5523C581C1}" destId="{DEBA40D9-7C9F-4316-8D82-315B5872B6B0}" srcOrd="0" destOrd="0" presId="urn:microsoft.com/office/officeart/2005/8/layout/process4"/>
  </dgm:cxnLst>
  <dgm:bg/>
  <dgm:whole/>
</dgm:dataModel>
</file>

<file path=ppt/diagrams/data12.xml><?xml version="1.0" encoding="utf-8"?>
<dgm:dataModel xmlns:dgm="http://schemas.openxmlformats.org/drawingml/2006/diagram" xmlns:a="http://schemas.openxmlformats.org/drawingml/2006/main">
  <dgm:ptLst>
    <dgm:pt modelId="{D49CC74A-EFA6-428F-B607-B734B42E6675}" type="doc">
      <dgm:prSet loTypeId="urn:microsoft.com/office/officeart/2005/8/layout/pyramid2" loCatId="pyramid" qsTypeId="urn:microsoft.com/office/officeart/2005/8/quickstyle/3d2" qsCatId="3D" csTypeId="urn:microsoft.com/office/officeart/2005/8/colors/accent1_2" csCatId="accent1" phldr="1"/>
      <dgm:spPr/>
      <dgm:t>
        <a:bodyPr/>
        <a:lstStyle/>
        <a:p>
          <a:endParaRPr lang="es-ES"/>
        </a:p>
      </dgm:t>
    </dgm:pt>
    <dgm:pt modelId="{FA851FC2-EEC4-417B-B7F1-05B498386635}">
      <dgm:prSet/>
      <dgm:spPr/>
      <dgm:t>
        <a:bodyPr/>
        <a:lstStyle/>
        <a:p>
          <a:pPr rtl="0"/>
          <a:r>
            <a:rPr lang="es-ES" dirty="0" smtClean="0"/>
            <a:t>El </a:t>
          </a:r>
          <a:r>
            <a:rPr lang="es-ES" b="1" dirty="0" smtClean="0"/>
            <a:t>72%</a:t>
          </a:r>
          <a:r>
            <a:rPr lang="es-ES" dirty="0" smtClean="0"/>
            <a:t> de los resultados indican un </a:t>
          </a:r>
          <a:r>
            <a:rPr lang="es-ES" b="1" i="0" dirty="0" smtClean="0"/>
            <a:t>beneficio significativo </a:t>
          </a:r>
          <a:r>
            <a:rPr lang="es-ES" dirty="0" smtClean="0"/>
            <a:t>a largo plazo de los pacientes que han recibido </a:t>
          </a:r>
          <a:r>
            <a:rPr lang="es-ES" b="1" dirty="0" smtClean="0"/>
            <a:t>tratamiento</a:t>
          </a:r>
          <a:endParaRPr lang="es-ES" b="1" dirty="0"/>
        </a:p>
      </dgm:t>
    </dgm:pt>
    <dgm:pt modelId="{D32535C8-B4B4-402D-880D-804D13EEC46B}" type="parTrans" cxnId="{D01CC02B-932A-4915-AC1A-E16CC65273E5}">
      <dgm:prSet/>
      <dgm:spPr/>
      <dgm:t>
        <a:bodyPr/>
        <a:lstStyle/>
        <a:p>
          <a:endParaRPr lang="es-ES"/>
        </a:p>
      </dgm:t>
    </dgm:pt>
    <dgm:pt modelId="{594F045F-B896-4AAB-BF9C-9917F22816F9}" type="sibTrans" cxnId="{D01CC02B-932A-4915-AC1A-E16CC65273E5}">
      <dgm:prSet/>
      <dgm:spPr/>
      <dgm:t>
        <a:bodyPr/>
        <a:lstStyle/>
        <a:p>
          <a:endParaRPr lang="es-ES"/>
        </a:p>
      </dgm:t>
    </dgm:pt>
    <dgm:pt modelId="{EB0CF326-1916-4FD6-9E9F-96E8C06938EC}">
      <dgm:prSet/>
      <dgm:spPr/>
      <dgm:t>
        <a:bodyPr/>
        <a:lstStyle/>
        <a:p>
          <a:pPr rtl="0"/>
          <a:r>
            <a:rPr lang="es-ES" dirty="0" smtClean="0"/>
            <a:t>Tratamiento (farmacológico, no farmacológico o multimodal))</a:t>
          </a:r>
          <a:endParaRPr lang="es-ES" dirty="0"/>
        </a:p>
      </dgm:t>
    </dgm:pt>
    <dgm:pt modelId="{FB0BE4FC-5A36-47F1-8BD5-A0A31A222A51}" type="parTrans" cxnId="{800A89AA-4099-45B2-8863-328584BDA4BA}">
      <dgm:prSet/>
      <dgm:spPr/>
      <dgm:t>
        <a:bodyPr/>
        <a:lstStyle/>
        <a:p>
          <a:endParaRPr lang="es-ES"/>
        </a:p>
      </dgm:t>
    </dgm:pt>
    <dgm:pt modelId="{73D41194-D136-4953-AD7D-518499CBBE0E}" type="sibTrans" cxnId="{800A89AA-4099-45B2-8863-328584BDA4BA}">
      <dgm:prSet/>
      <dgm:spPr/>
      <dgm:t>
        <a:bodyPr/>
        <a:lstStyle/>
        <a:p>
          <a:endParaRPr lang="es-ES"/>
        </a:p>
      </dgm:t>
    </dgm:pt>
    <dgm:pt modelId="{9379E3CF-55D6-486F-BF10-0D1A2D5BB3A5}">
      <dgm:prSet/>
      <dgm:spPr/>
      <dgm:t>
        <a:bodyPr/>
        <a:lstStyle/>
        <a:p>
          <a:pPr rtl="0"/>
          <a:r>
            <a:rPr lang="es-ES" dirty="0" smtClean="0"/>
            <a:t>Pacientes TDAH sin tratar </a:t>
          </a:r>
          <a:endParaRPr lang="es-ES" dirty="0"/>
        </a:p>
      </dgm:t>
    </dgm:pt>
    <dgm:pt modelId="{02FCE2F9-0B89-4CAE-A3D7-585A4B3E2BFC}" type="parTrans" cxnId="{26FBF1F7-CC8B-4C63-9B3D-80CA3518C8B1}">
      <dgm:prSet/>
      <dgm:spPr/>
      <dgm:t>
        <a:bodyPr/>
        <a:lstStyle/>
        <a:p>
          <a:endParaRPr lang="es-ES"/>
        </a:p>
      </dgm:t>
    </dgm:pt>
    <dgm:pt modelId="{E7B2CD5F-FBAD-472B-9B40-F664682E8A3C}" type="sibTrans" cxnId="{26FBF1F7-CC8B-4C63-9B3D-80CA3518C8B1}">
      <dgm:prSet/>
      <dgm:spPr/>
      <dgm:t>
        <a:bodyPr/>
        <a:lstStyle/>
        <a:p>
          <a:endParaRPr lang="es-ES"/>
        </a:p>
      </dgm:t>
    </dgm:pt>
    <dgm:pt modelId="{C410C4CE-463F-4C15-B907-F7C4DD04A883}" type="pres">
      <dgm:prSet presAssocID="{D49CC74A-EFA6-428F-B607-B734B42E6675}" presName="compositeShape" presStyleCnt="0">
        <dgm:presLayoutVars>
          <dgm:dir/>
          <dgm:resizeHandles/>
        </dgm:presLayoutVars>
      </dgm:prSet>
      <dgm:spPr/>
      <dgm:t>
        <a:bodyPr/>
        <a:lstStyle/>
        <a:p>
          <a:endParaRPr lang="es-ES"/>
        </a:p>
      </dgm:t>
    </dgm:pt>
    <dgm:pt modelId="{BD86B7C0-9C51-4A1F-BB5F-20C05E1F5667}" type="pres">
      <dgm:prSet presAssocID="{D49CC74A-EFA6-428F-B607-B734B42E6675}" presName="pyramid" presStyleLbl="node1" presStyleIdx="0" presStyleCnt="1"/>
      <dgm:spPr/>
    </dgm:pt>
    <dgm:pt modelId="{26A743D6-DDBD-4604-819D-7327F1556CB8}" type="pres">
      <dgm:prSet presAssocID="{D49CC74A-EFA6-428F-B607-B734B42E6675}" presName="theList" presStyleCnt="0"/>
      <dgm:spPr/>
    </dgm:pt>
    <dgm:pt modelId="{C6A098BD-B9EC-4456-8EBC-5CBBF394CE95}" type="pres">
      <dgm:prSet presAssocID="{FA851FC2-EEC4-417B-B7F1-05B498386635}" presName="aNode" presStyleLbl="fgAcc1" presStyleIdx="0" presStyleCnt="3">
        <dgm:presLayoutVars>
          <dgm:bulletEnabled val="1"/>
        </dgm:presLayoutVars>
      </dgm:prSet>
      <dgm:spPr/>
      <dgm:t>
        <a:bodyPr/>
        <a:lstStyle/>
        <a:p>
          <a:endParaRPr lang="es-ES"/>
        </a:p>
      </dgm:t>
    </dgm:pt>
    <dgm:pt modelId="{A7D7A8E3-4296-423E-97C2-D02DD4729B09}" type="pres">
      <dgm:prSet presAssocID="{FA851FC2-EEC4-417B-B7F1-05B498386635}" presName="aSpace" presStyleCnt="0"/>
      <dgm:spPr/>
    </dgm:pt>
    <dgm:pt modelId="{503771B3-6E57-4160-AE1B-F36ED566CDFC}" type="pres">
      <dgm:prSet presAssocID="{EB0CF326-1916-4FD6-9E9F-96E8C06938EC}" presName="aNode" presStyleLbl="fgAcc1" presStyleIdx="1" presStyleCnt="3">
        <dgm:presLayoutVars>
          <dgm:bulletEnabled val="1"/>
        </dgm:presLayoutVars>
      </dgm:prSet>
      <dgm:spPr/>
      <dgm:t>
        <a:bodyPr/>
        <a:lstStyle/>
        <a:p>
          <a:endParaRPr lang="es-ES"/>
        </a:p>
      </dgm:t>
    </dgm:pt>
    <dgm:pt modelId="{0D3BE06B-FCB0-4934-A546-7983DC339E1D}" type="pres">
      <dgm:prSet presAssocID="{EB0CF326-1916-4FD6-9E9F-96E8C06938EC}" presName="aSpace" presStyleCnt="0"/>
      <dgm:spPr/>
    </dgm:pt>
    <dgm:pt modelId="{93FBE3E6-57F6-444C-B66B-BE103EF18AC2}" type="pres">
      <dgm:prSet presAssocID="{9379E3CF-55D6-486F-BF10-0D1A2D5BB3A5}" presName="aNode" presStyleLbl="fgAcc1" presStyleIdx="2" presStyleCnt="3">
        <dgm:presLayoutVars>
          <dgm:bulletEnabled val="1"/>
        </dgm:presLayoutVars>
      </dgm:prSet>
      <dgm:spPr/>
      <dgm:t>
        <a:bodyPr/>
        <a:lstStyle/>
        <a:p>
          <a:endParaRPr lang="es-ES"/>
        </a:p>
      </dgm:t>
    </dgm:pt>
    <dgm:pt modelId="{86BB1639-5AE6-4B0B-A692-7FEE109449DB}" type="pres">
      <dgm:prSet presAssocID="{9379E3CF-55D6-486F-BF10-0D1A2D5BB3A5}" presName="aSpace" presStyleCnt="0"/>
      <dgm:spPr/>
    </dgm:pt>
  </dgm:ptLst>
  <dgm:cxnLst>
    <dgm:cxn modelId="{26FBF1F7-CC8B-4C63-9B3D-80CA3518C8B1}" srcId="{D49CC74A-EFA6-428F-B607-B734B42E6675}" destId="{9379E3CF-55D6-486F-BF10-0D1A2D5BB3A5}" srcOrd="2" destOrd="0" parTransId="{02FCE2F9-0B89-4CAE-A3D7-585A4B3E2BFC}" sibTransId="{E7B2CD5F-FBAD-472B-9B40-F664682E8A3C}"/>
    <dgm:cxn modelId="{D01CC02B-932A-4915-AC1A-E16CC65273E5}" srcId="{D49CC74A-EFA6-428F-B607-B734B42E6675}" destId="{FA851FC2-EEC4-417B-B7F1-05B498386635}" srcOrd="0" destOrd="0" parTransId="{D32535C8-B4B4-402D-880D-804D13EEC46B}" sibTransId="{594F045F-B896-4AAB-BF9C-9917F22816F9}"/>
    <dgm:cxn modelId="{DC48B773-72EC-419D-BE3A-F3708564A3E9}" type="presOf" srcId="{FA851FC2-EEC4-417B-B7F1-05B498386635}" destId="{C6A098BD-B9EC-4456-8EBC-5CBBF394CE95}" srcOrd="0" destOrd="0" presId="urn:microsoft.com/office/officeart/2005/8/layout/pyramid2"/>
    <dgm:cxn modelId="{80529061-E7D2-447E-B224-95E06A0C2460}" type="presOf" srcId="{9379E3CF-55D6-486F-BF10-0D1A2D5BB3A5}" destId="{93FBE3E6-57F6-444C-B66B-BE103EF18AC2}" srcOrd="0" destOrd="0" presId="urn:microsoft.com/office/officeart/2005/8/layout/pyramid2"/>
    <dgm:cxn modelId="{889F4A15-22E8-4E15-B50B-D222D7649393}" type="presOf" srcId="{EB0CF326-1916-4FD6-9E9F-96E8C06938EC}" destId="{503771B3-6E57-4160-AE1B-F36ED566CDFC}" srcOrd="0" destOrd="0" presId="urn:microsoft.com/office/officeart/2005/8/layout/pyramid2"/>
    <dgm:cxn modelId="{800A89AA-4099-45B2-8863-328584BDA4BA}" srcId="{D49CC74A-EFA6-428F-B607-B734B42E6675}" destId="{EB0CF326-1916-4FD6-9E9F-96E8C06938EC}" srcOrd="1" destOrd="0" parTransId="{FB0BE4FC-5A36-47F1-8BD5-A0A31A222A51}" sibTransId="{73D41194-D136-4953-AD7D-518499CBBE0E}"/>
    <dgm:cxn modelId="{197769B4-F22F-473E-B910-505F591AF453}" type="presOf" srcId="{D49CC74A-EFA6-428F-B607-B734B42E6675}" destId="{C410C4CE-463F-4C15-B907-F7C4DD04A883}" srcOrd="0" destOrd="0" presId="urn:microsoft.com/office/officeart/2005/8/layout/pyramid2"/>
    <dgm:cxn modelId="{81BBFEE1-0954-4C0F-9E5E-024093365756}" type="presParOf" srcId="{C410C4CE-463F-4C15-B907-F7C4DD04A883}" destId="{BD86B7C0-9C51-4A1F-BB5F-20C05E1F5667}" srcOrd="0" destOrd="0" presId="urn:microsoft.com/office/officeart/2005/8/layout/pyramid2"/>
    <dgm:cxn modelId="{2213C562-621B-439D-920E-009D7723808F}" type="presParOf" srcId="{C410C4CE-463F-4C15-B907-F7C4DD04A883}" destId="{26A743D6-DDBD-4604-819D-7327F1556CB8}" srcOrd="1" destOrd="0" presId="urn:microsoft.com/office/officeart/2005/8/layout/pyramid2"/>
    <dgm:cxn modelId="{5498408B-3D5E-40B0-8DD0-8BF4BF1CD9E4}" type="presParOf" srcId="{26A743D6-DDBD-4604-819D-7327F1556CB8}" destId="{C6A098BD-B9EC-4456-8EBC-5CBBF394CE95}" srcOrd="0" destOrd="0" presId="urn:microsoft.com/office/officeart/2005/8/layout/pyramid2"/>
    <dgm:cxn modelId="{89746592-401C-4727-871B-724794C767DC}" type="presParOf" srcId="{26A743D6-DDBD-4604-819D-7327F1556CB8}" destId="{A7D7A8E3-4296-423E-97C2-D02DD4729B09}" srcOrd="1" destOrd="0" presId="urn:microsoft.com/office/officeart/2005/8/layout/pyramid2"/>
    <dgm:cxn modelId="{C35208B0-8EB6-4568-BD46-3F082BE2B966}" type="presParOf" srcId="{26A743D6-DDBD-4604-819D-7327F1556CB8}" destId="{503771B3-6E57-4160-AE1B-F36ED566CDFC}" srcOrd="2" destOrd="0" presId="urn:microsoft.com/office/officeart/2005/8/layout/pyramid2"/>
    <dgm:cxn modelId="{C6506B49-8132-4066-B767-D62E92E38563}" type="presParOf" srcId="{26A743D6-DDBD-4604-819D-7327F1556CB8}" destId="{0D3BE06B-FCB0-4934-A546-7983DC339E1D}" srcOrd="3" destOrd="0" presId="urn:microsoft.com/office/officeart/2005/8/layout/pyramid2"/>
    <dgm:cxn modelId="{447F7F37-EE41-4FB1-BADD-2F437CB8240D}" type="presParOf" srcId="{26A743D6-DDBD-4604-819D-7327F1556CB8}" destId="{93FBE3E6-57F6-444C-B66B-BE103EF18AC2}" srcOrd="4" destOrd="0" presId="urn:microsoft.com/office/officeart/2005/8/layout/pyramid2"/>
    <dgm:cxn modelId="{79D4E068-36DC-4156-BF5F-F73B16A995A6}" type="presParOf" srcId="{26A743D6-DDBD-4604-819D-7327F1556CB8}" destId="{86BB1639-5AE6-4B0B-A692-7FEE109449DB}" srcOrd="5" destOrd="0" presId="urn:microsoft.com/office/officeart/2005/8/layout/pyramid2"/>
  </dgm:cxnLst>
  <dgm:bg/>
  <dgm:whole/>
</dgm:dataModel>
</file>

<file path=ppt/diagrams/data13.xml><?xml version="1.0" encoding="utf-8"?>
<dgm:dataModel xmlns:dgm="http://schemas.openxmlformats.org/drawingml/2006/diagram" xmlns:a="http://schemas.openxmlformats.org/drawingml/2006/main">
  <dgm:ptLst>
    <dgm:pt modelId="{836116D9-1238-451B-8277-13C73F4D9E57}" type="doc">
      <dgm:prSet loTypeId="urn:microsoft.com/office/officeart/2005/8/layout/vProcess5" loCatId="process" qsTypeId="urn:microsoft.com/office/officeart/2005/8/quickstyle/3d1" qsCatId="3D" csTypeId="urn:microsoft.com/office/officeart/2005/8/colors/colorful1" csCatId="colorful" phldr="1"/>
      <dgm:spPr/>
      <dgm:t>
        <a:bodyPr/>
        <a:lstStyle/>
        <a:p>
          <a:endParaRPr lang="es-ES"/>
        </a:p>
      </dgm:t>
    </dgm:pt>
    <dgm:pt modelId="{3BBCAE6C-CE61-4283-8305-A47340273AFE}">
      <dgm:prSet phldrT="[Texto]"/>
      <dgm:spPr/>
      <dgm:t>
        <a:bodyPr/>
        <a:lstStyle/>
        <a:p>
          <a:r>
            <a:rPr lang="es-ES" dirty="0" smtClean="0">
              <a:latin typeface="Arial" pitchFamily="34" charset="0"/>
              <a:cs typeface="Arial" pitchFamily="34" charset="0"/>
            </a:rPr>
            <a:t>Reducciones en costes sociales (absentismo laboral de los padres y pérdidas de productividad relacionadas)</a:t>
          </a:r>
          <a:endParaRPr lang="es-ES" dirty="0"/>
        </a:p>
      </dgm:t>
    </dgm:pt>
    <dgm:pt modelId="{1A7E62DE-2E15-4346-A7A6-FF3773CFA04D}" type="parTrans" cxnId="{C6EF73B5-703A-4993-8320-F2457DBE7361}">
      <dgm:prSet/>
      <dgm:spPr/>
      <dgm:t>
        <a:bodyPr/>
        <a:lstStyle/>
        <a:p>
          <a:endParaRPr lang="es-ES"/>
        </a:p>
      </dgm:t>
    </dgm:pt>
    <dgm:pt modelId="{839F0422-0EA4-4ADA-943F-60972F463C2A}" type="sibTrans" cxnId="{C6EF73B5-703A-4993-8320-F2457DBE7361}">
      <dgm:prSet/>
      <dgm:spPr/>
      <dgm:t>
        <a:bodyPr/>
        <a:lstStyle/>
        <a:p>
          <a:endParaRPr lang="es-ES"/>
        </a:p>
      </dgm:t>
    </dgm:pt>
    <dgm:pt modelId="{0C40CFE0-E861-436C-81B4-60F69048A73F}">
      <dgm:prSet phldrT="[Texto]"/>
      <dgm:spPr/>
      <dgm:t>
        <a:bodyPr/>
        <a:lstStyle/>
        <a:p>
          <a:r>
            <a:rPr lang="es-ES" dirty="0" smtClean="0">
              <a:latin typeface="Arial" pitchFamily="34" charset="0"/>
              <a:cs typeface="Arial" pitchFamily="34" charset="0"/>
            </a:rPr>
            <a:t>Reducciones en costes de educación especial y otros servicios sociales (sistema de enjuiciamiento criminal)</a:t>
          </a:r>
          <a:endParaRPr lang="es-ES" dirty="0"/>
        </a:p>
      </dgm:t>
    </dgm:pt>
    <dgm:pt modelId="{976A65A3-C6B8-4A41-9394-C738FE42E822}" type="parTrans" cxnId="{0C1D98EC-3711-477C-BC8A-429902FC081E}">
      <dgm:prSet/>
      <dgm:spPr/>
      <dgm:t>
        <a:bodyPr/>
        <a:lstStyle/>
        <a:p>
          <a:endParaRPr lang="es-ES"/>
        </a:p>
      </dgm:t>
    </dgm:pt>
    <dgm:pt modelId="{C7F69C79-DC10-40F4-A250-8D954CB7BA24}" type="sibTrans" cxnId="{0C1D98EC-3711-477C-BC8A-429902FC081E}">
      <dgm:prSet/>
      <dgm:spPr/>
      <dgm:t>
        <a:bodyPr/>
        <a:lstStyle/>
        <a:p>
          <a:endParaRPr lang="es-ES"/>
        </a:p>
      </dgm:t>
    </dgm:pt>
    <dgm:pt modelId="{D63E8062-87AF-47E4-A0FF-D8DEDAFD2BBF}">
      <dgm:prSet phldrT="[Texto]"/>
      <dgm:spPr/>
      <dgm:t>
        <a:bodyPr/>
        <a:lstStyle/>
        <a:p>
          <a:r>
            <a:rPr lang="es-ES" dirty="0" smtClean="0">
              <a:latin typeface="Arial" pitchFamily="34" charset="0"/>
              <a:cs typeface="Arial" pitchFamily="34" charset="0"/>
            </a:rPr>
            <a:t>Aumento en la productividad laboral y rendimiento de adultos con TDAH después de iniciar el tratamiento </a:t>
          </a:r>
          <a:endParaRPr lang="es-ES" dirty="0"/>
        </a:p>
      </dgm:t>
    </dgm:pt>
    <dgm:pt modelId="{DA64FD0D-0F23-4B4C-B124-6BF0E0C19BA6}" type="parTrans" cxnId="{261A270C-4839-470A-AA5B-8001580DF6B9}">
      <dgm:prSet/>
      <dgm:spPr/>
      <dgm:t>
        <a:bodyPr/>
        <a:lstStyle/>
        <a:p>
          <a:endParaRPr lang="es-ES"/>
        </a:p>
      </dgm:t>
    </dgm:pt>
    <dgm:pt modelId="{5EA35446-B2DE-42EA-B41F-449C67BC4F51}" type="sibTrans" cxnId="{261A270C-4839-470A-AA5B-8001580DF6B9}">
      <dgm:prSet/>
      <dgm:spPr/>
      <dgm:t>
        <a:bodyPr/>
        <a:lstStyle/>
        <a:p>
          <a:endParaRPr lang="es-ES"/>
        </a:p>
      </dgm:t>
    </dgm:pt>
    <dgm:pt modelId="{E1B7D0C9-218B-4C54-BB05-0C351A067A56}" type="pres">
      <dgm:prSet presAssocID="{836116D9-1238-451B-8277-13C73F4D9E57}" presName="outerComposite" presStyleCnt="0">
        <dgm:presLayoutVars>
          <dgm:chMax val="5"/>
          <dgm:dir/>
          <dgm:resizeHandles val="exact"/>
        </dgm:presLayoutVars>
      </dgm:prSet>
      <dgm:spPr/>
      <dgm:t>
        <a:bodyPr/>
        <a:lstStyle/>
        <a:p>
          <a:endParaRPr lang="es-ES"/>
        </a:p>
      </dgm:t>
    </dgm:pt>
    <dgm:pt modelId="{5640E2C5-EC57-44FF-8FB9-3B3C28EAFB1E}" type="pres">
      <dgm:prSet presAssocID="{836116D9-1238-451B-8277-13C73F4D9E57}" presName="dummyMaxCanvas" presStyleCnt="0">
        <dgm:presLayoutVars/>
      </dgm:prSet>
      <dgm:spPr/>
      <dgm:t>
        <a:bodyPr/>
        <a:lstStyle/>
        <a:p>
          <a:endParaRPr lang="es-ES"/>
        </a:p>
      </dgm:t>
    </dgm:pt>
    <dgm:pt modelId="{E01404B5-8333-43C7-AABB-0E2611407C99}" type="pres">
      <dgm:prSet presAssocID="{836116D9-1238-451B-8277-13C73F4D9E57}" presName="ThreeNodes_1" presStyleLbl="node1" presStyleIdx="0" presStyleCnt="3">
        <dgm:presLayoutVars>
          <dgm:bulletEnabled val="1"/>
        </dgm:presLayoutVars>
      </dgm:prSet>
      <dgm:spPr/>
      <dgm:t>
        <a:bodyPr/>
        <a:lstStyle/>
        <a:p>
          <a:endParaRPr lang="es-ES"/>
        </a:p>
      </dgm:t>
    </dgm:pt>
    <dgm:pt modelId="{D54404DC-3F05-4C5A-B073-B3368BFCB5DB}" type="pres">
      <dgm:prSet presAssocID="{836116D9-1238-451B-8277-13C73F4D9E57}" presName="ThreeNodes_2" presStyleLbl="node1" presStyleIdx="1" presStyleCnt="3">
        <dgm:presLayoutVars>
          <dgm:bulletEnabled val="1"/>
        </dgm:presLayoutVars>
      </dgm:prSet>
      <dgm:spPr/>
      <dgm:t>
        <a:bodyPr/>
        <a:lstStyle/>
        <a:p>
          <a:endParaRPr lang="es-ES"/>
        </a:p>
      </dgm:t>
    </dgm:pt>
    <dgm:pt modelId="{31372A7F-62ED-4FEB-B515-0509B2273936}" type="pres">
      <dgm:prSet presAssocID="{836116D9-1238-451B-8277-13C73F4D9E57}" presName="ThreeNodes_3" presStyleLbl="node1" presStyleIdx="2" presStyleCnt="3">
        <dgm:presLayoutVars>
          <dgm:bulletEnabled val="1"/>
        </dgm:presLayoutVars>
      </dgm:prSet>
      <dgm:spPr/>
      <dgm:t>
        <a:bodyPr/>
        <a:lstStyle/>
        <a:p>
          <a:endParaRPr lang="es-ES"/>
        </a:p>
      </dgm:t>
    </dgm:pt>
    <dgm:pt modelId="{33EC10F3-B93E-4058-87FA-1DFE070CDAE6}" type="pres">
      <dgm:prSet presAssocID="{836116D9-1238-451B-8277-13C73F4D9E57}" presName="ThreeConn_1-2" presStyleLbl="fgAccFollowNode1" presStyleIdx="0" presStyleCnt="2">
        <dgm:presLayoutVars>
          <dgm:bulletEnabled val="1"/>
        </dgm:presLayoutVars>
      </dgm:prSet>
      <dgm:spPr/>
      <dgm:t>
        <a:bodyPr/>
        <a:lstStyle/>
        <a:p>
          <a:endParaRPr lang="es-ES"/>
        </a:p>
      </dgm:t>
    </dgm:pt>
    <dgm:pt modelId="{3858C284-B9D5-495F-AA38-586D78226BC5}" type="pres">
      <dgm:prSet presAssocID="{836116D9-1238-451B-8277-13C73F4D9E57}" presName="ThreeConn_2-3" presStyleLbl="fgAccFollowNode1" presStyleIdx="1" presStyleCnt="2">
        <dgm:presLayoutVars>
          <dgm:bulletEnabled val="1"/>
        </dgm:presLayoutVars>
      </dgm:prSet>
      <dgm:spPr/>
      <dgm:t>
        <a:bodyPr/>
        <a:lstStyle/>
        <a:p>
          <a:endParaRPr lang="es-ES"/>
        </a:p>
      </dgm:t>
    </dgm:pt>
    <dgm:pt modelId="{044E984D-B63F-4331-B1EB-86DB48D069E9}" type="pres">
      <dgm:prSet presAssocID="{836116D9-1238-451B-8277-13C73F4D9E57}" presName="ThreeNodes_1_text" presStyleLbl="node1" presStyleIdx="2" presStyleCnt="3">
        <dgm:presLayoutVars>
          <dgm:bulletEnabled val="1"/>
        </dgm:presLayoutVars>
      </dgm:prSet>
      <dgm:spPr/>
      <dgm:t>
        <a:bodyPr/>
        <a:lstStyle/>
        <a:p>
          <a:endParaRPr lang="es-ES"/>
        </a:p>
      </dgm:t>
    </dgm:pt>
    <dgm:pt modelId="{137BFB35-7EC2-4375-A5CF-1CCD2E5E6875}" type="pres">
      <dgm:prSet presAssocID="{836116D9-1238-451B-8277-13C73F4D9E57}" presName="ThreeNodes_2_text" presStyleLbl="node1" presStyleIdx="2" presStyleCnt="3">
        <dgm:presLayoutVars>
          <dgm:bulletEnabled val="1"/>
        </dgm:presLayoutVars>
      </dgm:prSet>
      <dgm:spPr/>
      <dgm:t>
        <a:bodyPr/>
        <a:lstStyle/>
        <a:p>
          <a:endParaRPr lang="es-ES"/>
        </a:p>
      </dgm:t>
    </dgm:pt>
    <dgm:pt modelId="{469D3CFB-D1F0-4C6C-BE59-C58E62475DF0}" type="pres">
      <dgm:prSet presAssocID="{836116D9-1238-451B-8277-13C73F4D9E57}" presName="ThreeNodes_3_text" presStyleLbl="node1" presStyleIdx="2" presStyleCnt="3">
        <dgm:presLayoutVars>
          <dgm:bulletEnabled val="1"/>
        </dgm:presLayoutVars>
      </dgm:prSet>
      <dgm:spPr/>
      <dgm:t>
        <a:bodyPr/>
        <a:lstStyle/>
        <a:p>
          <a:endParaRPr lang="es-ES"/>
        </a:p>
      </dgm:t>
    </dgm:pt>
  </dgm:ptLst>
  <dgm:cxnLst>
    <dgm:cxn modelId="{47E11515-5DB8-4A77-9B94-E221C2A0ECE9}" type="presOf" srcId="{3BBCAE6C-CE61-4283-8305-A47340273AFE}" destId="{044E984D-B63F-4331-B1EB-86DB48D069E9}" srcOrd="1" destOrd="0" presId="urn:microsoft.com/office/officeart/2005/8/layout/vProcess5"/>
    <dgm:cxn modelId="{23FE8E5E-8A41-4750-B935-8CB53CF40F02}" type="presOf" srcId="{839F0422-0EA4-4ADA-943F-60972F463C2A}" destId="{33EC10F3-B93E-4058-87FA-1DFE070CDAE6}" srcOrd="0" destOrd="0" presId="urn:microsoft.com/office/officeart/2005/8/layout/vProcess5"/>
    <dgm:cxn modelId="{5BE16C60-EB00-483E-9BC4-A64C14F98CCF}" type="presOf" srcId="{3BBCAE6C-CE61-4283-8305-A47340273AFE}" destId="{E01404B5-8333-43C7-AABB-0E2611407C99}" srcOrd="0" destOrd="0" presId="urn:microsoft.com/office/officeart/2005/8/layout/vProcess5"/>
    <dgm:cxn modelId="{F00FE98F-CC89-4D66-AA6D-127717DAD67D}" type="presOf" srcId="{D63E8062-87AF-47E4-A0FF-D8DEDAFD2BBF}" destId="{31372A7F-62ED-4FEB-B515-0509B2273936}" srcOrd="0" destOrd="0" presId="urn:microsoft.com/office/officeart/2005/8/layout/vProcess5"/>
    <dgm:cxn modelId="{9B8BD7FA-7839-4A41-AE8F-B28A0E0FFD86}" type="presOf" srcId="{0C40CFE0-E861-436C-81B4-60F69048A73F}" destId="{D54404DC-3F05-4C5A-B073-B3368BFCB5DB}" srcOrd="0" destOrd="0" presId="urn:microsoft.com/office/officeart/2005/8/layout/vProcess5"/>
    <dgm:cxn modelId="{4DDED8CB-9543-47E8-94B5-4252C1D8FCB8}" type="presOf" srcId="{D63E8062-87AF-47E4-A0FF-D8DEDAFD2BBF}" destId="{469D3CFB-D1F0-4C6C-BE59-C58E62475DF0}" srcOrd="1" destOrd="0" presId="urn:microsoft.com/office/officeart/2005/8/layout/vProcess5"/>
    <dgm:cxn modelId="{261A270C-4839-470A-AA5B-8001580DF6B9}" srcId="{836116D9-1238-451B-8277-13C73F4D9E57}" destId="{D63E8062-87AF-47E4-A0FF-D8DEDAFD2BBF}" srcOrd="2" destOrd="0" parTransId="{DA64FD0D-0F23-4B4C-B124-6BF0E0C19BA6}" sibTransId="{5EA35446-B2DE-42EA-B41F-449C67BC4F51}"/>
    <dgm:cxn modelId="{0C1D98EC-3711-477C-BC8A-429902FC081E}" srcId="{836116D9-1238-451B-8277-13C73F4D9E57}" destId="{0C40CFE0-E861-436C-81B4-60F69048A73F}" srcOrd="1" destOrd="0" parTransId="{976A65A3-C6B8-4A41-9394-C738FE42E822}" sibTransId="{C7F69C79-DC10-40F4-A250-8D954CB7BA24}"/>
    <dgm:cxn modelId="{BF240A73-608F-444D-AA80-F194B1DE293B}" type="presOf" srcId="{0C40CFE0-E861-436C-81B4-60F69048A73F}" destId="{137BFB35-7EC2-4375-A5CF-1CCD2E5E6875}" srcOrd="1" destOrd="0" presId="urn:microsoft.com/office/officeart/2005/8/layout/vProcess5"/>
    <dgm:cxn modelId="{22730C8E-FDA4-4D1F-8C1C-F2BEE52E3284}" type="presOf" srcId="{836116D9-1238-451B-8277-13C73F4D9E57}" destId="{E1B7D0C9-218B-4C54-BB05-0C351A067A56}" srcOrd="0" destOrd="0" presId="urn:microsoft.com/office/officeart/2005/8/layout/vProcess5"/>
    <dgm:cxn modelId="{C6EF73B5-703A-4993-8320-F2457DBE7361}" srcId="{836116D9-1238-451B-8277-13C73F4D9E57}" destId="{3BBCAE6C-CE61-4283-8305-A47340273AFE}" srcOrd="0" destOrd="0" parTransId="{1A7E62DE-2E15-4346-A7A6-FF3773CFA04D}" sibTransId="{839F0422-0EA4-4ADA-943F-60972F463C2A}"/>
    <dgm:cxn modelId="{CA9C864C-2F93-424B-8F1E-FFA858E99B84}" type="presOf" srcId="{C7F69C79-DC10-40F4-A250-8D954CB7BA24}" destId="{3858C284-B9D5-495F-AA38-586D78226BC5}" srcOrd="0" destOrd="0" presId="urn:microsoft.com/office/officeart/2005/8/layout/vProcess5"/>
    <dgm:cxn modelId="{D9EE8999-1890-440B-803D-F780C0589291}" type="presParOf" srcId="{E1B7D0C9-218B-4C54-BB05-0C351A067A56}" destId="{5640E2C5-EC57-44FF-8FB9-3B3C28EAFB1E}" srcOrd="0" destOrd="0" presId="urn:microsoft.com/office/officeart/2005/8/layout/vProcess5"/>
    <dgm:cxn modelId="{4849E695-AD1C-4746-85B7-013A8FA41CD8}" type="presParOf" srcId="{E1B7D0C9-218B-4C54-BB05-0C351A067A56}" destId="{E01404B5-8333-43C7-AABB-0E2611407C99}" srcOrd="1" destOrd="0" presId="urn:microsoft.com/office/officeart/2005/8/layout/vProcess5"/>
    <dgm:cxn modelId="{7C872AA4-51A8-4513-9F7C-4576B4EF6B14}" type="presParOf" srcId="{E1B7D0C9-218B-4C54-BB05-0C351A067A56}" destId="{D54404DC-3F05-4C5A-B073-B3368BFCB5DB}" srcOrd="2" destOrd="0" presId="urn:microsoft.com/office/officeart/2005/8/layout/vProcess5"/>
    <dgm:cxn modelId="{F87F1A1B-9E0F-42C6-86E2-1887E447AD55}" type="presParOf" srcId="{E1B7D0C9-218B-4C54-BB05-0C351A067A56}" destId="{31372A7F-62ED-4FEB-B515-0509B2273936}" srcOrd="3" destOrd="0" presId="urn:microsoft.com/office/officeart/2005/8/layout/vProcess5"/>
    <dgm:cxn modelId="{17386D0A-1C44-4A9B-8EFC-547F41FF9D36}" type="presParOf" srcId="{E1B7D0C9-218B-4C54-BB05-0C351A067A56}" destId="{33EC10F3-B93E-4058-87FA-1DFE070CDAE6}" srcOrd="4" destOrd="0" presId="urn:microsoft.com/office/officeart/2005/8/layout/vProcess5"/>
    <dgm:cxn modelId="{BCBC1399-27B4-4B54-B614-98F1D7BBF209}" type="presParOf" srcId="{E1B7D0C9-218B-4C54-BB05-0C351A067A56}" destId="{3858C284-B9D5-495F-AA38-586D78226BC5}" srcOrd="5" destOrd="0" presId="urn:microsoft.com/office/officeart/2005/8/layout/vProcess5"/>
    <dgm:cxn modelId="{AD1B1A14-A4C8-4535-AF96-5AAA2DCF9529}" type="presParOf" srcId="{E1B7D0C9-218B-4C54-BB05-0C351A067A56}" destId="{044E984D-B63F-4331-B1EB-86DB48D069E9}" srcOrd="6" destOrd="0" presId="urn:microsoft.com/office/officeart/2005/8/layout/vProcess5"/>
    <dgm:cxn modelId="{ABD13D82-B5EC-4E59-B31D-BE54F24178A1}" type="presParOf" srcId="{E1B7D0C9-218B-4C54-BB05-0C351A067A56}" destId="{137BFB35-7EC2-4375-A5CF-1CCD2E5E6875}" srcOrd="7" destOrd="0" presId="urn:microsoft.com/office/officeart/2005/8/layout/vProcess5"/>
    <dgm:cxn modelId="{E0D51E46-2A52-4F29-8C77-A6264EF903E5}" type="presParOf" srcId="{E1B7D0C9-218B-4C54-BB05-0C351A067A56}" destId="{469D3CFB-D1F0-4C6C-BE59-C58E62475DF0}" srcOrd="8" destOrd="0" presId="urn:microsoft.com/office/officeart/2005/8/layout/vProcess5"/>
  </dgm:cxnLst>
  <dgm:bg/>
  <dgm:whole/>
</dgm:dataModel>
</file>

<file path=ppt/diagrams/data14.xml><?xml version="1.0" encoding="utf-8"?>
<dgm:dataModel xmlns:dgm="http://schemas.openxmlformats.org/drawingml/2006/diagram" xmlns:a="http://schemas.openxmlformats.org/drawingml/2006/main">
  <dgm:ptLst>
    <dgm:pt modelId="{3E7159E8-718B-425E-800E-A56B997990F3}" type="doc">
      <dgm:prSet loTypeId="urn:microsoft.com/office/officeart/2005/8/layout/hProcess9" loCatId="process" qsTypeId="urn:microsoft.com/office/officeart/2005/8/quickstyle/3d1" qsCatId="3D" csTypeId="urn:microsoft.com/office/officeart/2005/8/colors/colorful2" csCatId="colorful" phldr="1"/>
      <dgm:spPr/>
      <dgm:t>
        <a:bodyPr/>
        <a:lstStyle/>
        <a:p>
          <a:endParaRPr lang="es-ES"/>
        </a:p>
      </dgm:t>
    </dgm:pt>
    <dgm:pt modelId="{27EF912D-4014-4320-8DBA-2060E1BFFED7}">
      <dgm:prSet/>
      <dgm:spPr/>
      <dgm:t>
        <a:bodyPr/>
        <a:lstStyle/>
        <a:p>
          <a:pPr rtl="0"/>
          <a:r>
            <a:rPr lang="es-ES" dirty="0" smtClean="0"/>
            <a:t>La idea de que las personas con TDAH tienen un "</a:t>
          </a:r>
          <a:r>
            <a:rPr lang="es-ES" i="1" dirty="0" smtClean="0"/>
            <a:t>cerebro diferente”</a:t>
          </a:r>
          <a:endParaRPr lang="es-ES" dirty="0"/>
        </a:p>
      </dgm:t>
    </dgm:pt>
    <dgm:pt modelId="{67CE9022-900F-4B53-9B36-0A9CF2873D34}" type="parTrans" cxnId="{8269062E-3E11-4D2B-9866-E7BFDE11237B}">
      <dgm:prSet/>
      <dgm:spPr/>
      <dgm:t>
        <a:bodyPr/>
        <a:lstStyle/>
        <a:p>
          <a:endParaRPr lang="es-ES"/>
        </a:p>
      </dgm:t>
    </dgm:pt>
    <dgm:pt modelId="{BACD3B22-A037-461D-9734-5CA3614C575B}" type="sibTrans" cxnId="{8269062E-3E11-4D2B-9866-E7BFDE11237B}">
      <dgm:prSet/>
      <dgm:spPr/>
      <dgm:t>
        <a:bodyPr/>
        <a:lstStyle/>
        <a:p>
          <a:endParaRPr lang="es-ES"/>
        </a:p>
      </dgm:t>
    </dgm:pt>
    <dgm:pt modelId="{5F0B7C66-4B90-4A71-AB19-758DAA4BF1FA}">
      <dgm:prSet/>
      <dgm:spPr/>
      <dgm:t>
        <a:bodyPr/>
        <a:lstStyle/>
        <a:p>
          <a:pPr rtl="0"/>
          <a:r>
            <a:rPr lang="es-ES" dirty="0" smtClean="0"/>
            <a:t>La creatividad y originalidad que suele caracterizar a las personas con TDAH permite una casi interminable galería de personas famosas y exitosas </a:t>
          </a:r>
          <a:endParaRPr lang="es-ES" dirty="0"/>
        </a:p>
      </dgm:t>
    </dgm:pt>
    <dgm:pt modelId="{0E2AFEE1-E40A-452D-AEAA-AA04CEA54FBC}" type="parTrans" cxnId="{49DFF0E3-8E42-4F77-A34B-473F816EAD54}">
      <dgm:prSet/>
      <dgm:spPr/>
      <dgm:t>
        <a:bodyPr/>
        <a:lstStyle/>
        <a:p>
          <a:endParaRPr lang="es-ES"/>
        </a:p>
      </dgm:t>
    </dgm:pt>
    <dgm:pt modelId="{76A6A5C7-BD47-4898-97C6-5DA55F13C202}" type="sibTrans" cxnId="{49DFF0E3-8E42-4F77-A34B-473F816EAD54}">
      <dgm:prSet/>
      <dgm:spPr/>
      <dgm:t>
        <a:bodyPr/>
        <a:lstStyle/>
        <a:p>
          <a:endParaRPr lang="es-ES"/>
        </a:p>
      </dgm:t>
    </dgm:pt>
    <dgm:pt modelId="{D0D718F7-D5C2-437C-B590-71455C545F90}">
      <dgm:prSet/>
      <dgm:spPr/>
      <dgm:t>
        <a:bodyPr/>
        <a:lstStyle/>
        <a:p>
          <a:r>
            <a:rPr lang="es-ES" dirty="0" smtClean="0"/>
            <a:t>Inhibe otro proceso: el de las diferencias positivas</a:t>
          </a:r>
          <a:endParaRPr lang="es-ES" dirty="0"/>
        </a:p>
      </dgm:t>
    </dgm:pt>
    <dgm:pt modelId="{123A5415-CC13-4150-84A1-E885B346F020}" type="parTrans" cxnId="{EBF70C63-CB80-42E0-A6E0-672305F0DE95}">
      <dgm:prSet/>
      <dgm:spPr/>
      <dgm:t>
        <a:bodyPr/>
        <a:lstStyle/>
        <a:p>
          <a:endParaRPr lang="es-ES"/>
        </a:p>
      </dgm:t>
    </dgm:pt>
    <dgm:pt modelId="{D6C9362C-12D8-440D-82DB-7F26027C6663}" type="sibTrans" cxnId="{EBF70C63-CB80-42E0-A6E0-672305F0DE95}">
      <dgm:prSet/>
      <dgm:spPr/>
      <dgm:t>
        <a:bodyPr/>
        <a:lstStyle/>
        <a:p>
          <a:endParaRPr lang="es-ES"/>
        </a:p>
      </dgm:t>
    </dgm:pt>
    <dgm:pt modelId="{AC6910F7-FFD9-49B5-9DE5-49656FD28512}">
      <dgm:prSet/>
      <dgm:spPr/>
      <dgm:t>
        <a:bodyPr/>
        <a:lstStyle/>
        <a:p>
          <a:r>
            <a:rPr lang="es-ES" dirty="0" smtClean="0"/>
            <a:t>Dispara la búsqueda de defectos, síntomas o problemas </a:t>
          </a:r>
          <a:endParaRPr lang="es-ES" dirty="0"/>
        </a:p>
      </dgm:t>
    </dgm:pt>
    <dgm:pt modelId="{5CE72C5A-0958-4377-B9D7-CE51BD8D5FD2}" type="parTrans" cxnId="{7D154A60-29ED-4DE1-89CE-F1BE2039649F}">
      <dgm:prSet/>
      <dgm:spPr/>
      <dgm:t>
        <a:bodyPr/>
        <a:lstStyle/>
        <a:p>
          <a:endParaRPr lang="es-ES"/>
        </a:p>
      </dgm:t>
    </dgm:pt>
    <dgm:pt modelId="{5DC47C62-31CC-4FEB-94EC-319FC9285A6A}" type="sibTrans" cxnId="{7D154A60-29ED-4DE1-89CE-F1BE2039649F}">
      <dgm:prSet/>
      <dgm:spPr/>
      <dgm:t>
        <a:bodyPr/>
        <a:lstStyle/>
        <a:p>
          <a:endParaRPr lang="es-ES"/>
        </a:p>
      </dgm:t>
    </dgm:pt>
    <dgm:pt modelId="{0A278446-0C0B-40CB-B106-F6262001804F}" type="pres">
      <dgm:prSet presAssocID="{3E7159E8-718B-425E-800E-A56B997990F3}" presName="CompostProcess" presStyleCnt="0">
        <dgm:presLayoutVars>
          <dgm:dir/>
          <dgm:resizeHandles val="exact"/>
        </dgm:presLayoutVars>
      </dgm:prSet>
      <dgm:spPr/>
      <dgm:t>
        <a:bodyPr/>
        <a:lstStyle/>
        <a:p>
          <a:endParaRPr lang="es-ES"/>
        </a:p>
      </dgm:t>
    </dgm:pt>
    <dgm:pt modelId="{8B36A7A7-5A7D-4EF0-B897-7FF9647A6CB7}" type="pres">
      <dgm:prSet presAssocID="{3E7159E8-718B-425E-800E-A56B997990F3}" presName="arrow" presStyleLbl="bgShp" presStyleIdx="0" presStyleCnt="1"/>
      <dgm:spPr/>
    </dgm:pt>
    <dgm:pt modelId="{2BCB6D0B-0DC1-4EA6-8A08-24A270A1F446}" type="pres">
      <dgm:prSet presAssocID="{3E7159E8-718B-425E-800E-A56B997990F3}" presName="linearProcess" presStyleCnt="0"/>
      <dgm:spPr/>
    </dgm:pt>
    <dgm:pt modelId="{31F2B0AD-CF37-49A5-BBD1-5B4A25DE7FF4}" type="pres">
      <dgm:prSet presAssocID="{27EF912D-4014-4320-8DBA-2060E1BFFED7}" presName="textNode" presStyleLbl="node1" presStyleIdx="0" presStyleCnt="4">
        <dgm:presLayoutVars>
          <dgm:bulletEnabled val="1"/>
        </dgm:presLayoutVars>
      </dgm:prSet>
      <dgm:spPr/>
      <dgm:t>
        <a:bodyPr/>
        <a:lstStyle/>
        <a:p>
          <a:endParaRPr lang="es-ES"/>
        </a:p>
      </dgm:t>
    </dgm:pt>
    <dgm:pt modelId="{F149B74D-2298-4D77-8B16-6F42D8311875}" type="pres">
      <dgm:prSet presAssocID="{BACD3B22-A037-461D-9734-5CA3614C575B}" presName="sibTrans" presStyleCnt="0"/>
      <dgm:spPr/>
    </dgm:pt>
    <dgm:pt modelId="{211987BE-E716-4A38-AA68-BEB606CD079E}" type="pres">
      <dgm:prSet presAssocID="{AC6910F7-FFD9-49B5-9DE5-49656FD28512}" presName="textNode" presStyleLbl="node1" presStyleIdx="1" presStyleCnt="4">
        <dgm:presLayoutVars>
          <dgm:bulletEnabled val="1"/>
        </dgm:presLayoutVars>
      </dgm:prSet>
      <dgm:spPr/>
      <dgm:t>
        <a:bodyPr/>
        <a:lstStyle/>
        <a:p>
          <a:endParaRPr lang="es-ES"/>
        </a:p>
      </dgm:t>
    </dgm:pt>
    <dgm:pt modelId="{BAD164B8-781D-47B7-8216-B41A95BB7749}" type="pres">
      <dgm:prSet presAssocID="{5DC47C62-31CC-4FEB-94EC-319FC9285A6A}" presName="sibTrans" presStyleCnt="0"/>
      <dgm:spPr/>
    </dgm:pt>
    <dgm:pt modelId="{80251FA9-B807-47E2-819E-01743C95C69B}" type="pres">
      <dgm:prSet presAssocID="{D0D718F7-D5C2-437C-B590-71455C545F90}" presName="textNode" presStyleLbl="node1" presStyleIdx="2" presStyleCnt="4">
        <dgm:presLayoutVars>
          <dgm:bulletEnabled val="1"/>
        </dgm:presLayoutVars>
      </dgm:prSet>
      <dgm:spPr/>
      <dgm:t>
        <a:bodyPr/>
        <a:lstStyle/>
        <a:p>
          <a:endParaRPr lang="es-ES"/>
        </a:p>
      </dgm:t>
    </dgm:pt>
    <dgm:pt modelId="{E5C247E3-B8B1-4630-98EA-511F53F3F0E6}" type="pres">
      <dgm:prSet presAssocID="{D6C9362C-12D8-440D-82DB-7F26027C6663}" presName="sibTrans" presStyleCnt="0"/>
      <dgm:spPr/>
    </dgm:pt>
    <dgm:pt modelId="{0A85F19A-3DA5-4BF8-85FB-64B5938AD205}" type="pres">
      <dgm:prSet presAssocID="{5F0B7C66-4B90-4A71-AB19-758DAA4BF1FA}" presName="textNode" presStyleLbl="node1" presStyleIdx="3" presStyleCnt="4">
        <dgm:presLayoutVars>
          <dgm:bulletEnabled val="1"/>
        </dgm:presLayoutVars>
      </dgm:prSet>
      <dgm:spPr/>
      <dgm:t>
        <a:bodyPr/>
        <a:lstStyle/>
        <a:p>
          <a:endParaRPr lang="es-ES"/>
        </a:p>
      </dgm:t>
    </dgm:pt>
  </dgm:ptLst>
  <dgm:cxnLst>
    <dgm:cxn modelId="{A3E7CC0F-3A7E-4DE7-9826-0E224814790A}" type="presOf" srcId="{AC6910F7-FFD9-49B5-9DE5-49656FD28512}" destId="{211987BE-E716-4A38-AA68-BEB606CD079E}" srcOrd="0" destOrd="0" presId="urn:microsoft.com/office/officeart/2005/8/layout/hProcess9"/>
    <dgm:cxn modelId="{49DFF0E3-8E42-4F77-A34B-473F816EAD54}" srcId="{3E7159E8-718B-425E-800E-A56B997990F3}" destId="{5F0B7C66-4B90-4A71-AB19-758DAA4BF1FA}" srcOrd="3" destOrd="0" parTransId="{0E2AFEE1-E40A-452D-AEAA-AA04CEA54FBC}" sibTransId="{76A6A5C7-BD47-4898-97C6-5DA55F13C202}"/>
    <dgm:cxn modelId="{103A54E4-C189-45E7-9C18-E8F5F557B7E4}" type="presOf" srcId="{27EF912D-4014-4320-8DBA-2060E1BFFED7}" destId="{31F2B0AD-CF37-49A5-BBD1-5B4A25DE7FF4}" srcOrd="0" destOrd="0" presId="urn:microsoft.com/office/officeart/2005/8/layout/hProcess9"/>
    <dgm:cxn modelId="{EBF70C63-CB80-42E0-A6E0-672305F0DE95}" srcId="{3E7159E8-718B-425E-800E-A56B997990F3}" destId="{D0D718F7-D5C2-437C-B590-71455C545F90}" srcOrd="2" destOrd="0" parTransId="{123A5415-CC13-4150-84A1-E885B346F020}" sibTransId="{D6C9362C-12D8-440D-82DB-7F26027C6663}"/>
    <dgm:cxn modelId="{8269062E-3E11-4D2B-9866-E7BFDE11237B}" srcId="{3E7159E8-718B-425E-800E-A56B997990F3}" destId="{27EF912D-4014-4320-8DBA-2060E1BFFED7}" srcOrd="0" destOrd="0" parTransId="{67CE9022-900F-4B53-9B36-0A9CF2873D34}" sibTransId="{BACD3B22-A037-461D-9734-5CA3614C575B}"/>
    <dgm:cxn modelId="{8842C82C-3430-42AC-AC9E-ECF4C67C20A9}" type="presOf" srcId="{5F0B7C66-4B90-4A71-AB19-758DAA4BF1FA}" destId="{0A85F19A-3DA5-4BF8-85FB-64B5938AD205}" srcOrd="0" destOrd="0" presId="urn:microsoft.com/office/officeart/2005/8/layout/hProcess9"/>
    <dgm:cxn modelId="{4C2F600D-6ABD-444F-BAE9-674D0024A222}" type="presOf" srcId="{D0D718F7-D5C2-437C-B590-71455C545F90}" destId="{80251FA9-B807-47E2-819E-01743C95C69B}" srcOrd="0" destOrd="0" presId="urn:microsoft.com/office/officeart/2005/8/layout/hProcess9"/>
    <dgm:cxn modelId="{E8D6C17D-68A8-433D-90F2-55DC3DDF19DE}" type="presOf" srcId="{3E7159E8-718B-425E-800E-A56B997990F3}" destId="{0A278446-0C0B-40CB-B106-F6262001804F}" srcOrd="0" destOrd="0" presId="urn:microsoft.com/office/officeart/2005/8/layout/hProcess9"/>
    <dgm:cxn modelId="{7D154A60-29ED-4DE1-89CE-F1BE2039649F}" srcId="{3E7159E8-718B-425E-800E-A56B997990F3}" destId="{AC6910F7-FFD9-49B5-9DE5-49656FD28512}" srcOrd="1" destOrd="0" parTransId="{5CE72C5A-0958-4377-B9D7-CE51BD8D5FD2}" sibTransId="{5DC47C62-31CC-4FEB-94EC-319FC9285A6A}"/>
    <dgm:cxn modelId="{D177BB2B-0F39-402A-A875-E912D0185933}" type="presParOf" srcId="{0A278446-0C0B-40CB-B106-F6262001804F}" destId="{8B36A7A7-5A7D-4EF0-B897-7FF9647A6CB7}" srcOrd="0" destOrd="0" presId="urn:microsoft.com/office/officeart/2005/8/layout/hProcess9"/>
    <dgm:cxn modelId="{36531E74-1CF4-4F6C-9696-EEC65C8C55C6}" type="presParOf" srcId="{0A278446-0C0B-40CB-B106-F6262001804F}" destId="{2BCB6D0B-0DC1-4EA6-8A08-24A270A1F446}" srcOrd="1" destOrd="0" presId="urn:microsoft.com/office/officeart/2005/8/layout/hProcess9"/>
    <dgm:cxn modelId="{BCD91826-1190-4467-AA04-F6E2601B2C58}" type="presParOf" srcId="{2BCB6D0B-0DC1-4EA6-8A08-24A270A1F446}" destId="{31F2B0AD-CF37-49A5-BBD1-5B4A25DE7FF4}" srcOrd="0" destOrd="0" presId="urn:microsoft.com/office/officeart/2005/8/layout/hProcess9"/>
    <dgm:cxn modelId="{073B7C77-8B34-45E6-9BB1-D6AB5EAF4C25}" type="presParOf" srcId="{2BCB6D0B-0DC1-4EA6-8A08-24A270A1F446}" destId="{F149B74D-2298-4D77-8B16-6F42D8311875}" srcOrd="1" destOrd="0" presId="urn:microsoft.com/office/officeart/2005/8/layout/hProcess9"/>
    <dgm:cxn modelId="{E451323F-C152-482B-A936-EA904EFA1375}" type="presParOf" srcId="{2BCB6D0B-0DC1-4EA6-8A08-24A270A1F446}" destId="{211987BE-E716-4A38-AA68-BEB606CD079E}" srcOrd="2" destOrd="0" presId="urn:microsoft.com/office/officeart/2005/8/layout/hProcess9"/>
    <dgm:cxn modelId="{7D41E3AB-3E0D-41AF-860F-1A325226839E}" type="presParOf" srcId="{2BCB6D0B-0DC1-4EA6-8A08-24A270A1F446}" destId="{BAD164B8-781D-47B7-8216-B41A95BB7749}" srcOrd="3" destOrd="0" presId="urn:microsoft.com/office/officeart/2005/8/layout/hProcess9"/>
    <dgm:cxn modelId="{0EDAE623-4E71-4FC0-8640-094DE8D30432}" type="presParOf" srcId="{2BCB6D0B-0DC1-4EA6-8A08-24A270A1F446}" destId="{80251FA9-B807-47E2-819E-01743C95C69B}" srcOrd="4" destOrd="0" presId="urn:microsoft.com/office/officeart/2005/8/layout/hProcess9"/>
    <dgm:cxn modelId="{A20E1174-3AC2-44FF-A524-06596EC9144F}" type="presParOf" srcId="{2BCB6D0B-0DC1-4EA6-8A08-24A270A1F446}" destId="{E5C247E3-B8B1-4630-98EA-511F53F3F0E6}" srcOrd="5" destOrd="0" presId="urn:microsoft.com/office/officeart/2005/8/layout/hProcess9"/>
    <dgm:cxn modelId="{E13C7F8E-E0FF-4601-8FFC-93A0AE4682DB}" type="presParOf" srcId="{2BCB6D0B-0DC1-4EA6-8A08-24A270A1F446}" destId="{0A85F19A-3DA5-4BF8-85FB-64B5938AD205}" srcOrd="6" destOrd="0" presId="urn:microsoft.com/office/officeart/2005/8/layout/hProcess9"/>
  </dgm:cxnLst>
  <dgm:bg/>
  <dgm:whole/>
</dgm:dataModel>
</file>

<file path=ppt/diagrams/data15.xml><?xml version="1.0" encoding="utf-8"?>
<dgm:dataModel xmlns:dgm="http://schemas.openxmlformats.org/drawingml/2006/diagram" xmlns:a="http://schemas.openxmlformats.org/drawingml/2006/main">
  <dgm:ptLst>
    <dgm:pt modelId="{AD10305B-8E1F-4B81-A5DC-EB03B58361F2}" type="doc">
      <dgm:prSet loTypeId="urn:microsoft.com/office/officeart/2005/8/layout/default" loCatId="list" qsTypeId="urn:microsoft.com/office/officeart/2005/8/quickstyle/3d5" qsCatId="3D" csTypeId="urn:microsoft.com/office/officeart/2005/8/colors/colorful3" csCatId="colorful" phldr="1"/>
      <dgm:spPr/>
      <dgm:t>
        <a:bodyPr/>
        <a:lstStyle/>
        <a:p>
          <a:endParaRPr lang="es-ES"/>
        </a:p>
      </dgm:t>
    </dgm:pt>
    <dgm:pt modelId="{CA79F2D1-C28A-4919-AD00-21BF76C260EB}">
      <dgm:prSet/>
      <dgm:spPr/>
      <dgm:t>
        <a:bodyPr/>
        <a:lstStyle/>
        <a:p>
          <a:pPr rtl="0"/>
          <a:r>
            <a:rPr lang="es-ES" dirty="0" smtClean="0"/>
            <a:t>Tener TDAH puede suponer una desventaja para afrontar la vida diaria</a:t>
          </a:r>
          <a:endParaRPr lang="es-ES" dirty="0"/>
        </a:p>
      </dgm:t>
    </dgm:pt>
    <dgm:pt modelId="{451D1FAB-68C0-452A-BD01-551CADF31509}" type="parTrans" cxnId="{E42EF7D6-EA8C-494B-B4E3-ED9918476619}">
      <dgm:prSet/>
      <dgm:spPr/>
      <dgm:t>
        <a:bodyPr/>
        <a:lstStyle/>
        <a:p>
          <a:endParaRPr lang="es-ES"/>
        </a:p>
      </dgm:t>
    </dgm:pt>
    <dgm:pt modelId="{8042414A-1204-4637-9385-9C4E7B9F1553}" type="sibTrans" cxnId="{E42EF7D6-EA8C-494B-B4E3-ED9918476619}">
      <dgm:prSet/>
      <dgm:spPr/>
      <dgm:t>
        <a:bodyPr/>
        <a:lstStyle/>
        <a:p>
          <a:endParaRPr lang="es-ES"/>
        </a:p>
      </dgm:t>
    </dgm:pt>
    <dgm:pt modelId="{84AC49F4-CA28-48B1-A043-BFFD31995881}">
      <dgm:prSet/>
      <dgm:spPr/>
      <dgm:t>
        <a:bodyPr/>
        <a:lstStyle/>
        <a:p>
          <a:pPr rtl="0"/>
          <a:r>
            <a:rPr lang="es-ES" dirty="0" smtClean="0"/>
            <a:t>Tener TDAH o puede suponer una ventaja para afrontar la vida diaria</a:t>
          </a:r>
          <a:endParaRPr lang="es-ES" dirty="0"/>
        </a:p>
      </dgm:t>
    </dgm:pt>
    <dgm:pt modelId="{BFF601F6-2497-4F46-9A1B-AC7364B7FA80}" type="parTrans" cxnId="{8D285AE4-3385-44E9-A68B-F3DFFDB7DF8C}">
      <dgm:prSet/>
      <dgm:spPr/>
      <dgm:t>
        <a:bodyPr/>
        <a:lstStyle/>
        <a:p>
          <a:endParaRPr lang="es-ES"/>
        </a:p>
      </dgm:t>
    </dgm:pt>
    <dgm:pt modelId="{DDDB856A-A234-4FF4-BE0A-B79A77ADC29F}" type="sibTrans" cxnId="{8D285AE4-3385-44E9-A68B-F3DFFDB7DF8C}">
      <dgm:prSet/>
      <dgm:spPr/>
      <dgm:t>
        <a:bodyPr/>
        <a:lstStyle/>
        <a:p>
          <a:endParaRPr lang="es-ES"/>
        </a:p>
      </dgm:t>
    </dgm:pt>
    <dgm:pt modelId="{B51B81F2-9BCB-4CAB-A023-0D58912A7524}">
      <dgm:prSet/>
      <dgm:spPr/>
      <dgm:t>
        <a:bodyPr/>
        <a:lstStyle/>
        <a:p>
          <a:pPr rtl="0"/>
          <a:r>
            <a:rPr lang="es-ES" dirty="0" smtClean="0"/>
            <a:t>Depende de la habilidad de los adultos para potenciar sus cualidades y para enseñarles las herramientas que les ayuden a mitigar sus dificultades</a:t>
          </a:r>
          <a:endParaRPr lang="es-ES" dirty="0"/>
        </a:p>
      </dgm:t>
    </dgm:pt>
    <dgm:pt modelId="{7796E89F-2B5D-4652-B576-E86DBD6B849B}" type="parTrans" cxnId="{11D72EB7-8DF0-4CFB-8DA6-4CEB737C5F5B}">
      <dgm:prSet/>
      <dgm:spPr/>
      <dgm:t>
        <a:bodyPr/>
        <a:lstStyle/>
        <a:p>
          <a:endParaRPr lang="es-ES"/>
        </a:p>
      </dgm:t>
    </dgm:pt>
    <dgm:pt modelId="{866116C8-AA00-434B-A45D-CD0C2F070D4E}" type="sibTrans" cxnId="{11D72EB7-8DF0-4CFB-8DA6-4CEB737C5F5B}">
      <dgm:prSet/>
      <dgm:spPr/>
      <dgm:t>
        <a:bodyPr/>
        <a:lstStyle/>
        <a:p>
          <a:endParaRPr lang="es-ES"/>
        </a:p>
      </dgm:t>
    </dgm:pt>
    <dgm:pt modelId="{71FCEF10-9D2A-436B-908D-E175D06A9DA8}" type="pres">
      <dgm:prSet presAssocID="{AD10305B-8E1F-4B81-A5DC-EB03B58361F2}" presName="diagram" presStyleCnt="0">
        <dgm:presLayoutVars>
          <dgm:dir/>
          <dgm:resizeHandles val="exact"/>
        </dgm:presLayoutVars>
      </dgm:prSet>
      <dgm:spPr/>
      <dgm:t>
        <a:bodyPr/>
        <a:lstStyle/>
        <a:p>
          <a:endParaRPr lang="es-ES"/>
        </a:p>
      </dgm:t>
    </dgm:pt>
    <dgm:pt modelId="{F65F4BFF-57E4-451E-9075-F3B6784A9D6A}" type="pres">
      <dgm:prSet presAssocID="{CA79F2D1-C28A-4919-AD00-21BF76C260EB}" presName="node" presStyleLbl="node1" presStyleIdx="0" presStyleCnt="3">
        <dgm:presLayoutVars>
          <dgm:bulletEnabled val="1"/>
        </dgm:presLayoutVars>
      </dgm:prSet>
      <dgm:spPr/>
      <dgm:t>
        <a:bodyPr/>
        <a:lstStyle/>
        <a:p>
          <a:endParaRPr lang="es-ES"/>
        </a:p>
      </dgm:t>
    </dgm:pt>
    <dgm:pt modelId="{2DBF1E5E-550B-48FF-9EFE-5CB5876B8BA5}" type="pres">
      <dgm:prSet presAssocID="{8042414A-1204-4637-9385-9C4E7B9F1553}" presName="sibTrans" presStyleCnt="0"/>
      <dgm:spPr/>
    </dgm:pt>
    <dgm:pt modelId="{2F541423-5B7F-485E-B5D9-3247D4926C97}" type="pres">
      <dgm:prSet presAssocID="{84AC49F4-CA28-48B1-A043-BFFD31995881}" presName="node" presStyleLbl="node1" presStyleIdx="1" presStyleCnt="3">
        <dgm:presLayoutVars>
          <dgm:bulletEnabled val="1"/>
        </dgm:presLayoutVars>
      </dgm:prSet>
      <dgm:spPr/>
      <dgm:t>
        <a:bodyPr/>
        <a:lstStyle/>
        <a:p>
          <a:endParaRPr lang="es-ES"/>
        </a:p>
      </dgm:t>
    </dgm:pt>
    <dgm:pt modelId="{876C37FD-4B1B-4FA1-AF67-D464AB1FA027}" type="pres">
      <dgm:prSet presAssocID="{DDDB856A-A234-4FF4-BE0A-B79A77ADC29F}" presName="sibTrans" presStyleCnt="0"/>
      <dgm:spPr/>
    </dgm:pt>
    <dgm:pt modelId="{7F33B58F-FBAA-4180-A326-EA638E039BF5}" type="pres">
      <dgm:prSet presAssocID="{B51B81F2-9BCB-4CAB-A023-0D58912A7524}" presName="node" presStyleLbl="node1" presStyleIdx="2" presStyleCnt="3" custScaleX="166113" custScaleY="142471" custLinFactNeighborX="-3053" custLinFactNeighborY="11878">
        <dgm:presLayoutVars>
          <dgm:bulletEnabled val="1"/>
        </dgm:presLayoutVars>
      </dgm:prSet>
      <dgm:spPr/>
      <dgm:t>
        <a:bodyPr/>
        <a:lstStyle/>
        <a:p>
          <a:endParaRPr lang="es-ES"/>
        </a:p>
      </dgm:t>
    </dgm:pt>
  </dgm:ptLst>
  <dgm:cxnLst>
    <dgm:cxn modelId="{73908D34-04EB-4B34-ACB3-F90E411606CB}" type="presOf" srcId="{B51B81F2-9BCB-4CAB-A023-0D58912A7524}" destId="{7F33B58F-FBAA-4180-A326-EA638E039BF5}" srcOrd="0" destOrd="0" presId="urn:microsoft.com/office/officeart/2005/8/layout/default"/>
    <dgm:cxn modelId="{11D72EB7-8DF0-4CFB-8DA6-4CEB737C5F5B}" srcId="{AD10305B-8E1F-4B81-A5DC-EB03B58361F2}" destId="{B51B81F2-9BCB-4CAB-A023-0D58912A7524}" srcOrd="2" destOrd="0" parTransId="{7796E89F-2B5D-4652-B576-E86DBD6B849B}" sibTransId="{866116C8-AA00-434B-A45D-CD0C2F070D4E}"/>
    <dgm:cxn modelId="{2DE09013-9B9E-4A94-9932-19D6BF8232D9}" type="presOf" srcId="{AD10305B-8E1F-4B81-A5DC-EB03B58361F2}" destId="{71FCEF10-9D2A-436B-908D-E175D06A9DA8}" srcOrd="0" destOrd="0" presId="urn:microsoft.com/office/officeart/2005/8/layout/default"/>
    <dgm:cxn modelId="{E42EF7D6-EA8C-494B-B4E3-ED9918476619}" srcId="{AD10305B-8E1F-4B81-A5DC-EB03B58361F2}" destId="{CA79F2D1-C28A-4919-AD00-21BF76C260EB}" srcOrd="0" destOrd="0" parTransId="{451D1FAB-68C0-452A-BD01-551CADF31509}" sibTransId="{8042414A-1204-4637-9385-9C4E7B9F1553}"/>
    <dgm:cxn modelId="{FD53C3B0-02BD-4F52-A0B6-ABB2C34209F1}" type="presOf" srcId="{84AC49F4-CA28-48B1-A043-BFFD31995881}" destId="{2F541423-5B7F-485E-B5D9-3247D4926C97}" srcOrd="0" destOrd="0" presId="urn:microsoft.com/office/officeart/2005/8/layout/default"/>
    <dgm:cxn modelId="{15B50CC7-72D0-4A83-81D5-A498C9B6D0C4}" type="presOf" srcId="{CA79F2D1-C28A-4919-AD00-21BF76C260EB}" destId="{F65F4BFF-57E4-451E-9075-F3B6784A9D6A}" srcOrd="0" destOrd="0" presId="urn:microsoft.com/office/officeart/2005/8/layout/default"/>
    <dgm:cxn modelId="{8D285AE4-3385-44E9-A68B-F3DFFDB7DF8C}" srcId="{AD10305B-8E1F-4B81-A5DC-EB03B58361F2}" destId="{84AC49F4-CA28-48B1-A043-BFFD31995881}" srcOrd="1" destOrd="0" parTransId="{BFF601F6-2497-4F46-9A1B-AC7364B7FA80}" sibTransId="{DDDB856A-A234-4FF4-BE0A-B79A77ADC29F}"/>
    <dgm:cxn modelId="{48FD624D-D46F-4724-BF93-415923DB4F00}" type="presParOf" srcId="{71FCEF10-9D2A-436B-908D-E175D06A9DA8}" destId="{F65F4BFF-57E4-451E-9075-F3B6784A9D6A}" srcOrd="0" destOrd="0" presId="urn:microsoft.com/office/officeart/2005/8/layout/default"/>
    <dgm:cxn modelId="{73B88D21-1DB9-4250-8236-986B527F640E}" type="presParOf" srcId="{71FCEF10-9D2A-436B-908D-E175D06A9DA8}" destId="{2DBF1E5E-550B-48FF-9EFE-5CB5876B8BA5}" srcOrd="1" destOrd="0" presId="urn:microsoft.com/office/officeart/2005/8/layout/default"/>
    <dgm:cxn modelId="{231D513D-299A-46B0-9FA5-1353F085DD68}" type="presParOf" srcId="{71FCEF10-9D2A-436B-908D-E175D06A9DA8}" destId="{2F541423-5B7F-485E-B5D9-3247D4926C97}" srcOrd="2" destOrd="0" presId="urn:microsoft.com/office/officeart/2005/8/layout/default"/>
    <dgm:cxn modelId="{F1708A58-3E61-4396-856C-D9D0A42E2495}" type="presParOf" srcId="{71FCEF10-9D2A-436B-908D-E175D06A9DA8}" destId="{876C37FD-4B1B-4FA1-AF67-D464AB1FA027}" srcOrd="3" destOrd="0" presId="urn:microsoft.com/office/officeart/2005/8/layout/default"/>
    <dgm:cxn modelId="{B634F02B-2021-45A9-B392-D2BD48901C9D}" type="presParOf" srcId="{71FCEF10-9D2A-436B-908D-E175D06A9DA8}" destId="{7F33B58F-FBAA-4180-A326-EA638E039BF5}" srcOrd="4" destOrd="0" presId="urn:microsoft.com/office/officeart/2005/8/layout/default"/>
  </dgm:cxnLst>
  <dgm:bg/>
  <dgm:whole/>
</dgm:dataModel>
</file>

<file path=ppt/diagrams/data2.xml><?xml version="1.0" encoding="utf-8"?>
<dgm:dataModel xmlns:dgm="http://schemas.openxmlformats.org/drawingml/2006/diagram" xmlns:a="http://schemas.openxmlformats.org/drawingml/2006/main">
  <dgm:ptLst>
    <dgm:pt modelId="{C19DC789-444F-4ACE-897B-F2C772A11D65}" type="doc">
      <dgm:prSet loTypeId="urn:microsoft.com/office/officeart/2005/8/layout/lProcess3" loCatId="process" qsTypeId="urn:microsoft.com/office/officeart/2005/8/quickstyle/3d1" qsCatId="3D" csTypeId="urn:microsoft.com/office/officeart/2005/8/colors/colorful3" csCatId="colorful" phldr="1"/>
      <dgm:spPr/>
      <dgm:t>
        <a:bodyPr/>
        <a:lstStyle/>
        <a:p>
          <a:endParaRPr lang="es-ES"/>
        </a:p>
      </dgm:t>
    </dgm:pt>
    <dgm:pt modelId="{D1770707-377B-475A-8C3A-91ABA04E24B2}">
      <dgm:prSet phldrT="[Texto]"/>
      <dgm:spPr/>
      <dgm:t>
        <a:bodyPr/>
        <a:lstStyle/>
        <a:p>
          <a:r>
            <a:rPr lang="es-ES" dirty="0" smtClean="0"/>
            <a:t>Hiperactividad física</a:t>
          </a:r>
          <a:endParaRPr lang="es-ES" dirty="0"/>
        </a:p>
      </dgm:t>
    </dgm:pt>
    <dgm:pt modelId="{32951CCD-9B0D-4BA5-BD91-D22EC3EFD4A9}" type="parTrans" cxnId="{1C09E410-09E5-40F4-B7C8-4D7E0FB296C2}">
      <dgm:prSet/>
      <dgm:spPr/>
      <dgm:t>
        <a:bodyPr/>
        <a:lstStyle/>
        <a:p>
          <a:endParaRPr lang="es-ES"/>
        </a:p>
      </dgm:t>
    </dgm:pt>
    <dgm:pt modelId="{A086BAA2-F947-4BE3-B142-830940DEEDAF}" type="sibTrans" cxnId="{1C09E410-09E5-40F4-B7C8-4D7E0FB296C2}">
      <dgm:prSet/>
      <dgm:spPr/>
      <dgm:t>
        <a:bodyPr/>
        <a:lstStyle/>
        <a:p>
          <a:endParaRPr lang="es-ES"/>
        </a:p>
      </dgm:t>
    </dgm:pt>
    <dgm:pt modelId="{E294CB7E-4FC9-4502-A3A3-98C967CD1E22}">
      <dgm:prSet phldrT="[Texto]"/>
      <dgm:spPr/>
      <dgm:t>
        <a:bodyPr/>
        <a:lstStyle/>
        <a:p>
          <a:r>
            <a:rPr lang="es-ES" dirty="0" smtClean="0"/>
            <a:t>Fácil de reconocer</a:t>
          </a:r>
          <a:endParaRPr lang="es-ES" dirty="0"/>
        </a:p>
      </dgm:t>
    </dgm:pt>
    <dgm:pt modelId="{AD079701-38BE-4FEC-A8E2-FD6FD1560927}" type="parTrans" cxnId="{A9CEE779-C047-4796-9AD2-0F4967BD6615}">
      <dgm:prSet/>
      <dgm:spPr/>
      <dgm:t>
        <a:bodyPr/>
        <a:lstStyle/>
        <a:p>
          <a:endParaRPr lang="es-ES"/>
        </a:p>
      </dgm:t>
    </dgm:pt>
    <dgm:pt modelId="{223BF3D8-A0FF-4E4F-8771-4FD6132F54D9}" type="sibTrans" cxnId="{A9CEE779-C047-4796-9AD2-0F4967BD6615}">
      <dgm:prSet/>
      <dgm:spPr/>
      <dgm:t>
        <a:bodyPr/>
        <a:lstStyle/>
        <a:p>
          <a:endParaRPr lang="es-ES"/>
        </a:p>
      </dgm:t>
    </dgm:pt>
    <dgm:pt modelId="{7D535942-813B-4656-8B32-EEE7BBE46DF6}">
      <dgm:prSet phldrT="[Texto]"/>
      <dgm:spPr/>
      <dgm:t>
        <a:bodyPr/>
        <a:lstStyle/>
        <a:p>
          <a:r>
            <a:rPr lang="es-ES" dirty="0" smtClean="0"/>
            <a:t>Evidencia y conocimiento</a:t>
          </a:r>
          <a:endParaRPr lang="es-ES" dirty="0"/>
        </a:p>
      </dgm:t>
    </dgm:pt>
    <dgm:pt modelId="{25B2EAF6-99EF-42DE-AA35-3686114AB465}" type="parTrans" cxnId="{C02ED973-18A8-4030-83B5-F6E610A9F822}">
      <dgm:prSet/>
      <dgm:spPr/>
      <dgm:t>
        <a:bodyPr/>
        <a:lstStyle/>
        <a:p>
          <a:endParaRPr lang="es-ES"/>
        </a:p>
      </dgm:t>
    </dgm:pt>
    <dgm:pt modelId="{DB6860DB-D366-481E-AB80-E4D865DA4F51}" type="sibTrans" cxnId="{C02ED973-18A8-4030-83B5-F6E610A9F822}">
      <dgm:prSet/>
      <dgm:spPr/>
      <dgm:t>
        <a:bodyPr/>
        <a:lstStyle/>
        <a:p>
          <a:endParaRPr lang="es-ES"/>
        </a:p>
      </dgm:t>
    </dgm:pt>
    <dgm:pt modelId="{0932503F-4331-4DDE-A778-C9A947EA29E1}">
      <dgm:prSet phldrT="[Texto]"/>
      <dgm:spPr/>
      <dgm:t>
        <a:bodyPr/>
        <a:lstStyle/>
        <a:p>
          <a:r>
            <a:rPr lang="es-ES" dirty="0" smtClean="0"/>
            <a:t>Impulsividad</a:t>
          </a:r>
          <a:endParaRPr lang="es-ES" dirty="0"/>
        </a:p>
      </dgm:t>
    </dgm:pt>
    <dgm:pt modelId="{FD22032F-E955-4DDA-8BC6-9F15A49C9323}" type="parTrans" cxnId="{392A77DC-5531-4F82-864A-45526FF002EA}">
      <dgm:prSet/>
      <dgm:spPr/>
      <dgm:t>
        <a:bodyPr/>
        <a:lstStyle/>
        <a:p>
          <a:endParaRPr lang="es-ES"/>
        </a:p>
      </dgm:t>
    </dgm:pt>
    <dgm:pt modelId="{6C5A1840-450C-44CC-AFD5-ACEC655295E1}" type="sibTrans" cxnId="{392A77DC-5531-4F82-864A-45526FF002EA}">
      <dgm:prSet/>
      <dgm:spPr/>
      <dgm:t>
        <a:bodyPr/>
        <a:lstStyle/>
        <a:p>
          <a:endParaRPr lang="es-ES"/>
        </a:p>
      </dgm:t>
    </dgm:pt>
    <dgm:pt modelId="{B83CA361-D9DA-4CFE-B89D-DEEB0A8ED789}">
      <dgm:prSet phldrT="[Texto]"/>
      <dgm:spPr/>
      <dgm:t>
        <a:bodyPr/>
        <a:lstStyle/>
        <a:p>
          <a:r>
            <a:rPr lang="es-ES" dirty="0" smtClean="0"/>
            <a:t>Dificultad para pensar antes de actuar</a:t>
          </a:r>
          <a:endParaRPr lang="es-ES" dirty="0"/>
        </a:p>
      </dgm:t>
    </dgm:pt>
    <dgm:pt modelId="{11F5B50E-CC4A-4AF5-BD70-EDE100B7B976}" type="parTrans" cxnId="{CA945CA0-D9EB-4DDC-B2CD-731AC401E646}">
      <dgm:prSet/>
      <dgm:spPr/>
      <dgm:t>
        <a:bodyPr/>
        <a:lstStyle/>
        <a:p>
          <a:endParaRPr lang="es-ES"/>
        </a:p>
      </dgm:t>
    </dgm:pt>
    <dgm:pt modelId="{02B6033D-E94C-404B-A8D0-47B8445D539A}" type="sibTrans" cxnId="{CA945CA0-D9EB-4DDC-B2CD-731AC401E646}">
      <dgm:prSet/>
      <dgm:spPr/>
      <dgm:t>
        <a:bodyPr/>
        <a:lstStyle/>
        <a:p>
          <a:endParaRPr lang="es-ES"/>
        </a:p>
      </dgm:t>
    </dgm:pt>
    <dgm:pt modelId="{EEA5B74E-0EBB-44A0-9E4E-58DECA60B179}">
      <dgm:prSet phldrT="[Texto]"/>
      <dgm:spPr/>
      <dgm:t>
        <a:bodyPr/>
        <a:lstStyle/>
        <a:p>
          <a:r>
            <a:rPr lang="es-ES" dirty="0" smtClean="0"/>
            <a:t>Peligro, sufrimiento, preocupación</a:t>
          </a:r>
          <a:endParaRPr lang="es-ES" dirty="0"/>
        </a:p>
      </dgm:t>
    </dgm:pt>
    <dgm:pt modelId="{3D579F2B-1B2B-4AD3-90ED-8789D6FD76AC}" type="parTrans" cxnId="{062B359D-CD92-4F8C-AC87-125AB81D1CB5}">
      <dgm:prSet/>
      <dgm:spPr/>
      <dgm:t>
        <a:bodyPr/>
        <a:lstStyle/>
        <a:p>
          <a:endParaRPr lang="es-ES"/>
        </a:p>
      </dgm:t>
    </dgm:pt>
    <dgm:pt modelId="{283F59C1-BD47-42A7-B92E-98BBA5046CF0}" type="sibTrans" cxnId="{062B359D-CD92-4F8C-AC87-125AB81D1CB5}">
      <dgm:prSet/>
      <dgm:spPr/>
      <dgm:t>
        <a:bodyPr/>
        <a:lstStyle/>
        <a:p>
          <a:endParaRPr lang="es-ES"/>
        </a:p>
      </dgm:t>
    </dgm:pt>
    <dgm:pt modelId="{60C53BB3-245B-4FFA-AE27-9BE9AD490587}">
      <dgm:prSet phldrT="[Texto]"/>
      <dgm:spPr/>
      <dgm:t>
        <a:bodyPr/>
        <a:lstStyle/>
        <a:p>
          <a:r>
            <a:rPr lang="es-ES" dirty="0" smtClean="0"/>
            <a:t> Inatención</a:t>
          </a:r>
          <a:endParaRPr lang="es-ES" dirty="0"/>
        </a:p>
      </dgm:t>
    </dgm:pt>
    <dgm:pt modelId="{3C1B84F8-2484-482D-B4AF-A6EB9CB02CB9}" type="parTrans" cxnId="{14A85763-6578-48C9-8E5E-25B20AB47F2E}">
      <dgm:prSet/>
      <dgm:spPr/>
      <dgm:t>
        <a:bodyPr/>
        <a:lstStyle/>
        <a:p>
          <a:endParaRPr lang="es-ES"/>
        </a:p>
      </dgm:t>
    </dgm:pt>
    <dgm:pt modelId="{F67E5926-C5DD-47D0-B4BB-EA5B5E4BD45B}" type="sibTrans" cxnId="{14A85763-6578-48C9-8E5E-25B20AB47F2E}">
      <dgm:prSet/>
      <dgm:spPr/>
      <dgm:t>
        <a:bodyPr/>
        <a:lstStyle/>
        <a:p>
          <a:endParaRPr lang="es-ES"/>
        </a:p>
      </dgm:t>
    </dgm:pt>
    <dgm:pt modelId="{DD56098E-40F6-4E53-B095-B9885925F59D}">
      <dgm:prSet phldrT="[Texto]"/>
      <dgm:spPr/>
      <dgm:t>
        <a:bodyPr/>
        <a:lstStyle/>
        <a:p>
          <a:r>
            <a:rPr lang="es-ES" dirty="0" smtClean="0"/>
            <a:t>Desapercibido</a:t>
          </a:r>
          <a:endParaRPr lang="es-ES" dirty="0"/>
        </a:p>
      </dgm:t>
    </dgm:pt>
    <dgm:pt modelId="{C7B5DB3E-A961-4963-AEB0-7BBDC44D5486}" type="parTrans" cxnId="{871D37D2-BFB2-498B-B7EA-8975B1649041}">
      <dgm:prSet/>
      <dgm:spPr/>
      <dgm:t>
        <a:bodyPr/>
        <a:lstStyle/>
        <a:p>
          <a:endParaRPr lang="es-ES"/>
        </a:p>
      </dgm:t>
    </dgm:pt>
    <dgm:pt modelId="{8A6E2906-B5C2-4E6A-B3A3-427F83653ECE}" type="sibTrans" cxnId="{871D37D2-BFB2-498B-B7EA-8975B1649041}">
      <dgm:prSet/>
      <dgm:spPr/>
      <dgm:t>
        <a:bodyPr/>
        <a:lstStyle/>
        <a:p>
          <a:endParaRPr lang="es-ES"/>
        </a:p>
      </dgm:t>
    </dgm:pt>
    <dgm:pt modelId="{D2D3F355-71EC-4390-A169-5AD667F41271}">
      <dgm:prSet phldrT="[Texto]"/>
      <dgm:spPr/>
      <dgm:t>
        <a:bodyPr/>
        <a:lstStyle/>
        <a:p>
          <a:r>
            <a:rPr lang="es-ES" dirty="0" smtClean="0"/>
            <a:t>Motivo de consulta</a:t>
          </a:r>
          <a:endParaRPr lang="es-ES" dirty="0"/>
        </a:p>
      </dgm:t>
    </dgm:pt>
    <dgm:pt modelId="{229A583C-0993-48A3-ACF6-12A8596EA538}" type="parTrans" cxnId="{668335CB-DF9F-4767-A429-8F64EAC32CB6}">
      <dgm:prSet/>
      <dgm:spPr/>
      <dgm:t>
        <a:bodyPr/>
        <a:lstStyle/>
        <a:p>
          <a:endParaRPr lang="es-ES"/>
        </a:p>
      </dgm:t>
    </dgm:pt>
    <dgm:pt modelId="{0750C2C9-65CA-4C11-92FA-7D8183D4A2C7}" type="sibTrans" cxnId="{668335CB-DF9F-4767-A429-8F64EAC32CB6}">
      <dgm:prSet/>
      <dgm:spPr/>
      <dgm:t>
        <a:bodyPr/>
        <a:lstStyle/>
        <a:p>
          <a:endParaRPr lang="es-ES"/>
        </a:p>
      </dgm:t>
    </dgm:pt>
    <dgm:pt modelId="{B348DCB4-C26C-4AC2-9F1B-6C42E86CE2E0}" type="pres">
      <dgm:prSet presAssocID="{C19DC789-444F-4ACE-897B-F2C772A11D65}" presName="Name0" presStyleCnt="0">
        <dgm:presLayoutVars>
          <dgm:chPref val="3"/>
          <dgm:dir/>
          <dgm:animLvl val="lvl"/>
          <dgm:resizeHandles/>
        </dgm:presLayoutVars>
      </dgm:prSet>
      <dgm:spPr/>
      <dgm:t>
        <a:bodyPr/>
        <a:lstStyle/>
        <a:p>
          <a:endParaRPr lang="es-ES"/>
        </a:p>
      </dgm:t>
    </dgm:pt>
    <dgm:pt modelId="{1D5DE712-BCAD-4C0B-9C74-57560586F211}" type="pres">
      <dgm:prSet presAssocID="{D1770707-377B-475A-8C3A-91ABA04E24B2}" presName="horFlow" presStyleCnt="0"/>
      <dgm:spPr/>
      <dgm:t>
        <a:bodyPr/>
        <a:lstStyle/>
        <a:p>
          <a:endParaRPr lang="es-ES"/>
        </a:p>
      </dgm:t>
    </dgm:pt>
    <dgm:pt modelId="{77104CF6-3D94-4D05-946C-9F4612DC0570}" type="pres">
      <dgm:prSet presAssocID="{D1770707-377B-475A-8C3A-91ABA04E24B2}" presName="bigChev" presStyleLbl="node1" presStyleIdx="0" presStyleCnt="3"/>
      <dgm:spPr/>
      <dgm:t>
        <a:bodyPr/>
        <a:lstStyle/>
        <a:p>
          <a:endParaRPr lang="es-ES"/>
        </a:p>
      </dgm:t>
    </dgm:pt>
    <dgm:pt modelId="{6CFF8D80-4755-4F8B-B0EA-9C3531749E41}" type="pres">
      <dgm:prSet presAssocID="{AD079701-38BE-4FEC-A8E2-FD6FD1560927}" presName="parTrans" presStyleCnt="0"/>
      <dgm:spPr/>
      <dgm:t>
        <a:bodyPr/>
        <a:lstStyle/>
        <a:p>
          <a:endParaRPr lang="es-ES"/>
        </a:p>
      </dgm:t>
    </dgm:pt>
    <dgm:pt modelId="{0E3C907C-FCD4-4516-811B-1FD1B5263C24}" type="pres">
      <dgm:prSet presAssocID="{E294CB7E-4FC9-4502-A3A3-98C967CD1E22}" presName="node" presStyleLbl="alignAccFollowNode1" presStyleIdx="0" presStyleCnt="6">
        <dgm:presLayoutVars>
          <dgm:bulletEnabled val="1"/>
        </dgm:presLayoutVars>
      </dgm:prSet>
      <dgm:spPr/>
      <dgm:t>
        <a:bodyPr/>
        <a:lstStyle/>
        <a:p>
          <a:endParaRPr lang="es-ES"/>
        </a:p>
      </dgm:t>
    </dgm:pt>
    <dgm:pt modelId="{ED828909-78C2-4817-9136-663A095A860E}" type="pres">
      <dgm:prSet presAssocID="{223BF3D8-A0FF-4E4F-8771-4FD6132F54D9}" presName="sibTrans" presStyleCnt="0"/>
      <dgm:spPr/>
      <dgm:t>
        <a:bodyPr/>
        <a:lstStyle/>
        <a:p>
          <a:endParaRPr lang="es-ES"/>
        </a:p>
      </dgm:t>
    </dgm:pt>
    <dgm:pt modelId="{3D5E68F2-CE01-4861-94D2-33B373D09DD3}" type="pres">
      <dgm:prSet presAssocID="{7D535942-813B-4656-8B32-EEE7BBE46DF6}" presName="node" presStyleLbl="alignAccFollowNode1" presStyleIdx="1" presStyleCnt="6">
        <dgm:presLayoutVars>
          <dgm:bulletEnabled val="1"/>
        </dgm:presLayoutVars>
      </dgm:prSet>
      <dgm:spPr/>
      <dgm:t>
        <a:bodyPr/>
        <a:lstStyle/>
        <a:p>
          <a:endParaRPr lang="es-ES"/>
        </a:p>
      </dgm:t>
    </dgm:pt>
    <dgm:pt modelId="{F97CF252-4B56-4CBD-BA8F-4CB817F68AA2}" type="pres">
      <dgm:prSet presAssocID="{D1770707-377B-475A-8C3A-91ABA04E24B2}" presName="vSp" presStyleCnt="0"/>
      <dgm:spPr/>
      <dgm:t>
        <a:bodyPr/>
        <a:lstStyle/>
        <a:p>
          <a:endParaRPr lang="es-ES"/>
        </a:p>
      </dgm:t>
    </dgm:pt>
    <dgm:pt modelId="{9B3EA49C-189B-4B39-BA36-976D4BF2E703}" type="pres">
      <dgm:prSet presAssocID="{0932503F-4331-4DDE-A778-C9A947EA29E1}" presName="horFlow" presStyleCnt="0"/>
      <dgm:spPr/>
      <dgm:t>
        <a:bodyPr/>
        <a:lstStyle/>
        <a:p>
          <a:endParaRPr lang="es-ES"/>
        </a:p>
      </dgm:t>
    </dgm:pt>
    <dgm:pt modelId="{D23B907B-0277-411B-9618-76814643FDBB}" type="pres">
      <dgm:prSet presAssocID="{0932503F-4331-4DDE-A778-C9A947EA29E1}" presName="bigChev" presStyleLbl="node1" presStyleIdx="1" presStyleCnt="3"/>
      <dgm:spPr/>
      <dgm:t>
        <a:bodyPr/>
        <a:lstStyle/>
        <a:p>
          <a:endParaRPr lang="es-ES"/>
        </a:p>
      </dgm:t>
    </dgm:pt>
    <dgm:pt modelId="{44E279AB-C5D8-460D-960D-EB8DE9FC1887}" type="pres">
      <dgm:prSet presAssocID="{11F5B50E-CC4A-4AF5-BD70-EDE100B7B976}" presName="parTrans" presStyleCnt="0"/>
      <dgm:spPr/>
      <dgm:t>
        <a:bodyPr/>
        <a:lstStyle/>
        <a:p>
          <a:endParaRPr lang="es-ES"/>
        </a:p>
      </dgm:t>
    </dgm:pt>
    <dgm:pt modelId="{D205C754-0DB9-4C49-B942-38CB9CFCE51B}" type="pres">
      <dgm:prSet presAssocID="{B83CA361-D9DA-4CFE-B89D-DEEB0A8ED789}" presName="node" presStyleLbl="alignAccFollowNode1" presStyleIdx="2" presStyleCnt="6">
        <dgm:presLayoutVars>
          <dgm:bulletEnabled val="1"/>
        </dgm:presLayoutVars>
      </dgm:prSet>
      <dgm:spPr/>
      <dgm:t>
        <a:bodyPr/>
        <a:lstStyle/>
        <a:p>
          <a:endParaRPr lang="es-ES"/>
        </a:p>
      </dgm:t>
    </dgm:pt>
    <dgm:pt modelId="{EBFB00D0-DCDD-4B1F-AC9E-2D09B6CDB0FF}" type="pres">
      <dgm:prSet presAssocID="{02B6033D-E94C-404B-A8D0-47B8445D539A}" presName="sibTrans" presStyleCnt="0"/>
      <dgm:spPr/>
      <dgm:t>
        <a:bodyPr/>
        <a:lstStyle/>
        <a:p>
          <a:endParaRPr lang="es-ES"/>
        </a:p>
      </dgm:t>
    </dgm:pt>
    <dgm:pt modelId="{8DA42F14-A90A-4733-AC9D-7EFA2460D5A9}" type="pres">
      <dgm:prSet presAssocID="{EEA5B74E-0EBB-44A0-9E4E-58DECA60B179}" presName="node" presStyleLbl="alignAccFollowNode1" presStyleIdx="3" presStyleCnt="6">
        <dgm:presLayoutVars>
          <dgm:bulletEnabled val="1"/>
        </dgm:presLayoutVars>
      </dgm:prSet>
      <dgm:spPr/>
      <dgm:t>
        <a:bodyPr/>
        <a:lstStyle/>
        <a:p>
          <a:endParaRPr lang="es-ES"/>
        </a:p>
      </dgm:t>
    </dgm:pt>
    <dgm:pt modelId="{1C6675F9-91C3-4C5C-B147-6FB6427A801C}" type="pres">
      <dgm:prSet presAssocID="{0932503F-4331-4DDE-A778-C9A947EA29E1}" presName="vSp" presStyleCnt="0"/>
      <dgm:spPr/>
      <dgm:t>
        <a:bodyPr/>
        <a:lstStyle/>
        <a:p>
          <a:endParaRPr lang="es-ES"/>
        </a:p>
      </dgm:t>
    </dgm:pt>
    <dgm:pt modelId="{DFDD0269-EF7B-49F1-B38D-9C6BDCACF88B}" type="pres">
      <dgm:prSet presAssocID="{60C53BB3-245B-4FFA-AE27-9BE9AD490587}" presName="horFlow" presStyleCnt="0"/>
      <dgm:spPr/>
      <dgm:t>
        <a:bodyPr/>
        <a:lstStyle/>
        <a:p>
          <a:endParaRPr lang="es-ES"/>
        </a:p>
      </dgm:t>
    </dgm:pt>
    <dgm:pt modelId="{0555D13B-B7D9-47DA-9E00-6C5AD43E081F}" type="pres">
      <dgm:prSet presAssocID="{60C53BB3-245B-4FFA-AE27-9BE9AD490587}" presName="bigChev" presStyleLbl="node1" presStyleIdx="2" presStyleCnt="3"/>
      <dgm:spPr/>
      <dgm:t>
        <a:bodyPr/>
        <a:lstStyle/>
        <a:p>
          <a:endParaRPr lang="es-ES"/>
        </a:p>
      </dgm:t>
    </dgm:pt>
    <dgm:pt modelId="{7DEC0AA0-88A3-44ED-A54A-C0224C23D2FE}" type="pres">
      <dgm:prSet presAssocID="{C7B5DB3E-A961-4963-AEB0-7BBDC44D5486}" presName="parTrans" presStyleCnt="0"/>
      <dgm:spPr/>
      <dgm:t>
        <a:bodyPr/>
        <a:lstStyle/>
        <a:p>
          <a:endParaRPr lang="es-ES"/>
        </a:p>
      </dgm:t>
    </dgm:pt>
    <dgm:pt modelId="{6A939AD4-DF8D-44DB-99ED-D96B1624B22A}" type="pres">
      <dgm:prSet presAssocID="{DD56098E-40F6-4E53-B095-B9885925F59D}" presName="node" presStyleLbl="alignAccFollowNode1" presStyleIdx="4" presStyleCnt="6">
        <dgm:presLayoutVars>
          <dgm:bulletEnabled val="1"/>
        </dgm:presLayoutVars>
      </dgm:prSet>
      <dgm:spPr/>
      <dgm:t>
        <a:bodyPr/>
        <a:lstStyle/>
        <a:p>
          <a:endParaRPr lang="es-ES"/>
        </a:p>
      </dgm:t>
    </dgm:pt>
    <dgm:pt modelId="{C95AD650-8742-4466-9BE8-2824D50AC062}" type="pres">
      <dgm:prSet presAssocID="{8A6E2906-B5C2-4E6A-B3A3-427F83653ECE}" presName="sibTrans" presStyleCnt="0"/>
      <dgm:spPr/>
      <dgm:t>
        <a:bodyPr/>
        <a:lstStyle/>
        <a:p>
          <a:endParaRPr lang="es-ES"/>
        </a:p>
      </dgm:t>
    </dgm:pt>
    <dgm:pt modelId="{37990603-DC08-426F-BCAE-51F73E4FD2FD}" type="pres">
      <dgm:prSet presAssocID="{D2D3F355-71EC-4390-A169-5AD667F41271}" presName="node" presStyleLbl="alignAccFollowNode1" presStyleIdx="5" presStyleCnt="6">
        <dgm:presLayoutVars>
          <dgm:bulletEnabled val="1"/>
        </dgm:presLayoutVars>
      </dgm:prSet>
      <dgm:spPr/>
      <dgm:t>
        <a:bodyPr/>
        <a:lstStyle/>
        <a:p>
          <a:endParaRPr lang="es-ES"/>
        </a:p>
      </dgm:t>
    </dgm:pt>
  </dgm:ptLst>
  <dgm:cxnLst>
    <dgm:cxn modelId="{72D9B64C-4AB6-4B5A-BBEA-088C4F811625}" type="presOf" srcId="{60C53BB3-245B-4FFA-AE27-9BE9AD490587}" destId="{0555D13B-B7D9-47DA-9E00-6C5AD43E081F}" srcOrd="0" destOrd="0" presId="urn:microsoft.com/office/officeart/2005/8/layout/lProcess3"/>
    <dgm:cxn modelId="{392A77DC-5531-4F82-864A-45526FF002EA}" srcId="{C19DC789-444F-4ACE-897B-F2C772A11D65}" destId="{0932503F-4331-4DDE-A778-C9A947EA29E1}" srcOrd="1" destOrd="0" parTransId="{FD22032F-E955-4DDA-8BC6-9F15A49C9323}" sibTransId="{6C5A1840-450C-44CC-AFD5-ACEC655295E1}"/>
    <dgm:cxn modelId="{CA945CA0-D9EB-4DDC-B2CD-731AC401E646}" srcId="{0932503F-4331-4DDE-A778-C9A947EA29E1}" destId="{B83CA361-D9DA-4CFE-B89D-DEEB0A8ED789}" srcOrd="0" destOrd="0" parTransId="{11F5B50E-CC4A-4AF5-BD70-EDE100B7B976}" sibTransId="{02B6033D-E94C-404B-A8D0-47B8445D539A}"/>
    <dgm:cxn modelId="{77EB9509-482A-4D13-B7F0-54D67AC59546}" type="presOf" srcId="{D1770707-377B-475A-8C3A-91ABA04E24B2}" destId="{77104CF6-3D94-4D05-946C-9F4612DC0570}" srcOrd="0" destOrd="0" presId="urn:microsoft.com/office/officeart/2005/8/layout/lProcess3"/>
    <dgm:cxn modelId="{668335CB-DF9F-4767-A429-8F64EAC32CB6}" srcId="{60C53BB3-245B-4FFA-AE27-9BE9AD490587}" destId="{D2D3F355-71EC-4390-A169-5AD667F41271}" srcOrd="1" destOrd="0" parTransId="{229A583C-0993-48A3-ACF6-12A8596EA538}" sibTransId="{0750C2C9-65CA-4C11-92FA-7D8183D4A2C7}"/>
    <dgm:cxn modelId="{14A85763-6578-48C9-8E5E-25B20AB47F2E}" srcId="{C19DC789-444F-4ACE-897B-F2C772A11D65}" destId="{60C53BB3-245B-4FFA-AE27-9BE9AD490587}" srcOrd="2" destOrd="0" parTransId="{3C1B84F8-2484-482D-B4AF-A6EB9CB02CB9}" sibTransId="{F67E5926-C5DD-47D0-B4BB-EA5B5E4BD45B}"/>
    <dgm:cxn modelId="{8FC22890-6F8C-470C-961E-FD8B1D816F5B}" type="presOf" srcId="{C19DC789-444F-4ACE-897B-F2C772A11D65}" destId="{B348DCB4-C26C-4AC2-9F1B-6C42E86CE2E0}" srcOrd="0" destOrd="0" presId="urn:microsoft.com/office/officeart/2005/8/layout/lProcess3"/>
    <dgm:cxn modelId="{35C66102-33A6-4EDB-AC28-396545CE9AEC}" type="presOf" srcId="{7D535942-813B-4656-8B32-EEE7BBE46DF6}" destId="{3D5E68F2-CE01-4861-94D2-33B373D09DD3}" srcOrd="0" destOrd="0" presId="urn:microsoft.com/office/officeart/2005/8/layout/lProcess3"/>
    <dgm:cxn modelId="{FCE9652C-C096-44CD-96A3-BEF8EF1DC31A}" type="presOf" srcId="{EEA5B74E-0EBB-44A0-9E4E-58DECA60B179}" destId="{8DA42F14-A90A-4733-AC9D-7EFA2460D5A9}" srcOrd="0" destOrd="0" presId="urn:microsoft.com/office/officeart/2005/8/layout/lProcess3"/>
    <dgm:cxn modelId="{F2E336D7-DC22-41F8-9244-6000D9B53FF9}" type="presOf" srcId="{D2D3F355-71EC-4390-A169-5AD667F41271}" destId="{37990603-DC08-426F-BCAE-51F73E4FD2FD}" srcOrd="0" destOrd="0" presId="urn:microsoft.com/office/officeart/2005/8/layout/lProcess3"/>
    <dgm:cxn modelId="{B5292952-C037-4D7F-98EC-BD82B22A0C44}" type="presOf" srcId="{E294CB7E-4FC9-4502-A3A3-98C967CD1E22}" destId="{0E3C907C-FCD4-4516-811B-1FD1B5263C24}" srcOrd="0" destOrd="0" presId="urn:microsoft.com/office/officeart/2005/8/layout/lProcess3"/>
    <dgm:cxn modelId="{A9CEE779-C047-4796-9AD2-0F4967BD6615}" srcId="{D1770707-377B-475A-8C3A-91ABA04E24B2}" destId="{E294CB7E-4FC9-4502-A3A3-98C967CD1E22}" srcOrd="0" destOrd="0" parTransId="{AD079701-38BE-4FEC-A8E2-FD6FD1560927}" sibTransId="{223BF3D8-A0FF-4E4F-8771-4FD6132F54D9}"/>
    <dgm:cxn modelId="{4688C91E-A14F-4A9E-A16A-D92FD74D7951}" type="presOf" srcId="{DD56098E-40F6-4E53-B095-B9885925F59D}" destId="{6A939AD4-DF8D-44DB-99ED-D96B1624B22A}" srcOrd="0" destOrd="0" presId="urn:microsoft.com/office/officeart/2005/8/layout/lProcess3"/>
    <dgm:cxn modelId="{C02ED973-18A8-4030-83B5-F6E610A9F822}" srcId="{D1770707-377B-475A-8C3A-91ABA04E24B2}" destId="{7D535942-813B-4656-8B32-EEE7BBE46DF6}" srcOrd="1" destOrd="0" parTransId="{25B2EAF6-99EF-42DE-AA35-3686114AB465}" sibTransId="{DB6860DB-D366-481E-AB80-E4D865DA4F51}"/>
    <dgm:cxn modelId="{1C09E410-09E5-40F4-B7C8-4D7E0FB296C2}" srcId="{C19DC789-444F-4ACE-897B-F2C772A11D65}" destId="{D1770707-377B-475A-8C3A-91ABA04E24B2}" srcOrd="0" destOrd="0" parTransId="{32951CCD-9B0D-4BA5-BD91-D22EC3EFD4A9}" sibTransId="{A086BAA2-F947-4BE3-B142-830940DEEDAF}"/>
    <dgm:cxn modelId="{8C83366A-B1C7-49D0-8D87-BEB88D2F255D}" type="presOf" srcId="{0932503F-4331-4DDE-A778-C9A947EA29E1}" destId="{D23B907B-0277-411B-9618-76814643FDBB}" srcOrd="0" destOrd="0" presId="urn:microsoft.com/office/officeart/2005/8/layout/lProcess3"/>
    <dgm:cxn modelId="{871D37D2-BFB2-498B-B7EA-8975B1649041}" srcId="{60C53BB3-245B-4FFA-AE27-9BE9AD490587}" destId="{DD56098E-40F6-4E53-B095-B9885925F59D}" srcOrd="0" destOrd="0" parTransId="{C7B5DB3E-A961-4963-AEB0-7BBDC44D5486}" sibTransId="{8A6E2906-B5C2-4E6A-B3A3-427F83653ECE}"/>
    <dgm:cxn modelId="{14A1EE8C-A826-449F-A491-7056DC968294}" type="presOf" srcId="{B83CA361-D9DA-4CFE-B89D-DEEB0A8ED789}" destId="{D205C754-0DB9-4C49-B942-38CB9CFCE51B}" srcOrd="0" destOrd="0" presId="urn:microsoft.com/office/officeart/2005/8/layout/lProcess3"/>
    <dgm:cxn modelId="{062B359D-CD92-4F8C-AC87-125AB81D1CB5}" srcId="{0932503F-4331-4DDE-A778-C9A947EA29E1}" destId="{EEA5B74E-0EBB-44A0-9E4E-58DECA60B179}" srcOrd="1" destOrd="0" parTransId="{3D579F2B-1B2B-4AD3-90ED-8789D6FD76AC}" sibTransId="{283F59C1-BD47-42A7-B92E-98BBA5046CF0}"/>
    <dgm:cxn modelId="{52B33C2C-BD1A-4B36-BCB4-D94602EFB136}" type="presParOf" srcId="{B348DCB4-C26C-4AC2-9F1B-6C42E86CE2E0}" destId="{1D5DE712-BCAD-4C0B-9C74-57560586F211}" srcOrd="0" destOrd="0" presId="urn:microsoft.com/office/officeart/2005/8/layout/lProcess3"/>
    <dgm:cxn modelId="{C31CFB07-425D-423B-96FC-56ECAAB48E92}" type="presParOf" srcId="{1D5DE712-BCAD-4C0B-9C74-57560586F211}" destId="{77104CF6-3D94-4D05-946C-9F4612DC0570}" srcOrd="0" destOrd="0" presId="urn:microsoft.com/office/officeart/2005/8/layout/lProcess3"/>
    <dgm:cxn modelId="{9EB86BF0-5BFF-4093-AA9B-4B052420B30A}" type="presParOf" srcId="{1D5DE712-BCAD-4C0B-9C74-57560586F211}" destId="{6CFF8D80-4755-4F8B-B0EA-9C3531749E41}" srcOrd="1" destOrd="0" presId="urn:microsoft.com/office/officeart/2005/8/layout/lProcess3"/>
    <dgm:cxn modelId="{D09EA275-FC8A-42B6-B6EF-9450F0EF9945}" type="presParOf" srcId="{1D5DE712-BCAD-4C0B-9C74-57560586F211}" destId="{0E3C907C-FCD4-4516-811B-1FD1B5263C24}" srcOrd="2" destOrd="0" presId="urn:microsoft.com/office/officeart/2005/8/layout/lProcess3"/>
    <dgm:cxn modelId="{329DFE78-D94C-4494-820E-E7A8584A5365}" type="presParOf" srcId="{1D5DE712-BCAD-4C0B-9C74-57560586F211}" destId="{ED828909-78C2-4817-9136-663A095A860E}" srcOrd="3" destOrd="0" presId="urn:microsoft.com/office/officeart/2005/8/layout/lProcess3"/>
    <dgm:cxn modelId="{30A57241-1CC5-48BA-B491-56D9DF14B44C}" type="presParOf" srcId="{1D5DE712-BCAD-4C0B-9C74-57560586F211}" destId="{3D5E68F2-CE01-4861-94D2-33B373D09DD3}" srcOrd="4" destOrd="0" presId="urn:microsoft.com/office/officeart/2005/8/layout/lProcess3"/>
    <dgm:cxn modelId="{940A5A37-7B2F-464C-8C26-F05B317DB3AC}" type="presParOf" srcId="{B348DCB4-C26C-4AC2-9F1B-6C42E86CE2E0}" destId="{F97CF252-4B56-4CBD-BA8F-4CB817F68AA2}" srcOrd="1" destOrd="0" presId="urn:microsoft.com/office/officeart/2005/8/layout/lProcess3"/>
    <dgm:cxn modelId="{A74D05BB-4579-4687-8F9B-0461ACE7C4EF}" type="presParOf" srcId="{B348DCB4-C26C-4AC2-9F1B-6C42E86CE2E0}" destId="{9B3EA49C-189B-4B39-BA36-976D4BF2E703}" srcOrd="2" destOrd="0" presId="urn:microsoft.com/office/officeart/2005/8/layout/lProcess3"/>
    <dgm:cxn modelId="{95C550D1-4F50-4003-B754-06E9AED6B4EF}" type="presParOf" srcId="{9B3EA49C-189B-4B39-BA36-976D4BF2E703}" destId="{D23B907B-0277-411B-9618-76814643FDBB}" srcOrd="0" destOrd="0" presId="urn:microsoft.com/office/officeart/2005/8/layout/lProcess3"/>
    <dgm:cxn modelId="{19E3C4C1-837D-442E-BA75-35B2AC284629}" type="presParOf" srcId="{9B3EA49C-189B-4B39-BA36-976D4BF2E703}" destId="{44E279AB-C5D8-460D-960D-EB8DE9FC1887}" srcOrd="1" destOrd="0" presId="urn:microsoft.com/office/officeart/2005/8/layout/lProcess3"/>
    <dgm:cxn modelId="{7CE51D17-E2E2-4368-AC6A-94AEA0859D75}" type="presParOf" srcId="{9B3EA49C-189B-4B39-BA36-976D4BF2E703}" destId="{D205C754-0DB9-4C49-B942-38CB9CFCE51B}" srcOrd="2" destOrd="0" presId="urn:microsoft.com/office/officeart/2005/8/layout/lProcess3"/>
    <dgm:cxn modelId="{6EC860A6-EE3D-4468-B18D-184AF1917953}" type="presParOf" srcId="{9B3EA49C-189B-4B39-BA36-976D4BF2E703}" destId="{EBFB00D0-DCDD-4B1F-AC9E-2D09B6CDB0FF}" srcOrd="3" destOrd="0" presId="urn:microsoft.com/office/officeart/2005/8/layout/lProcess3"/>
    <dgm:cxn modelId="{64D2635C-D26F-4FAB-B118-16AB74B91241}" type="presParOf" srcId="{9B3EA49C-189B-4B39-BA36-976D4BF2E703}" destId="{8DA42F14-A90A-4733-AC9D-7EFA2460D5A9}" srcOrd="4" destOrd="0" presId="urn:microsoft.com/office/officeart/2005/8/layout/lProcess3"/>
    <dgm:cxn modelId="{4E866E7D-649D-43C8-98B0-9101E458CD3E}" type="presParOf" srcId="{B348DCB4-C26C-4AC2-9F1B-6C42E86CE2E0}" destId="{1C6675F9-91C3-4C5C-B147-6FB6427A801C}" srcOrd="3" destOrd="0" presId="urn:microsoft.com/office/officeart/2005/8/layout/lProcess3"/>
    <dgm:cxn modelId="{9CD15E81-D1BE-45FB-8E35-19F33FF37F59}" type="presParOf" srcId="{B348DCB4-C26C-4AC2-9F1B-6C42E86CE2E0}" destId="{DFDD0269-EF7B-49F1-B38D-9C6BDCACF88B}" srcOrd="4" destOrd="0" presId="urn:microsoft.com/office/officeart/2005/8/layout/lProcess3"/>
    <dgm:cxn modelId="{10D3E7AB-23CA-4B90-A4AC-E08101B0F950}" type="presParOf" srcId="{DFDD0269-EF7B-49F1-B38D-9C6BDCACF88B}" destId="{0555D13B-B7D9-47DA-9E00-6C5AD43E081F}" srcOrd="0" destOrd="0" presId="urn:microsoft.com/office/officeart/2005/8/layout/lProcess3"/>
    <dgm:cxn modelId="{DDA1D37A-6114-4F1F-9553-374B6029B277}" type="presParOf" srcId="{DFDD0269-EF7B-49F1-B38D-9C6BDCACF88B}" destId="{7DEC0AA0-88A3-44ED-A54A-C0224C23D2FE}" srcOrd="1" destOrd="0" presId="urn:microsoft.com/office/officeart/2005/8/layout/lProcess3"/>
    <dgm:cxn modelId="{E9EDFDD9-7FCE-48D2-926B-BE004A460254}" type="presParOf" srcId="{DFDD0269-EF7B-49F1-B38D-9C6BDCACF88B}" destId="{6A939AD4-DF8D-44DB-99ED-D96B1624B22A}" srcOrd="2" destOrd="0" presId="urn:microsoft.com/office/officeart/2005/8/layout/lProcess3"/>
    <dgm:cxn modelId="{E3860B1B-3A36-46EC-A10A-1FC278072B58}" type="presParOf" srcId="{DFDD0269-EF7B-49F1-B38D-9C6BDCACF88B}" destId="{C95AD650-8742-4466-9BE8-2824D50AC062}" srcOrd="3" destOrd="0" presId="urn:microsoft.com/office/officeart/2005/8/layout/lProcess3"/>
    <dgm:cxn modelId="{74B28FD2-F168-4B75-B12E-412AB6D71437}" type="presParOf" srcId="{DFDD0269-EF7B-49F1-B38D-9C6BDCACF88B}" destId="{37990603-DC08-426F-BCAE-51F73E4FD2FD}" srcOrd="4" destOrd="0" presId="urn:microsoft.com/office/officeart/2005/8/layout/lProcess3"/>
  </dgm:cxnLst>
  <dgm:bg/>
  <dgm:whole/>
</dgm:dataModel>
</file>

<file path=ppt/diagrams/data3.xml><?xml version="1.0" encoding="utf-8"?>
<dgm:dataModel xmlns:dgm="http://schemas.openxmlformats.org/drawingml/2006/diagram" xmlns:a="http://schemas.openxmlformats.org/drawingml/2006/main">
  <dgm:ptLst>
    <dgm:pt modelId="{9D2B6C4C-BB87-49E5-AEF9-C04CF5C13ECC}" type="doc">
      <dgm:prSet loTypeId="urn:microsoft.com/office/officeart/2005/8/layout/venn1" loCatId="relationship" qsTypeId="urn:microsoft.com/office/officeart/2005/8/quickstyle/simple1" qsCatId="simple" csTypeId="urn:microsoft.com/office/officeart/2005/8/colors/accent1_2" csCatId="accent1" phldr="1"/>
      <dgm:spPr/>
    </dgm:pt>
    <dgm:pt modelId="{BA9C56BD-CF8B-4692-8C66-E515C9A01E10}">
      <dgm:prSet phldrT="[Texto]" phldr="1"/>
      <dgm:spPr>
        <a:blipFill rotWithShape="0">
          <a:blip xmlns:r="http://schemas.openxmlformats.org/officeDocument/2006/relationships" r:embed="rId1"/>
          <a:stretch>
            <a:fillRect/>
          </a:stretch>
        </a:blipFill>
      </dgm:spPr>
      <dgm:t>
        <a:bodyPr/>
        <a:lstStyle/>
        <a:p>
          <a:endParaRPr lang="es-ES" dirty="0"/>
        </a:p>
      </dgm:t>
    </dgm:pt>
    <dgm:pt modelId="{689502B2-2B44-4A69-955C-EC45A3F0BFA9}" type="parTrans" cxnId="{4E3FD9ED-693C-4595-AF18-A5D4B420FBDE}">
      <dgm:prSet/>
      <dgm:spPr/>
      <dgm:t>
        <a:bodyPr/>
        <a:lstStyle/>
        <a:p>
          <a:endParaRPr lang="es-ES"/>
        </a:p>
      </dgm:t>
    </dgm:pt>
    <dgm:pt modelId="{AEA5A207-BB4A-485A-8C57-072FC5A2BDDB}" type="sibTrans" cxnId="{4E3FD9ED-693C-4595-AF18-A5D4B420FBDE}">
      <dgm:prSet/>
      <dgm:spPr/>
      <dgm:t>
        <a:bodyPr/>
        <a:lstStyle/>
        <a:p>
          <a:endParaRPr lang="es-ES"/>
        </a:p>
      </dgm:t>
    </dgm:pt>
    <dgm:pt modelId="{56A33242-DFED-4D27-A7F3-D374387461E7}">
      <dgm:prSet phldrT="[Texto]" phldr="1"/>
      <dgm:spPr>
        <a:blipFill rotWithShape="0">
          <a:blip xmlns:r="http://schemas.openxmlformats.org/officeDocument/2006/relationships" r:embed="rId2"/>
          <a:stretch>
            <a:fillRect/>
          </a:stretch>
        </a:blipFill>
      </dgm:spPr>
      <dgm:t>
        <a:bodyPr/>
        <a:lstStyle/>
        <a:p>
          <a:endParaRPr lang="es-ES" dirty="0"/>
        </a:p>
      </dgm:t>
    </dgm:pt>
    <dgm:pt modelId="{842B8909-871E-421B-8C35-9CCF3529CCB6}" type="parTrans" cxnId="{207F29CC-3EFB-4903-8C39-7534F38F86B3}">
      <dgm:prSet/>
      <dgm:spPr/>
      <dgm:t>
        <a:bodyPr/>
        <a:lstStyle/>
        <a:p>
          <a:endParaRPr lang="es-ES"/>
        </a:p>
      </dgm:t>
    </dgm:pt>
    <dgm:pt modelId="{C9F78866-6E15-462F-ACF5-33E296785539}" type="sibTrans" cxnId="{207F29CC-3EFB-4903-8C39-7534F38F86B3}">
      <dgm:prSet/>
      <dgm:spPr/>
      <dgm:t>
        <a:bodyPr/>
        <a:lstStyle/>
        <a:p>
          <a:endParaRPr lang="es-ES"/>
        </a:p>
      </dgm:t>
    </dgm:pt>
    <dgm:pt modelId="{10E3039F-6DAE-4E6B-860E-96261564293A}">
      <dgm:prSet phldrT="[Texto]" phldr="1"/>
      <dgm:spPr>
        <a:blipFill rotWithShape="0">
          <a:blip xmlns:r="http://schemas.openxmlformats.org/officeDocument/2006/relationships" r:embed="rId3"/>
          <a:stretch>
            <a:fillRect/>
          </a:stretch>
        </a:blipFill>
      </dgm:spPr>
      <dgm:t>
        <a:bodyPr/>
        <a:lstStyle/>
        <a:p>
          <a:endParaRPr lang="es-ES" dirty="0"/>
        </a:p>
      </dgm:t>
    </dgm:pt>
    <dgm:pt modelId="{397620E6-9441-4D88-9FBC-324E21A07A32}" type="parTrans" cxnId="{B35619B3-09A2-488C-A589-DC1C873E6B3F}">
      <dgm:prSet/>
      <dgm:spPr/>
      <dgm:t>
        <a:bodyPr/>
        <a:lstStyle/>
        <a:p>
          <a:endParaRPr lang="es-ES"/>
        </a:p>
      </dgm:t>
    </dgm:pt>
    <dgm:pt modelId="{3500C05F-FD6F-49A7-9877-40C71980F6E7}" type="sibTrans" cxnId="{B35619B3-09A2-488C-A589-DC1C873E6B3F}">
      <dgm:prSet/>
      <dgm:spPr/>
      <dgm:t>
        <a:bodyPr/>
        <a:lstStyle/>
        <a:p>
          <a:endParaRPr lang="es-ES"/>
        </a:p>
      </dgm:t>
    </dgm:pt>
    <dgm:pt modelId="{62DDD916-4706-4CF3-874D-6D2BBC9D246C}" type="pres">
      <dgm:prSet presAssocID="{9D2B6C4C-BB87-49E5-AEF9-C04CF5C13ECC}" presName="compositeShape" presStyleCnt="0">
        <dgm:presLayoutVars>
          <dgm:chMax val="7"/>
          <dgm:dir/>
          <dgm:resizeHandles val="exact"/>
        </dgm:presLayoutVars>
      </dgm:prSet>
      <dgm:spPr/>
    </dgm:pt>
    <dgm:pt modelId="{12101330-9E73-4384-90CE-78B5F6731DA5}" type="pres">
      <dgm:prSet presAssocID="{BA9C56BD-CF8B-4692-8C66-E515C9A01E10}" presName="circ1" presStyleLbl="vennNode1" presStyleIdx="0" presStyleCnt="3"/>
      <dgm:spPr/>
      <dgm:t>
        <a:bodyPr/>
        <a:lstStyle/>
        <a:p>
          <a:endParaRPr lang="es-ES"/>
        </a:p>
      </dgm:t>
    </dgm:pt>
    <dgm:pt modelId="{998B83D6-29A9-49D1-B449-A0978DE7746E}" type="pres">
      <dgm:prSet presAssocID="{BA9C56BD-CF8B-4692-8C66-E515C9A01E10}" presName="circ1Tx" presStyleLbl="revTx" presStyleIdx="0" presStyleCnt="0">
        <dgm:presLayoutVars>
          <dgm:chMax val="0"/>
          <dgm:chPref val="0"/>
          <dgm:bulletEnabled val="1"/>
        </dgm:presLayoutVars>
      </dgm:prSet>
      <dgm:spPr/>
      <dgm:t>
        <a:bodyPr/>
        <a:lstStyle/>
        <a:p>
          <a:endParaRPr lang="es-ES"/>
        </a:p>
      </dgm:t>
    </dgm:pt>
    <dgm:pt modelId="{AA595915-BB40-404F-A6E5-BEF5C0638E29}" type="pres">
      <dgm:prSet presAssocID="{56A33242-DFED-4D27-A7F3-D374387461E7}" presName="circ2" presStyleLbl="vennNode1" presStyleIdx="1" presStyleCnt="3"/>
      <dgm:spPr/>
      <dgm:t>
        <a:bodyPr/>
        <a:lstStyle/>
        <a:p>
          <a:endParaRPr lang="es-ES"/>
        </a:p>
      </dgm:t>
    </dgm:pt>
    <dgm:pt modelId="{FCA5AEAF-2845-45D6-BAF6-EBB669EE7964}" type="pres">
      <dgm:prSet presAssocID="{56A33242-DFED-4D27-A7F3-D374387461E7}" presName="circ2Tx" presStyleLbl="revTx" presStyleIdx="0" presStyleCnt="0">
        <dgm:presLayoutVars>
          <dgm:chMax val="0"/>
          <dgm:chPref val="0"/>
          <dgm:bulletEnabled val="1"/>
        </dgm:presLayoutVars>
      </dgm:prSet>
      <dgm:spPr/>
      <dgm:t>
        <a:bodyPr/>
        <a:lstStyle/>
        <a:p>
          <a:endParaRPr lang="es-ES"/>
        </a:p>
      </dgm:t>
    </dgm:pt>
    <dgm:pt modelId="{5C8275FB-D9A2-46F1-8495-A22706ED39FF}" type="pres">
      <dgm:prSet presAssocID="{10E3039F-6DAE-4E6B-860E-96261564293A}" presName="circ3" presStyleLbl="vennNode1" presStyleIdx="2" presStyleCnt="3"/>
      <dgm:spPr/>
      <dgm:t>
        <a:bodyPr/>
        <a:lstStyle/>
        <a:p>
          <a:endParaRPr lang="es-ES"/>
        </a:p>
      </dgm:t>
    </dgm:pt>
    <dgm:pt modelId="{5ED79DCB-0E39-4DBE-BD25-C3179C6426FB}" type="pres">
      <dgm:prSet presAssocID="{10E3039F-6DAE-4E6B-860E-96261564293A}" presName="circ3Tx" presStyleLbl="revTx" presStyleIdx="0" presStyleCnt="0">
        <dgm:presLayoutVars>
          <dgm:chMax val="0"/>
          <dgm:chPref val="0"/>
          <dgm:bulletEnabled val="1"/>
        </dgm:presLayoutVars>
      </dgm:prSet>
      <dgm:spPr/>
      <dgm:t>
        <a:bodyPr/>
        <a:lstStyle/>
        <a:p>
          <a:endParaRPr lang="es-ES"/>
        </a:p>
      </dgm:t>
    </dgm:pt>
  </dgm:ptLst>
  <dgm:cxnLst>
    <dgm:cxn modelId="{A00055BA-D8A4-46E7-9847-076AE0F41225}" type="presOf" srcId="{9D2B6C4C-BB87-49E5-AEF9-C04CF5C13ECC}" destId="{62DDD916-4706-4CF3-874D-6D2BBC9D246C}" srcOrd="0" destOrd="0" presId="urn:microsoft.com/office/officeart/2005/8/layout/venn1"/>
    <dgm:cxn modelId="{02A8D041-CB42-4CF3-8FAA-75D23484DAE9}" type="presOf" srcId="{56A33242-DFED-4D27-A7F3-D374387461E7}" destId="{AA595915-BB40-404F-A6E5-BEF5C0638E29}" srcOrd="0" destOrd="0" presId="urn:microsoft.com/office/officeart/2005/8/layout/venn1"/>
    <dgm:cxn modelId="{9F9253C4-1937-48C8-9F83-AE01AEC2766F}" type="presOf" srcId="{10E3039F-6DAE-4E6B-860E-96261564293A}" destId="{5ED79DCB-0E39-4DBE-BD25-C3179C6426FB}" srcOrd="1" destOrd="0" presId="urn:microsoft.com/office/officeart/2005/8/layout/venn1"/>
    <dgm:cxn modelId="{207F29CC-3EFB-4903-8C39-7534F38F86B3}" srcId="{9D2B6C4C-BB87-49E5-AEF9-C04CF5C13ECC}" destId="{56A33242-DFED-4D27-A7F3-D374387461E7}" srcOrd="1" destOrd="0" parTransId="{842B8909-871E-421B-8C35-9CCF3529CCB6}" sibTransId="{C9F78866-6E15-462F-ACF5-33E296785539}"/>
    <dgm:cxn modelId="{299AEA0D-3B4B-4CEF-B424-89F4E32EEF12}" type="presOf" srcId="{56A33242-DFED-4D27-A7F3-D374387461E7}" destId="{FCA5AEAF-2845-45D6-BAF6-EBB669EE7964}" srcOrd="1" destOrd="0" presId="urn:microsoft.com/office/officeart/2005/8/layout/venn1"/>
    <dgm:cxn modelId="{1E920DC6-CB10-4B44-9B59-C550BA0432DC}" type="presOf" srcId="{10E3039F-6DAE-4E6B-860E-96261564293A}" destId="{5C8275FB-D9A2-46F1-8495-A22706ED39FF}" srcOrd="0" destOrd="0" presId="urn:microsoft.com/office/officeart/2005/8/layout/venn1"/>
    <dgm:cxn modelId="{4E3FD9ED-693C-4595-AF18-A5D4B420FBDE}" srcId="{9D2B6C4C-BB87-49E5-AEF9-C04CF5C13ECC}" destId="{BA9C56BD-CF8B-4692-8C66-E515C9A01E10}" srcOrd="0" destOrd="0" parTransId="{689502B2-2B44-4A69-955C-EC45A3F0BFA9}" sibTransId="{AEA5A207-BB4A-485A-8C57-072FC5A2BDDB}"/>
    <dgm:cxn modelId="{B35619B3-09A2-488C-A589-DC1C873E6B3F}" srcId="{9D2B6C4C-BB87-49E5-AEF9-C04CF5C13ECC}" destId="{10E3039F-6DAE-4E6B-860E-96261564293A}" srcOrd="2" destOrd="0" parTransId="{397620E6-9441-4D88-9FBC-324E21A07A32}" sibTransId="{3500C05F-FD6F-49A7-9877-40C71980F6E7}"/>
    <dgm:cxn modelId="{8D3CB92A-365E-4720-BD45-1082D6AADB75}" type="presOf" srcId="{BA9C56BD-CF8B-4692-8C66-E515C9A01E10}" destId="{998B83D6-29A9-49D1-B449-A0978DE7746E}" srcOrd="1" destOrd="0" presId="urn:microsoft.com/office/officeart/2005/8/layout/venn1"/>
    <dgm:cxn modelId="{2A6D6DCA-D44F-4F31-897C-9E3150525DCC}" type="presOf" srcId="{BA9C56BD-CF8B-4692-8C66-E515C9A01E10}" destId="{12101330-9E73-4384-90CE-78B5F6731DA5}" srcOrd="0" destOrd="0" presId="urn:microsoft.com/office/officeart/2005/8/layout/venn1"/>
    <dgm:cxn modelId="{2FADCF40-69FC-42EA-87B1-2DA1C7F5ACEE}" type="presParOf" srcId="{62DDD916-4706-4CF3-874D-6D2BBC9D246C}" destId="{12101330-9E73-4384-90CE-78B5F6731DA5}" srcOrd="0" destOrd="0" presId="urn:microsoft.com/office/officeart/2005/8/layout/venn1"/>
    <dgm:cxn modelId="{A55D55C3-931F-417C-8F24-4156410261DC}" type="presParOf" srcId="{62DDD916-4706-4CF3-874D-6D2BBC9D246C}" destId="{998B83D6-29A9-49D1-B449-A0978DE7746E}" srcOrd="1" destOrd="0" presId="urn:microsoft.com/office/officeart/2005/8/layout/venn1"/>
    <dgm:cxn modelId="{C76B57A2-CE60-4E85-B48A-7F6CB7ECBD63}" type="presParOf" srcId="{62DDD916-4706-4CF3-874D-6D2BBC9D246C}" destId="{AA595915-BB40-404F-A6E5-BEF5C0638E29}" srcOrd="2" destOrd="0" presId="urn:microsoft.com/office/officeart/2005/8/layout/venn1"/>
    <dgm:cxn modelId="{6FE8B003-F04C-4131-B240-E3A9FB35458A}" type="presParOf" srcId="{62DDD916-4706-4CF3-874D-6D2BBC9D246C}" destId="{FCA5AEAF-2845-45D6-BAF6-EBB669EE7964}" srcOrd="3" destOrd="0" presId="urn:microsoft.com/office/officeart/2005/8/layout/venn1"/>
    <dgm:cxn modelId="{53C2DC83-B899-4FA6-99AF-55DC9B1A4B84}" type="presParOf" srcId="{62DDD916-4706-4CF3-874D-6D2BBC9D246C}" destId="{5C8275FB-D9A2-46F1-8495-A22706ED39FF}" srcOrd="4" destOrd="0" presId="urn:microsoft.com/office/officeart/2005/8/layout/venn1"/>
    <dgm:cxn modelId="{255776D0-873F-468E-9C2E-EC1636D23EE4}" type="presParOf" srcId="{62DDD916-4706-4CF3-874D-6D2BBC9D246C}" destId="{5ED79DCB-0E39-4DBE-BD25-C3179C6426FB}" srcOrd="5" destOrd="0" presId="urn:microsoft.com/office/officeart/2005/8/layout/venn1"/>
  </dgm:cxnLst>
  <dgm:bg/>
  <dgm:whole/>
</dgm:dataModel>
</file>

<file path=ppt/diagrams/data4.xml><?xml version="1.0" encoding="utf-8"?>
<dgm:dataModel xmlns:dgm="http://schemas.openxmlformats.org/drawingml/2006/diagram" xmlns:a="http://schemas.openxmlformats.org/drawingml/2006/main">
  <dgm:ptLst>
    <dgm:pt modelId="{57D72C04-DBE9-4E78-BB83-44D80A0BBB6E}" type="doc">
      <dgm:prSet loTypeId="urn:microsoft.com/office/officeart/2005/8/layout/venn1" loCatId="relationship" qsTypeId="urn:microsoft.com/office/officeart/2005/8/quickstyle/3d1" qsCatId="3D" csTypeId="urn:microsoft.com/office/officeart/2005/8/colors/colorful5" csCatId="colorful"/>
      <dgm:spPr/>
      <dgm:t>
        <a:bodyPr/>
        <a:lstStyle/>
        <a:p>
          <a:endParaRPr lang="es-ES"/>
        </a:p>
      </dgm:t>
    </dgm:pt>
    <dgm:pt modelId="{A09100CD-9D8A-4E29-950E-CFB9F75F2EF5}">
      <dgm:prSet/>
      <dgm:spPr/>
      <dgm:t>
        <a:bodyPr/>
        <a:lstStyle/>
        <a:p>
          <a:pPr algn="l" rtl="0"/>
          <a:r>
            <a:rPr lang="es-ES" b="1" dirty="0" smtClean="0">
              <a:latin typeface="Arial" pitchFamily="34" charset="0"/>
              <a:cs typeface="Arial" pitchFamily="34" charset="0"/>
            </a:rPr>
            <a:t>Alteraciones tanto a nivel estructural como funcional </a:t>
          </a:r>
          <a:r>
            <a:rPr lang="es-ES" dirty="0" smtClean="0">
              <a:latin typeface="Arial" pitchFamily="34" charset="0"/>
              <a:cs typeface="Arial" pitchFamily="34" charset="0"/>
            </a:rPr>
            <a:t>en regiones cerebrales específicas (cerebelo, cuerpo calloso, ganglios de la base)</a:t>
          </a:r>
          <a:endParaRPr lang="es-ES" dirty="0">
            <a:latin typeface="Arial" pitchFamily="34" charset="0"/>
            <a:cs typeface="Arial" pitchFamily="34" charset="0"/>
          </a:endParaRPr>
        </a:p>
      </dgm:t>
    </dgm:pt>
    <dgm:pt modelId="{0A5C28B6-3DEB-4FF8-AB3E-E620A37AFFB1}" type="parTrans" cxnId="{F9549D9A-1155-4239-83D8-9A1413E95E34}">
      <dgm:prSet/>
      <dgm:spPr/>
      <dgm:t>
        <a:bodyPr/>
        <a:lstStyle/>
        <a:p>
          <a:endParaRPr lang="es-ES"/>
        </a:p>
      </dgm:t>
    </dgm:pt>
    <dgm:pt modelId="{BF5AC40B-12D0-458B-8959-87E9402C7B8E}" type="sibTrans" cxnId="{F9549D9A-1155-4239-83D8-9A1413E95E34}">
      <dgm:prSet/>
      <dgm:spPr/>
      <dgm:t>
        <a:bodyPr/>
        <a:lstStyle/>
        <a:p>
          <a:endParaRPr lang="es-ES"/>
        </a:p>
      </dgm:t>
    </dgm:pt>
    <dgm:pt modelId="{C5F8B350-8640-4E55-8D8B-F6BF5EB40E8E}">
      <dgm:prSet/>
      <dgm:spPr/>
      <dgm:t>
        <a:bodyPr/>
        <a:lstStyle/>
        <a:p>
          <a:pPr algn="l" rtl="0"/>
          <a:r>
            <a:rPr lang="en-US" b="1" dirty="0" smtClean="0">
              <a:latin typeface="Arial" pitchFamily="34" charset="0"/>
              <a:cs typeface="Arial" pitchFamily="34" charset="0"/>
            </a:rPr>
            <a:t>Genes </a:t>
          </a:r>
          <a:r>
            <a:rPr lang="en-US" dirty="0" err="1" smtClean="0">
              <a:latin typeface="Arial" pitchFamily="34" charset="0"/>
              <a:cs typeface="Arial" pitchFamily="34" charset="0"/>
            </a:rPr>
            <a:t>principalmente</a:t>
          </a:r>
          <a:r>
            <a:rPr lang="en-US" dirty="0" smtClean="0">
              <a:latin typeface="Arial" pitchFamily="34" charset="0"/>
              <a:cs typeface="Arial" pitchFamily="34" charset="0"/>
            </a:rPr>
            <a:t> </a:t>
          </a:r>
          <a:r>
            <a:rPr lang="en-US" dirty="0" err="1" smtClean="0">
              <a:latin typeface="Arial" pitchFamily="34" charset="0"/>
              <a:cs typeface="Arial" pitchFamily="34" charset="0"/>
            </a:rPr>
            <a:t>relacionados</a:t>
          </a:r>
          <a:r>
            <a:rPr lang="en-US" dirty="0" smtClean="0">
              <a:latin typeface="Arial" pitchFamily="34" charset="0"/>
              <a:cs typeface="Arial" pitchFamily="34" charset="0"/>
            </a:rPr>
            <a:t> con el </a:t>
          </a:r>
          <a:r>
            <a:rPr lang="en-US" dirty="0" err="1" smtClean="0">
              <a:latin typeface="Arial" pitchFamily="34" charset="0"/>
              <a:cs typeface="Arial" pitchFamily="34" charset="0"/>
            </a:rPr>
            <a:t>sistema</a:t>
          </a:r>
          <a:r>
            <a:rPr lang="en-US" dirty="0" smtClean="0">
              <a:latin typeface="Arial" pitchFamily="34" charset="0"/>
              <a:cs typeface="Arial" pitchFamily="34" charset="0"/>
            </a:rPr>
            <a:t> </a:t>
          </a:r>
          <a:r>
            <a:rPr lang="en-US" dirty="0" err="1" smtClean="0">
              <a:latin typeface="Arial" pitchFamily="34" charset="0"/>
              <a:cs typeface="Arial" pitchFamily="34" charset="0"/>
            </a:rPr>
            <a:t>dopaminérgico</a:t>
          </a:r>
          <a:r>
            <a:rPr lang="en-US" dirty="0" smtClean="0">
              <a:latin typeface="Arial" pitchFamily="34" charset="0"/>
              <a:cs typeface="Arial" pitchFamily="34" charset="0"/>
            </a:rPr>
            <a:t> (p. </a:t>
          </a:r>
          <a:r>
            <a:rPr lang="en-US" dirty="0" err="1" smtClean="0">
              <a:latin typeface="Arial" pitchFamily="34" charset="0"/>
              <a:cs typeface="Arial" pitchFamily="34" charset="0"/>
            </a:rPr>
            <a:t>ej</a:t>
          </a:r>
          <a:r>
            <a:rPr lang="en-US" dirty="0" smtClean="0">
              <a:latin typeface="Arial" pitchFamily="34" charset="0"/>
              <a:cs typeface="Arial" pitchFamily="34" charset="0"/>
            </a:rPr>
            <a:t>., DRD4 y DAT1)</a:t>
          </a:r>
          <a:endParaRPr lang="es-ES" dirty="0">
            <a:latin typeface="Arial" pitchFamily="34" charset="0"/>
            <a:cs typeface="Arial" pitchFamily="34" charset="0"/>
          </a:endParaRPr>
        </a:p>
      </dgm:t>
    </dgm:pt>
    <dgm:pt modelId="{59ACC994-6677-46D3-B2FD-A12BC677378A}" type="parTrans" cxnId="{330B209D-1EC4-4896-B8C2-2933ABA0D3AB}">
      <dgm:prSet/>
      <dgm:spPr/>
      <dgm:t>
        <a:bodyPr/>
        <a:lstStyle/>
        <a:p>
          <a:endParaRPr lang="es-ES"/>
        </a:p>
      </dgm:t>
    </dgm:pt>
    <dgm:pt modelId="{74931325-5916-4B77-B718-0D2E10C61250}" type="sibTrans" cxnId="{330B209D-1EC4-4896-B8C2-2933ABA0D3AB}">
      <dgm:prSet/>
      <dgm:spPr/>
      <dgm:t>
        <a:bodyPr/>
        <a:lstStyle/>
        <a:p>
          <a:endParaRPr lang="es-ES"/>
        </a:p>
      </dgm:t>
    </dgm:pt>
    <dgm:pt modelId="{8FA4522B-9C87-4E58-83D6-70AED0C24983}">
      <dgm:prSet/>
      <dgm:spPr/>
      <dgm:t>
        <a:bodyPr/>
        <a:lstStyle/>
        <a:p>
          <a:pPr algn="l" rtl="0"/>
          <a:r>
            <a:rPr lang="en-US" b="1" dirty="0" err="1" smtClean="0">
              <a:latin typeface="Arial" pitchFamily="34" charset="0"/>
              <a:cs typeface="Arial" pitchFamily="34" charset="0"/>
            </a:rPr>
            <a:t>Entornos</a:t>
          </a:r>
          <a:r>
            <a:rPr lang="en-US" b="1" dirty="0" smtClean="0">
              <a:latin typeface="Arial" pitchFamily="34" charset="0"/>
              <a:cs typeface="Arial" pitchFamily="34" charset="0"/>
            </a:rPr>
            <a:t> </a:t>
          </a:r>
          <a:r>
            <a:rPr lang="en-US" b="1" dirty="0" err="1" smtClean="0">
              <a:latin typeface="Arial" pitchFamily="34" charset="0"/>
              <a:cs typeface="Arial" pitchFamily="34" charset="0"/>
            </a:rPr>
            <a:t>fetales</a:t>
          </a:r>
          <a:r>
            <a:rPr lang="en-US" b="1" dirty="0" smtClean="0">
              <a:latin typeface="Arial" pitchFamily="34" charset="0"/>
              <a:cs typeface="Arial" pitchFamily="34" charset="0"/>
            </a:rPr>
            <a:t> </a:t>
          </a:r>
          <a:r>
            <a:rPr lang="en-US" b="1" dirty="0" err="1" smtClean="0">
              <a:latin typeface="Arial" pitchFamily="34" charset="0"/>
              <a:cs typeface="Arial" pitchFamily="34" charset="0"/>
            </a:rPr>
            <a:t>adversos</a:t>
          </a:r>
          <a:r>
            <a:rPr lang="en-US" b="1" dirty="0" smtClean="0">
              <a:latin typeface="Arial" pitchFamily="34" charset="0"/>
              <a:cs typeface="Arial" pitchFamily="34" charset="0"/>
            </a:rPr>
            <a:t> </a:t>
          </a:r>
          <a:r>
            <a:rPr lang="en-US" dirty="0" smtClean="0">
              <a:latin typeface="Arial" pitchFamily="34" charset="0"/>
              <a:cs typeface="Arial" pitchFamily="34" charset="0"/>
            </a:rPr>
            <a:t>y </a:t>
          </a:r>
          <a:r>
            <a:rPr lang="en-US" dirty="0" err="1" smtClean="0">
              <a:latin typeface="Arial" pitchFamily="34" charset="0"/>
              <a:cs typeface="Arial" pitchFamily="34" charset="0"/>
            </a:rPr>
            <a:t>las</a:t>
          </a:r>
          <a:r>
            <a:rPr lang="en-US" dirty="0" smtClean="0">
              <a:latin typeface="Arial" pitchFamily="34" charset="0"/>
              <a:cs typeface="Arial" pitchFamily="34" charset="0"/>
            </a:rPr>
            <a:t> </a:t>
          </a:r>
          <a:r>
            <a:rPr lang="en-US" dirty="0" err="1" smtClean="0">
              <a:latin typeface="Arial" pitchFamily="34" charset="0"/>
              <a:cs typeface="Arial" pitchFamily="34" charset="0"/>
            </a:rPr>
            <a:t>experiencias</a:t>
          </a:r>
          <a:r>
            <a:rPr lang="en-US" dirty="0" smtClean="0">
              <a:latin typeface="Arial" pitchFamily="34" charset="0"/>
              <a:cs typeface="Arial" pitchFamily="34" charset="0"/>
            </a:rPr>
            <a:t> </a:t>
          </a:r>
          <a:r>
            <a:rPr lang="en-US" dirty="0" err="1" smtClean="0">
              <a:latin typeface="Arial" pitchFamily="34" charset="0"/>
              <a:cs typeface="Arial" pitchFamily="34" charset="0"/>
            </a:rPr>
            <a:t>negativas</a:t>
          </a:r>
          <a:r>
            <a:rPr lang="en-US" dirty="0" smtClean="0">
              <a:latin typeface="Arial" pitchFamily="34" charset="0"/>
              <a:cs typeface="Arial" pitchFamily="34" charset="0"/>
            </a:rPr>
            <a:t> </a:t>
          </a:r>
          <a:r>
            <a:rPr lang="en-US" dirty="0" err="1" smtClean="0">
              <a:latin typeface="Arial" pitchFamily="34" charset="0"/>
              <a:cs typeface="Arial" pitchFamily="34" charset="0"/>
            </a:rPr>
            <a:t>perinatales</a:t>
          </a:r>
          <a:endParaRPr lang="es-ES" dirty="0">
            <a:latin typeface="Arial" pitchFamily="34" charset="0"/>
            <a:cs typeface="Arial" pitchFamily="34" charset="0"/>
          </a:endParaRPr>
        </a:p>
      </dgm:t>
    </dgm:pt>
    <dgm:pt modelId="{931C84A3-C998-4AE5-9431-52E7A3099F4F}" type="parTrans" cxnId="{9CB73F9B-CE12-4173-A2E0-5C2E32B1C197}">
      <dgm:prSet/>
      <dgm:spPr/>
      <dgm:t>
        <a:bodyPr/>
        <a:lstStyle/>
        <a:p>
          <a:endParaRPr lang="es-ES"/>
        </a:p>
      </dgm:t>
    </dgm:pt>
    <dgm:pt modelId="{EDB0F6ED-7596-489B-AAA4-D1F54C92DD9C}" type="sibTrans" cxnId="{9CB73F9B-CE12-4173-A2E0-5C2E32B1C197}">
      <dgm:prSet/>
      <dgm:spPr/>
      <dgm:t>
        <a:bodyPr/>
        <a:lstStyle/>
        <a:p>
          <a:endParaRPr lang="es-ES"/>
        </a:p>
      </dgm:t>
    </dgm:pt>
    <dgm:pt modelId="{84ADD2C9-0791-43A9-BD16-AC4C0167D26D}" type="pres">
      <dgm:prSet presAssocID="{57D72C04-DBE9-4E78-BB83-44D80A0BBB6E}" presName="compositeShape" presStyleCnt="0">
        <dgm:presLayoutVars>
          <dgm:chMax val="7"/>
          <dgm:dir/>
          <dgm:resizeHandles val="exact"/>
        </dgm:presLayoutVars>
      </dgm:prSet>
      <dgm:spPr/>
      <dgm:t>
        <a:bodyPr/>
        <a:lstStyle/>
        <a:p>
          <a:endParaRPr lang="es-ES"/>
        </a:p>
      </dgm:t>
    </dgm:pt>
    <dgm:pt modelId="{6C1AD509-90D5-4A6E-8AE9-AED0342F4998}" type="pres">
      <dgm:prSet presAssocID="{A09100CD-9D8A-4E29-950E-CFB9F75F2EF5}" presName="circ1" presStyleLbl="vennNode1" presStyleIdx="0" presStyleCnt="3"/>
      <dgm:spPr/>
      <dgm:t>
        <a:bodyPr/>
        <a:lstStyle/>
        <a:p>
          <a:endParaRPr lang="es-ES"/>
        </a:p>
      </dgm:t>
    </dgm:pt>
    <dgm:pt modelId="{A133117F-1312-4FAE-A505-C0FFB150E146}" type="pres">
      <dgm:prSet presAssocID="{A09100CD-9D8A-4E29-950E-CFB9F75F2EF5}" presName="circ1Tx" presStyleLbl="revTx" presStyleIdx="0" presStyleCnt="0">
        <dgm:presLayoutVars>
          <dgm:chMax val="0"/>
          <dgm:chPref val="0"/>
          <dgm:bulletEnabled val="1"/>
        </dgm:presLayoutVars>
      </dgm:prSet>
      <dgm:spPr/>
      <dgm:t>
        <a:bodyPr/>
        <a:lstStyle/>
        <a:p>
          <a:endParaRPr lang="es-ES"/>
        </a:p>
      </dgm:t>
    </dgm:pt>
    <dgm:pt modelId="{2FD22B34-785A-4EB9-AB69-5DC0091D58EE}" type="pres">
      <dgm:prSet presAssocID="{C5F8B350-8640-4E55-8D8B-F6BF5EB40E8E}" presName="circ2" presStyleLbl="vennNode1" presStyleIdx="1" presStyleCnt="3"/>
      <dgm:spPr/>
      <dgm:t>
        <a:bodyPr/>
        <a:lstStyle/>
        <a:p>
          <a:endParaRPr lang="es-ES"/>
        </a:p>
      </dgm:t>
    </dgm:pt>
    <dgm:pt modelId="{53792F76-C24B-4B2E-BD56-B0948416C4E2}" type="pres">
      <dgm:prSet presAssocID="{C5F8B350-8640-4E55-8D8B-F6BF5EB40E8E}" presName="circ2Tx" presStyleLbl="revTx" presStyleIdx="0" presStyleCnt="0">
        <dgm:presLayoutVars>
          <dgm:chMax val="0"/>
          <dgm:chPref val="0"/>
          <dgm:bulletEnabled val="1"/>
        </dgm:presLayoutVars>
      </dgm:prSet>
      <dgm:spPr/>
      <dgm:t>
        <a:bodyPr/>
        <a:lstStyle/>
        <a:p>
          <a:endParaRPr lang="es-ES"/>
        </a:p>
      </dgm:t>
    </dgm:pt>
    <dgm:pt modelId="{B4E70AC2-1A3B-4B2D-9C3E-BE21D1127CBF}" type="pres">
      <dgm:prSet presAssocID="{8FA4522B-9C87-4E58-83D6-70AED0C24983}" presName="circ3" presStyleLbl="vennNode1" presStyleIdx="2" presStyleCnt="3"/>
      <dgm:spPr/>
      <dgm:t>
        <a:bodyPr/>
        <a:lstStyle/>
        <a:p>
          <a:endParaRPr lang="es-ES"/>
        </a:p>
      </dgm:t>
    </dgm:pt>
    <dgm:pt modelId="{8707996D-6A4C-4851-A34B-F0D0118A2AC3}" type="pres">
      <dgm:prSet presAssocID="{8FA4522B-9C87-4E58-83D6-70AED0C24983}" presName="circ3Tx" presStyleLbl="revTx" presStyleIdx="0" presStyleCnt="0">
        <dgm:presLayoutVars>
          <dgm:chMax val="0"/>
          <dgm:chPref val="0"/>
          <dgm:bulletEnabled val="1"/>
        </dgm:presLayoutVars>
      </dgm:prSet>
      <dgm:spPr/>
      <dgm:t>
        <a:bodyPr/>
        <a:lstStyle/>
        <a:p>
          <a:endParaRPr lang="es-ES"/>
        </a:p>
      </dgm:t>
    </dgm:pt>
  </dgm:ptLst>
  <dgm:cxnLst>
    <dgm:cxn modelId="{5B5CCD68-665A-41BD-8A74-5F80ADDB8AF2}" type="presOf" srcId="{8FA4522B-9C87-4E58-83D6-70AED0C24983}" destId="{8707996D-6A4C-4851-A34B-F0D0118A2AC3}" srcOrd="1" destOrd="0" presId="urn:microsoft.com/office/officeart/2005/8/layout/venn1"/>
    <dgm:cxn modelId="{330B209D-1EC4-4896-B8C2-2933ABA0D3AB}" srcId="{57D72C04-DBE9-4E78-BB83-44D80A0BBB6E}" destId="{C5F8B350-8640-4E55-8D8B-F6BF5EB40E8E}" srcOrd="1" destOrd="0" parTransId="{59ACC994-6677-46D3-B2FD-A12BC677378A}" sibTransId="{74931325-5916-4B77-B718-0D2E10C61250}"/>
    <dgm:cxn modelId="{F9549D9A-1155-4239-83D8-9A1413E95E34}" srcId="{57D72C04-DBE9-4E78-BB83-44D80A0BBB6E}" destId="{A09100CD-9D8A-4E29-950E-CFB9F75F2EF5}" srcOrd="0" destOrd="0" parTransId="{0A5C28B6-3DEB-4FF8-AB3E-E620A37AFFB1}" sibTransId="{BF5AC40B-12D0-458B-8959-87E9402C7B8E}"/>
    <dgm:cxn modelId="{79FF68FE-2D4E-4230-AFC1-B1B1F2182F85}" type="presOf" srcId="{C5F8B350-8640-4E55-8D8B-F6BF5EB40E8E}" destId="{53792F76-C24B-4B2E-BD56-B0948416C4E2}" srcOrd="1" destOrd="0" presId="urn:microsoft.com/office/officeart/2005/8/layout/venn1"/>
    <dgm:cxn modelId="{7BDE527E-4D29-408E-8282-A591970C543D}" type="presOf" srcId="{57D72C04-DBE9-4E78-BB83-44D80A0BBB6E}" destId="{84ADD2C9-0791-43A9-BD16-AC4C0167D26D}" srcOrd="0" destOrd="0" presId="urn:microsoft.com/office/officeart/2005/8/layout/venn1"/>
    <dgm:cxn modelId="{273EA882-3F02-435E-B058-ACBE7C88B103}" type="presOf" srcId="{A09100CD-9D8A-4E29-950E-CFB9F75F2EF5}" destId="{A133117F-1312-4FAE-A505-C0FFB150E146}" srcOrd="1" destOrd="0" presId="urn:microsoft.com/office/officeart/2005/8/layout/venn1"/>
    <dgm:cxn modelId="{9CB73F9B-CE12-4173-A2E0-5C2E32B1C197}" srcId="{57D72C04-DBE9-4E78-BB83-44D80A0BBB6E}" destId="{8FA4522B-9C87-4E58-83D6-70AED0C24983}" srcOrd="2" destOrd="0" parTransId="{931C84A3-C998-4AE5-9431-52E7A3099F4F}" sibTransId="{EDB0F6ED-7596-489B-AAA4-D1F54C92DD9C}"/>
    <dgm:cxn modelId="{9BD8CE38-0C19-4B81-B7AF-C0F229B6DE72}" type="presOf" srcId="{A09100CD-9D8A-4E29-950E-CFB9F75F2EF5}" destId="{6C1AD509-90D5-4A6E-8AE9-AED0342F4998}" srcOrd="0" destOrd="0" presId="urn:microsoft.com/office/officeart/2005/8/layout/venn1"/>
    <dgm:cxn modelId="{57BE138A-99C6-4300-92B1-301BF5343F5B}" type="presOf" srcId="{C5F8B350-8640-4E55-8D8B-F6BF5EB40E8E}" destId="{2FD22B34-785A-4EB9-AB69-5DC0091D58EE}" srcOrd="0" destOrd="0" presId="urn:microsoft.com/office/officeart/2005/8/layout/venn1"/>
    <dgm:cxn modelId="{B77D6197-7950-4E0E-86C6-E1C93B243EE9}" type="presOf" srcId="{8FA4522B-9C87-4E58-83D6-70AED0C24983}" destId="{B4E70AC2-1A3B-4B2D-9C3E-BE21D1127CBF}" srcOrd="0" destOrd="0" presId="urn:microsoft.com/office/officeart/2005/8/layout/venn1"/>
    <dgm:cxn modelId="{7C90D2AF-E905-4F9D-B31D-CF061E2C81AE}" type="presParOf" srcId="{84ADD2C9-0791-43A9-BD16-AC4C0167D26D}" destId="{6C1AD509-90D5-4A6E-8AE9-AED0342F4998}" srcOrd="0" destOrd="0" presId="urn:microsoft.com/office/officeart/2005/8/layout/venn1"/>
    <dgm:cxn modelId="{313776DF-2AB9-4741-9D86-44E8362999F4}" type="presParOf" srcId="{84ADD2C9-0791-43A9-BD16-AC4C0167D26D}" destId="{A133117F-1312-4FAE-A505-C0FFB150E146}" srcOrd="1" destOrd="0" presId="urn:microsoft.com/office/officeart/2005/8/layout/venn1"/>
    <dgm:cxn modelId="{5652FB60-6350-402D-A466-3BBDB7ED6182}" type="presParOf" srcId="{84ADD2C9-0791-43A9-BD16-AC4C0167D26D}" destId="{2FD22B34-785A-4EB9-AB69-5DC0091D58EE}" srcOrd="2" destOrd="0" presId="urn:microsoft.com/office/officeart/2005/8/layout/venn1"/>
    <dgm:cxn modelId="{678A0EA3-77EA-4835-A0C1-F5EBF0E88670}" type="presParOf" srcId="{84ADD2C9-0791-43A9-BD16-AC4C0167D26D}" destId="{53792F76-C24B-4B2E-BD56-B0948416C4E2}" srcOrd="3" destOrd="0" presId="urn:microsoft.com/office/officeart/2005/8/layout/venn1"/>
    <dgm:cxn modelId="{57AA37A8-AFFF-4BEB-9280-91FB381F603C}" type="presParOf" srcId="{84ADD2C9-0791-43A9-BD16-AC4C0167D26D}" destId="{B4E70AC2-1A3B-4B2D-9C3E-BE21D1127CBF}" srcOrd="4" destOrd="0" presId="urn:microsoft.com/office/officeart/2005/8/layout/venn1"/>
    <dgm:cxn modelId="{E14D79C3-A690-4726-9172-3C4AF2EC03C6}" type="presParOf" srcId="{84ADD2C9-0791-43A9-BD16-AC4C0167D26D}" destId="{8707996D-6A4C-4851-A34B-F0D0118A2AC3}" srcOrd="5" destOrd="0" presId="urn:microsoft.com/office/officeart/2005/8/layout/venn1"/>
  </dgm:cxnLst>
  <dgm:bg/>
  <dgm:whole/>
</dgm:dataModel>
</file>

<file path=ppt/diagrams/data5.xml><?xml version="1.0" encoding="utf-8"?>
<dgm:dataModel xmlns:dgm="http://schemas.openxmlformats.org/drawingml/2006/diagram" xmlns:a="http://schemas.openxmlformats.org/drawingml/2006/main">
  <dgm:ptLst>
    <dgm:pt modelId="{7549FA03-9EC3-44DA-9A20-96407D0331C5}" type="doc">
      <dgm:prSet loTypeId="urn:microsoft.com/office/officeart/2005/8/layout/orgChart1" loCatId="hierarchy" qsTypeId="urn:microsoft.com/office/officeart/2005/8/quickstyle/3d1" qsCatId="3D" csTypeId="urn:microsoft.com/office/officeart/2005/8/colors/colorful4" csCatId="colorful" phldr="1"/>
      <dgm:spPr/>
      <dgm:t>
        <a:bodyPr/>
        <a:lstStyle/>
        <a:p>
          <a:endParaRPr lang="es-ES"/>
        </a:p>
      </dgm:t>
    </dgm:pt>
    <dgm:pt modelId="{900BC0AF-7E99-41B4-9113-1E21BF20A5CE}">
      <dgm:prSet phldrT="[Texto]"/>
      <dgm:spPr/>
      <dgm:t>
        <a:bodyPr/>
        <a:lstStyle/>
        <a:p>
          <a:r>
            <a:rPr lang="es-ES" dirty="0" smtClean="0"/>
            <a:t>Disfunción Ejecutiva</a:t>
          </a:r>
          <a:endParaRPr lang="es-ES" dirty="0"/>
        </a:p>
      </dgm:t>
    </dgm:pt>
    <dgm:pt modelId="{2A3CBDA8-38A2-456A-952C-5200050B3EEF}" type="parTrans" cxnId="{6E0267A1-F666-40AB-8096-F8A72365558D}">
      <dgm:prSet/>
      <dgm:spPr/>
      <dgm:t>
        <a:bodyPr/>
        <a:lstStyle/>
        <a:p>
          <a:endParaRPr lang="es-ES"/>
        </a:p>
      </dgm:t>
    </dgm:pt>
    <dgm:pt modelId="{76F36D07-1CB8-42E2-B138-A00896F04547}" type="sibTrans" cxnId="{6E0267A1-F666-40AB-8096-F8A72365558D}">
      <dgm:prSet/>
      <dgm:spPr/>
      <dgm:t>
        <a:bodyPr/>
        <a:lstStyle/>
        <a:p>
          <a:endParaRPr lang="es-ES"/>
        </a:p>
      </dgm:t>
    </dgm:pt>
    <dgm:pt modelId="{DDD69114-787E-4149-9012-5D83532E0435}" type="asst">
      <dgm:prSet phldrT="[Texto]"/>
      <dgm:spPr/>
      <dgm:t>
        <a:bodyPr/>
        <a:lstStyle/>
        <a:p>
          <a:r>
            <a:rPr lang="es-ES" dirty="0" smtClean="0"/>
            <a:t>Déficit Cognitivo Central TDAH</a:t>
          </a:r>
          <a:endParaRPr lang="es-ES" dirty="0"/>
        </a:p>
      </dgm:t>
    </dgm:pt>
    <dgm:pt modelId="{D18D3E69-D787-4AE8-9129-DE77682F1405}" type="parTrans" cxnId="{57905E26-ADD1-4096-81E6-3D1FBE21B92F}">
      <dgm:prSet/>
      <dgm:spPr/>
      <dgm:t>
        <a:bodyPr/>
        <a:lstStyle/>
        <a:p>
          <a:endParaRPr lang="es-ES"/>
        </a:p>
      </dgm:t>
    </dgm:pt>
    <dgm:pt modelId="{B7286960-3C74-45B5-A5B0-51C24BAB742F}" type="sibTrans" cxnId="{57905E26-ADD1-4096-81E6-3D1FBE21B92F}">
      <dgm:prSet/>
      <dgm:spPr/>
      <dgm:t>
        <a:bodyPr/>
        <a:lstStyle/>
        <a:p>
          <a:endParaRPr lang="es-ES"/>
        </a:p>
      </dgm:t>
    </dgm:pt>
    <dgm:pt modelId="{253BC2E2-D1A7-4116-A5FB-F1EBFB5AAE22}">
      <dgm:prSet phldrT="[Texto]"/>
      <dgm:spPr/>
      <dgm:t>
        <a:bodyPr/>
        <a:lstStyle/>
        <a:p>
          <a:r>
            <a:rPr lang="es-ES" dirty="0" smtClean="0"/>
            <a:t>Estudios </a:t>
          </a:r>
          <a:r>
            <a:rPr lang="es-ES" dirty="0" err="1" smtClean="0"/>
            <a:t>Neuropsicológicos</a:t>
          </a:r>
          <a:endParaRPr lang="es-ES" dirty="0"/>
        </a:p>
      </dgm:t>
    </dgm:pt>
    <dgm:pt modelId="{267C9081-09E1-406F-90EF-729ED1341DF0}" type="parTrans" cxnId="{A77522AA-2BB1-430C-B4A1-33232ADCF4CC}">
      <dgm:prSet/>
      <dgm:spPr/>
      <dgm:t>
        <a:bodyPr/>
        <a:lstStyle/>
        <a:p>
          <a:endParaRPr lang="es-ES"/>
        </a:p>
      </dgm:t>
    </dgm:pt>
    <dgm:pt modelId="{1BFD6289-7262-41E3-8E4A-A186EE4E95F3}" type="sibTrans" cxnId="{A77522AA-2BB1-430C-B4A1-33232ADCF4CC}">
      <dgm:prSet/>
      <dgm:spPr/>
      <dgm:t>
        <a:bodyPr/>
        <a:lstStyle/>
        <a:p>
          <a:endParaRPr lang="es-ES"/>
        </a:p>
      </dgm:t>
    </dgm:pt>
    <dgm:pt modelId="{E7B578F6-7CC9-4D17-90F3-CD9A2CF124B1}">
      <dgm:prSet/>
      <dgm:spPr/>
      <dgm:t>
        <a:bodyPr/>
        <a:lstStyle/>
        <a:p>
          <a:r>
            <a:rPr lang="es-ES" dirty="0" err="1" smtClean="0"/>
            <a:t>Neuroimagen</a:t>
          </a:r>
          <a:endParaRPr lang="es-ES" dirty="0"/>
        </a:p>
      </dgm:t>
    </dgm:pt>
    <dgm:pt modelId="{84CE8611-0946-4137-86D9-C8CB738ECA93}" type="parTrans" cxnId="{9A5127FE-560B-4E86-BC04-D86B0C3EB95F}">
      <dgm:prSet/>
      <dgm:spPr/>
      <dgm:t>
        <a:bodyPr/>
        <a:lstStyle/>
        <a:p>
          <a:endParaRPr lang="es-ES"/>
        </a:p>
      </dgm:t>
    </dgm:pt>
    <dgm:pt modelId="{DC714287-9658-4677-9DA5-B3004463141A}" type="sibTrans" cxnId="{9A5127FE-560B-4E86-BC04-D86B0C3EB95F}">
      <dgm:prSet/>
      <dgm:spPr/>
      <dgm:t>
        <a:bodyPr/>
        <a:lstStyle/>
        <a:p>
          <a:endParaRPr lang="es-ES"/>
        </a:p>
      </dgm:t>
    </dgm:pt>
    <dgm:pt modelId="{4AE6F491-77CF-40FD-BE1B-C1FDB0E576BC}">
      <dgm:prSet/>
      <dgm:spPr/>
      <dgm:t>
        <a:bodyPr/>
        <a:lstStyle/>
        <a:p>
          <a:r>
            <a:rPr lang="es-ES" dirty="0" smtClean="0"/>
            <a:t>Teorías Cognitivas Vigentes</a:t>
          </a:r>
          <a:endParaRPr lang="es-ES" dirty="0"/>
        </a:p>
      </dgm:t>
    </dgm:pt>
    <dgm:pt modelId="{2A29E6B4-DD65-4416-A569-987B62AD0FC6}" type="parTrans" cxnId="{DED2E093-7C94-4764-9073-F9D61B8ABE73}">
      <dgm:prSet/>
      <dgm:spPr/>
      <dgm:t>
        <a:bodyPr/>
        <a:lstStyle/>
        <a:p>
          <a:endParaRPr lang="es-ES"/>
        </a:p>
      </dgm:t>
    </dgm:pt>
    <dgm:pt modelId="{D22F1BE4-1917-4DDF-A0E3-E529E8399C78}" type="sibTrans" cxnId="{DED2E093-7C94-4764-9073-F9D61B8ABE73}">
      <dgm:prSet/>
      <dgm:spPr/>
      <dgm:t>
        <a:bodyPr/>
        <a:lstStyle/>
        <a:p>
          <a:endParaRPr lang="es-ES"/>
        </a:p>
      </dgm:t>
    </dgm:pt>
    <dgm:pt modelId="{3CB543DF-33D5-4D96-9E59-D196E25DFA83}" type="pres">
      <dgm:prSet presAssocID="{7549FA03-9EC3-44DA-9A20-96407D0331C5}" presName="hierChild1" presStyleCnt="0">
        <dgm:presLayoutVars>
          <dgm:orgChart val="1"/>
          <dgm:chPref val="1"/>
          <dgm:dir/>
          <dgm:animOne val="branch"/>
          <dgm:animLvl val="lvl"/>
          <dgm:resizeHandles/>
        </dgm:presLayoutVars>
      </dgm:prSet>
      <dgm:spPr/>
      <dgm:t>
        <a:bodyPr/>
        <a:lstStyle/>
        <a:p>
          <a:endParaRPr lang="es-ES"/>
        </a:p>
      </dgm:t>
    </dgm:pt>
    <dgm:pt modelId="{120CFBA3-90B5-48F7-B220-E3CB8165D171}" type="pres">
      <dgm:prSet presAssocID="{900BC0AF-7E99-41B4-9113-1E21BF20A5CE}" presName="hierRoot1" presStyleCnt="0">
        <dgm:presLayoutVars>
          <dgm:hierBranch val="init"/>
        </dgm:presLayoutVars>
      </dgm:prSet>
      <dgm:spPr/>
    </dgm:pt>
    <dgm:pt modelId="{B314958B-15F9-49C4-92A7-D2A9BB12AB09}" type="pres">
      <dgm:prSet presAssocID="{900BC0AF-7E99-41B4-9113-1E21BF20A5CE}" presName="rootComposite1" presStyleCnt="0"/>
      <dgm:spPr/>
    </dgm:pt>
    <dgm:pt modelId="{0313E0C3-3F95-4D1F-8702-5562A3141B64}" type="pres">
      <dgm:prSet presAssocID="{900BC0AF-7E99-41B4-9113-1E21BF20A5CE}" presName="rootText1" presStyleLbl="node0" presStyleIdx="0" presStyleCnt="1">
        <dgm:presLayoutVars>
          <dgm:chPref val="3"/>
        </dgm:presLayoutVars>
      </dgm:prSet>
      <dgm:spPr/>
      <dgm:t>
        <a:bodyPr/>
        <a:lstStyle/>
        <a:p>
          <a:endParaRPr lang="es-ES"/>
        </a:p>
      </dgm:t>
    </dgm:pt>
    <dgm:pt modelId="{1BE05C15-813A-496B-8F3A-DAA1BCFE17B4}" type="pres">
      <dgm:prSet presAssocID="{900BC0AF-7E99-41B4-9113-1E21BF20A5CE}" presName="rootConnector1" presStyleLbl="node1" presStyleIdx="0" presStyleCnt="0"/>
      <dgm:spPr/>
      <dgm:t>
        <a:bodyPr/>
        <a:lstStyle/>
        <a:p>
          <a:endParaRPr lang="es-ES"/>
        </a:p>
      </dgm:t>
    </dgm:pt>
    <dgm:pt modelId="{672B50A2-025C-4FC7-8ED0-DEF2EFD9670E}" type="pres">
      <dgm:prSet presAssocID="{900BC0AF-7E99-41B4-9113-1E21BF20A5CE}" presName="hierChild2" presStyleCnt="0"/>
      <dgm:spPr/>
    </dgm:pt>
    <dgm:pt modelId="{1A9E1D16-32B8-4496-A1FB-98B267283D9F}" type="pres">
      <dgm:prSet presAssocID="{267C9081-09E1-406F-90EF-729ED1341DF0}" presName="Name37" presStyleLbl="parChTrans1D2" presStyleIdx="0" presStyleCnt="4"/>
      <dgm:spPr/>
      <dgm:t>
        <a:bodyPr/>
        <a:lstStyle/>
        <a:p>
          <a:endParaRPr lang="es-ES"/>
        </a:p>
      </dgm:t>
    </dgm:pt>
    <dgm:pt modelId="{FF31914E-6657-4984-8EEF-D8FB97C7E92D}" type="pres">
      <dgm:prSet presAssocID="{253BC2E2-D1A7-4116-A5FB-F1EBFB5AAE22}" presName="hierRoot2" presStyleCnt="0">
        <dgm:presLayoutVars>
          <dgm:hierBranch val="init"/>
        </dgm:presLayoutVars>
      </dgm:prSet>
      <dgm:spPr/>
    </dgm:pt>
    <dgm:pt modelId="{8FE39D0E-BC5D-406D-8AE8-58B03B74342A}" type="pres">
      <dgm:prSet presAssocID="{253BC2E2-D1A7-4116-A5FB-F1EBFB5AAE22}" presName="rootComposite" presStyleCnt="0"/>
      <dgm:spPr/>
    </dgm:pt>
    <dgm:pt modelId="{E7CDBF5E-8475-4BEF-A27C-4831AE3D8E8B}" type="pres">
      <dgm:prSet presAssocID="{253BC2E2-D1A7-4116-A5FB-F1EBFB5AAE22}" presName="rootText" presStyleLbl="node2" presStyleIdx="0" presStyleCnt="3">
        <dgm:presLayoutVars>
          <dgm:chPref val="3"/>
        </dgm:presLayoutVars>
      </dgm:prSet>
      <dgm:spPr/>
      <dgm:t>
        <a:bodyPr/>
        <a:lstStyle/>
        <a:p>
          <a:endParaRPr lang="es-ES"/>
        </a:p>
      </dgm:t>
    </dgm:pt>
    <dgm:pt modelId="{7484600D-4037-4EA7-82E4-690EB360B11D}" type="pres">
      <dgm:prSet presAssocID="{253BC2E2-D1A7-4116-A5FB-F1EBFB5AAE22}" presName="rootConnector" presStyleLbl="node2" presStyleIdx="0" presStyleCnt="3"/>
      <dgm:spPr/>
      <dgm:t>
        <a:bodyPr/>
        <a:lstStyle/>
        <a:p>
          <a:endParaRPr lang="es-ES"/>
        </a:p>
      </dgm:t>
    </dgm:pt>
    <dgm:pt modelId="{43840A98-16AB-4CFC-99E5-AA827A479A0D}" type="pres">
      <dgm:prSet presAssocID="{253BC2E2-D1A7-4116-A5FB-F1EBFB5AAE22}" presName="hierChild4" presStyleCnt="0"/>
      <dgm:spPr/>
    </dgm:pt>
    <dgm:pt modelId="{CAAE472C-6586-4A6D-81F4-C917E625D3B0}" type="pres">
      <dgm:prSet presAssocID="{253BC2E2-D1A7-4116-A5FB-F1EBFB5AAE22}" presName="hierChild5" presStyleCnt="0"/>
      <dgm:spPr/>
    </dgm:pt>
    <dgm:pt modelId="{2D6B41FC-EBF1-4291-80AD-B319E8109C19}" type="pres">
      <dgm:prSet presAssocID="{84CE8611-0946-4137-86D9-C8CB738ECA93}" presName="Name37" presStyleLbl="parChTrans1D2" presStyleIdx="1" presStyleCnt="4"/>
      <dgm:spPr/>
      <dgm:t>
        <a:bodyPr/>
        <a:lstStyle/>
        <a:p>
          <a:endParaRPr lang="es-ES"/>
        </a:p>
      </dgm:t>
    </dgm:pt>
    <dgm:pt modelId="{FE59DDCB-5B8E-4E31-BBA7-095B7864623C}" type="pres">
      <dgm:prSet presAssocID="{E7B578F6-7CC9-4D17-90F3-CD9A2CF124B1}" presName="hierRoot2" presStyleCnt="0">
        <dgm:presLayoutVars>
          <dgm:hierBranch val="init"/>
        </dgm:presLayoutVars>
      </dgm:prSet>
      <dgm:spPr/>
    </dgm:pt>
    <dgm:pt modelId="{E8769735-C54D-48BB-AB74-A1A424D3B701}" type="pres">
      <dgm:prSet presAssocID="{E7B578F6-7CC9-4D17-90F3-CD9A2CF124B1}" presName="rootComposite" presStyleCnt="0"/>
      <dgm:spPr/>
    </dgm:pt>
    <dgm:pt modelId="{9E0AAEFB-0ABB-43AF-BD4E-1ED039FBE787}" type="pres">
      <dgm:prSet presAssocID="{E7B578F6-7CC9-4D17-90F3-CD9A2CF124B1}" presName="rootText" presStyleLbl="node2" presStyleIdx="1" presStyleCnt="3">
        <dgm:presLayoutVars>
          <dgm:chPref val="3"/>
        </dgm:presLayoutVars>
      </dgm:prSet>
      <dgm:spPr/>
      <dgm:t>
        <a:bodyPr/>
        <a:lstStyle/>
        <a:p>
          <a:endParaRPr lang="es-ES"/>
        </a:p>
      </dgm:t>
    </dgm:pt>
    <dgm:pt modelId="{27A6E7B2-A253-4A30-BDE1-732FBDA68B2C}" type="pres">
      <dgm:prSet presAssocID="{E7B578F6-7CC9-4D17-90F3-CD9A2CF124B1}" presName="rootConnector" presStyleLbl="node2" presStyleIdx="1" presStyleCnt="3"/>
      <dgm:spPr/>
      <dgm:t>
        <a:bodyPr/>
        <a:lstStyle/>
        <a:p>
          <a:endParaRPr lang="es-ES"/>
        </a:p>
      </dgm:t>
    </dgm:pt>
    <dgm:pt modelId="{272D79FE-753D-460A-9141-C374334CAFE1}" type="pres">
      <dgm:prSet presAssocID="{E7B578F6-7CC9-4D17-90F3-CD9A2CF124B1}" presName="hierChild4" presStyleCnt="0"/>
      <dgm:spPr/>
    </dgm:pt>
    <dgm:pt modelId="{A479AC23-F53A-4462-8E5F-CFEAE5ECED37}" type="pres">
      <dgm:prSet presAssocID="{E7B578F6-7CC9-4D17-90F3-CD9A2CF124B1}" presName="hierChild5" presStyleCnt="0"/>
      <dgm:spPr/>
    </dgm:pt>
    <dgm:pt modelId="{56CB1728-9656-4E46-A0DE-FAE6024C90A4}" type="pres">
      <dgm:prSet presAssocID="{2A29E6B4-DD65-4416-A569-987B62AD0FC6}" presName="Name37" presStyleLbl="parChTrans1D2" presStyleIdx="2" presStyleCnt="4"/>
      <dgm:spPr/>
      <dgm:t>
        <a:bodyPr/>
        <a:lstStyle/>
        <a:p>
          <a:endParaRPr lang="es-ES"/>
        </a:p>
      </dgm:t>
    </dgm:pt>
    <dgm:pt modelId="{5B85BEE4-9467-4C6B-AECE-E10026EFA0F9}" type="pres">
      <dgm:prSet presAssocID="{4AE6F491-77CF-40FD-BE1B-C1FDB0E576BC}" presName="hierRoot2" presStyleCnt="0">
        <dgm:presLayoutVars>
          <dgm:hierBranch val="init"/>
        </dgm:presLayoutVars>
      </dgm:prSet>
      <dgm:spPr/>
    </dgm:pt>
    <dgm:pt modelId="{E8159255-12F1-404E-A43C-7ED99B70CFA8}" type="pres">
      <dgm:prSet presAssocID="{4AE6F491-77CF-40FD-BE1B-C1FDB0E576BC}" presName="rootComposite" presStyleCnt="0"/>
      <dgm:spPr/>
    </dgm:pt>
    <dgm:pt modelId="{86DCF7AF-F91C-4141-BE55-DBC4361A69ED}" type="pres">
      <dgm:prSet presAssocID="{4AE6F491-77CF-40FD-BE1B-C1FDB0E576BC}" presName="rootText" presStyleLbl="node2" presStyleIdx="2" presStyleCnt="3">
        <dgm:presLayoutVars>
          <dgm:chPref val="3"/>
        </dgm:presLayoutVars>
      </dgm:prSet>
      <dgm:spPr/>
      <dgm:t>
        <a:bodyPr/>
        <a:lstStyle/>
        <a:p>
          <a:endParaRPr lang="es-ES"/>
        </a:p>
      </dgm:t>
    </dgm:pt>
    <dgm:pt modelId="{9F34D963-3040-4CCE-BC94-1C143844D12D}" type="pres">
      <dgm:prSet presAssocID="{4AE6F491-77CF-40FD-BE1B-C1FDB0E576BC}" presName="rootConnector" presStyleLbl="node2" presStyleIdx="2" presStyleCnt="3"/>
      <dgm:spPr/>
      <dgm:t>
        <a:bodyPr/>
        <a:lstStyle/>
        <a:p>
          <a:endParaRPr lang="es-ES"/>
        </a:p>
      </dgm:t>
    </dgm:pt>
    <dgm:pt modelId="{D4308DAE-4260-4A5B-8E7D-33B76A33E2BB}" type="pres">
      <dgm:prSet presAssocID="{4AE6F491-77CF-40FD-BE1B-C1FDB0E576BC}" presName="hierChild4" presStyleCnt="0"/>
      <dgm:spPr/>
    </dgm:pt>
    <dgm:pt modelId="{4658B434-8CBC-422D-BA21-9F8C6655D435}" type="pres">
      <dgm:prSet presAssocID="{4AE6F491-77CF-40FD-BE1B-C1FDB0E576BC}" presName="hierChild5" presStyleCnt="0"/>
      <dgm:spPr/>
    </dgm:pt>
    <dgm:pt modelId="{55B24640-A631-4DA5-8037-25ACFBB2D34B}" type="pres">
      <dgm:prSet presAssocID="{900BC0AF-7E99-41B4-9113-1E21BF20A5CE}" presName="hierChild3" presStyleCnt="0"/>
      <dgm:spPr/>
    </dgm:pt>
    <dgm:pt modelId="{9737E5C0-8A70-4A0E-861D-ECFB55586699}" type="pres">
      <dgm:prSet presAssocID="{D18D3E69-D787-4AE8-9129-DE77682F1405}" presName="Name111" presStyleLbl="parChTrans1D2" presStyleIdx="3" presStyleCnt="4"/>
      <dgm:spPr/>
      <dgm:t>
        <a:bodyPr/>
        <a:lstStyle/>
        <a:p>
          <a:endParaRPr lang="es-ES"/>
        </a:p>
      </dgm:t>
    </dgm:pt>
    <dgm:pt modelId="{DA37FA98-5059-4A75-A74A-0B3150E451BD}" type="pres">
      <dgm:prSet presAssocID="{DDD69114-787E-4149-9012-5D83532E0435}" presName="hierRoot3" presStyleCnt="0">
        <dgm:presLayoutVars>
          <dgm:hierBranch val="init"/>
        </dgm:presLayoutVars>
      </dgm:prSet>
      <dgm:spPr/>
    </dgm:pt>
    <dgm:pt modelId="{033BA78D-8D27-47AE-9799-2AC8D08F3643}" type="pres">
      <dgm:prSet presAssocID="{DDD69114-787E-4149-9012-5D83532E0435}" presName="rootComposite3" presStyleCnt="0"/>
      <dgm:spPr/>
    </dgm:pt>
    <dgm:pt modelId="{2F70D9A5-DA4A-4C6D-8225-55E854342D35}" type="pres">
      <dgm:prSet presAssocID="{DDD69114-787E-4149-9012-5D83532E0435}" presName="rootText3" presStyleLbl="asst1" presStyleIdx="0" presStyleCnt="1">
        <dgm:presLayoutVars>
          <dgm:chPref val="3"/>
        </dgm:presLayoutVars>
      </dgm:prSet>
      <dgm:spPr/>
      <dgm:t>
        <a:bodyPr/>
        <a:lstStyle/>
        <a:p>
          <a:endParaRPr lang="es-ES"/>
        </a:p>
      </dgm:t>
    </dgm:pt>
    <dgm:pt modelId="{62FFFD39-F320-4A4E-9A0E-45BBA3966324}" type="pres">
      <dgm:prSet presAssocID="{DDD69114-787E-4149-9012-5D83532E0435}" presName="rootConnector3" presStyleLbl="asst1" presStyleIdx="0" presStyleCnt="1"/>
      <dgm:spPr/>
      <dgm:t>
        <a:bodyPr/>
        <a:lstStyle/>
        <a:p>
          <a:endParaRPr lang="es-ES"/>
        </a:p>
      </dgm:t>
    </dgm:pt>
    <dgm:pt modelId="{141B84B5-795D-4994-A130-97383260BF6A}" type="pres">
      <dgm:prSet presAssocID="{DDD69114-787E-4149-9012-5D83532E0435}" presName="hierChild6" presStyleCnt="0"/>
      <dgm:spPr/>
    </dgm:pt>
    <dgm:pt modelId="{D0677B43-CCB2-4284-BDD7-ABD706AF3E82}" type="pres">
      <dgm:prSet presAssocID="{DDD69114-787E-4149-9012-5D83532E0435}" presName="hierChild7" presStyleCnt="0"/>
      <dgm:spPr/>
    </dgm:pt>
  </dgm:ptLst>
  <dgm:cxnLst>
    <dgm:cxn modelId="{9A5127FE-560B-4E86-BC04-D86B0C3EB95F}" srcId="{900BC0AF-7E99-41B4-9113-1E21BF20A5CE}" destId="{E7B578F6-7CC9-4D17-90F3-CD9A2CF124B1}" srcOrd="2" destOrd="0" parTransId="{84CE8611-0946-4137-86D9-C8CB738ECA93}" sibTransId="{DC714287-9658-4677-9DA5-B3004463141A}"/>
    <dgm:cxn modelId="{4CE79976-FF14-4CD0-8D3C-20F743A36B5B}" type="presOf" srcId="{2A29E6B4-DD65-4416-A569-987B62AD0FC6}" destId="{56CB1728-9656-4E46-A0DE-FAE6024C90A4}" srcOrd="0" destOrd="0" presId="urn:microsoft.com/office/officeart/2005/8/layout/orgChart1"/>
    <dgm:cxn modelId="{9FBA933B-B8EC-492A-9BB8-5B577745222D}" type="presOf" srcId="{DDD69114-787E-4149-9012-5D83532E0435}" destId="{62FFFD39-F320-4A4E-9A0E-45BBA3966324}" srcOrd="1" destOrd="0" presId="urn:microsoft.com/office/officeart/2005/8/layout/orgChart1"/>
    <dgm:cxn modelId="{901818AE-A822-4503-B60F-F07AEFFD33D5}" type="presOf" srcId="{84CE8611-0946-4137-86D9-C8CB738ECA93}" destId="{2D6B41FC-EBF1-4291-80AD-B319E8109C19}" srcOrd="0" destOrd="0" presId="urn:microsoft.com/office/officeart/2005/8/layout/orgChart1"/>
    <dgm:cxn modelId="{ED137A93-6CEE-4C00-8763-134F191329A3}" type="presOf" srcId="{253BC2E2-D1A7-4116-A5FB-F1EBFB5AAE22}" destId="{7484600D-4037-4EA7-82E4-690EB360B11D}" srcOrd="1" destOrd="0" presId="urn:microsoft.com/office/officeart/2005/8/layout/orgChart1"/>
    <dgm:cxn modelId="{BA1347B5-14B9-4FCE-85D1-05338A8307FB}" type="presOf" srcId="{253BC2E2-D1A7-4116-A5FB-F1EBFB5AAE22}" destId="{E7CDBF5E-8475-4BEF-A27C-4831AE3D8E8B}" srcOrd="0" destOrd="0" presId="urn:microsoft.com/office/officeart/2005/8/layout/orgChart1"/>
    <dgm:cxn modelId="{57905E26-ADD1-4096-81E6-3D1FBE21B92F}" srcId="{900BC0AF-7E99-41B4-9113-1E21BF20A5CE}" destId="{DDD69114-787E-4149-9012-5D83532E0435}" srcOrd="0" destOrd="0" parTransId="{D18D3E69-D787-4AE8-9129-DE77682F1405}" sibTransId="{B7286960-3C74-45B5-A5B0-51C24BAB742F}"/>
    <dgm:cxn modelId="{6E0267A1-F666-40AB-8096-F8A72365558D}" srcId="{7549FA03-9EC3-44DA-9A20-96407D0331C5}" destId="{900BC0AF-7E99-41B4-9113-1E21BF20A5CE}" srcOrd="0" destOrd="0" parTransId="{2A3CBDA8-38A2-456A-952C-5200050B3EEF}" sibTransId="{76F36D07-1CB8-42E2-B138-A00896F04547}"/>
    <dgm:cxn modelId="{F2195CC0-8CD3-4C44-93BB-52C9D6B8C6A9}" type="presOf" srcId="{7549FA03-9EC3-44DA-9A20-96407D0331C5}" destId="{3CB543DF-33D5-4D96-9E59-D196E25DFA83}" srcOrd="0" destOrd="0" presId="urn:microsoft.com/office/officeart/2005/8/layout/orgChart1"/>
    <dgm:cxn modelId="{6420A726-58D9-4387-BC5E-6BA649689C13}" type="presOf" srcId="{DDD69114-787E-4149-9012-5D83532E0435}" destId="{2F70D9A5-DA4A-4C6D-8225-55E854342D35}" srcOrd="0" destOrd="0" presId="urn:microsoft.com/office/officeart/2005/8/layout/orgChart1"/>
    <dgm:cxn modelId="{A6649385-F25E-4B1C-830F-36B4F7FC63BE}" type="presOf" srcId="{E7B578F6-7CC9-4D17-90F3-CD9A2CF124B1}" destId="{9E0AAEFB-0ABB-43AF-BD4E-1ED039FBE787}" srcOrd="0" destOrd="0" presId="urn:microsoft.com/office/officeart/2005/8/layout/orgChart1"/>
    <dgm:cxn modelId="{FFB103FB-2698-4136-988F-EB89644EFE78}" type="presOf" srcId="{4AE6F491-77CF-40FD-BE1B-C1FDB0E576BC}" destId="{86DCF7AF-F91C-4141-BE55-DBC4361A69ED}" srcOrd="0" destOrd="0" presId="urn:microsoft.com/office/officeart/2005/8/layout/orgChart1"/>
    <dgm:cxn modelId="{2F1DCDD7-77D8-4634-8B6D-4162038B80B6}" type="presOf" srcId="{4AE6F491-77CF-40FD-BE1B-C1FDB0E576BC}" destId="{9F34D963-3040-4CCE-BC94-1C143844D12D}" srcOrd="1" destOrd="0" presId="urn:microsoft.com/office/officeart/2005/8/layout/orgChart1"/>
    <dgm:cxn modelId="{84280641-CAC6-4DF7-9BD9-8A29600C530C}" type="presOf" srcId="{900BC0AF-7E99-41B4-9113-1E21BF20A5CE}" destId="{0313E0C3-3F95-4D1F-8702-5562A3141B64}" srcOrd="0" destOrd="0" presId="urn:microsoft.com/office/officeart/2005/8/layout/orgChart1"/>
    <dgm:cxn modelId="{E38ACA71-D06E-42DC-BD78-29DAF4504078}" type="presOf" srcId="{900BC0AF-7E99-41B4-9113-1E21BF20A5CE}" destId="{1BE05C15-813A-496B-8F3A-DAA1BCFE17B4}" srcOrd="1" destOrd="0" presId="urn:microsoft.com/office/officeart/2005/8/layout/orgChart1"/>
    <dgm:cxn modelId="{20676158-72C6-42DB-BEEB-D8837EFF2A54}" type="presOf" srcId="{D18D3E69-D787-4AE8-9129-DE77682F1405}" destId="{9737E5C0-8A70-4A0E-861D-ECFB55586699}" srcOrd="0" destOrd="0" presId="urn:microsoft.com/office/officeart/2005/8/layout/orgChart1"/>
    <dgm:cxn modelId="{ED510FE3-ABA6-4B4D-B5CB-FFF52F0D708D}" type="presOf" srcId="{267C9081-09E1-406F-90EF-729ED1341DF0}" destId="{1A9E1D16-32B8-4496-A1FB-98B267283D9F}" srcOrd="0" destOrd="0" presId="urn:microsoft.com/office/officeart/2005/8/layout/orgChart1"/>
    <dgm:cxn modelId="{A77522AA-2BB1-430C-B4A1-33232ADCF4CC}" srcId="{900BC0AF-7E99-41B4-9113-1E21BF20A5CE}" destId="{253BC2E2-D1A7-4116-A5FB-F1EBFB5AAE22}" srcOrd="1" destOrd="0" parTransId="{267C9081-09E1-406F-90EF-729ED1341DF0}" sibTransId="{1BFD6289-7262-41E3-8E4A-A186EE4E95F3}"/>
    <dgm:cxn modelId="{00995479-D897-43DF-B205-85540E58B680}" type="presOf" srcId="{E7B578F6-7CC9-4D17-90F3-CD9A2CF124B1}" destId="{27A6E7B2-A253-4A30-BDE1-732FBDA68B2C}" srcOrd="1" destOrd="0" presId="urn:microsoft.com/office/officeart/2005/8/layout/orgChart1"/>
    <dgm:cxn modelId="{DED2E093-7C94-4764-9073-F9D61B8ABE73}" srcId="{900BC0AF-7E99-41B4-9113-1E21BF20A5CE}" destId="{4AE6F491-77CF-40FD-BE1B-C1FDB0E576BC}" srcOrd="3" destOrd="0" parTransId="{2A29E6B4-DD65-4416-A569-987B62AD0FC6}" sibTransId="{D22F1BE4-1917-4DDF-A0E3-E529E8399C78}"/>
    <dgm:cxn modelId="{38B02E53-1D26-4F26-BB3B-8E0108B6F93A}" type="presParOf" srcId="{3CB543DF-33D5-4D96-9E59-D196E25DFA83}" destId="{120CFBA3-90B5-48F7-B220-E3CB8165D171}" srcOrd="0" destOrd="0" presId="urn:microsoft.com/office/officeart/2005/8/layout/orgChart1"/>
    <dgm:cxn modelId="{7E2231C5-0399-46C7-9352-D7D9A9D3EC22}" type="presParOf" srcId="{120CFBA3-90B5-48F7-B220-E3CB8165D171}" destId="{B314958B-15F9-49C4-92A7-D2A9BB12AB09}" srcOrd="0" destOrd="0" presId="urn:microsoft.com/office/officeart/2005/8/layout/orgChart1"/>
    <dgm:cxn modelId="{5D9F98BD-5AED-4DB3-BD52-8F14253AA51E}" type="presParOf" srcId="{B314958B-15F9-49C4-92A7-D2A9BB12AB09}" destId="{0313E0C3-3F95-4D1F-8702-5562A3141B64}" srcOrd="0" destOrd="0" presId="urn:microsoft.com/office/officeart/2005/8/layout/orgChart1"/>
    <dgm:cxn modelId="{C2374A02-5B63-464B-BB3D-C80A1745CCE9}" type="presParOf" srcId="{B314958B-15F9-49C4-92A7-D2A9BB12AB09}" destId="{1BE05C15-813A-496B-8F3A-DAA1BCFE17B4}" srcOrd="1" destOrd="0" presId="urn:microsoft.com/office/officeart/2005/8/layout/orgChart1"/>
    <dgm:cxn modelId="{1E0BDA4F-AFAB-4E52-8BCF-ED6105C15565}" type="presParOf" srcId="{120CFBA3-90B5-48F7-B220-E3CB8165D171}" destId="{672B50A2-025C-4FC7-8ED0-DEF2EFD9670E}" srcOrd="1" destOrd="0" presId="urn:microsoft.com/office/officeart/2005/8/layout/orgChart1"/>
    <dgm:cxn modelId="{19FB0262-76E9-4620-9EC4-9F8DF6190164}" type="presParOf" srcId="{672B50A2-025C-4FC7-8ED0-DEF2EFD9670E}" destId="{1A9E1D16-32B8-4496-A1FB-98B267283D9F}" srcOrd="0" destOrd="0" presId="urn:microsoft.com/office/officeart/2005/8/layout/orgChart1"/>
    <dgm:cxn modelId="{61B9DABB-4C4E-4E62-8A4C-8E0FD17B4C79}" type="presParOf" srcId="{672B50A2-025C-4FC7-8ED0-DEF2EFD9670E}" destId="{FF31914E-6657-4984-8EEF-D8FB97C7E92D}" srcOrd="1" destOrd="0" presId="urn:microsoft.com/office/officeart/2005/8/layout/orgChart1"/>
    <dgm:cxn modelId="{29D121CF-6244-4678-8129-9A0D6565D99D}" type="presParOf" srcId="{FF31914E-6657-4984-8EEF-D8FB97C7E92D}" destId="{8FE39D0E-BC5D-406D-8AE8-58B03B74342A}" srcOrd="0" destOrd="0" presId="urn:microsoft.com/office/officeart/2005/8/layout/orgChart1"/>
    <dgm:cxn modelId="{E18F5AB2-CE92-4D67-9930-D9D73A73A1C9}" type="presParOf" srcId="{8FE39D0E-BC5D-406D-8AE8-58B03B74342A}" destId="{E7CDBF5E-8475-4BEF-A27C-4831AE3D8E8B}" srcOrd="0" destOrd="0" presId="urn:microsoft.com/office/officeart/2005/8/layout/orgChart1"/>
    <dgm:cxn modelId="{4A81527A-057C-408F-8DE4-D454D8659E19}" type="presParOf" srcId="{8FE39D0E-BC5D-406D-8AE8-58B03B74342A}" destId="{7484600D-4037-4EA7-82E4-690EB360B11D}" srcOrd="1" destOrd="0" presId="urn:microsoft.com/office/officeart/2005/8/layout/orgChart1"/>
    <dgm:cxn modelId="{410746CC-F072-46F7-8418-B188142BA41B}" type="presParOf" srcId="{FF31914E-6657-4984-8EEF-D8FB97C7E92D}" destId="{43840A98-16AB-4CFC-99E5-AA827A479A0D}" srcOrd="1" destOrd="0" presId="urn:microsoft.com/office/officeart/2005/8/layout/orgChart1"/>
    <dgm:cxn modelId="{A8A3E3F0-88AF-42FC-A560-BACD19263784}" type="presParOf" srcId="{FF31914E-6657-4984-8EEF-D8FB97C7E92D}" destId="{CAAE472C-6586-4A6D-81F4-C917E625D3B0}" srcOrd="2" destOrd="0" presId="urn:microsoft.com/office/officeart/2005/8/layout/orgChart1"/>
    <dgm:cxn modelId="{9E174885-D00E-4E65-AC1C-5275CDAEC02A}" type="presParOf" srcId="{672B50A2-025C-4FC7-8ED0-DEF2EFD9670E}" destId="{2D6B41FC-EBF1-4291-80AD-B319E8109C19}" srcOrd="2" destOrd="0" presId="urn:microsoft.com/office/officeart/2005/8/layout/orgChart1"/>
    <dgm:cxn modelId="{67E1FF97-39D2-405C-BAB2-6EBF5345FB5D}" type="presParOf" srcId="{672B50A2-025C-4FC7-8ED0-DEF2EFD9670E}" destId="{FE59DDCB-5B8E-4E31-BBA7-095B7864623C}" srcOrd="3" destOrd="0" presId="urn:microsoft.com/office/officeart/2005/8/layout/orgChart1"/>
    <dgm:cxn modelId="{81EEEE9A-967E-41EB-9458-0E3FDB98AD31}" type="presParOf" srcId="{FE59DDCB-5B8E-4E31-BBA7-095B7864623C}" destId="{E8769735-C54D-48BB-AB74-A1A424D3B701}" srcOrd="0" destOrd="0" presId="urn:microsoft.com/office/officeart/2005/8/layout/orgChart1"/>
    <dgm:cxn modelId="{C82FA4B7-C47B-4BC2-ACD1-BC30C84E7E59}" type="presParOf" srcId="{E8769735-C54D-48BB-AB74-A1A424D3B701}" destId="{9E0AAEFB-0ABB-43AF-BD4E-1ED039FBE787}" srcOrd="0" destOrd="0" presId="urn:microsoft.com/office/officeart/2005/8/layout/orgChart1"/>
    <dgm:cxn modelId="{652F88A8-548E-44AF-A933-10A071F693C4}" type="presParOf" srcId="{E8769735-C54D-48BB-AB74-A1A424D3B701}" destId="{27A6E7B2-A253-4A30-BDE1-732FBDA68B2C}" srcOrd="1" destOrd="0" presId="urn:microsoft.com/office/officeart/2005/8/layout/orgChart1"/>
    <dgm:cxn modelId="{965416C4-3E33-4EC5-8EF7-CA5854DED506}" type="presParOf" srcId="{FE59DDCB-5B8E-4E31-BBA7-095B7864623C}" destId="{272D79FE-753D-460A-9141-C374334CAFE1}" srcOrd="1" destOrd="0" presId="urn:microsoft.com/office/officeart/2005/8/layout/orgChart1"/>
    <dgm:cxn modelId="{8E827076-750C-4632-BDE7-3D6CF97CFD2E}" type="presParOf" srcId="{FE59DDCB-5B8E-4E31-BBA7-095B7864623C}" destId="{A479AC23-F53A-4462-8E5F-CFEAE5ECED37}" srcOrd="2" destOrd="0" presId="urn:microsoft.com/office/officeart/2005/8/layout/orgChart1"/>
    <dgm:cxn modelId="{C70FFFFF-3A99-4DCF-86DD-B4AC56E55A1B}" type="presParOf" srcId="{672B50A2-025C-4FC7-8ED0-DEF2EFD9670E}" destId="{56CB1728-9656-4E46-A0DE-FAE6024C90A4}" srcOrd="4" destOrd="0" presId="urn:microsoft.com/office/officeart/2005/8/layout/orgChart1"/>
    <dgm:cxn modelId="{EE403533-2CCA-4797-8C2C-9D8D2A1DCB5C}" type="presParOf" srcId="{672B50A2-025C-4FC7-8ED0-DEF2EFD9670E}" destId="{5B85BEE4-9467-4C6B-AECE-E10026EFA0F9}" srcOrd="5" destOrd="0" presId="urn:microsoft.com/office/officeart/2005/8/layout/orgChart1"/>
    <dgm:cxn modelId="{92542A66-7C89-462E-9D76-B7E54088618E}" type="presParOf" srcId="{5B85BEE4-9467-4C6B-AECE-E10026EFA0F9}" destId="{E8159255-12F1-404E-A43C-7ED99B70CFA8}" srcOrd="0" destOrd="0" presId="urn:microsoft.com/office/officeart/2005/8/layout/orgChart1"/>
    <dgm:cxn modelId="{AB26C28A-70F3-4F7F-968D-9C4FB0ACCFE2}" type="presParOf" srcId="{E8159255-12F1-404E-A43C-7ED99B70CFA8}" destId="{86DCF7AF-F91C-4141-BE55-DBC4361A69ED}" srcOrd="0" destOrd="0" presId="urn:microsoft.com/office/officeart/2005/8/layout/orgChart1"/>
    <dgm:cxn modelId="{D9939FEF-671C-4E26-A1EE-DBC1A9A7FC4E}" type="presParOf" srcId="{E8159255-12F1-404E-A43C-7ED99B70CFA8}" destId="{9F34D963-3040-4CCE-BC94-1C143844D12D}" srcOrd="1" destOrd="0" presId="urn:microsoft.com/office/officeart/2005/8/layout/orgChart1"/>
    <dgm:cxn modelId="{02FDC4E9-6014-4CF8-AF56-FE59B2EC2F1D}" type="presParOf" srcId="{5B85BEE4-9467-4C6B-AECE-E10026EFA0F9}" destId="{D4308DAE-4260-4A5B-8E7D-33B76A33E2BB}" srcOrd="1" destOrd="0" presId="urn:microsoft.com/office/officeart/2005/8/layout/orgChart1"/>
    <dgm:cxn modelId="{25F70B16-F7F9-481D-B532-E5BC38644D34}" type="presParOf" srcId="{5B85BEE4-9467-4C6B-AECE-E10026EFA0F9}" destId="{4658B434-8CBC-422D-BA21-9F8C6655D435}" srcOrd="2" destOrd="0" presId="urn:microsoft.com/office/officeart/2005/8/layout/orgChart1"/>
    <dgm:cxn modelId="{3E7094C5-CEA3-4EB2-BFB8-08EA6F7C368B}" type="presParOf" srcId="{120CFBA3-90B5-48F7-B220-E3CB8165D171}" destId="{55B24640-A631-4DA5-8037-25ACFBB2D34B}" srcOrd="2" destOrd="0" presId="urn:microsoft.com/office/officeart/2005/8/layout/orgChart1"/>
    <dgm:cxn modelId="{FEF0AAFF-21F8-4DEF-808F-CC7562F3F1CE}" type="presParOf" srcId="{55B24640-A631-4DA5-8037-25ACFBB2D34B}" destId="{9737E5C0-8A70-4A0E-861D-ECFB55586699}" srcOrd="0" destOrd="0" presId="urn:microsoft.com/office/officeart/2005/8/layout/orgChart1"/>
    <dgm:cxn modelId="{571425B5-63BC-4F9D-8AEF-F6C01BD2C618}" type="presParOf" srcId="{55B24640-A631-4DA5-8037-25ACFBB2D34B}" destId="{DA37FA98-5059-4A75-A74A-0B3150E451BD}" srcOrd="1" destOrd="0" presId="urn:microsoft.com/office/officeart/2005/8/layout/orgChart1"/>
    <dgm:cxn modelId="{85DC7E6A-5E1D-42C2-98DF-B587AD43B42D}" type="presParOf" srcId="{DA37FA98-5059-4A75-A74A-0B3150E451BD}" destId="{033BA78D-8D27-47AE-9799-2AC8D08F3643}" srcOrd="0" destOrd="0" presId="urn:microsoft.com/office/officeart/2005/8/layout/orgChart1"/>
    <dgm:cxn modelId="{EAE84C80-BB7B-42E2-BC8F-7703FC57491B}" type="presParOf" srcId="{033BA78D-8D27-47AE-9799-2AC8D08F3643}" destId="{2F70D9A5-DA4A-4C6D-8225-55E854342D35}" srcOrd="0" destOrd="0" presId="urn:microsoft.com/office/officeart/2005/8/layout/orgChart1"/>
    <dgm:cxn modelId="{0F898C05-61FC-43DA-833B-AEDB22A9F5AF}" type="presParOf" srcId="{033BA78D-8D27-47AE-9799-2AC8D08F3643}" destId="{62FFFD39-F320-4A4E-9A0E-45BBA3966324}" srcOrd="1" destOrd="0" presId="urn:microsoft.com/office/officeart/2005/8/layout/orgChart1"/>
    <dgm:cxn modelId="{1DEB8EB8-5F15-4114-89C1-2BE814D36DC0}" type="presParOf" srcId="{DA37FA98-5059-4A75-A74A-0B3150E451BD}" destId="{141B84B5-795D-4994-A130-97383260BF6A}" srcOrd="1" destOrd="0" presId="urn:microsoft.com/office/officeart/2005/8/layout/orgChart1"/>
    <dgm:cxn modelId="{9AD05C58-B1CD-4BBA-92BC-0A3920581F2E}" type="presParOf" srcId="{DA37FA98-5059-4A75-A74A-0B3150E451BD}" destId="{D0677B43-CCB2-4284-BDD7-ABD706AF3E82}" srcOrd="2" destOrd="0" presId="urn:microsoft.com/office/officeart/2005/8/layout/orgChart1"/>
  </dgm:cxnLst>
  <dgm:bg/>
  <dgm:whole/>
</dgm:dataModel>
</file>

<file path=ppt/diagrams/data6.xml><?xml version="1.0" encoding="utf-8"?>
<dgm:dataModel xmlns:dgm="http://schemas.openxmlformats.org/drawingml/2006/diagram" xmlns:a="http://schemas.openxmlformats.org/drawingml/2006/main">
  <dgm:ptLst>
    <dgm:pt modelId="{DDB6D8EF-7436-4EB1-B740-B82F82BE96BA}" type="doc">
      <dgm:prSet loTypeId="urn:microsoft.com/office/officeart/2005/8/layout/orgChart1" loCatId="hierarchy" qsTypeId="urn:microsoft.com/office/officeart/2005/8/quickstyle/3d1" qsCatId="3D" csTypeId="urn:microsoft.com/office/officeart/2005/8/colors/colorful5" csCatId="colorful" phldr="1"/>
      <dgm:spPr/>
      <dgm:t>
        <a:bodyPr/>
        <a:lstStyle/>
        <a:p>
          <a:endParaRPr lang="es-ES"/>
        </a:p>
      </dgm:t>
    </dgm:pt>
    <dgm:pt modelId="{E918A7D2-1DFB-47A4-BA05-2C3A68DA6E37}">
      <dgm:prSet phldrT="[Texto]"/>
      <dgm:spPr/>
      <dgm:t>
        <a:bodyPr/>
        <a:lstStyle/>
        <a:p>
          <a:r>
            <a:rPr lang="es-ES" dirty="0" smtClean="0"/>
            <a:t>TDAH: dificultades en tres componentes esenciales de las Funciones Ejecutivas</a:t>
          </a:r>
          <a:endParaRPr lang="es-ES" dirty="0"/>
        </a:p>
      </dgm:t>
    </dgm:pt>
    <dgm:pt modelId="{507341EF-2271-46EF-8261-BBF72F8D1474}" type="parTrans" cxnId="{D6EB69CE-6DC0-48B1-BA95-344E84EFDCD2}">
      <dgm:prSet/>
      <dgm:spPr/>
      <dgm:t>
        <a:bodyPr/>
        <a:lstStyle/>
        <a:p>
          <a:endParaRPr lang="es-ES"/>
        </a:p>
      </dgm:t>
    </dgm:pt>
    <dgm:pt modelId="{A2FE175A-474D-4B5A-B341-8C61F0ABB7CB}" type="sibTrans" cxnId="{D6EB69CE-6DC0-48B1-BA95-344E84EFDCD2}">
      <dgm:prSet/>
      <dgm:spPr/>
      <dgm:t>
        <a:bodyPr/>
        <a:lstStyle/>
        <a:p>
          <a:endParaRPr lang="es-ES"/>
        </a:p>
      </dgm:t>
    </dgm:pt>
    <dgm:pt modelId="{94695C47-963C-4A82-846B-857FF308E1CA}" type="asst">
      <dgm:prSet phldrT="[Texto]"/>
      <dgm:spPr/>
      <dgm:t>
        <a:bodyPr/>
        <a:lstStyle/>
        <a:p>
          <a:r>
            <a:rPr lang="es-ES" dirty="0" smtClean="0"/>
            <a:t>adecuado funcionamiento de la Corteza </a:t>
          </a:r>
          <a:r>
            <a:rPr lang="es-ES" dirty="0" err="1" smtClean="0"/>
            <a:t>Prefrontal</a:t>
          </a:r>
          <a:endParaRPr lang="es-ES" dirty="0"/>
        </a:p>
      </dgm:t>
    </dgm:pt>
    <dgm:pt modelId="{7D5278C2-B02B-41BD-821C-91F22406658C}" type="parTrans" cxnId="{8212E328-05B0-467E-8F78-58D1D15133F0}">
      <dgm:prSet/>
      <dgm:spPr/>
      <dgm:t>
        <a:bodyPr/>
        <a:lstStyle/>
        <a:p>
          <a:endParaRPr lang="es-ES"/>
        </a:p>
      </dgm:t>
    </dgm:pt>
    <dgm:pt modelId="{BF957FE6-7F93-41F5-BC9D-6FB055DBF712}" type="sibTrans" cxnId="{8212E328-05B0-467E-8F78-58D1D15133F0}">
      <dgm:prSet/>
      <dgm:spPr/>
      <dgm:t>
        <a:bodyPr/>
        <a:lstStyle/>
        <a:p>
          <a:endParaRPr lang="es-ES"/>
        </a:p>
      </dgm:t>
    </dgm:pt>
    <dgm:pt modelId="{3892F3BB-BA40-4918-BBD2-2A1C6368D577}">
      <dgm:prSet phldrT="[Texto]"/>
      <dgm:spPr/>
      <dgm:t>
        <a:bodyPr/>
        <a:lstStyle/>
        <a:p>
          <a:r>
            <a:rPr lang="es-ES" dirty="0" smtClean="0"/>
            <a:t>Integración Temporal</a:t>
          </a:r>
          <a:endParaRPr lang="es-ES" dirty="0"/>
        </a:p>
      </dgm:t>
    </dgm:pt>
    <dgm:pt modelId="{72DE8F49-EBAC-49C7-8762-8BB13D0F548D}" type="parTrans" cxnId="{438B9ABD-916D-48EA-AF80-09716FDE056C}">
      <dgm:prSet/>
      <dgm:spPr/>
      <dgm:t>
        <a:bodyPr/>
        <a:lstStyle/>
        <a:p>
          <a:endParaRPr lang="es-ES"/>
        </a:p>
      </dgm:t>
    </dgm:pt>
    <dgm:pt modelId="{055A6F27-3481-4BCD-A833-96BC563394EA}" type="sibTrans" cxnId="{438B9ABD-916D-48EA-AF80-09716FDE056C}">
      <dgm:prSet/>
      <dgm:spPr/>
      <dgm:t>
        <a:bodyPr/>
        <a:lstStyle/>
        <a:p>
          <a:endParaRPr lang="es-ES"/>
        </a:p>
      </dgm:t>
    </dgm:pt>
    <dgm:pt modelId="{945DFF0C-AD34-4172-9EE1-CB183580BD83}">
      <dgm:prSet phldrT="[Texto]"/>
      <dgm:spPr/>
      <dgm:t>
        <a:bodyPr/>
        <a:lstStyle/>
        <a:p>
          <a:r>
            <a:rPr lang="es-ES" b="1" u="sng" dirty="0" smtClean="0">
              <a:solidFill>
                <a:srgbClr val="FF0000"/>
              </a:solidFill>
            </a:rPr>
            <a:t>Inhibición</a:t>
          </a:r>
          <a:endParaRPr lang="es-ES" b="1" u="sng" dirty="0">
            <a:solidFill>
              <a:srgbClr val="FF0000"/>
            </a:solidFill>
          </a:endParaRPr>
        </a:p>
      </dgm:t>
    </dgm:pt>
    <dgm:pt modelId="{21193ABA-8CB7-49FE-A671-A179E7D8099B}" type="parTrans" cxnId="{025BE5B9-1DE9-47F8-9E51-FBF74BC17C2C}">
      <dgm:prSet/>
      <dgm:spPr/>
      <dgm:t>
        <a:bodyPr/>
        <a:lstStyle/>
        <a:p>
          <a:endParaRPr lang="es-ES"/>
        </a:p>
      </dgm:t>
    </dgm:pt>
    <dgm:pt modelId="{6614390A-CF3A-479F-BFC8-7542DDE2683A}" type="sibTrans" cxnId="{025BE5B9-1DE9-47F8-9E51-FBF74BC17C2C}">
      <dgm:prSet/>
      <dgm:spPr/>
      <dgm:t>
        <a:bodyPr/>
        <a:lstStyle/>
        <a:p>
          <a:endParaRPr lang="es-ES"/>
        </a:p>
      </dgm:t>
    </dgm:pt>
    <dgm:pt modelId="{0AC3A5D2-6229-4141-BDED-2B7B71FBE922}">
      <dgm:prSet/>
      <dgm:spPr/>
      <dgm:t>
        <a:bodyPr/>
        <a:lstStyle/>
        <a:p>
          <a:r>
            <a:rPr lang="es-ES" dirty="0" smtClean="0"/>
            <a:t>Memoria de Trabajo</a:t>
          </a:r>
          <a:endParaRPr lang="es-ES" dirty="0"/>
        </a:p>
      </dgm:t>
    </dgm:pt>
    <dgm:pt modelId="{35A11E92-8F38-46D4-A65E-22C6B425E52E}" type="parTrans" cxnId="{777BB866-A5D9-4DCF-8C91-74B347FF0986}">
      <dgm:prSet/>
      <dgm:spPr/>
      <dgm:t>
        <a:bodyPr/>
        <a:lstStyle/>
        <a:p>
          <a:endParaRPr lang="es-ES"/>
        </a:p>
      </dgm:t>
    </dgm:pt>
    <dgm:pt modelId="{7E1FF751-DEC2-46F4-913B-43657F60D3AF}" type="sibTrans" cxnId="{777BB866-A5D9-4DCF-8C91-74B347FF0986}">
      <dgm:prSet/>
      <dgm:spPr/>
      <dgm:t>
        <a:bodyPr/>
        <a:lstStyle/>
        <a:p>
          <a:endParaRPr lang="es-ES"/>
        </a:p>
      </dgm:t>
    </dgm:pt>
    <dgm:pt modelId="{638EB6BE-3C16-4C71-A8A3-885DF882AB3E}" type="pres">
      <dgm:prSet presAssocID="{DDB6D8EF-7436-4EB1-B740-B82F82BE96BA}" presName="hierChild1" presStyleCnt="0">
        <dgm:presLayoutVars>
          <dgm:orgChart val="1"/>
          <dgm:chPref val="1"/>
          <dgm:dir/>
          <dgm:animOne val="branch"/>
          <dgm:animLvl val="lvl"/>
          <dgm:resizeHandles/>
        </dgm:presLayoutVars>
      </dgm:prSet>
      <dgm:spPr/>
      <dgm:t>
        <a:bodyPr/>
        <a:lstStyle/>
        <a:p>
          <a:endParaRPr lang="es-ES"/>
        </a:p>
      </dgm:t>
    </dgm:pt>
    <dgm:pt modelId="{C8E00509-F19A-45BB-9C11-01D0D8B69122}" type="pres">
      <dgm:prSet presAssocID="{E918A7D2-1DFB-47A4-BA05-2C3A68DA6E37}" presName="hierRoot1" presStyleCnt="0">
        <dgm:presLayoutVars>
          <dgm:hierBranch val="init"/>
        </dgm:presLayoutVars>
      </dgm:prSet>
      <dgm:spPr/>
    </dgm:pt>
    <dgm:pt modelId="{B68D7F40-AD7E-4640-8C9A-BB55D1B011F4}" type="pres">
      <dgm:prSet presAssocID="{E918A7D2-1DFB-47A4-BA05-2C3A68DA6E37}" presName="rootComposite1" presStyleCnt="0"/>
      <dgm:spPr/>
    </dgm:pt>
    <dgm:pt modelId="{CA9193EA-E8F5-46A2-B1B0-FD3B8838AA95}" type="pres">
      <dgm:prSet presAssocID="{E918A7D2-1DFB-47A4-BA05-2C3A68DA6E37}" presName="rootText1" presStyleLbl="node0" presStyleIdx="0" presStyleCnt="1">
        <dgm:presLayoutVars>
          <dgm:chPref val="3"/>
        </dgm:presLayoutVars>
      </dgm:prSet>
      <dgm:spPr/>
      <dgm:t>
        <a:bodyPr/>
        <a:lstStyle/>
        <a:p>
          <a:endParaRPr lang="es-ES"/>
        </a:p>
      </dgm:t>
    </dgm:pt>
    <dgm:pt modelId="{27570C30-B830-4C23-ADD2-F6D9E2850EDC}" type="pres">
      <dgm:prSet presAssocID="{E918A7D2-1DFB-47A4-BA05-2C3A68DA6E37}" presName="rootConnector1" presStyleLbl="node1" presStyleIdx="0" presStyleCnt="0"/>
      <dgm:spPr/>
      <dgm:t>
        <a:bodyPr/>
        <a:lstStyle/>
        <a:p>
          <a:endParaRPr lang="es-ES"/>
        </a:p>
      </dgm:t>
    </dgm:pt>
    <dgm:pt modelId="{2278B006-04B0-4D58-98A7-266662FACD81}" type="pres">
      <dgm:prSet presAssocID="{E918A7D2-1DFB-47A4-BA05-2C3A68DA6E37}" presName="hierChild2" presStyleCnt="0"/>
      <dgm:spPr/>
    </dgm:pt>
    <dgm:pt modelId="{4DD80027-473E-4126-92C7-F4FF41EE67BE}" type="pres">
      <dgm:prSet presAssocID="{72DE8F49-EBAC-49C7-8762-8BB13D0F548D}" presName="Name37" presStyleLbl="parChTrans1D2" presStyleIdx="0" presStyleCnt="4"/>
      <dgm:spPr/>
      <dgm:t>
        <a:bodyPr/>
        <a:lstStyle/>
        <a:p>
          <a:endParaRPr lang="es-ES"/>
        </a:p>
      </dgm:t>
    </dgm:pt>
    <dgm:pt modelId="{72F59F70-87F2-4BF0-ABE5-95E1B5A5B9C4}" type="pres">
      <dgm:prSet presAssocID="{3892F3BB-BA40-4918-BBD2-2A1C6368D577}" presName="hierRoot2" presStyleCnt="0">
        <dgm:presLayoutVars>
          <dgm:hierBranch val="init"/>
        </dgm:presLayoutVars>
      </dgm:prSet>
      <dgm:spPr/>
    </dgm:pt>
    <dgm:pt modelId="{69020063-73B6-46E7-8E06-1952D177B0CE}" type="pres">
      <dgm:prSet presAssocID="{3892F3BB-BA40-4918-BBD2-2A1C6368D577}" presName="rootComposite" presStyleCnt="0"/>
      <dgm:spPr/>
    </dgm:pt>
    <dgm:pt modelId="{E3C6B06A-CBD8-4974-ADF3-2B1916A3FA49}" type="pres">
      <dgm:prSet presAssocID="{3892F3BB-BA40-4918-BBD2-2A1C6368D577}" presName="rootText" presStyleLbl="node2" presStyleIdx="0" presStyleCnt="3">
        <dgm:presLayoutVars>
          <dgm:chPref val="3"/>
        </dgm:presLayoutVars>
      </dgm:prSet>
      <dgm:spPr/>
      <dgm:t>
        <a:bodyPr/>
        <a:lstStyle/>
        <a:p>
          <a:endParaRPr lang="es-ES"/>
        </a:p>
      </dgm:t>
    </dgm:pt>
    <dgm:pt modelId="{6315D2F9-5A2C-4547-BBE4-B2D5F3444CD4}" type="pres">
      <dgm:prSet presAssocID="{3892F3BB-BA40-4918-BBD2-2A1C6368D577}" presName="rootConnector" presStyleLbl="node2" presStyleIdx="0" presStyleCnt="3"/>
      <dgm:spPr/>
      <dgm:t>
        <a:bodyPr/>
        <a:lstStyle/>
        <a:p>
          <a:endParaRPr lang="es-ES"/>
        </a:p>
      </dgm:t>
    </dgm:pt>
    <dgm:pt modelId="{F175FBAC-19EE-4498-851B-96F66BA5C4E9}" type="pres">
      <dgm:prSet presAssocID="{3892F3BB-BA40-4918-BBD2-2A1C6368D577}" presName="hierChild4" presStyleCnt="0"/>
      <dgm:spPr/>
    </dgm:pt>
    <dgm:pt modelId="{EEF3AC1A-0CE0-4BAC-91EF-FA732DFD26B5}" type="pres">
      <dgm:prSet presAssocID="{3892F3BB-BA40-4918-BBD2-2A1C6368D577}" presName="hierChild5" presStyleCnt="0"/>
      <dgm:spPr/>
    </dgm:pt>
    <dgm:pt modelId="{2EA30C65-99C2-4C85-93AA-CA4F3BDD60B1}" type="pres">
      <dgm:prSet presAssocID="{35A11E92-8F38-46D4-A65E-22C6B425E52E}" presName="Name37" presStyleLbl="parChTrans1D2" presStyleIdx="1" presStyleCnt="4"/>
      <dgm:spPr/>
      <dgm:t>
        <a:bodyPr/>
        <a:lstStyle/>
        <a:p>
          <a:endParaRPr lang="es-ES"/>
        </a:p>
      </dgm:t>
    </dgm:pt>
    <dgm:pt modelId="{4CBF3577-6670-4A3D-9E3D-DBD81970F3F6}" type="pres">
      <dgm:prSet presAssocID="{0AC3A5D2-6229-4141-BDED-2B7B71FBE922}" presName="hierRoot2" presStyleCnt="0">
        <dgm:presLayoutVars>
          <dgm:hierBranch val="init"/>
        </dgm:presLayoutVars>
      </dgm:prSet>
      <dgm:spPr/>
    </dgm:pt>
    <dgm:pt modelId="{B069D44B-0AF7-422E-AACD-3EA409C7E7AE}" type="pres">
      <dgm:prSet presAssocID="{0AC3A5D2-6229-4141-BDED-2B7B71FBE922}" presName="rootComposite" presStyleCnt="0"/>
      <dgm:spPr/>
    </dgm:pt>
    <dgm:pt modelId="{78E67E04-B43B-4FCE-8166-2D293A396326}" type="pres">
      <dgm:prSet presAssocID="{0AC3A5D2-6229-4141-BDED-2B7B71FBE922}" presName="rootText" presStyleLbl="node2" presStyleIdx="1" presStyleCnt="3">
        <dgm:presLayoutVars>
          <dgm:chPref val="3"/>
        </dgm:presLayoutVars>
      </dgm:prSet>
      <dgm:spPr/>
      <dgm:t>
        <a:bodyPr/>
        <a:lstStyle/>
        <a:p>
          <a:endParaRPr lang="es-ES"/>
        </a:p>
      </dgm:t>
    </dgm:pt>
    <dgm:pt modelId="{B58772D9-D54F-4B73-B2D8-7B63CA20772F}" type="pres">
      <dgm:prSet presAssocID="{0AC3A5D2-6229-4141-BDED-2B7B71FBE922}" presName="rootConnector" presStyleLbl="node2" presStyleIdx="1" presStyleCnt="3"/>
      <dgm:spPr/>
      <dgm:t>
        <a:bodyPr/>
        <a:lstStyle/>
        <a:p>
          <a:endParaRPr lang="es-ES"/>
        </a:p>
      </dgm:t>
    </dgm:pt>
    <dgm:pt modelId="{6351E27B-EF2A-4EC3-BD89-5811E0FB2ED9}" type="pres">
      <dgm:prSet presAssocID="{0AC3A5D2-6229-4141-BDED-2B7B71FBE922}" presName="hierChild4" presStyleCnt="0"/>
      <dgm:spPr/>
    </dgm:pt>
    <dgm:pt modelId="{F15DDB33-08D0-4449-8D86-2F6E9F1762BF}" type="pres">
      <dgm:prSet presAssocID="{0AC3A5D2-6229-4141-BDED-2B7B71FBE922}" presName="hierChild5" presStyleCnt="0"/>
      <dgm:spPr/>
    </dgm:pt>
    <dgm:pt modelId="{DDF3A782-9BB8-4922-B2B5-1F0D0C787F73}" type="pres">
      <dgm:prSet presAssocID="{21193ABA-8CB7-49FE-A671-A179E7D8099B}" presName="Name37" presStyleLbl="parChTrans1D2" presStyleIdx="2" presStyleCnt="4"/>
      <dgm:spPr/>
      <dgm:t>
        <a:bodyPr/>
        <a:lstStyle/>
        <a:p>
          <a:endParaRPr lang="es-ES"/>
        </a:p>
      </dgm:t>
    </dgm:pt>
    <dgm:pt modelId="{449EE7AC-3311-4A5B-98A3-670969789739}" type="pres">
      <dgm:prSet presAssocID="{945DFF0C-AD34-4172-9EE1-CB183580BD83}" presName="hierRoot2" presStyleCnt="0">
        <dgm:presLayoutVars>
          <dgm:hierBranch val="init"/>
        </dgm:presLayoutVars>
      </dgm:prSet>
      <dgm:spPr/>
    </dgm:pt>
    <dgm:pt modelId="{D3EF625E-5156-4971-BDD9-E56D69FB1591}" type="pres">
      <dgm:prSet presAssocID="{945DFF0C-AD34-4172-9EE1-CB183580BD83}" presName="rootComposite" presStyleCnt="0"/>
      <dgm:spPr/>
    </dgm:pt>
    <dgm:pt modelId="{ECE7A3D9-3C3A-47B5-80BA-21485873F822}" type="pres">
      <dgm:prSet presAssocID="{945DFF0C-AD34-4172-9EE1-CB183580BD83}" presName="rootText" presStyleLbl="node2" presStyleIdx="2" presStyleCnt="3">
        <dgm:presLayoutVars>
          <dgm:chPref val="3"/>
        </dgm:presLayoutVars>
      </dgm:prSet>
      <dgm:spPr/>
      <dgm:t>
        <a:bodyPr/>
        <a:lstStyle/>
        <a:p>
          <a:endParaRPr lang="es-ES"/>
        </a:p>
      </dgm:t>
    </dgm:pt>
    <dgm:pt modelId="{732802AC-17ED-4CED-B93D-EA0019180FA2}" type="pres">
      <dgm:prSet presAssocID="{945DFF0C-AD34-4172-9EE1-CB183580BD83}" presName="rootConnector" presStyleLbl="node2" presStyleIdx="2" presStyleCnt="3"/>
      <dgm:spPr/>
      <dgm:t>
        <a:bodyPr/>
        <a:lstStyle/>
        <a:p>
          <a:endParaRPr lang="es-ES"/>
        </a:p>
      </dgm:t>
    </dgm:pt>
    <dgm:pt modelId="{7AE26FC0-5E8C-438F-8F2F-4C2B121C0274}" type="pres">
      <dgm:prSet presAssocID="{945DFF0C-AD34-4172-9EE1-CB183580BD83}" presName="hierChild4" presStyleCnt="0"/>
      <dgm:spPr/>
    </dgm:pt>
    <dgm:pt modelId="{7C1A0320-4C74-4D9E-9C63-B781F6225C7B}" type="pres">
      <dgm:prSet presAssocID="{945DFF0C-AD34-4172-9EE1-CB183580BD83}" presName="hierChild5" presStyleCnt="0"/>
      <dgm:spPr/>
    </dgm:pt>
    <dgm:pt modelId="{D12291A4-0BBB-4697-93FD-BB399516302C}" type="pres">
      <dgm:prSet presAssocID="{E918A7D2-1DFB-47A4-BA05-2C3A68DA6E37}" presName="hierChild3" presStyleCnt="0"/>
      <dgm:spPr/>
    </dgm:pt>
    <dgm:pt modelId="{4D123F74-709F-464D-B6FA-91EC3B52CF06}" type="pres">
      <dgm:prSet presAssocID="{7D5278C2-B02B-41BD-821C-91F22406658C}" presName="Name111" presStyleLbl="parChTrans1D2" presStyleIdx="3" presStyleCnt="4"/>
      <dgm:spPr/>
      <dgm:t>
        <a:bodyPr/>
        <a:lstStyle/>
        <a:p>
          <a:endParaRPr lang="es-ES"/>
        </a:p>
      </dgm:t>
    </dgm:pt>
    <dgm:pt modelId="{E4E34521-CAED-4E81-801F-F8328986E455}" type="pres">
      <dgm:prSet presAssocID="{94695C47-963C-4A82-846B-857FF308E1CA}" presName="hierRoot3" presStyleCnt="0">
        <dgm:presLayoutVars>
          <dgm:hierBranch val="init"/>
        </dgm:presLayoutVars>
      </dgm:prSet>
      <dgm:spPr/>
    </dgm:pt>
    <dgm:pt modelId="{439338D7-13EA-451D-8BF4-FE98367626B5}" type="pres">
      <dgm:prSet presAssocID="{94695C47-963C-4A82-846B-857FF308E1CA}" presName="rootComposite3" presStyleCnt="0"/>
      <dgm:spPr/>
    </dgm:pt>
    <dgm:pt modelId="{79A676EF-490A-4708-8697-34DA6FE80CAB}" type="pres">
      <dgm:prSet presAssocID="{94695C47-963C-4A82-846B-857FF308E1CA}" presName="rootText3" presStyleLbl="asst1" presStyleIdx="0" presStyleCnt="1">
        <dgm:presLayoutVars>
          <dgm:chPref val="3"/>
        </dgm:presLayoutVars>
      </dgm:prSet>
      <dgm:spPr/>
      <dgm:t>
        <a:bodyPr/>
        <a:lstStyle/>
        <a:p>
          <a:endParaRPr lang="es-ES"/>
        </a:p>
      </dgm:t>
    </dgm:pt>
    <dgm:pt modelId="{1820F238-EC08-452F-9A9A-5EDC46E2D734}" type="pres">
      <dgm:prSet presAssocID="{94695C47-963C-4A82-846B-857FF308E1CA}" presName="rootConnector3" presStyleLbl="asst1" presStyleIdx="0" presStyleCnt="1"/>
      <dgm:spPr/>
      <dgm:t>
        <a:bodyPr/>
        <a:lstStyle/>
        <a:p>
          <a:endParaRPr lang="es-ES"/>
        </a:p>
      </dgm:t>
    </dgm:pt>
    <dgm:pt modelId="{734ED886-E4E1-4C0B-B002-C779B11A79FF}" type="pres">
      <dgm:prSet presAssocID="{94695C47-963C-4A82-846B-857FF308E1CA}" presName="hierChild6" presStyleCnt="0"/>
      <dgm:spPr/>
    </dgm:pt>
    <dgm:pt modelId="{7C587E95-9AB7-4254-8DF3-15442790A4DC}" type="pres">
      <dgm:prSet presAssocID="{94695C47-963C-4A82-846B-857FF308E1CA}" presName="hierChild7" presStyleCnt="0"/>
      <dgm:spPr/>
    </dgm:pt>
  </dgm:ptLst>
  <dgm:cxnLst>
    <dgm:cxn modelId="{1D0ADBA8-6B87-4E17-B058-429BF78092BB}" type="presOf" srcId="{DDB6D8EF-7436-4EB1-B740-B82F82BE96BA}" destId="{638EB6BE-3C16-4C71-A8A3-885DF882AB3E}" srcOrd="0" destOrd="0" presId="urn:microsoft.com/office/officeart/2005/8/layout/orgChart1"/>
    <dgm:cxn modelId="{2C82E0DC-85E7-4A32-BDEA-1BBC8C66D4C8}" type="presOf" srcId="{3892F3BB-BA40-4918-BBD2-2A1C6368D577}" destId="{E3C6B06A-CBD8-4974-ADF3-2B1916A3FA49}" srcOrd="0" destOrd="0" presId="urn:microsoft.com/office/officeart/2005/8/layout/orgChart1"/>
    <dgm:cxn modelId="{D6EB69CE-6DC0-48B1-BA95-344E84EFDCD2}" srcId="{DDB6D8EF-7436-4EB1-B740-B82F82BE96BA}" destId="{E918A7D2-1DFB-47A4-BA05-2C3A68DA6E37}" srcOrd="0" destOrd="0" parTransId="{507341EF-2271-46EF-8261-BBF72F8D1474}" sibTransId="{A2FE175A-474D-4B5A-B341-8C61F0ABB7CB}"/>
    <dgm:cxn modelId="{7C1FA224-9510-44D0-AAC3-F94D4D19877E}" type="presOf" srcId="{E918A7D2-1DFB-47A4-BA05-2C3A68DA6E37}" destId="{CA9193EA-E8F5-46A2-B1B0-FD3B8838AA95}" srcOrd="0" destOrd="0" presId="urn:microsoft.com/office/officeart/2005/8/layout/orgChart1"/>
    <dgm:cxn modelId="{562E624D-59B9-4B03-AF71-4E6A2EB0E67B}" type="presOf" srcId="{21193ABA-8CB7-49FE-A671-A179E7D8099B}" destId="{DDF3A782-9BB8-4922-B2B5-1F0D0C787F73}" srcOrd="0" destOrd="0" presId="urn:microsoft.com/office/officeart/2005/8/layout/orgChart1"/>
    <dgm:cxn modelId="{438B9ABD-916D-48EA-AF80-09716FDE056C}" srcId="{E918A7D2-1DFB-47A4-BA05-2C3A68DA6E37}" destId="{3892F3BB-BA40-4918-BBD2-2A1C6368D577}" srcOrd="1" destOrd="0" parTransId="{72DE8F49-EBAC-49C7-8762-8BB13D0F548D}" sibTransId="{055A6F27-3481-4BCD-A833-96BC563394EA}"/>
    <dgm:cxn modelId="{E8CCD8D7-BE91-42A0-9831-2CE9C78B38CE}" type="presOf" srcId="{E918A7D2-1DFB-47A4-BA05-2C3A68DA6E37}" destId="{27570C30-B830-4C23-ADD2-F6D9E2850EDC}" srcOrd="1" destOrd="0" presId="urn:microsoft.com/office/officeart/2005/8/layout/orgChart1"/>
    <dgm:cxn modelId="{856BA726-C6AF-4483-8E86-3C729263E78A}" type="presOf" srcId="{35A11E92-8F38-46D4-A65E-22C6B425E52E}" destId="{2EA30C65-99C2-4C85-93AA-CA4F3BDD60B1}" srcOrd="0" destOrd="0" presId="urn:microsoft.com/office/officeart/2005/8/layout/orgChart1"/>
    <dgm:cxn modelId="{777BB866-A5D9-4DCF-8C91-74B347FF0986}" srcId="{E918A7D2-1DFB-47A4-BA05-2C3A68DA6E37}" destId="{0AC3A5D2-6229-4141-BDED-2B7B71FBE922}" srcOrd="2" destOrd="0" parTransId="{35A11E92-8F38-46D4-A65E-22C6B425E52E}" sibTransId="{7E1FF751-DEC2-46F4-913B-43657F60D3AF}"/>
    <dgm:cxn modelId="{AA30E0CA-7AD2-42A5-A0A4-5A44EFBB3A4A}" type="presOf" srcId="{0AC3A5D2-6229-4141-BDED-2B7B71FBE922}" destId="{78E67E04-B43B-4FCE-8166-2D293A396326}" srcOrd="0" destOrd="0" presId="urn:microsoft.com/office/officeart/2005/8/layout/orgChart1"/>
    <dgm:cxn modelId="{1FAF6010-C2E7-4CE3-A65C-0C1F1CDD7FDC}" type="presOf" srcId="{94695C47-963C-4A82-846B-857FF308E1CA}" destId="{79A676EF-490A-4708-8697-34DA6FE80CAB}" srcOrd="0" destOrd="0" presId="urn:microsoft.com/office/officeart/2005/8/layout/orgChart1"/>
    <dgm:cxn modelId="{5E1439F0-822E-49F6-95F8-009409A67311}" type="presOf" srcId="{94695C47-963C-4A82-846B-857FF308E1CA}" destId="{1820F238-EC08-452F-9A9A-5EDC46E2D734}" srcOrd="1" destOrd="0" presId="urn:microsoft.com/office/officeart/2005/8/layout/orgChart1"/>
    <dgm:cxn modelId="{3B74A07B-3A92-4E04-8F1D-72949675822F}" type="presOf" srcId="{7D5278C2-B02B-41BD-821C-91F22406658C}" destId="{4D123F74-709F-464D-B6FA-91EC3B52CF06}" srcOrd="0" destOrd="0" presId="urn:microsoft.com/office/officeart/2005/8/layout/orgChart1"/>
    <dgm:cxn modelId="{8212E328-05B0-467E-8F78-58D1D15133F0}" srcId="{E918A7D2-1DFB-47A4-BA05-2C3A68DA6E37}" destId="{94695C47-963C-4A82-846B-857FF308E1CA}" srcOrd="0" destOrd="0" parTransId="{7D5278C2-B02B-41BD-821C-91F22406658C}" sibTransId="{BF957FE6-7F93-41F5-BC9D-6FB055DBF712}"/>
    <dgm:cxn modelId="{2FFE4AA4-8161-4F23-B52D-B4C70EE48E68}" type="presOf" srcId="{72DE8F49-EBAC-49C7-8762-8BB13D0F548D}" destId="{4DD80027-473E-4126-92C7-F4FF41EE67BE}" srcOrd="0" destOrd="0" presId="urn:microsoft.com/office/officeart/2005/8/layout/orgChart1"/>
    <dgm:cxn modelId="{AEB046DA-4505-4E0E-919D-E93F72136836}" type="presOf" srcId="{3892F3BB-BA40-4918-BBD2-2A1C6368D577}" destId="{6315D2F9-5A2C-4547-BBE4-B2D5F3444CD4}" srcOrd="1" destOrd="0" presId="urn:microsoft.com/office/officeart/2005/8/layout/orgChart1"/>
    <dgm:cxn modelId="{78129807-AC9C-4E83-AAA2-7D64CC263650}" type="presOf" srcId="{945DFF0C-AD34-4172-9EE1-CB183580BD83}" destId="{ECE7A3D9-3C3A-47B5-80BA-21485873F822}" srcOrd="0" destOrd="0" presId="urn:microsoft.com/office/officeart/2005/8/layout/orgChart1"/>
    <dgm:cxn modelId="{025BE5B9-1DE9-47F8-9E51-FBF74BC17C2C}" srcId="{E918A7D2-1DFB-47A4-BA05-2C3A68DA6E37}" destId="{945DFF0C-AD34-4172-9EE1-CB183580BD83}" srcOrd="3" destOrd="0" parTransId="{21193ABA-8CB7-49FE-A671-A179E7D8099B}" sibTransId="{6614390A-CF3A-479F-BFC8-7542DDE2683A}"/>
    <dgm:cxn modelId="{91691325-0F00-4860-BF14-0365F5C47C49}" type="presOf" srcId="{945DFF0C-AD34-4172-9EE1-CB183580BD83}" destId="{732802AC-17ED-4CED-B93D-EA0019180FA2}" srcOrd="1" destOrd="0" presId="urn:microsoft.com/office/officeart/2005/8/layout/orgChart1"/>
    <dgm:cxn modelId="{46FC1D42-463D-455F-B01C-6616DCA63ACA}" type="presOf" srcId="{0AC3A5D2-6229-4141-BDED-2B7B71FBE922}" destId="{B58772D9-D54F-4B73-B2D8-7B63CA20772F}" srcOrd="1" destOrd="0" presId="urn:microsoft.com/office/officeart/2005/8/layout/orgChart1"/>
    <dgm:cxn modelId="{70D67577-94C3-4815-BD2E-455E34F3B4AA}" type="presParOf" srcId="{638EB6BE-3C16-4C71-A8A3-885DF882AB3E}" destId="{C8E00509-F19A-45BB-9C11-01D0D8B69122}" srcOrd="0" destOrd="0" presId="urn:microsoft.com/office/officeart/2005/8/layout/orgChart1"/>
    <dgm:cxn modelId="{7BE97DD9-7CDF-4B75-9AFB-817C89D9D66F}" type="presParOf" srcId="{C8E00509-F19A-45BB-9C11-01D0D8B69122}" destId="{B68D7F40-AD7E-4640-8C9A-BB55D1B011F4}" srcOrd="0" destOrd="0" presId="urn:microsoft.com/office/officeart/2005/8/layout/orgChart1"/>
    <dgm:cxn modelId="{FEF54EA8-6A44-4209-8D9A-D9986DC9C7F0}" type="presParOf" srcId="{B68D7F40-AD7E-4640-8C9A-BB55D1B011F4}" destId="{CA9193EA-E8F5-46A2-B1B0-FD3B8838AA95}" srcOrd="0" destOrd="0" presId="urn:microsoft.com/office/officeart/2005/8/layout/orgChart1"/>
    <dgm:cxn modelId="{28E18EB2-6954-44F5-A142-D087B1222386}" type="presParOf" srcId="{B68D7F40-AD7E-4640-8C9A-BB55D1B011F4}" destId="{27570C30-B830-4C23-ADD2-F6D9E2850EDC}" srcOrd="1" destOrd="0" presId="urn:microsoft.com/office/officeart/2005/8/layout/orgChart1"/>
    <dgm:cxn modelId="{2F64A00D-C2C1-455C-AD98-FAF7E6BC14C3}" type="presParOf" srcId="{C8E00509-F19A-45BB-9C11-01D0D8B69122}" destId="{2278B006-04B0-4D58-98A7-266662FACD81}" srcOrd="1" destOrd="0" presId="urn:microsoft.com/office/officeart/2005/8/layout/orgChart1"/>
    <dgm:cxn modelId="{0CF088EC-31CA-4D2F-AF05-B7BF2C9732AB}" type="presParOf" srcId="{2278B006-04B0-4D58-98A7-266662FACD81}" destId="{4DD80027-473E-4126-92C7-F4FF41EE67BE}" srcOrd="0" destOrd="0" presId="urn:microsoft.com/office/officeart/2005/8/layout/orgChart1"/>
    <dgm:cxn modelId="{11EF3308-5C83-4EC6-BBBF-BC7124E9EB27}" type="presParOf" srcId="{2278B006-04B0-4D58-98A7-266662FACD81}" destId="{72F59F70-87F2-4BF0-ABE5-95E1B5A5B9C4}" srcOrd="1" destOrd="0" presId="urn:microsoft.com/office/officeart/2005/8/layout/orgChart1"/>
    <dgm:cxn modelId="{15C99D98-5954-47B4-B1B4-B7BC1E65FFC4}" type="presParOf" srcId="{72F59F70-87F2-4BF0-ABE5-95E1B5A5B9C4}" destId="{69020063-73B6-46E7-8E06-1952D177B0CE}" srcOrd="0" destOrd="0" presId="urn:microsoft.com/office/officeart/2005/8/layout/orgChart1"/>
    <dgm:cxn modelId="{67ADE6C8-EB8A-4ECB-97DF-8E787AD3503F}" type="presParOf" srcId="{69020063-73B6-46E7-8E06-1952D177B0CE}" destId="{E3C6B06A-CBD8-4974-ADF3-2B1916A3FA49}" srcOrd="0" destOrd="0" presId="urn:microsoft.com/office/officeart/2005/8/layout/orgChart1"/>
    <dgm:cxn modelId="{A532CABE-167E-451E-96C7-19BE0DD929CB}" type="presParOf" srcId="{69020063-73B6-46E7-8E06-1952D177B0CE}" destId="{6315D2F9-5A2C-4547-BBE4-B2D5F3444CD4}" srcOrd="1" destOrd="0" presId="urn:microsoft.com/office/officeart/2005/8/layout/orgChart1"/>
    <dgm:cxn modelId="{FE2C81AC-03CF-4F70-B917-942F535EB7E4}" type="presParOf" srcId="{72F59F70-87F2-4BF0-ABE5-95E1B5A5B9C4}" destId="{F175FBAC-19EE-4498-851B-96F66BA5C4E9}" srcOrd="1" destOrd="0" presId="urn:microsoft.com/office/officeart/2005/8/layout/orgChart1"/>
    <dgm:cxn modelId="{4FCE4BB1-7E4B-4B45-9763-4A6E04A38E02}" type="presParOf" srcId="{72F59F70-87F2-4BF0-ABE5-95E1B5A5B9C4}" destId="{EEF3AC1A-0CE0-4BAC-91EF-FA732DFD26B5}" srcOrd="2" destOrd="0" presId="urn:microsoft.com/office/officeart/2005/8/layout/orgChart1"/>
    <dgm:cxn modelId="{81765BB4-7122-43A2-9CEA-1B7C80D242E4}" type="presParOf" srcId="{2278B006-04B0-4D58-98A7-266662FACD81}" destId="{2EA30C65-99C2-4C85-93AA-CA4F3BDD60B1}" srcOrd="2" destOrd="0" presId="urn:microsoft.com/office/officeart/2005/8/layout/orgChart1"/>
    <dgm:cxn modelId="{5C830F48-E637-4A66-800E-771C4E28B1F2}" type="presParOf" srcId="{2278B006-04B0-4D58-98A7-266662FACD81}" destId="{4CBF3577-6670-4A3D-9E3D-DBD81970F3F6}" srcOrd="3" destOrd="0" presId="urn:microsoft.com/office/officeart/2005/8/layout/orgChart1"/>
    <dgm:cxn modelId="{0CE9F2E1-0D01-4121-AD8A-D5695BF85CE7}" type="presParOf" srcId="{4CBF3577-6670-4A3D-9E3D-DBD81970F3F6}" destId="{B069D44B-0AF7-422E-AACD-3EA409C7E7AE}" srcOrd="0" destOrd="0" presId="urn:microsoft.com/office/officeart/2005/8/layout/orgChart1"/>
    <dgm:cxn modelId="{F717F07C-81F7-478A-9FDE-5E221239BDD9}" type="presParOf" srcId="{B069D44B-0AF7-422E-AACD-3EA409C7E7AE}" destId="{78E67E04-B43B-4FCE-8166-2D293A396326}" srcOrd="0" destOrd="0" presId="urn:microsoft.com/office/officeart/2005/8/layout/orgChart1"/>
    <dgm:cxn modelId="{AD7C86EF-7CBA-47BC-BF35-B8800DCD4295}" type="presParOf" srcId="{B069D44B-0AF7-422E-AACD-3EA409C7E7AE}" destId="{B58772D9-D54F-4B73-B2D8-7B63CA20772F}" srcOrd="1" destOrd="0" presId="urn:microsoft.com/office/officeart/2005/8/layout/orgChart1"/>
    <dgm:cxn modelId="{6F054443-F8DF-4A86-B0A0-01BCD17F3C27}" type="presParOf" srcId="{4CBF3577-6670-4A3D-9E3D-DBD81970F3F6}" destId="{6351E27B-EF2A-4EC3-BD89-5811E0FB2ED9}" srcOrd="1" destOrd="0" presId="urn:microsoft.com/office/officeart/2005/8/layout/orgChart1"/>
    <dgm:cxn modelId="{2FA53D03-46CC-40D1-A516-1CFC461D194C}" type="presParOf" srcId="{4CBF3577-6670-4A3D-9E3D-DBD81970F3F6}" destId="{F15DDB33-08D0-4449-8D86-2F6E9F1762BF}" srcOrd="2" destOrd="0" presId="urn:microsoft.com/office/officeart/2005/8/layout/orgChart1"/>
    <dgm:cxn modelId="{5DF47E9B-30ED-4CE6-ADAE-81D2548203E9}" type="presParOf" srcId="{2278B006-04B0-4D58-98A7-266662FACD81}" destId="{DDF3A782-9BB8-4922-B2B5-1F0D0C787F73}" srcOrd="4" destOrd="0" presId="urn:microsoft.com/office/officeart/2005/8/layout/orgChart1"/>
    <dgm:cxn modelId="{E2FF4311-69E3-43CF-95B0-67C5B5F41DCF}" type="presParOf" srcId="{2278B006-04B0-4D58-98A7-266662FACD81}" destId="{449EE7AC-3311-4A5B-98A3-670969789739}" srcOrd="5" destOrd="0" presId="urn:microsoft.com/office/officeart/2005/8/layout/orgChart1"/>
    <dgm:cxn modelId="{B7EC182E-B6A1-44FE-839E-30B08DC13F1D}" type="presParOf" srcId="{449EE7AC-3311-4A5B-98A3-670969789739}" destId="{D3EF625E-5156-4971-BDD9-E56D69FB1591}" srcOrd="0" destOrd="0" presId="urn:microsoft.com/office/officeart/2005/8/layout/orgChart1"/>
    <dgm:cxn modelId="{A5AA04D6-2640-4C98-B9DC-2014FD34E87C}" type="presParOf" srcId="{D3EF625E-5156-4971-BDD9-E56D69FB1591}" destId="{ECE7A3D9-3C3A-47B5-80BA-21485873F822}" srcOrd="0" destOrd="0" presId="urn:microsoft.com/office/officeart/2005/8/layout/orgChart1"/>
    <dgm:cxn modelId="{0F6EF0AA-C0E2-4BF9-81C6-682888D9A7F6}" type="presParOf" srcId="{D3EF625E-5156-4971-BDD9-E56D69FB1591}" destId="{732802AC-17ED-4CED-B93D-EA0019180FA2}" srcOrd="1" destOrd="0" presId="urn:microsoft.com/office/officeart/2005/8/layout/orgChart1"/>
    <dgm:cxn modelId="{353F1CEA-FFF4-4673-919A-BD1A7831E844}" type="presParOf" srcId="{449EE7AC-3311-4A5B-98A3-670969789739}" destId="{7AE26FC0-5E8C-438F-8F2F-4C2B121C0274}" srcOrd="1" destOrd="0" presId="urn:microsoft.com/office/officeart/2005/8/layout/orgChart1"/>
    <dgm:cxn modelId="{19AFCE77-44AB-45D4-BAE0-E1B2CCD955C2}" type="presParOf" srcId="{449EE7AC-3311-4A5B-98A3-670969789739}" destId="{7C1A0320-4C74-4D9E-9C63-B781F6225C7B}" srcOrd="2" destOrd="0" presId="urn:microsoft.com/office/officeart/2005/8/layout/orgChart1"/>
    <dgm:cxn modelId="{21A73E21-3E0F-4567-888F-0FFF487D2DB6}" type="presParOf" srcId="{C8E00509-F19A-45BB-9C11-01D0D8B69122}" destId="{D12291A4-0BBB-4697-93FD-BB399516302C}" srcOrd="2" destOrd="0" presId="urn:microsoft.com/office/officeart/2005/8/layout/orgChart1"/>
    <dgm:cxn modelId="{75E9FA6B-6A25-4DDF-82FC-B78B6BF79500}" type="presParOf" srcId="{D12291A4-0BBB-4697-93FD-BB399516302C}" destId="{4D123F74-709F-464D-B6FA-91EC3B52CF06}" srcOrd="0" destOrd="0" presId="urn:microsoft.com/office/officeart/2005/8/layout/orgChart1"/>
    <dgm:cxn modelId="{FC717702-122A-4CC4-BBEF-1CB958689541}" type="presParOf" srcId="{D12291A4-0BBB-4697-93FD-BB399516302C}" destId="{E4E34521-CAED-4E81-801F-F8328986E455}" srcOrd="1" destOrd="0" presId="urn:microsoft.com/office/officeart/2005/8/layout/orgChart1"/>
    <dgm:cxn modelId="{D662523D-84D9-4820-844E-8793B5258433}" type="presParOf" srcId="{E4E34521-CAED-4E81-801F-F8328986E455}" destId="{439338D7-13EA-451D-8BF4-FE98367626B5}" srcOrd="0" destOrd="0" presId="urn:microsoft.com/office/officeart/2005/8/layout/orgChart1"/>
    <dgm:cxn modelId="{01232505-F023-4F5F-A1A3-0136C6379E01}" type="presParOf" srcId="{439338D7-13EA-451D-8BF4-FE98367626B5}" destId="{79A676EF-490A-4708-8697-34DA6FE80CAB}" srcOrd="0" destOrd="0" presId="urn:microsoft.com/office/officeart/2005/8/layout/orgChart1"/>
    <dgm:cxn modelId="{81BDC5E7-646A-43D5-956A-966532C424C5}" type="presParOf" srcId="{439338D7-13EA-451D-8BF4-FE98367626B5}" destId="{1820F238-EC08-452F-9A9A-5EDC46E2D734}" srcOrd="1" destOrd="0" presId="urn:microsoft.com/office/officeart/2005/8/layout/orgChart1"/>
    <dgm:cxn modelId="{074EC146-3497-4FC2-829A-4A9BD1A4EC0F}" type="presParOf" srcId="{E4E34521-CAED-4E81-801F-F8328986E455}" destId="{734ED886-E4E1-4C0B-B002-C779B11A79FF}" srcOrd="1" destOrd="0" presId="urn:microsoft.com/office/officeart/2005/8/layout/orgChart1"/>
    <dgm:cxn modelId="{9F0D2EA2-4F89-418C-A02A-26DD5FA3FE9A}" type="presParOf" srcId="{E4E34521-CAED-4E81-801F-F8328986E455}" destId="{7C587E95-9AB7-4254-8DF3-15442790A4DC}" srcOrd="2" destOrd="0" presId="urn:microsoft.com/office/officeart/2005/8/layout/orgChart1"/>
  </dgm:cxnLst>
  <dgm:bg/>
  <dgm:whole/>
</dgm:dataModel>
</file>

<file path=ppt/diagrams/data7.xml><?xml version="1.0" encoding="utf-8"?>
<dgm:dataModel xmlns:dgm="http://schemas.openxmlformats.org/drawingml/2006/diagram" xmlns:a="http://schemas.openxmlformats.org/drawingml/2006/main">
  <dgm:ptLst>
    <dgm:pt modelId="{3271D72F-AC9F-4DE3-9DC9-F9EF9DAC5621}" type="doc">
      <dgm:prSet loTypeId="urn:microsoft.com/office/officeart/2005/8/layout/hierarchy3" loCatId="list" qsTypeId="urn:microsoft.com/office/officeart/2005/8/quickstyle/3d2" qsCatId="3D" csTypeId="urn:microsoft.com/office/officeart/2005/8/colors/colorful2" csCatId="colorful" phldr="1"/>
      <dgm:spPr/>
      <dgm:t>
        <a:bodyPr/>
        <a:lstStyle/>
        <a:p>
          <a:endParaRPr lang="es-ES"/>
        </a:p>
      </dgm:t>
    </dgm:pt>
    <dgm:pt modelId="{073F269A-8089-4007-972F-96753053C9B4}">
      <dgm:prSet/>
      <dgm:spPr/>
      <dgm:t>
        <a:bodyPr/>
        <a:lstStyle/>
        <a:p>
          <a:r>
            <a:rPr lang="es-ES" dirty="0" smtClean="0"/>
            <a:t> MODELO DE BARKLEY</a:t>
          </a:r>
          <a:endParaRPr lang="es-ES" dirty="0"/>
        </a:p>
      </dgm:t>
    </dgm:pt>
    <dgm:pt modelId="{B689AF1A-A75A-4CEE-8B55-761A28ABD7F6}" type="parTrans" cxnId="{0EA3E7F7-596D-4EAD-8CFA-E680A37F6075}">
      <dgm:prSet/>
      <dgm:spPr/>
      <dgm:t>
        <a:bodyPr/>
        <a:lstStyle/>
        <a:p>
          <a:endParaRPr lang="es-ES"/>
        </a:p>
      </dgm:t>
    </dgm:pt>
    <dgm:pt modelId="{483AD6B3-9C9F-4820-ADF0-5C6B3E6A818E}" type="sibTrans" cxnId="{0EA3E7F7-596D-4EAD-8CFA-E680A37F6075}">
      <dgm:prSet/>
      <dgm:spPr/>
      <dgm:t>
        <a:bodyPr/>
        <a:lstStyle/>
        <a:p>
          <a:endParaRPr lang="es-ES"/>
        </a:p>
      </dgm:t>
    </dgm:pt>
    <dgm:pt modelId="{68CB994F-D569-4AA5-AE8B-38C7715C1E35}">
      <dgm:prSet phldrT="[Texto]"/>
      <dgm:spPr/>
      <dgm:t>
        <a:bodyPr/>
        <a:lstStyle/>
        <a:p>
          <a:r>
            <a:rPr lang="es-ES" dirty="0" smtClean="0"/>
            <a:t>IMPULSIVIDAD/ HIPERACTIVIDAD</a:t>
          </a:r>
          <a:endParaRPr lang="es-ES" dirty="0"/>
        </a:p>
      </dgm:t>
    </dgm:pt>
    <dgm:pt modelId="{DE0DFA32-9A6D-442B-9A40-A872BFB23154}" type="parTrans" cxnId="{E0237425-AA87-4B55-B81F-150DDC211E6B}">
      <dgm:prSet/>
      <dgm:spPr/>
      <dgm:t>
        <a:bodyPr/>
        <a:lstStyle/>
        <a:p>
          <a:endParaRPr lang="es-ES"/>
        </a:p>
      </dgm:t>
    </dgm:pt>
    <dgm:pt modelId="{A8338DA9-BFFF-42C9-8AF0-4780AB48089E}" type="sibTrans" cxnId="{E0237425-AA87-4B55-B81F-150DDC211E6B}">
      <dgm:prSet/>
      <dgm:spPr/>
      <dgm:t>
        <a:bodyPr/>
        <a:lstStyle/>
        <a:p>
          <a:endParaRPr lang="es-ES"/>
        </a:p>
      </dgm:t>
    </dgm:pt>
    <dgm:pt modelId="{1CAF3D57-DA92-463D-9E65-657A1300ADD2}">
      <dgm:prSet phldrT="[Texto]"/>
      <dgm:spPr/>
      <dgm:t>
        <a:bodyPr/>
        <a:lstStyle/>
        <a:p>
          <a:r>
            <a:rPr lang="es-ES" dirty="0" smtClean="0"/>
            <a:t>SUBTIPO HIPERACTIVO/COMBINADO DE TDAH</a:t>
          </a:r>
          <a:endParaRPr lang="es-ES" dirty="0"/>
        </a:p>
      </dgm:t>
    </dgm:pt>
    <dgm:pt modelId="{567F6D4F-F718-480E-A7D8-3DF1ADBD119E}" type="parTrans" cxnId="{C9B6A957-8A64-4D59-8C32-5050D333AC90}">
      <dgm:prSet/>
      <dgm:spPr/>
      <dgm:t>
        <a:bodyPr/>
        <a:lstStyle/>
        <a:p>
          <a:endParaRPr lang="es-ES"/>
        </a:p>
      </dgm:t>
    </dgm:pt>
    <dgm:pt modelId="{1D2AB2FD-276B-4931-B415-190566904CBD}" type="sibTrans" cxnId="{C9B6A957-8A64-4D59-8C32-5050D333AC90}">
      <dgm:prSet/>
      <dgm:spPr/>
      <dgm:t>
        <a:bodyPr/>
        <a:lstStyle/>
        <a:p>
          <a:endParaRPr lang="es-ES"/>
        </a:p>
      </dgm:t>
    </dgm:pt>
    <dgm:pt modelId="{3C4EC119-2127-45BD-8A09-A2F04A407CBA}">
      <dgm:prSet phldrT="[Texto]"/>
      <dgm:spPr/>
      <dgm:t>
        <a:bodyPr/>
        <a:lstStyle/>
        <a:p>
          <a:r>
            <a:rPr lang="es-ES" dirty="0" smtClean="0"/>
            <a:t>MODELO DE MIRSKY</a:t>
          </a:r>
          <a:endParaRPr lang="es-ES" dirty="0"/>
        </a:p>
      </dgm:t>
    </dgm:pt>
    <dgm:pt modelId="{37E047D1-DB72-405A-B444-896B4B328F2E}" type="parTrans" cxnId="{98421853-C5C4-4861-B1D9-C86A041F2FD0}">
      <dgm:prSet/>
      <dgm:spPr/>
      <dgm:t>
        <a:bodyPr/>
        <a:lstStyle/>
        <a:p>
          <a:endParaRPr lang="es-ES"/>
        </a:p>
      </dgm:t>
    </dgm:pt>
    <dgm:pt modelId="{45C29867-C164-4431-AA11-CA87CFD47AB2}" type="sibTrans" cxnId="{98421853-C5C4-4861-B1D9-C86A041F2FD0}">
      <dgm:prSet/>
      <dgm:spPr/>
      <dgm:t>
        <a:bodyPr/>
        <a:lstStyle/>
        <a:p>
          <a:endParaRPr lang="es-ES"/>
        </a:p>
      </dgm:t>
    </dgm:pt>
    <dgm:pt modelId="{974AE5CE-98E7-4B8F-BD11-180860EFB7DB}">
      <dgm:prSet phldrT="[Texto]"/>
      <dgm:spPr/>
      <dgm:t>
        <a:bodyPr/>
        <a:lstStyle/>
        <a:p>
          <a:r>
            <a:rPr lang="es-ES" smtClean="0"/>
            <a:t>INATENCIÓN</a:t>
          </a:r>
          <a:endParaRPr lang="es-ES" dirty="0"/>
        </a:p>
      </dgm:t>
    </dgm:pt>
    <dgm:pt modelId="{3F85A0A3-1D65-49F6-B3C6-61C78CEE40E9}" type="parTrans" cxnId="{E8C06D5C-848F-473B-8CFF-077F77CB3479}">
      <dgm:prSet/>
      <dgm:spPr/>
      <dgm:t>
        <a:bodyPr/>
        <a:lstStyle/>
        <a:p>
          <a:endParaRPr lang="es-ES"/>
        </a:p>
      </dgm:t>
    </dgm:pt>
    <dgm:pt modelId="{C35FE15B-1345-45E8-805B-C818271B01BB}" type="sibTrans" cxnId="{E8C06D5C-848F-473B-8CFF-077F77CB3479}">
      <dgm:prSet/>
      <dgm:spPr/>
      <dgm:t>
        <a:bodyPr/>
        <a:lstStyle/>
        <a:p>
          <a:endParaRPr lang="es-ES"/>
        </a:p>
      </dgm:t>
    </dgm:pt>
    <dgm:pt modelId="{D2B4288F-8A16-4660-BE9F-1CEB4B46CCF5}">
      <dgm:prSet phldrT="[Texto]"/>
      <dgm:spPr/>
      <dgm:t>
        <a:bodyPr/>
        <a:lstStyle/>
        <a:p>
          <a:r>
            <a:rPr lang="es-ES" dirty="0" smtClean="0"/>
            <a:t>SUBTIPO INATENTO DETDAH</a:t>
          </a:r>
          <a:endParaRPr lang="es-ES" dirty="0"/>
        </a:p>
      </dgm:t>
    </dgm:pt>
    <dgm:pt modelId="{185CFCFC-5ABB-4D5E-AAE7-AB37E5FCAB55}" type="parTrans" cxnId="{88024E9D-E9DB-4BAC-AC54-C0C17E336594}">
      <dgm:prSet/>
      <dgm:spPr/>
      <dgm:t>
        <a:bodyPr/>
        <a:lstStyle/>
        <a:p>
          <a:endParaRPr lang="es-ES"/>
        </a:p>
      </dgm:t>
    </dgm:pt>
    <dgm:pt modelId="{B00843F7-2F27-46B2-A322-246B6F507B51}" type="sibTrans" cxnId="{88024E9D-E9DB-4BAC-AC54-C0C17E336594}">
      <dgm:prSet/>
      <dgm:spPr/>
      <dgm:t>
        <a:bodyPr/>
        <a:lstStyle/>
        <a:p>
          <a:endParaRPr lang="es-ES"/>
        </a:p>
      </dgm:t>
    </dgm:pt>
    <dgm:pt modelId="{60DF26AF-21EC-4C2B-BEEB-2F4515BD6420}" type="pres">
      <dgm:prSet presAssocID="{3271D72F-AC9F-4DE3-9DC9-F9EF9DAC5621}" presName="diagram" presStyleCnt="0">
        <dgm:presLayoutVars>
          <dgm:chPref val="1"/>
          <dgm:dir/>
          <dgm:animOne val="branch"/>
          <dgm:animLvl val="lvl"/>
          <dgm:resizeHandles/>
        </dgm:presLayoutVars>
      </dgm:prSet>
      <dgm:spPr/>
      <dgm:t>
        <a:bodyPr/>
        <a:lstStyle/>
        <a:p>
          <a:endParaRPr lang="es-ES"/>
        </a:p>
      </dgm:t>
    </dgm:pt>
    <dgm:pt modelId="{EBD2DCFF-3601-42A0-8567-580E096DEB69}" type="pres">
      <dgm:prSet presAssocID="{073F269A-8089-4007-972F-96753053C9B4}" presName="root" presStyleCnt="0"/>
      <dgm:spPr/>
    </dgm:pt>
    <dgm:pt modelId="{EE4D068D-C1A8-4B9F-A8CA-C72CA9743EC9}" type="pres">
      <dgm:prSet presAssocID="{073F269A-8089-4007-972F-96753053C9B4}" presName="rootComposite" presStyleCnt="0"/>
      <dgm:spPr/>
    </dgm:pt>
    <dgm:pt modelId="{F7CC6230-7335-47BF-A240-40095756A7DF}" type="pres">
      <dgm:prSet presAssocID="{073F269A-8089-4007-972F-96753053C9B4}" presName="rootText" presStyleLbl="node1" presStyleIdx="0" presStyleCnt="2"/>
      <dgm:spPr/>
      <dgm:t>
        <a:bodyPr/>
        <a:lstStyle/>
        <a:p>
          <a:endParaRPr lang="es-ES"/>
        </a:p>
      </dgm:t>
    </dgm:pt>
    <dgm:pt modelId="{3ED42FF2-60DF-4665-8F61-7427CB0F4139}" type="pres">
      <dgm:prSet presAssocID="{073F269A-8089-4007-972F-96753053C9B4}" presName="rootConnector" presStyleLbl="node1" presStyleIdx="0" presStyleCnt="2"/>
      <dgm:spPr/>
      <dgm:t>
        <a:bodyPr/>
        <a:lstStyle/>
        <a:p>
          <a:endParaRPr lang="es-ES"/>
        </a:p>
      </dgm:t>
    </dgm:pt>
    <dgm:pt modelId="{E20A9603-CE34-451A-B5D6-7E7910CB64AD}" type="pres">
      <dgm:prSet presAssocID="{073F269A-8089-4007-972F-96753053C9B4}" presName="childShape" presStyleCnt="0"/>
      <dgm:spPr/>
    </dgm:pt>
    <dgm:pt modelId="{A0F9CCF4-528B-4451-9255-F78F13F39C36}" type="pres">
      <dgm:prSet presAssocID="{DE0DFA32-9A6D-442B-9A40-A872BFB23154}" presName="Name13" presStyleLbl="parChTrans1D2" presStyleIdx="0" presStyleCnt="4"/>
      <dgm:spPr/>
      <dgm:t>
        <a:bodyPr/>
        <a:lstStyle/>
        <a:p>
          <a:endParaRPr lang="es-ES"/>
        </a:p>
      </dgm:t>
    </dgm:pt>
    <dgm:pt modelId="{58706833-F5D9-4553-9054-121862BFB732}" type="pres">
      <dgm:prSet presAssocID="{68CB994F-D569-4AA5-AE8B-38C7715C1E35}" presName="childText" presStyleLbl="bgAcc1" presStyleIdx="0" presStyleCnt="4">
        <dgm:presLayoutVars>
          <dgm:bulletEnabled val="1"/>
        </dgm:presLayoutVars>
      </dgm:prSet>
      <dgm:spPr/>
      <dgm:t>
        <a:bodyPr/>
        <a:lstStyle/>
        <a:p>
          <a:endParaRPr lang="es-ES"/>
        </a:p>
      </dgm:t>
    </dgm:pt>
    <dgm:pt modelId="{A3BE327B-7D2B-43AD-82EE-41A7FC6A49E4}" type="pres">
      <dgm:prSet presAssocID="{567F6D4F-F718-480E-A7D8-3DF1ADBD119E}" presName="Name13" presStyleLbl="parChTrans1D2" presStyleIdx="1" presStyleCnt="4"/>
      <dgm:spPr/>
      <dgm:t>
        <a:bodyPr/>
        <a:lstStyle/>
        <a:p>
          <a:endParaRPr lang="es-ES"/>
        </a:p>
      </dgm:t>
    </dgm:pt>
    <dgm:pt modelId="{41EC9BAF-A1F7-480A-A123-A9EBF1F4D037}" type="pres">
      <dgm:prSet presAssocID="{1CAF3D57-DA92-463D-9E65-657A1300ADD2}" presName="childText" presStyleLbl="bgAcc1" presStyleIdx="1" presStyleCnt="4">
        <dgm:presLayoutVars>
          <dgm:bulletEnabled val="1"/>
        </dgm:presLayoutVars>
      </dgm:prSet>
      <dgm:spPr/>
      <dgm:t>
        <a:bodyPr/>
        <a:lstStyle/>
        <a:p>
          <a:endParaRPr lang="es-ES"/>
        </a:p>
      </dgm:t>
    </dgm:pt>
    <dgm:pt modelId="{704B37C1-F326-4B57-83B7-9002359158C5}" type="pres">
      <dgm:prSet presAssocID="{3C4EC119-2127-45BD-8A09-A2F04A407CBA}" presName="root" presStyleCnt="0"/>
      <dgm:spPr/>
    </dgm:pt>
    <dgm:pt modelId="{E6F6F4B5-E370-4AC2-AA13-6B3B46A86621}" type="pres">
      <dgm:prSet presAssocID="{3C4EC119-2127-45BD-8A09-A2F04A407CBA}" presName="rootComposite" presStyleCnt="0"/>
      <dgm:spPr/>
    </dgm:pt>
    <dgm:pt modelId="{B96F90DB-1500-40D8-84B6-2FAF705DE8A4}" type="pres">
      <dgm:prSet presAssocID="{3C4EC119-2127-45BD-8A09-A2F04A407CBA}" presName="rootText" presStyleLbl="node1" presStyleIdx="1" presStyleCnt="2"/>
      <dgm:spPr/>
      <dgm:t>
        <a:bodyPr/>
        <a:lstStyle/>
        <a:p>
          <a:endParaRPr lang="es-ES"/>
        </a:p>
      </dgm:t>
    </dgm:pt>
    <dgm:pt modelId="{FD6FB4C2-774C-4B3A-BEE0-1D138A0095B1}" type="pres">
      <dgm:prSet presAssocID="{3C4EC119-2127-45BD-8A09-A2F04A407CBA}" presName="rootConnector" presStyleLbl="node1" presStyleIdx="1" presStyleCnt="2"/>
      <dgm:spPr/>
      <dgm:t>
        <a:bodyPr/>
        <a:lstStyle/>
        <a:p>
          <a:endParaRPr lang="es-ES"/>
        </a:p>
      </dgm:t>
    </dgm:pt>
    <dgm:pt modelId="{DE830566-2B14-49EF-A8AE-34A79873FF15}" type="pres">
      <dgm:prSet presAssocID="{3C4EC119-2127-45BD-8A09-A2F04A407CBA}" presName="childShape" presStyleCnt="0"/>
      <dgm:spPr/>
    </dgm:pt>
    <dgm:pt modelId="{AA7B0AA4-9F22-48DA-AE58-AAE4749FF749}" type="pres">
      <dgm:prSet presAssocID="{3F85A0A3-1D65-49F6-B3C6-61C78CEE40E9}" presName="Name13" presStyleLbl="parChTrans1D2" presStyleIdx="2" presStyleCnt="4"/>
      <dgm:spPr/>
      <dgm:t>
        <a:bodyPr/>
        <a:lstStyle/>
        <a:p>
          <a:endParaRPr lang="es-ES"/>
        </a:p>
      </dgm:t>
    </dgm:pt>
    <dgm:pt modelId="{277B6AC7-C138-4044-8A43-73F92A1A0A6C}" type="pres">
      <dgm:prSet presAssocID="{974AE5CE-98E7-4B8F-BD11-180860EFB7DB}" presName="childText" presStyleLbl="bgAcc1" presStyleIdx="2" presStyleCnt="4">
        <dgm:presLayoutVars>
          <dgm:bulletEnabled val="1"/>
        </dgm:presLayoutVars>
      </dgm:prSet>
      <dgm:spPr/>
      <dgm:t>
        <a:bodyPr/>
        <a:lstStyle/>
        <a:p>
          <a:endParaRPr lang="es-ES"/>
        </a:p>
      </dgm:t>
    </dgm:pt>
    <dgm:pt modelId="{56956102-7F8B-42CC-B2D4-8F20F41EA412}" type="pres">
      <dgm:prSet presAssocID="{185CFCFC-5ABB-4D5E-AAE7-AB37E5FCAB55}" presName="Name13" presStyleLbl="parChTrans1D2" presStyleIdx="3" presStyleCnt="4"/>
      <dgm:spPr/>
      <dgm:t>
        <a:bodyPr/>
        <a:lstStyle/>
        <a:p>
          <a:endParaRPr lang="es-ES"/>
        </a:p>
      </dgm:t>
    </dgm:pt>
    <dgm:pt modelId="{B3C23B56-250F-49DA-9C8A-23831CA2D9B4}" type="pres">
      <dgm:prSet presAssocID="{D2B4288F-8A16-4660-BE9F-1CEB4B46CCF5}" presName="childText" presStyleLbl="bgAcc1" presStyleIdx="3" presStyleCnt="4">
        <dgm:presLayoutVars>
          <dgm:bulletEnabled val="1"/>
        </dgm:presLayoutVars>
      </dgm:prSet>
      <dgm:spPr/>
      <dgm:t>
        <a:bodyPr/>
        <a:lstStyle/>
        <a:p>
          <a:endParaRPr lang="es-ES"/>
        </a:p>
      </dgm:t>
    </dgm:pt>
  </dgm:ptLst>
  <dgm:cxnLst>
    <dgm:cxn modelId="{C4667BC5-3710-4F50-A721-36F287A4CD0C}" type="presOf" srcId="{974AE5CE-98E7-4B8F-BD11-180860EFB7DB}" destId="{277B6AC7-C138-4044-8A43-73F92A1A0A6C}" srcOrd="0" destOrd="0" presId="urn:microsoft.com/office/officeart/2005/8/layout/hierarchy3"/>
    <dgm:cxn modelId="{4138C5D0-EA48-445C-938D-85D9CBACEB74}" type="presOf" srcId="{3C4EC119-2127-45BD-8A09-A2F04A407CBA}" destId="{B96F90DB-1500-40D8-84B6-2FAF705DE8A4}" srcOrd="0" destOrd="0" presId="urn:microsoft.com/office/officeart/2005/8/layout/hierarchy3"/>
    <dgm:cxn modelId="{98421853-C5C4-4861-B1D9-C86A041F2FD0}" srcId="{3271D72F-AC9F-4DE3-9DC9-F9EF9DAC5621}" destId="{3C4EC119-2127-45BD-8A09-A2F04A407CBA}" srcOrd="1" destOrd="0" parTransId="{37E047D1-DB72-405A-B444-896B4B328F2E}" sibTransId="{45C29867-C164-4431-AA11-CA87CFD47AB2}"/>
    <dgm:cxn modelId="{2C6CE7AF-7641-4E46-9803-38CBD0E706F0}" type="presOf" srcId="{D2B4288F-8A16-4660-BE9F-1CEB4B46CCF5}" destId="{B3C23B56-250F-49DA-9C8A-23831CA2D9B4}" srcOrd="0" destOrd="0" presId="urn:microsoft.com/office/officeart/2005/8/layout/hierarchy3"/>
    <dgm:cxn modelId="{0EA3E7F7-596D-4EAD-8CFA-E680A37F6075}" srcId="{3271D72F-AC9F-4DE3-9DC9-F9EF9DAC5621}" destId="{073F269A-8089-4007-972F-96753053C9B4}" srcOrd="0" destOrd="0" parTransId="{B689AF1A-A75A-4CEE-8B55-761A28ABD7F6}" sibTransId="{483AD6B3-9C9F-4820-ADF0-5C6B3E6A818E}"/>
    <dgm:cxn modelId="{245B50C9-8C39-405B-9629-978AD5CBFC92}" type="presOf" srcId="{073F269A-8089-4007-972F-96753053C9B4}" destId="{3ED42FF2-60DF-4665-8F61-7427CB0F4139}" srcOrd="1" destOrd="0" presId="urn:microsoft.com/office/officeart/2005/8/layout/hierarchy3"/>
    <dgm:cxn modelId="{CF82DFB2-21CE-40B6-9E55-59DFEC1C1B91}" type="presOf" srcId="{073F269A-8089-4007-972F-96753053C9B4}" destId="{F7CC6230-7335-47BF-A240-40095756A7DF}" srcOrd="0" destOrd="0" presId="urn:microsoft.com/office/officeart/2005/8/layout/hierarchy3"/>
    <dgm:cxn modelId="{DD5A43B9-AD1C-4432-BAD3-22F9C5E47BEA}" type="presOf" srcId="{3271D72F-AC9F-4DE3-9DC9-F9EF9DAC5621}" destId="{60DF26AF-21EC-4C2B-BEEB-2F4515BD6420}" srcOrd="0" destOrd="0" presId="urn:microsoft.com/office/officeart/2005/8/layout/hierarchy3"/>
    <dgm:cxn modelId="{87AFFFA1-33B8-4F17-B474-FEA2B701CA09}" type="presOf" srcId="{185CFCFC-5ABB-4D5E-AAE7-AB37E5FCAB55}" destId="{56956102-7F8B-42CC-B2D4-8F20F41EA412}" srcOrd="0" destOrd="0" presId="urn:microsoft.com/office/officeart/2005/8/layout/hierarchy3"/>
    <dgm:cxn modelId="{97AD13FC-5B17-43A0-9973-72049E535B74}" type="presOf" srcId="{567F6D4F-F718-480E-A7D8-3DF1ADBD119E}" destId="{A3BE327B-7D2B-43AD-82EE-41A7FC6A49E4}" srcOrd="0" destOrd="0" presId="urn:microsoft.com/office/officeart/2005/8/layout/hierarchy3"/>
    <dgm:cxn modelId="{E8C06D5C-848F-473B-8CFF-077F77CB3479}" srcId="{3C4EC119-2127-45BD-8A09-A2F04A407CBA}" destId="{974AE5CE-98E7-4B8F-BD11-180860EFB7DB}" srcOrd="0" destOrd="0" parTransId="{3F85A0A3-1D65-49F6-B3C6-61C78CEE40E9}" sibTransId="{C35FE15B-1345-45E8-805B-C818271B01BB}"/>
    <dgm:cxn modelId="{C9B6A957-8A64-4D59-8C32-5050D333AC90}" srcId="{073F269A-8089-4007-972F-96753053C9B4}" destId="{1CAF3D57-DA92-463D-9E65-657A1300ADD2}" srcOrd="1" destOrd="0" parTransId="{567F6D4F-F718-480E-A7D8-3DF1ADBD119E}" sibTransId="{1D2AB2FD-276B-4931-B415-190566904CBD}"/>
    <dgm:cxn modelId="{12C667E6-14BA-4F9F-B790-3BA50B243F9B}" type="presOf" srcId="{1CAF3D57-DA92-463D-9E65-657A1300ADD2}" destId="{41EC9BAF-A1F7-480A-A123-A9EBF1F4D037}" srcOrd="0" destOrd="0" presId="urn:microsoft.com/office/officeart/2005/8/layout/hierarchy3"/>
    <dgm:cxn modelId="{6D448C07-6EB2-4422-8640-407A9AD5CCB7}" type="presOf" srcId="{68CB994F-D569-4AA5-AE8B-38C7715C1E35}" destId="{58706833-F5D9-4553-9054-121862BFB732}" srcOrd="0" destOrd="0" presId="urn:microsoft.com/office/officeart/2005/8/layout/hierarchy3"/>
    <dgm:cxn modelId="{426D0696-DC91-4DDE-99B3-C07925CF2CDF}" type="presOf" srcId="{3C4EC119-2127-45BD-8A09-A2F04A407CBA}" destId="{FD6FB4C2-774C-4B3A-BEE0-1D138A0095B1}" srcOrd="1" destOrd="0" presId="urn:microsoft.com/office/officeart/2005/8/layout/hierarchy3"/>
    <dgm:cxn modelId="{CC404E7C-D22A-4321-9565-53FDB55CBDE2}" type="presOf" srcId="{3F85A0A3-1D65-49F6-B3C6-61C78CEE40E9}" destId="{AA7B0AA4-9F22-48DA-AE58-AAE4749FF749}" srcOrd="0" destOrd="0" presId="urn:microsoft.com/office/officeart/2005/8/layout/hierarchy3"/>
    <dgm:cxn modelId="{88024E9D-E9DB-4BAC-AC54-C0C17E336594}" srcId="{3C4EC119-2127-45BD-8A09-A2F04A407CBA}" destId="{D2B4288F-8A16-4660-BE9F-1CEB4B46CCF5}" srcOrd="1" destOrd="0" parTransId="{185CFCFC-5ABB-4D5E-AAE7-AB37E5FCAB55}" sibTransId="{B00843F7-2F27-46B2-A322-246B6F507B51}"/>
    <dgm:cxn modelId="{88A4AB07-83DE-4950-B549-0317544619C9}" type="presOf" srcId="{DE0DFA32-9A6D-442B-9A40-A872BFB23154}" destId="{A0F9CCF4-528B-4451-9255-F78F13F39C36}" srcOrd="0" destOrd="0" presId="urn:microsoft.com/office/officeart/2005/8/layout/hierarchy3"/>
    <dgm:cxn modelId="{E0237425-AA87-4B55-B81F-150DDC211E6B}" srcId="{073F269A-8089-4007-972F-96753053C9B4}" destId="{68CB994F-D569-4AA5-AE8B-38C7715C1E35}" srcOrd="0" destOrd="0" parTransId="{DE0DFA32-9A6D-442B-9A40-A872BFB23154}" sibTransId="{A8338DA9-BFFF-42C9-8AF0-4780AB48089E}"/>
    <dgm:cxn modelId="{55194C4D-AF7A-40FD-99C6-F7157E3CC23D}" type="presParOf" srcId="{60DF26AF-21EC-4C2B-BEEB-2F4515BD6420}" destId="{EBD2DCFF-3601-42A0-8567-580E096DEB69}" srcOrd="0" destOrd="0" presId="urn:microsoft.com/office/officeart/2005/8/layout/hierarchy3"/>
    <dgm:cxn modelId="{BB3CEFF2-774F-4E11-B611-24C989028644}" type="presParOf" srcId="{EBD2DCFF-3601-42A0-8567-580E096DEB69}" destId="{EE4D068D-C1A8-4B9F-A8CA-C72CA9743EC9}" srcOrd="0" destOrd="0" presId="urn:microsoft.com/office/officeart/2005/8/layout/hierarchy3"/>
    <dgm:cxn modelId="{5926DE24-03B4-47AA-8F4C-4E05C6CC0304}" type="presParOf" srcId="{EE4D068D-C1A8-4B9F-A8CA-C72CA9743EC9}" destId="{F7CC6230-7335-47BF-A240-40095756A7DF}" srcOrd="0" destOrd="0" presId="urn:microsoft.com/office/officeart/2005/8/layout/hierarchy3"/>
    <dgm:cxn modelId="{9C4CDEF9-FBF2-4505-B9BA-9E981DBAD797}" type="presParOf" srcId="{EE4D068D-C1A8-4B9F-A8CA-C72CA9743EC9}" destId="{3ED42FF2-60DF-4665-8F61-7427CB0F4139}" srcOrd="1" destOrd="0" presId="urn:microsoft.com/office/officeart/2005/8/layout/hierarchy3"/>
    <dgm:cxn modelId="{018819A9-ADAE-441C-80EE-E7863BDBE9A8}" type="presParOf" srcId="{EBD2DCFF-3601-42A0-8567-580E096DEB69}" destId="{E20A9603-CE34-451A-B5D6-7E7910CB64AD}" srcOrd="1" destOrd="0" presId="urn:microsoft.com/office/officeart/2005/8/layout/hierarchy3"/>
    <dgm:cxn modelId="{335BC748-D75F-4620-9675-2A531B74DB61}" type="presParOf" srcId="{E20A9603-CE34-451A-B5D6-7E7910CB64AD}" destId="{A0F9CCF4-528B-4451-9255-F78F13F39C36}" srcOrd="0" destOrd="0" presId="urn:microsoft.com/office/officeart/2005/8/layout/hierarchy3"/>
    <dgm:cxn modelId="{3A5F0A6B-A9A5-45BD-B5AC-47CA5666E068}" type="presParOf" srcId="{E20A9603-CE34-451A-B5D6-7E7910CB64AD}" destId="{58706833-F5D9-4553-9054-121862BFB732}" srcOrd="1" destOrd="0" presId="urn:microsoft.com/office/officeart/2005/8/layout/hierarchy3"/>
    <dgm:cxn modelId="{93BE8AB6-695D-4988-BB93-F261911D4F21}" type="presParOf" srcId="{E20A9603-CE34-451A-B5D6-7E7910CB64AD}" destId="{A3BE327B-7D2B-43AD-82EE-41A7FC6A49E4}" srcOrd="2" destOrd="0" presId="urn:microsoft.com/office/officeart/2005/8/layout/hierarchy3"/>
    <dgm:cxn modelId="{A325C9C9-AEE1-4BE0-B716-81375C110CDD}" type="presParOf" srcId="{E20A9603-CE34-451A-B5D6-7E7910CB64AD}" destId="{41EC9BAF-A1F7-480A-A123-A9EBF1F4D037}" srcOrd="3" destOrd="0" presId="urn:microsoft.com/office/officeart/2005/8/layout/hierarchy3"/>
    <dgm:cxn modelId="{6477A905-A470-4F0F-B65C-ADFD1DD5A1D9}" type="presParOf" srcId="{60DF26AF-21EC-4C2B-BEEB-2F4515BD6420}" destId="{704B37C1-F326-4B57-83B7-9002359158C5}" srcOrd="1" destOrd="0" presId="urn:microsoft.com/office/officeart/2005/8/layout/hierarchy3"/>
    <dgm:cxn modelId="{1A037668-F019-456A-8785-33FE9554C78F}" type="presParOf" srcId="{704B37C1-F326-4B57-83B7-9002359158C5}" destId="{E6F6F4B5-E370-4AC2-AA13-6B3B46A86621}" srcOrd="0" destOrd="0" presId="urn:microsoft.com/office/officeart/2005/8/layout/hierarchy3"/>
    <dgm:cxn modelId="{B01F48FD-5E9C-482F-AFD5-8FE62AD209CC}" type="presParOf" srcId="{E6F6F4B5-E370-4AC2-AA13-6B3B46A86621}" destId="{B96F90DB-1500-40D8-84B6-2FAF705DE8A4}" srcOrd="0" destOrd="0" presId="urn:microsoft.com/office/officeart/2005/8/layout/hierarchy3"/>
    <dgm:cxn modelId="{69566B71-DE06-4FA5-8EB3-FB2548420EA1}" type="presParOf" srcId="{E6F6F4B5-E370-4AC2-AA13-6B3B46A86621}" destId="{FD6FB4C2-774C-4B3A-BEE0-1D138A0095B1}" srcOrd="1" destOrd="0" presId="urn:microsoft.com/office/officeart/2005/8/layout/hierarchy3"/>
    <dgm:cxn modelId="{A9CBDE30-8A51-45F5-888C-1B5F9AE460AF}" type="presParOf" srcId="{704B37C1-F326-4B57-83B7-9002359158C5}" destId="{DE830566-2B14-49EF-A8AE-34A79873FF15}" srcOrd="1" destOrd="0" presId="urn:microsoft.com/office/officeart/2005/8/layout/hierarchy3"/>
    <dgm:cxn modelId="{1E204F3A-4082-4548-8D87-13BEC110B376}" type="presParOf" srcId="{DE830566-2B14-49EF-A8AE-34A79873FF15}" destId="{AA7B0AA4-9F22-48DA-AE58-AAE4749FF749}" srcOrd="0" destOrd="0" presId="urn:microsoft.com/office/officeart/2005/8/layout/hierarchy3"/>
    <dgm:cxn modelId="{5200823C-5437-4AB6-855C-EA1DD4C18B2D}" type="presParOf" srcId="{DE830566-2B14-49EF-A8AE-34A79873FF15}" destId="{277B6AC7-C138-4044-8A43-73F92A1A0A6C}" srcOrd="1" destOrd="0" presId="urn:microsoft.com/office/officeart/2005/8/layout/hierarchy3"/>
    <dgm:cxn modelId="{CE46A796-D6B9-4A61-9A97-CD6BE4967F78}" type="presParOf" srcId="{DE830566-2B14-49EF-A8AE-34A79873FF15}" destId="{56956102-7F8B-42CC-B2D4-8F20F41EA412}" srcOrd="2" destOrd="0" presId="urn:microsoft.com/office/officeart/2005/8/layout/hierarchy3"/>
    <dgm:cxn modelId="{7645F69A-A33D-47E9-AEE1-FAD82E387ADB}" type="presParOf" srcId="{DE830566-2B14-49EF-A8AE-34A79873FF15}" destId="{B3C23B56-250F-49DA-9C8A-23831CA2D9B4}" srcOrd="3" destOrd="0" presId="urn:microsoft.com/office/officeart/2005/8/layout/hierarchy3"/>
  </dgm:cxnLst>
  <dgm:bg/>
  <dgm:whole/>
</dgm:dataModel>
</file>

<file path=ppt/diagrams/data8.xml><?xml version="1.0" encoding="utf-8"?>
<dgm:dataModel xmlns:dgm="http://schemas.openxmlformats.org/drawingml/2006/diagram" xmlns:a="http://schemas.openxmlformats.org/drawingml/2006/main">
  <dgm:ptLst>
    <dgm:pt modelId="{7C017A72-3742-427B-8F62-905FABCC4608}"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s-ES"/>
        </a:p>
      </dgm:t>
    </dgm:pt>
    <dgm:pt modelId="{B7C9AEB4-119C-4E6F-8214-99265C752451}">
      <dgm:prSet phldrT="[Texto]"/>
      <dgm:spPr/>
      <dgm:t>
        <a:bodyPr/>
        <a:lstStyle/>
        <a:p>
          <a:r>
            <a:rPr lang="es-ES" dirty="0" smtClean="0"/>
            <a:t>Las conclusiones que aportan los estudios genéticos formales realizados parecen indicar una A</a:t>
          </a:r>
          <a:r>
            <a:rPr lang="es-ES" b="1" dirty="0" smtClean="0"/>
            <a:t>lta </a:t>
          </a:r>
          <a:r>
            <a:rPr lang="es-ES" b="1" dirty="0" err="1" smtClean="0"/>
            <a:t>Heredabilidad</a:t>
          </a:r>
          <a:r>
            <a:rPr lang="es-ES" b="1" dirty="0" smtClean="0"/>
            <a:t> </a:t>
          </a:r>
          <a:r>
            <a:rPr lang="es-ES" dirty="0" smtClean="0"/>
            <a:t>del trastorno, lo que dejaría un escaso papel a las influencias de tipo ambiental</a:t>
          </a:r>
          <a:endParaRPr lang="es-ES" dirty="0"/>
        </a:p>
      </dgm:t>
    </dgm:pt>
    <dgm:pt modelId="{B924ADDC-3E2A-4971-B657-DE11FE0516C1}" type="parTrans" cxnId="{D1AA76E1-F77C-4745-90B7-2F70B1267B92}">
      <dgm:prSet/>
      <dgm:spPr/>
      <dgm:t>
        <a:bodyPr/>
        <a:lstStyle/>
        <a:p>
          <a:endParaRPr lang="es-ES"/>
        </a:p>
      </dgm:t>
    </dgm:pt>
    <dgm:pt modelId="{0743CDFC-5349-4D24-AF40-AB0DD7730F8F}" type="sibTrans" cxnId="{D1AA76E1-F77C-4745-90B7-2F70B1267B92}">
      <dgm:prSet/>
      <dgm:spPr/>
      <dgm:t>
        <a:bodyPr/>
        <a:lstStyle/>
        <a:p>
          <a:endParaRPr lang="es-ES"/>
        </a:p>
      </dgm:t>
    </dgm:pt>
    <dgm:pt modelId="{F66B737E-B3B5-478A-AF24-0C6097C38F9F}" type="pres">
      <dgm:prSet presAssocID="{7C017A72-3742-427B-8F62-905FABCC4608}" presName="diagram" presStyleCnt="0">
        <dgm:presLayoutVars>
          <dgm:dir/>
          <dgm:resizeHandles val="exact"/>
        </dgm:presLayoutVars>
      </dgm:prSet>
      <dgm:spPr/>
      <dgm:t>
        <a:bodyPr/>
        <a:lstStyle/>
        <a:p>
          <a:endParaRPr lang="es-ES"/>
        </a:p>
      </dgm:t>
    </dgm:pt>
    <dgm:pt modelId="{AA536960-5E71-444F-A972-C104AAA96C68}" type="pres">
      <dgm:prSet presAssocID="{B7C9AEB4-119C-4E6F-8214-99265C752451}" presName="node" presStyleLbl="node1" presStyleIdx="0" presStyleCnt="1">
        <dgm:presLayoutVars>
          <dgm:bulletEnabled val="1"/>
        </dgm:presLayoutVars>
      </dgm:prSet>
      <dgm:spPr/>
      <dgm:t>
        <a:bodyPr/>
        <a:lstStyle/>
        <a:p>
          <a:endParaRPr lang="es-ES"/>
        </a:p>
      </dgm:t>
    </dgm:pt>
  </dgm:ptLst>
  <dgm:cxnLst>
    <dgm:cxn modelId="{D1AA76E1-F77C-4745-90B7-2F70B1267B92}" srcId="{7C017A72-3742-427B-8F62-905FABCC4608}" destId="{B7C9AEB4-119C-4E6F-8214-99265C752451}" srcOrd="0" destOrd="0" parTransId="{B924ADDC-3E2A-4971-B657-DE11FE0516C1}" sibTransId="{0743CDFC-5349-4D24-AF40-AB0DD7730F8F}"/>
    <dgm:cxn modelId="{DDDB96DC-BC0C-42D5-932B-02AEC731D651}" type="presOf" srcId="{B7C9AEB4-119C-4E6F-8214-99265C752451}" destId="{AA536960-5E71-444F-A972-C104AAA96C68}" srcOrd="0" destOrd="0" presId="urn:microsoft.com/office/officeart/2005/8/layout/default"/>
    <dgm:cxn modelId="{A3ED5038-1CCF-4169-96A4-D102A591E062}" type="presOf" srcId="{7C017A72-3742-427B-8F62-905FABCC4608}" destId="{F66B737E-B3B5-478A-AF24-0C6097C38F9F}" srcOrd="0" destOrd="0" presId="urn:microsoft.com/office/officeart/2005/8/layout/default"/>
    <dgm:cxn modelId="{FBFF1990-B8AA-4412-8B45-478233A8FAA0}" type="presParOf" srcId="{F66B737E-B3B5-478A-AF24-0C6097C38F9F}" destId="{AA536960-5E71-444F-A972-C104AAA96C68}" srcOrd="0" destOrd="0" presId="urn:microsoft.com/office/officeart/2005/8/layout/default"/>
  </dgm:cxnLst>
  <dgm:bg/>
  <dgm:whole/>
</dgm:dataModel>
</file>

<file path=ppt/diagrams/data9.xml><?xml version="1.0" encoding="utf-8"?>
<dgm:dataModel xmlns:dgm="http://schemas.openxmlformats.org/drawingml/2006/diagram" xmlns:a="http://schemas.openxmlformats.org/drawingml/2006/main">
  <dgm:ptLst>
    <dgm:pt modelId="{89C2DCA7-751A-4549-9C14-FC3FEE081F0C}" type="doc">
      <dgm:prSet loTypeId="urn:microsoft.com/office/officeart/2005/8/layout/orgChart1" loCatId="hierarchy" qsTypeId="urn:microsoft.com/office/officeart/2005/8/quickstyle/3d1" qsCatId="3D" csTypeId="urn:microsoft.com/office/officeart/2005/8/colors/colorful4" csCatId="colorful" phldr="1"/>
      <dgm:spPr/>
      <dgm:t>
        <a:bodyPr/>
        <a:lstStyle/>
        <a:p>
          <a:endParaRPr lang="es-ES"/>
        </a:p>
      </dgm:t>
    </dgm:pt>
    <dgm:pt modelId="{40F4C0BB-E904-47E5-96F1-5A2056250F06}">
      <dgm:prSet phldrT="[Texto]" custT="1"/>
      <dgm:spPr/>
      <dgm:t>
        <a:bodyPr/>
        <a:lstStyle/>
        <a:p>
          <a:r>
            <a:rPr lang="es-ES" sz="2000" dirty="0" smtClean="0"/>
            <a:t>La mayor parte de los datos existentes hasta la fecha nos pueden llevar a concluir que el TDAH</a:t>
          </a:r>
          <a:endParaRPr lang="es-ES" sz="2000" dirty="0"/>
        </a:p>
      </dgm:t>
    </dgm:pt>
    <dgm:pt modelId="{6407FFF8-F310-4C54-85BC-2C094DC3749C}" type="parTrans" cxnId="{81E4BD60-AC44-43CC-98AE-1A04BF5DDB5E}">
      <dgm:prSet/>
      <dgm:spPr/>
      <dgm:t>
        <a:bodyPr/>
        <a:lstStyle/>
        <a:p>
          <a:endParaRPr lang="es-ES"/>
        </a:p>
      </dgm:t>
    </dgm:pt>
    <dgm:pt modelId="{92AE2F81-EC6D-4372-9604-0E6D463822DA}" type="sibTrans" cxnId="{81E4BD60-AC44-43CC-98AE-1A04BF5DDB5E}">
      <dgm:prSet/>
      <dgm:spPr/>
      <dgm:t>
        <a:bodyPr/>
        <a:lstStyle/>
        <a:p>
          <a:endParaRPr lang="es-ES"/>
        </a:p>
      </dgm:t>
    </dgm:pt>
    <dgm:pt modelId="{2E14AD9E-F1AA-4EC7-A5A6-E1217A4CF3A7}">
      <dgm:prSet phldrT="[Texto]" custT="1"/>
      <dgm:spPr/>
      <dgm:t>
        <a:bodyPr/>
        <a:lstStyle/>
        <a:p>
          <a:pPr rtl="0"/>
          <a:r>
            <a:rPr lang="es-ES" sz="1600" dirty="0" smtClean="0"/>
            <a:t>Es una entidad con una </a:t>
          </a:r>
          <a:r>
            <a:rPr lang="es-ES" sz="1600" dirty="0" err="1" smtClean="0"/>
            <a:t>heredabilidad</a:t>
          </a:r>
          <a:r>
            <a:rPr lang="es-ES" sz="1600" dirty="0" smtClean="0"/>
            <a:t> superior al resto de trastornos psiquiátricos</a:t>
          </a:r>
          <a:endParaRPr lang="es-ES" sz="1600" dirty="0"/>
        </a:p>
      </dgm:t>
    </dgm:pt>
    <dgm:pt modelId="{4ED8FF16-3336-4134-A75F-9965F364ED3C}" type="parTrans" cxnId="{0FE22FE4-6FE3-48FB-AF31-B4ED5F5B4290}">
      <dgm:prSet/>
      <dgm:spPr/>
      <dgm:t>
        <a:bodyPr/>
        <a:lstStyle/>
        <a:p>
          <a:endParaRPr lang="es-ES"/>
        </a:p>
      </dgm:t>
    </dgm:pt>
    <dgm:pt modelId="{E2C6B7B5-A695-46DB-8E69-E87B2AF60F71}" type="sibTrans" cxnId="{0FE22FE4-6FE3-48FB-AF31-B4ED5F5B4290}">
      <dgm:prSet/>
      <dgm:spPr/>
      <dgm:t>
        <a:bodyPr/>
        <a:lstStyle/>
        <a:p>
          <a:endParaRPr lang="es-ES"/>
        </a:p>
      </dgm:t>
    </dgm:pt>
    <dgm:pt modelId="{D8119355-DC9D-4E20-982C-825B9F287BEE}">
      <dgm:prSet phldrT="[Texto]" custT="1"/>
      <dgm:spPr/>
      <dgm:t>
        <a:bodyPr/>
        <a:lstStyle/>
        <a:p>
          <a:pPr rtl="0"/>
          <a:r>
            <a:rPr lang="es-ES" sz="1600" dirty="0" smtClean="0"/>
            <a:t>Afectan a la neurotransmisión </a:t>
          </a:r>
          <a:r>
            <a:rPr lang="es-ES" sz="1600" dirty="0" err="1" smtClean="0"/>
            <a:t>catecolaminérgica</a:t>
          </a:r>
          <a:r>
            <a:rPr lang="es-ES" sz="1600" dirty="0" smtClean="0"/>
            <a:t>, dopamina, y al circuito </a:t>
          </a:r>
          <a:r>
            <a:rPr lang="es-ES" sz="1600" dirty="0" err="1" smtClean="0"/>
            <a:t>frontoestriado</a:t>
          </a:r>
          <a:endParaRPr lang="es-ES" sz="1600" dirty="0"/>
        </a:p>
      </dgm:t>
    </dgm:pt>
    <dgm:pt modelId="{5D758B68-64F4-4336-AD25-D2EDFCADF372}" type="parTrans" cxnId="{D05DA75B-2A24-4E08-BCC5-19A0C69ED543}">
      <dgm:prSet/>
      <dgm:spPr/>
      <dgm:t>
        <a:bodyPr/>
        <a:lstStyle/>
        <a:p>
          <a:endParaRPr lang="es-ES"/>
        </a:p>
      </dgm:t>
    </dgm:pt>
    <dgm:pt modelId="{7663F742-FEC2-419B-926A-88F3EF42888B}" type="sibTrans" cxnId="{D05DA75B-2A24-4E08-BCC5-19A0C69ED543}">
      <dgm:prSet/>
      <dgm:spPr/>
      <dgm:t>
        <a:bodyPr/>
        <a:lstStyle/>
        <a:p>
          <a:endParaRPr lang="es-ES"/>
        </a:p>
      </dgm:t>
    </dgm:pt>
    <dgm:pt modelId="{17F47EA4-565F-44F7-8960-3C0548300489}">
      <dgm:prSet custT="1"/>
      <dgm:spPr/>
      <dgm:t>
        <a:bodyPr/>
        <a:lstStyle/>
        <a:p>
          <a:pPr rtl="0"/>
          <a:r>
            <a:rPr lang="es-ES" sz="1600" dirty="0" smtClean="0"/>
            <a:t>Bases </a:t>
          </a:r>
          <a:r>
            <a:rPr lang="es-ES" sz="1600" dirty="0" err="1" smtClean="0"/>
            <a:t>fisiopatológicas</a:t>
          </a:r>
          <a:r>
            <a:rPr lang="es-ES" sz="1600" dirty="0" smtClean="0"/>
            <a:t> establecidas tanto a nivel funcional como estructural </a:t>
          </a:r>
          <a:endParaRPr lang="es-ES" sz="1600" dirty="0"/>
        </a:p>
      </dgm:t>
    </dgm:pt>
    <dgm:pt modelId="{C9F7584B-A2D7-4CE8-A57C-3AD2D470A677}" type="parTrans" cxnId="{BD1FB04D-C470-413E-94B6-03A77E299276}">
      <dgm:prSet/>
      <dgm:spPr/>
      <dgm:t>
        <a:bodyPr/>
        <a:lstStyle/>
        <a:p>
          <a:endParaRPr lang="es-ES"/>
        </a:p>
      </dgm:t>
    </dgm:pt>
    <dgm:pt modelId="{5F55349F-1BB2-45E5-8B65-4F3698294AC7}" type="sibTrans" cxnId="{BD1FB04D-C470-413E-94B6-03A77E299276}">
      <dgm:prSet/>
      <dgm:spPr/>
      <dgm:t>
        <a:bodyPr/>
        <a:lstStyle/>
        <a:p>
          <a:endParaRPr lang="es-ES"/>
        </a:p>
      </dgm:t>
    </dgm:pt>
    <dgm:pt modelId="{231447A4-D2E8-4AB9-BB15-0C4DC64B050F}" type="pres">
      <dgm:prSet presAssocID="{89C2DCA7-751A-4549-9C14-FC3FEE081F0C}" presName="hierChild1" presStyleCnt="0">
        <dgm:presLayoutVars>
          <dgm:orgChart val="1"/>
          <dgm:chPref val="1"/>
          <dgm:dir/>
          <dgm:animOne val="branch"/>
          <dgm:animLvl val="lvl"/>
          <dgm:resizeHandles/>
        </dgm:presLayoutVars>
      </dgm:prSet>
      <dgm:spPr/>
      <dgm:t>
        <a:bodyPr/>
        <a:lstStyle/>
        <a:p>
          <a:endParaRPr lang="es-ES"/>
        </a:p>
      </dgm:t>
    </dgm:pt>
    <dgm:pt modelId="{0AFEF620-4826-4864-9CB5-5037190A4F16}" type="pres">
      <dgm:prSet presAssocID="{40F4C0BB-E904-47E5-96F1-5A2056250F06}" presName="hierRoot1" presStyleCnt="0">
        <dgm:presLayoutVars>
          <dgm:hierBranch val="init"/>
        </dgm:presLayoutVars>
      </dgm:prSet>
      <dgm:spPr/>
    </dgm:pt>
    <dgm:pt modelId="{779A9FA0-E845-491C-809A-0A70647B2827}" type="pres">
      <dgm:prSet presAssocID="{40F4C0BB-E904-47E5-96F1-5A2056250F06}" presName="rootComposite1" presStyleCnt="0"/>
      <dgm:spPr/>
    </dgm:pt>
    <dgm:pt modelId="{A8BC9435-E1FC-4665-AC83-61CF8BB7B1C4}" type="pres">
      <dgm:prSet presAssocID="{40F4C0BB-E904-47E5-96F1-5A2056250F06}" presName="rootText1" presStyleLbl="node0" presStyleIdx="0" presStyleCnt="1" custScaleY="176753">
        <dgm:presLayoutVars>
          <dgm:chPref val="3"/>
        </dgm:presLayoutVars>
      </dgm:prSet>
      <dgm:spPr/>
      <dgm:t>
        <a:bodyPr/>
        <a:lstStyle/>
        <a:p>
          <a:endParaRPr lang="es-ES"/>
        </a:p>
      </dgm:t>
    </dgm:pt>
    <dgm:pt modelId="{3E2FDE9C-4637-4D56-BB3F-5693CA291C13}" type="pres">
      <dgm:prSet presAssocID="{40F4C0BB-E904-47E5-96F1-5A2056250F06}" presName="rootConnector1" presStyleLbl="node1" presStyleIdx="0" presStyleCnt="0"/>
      <dgm:spPr/>
      <dgm:t>
        <a:bodyPr/>
        <a:lstStyle/>
        <a:p>
          <a:endParaRPr lang="es-ES"/>
        </a:p>
      </dgm:t>
    </dgm:pt>
    <dgm:pt modelId="{6FC6DCA0-E702-46BA-9042-CCB86C3332B2}" type="pres">
      <dgm:prSet presAssocID="{40F4C0BB-E904-47E5-96F1-5A2056250F06}" presName="hierChild2" presStyleCnt="0"/>
      <dgm:spPr/>
    </dgm:pt>
    <dgm:pt modelId="{E0CC8AD6-AC5F-417E-B8F1-0BDF40699F45}" type="pres">
      <dgm:prSet presAssocID="{4ED8FF16-3336-4134-A75F-9965F364ED3C}" presName="Name37" presStyleLbl="parChTrans1D2" presStyleIdx="0" presStyleCnt="3"/>
      <dgm:spPr/>
      <dgm:t>
        <a:bodyPr/>
        <a:lstStyle/>
        <a:p>
          <a:endParaRPr lang="es-ES"/>
        </a:p>
      </dgm:t>
    </dgm:pt>
    <dgm:pt modelId="{D9A5582B-ADF5-49FF-8A59-B4E696664BEB}" type="pres">
      <dgm:prSet presAssocID="{2E14AD9E-F1AA-4EC7-A5A6-E1217A4CF3A7}" presName="hierRoot2" presStyleCnt="0">
        <dgm:presLayoutVars>
          <dgm:hierBranch val="init"/>
        </dgm:presLayoutVars>
      </dgm:prSet>
      <dgm:spPr/>
    </dgm:pt>
    <dgm:pt modelId="{BBBA341F-570B-4A27-8A48-09570DD3AB8E}" type="pres">
      <dgm:prSet presAssocID="{2E14AD9E-F1AA-4EC7-A5A6-E1217A4CF3A7}" presName="rootComposite" presStyleCnt="0"/>
      <dgm:spPr/>
    </dgm:pt>
    <dgm:pt modelId="{0BB90470-99EB-49FB-8F1B-44CEF1E8B496}" type="pres">
      <dgm:prSet presAssocID="{2E14AD9E-F1AA-4EC7-A5A6-E1217A4CF3A7}" presName="rootText" presStyleLbl="node2" presStyleIdx="0" presStyleCnt="3">
        <dgm:presLayoutVars>
          <dgm:chPref val="3"/>
        </dgm:presLayoutVars>
      </dgm:prSet>
      <dgm:spPr/>
      <dgm:t>
        <a:bodyPr/>
        <a:lstStyle/>
        <a:p>
          <a:endParaRPr lang="es-ES"/>
        </a:p>
      </dgm:t>
    </dgm:pt>
    <dgm:pt modelId="{C3E9A584-9EBD-4397-9D04-BFAD6EC11145}" type="pres">
      <dgm:prSet presAssocID="{2E14AD9E-F1AA-4EC7-A5A6-E1217A4CF3A7}" presName="rootConnector" presStyleLbl="node2" presStyleIdx="0" presStyleCnt="3"/>
      <dgm:spPr/>
      <dgm:t>
        <a:bodyPr/>
        <a:lstStyle/>
        <a:p>
          <a:endParaRPr lang="es-ES"/>
        </a:p>
      </dgm:t>
    </dgm:pt>
    <dgm:pt modelId="{EFDA48DD-FCCA-4384-B434-DFAE3DEA44D8}" type="pres">
      <dgm:prSet presAssocID="{2E14AD9E-F1AA-4EC7-A5A6-E1217A4CF3A7}" presName="hierChild4" presStyleCnt="0"/>
      <dgm:spPr/>
    </dgm:pt>
    <dgm:pt modelId="{D051179A-A18F-41A1-B40C-63A930FD164D}" type="pres">
      <dgm:prSet presAssocID="{2E14AD9E-F1AA-4EC7-A5A6-E1217A4CF3A7}" presName="hierChild5" presStyleCnt="0"/>
      <dgm:spPr/>
    </dgm:pt>
    <dgm:pt modelId="{9FB64784-A6EB-4483-B712-871D998BEFF2}" type="pres">
      <dgm:prSet presAssocID="{C9F7584B-A2D7-4CE8-A57C-3AD2D470A677}" presName="Name37" presStyleLbl="parChTrans1D2" presStyleIdx="1" presStyleCnt="3"/>
      <dgm:spPr/>
      <dgm:t>
        <a:bodyPr/>
        <a:lstStyle/>
        <a:p>
          <a:endParaRPr lang="es-ES"/>
        </a:p>
      </dgm:t>
    </dgm:pt>
    <dgm:pt modelId="{1FA2FF28-917A-4F93-AD2D-DBC9B0F82243}" type="pres">
      <dgm:prSet presAssocID="{17F47EA4-565F-44F7-8960-3C0548300489}" presName="hierRoot2" presStyleCnt="0">
        <dgm:presLayoutVars>
          <dgm:hierBranch val="init"/>
        </dgm:presLayoutVars>
      </dgm:prSet>
      <dgm:spPr/>
    </dgm:pt>
    <dgm:pt modelId="{ABF6D1BE-7C70-4BFB-9CC3-85326EF9EA2F}" type="pres">
      <dgm:prSet presAssocID="{17F47EA4-565F-44F7-8960-3C0548300489}" presName="rootComposite" presStyleCnt="0"/>
      <dgm:spPr/>
    </dgm:pt>
    <dgm:pt modelId="{D55F154D-33F1-46DD-BB11-7862C3F4324B}" type="pres">
      <dgm:prSet presAssocID="{17F47EA4-565F-44F7-8960-3C0548300489}" presName="rootText" presStyleLbl="node2" presStyleIdx="1" presStyleCnt="3">
        <dgm:presLayoutVars>
          <dgm:chPref val="3"/>
        </dgm:presLayoutVars>
      </dgm:prSet>
      <dgm:spPr/>
      <dgm:t>
        <a:bodyPr/>
        <a:lstStyle/>
        <a:p>
          <a:endParaRPr lang="es-ES"/>
        </a:p>
      </dgm:t>
    </dgm:pt>
    <dgm:pt modelId="{0EFA0AF5-DC44-421C-B4DF-C5B002ECB593}" type="pres">
      <dgm:prSet presAssocID="{17F47EA4-565F-44F7-8960-3C0548300489}" presName="rootConnector" presStyleLbl="node2" presStyleIdx="1" presStyleCnt="3"/>
      <dgm:spPr/>
      <dgm:t>
        <a:bodyPr/>
        <a:lstStyle/>
        <a:p>
          <a:endParaRPr lang="es-ES"/>
        </a:p>
      </dgm:t>
    </dgm:pt>
    <dgm:pt modelId="{E29C4299-88CD-4CB4-A96E-787C64C4B0F3}" type="pres">
      <dgm:prSet presAssocID="{17F47EA4-565F-44F7-8960-3C0548300489}" presName="hierChild4" presStyleCnt="0"/>
      <dgm:spPr/>
    </dgm:pt>
    <dgm:pt modelId="{4CCF7766-11D4-4214-A309-67FB56193043}" type="pres">
      <dgm:prSet presAssocID="{17F47EA4-565F-44F7-8960-3C0548300489}" presName="hierChild5" presStyleCnt="0"/>
      <dgm:spPr/>
    </dgm:pt>
    <dgm:pt modelId="{8FA32408-BFFF-45C1-B54C-1A583C79CC9E}" type="pres">
      <dgm:prSet presAssocID="{5D758B68-64F4-4336-AD25-D2EDFCADF372}" presName="Name37" presStyleLbl="parChTrans1D2" presStyleIdx="2" presStyleCnt="3"/>
      <dgm:spPr/>
      <dgm:t>
        <a:bodyPr/>
        <a:lstStyle/>
        <a:p>
          <a:endParaRPr lang="es-ES"/>
        </a:p>
      </dgm:t>
    </dgm:pt>
    <dgm:pt modelId="{481DB5F7-CD80-41AE-8CCE-CD992ADB4B0C}" type="pres">
      <dgm:prSet presAssocID="{D8119355-DC9D-4E20-982C-825B9F287BEE}" presName="hierRoot2" presStyleCnt="0">
        <dgm:presLayoutVars>
          <dgm:hierBranch val="init"/>
        </dgm:presLayoutVars>
      </dgm:prSet>
      <dgm:spPr/>
    </dgm:pt>
    <dgm:pt modelId="{BBC5DC76-F79F-4083-8060-6FEBFCD65172}" type="pres">
      <dgm:prSet presAssocID="{D8119355-DC9D-4E20-982C-825B9F287BEE}" presName="rootComposite" presStyleCnt="0"/>
      <dgm:spPr/>
    </dgm:pt>
    <dgm:pt modelId="{89ED16F6-7C6D-4CE1-9F1D-18ED49FB4DB1}" type="pres">
      <dgm:prSet presAssocID="{D8119355-DC9D-4E20-982C-825B9F287BEE}" presName="rootText" presStyleLbl="node2" presStyleIdx="2" presStyleCnt="3">
        <dgm:presLayoutVars>
          <dgm:chPref val="3"/>
        </dgm:presLayoutVars>
      </dgm:prSet>
      <dgm:spPr/>
      <dgm:t>
        <a:bodyPr/>
        <a:lstStyle/>
        <a:p>
          <a:endParaRPr lang="es-ES"/>
        </a:p>
      </dgm:t>
    </dgm:pt>
    <dgm:pt modelId="{D019963B-8C07-41D3-AD08-5DA6A05DCDCF}" type="pres">
      <dgm:prSet presAssocID="{D8119355-DC9D-4E20-982C-825B9F287BEE}" presName="rootConnector" presStyleLbl="node2" presStyleIdx="2" presStyleCnt="3"/>
      <dgm:spPr/>
      <dgm:t>
        <a:bodyPr/>
        <a:lstStyle/>
        <a:p>
          <a:endParaRPr lang="es-ES"/>
        </a:p>
      </dgm:t>
    </dgm:pt>
    <dgm:pt modelId="{C49A9870-57F7-4AA4-ADB0-39D4FE4E6F7A}" type="pres">
      <dgm:prSet presAssocID="{D8119355-DC9D-4E20-982C-825B9F287BEE}" presName="hierChild4" presStyleCnt="0"/>
      <dgm:spPr/>
    </dgm:pt>
    <dgm:pt modelId="{45DADF8C-B8A9-4281-8AD7-EA9CB6CFD7ED}" type="pres">
      <dgm:prSet presAssocID="{D8119355-DC9D-4E20-982C-825B9F287BEE}" presName="hierChild5" presStyleCnt="0"/>
      <dgm:spPr/>
    </dgm:pt>
    <dgm:pt modelId="{1642DED7-E69D-47D9-AF2E-D44FCC2EC007}" type="pres">
      <dgm:prSet presAssocID="{40F4C0BB-E904-47E5-96F1-5A2056250F06}" presName="hierChild3" presStyleCnt="0"/>
      <dgm:spPr/>
    </dgm:pt>
  </dgm:ptLst>
  <dgm:cxnLst>
    <dgm:cxn modelId="{4BDADA75-2173-42F4-A847-2A55C7148026}" type="presOf" srcId="{4ED8FF16-3336-4134-A75F-9965F364ED3C}" destId="{E0CC8AD6-AC5F-417E-B8F1-0BDF40699F45}" srcOrd="0" destOrd="0" presId="urn:microsoft.com/office/officeart/2005/8/layout/orgChart1"/>
    <dgm:cxn modelId="{03A2C9EA-4A34-4F4E-B894-02C17239C726}" type="presOf" srcId="{17F47EA4-565F-44F7-8960-3C0548300489}" destId="{0EFA0AF5-DC44-421C-B4DF-C5B002ECB593}" srcOrd="1" destOrd="0" presId="urn:microsoft.com/office/officeart/2005/8/layout/orgChart1"/>
    <dgm:cxn modelId="{0FE22FE4-6FE3-48FB-AF31-B4ED5F5B4290}" srcId="{40F4C0BB-E904-47E5-96F1-5A2056250F06}" destId="{2E14AD9E-F1AA-4EC7-A5A6-E1217A4CF3A7}" srcOrd="0" destOrd="0" parTransId="{4ED8FF16-3336-4134-A75F-9965F364ED3C}" sibTransId="{E2C6B7B5-A695-46DB-8E69-E87B2AF60F71}"/>
    <dgm:cxn modelId="{473C77A6-99B0-4AFD-84BC-9B31D378725F}" type="presOf" srcId="{17F47EA4-565F-44F7-8960-3C0548300489}" destId="{D55F154D-33F1-46DD-BB11-7862C3F4324B}" srcOrd="0" destOrd="0" presId="urn:microsoft.com/office/officeart/2005/8/layout/orgChart1"/>
    <dgm:cxn modelId="{5EDF5A6A-E0FF-4AD8-BBDB-5CCFC9ACD0CC}" type="presOf" srcId="{C9F7584B-A2D7-4CE8-A57C-3AD2D470A677}" destId="{9FB64784-A6EB-4483-B712-871D998BEFF2}" srcOrd="0" destOrd="0" presId="urn:microsoft.com/office/officeart/2005/8/layout/orgChart1"/>
    <dgm:cxn modelId="{044FBA91-6402-4EDE-B67E-22ABD5E20B24}" type="presOf" srcId="{5D758B68-64F4-4336-AD25-D2EDFCADF372}" destId="{8FA32408-BFFF-45C1-B54C-1A583C79CC9E}" srcOrd="0" destOrd="0" presId="urn:microsoft.com/office/officeart/2005/8/layout/orgChart1"/>
    <dgm:cxn modelId="{BD1FB04D-C470-413E-94B6-03A77E299276}" srcId="{40F4C0BB-E904-47E5-96F1-5A2056250F06}" destId="{17F47EA4-565F-44F7-8960-3C0548300489}" srcOrd="1" destOrd="0" parTransId="{C9F7584B-A2D7-4CE8-A57C-3AD2D470A677}" sibTransId="{5F55349F-1BB2-45E5-8B65-4F3698294AC7}"/>
    <dgm:cxn modelId="{C6258AF8-C992-4AE9-8880-1DF9E25859D0}" type="presOf" srcId="{D8119355-DC9D-4E20-982C-825B9F287BEE}" destId="{D019963B-8C07-41D3-AD08-5DA6A05DCDCF}" srcOrd="1" destOrd="0" presId="urn:microsoft.com/office/officeart/2005/8/layout/orgChart1"/>
    <dgm:cxn modelId="{07FF6E7A-8E46-4B48-AFC5-4651742F25C2}" type="presOf" srcId="{D8119355-DC9D-4E20-982C-825B9F287BEE}" destId="{89ED16F6-7C6D-4CE1-9F1D-18ED49FB4DB1}" srcOrd="0" destOrd="0" presId="urn:microsoft.com/office/officeart/2005/8/layout/orgChart1"/>
    <dgm:cxn modelId="{68286805-A20A-4F13-9036-22115FE78CA7}" type="presOf" srcId="{40F4C0BB-E904-47E5-96F1-5A2056250F06}" destId="{3E2FDE9C-4637-4D56-BB3F-5693CA291C13}" srcOrd="1" destOrd="0" presId="urn:microsoft.com/office/officeart/2005/8/layout/orgChart1"/>
    <dgm:cxn modelId="{CFAAB838-9BDE-4E73-ACA8-86019285412A}" type="presOf" srcId="{2E14AD9E-F1AA-4EC7-A5A6-E1217A4CF3A7}" destId="{0BB90470-99EB-49FB-8F1B-44CEF1E8B496}" srcOrd="0" destOrd="0" presId="urn:microsoft.com/office/officeart/2005/8/layout/orgChart1"/>
    <dgm:cxn modelId="{AD66AC13-A76F-4246-94D7-3BD6D1046780}" type="presOf" srcId="{89C2DCA7-751A-4549-9C14-FC3FEE081F0C}" destId="{231447A4-D2E8-4AB9-BB15-0C4DC64B050F}" srcOrd="0" destOrd="0" presId="urn:microsoft.com/office/officeart/2005/8/layout/orgChart1"/>
    <dgm:cxn modelId="{7C3A8098-E8A1-4BD3-B794-B43FE2EAAE38}" type="presOf" srcId="{40F4C0BB-E904-47E5-96F1-5A2056250F06}" destId="{A8BC9435-E1FC-4665-AC83-61CF8BB7B1C4}" srcOrd="0" destOrd="0" presId="urn:microsoft.com/office/officeart/2005/8/layout/orgChart1"/>
    <dgm:cxn modelId="{81E4BD60-AC44-43CC-98AE-1A04BF5DDB5E}" srcId="{89C2DCA7-751A-4549-9C14-FC3FEE081F0C}" destId="{40F4C0BB-E904-47E5-96F1-5A2056250F06}" srcOrd="0" destOrd="0" parTransId="{6407FFF8-F310-4C54-85BC-2C094DC3749C}" sibTransId="{92AE2F81-EC6D-4372-9604-0E6D463822DA}"/>
    <dgm:cxn modelId="{C77E0DC3-0F70-4C73-885A-1A4DD9BB1792}" type="presOf" srcId="{2E14AD9E-F1AA-4EC7-A5A6-E1217A4CF3A7}" destId="{C3E9A584-9EBD-4397-9D04-BFAD6EC11145}" srcOrd="1" destOrd="0" presId="urn:microsoft.com/office/officeart/2005/8/layout/orgChart1"/>
    <dgm:cxn modelId="{D05DA75B-2A24-4E08-BCC5-19A0C69ED543}" srcId="{40F4C0BB-E904-47E5-96F1-5A2056250F06}" destId="{D8119355-DC9D-4E20-982C-825B9F287BEE}" srcOrd="2" destOrd="0" parTransId="{5D758B68-64F4-4336-AD25-D2EDFCADF372}" sibTransId="{7663F742-FEC2-419B-926A-88F3EF42888B}"/>
    <dgm:cxn modelId="{3F61418D-6163-49F0-9508-26E26767A415}" type="presParOf" srcId="{231447A4-D2E8-4AB9-BB15-0C4DC64B050F}" destId="{0AFEF620-4826-4864-9CB5-5037190A4F16}" srcOrd="0" destOrd="0" presId="urn:microsoft.com/office/officeart/2005/8/layout/orgChart1"/>
    <dgm:cxn modelId="{97F59093-E4A4-4870-8D72-A248EAEF122E}" type="presParOf" srcId="{0AFEF620-4826-4864-9CB5-5037190A4F16}" destId="{779A9FA0-E845-491C-809A-0A70647B2827}" srcOrd="0" destOrd="0" presId="urn:microsoft.com/office/officeart/2005/8/layout/orgChart1"/>
    <dgm:cxn modelId="{2947B55E-F9A6-4C53-BEAB-6814027133CD}" type="presParOf" srcId="{779A9FA0-E845-491C-809A-0A70647B2827}" destId="{A8BC9435-E1FC-4665-AC83-61CF8BB7B1C4}" srcOrd="0" destOrd="0" presId="urn:microsoft.com/office/officeart/2005/8/layout/orgChart1"/>
    <dgm:cxn modelId="{DE287D07-D053-4741-AADA-F874BA3F0268}" type="presParOf" srcId="{779A9FA0-E845-491C-809A-0A70647B2827}" destId="{3E2FDE9C-4637-4D56-BB3F-5693CA291C13}" srcOrd="1" destOrd="0" presId="urn:microsoft.com/office/officeart/2005/8/layout/orgChart1"/>
    <dgm:cxn modelId="{D025308C-7A94-48E2-9437-B1AED8CEE7EB}" type="presParOf" srcId="{0AFEF620-4826-4864-9CB5-5037190A4F16}" destId="{6FC6DCA0-E702-46BA-9042-CCB86C3332B2}" srcOrd="1" destOrd="0" presId="urn:microsoft.com/office/officeart/2005/8/layout/orgChart1"/>
    <dgm:cxn modelId="{9B3B8846-7BEF-4A25-B500-DB32906A9127}" type="presParOf" srcId="{6FC6DCA0-E702-46BA-9042-CCB86C3332B2}" destId="{E0CC8AD6-AC5F-417E-B8F1-0BDF40699F45}" srcOrd="0" destOrd="0" presId="urn:microsoft.com/office/officeart/2005/8/layout/orgChart1"/>
    <dgm:cxn modelId="{72E1CC1D-B2CB-4F73-8AF9-84601744762C}" type="presParOf" srcId="{6FC6DCA0-E702-46BA-9042-CCB86C3332B2}" destId="{D9A5582B-ADF5-49FF-8A59-B4E696664BEB}" srcOrd="1" destOrd="0" presId="urn:microsoft.com/office/officeart/2005/8/layout/orgChart1"/>
    <dgm:cxn modelId="{C50D3814-E475-4DE6-9C47-599659E63466}" type="presParOf" srcId="{D9A5582B-ADF5-49FF-8A59-B4E696664BEB}" destId="{BBBA341F-570B-4A27-8A48-09570DD3AB8E}" srcOrd="0" destOrd="0" presId="urn:microsoft.com/office/officeart/2005/8/layout/orgChart1"/>
    <dgm:cxn modelId="{70445075-23C0-495A-B21D-C5A1F03514DD}" type="presParOf" srcId="{BBBA341F-570B-4A27-8A48-09570DD3AB8E}" destId="{0BB90470-99EB-49FB-8F1B-44CEF1E8B496}" srcOrd="0" destOrd="0" presId="urn:microsoft.com/office/officeart/2005/8/layout/orgChart1"/>
    <dgm:cxn modelId="{1CA1AA91-CF24-4507-A435-FFD2716944DC}" type="presParOf" srcId="{BBBA341F-570B-4A27-8A48-09570DD3AB8E}" destId="{C3E9A584-9EBD-4397-9D04-BFAD6EC11145}" srcOrd="1" destOrd="0" presId="urn:microsoft.com/office/officeart/2005/8/layout/orgChart1"/>
    <dgm:cxn modelId="{CDC968DC-0F74-47FD-A4A2-68F342B0E6D8}" type="presParOf" srcId="{D9A5582B-ADF5-49FF-8A59-B4E696664BEB}" destId="{EFDA48DD-FCCA-4384-B434-DFAE3DEA44D8}" srcOrd="1" destOrd="0" presId="urn:microsoft.com/office/officeart/2005/8/layout/orgChart1"/>
    <dgm:cxn modelId="{83B54314-CA5B-4246-887F-FFF0F1A59B22}" type="presParOf" srcId="{D9A5582B-ADF5-49FF-8A59-B4E696664BEB}" destId="{D051179A-A18F-41A1-B40C-63A930FD164D}" srcOrd="2" destOrd="0" presId="urn:microsoft.com/office/officeart/2005/8/layout/orgChart1"/>
    <dgm:cxn modelId="{78EB1260-A0D2-48AB-A8B1-C7925D80DC39}" type="presParOf" srcId="{6FC6DCA0-E702-46BA-9042-CCB86C3332B2}" destId="{9FB64784-A6EB-4483-B712-871D998BEFF2}" srcOrd="2" destOrd="0" presId="urn:microsoft.com/office/officeart/2005/8/layout/orgChart1"/>
    <dgm:cxn modelId="{F11B44D4-4344-4FA5-B9A7-4F71FE6DBC67}" type="presParOf" srcId="{6FC6DCA0-E702-46BA-9042-CCB86C3332B2}" destId="{1FA2FF28-917A-4F93-AD2D-DBC9B0F82243}" srcOrd="3" destOrd="0" presId="urn:microsoft.com/office/officeart/2005/8/layout/orgChart1"/>
    <dgm:cxn modelId="{C16D6DE9-3830-4034-899E-7972C25922E5}" type="presParOf" srcId="{1FA2FF28-917A-4F93-AD2D-DBC9B0F82243}" destId="{ABF6D1BE-7C70-4BFB-9CC3-85326EF9EA2F}" srcOrd="0" destOrd="0" presId="urn:microsoft.com/office/officeart/2005/8/layout/orgChart1"/>
    <dgm:cxn modelId="{3749EF6B-CEF2-427C-BAFD-30637829A449}" type="presParOf" srcId="{ABF6D1BE-7C70-4BFB-9CC3-85326EF9EA2F}" destId="{D55F154D-33F1-46DD-BB11-7862C3F4324B}" srcOrd="0" destOrd="0" presId="urn:microsoft.com/office/officeart/2005/8/layout/orgChart1"/>
    <dgm:cxn modelId="{E935E41E-91FF-4924-B4BE-4C78B80E0E18}" type="presParOf" srcId="{ABF6D1BE-7C70-4BFB-9CC3-85326EF9EA2F}" destId="{0EFA0AF5-DC44-421C-B4DF-C5B002ECB593}" srcOrd="1" destOrd="0" presId="urn:microsoft.com/office/officeart/2005/8/layout/orgChart1"/>
    <dgm:cxn modelId="{93F37D06-B064-479D-9127-7A7BA0F51EB9}" type="presParOf" srcId="{1FA2FF28-917A-4F93-AD2D-DBC9B0F82243}" destId="{E29C4299-88CD-4CB4-A96E-787C64C4B0F3}" srcOrd="1" destOrd="0" presId="urn:microsoft.com/office/officeart/2005/8/layout/orgChart1"/>
    <dgm:cxn modelId="{8940BFA7-4AEC-4366-9082-6E7FC2FF443A}" type="presParOf" srcId="{1FA2FF28-917A-4F93-AD2D-DBC9B0F82243}" destId="{4CCF7766-11D4-4214-A309-67FB56193043}" srcOrd="2" destOrd="0" presId="urn:microsoft.com/office/officeart/2005/8/layout/orgChart1"/>
    <dgm:cxn modelId="{CB2CFE30-D449-478F-B059-914986C51D1B}" type="presParOf" srcId="{6FC6DCA0-E702-46BA-9042-CCB86C3332B2}" destId="{8FA32408-BFFF-45C1-B54C-1A583C79CC9E}" srcOrd="4" destOrd="0" presId="urn:microsoft.com/office/officeart/2005/8/layout/orgChart1"/>
    <dgm:cxn modelId="{DE44A58F-2A53-4216-9209-6C1B995AAB5A}" type="presParOf" srcId="{6FC6DCA0-E702-46BA-9042-CCB86C3332B2}" destId="{481DB5F7-CD80-41AE-8CCE-CD992ADB4B0C}" srcOrd="5" destOrd="0" presId="urn:microsoft.com/office/officeart/2005/8/layout/orgChart1"/>
    <dgm:cxn modelId="{37E9FE8E-355F-43E8-A88D-1010662BB9A3}" type="presParOf" srcId="{481DB5F7-CD80-41AE-8CCE-CD992ADB4B0C}" destId="{BBC5DC76-F79F-4083-8060-6FEBFCD65172}" srcOrd="0" destOrd="0" presId="urn:microsoft.com/office/officeart/2005/8/layout/orgChart1"/>
    <dgm:cxn modelId="{91F439E3-AE72-44D6-A5AE-6CD7F5E6994E}" type="presParOf" srcId="{BBC5DC76-F79F-4083-8060-6FEBFCD65172}" destId="{89ED16F6-7C6D-4CE1-9F1D-18ED49FB4DB1}" srcOrd="0" destOrd="0" presId="urn:microsoft.com/office/officeart/2005/8/layout/orgChart1"/>
    <dgm:cxn modelId="{6598B5DB-B13D-4149-BCD1-D138E367432F}" type="presParOf" srcId="{BBC5DC76-F79F-4083-8060-6FEBFCD65172}" destId="{D019963B-8C07-41D3-AD08-5DA6A05DCDCF}" srcOrd="1" destOrd="0" presId="urn:microsoft.com/office/officeart/2005/8/layout/orgChart1"/>
    <dgm:cxn modelId="{EE97C34B-67A8-4797-9FF5-275ECBEA6FCE}" type="presParOf" srcId="{481DB5F7-CD80-41AE-8CCE-CD992ADB4B0C}" destId="{C49A9870-57F7-4AA4-ADB0-39D4FE4E6F7A}" srcOrd="1" destOrd="0" presId="urn:microsoft.com/office/officeart/2005/8/layout/orgChart1"/>
    <dgm:cxn modelId="{D6338F62-3B46-4818-A6A1-7B7EA4C2B424}" type="presParOf" srcId="{481DB5F7-CD80-41AE-8CCE-CD992ADB4B0C}" destId="{45DADF8C-B8A9-4281-8AD7-EA9CB6CFD7ED}" srcOrd="2" destOrd="0" presId="urn:microsoft.com/office/officeart/2005/8/layout/orgChart1"/>
    <dgm:cxn modelId="{95DD7B22-82EC-44D7-BDF8-8F0055F7F7CA}" type="presParOf" srcId="{0AFEF620-4826-4864-9CB5-5037190A4F16}" destId="{1642DED7-E69D-47D9-AF2E-D44FCC2EC007}"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DE828A-7232-4D02-9BBA-50E9D1344E5C}" type="datetimeFigureOut">
              <a:rPr lang="es-ES" smtClean="0"/>
              <a:pPr/>
              <a:t>15/05/2015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2F30-67A2-42DF-B8D9-F0757BA36808}"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marL="185738" indent="-185738" eaLnBrk="1" hangingPunct="1">
              <a:spcBef>
                <a:spcPct val="0"/>
              </a:spcBef>
            </a:pPr>
            <a:r>
              <a:rPr lang="en-US" sz="1100" b="1" smtClean="0">
                <a:ea typeface="ＭＳ Ｐゴシック" pitchFamily="34" charset="-128"/>
                <a:cs typeface="Arial" charset="0"/>
              </a:rPr>
              <a:t>Bibliografía</a:t>
            </a:r>
          </a:p>
          <a:p>
            <a:pPr marL="185738" indent="-185738" eaLnBrk="1" hangingPunct="1">
              <a:spcBef>
                <a:spcPct val="0"/>
              </a:spcBef>
              <a:buFont typeface="Calibri" pitchFamily="34" charset="0"/>
              <a:buAutoNum type="arabicPeriod"/>
            </a:pPr>
            <a:r>
              <a:rPr lang="en-US" sz="1100" smtClean="0">
                <a:ea typeface="ＭＳ Ｐゴシック" pitchFamily="34" charset="-128"/>
                <a:cs typeface="Arial" charset="0"/>
              </a:rPr>
              <a:t>American Psychiatric Association. Diagnostic and Statistical Manual of Mental Disorders DSM-IV-TR 2004; Fourth Edition (Text Revision).</a:t>
            </a:r>
          </a:p>
          <a:p>
            <a:pPr marL="185738" indent="-185738" eaLnBrk="1" hangingPunct="1">
              <a:spcBef>
                <a:spcPct val="0"/>
              </a:spcBef>
              <a:buFont typeface="Calibri" pitchFamily="34" charset="0"/>
              <a:buAutoNum type="arabicPeriod"/>
            </a:pPr>
            <a:r>
              <a:rPr lang="en-GB" sz="1100" smtClean="0">
                <a:ea typeface="ＭＳ Ｐゴシック" pitchFamily="34" charset="-128"/>
                <a:cs typeface="Arial" charset="0"/>
              </a:rPr>
              <a:t>World Health Organization. The ICD-10 Classification of Mental and Behavioural Disorders 1993; 1: 1-263.</a:t>
            </a:r>
            <a:endParaRPr lang="en-US" sz="1100" smtClean="0">
              <a:ea typeface="ＭＳ Ｐゴシック" pitchFamily="34" charset="-128"/>
            </a:endParaRPr>
          </a:p>
        </p:txBody>
      </p:sp>
      <p:sp>
        <p:nvSpPr>
          <p:cNvPr id="65540" name="Slide Number Placeholder 3"/>
          <p:cNvSpPr>
            <a:spLocks noGrp="1"/>
          </p:cNvSpPr>
          <p:nvPr>
            <p:ph type="sldNum" sz="quarter" idx="5"/>
          </p:nvPr>
        </p:nvSpPr>
        <p:spPr>
          <a:noFill/>
        </p:spPr>
        <p:txBody>
          <a:bodyPr/>
          <a:lstStyle/>
          <a:p>
            <a:fld id="{6A211A39-3040-4D98-914F-C39DE0C088F8}" type="slidenum">
              <a:rPr lang="en-US" smtClean="0">
                <a:cs typeface="Arial" charset="0"/>
              </a:rPr>
              <a:pPr/>
              <a:t>4</a:t>
            </a:fld>
            <a:endParaRPr 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ln/>
        </p:spPr>
        <p:txBody>
          <a:bodyPr/>
          <a:lstStyle/>
          <a:p>
            <a:pPr marL="180975" indent="-180975">
              <a:buFont typeface="Arial" pitchFamily="34" charset="0"/>
              <a:buChar char="•"/>
              <a:defRPr/>
            </a:pPr>
            <a:r>
              <a:rPr lang="es-ES" sz="1100" smtClean="0"/>
              <a:t>Ejemplo de entorno de riesgo para el niño y que podría correlacionarse con los genes compartidos por los padres:</a:t>
            </a:r>
          </a:p>
          <a:p>
            <a:pPr marL="361950" lvl="1" indent="-180975">
              <a:buFont typeface="Arial" pitchFamily="34" charset="0"/>
              <a:buChar char="•"/>
              <a:defRPr/>
            </a:pPr>
            <a:r>
              <a:rPr lang="es-ES" sz="1100" smtClean="0"/>
              <a:t>El tabaquismo materno durante el embarazo podría correlacionarse con el riesgo genético del TDAH de uno de los padres y el hijo (correlación geno-ambiental pasiva).</a:t>
            </a:r>
            <a:r>
              <a:rPr lang="es-ES" sz="1100" baseline="30000" smtClean="0"/>
              <a:t>1</a:t>
            </a:r>
            <a:endParaRPr lang="es-ES" sz="1100" smtClean="0"/>
          </a:p>
          <a:p>
            <a:pPr marL="180975" indent="-180975">
              <a:buFont typeface="Arial" pitchFamily="34" charset="0"/>
              <a:buChar char="•"/>
              <a:defRPr/>
            </a:pPr>
            <a:r>
              <a:rPr lang="es-ES" sz="1100" smtClean="0"/>
              <a:t>Ejemplo de entorno de riesgo evocado por las características genéticas del niño:</a:t>
            </a:r>
          </a:p>
          <a:p>
            <a:pPr marL="361950" lvl="1" indent="-180975">
              <a:buFont typeface="Arial" pitchFamily="34" charset="0"/>
              <a:buChar char="•"/>
              <a:defRPr/>
            </a:pPr>
            <a:r>
              <a:rPr lang="es-ES" sz="1100" smtClean="0"/>
              <a:t>Los síntomas del TDAH del niño producen hostilidad materna.</a:t>
            </a:r>
            <a:r>
              <a:rPr lang="es-ES" sz="1100" baseline="30000" smtClean="0"/>
              <a:t>1</a:t>
            </a:r>
            <a:endParaRPr lang="es-ES" sz="1100" smtClean="0"/>
          </a:p>
          <a:p>
            <a:pPr marL="180975" indent="-180975">
              <a:buFont typeface="Arial" pitchFamily="34" charset="0"/>
              <a:buChar char="•"/>
              <a:defRPr/>
            </a:pPr>
            <a:r>
              <a:rPr lang="es-ES" sz="1100" smtClean="0"/>
              <a:t>Los datos que van apareciendo respaldan las interacciones geno-ambientales en el TDAH, resultando el efecto del gen modulado por la exposición a determinado riesgo ambiental (o viceversa) de forma que aquél es mayor tras la exposición al riesgo que en caso de no existir dicha exposición.</a:t>
            </a:r>
            <a:r>
              <a:rPr lang="es-ES" sz="1100" baseline="30000" smtClean="0"/>
              <a:t>2</a:t>
            </a:r>
            <a:endParaRPr lang="es-ES" sz="1100" smtClean="0"/>
          </a:p>
          <a:p>
            <a:pPr marL="184150" indent="-184150" eaLnBrk="1" hangingPunct="1">
              <a:spcBef>
                <a:spcPct val="0"/>
              </a:spcBef>
              <a:defRPr/>
            </a:pPr>
            <a:endParaRPr lang="en-US" sz="1100" smtClean="0">
              <a:ea typeface="ＭＳ Ｐゴシック" pitchFamily="34" charset="-128"/>
            </a:endParaRPr>
          </a:p>
          <a:p>
            <a:pPr marL="184150" indent="-184150" eaLnBrk="1" hangingPunct="1">
              <a:spcBef>
                <a:spcPct val="0"/>
              </a:spcBef>
              <a:defRPr/>
            </a:pPr>
            <a:r>
              <a:rPr lang="en-US" sz="1100" b="1" smtClean="0">
                <a:ea typeface="ＭＳ Ｐゴシック"/>
                <a:cs typeface="Arial" charset="0"/>
              </a:rPr>
              <a:t>Bibliografía</a:t>
            </a:r>
          </a:p>
          <a:p>
            <a:pPr marL="184150" indent="-184150" eaLnBrk="1" hangingPunct="1">
              <a:spcBef>
                <a:spcPct val="0"/>
              </a:spcBef>
              <a:buFont typeface="Calibri" pitchFamily="34" charset="0"/>
              <a:buAutoNum type="arabicPeriod"/>
              <a:defRPr/>
            </a:pPr>
            <a:r>
              <a:rPr lang="en-US" sz="1100" smtClean="0">
                <a:ea typeface="ＭＳ Ｐゴシック"/>
                <a:cs typeface="Arial" charset="0"/>
              </a:rPr>
              <a:t>Sonuga-Barke E. Pathogenesis. In: Banaschewski T </a:t>
            </a:r>
            <a:r>
              <a:rPr lang="en-US" sz="1100" i="1" smtClean="0">
                <a:ea typeface="ＭＳ Ｐゴシック"/>
                <a:cs typeface="Arial" charset="0"/>
              </a:rPr>
              <a:t>et al.</a:t>
            </a:r>
            <a:r>
              <a:rPr lang="en-US" sz="1100" smtClean="0">
                <a:ea typeface="ＭＳ Ｐゴシック"/>
                <a:cs typeface="Arial" charset="0"/>
              </a:rPr>
              <a:t> ADHD and Hyperkinetic Disorder 2010; Oxford Psychiatry Library, Oxford University Press: p23.</a:t>
            </a:r>
          </a:p>
          <a:p>
            <a:pPr marL="184150" indent="-184150" eaLnBrk="1" hangingPunct="1">
              <a:spcBef>
                <a:spcPct val="0"/>
              </a:spcBef>
              <a:buFont typeface="Calibri" pitchFamily="34" charset="0"/>
              <a:buAutoNum type="arabicPeriod"/>
              <a:defRPr/>
            </a:pPr>
            <a:r>
              <a:rPr lang="en-US" sz="1100" smtClean="0">
                <a:ea typeface="ＭＳ Ｐゴシック"/>
                <a:cs typeface="Arial" charset="0"/>
              </a:rPr>
              <a:t>Thapar A, Langley K, Asherson P </a:t>
            </a:r>
            <a:r>
              <a:rPr lang="en-US" sz="1100" i="1" smtClean="0">
                <a:ea typeface="ＭＳ Ｐゴシック"/>
                <a:cs typeface="Arial" charset="0"/>
              </a:rPr>
              <a:t>et al.</a:t>
            </a:r>
            <a:r>
              <a:rPr lang="en-US" sz="1100" smtClean="0">
                <a:ea typeface="ＭＳ Ｐゴシック"/>
                <a:cs typeface="Arial" charset="0"/>
              </a:rPr>
              <a:t> Gene-environment interplay in attention-deficit/hyperactivity disorder and the importance of a developmental perspective. </a:t>
            </a:r>
            <a:r>
              <a:rPr lang="en-US" sz="1100" i="1" smtClean="0">
                <a:ea typeface="ＭＳ Ｐゴシック"/>
                <a:cs typeface="Arial" charset="0"/>
              </a:rPr>
              <a:t>Br J Psychiatry</a:t>
            </a:r>
            <a:r>
              <a:rPr lang="en-US" sz="1100" smtClean="0">
                <a:ea typeface="ＭＳ Ｐゴシック"/>
                <a:cs typeface="Arial" charset="0"/>
              </a:rPr>
              <a:t> 2007; 190: 1-3.</a:t>
            </a:r>
            <a:endParaRPr lang="en-US" sz="1100" smtClean="0">
              <a:ea typeface="ＭＳ Ｐゴシック" pitchFamily="34" charset="-128"/>
            </a:endParaRPr>
          </a:p>
        </p:txBody>
      </p:sp>
      <p:sp>
        <p:nvSpPr>
          <p:cNvPr id="82948" name="Slide Number Placeholder 3"/>
          <p:cNvSpPr>
            <a:spLocks noGrp="1"/>
          </p:cNvSpPr>
          <p:nvPr>
            <p:ph type="sldNum" sz="quarter" idx="5"/>
          </p:nvPr>
        </p:nvSpPr>
        <p:spPr>
          <a:noFill/>
        </p:spPr>
        <p:txBody>
          <a:bodyPr/>
          <a:lstStyle/>
          <a:p>
            <a:fld id="{80159AE0-DBD7-4437-90EC-62AC7F4B159E}" type="slidenum">
              <a:rPr lang="en-US" smtClean="0">
                <a:cs typeface="Arial" charset="0"/>
              </a:rPr>
              <a:pPr/>
              <a:t>48</a:t>
            </a:fld>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smtClean="0"/>
          </a:p>
        </p:txBody>
      </p:sp>
      <p:sp>
        <p:nvSpPr>
          <p:cNvPr id="96260" name="Slide Number Placeholder 3"/>
          <p:cNvSpPr>
            <a:spLocks noGrp="1"/>
          </p:cNvSpPr>
          <p:nvPr>
            <p:ph type="sldNum" sz="quarter" idx="5"/>
          </p:nvPr>
        </p:nvSpPr>
        <p:spPr/>
        <p:txBody>
          <a:bodyPr/>
          <a:lstStyle/>
          <a:p>
            <a:pPr>
              <a:defRPr/>
            </a:pPr>
            <a:fld id="{4B945FB1-FD16-4186-9FF2-AEAFE56F368A}" type="slidenum">
              <a:rPr lang="en-GB" smtClean="0"/>
              <a:pPr>
                <a:defRPr/>
              </a:pPr>
              <a:t>97</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smtClean="0"/>
          </a:p>
        </p:txBody>
      </p:sp>
      <p:sp>
        <p:nvSpPr>
          <p:cNvPr id="97284" name="Slide Number Placeholder 3"/>
          <p:cNvSpPr>
            <a:spLocks noGrp="1"/>
          </p:cNvSpPr>
          <p:nvPr>
            <p:ph type="sldNum" sz="quarter" idx="5"/>
          </p:nvPr>
        </p:nvSpPr>
        <p:spPr/>
        <p:txBody>
          <a:bodyPr/>
          <a:lstStyle/>
          <a:p>
            <a:pPr>
              <a:defRPr/>
            </a:pPr>
            <a:fld id="{E7BA889C-1EE5-490C-8B33-FDEA6A53355A}" type="slidenum">
              <a:rPr lang="en-GB" smtClean="0"/>
              <a:pPr>
                <a:defRPr/>
              </a:pPr>
              <a:t>98</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en-US" smtClean="0"/>
          </a:p>
        </p:txBody>
      </p:sp>
      <p:sp>
        <p:nvSpPr>
          <p:cNvPr id="98308" name="Slide Number Placeholder 3"/>
          <p:cNvSpPr>
            <a:spLocks noGrp="1"/>
          </p:cNvSpPr>
          <p:nvPr>
            <p:ph type="sldNum" sz="quarter" idx="5"/>
          </p:nvPr>
        </p:nvSpPr>
        <p:spPr/>
        <p:txBody>
          <a:bodyPr/>
          <a:lstStyle/>
          <a:p>
            <a:pPr>
              <a:defRPr/>
            </a:pPr>
            <a:fld id="{D7B048D3-3DBE-4C01-A8EE-C83146FC90C5}" type="slidenum">
              <a:rPr lang="en-GB" smtClean="0"/>
              <a:pPr>
                <a:defRPr/>
              </a:pPr>
              <a:t>99</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Slide Number Placeholder 3"/>
          <p:cNvSpPr>
            <a:spLocks noGrp="1"/>
          </p:cNvSpPr>
          <p:nvPr>
            <p:ph type="sldNum" sz="quarter" idx="5"/>
          </p:nvPr>
        </p:nvSpPr>
        <p:spPr>
          <a:noFill/>
        </p:spPr>
        <p:txBody>
          <a:bodyPr/>
          <a:lstStyle/>
          <a:p>
            <a:fld id="{2DF82F3B-76AB-4AAB-B9CF-C8483F804228}" type="slidenum">
              <a:rPr lang="en-US" smtClean="0">
                <a:cs typeface="Arial" charset="0"/>
              </a:rPr>
              <a:pPr/>
              <a:t>5</a:t>
            </a:fld>
            <a:endParaRPr lang="en-US" smtClean="0">
              <a:cs typeface="Arial" charset="0"/>
            </a:endParaRPr>
          </a:p>
        </p:txBody>
      </p:sp>
      <p:sp>
        <p:nvSpPr>
          <p:cNvPr id="66564" name="4 Marcador de notas"/>
          <p:cNvSpPr>
            <a:spLocks noGrp="1"/>
          </p:cNvSpPr>
          <p:nvPr/>
        </p:nvSpPr>
        <p:spPr bwMode="auto">
          <a:xfrm>
            <a:off x="685480" y="4344607"/>
            <a:ext cx="5487041" cy="4112094"/>
          </a:xfrm>
          <a:prstGeom prst="rect">
            <a:avLst/>
          </a:prstGeom>
          <a:noFill/>
          <a:ln w="9525">
            <a:noFill/>
            <a:miter lim="800000"/>
            <a:headEnd/>
            <a:tailEnd/>
          </a:ln>
        </p:spPr>
        <p:txBody>
          <a:bodyPr lIns="87460" tIns="43731" rIns="87460" bIns="43731"/>
          <a:lstStyle/>
          <a:p>
            <a:pPr marL="185738" indent="-185738"/>
            <a:r>
              <a:rPr lang="en-US" sz="1100" b="1">
                <a:ea typeface="ＭＳ Ｐゴシック" pitchFamily="34" charset="-128"/>
              </a:rPr>
              <a:t>Bibliografía</a:t>
            </a:r>
          </a:p>
          <a:p>
            <a:pPr marL="185738" indent="-185738">
              <a:buFont typeface="Calibri" pitchFamily="34" charset="0"/>
              <a:buAutoNum type="arabicPeriod"/>
            </a:pPr>
            <a:r>
              <a:rPr lang="en-US" sz="1100">
                <a:ea typeface="ＭＳ Ｐゴシック" pitchFamily="34" charset="-128"/>
              </a:rPr>
              <a:t>American Psychiatric Association. Diagnostic and Statistical Manual of Mental Disorders DSM-IV-TR 2004; Fourth Edition (Text Revision).</a:t>
            </a:r>
          </a:p>
          <a:p>
            <a:pPr marL="185738" indent="-185738">
              <a:buFont typeface="Calibri" pitchFamily="34" charset="0"/>
              <a:buAutoNum type="arabicPeriod"/>
            </a:pPr>
            <a:r>
              <a:rPr lang="en-GB" sz="1100">
                <a:ea typeface="ＭＳ Ｐゴシック" pitchFamily="34" charset="-128"/>
              </a:rPr>
              <a:t>World Health Organization. The ICD-10 Classification of Mental and Behavioural Disorders 1993; 1: 1-263.</a:t>
            </a:r>
            <a:endParaRPr lang="es-ES"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marL="185738" indent="-185738" eaLnBrk="1" hangingPunct="1">
              <a:spcBef>
                <a:spcPct val="0"/>
              </a:spcBef>
            </a:pPr>
            <a:r>
              <a:rPr lang="en-US" sz="1100" b="1" smtClean="0">
                <a:ea typeface="ＭＳ Ｐゴシック" pitchFamily="34" charset="-128"/>
                <a:cs typeface="Arial" charset="0"/>
              </a:rPr>
              <a:t>Bibliografía</a:t>
            </a:r>
          </a:p>
          <a:p>
            <a:pPr marL="185738" indent="-185738" eaLnBrk="1" hangingPunct="1">
              <a:spcBef>
                <a:spcPct val="0"/>
              </a:spcBef>
              <a:buFont typeface="Calibri" pitchFamily="34" charset="0"/>
              <a:buAutoNum type="arabicPeriod"/>
            </a:pPr>
            <a:r>
              <a:rPr lang="en-US" sz="1100" smtClean="0">
                <a:ea typeface="ＭＳ Ｐゴシック" pitchFamily="34" charset="-128"/>
                <a:cs typeface="Arial" charset="0"/>
              </a:rPr>
              <a:t>American Psychiatric Association. Diagnostic and Statistical Manual of Mental Disorders DSM-IV-TR 2004; Fourth Edition (Text Revision).</a:t>
            </a:r>
          </a:p>
          <a:p>
            <a:pPr marL="185738" indent="-185738" eaLnBrk="1" hangingPunct="1">
              <a:spcBef>
                <a:spcPct val="0"/>
              </a:spcBef>
              <a:buFont typeface="Calibri" pitchFamily="34" charset="0"/>
              <a:buAutoNum type="arabicPeriod"/>
            </a:pPr>
            <a:r>
              <a:rPr lang="en-GB" sz="1100" smtClean="0">
                <a:ea typeface="ＭＳ Ｐゴシック" pitchFamily="34" charset="-128"/>
                <a:cs typeface="Arial" charset="0"/>
              </a:rPr>
              <a:t>World Health Organization. The ICD-10 Classification of Mental and Behavioural Disorders 1993; 1: 1-263.</a:t>
            </a:r>
            <a:endParaRPr lang="en-US" sz="1100" smtClean="0">
              <a:ea typeface="ＭＳ Ｐゴシック" pitchFamily="34" charset="-128"/>
            </a:endParaRPr>
          </a:p>
        </p:txBody>
      </p:sp>
      <p:sp>
        <p:nvSpPr>
          <p:cNvPr id="69636" name="Slide Number Placeholder 3"/>
          <p:cNvSpPr>
            <a:spLocks noGrp="1"/>
          </p:cNvSpPr>
          <p:nvPr>
            <p:ph type="sldNum" sz="quarter" idx="5"/>
          </p:nvPr>
        </p:nvSpPr>
        <p:spPr>
          <a:noFill/>
        </p:spPr>
        <p:txBody>
          <a:bodyPr/>
          <a:lstStyle/>
          <a:p>
            <a:fld id="{45028F3E-8727-4D1E-A097-E4EBFCAC9EF4}" type="slidenum">
              <a:rPr lang="en-US" smtClean="0">
                <a:cs typeface="Arial" charset="0"/>
              </a:rPr>
              <a:pPr/>
              <a:t>6</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Slide Number Placeholder 3"/>
          <p:cNvSpPr>
            <a:spLocks noGrp="1"/>
          </p:cNvSpPr>
          <p:nvPr>
            <p:ph type="sldNum" sz="quarter" idx="5"/>
          </p:nvPr>
        </p:nvSpPr>
        <p:spPr>
          <a:noFill/>
        </p:spPr>
        <p:txBody>
          <a:bodyPr/>
          <a:lstStyle/>
          <a:p>
            <a:fld id="{DBFCF037-86B6-474A-9DF9-220AC0CA44F0}" type="slidenum">
              <a:rPr lang="en-GB" smtClean="0">
                <a:cs typeface="Arial" charset="0"/>
              </a:rPr>
              <a:pPr/>
              <a:t>8</a:t>
            </a:fld>
            <a:endParaRPr lang="en-GB" smtClean="0">
              <a:cs typeface="Arial" charset="0"/>
            </a:endParaRPr>
          </a:p>
        </p:txBody>
      </p:sp>
      <p:sp>
        <p:nvSpPr>
          <p:cNvPr id="5" name="4 Marcador de notas"/>
          <p:cNvSpPr>
            <a:spLocks noGrp="1"/>
          </p:cNvSpPr>
          <p:nvPr>
            <p:ph type="body" sz="quarter" idx="10"/>
          </p:nvPr>
        </p:nvSpPr>
        <p:spPr>
          <a:xfrm>
            <a:off x="0" y="0"/>
            <a:ext cx="0" cy="0"/>
          </a:xfrm>
        </p:spPr>
        <p:txBody>
          <a:bodyPr>
            <a:normAutofit/>
          </a:bodyPr>
          <a:lstStyle/>
          <a:p>
            <a:pPr marL="185738" indent="-185738" eaLnBrk="1" hangingPunct="1">
              <a:spcBef>
                <a:spcPct val="0"/>
              </a:spcBef>
              <a:defRPr/>
            </a:pPr>
            <a:r>
              <a:rPr lang="en-US" sz="1100" b="1" smtClean="0">
                <a:ea typeface="ＭＳ Ｐゴシック"/>
                <a:cs typeface="Arial" charset="0"/>
              </a:rPr>
              <a:t>Bibliografía</a:t>
            </a:r>
          </a:p>
          <a:p>
            <a:pPr marL="185738" indent="-185738" eaLnBrk="1" hangingPunct="1">
              <a:spcBef>
                <a:spcPct val="0"/>
              </a:spcBef>
              <a:buFont typeface="Calibri" pitchFamily="34" charset="0"/>
              <a:buAutoNum type="arabicPeriod"/>
              <a:defRPr/>
            </a:pPr>
            <a:r>
              <a:rPr lang="en-US" sz="1100" smtClean="0">
                <a:ea typeface="ＭＳ Ｐゴシック"/>
                <a:cs typeface="Arial" charset="0"/>
              </a:rPr>
              <a:t>Banaschewski T &amp; Rohde L. Phenomenology. In: Banaschewski T </a:t>
            </a:r>
            <a:r>
              <a:rPr lang="en-US" sz="1100" i="1" smtClean="0">
                <a:ea typeface="ＭＳ Ｐゴシック"/>
                <a:cs typeface="Arial" charset="0"/>
              </a:rPr>
              <a:t>et al.</a:t>
            </a:r>
            <a:r>
              <a:rPr lang="en-US" sz="1100" smtClean="0">
                <a:ea typeface="ＭＳ Ｐゴシック"/>
                <a:cs typeface="Arial" charset="0"/>
              </a:rPr>
              <a:t> ADHD and Hyperkinetic Disorder 2010; Oxford Psychiatry Library, Oxford University Press: p8.</a:t>
            </a:r>
          </a:p>
          <a:p>
            <a:pPr marL="185738" indent="-185738" eaLnBrk="1" hangingPunct="1">
              <a:spcBef>
                <a:spcPct val="0"/>
              </a:spcBef>
              <a:buFont typeface="Calibri" pitchFamily="34" charset="0"/>
              <a:buAutoNum type="arabicPeriod"/>
              <a:defRPr/>
            </a:pPr>
            <a:r>
              <a:rPr lang="en-US" sz="1100" smtClean="0">
                <a:ea typeface="ＭＳ Ｐゴシック"/>
                <a:cs typeface="Arial" charset="0"/>
              </a:rPr>
              <a:t>American Psychiatric Association. Diagnostic and Statistical Manual of Mental Disorders DSM-IV-TR 2004; Fourth Edition (Text Revision).</a:t>
            </a:r>
          </a:p>
          <a:p>
            <a:pPr>
              <a:defRPr/>
            </a:pPr>
            <a:endParaRPr lang="es-ES" sz="11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Slide Number Placeholder 3"/>
          <p:cNvSpPr>
            <a:spLocks noGrp="1"/>
          </p:cNvSpPr>
          <p:nvPr>
            <p:ph type="sldNum" sz="quarter" idx="5"/>
          </p:nvPr>
        </p:nvSpPr>
        <p:spPr>
          <a:noFill/>
        </p:spPr>
        <p:txBody>
          <a:bodyPr/>
          <a:lstStyle/>
          <a:p>
            <a:fld id="{303C99C0-630B-4D82-B6F7-323FA8722357}" type="slidenum">
              <a:rPr lang="en-US" smtClean="0">
                <a:cs typeface="Arial" charset="0"/>
              </a:rPr>
              <a:pPr/>
              <a:t>9</a:t>
            </a:fld>
            <a:endParaRPr lang="en-US" smtClean="0">
              <a:cs typeface="Arial" charset="0"/>
            </a:endParaRPr>
          </a:p>
        </p:txBody>
      </p:sp>
      <p:sp>
        <p:nvSpPr>
          <p:cNvPr id="5" name="4 Marcador de notas"/>
          <p:cNvSpPr>
            <a:spLocks noGrp="1"/>
          </p:cNvSpPr>
          <p:nvPr>
            <p:ph type="body" sz="quarter" idx="10"/>
          </p:nvPr>
        </p:nvSpPr>
        <p:spPr>
          <a:xfrm>
            <a:off x="0" y="0"/>
            <a:ext cx="0" cy="0"/>
          </a:xfrm>
        </p:spPr>
        <p:txBody>
          <a:bodyPr>
            <a:normAutofit/>
          </a:bodyPr>
          <a:lstStyle/>
          <a:p>
            <a:pPr marL="180975" indent="-180975">
              <a:buFont typeface="Arial" pitchFamily="34" charset="0"/>
              <a:buChar char="•"/>
              <a:defRPr/>
            </a:pPr>
            <a:r>
              <a:rPr lang="es-ES" sz="1100" smtClean="0"/>
              <a:t>El TDAH-I es relativamente más frecuente en las mujeres.</a:t>
            </a:r>
            <a:r>
              <a:rPr lang="es-ES" sz="1100" baseline="30000" smtClean="0"/>
              <a:t>1</a:t>
            </a:r>
            <a:r>
              <a:rPr lang="es-ES" sz="1100" smtClean="0"/>
              <a:t> </a:t>
            </a:r>
          </a:p>
          <a:p>
            <a:pPr marL="180975" indent="-180975">
              <a:buFont typeface="Arial" pitchFamily="34" charset="0"/>
              <a:buChar char="•"/>
              <a:defRPr/>
            </a:pPr>
            <a:r>
              <a:rPr lang="es-ES" sz="1100" smtClean="0"/>
              <a:t>El TDAH-I y el TDAH-C parecen afectar en mayor medida al rendimiento académico.</a:t>
            </a:r>
            <a:r>
              <a:rPr lang="es-ES" sz="1100" baseline="30000" smtClean="0"/>
              <a:t>1</a:t>
            </a:r>
            <a:endParaRPr lang="es-ES" sz="1100" smtClean="0"/>
          </a:p>
          <a:p>
            <a:pPr marL="180975" indent="-180975">
              <a:buFont typeface="Arial" pitchFamily="34" charset="0"/>
              <a:buChar char="•"/>
              <a:defRPr/>
            </a:pPr>
            <a:r>
              <a:rPr lang="es-ES" sz="1100" smtClean="0"/>
              <a:t>Los niños con TDAH-H/I son más agresivos e impulsivos que los que tienen TDAH-I.</a:t>
            </a:r>
            <a:r>
              <a:rPr lang="es-ES" sz="1100" baseline="30000" smtClean="0"/>
              <a:t>1</a:t>
            </a:r>
            <a:endParaRPr lang="es-ES" sz="1100" smtClean="0"/>
          </a:p>
          <a:p>
            <a:pPr marL="361950" lvl="1" indent="-180975">
              <a:buFont typeface="Arial" pitchFamily="34" charset="0"/>
              <a:buChar char="•"/>
              <a:defRPr/>
            </a:pPr>
            <a:r>
              <a:rPr lang="es-ES" sz="1100" smtClean="0"/>
              <a:t>Tienden a ser impopulares y a sufrir mucho rechazo de sus compañeros.</a:t>
            </a:r>
          </a:p>
          <a:p>
            <a:pPr marL="180975" indent="-180975">
              <a:buFont typeface="Arial" pitchFamily="34" charset="0"/>
              <a:buChar char="•"/>
              <a:defRPr/>
            </a:pPr>
            <a:r>
              <a:rPr lang="es-ES" sz="1100" smtClean="0"/>
              <a:t>El TDAH-C causa mayor deterioro del rendimiento global.</a:t>
            </a:r>
            <a:r>
              <a:rPr lang="es-ES" sz="1100" baseline="30000" smtClean="0"/>
              <a:t>1</a:t>
            </a:r>
            <a:endParaRPr lang="es-ES" sz="1100" smtClean="0"/>
          </a:p>
          <a:p>
            <a:pPr marL="361950" lvl="1" indent="-180975">
              <a:buFont typeface="Arial" pitchFamily="34" charset="0"/>
              <a:buChar char="•"/>
              <a:defRPr/>
            </a:pPr>
            <a:r>
              <a:rPr lang="es-ES" sz="1100" smtClean="0"/>
              <a:t>En comparación con el TDAH-I y el TDAH-H/I.</a:t>
            </a:r>
          </a:p>
          <a:p>
            <a:pPr>
              <a:defRPr/>
            </a:pPr>
            <a:endParaRPr lang="es-ES" sz="1100" smtClean="0"/>
          </a:p>
          <a:p>
            <a:pPr marL="186133" indent="-186133" eaLnBrk="1" hangingPunct="1">
              <a:spcBef>
                <a:spcPts val="0"/>
              </a:spcBef>
              <a:defRPr/>
            </a:pPr>
            <a:r>
              <a:rPr lang="en-US" sz="1100" b="1" smtClean="0">
                <a:latin typeface="Arial" pitchFamily="34" charset="0"/>
                <a:cs typeface="Arial" pitchFamily="34" charset="0"/>
              </a:rPr>
              <a:t>Bibliografía</a:t>
            </a:r>
          </a:p>
          <a:p>
            <a:pPr marL="186133" indent="-186133" eaLnBrk="1" hangingPunct="1">
              <a:spcBef>
                <a:spcPts val="0"/>
              </a:spcBef>
              <a:buFont typeface="Calibri" pitchFamily="34" charset="0"/>
              <a:buAutoNum type="arabicPeriod"/>
              <a:defRPr/>
            </a:pPr>
            <a:r>
              <a:rPr lang="en-US" sz="1100" smtClean="0">
                <a:latin typeface="Arial" pitchFamily="34" charset="0"/>
                <a:cs typeface="Arial" pitchFamily="34" charset="0"/>
              </a:rPr>
              <a:t>Banaschewski T &amp; Rohde L. Phenomenology. In: Banaschewski T </a:t>
            </a:r>
            <a:r>
              <a:rPr lang="en-US" sz="1100" i="1" smtClean="0">
                <a:latin typeface="Arial" pitchFamily="34" charset="0"/>
                <a:cs typeface="Arial" pitchFamily="34" charset="0"/>
              </a:rPr>
              <a:t>et al.</a:t>
            </a:r>
            <a:r>
              <a:rPr lang="en-US" sz="1100" smtClean="0">
                <a:latin typeface="Arial" pitchFamily="34" charset="0"/>
                <a:cs typeface="Arial" pitchFamily="34" charset="0"/>
              </a:rPr>
              <a:t> ADHD and Hyperkinetic Disorder 2010; Oxford Psychiatry Library, Oxford University Press: p8.</a:t>
            </a:r>
            <a:endParaRPr lang="es-ES" sz="11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3FAEA62-808E-481E-804A-FA4370D6305A}" type="slidenum">
              <a:rPr lang="en-US" smtClean="0">
                <a:cs typeface="Arial" charset="0"/>
              </a:rPr>
              <a:pPr/>
              <a:t>10</a:t>
            </a:fld>
            <a:endParaRPr lang="en-US" smtClean="0">
              <a:cs typeface="Arial" charset="0"/>
            </a:endParaRPr>
          </a:p>
        </p:txBody>
      </p:sp>
      <p:sp>
        <p:nvSpPr>
          <p:cNvPr id="59395" name="Rectangle 2"/>
          <p:cNvSpPr>
            <a:spLocks noGrp="1" noRot="1" noChangeAspect="1" noChangeArrowheads="1" noTextEdit="1"/>
          </p:cNvSpPr>
          <p:nvPr>
            <p:ph type="sldImg"/>
          </p:nvPr>
        </p:nvSpPr>
        <p:spPr>
          <a:xfrm>
            <a:off x="1144588" y="685800"/>
            <a:ext cx="4572000" cy="3429000"/>
          </a:xfrm>
          <a:ln/>
        </p:spPr>
      </p:sp>
      <p:sp>
        <p:nvSpPr>
          <p:cNvPr id="5" name="4 Marcador de notas"/>
          <p:cNvSpPr>
            <a:spLocks noGrp="1"/>
          </p:cNvSpPr>
          <p:nvPr>
            <p:ph type="body" sz="quarter" idx="10"/>
          </p:nvPr>
        </p:nvSpPr>
        <p:spPr>
          <a:xfrm>
            <a:off x="0" y="0"/>
            <a:ext cx="0" cy="0"/>
          </a:xfrm>
        </p:spPr>
        <p:txBody>
          <a:bodyPr>
            <a:normAutofit/>
          </a:bodyPr>
          <a:lstStyle/>
          <a:p>
            <a:pPr marL="180975" indent="-180975">
              <a:buFont typeface="Arial" pitchFamily="34" charset="0"/>
              <a:buChar char="•"/>
              <a:defRPr/>
            </a:pPr>
            <a:r>
              <a:rPr lang="es-ES" sz="1100" smtClean="0"/>
              <a:t>El trastorno por déficit de atención e hiperactividad (TDAH) es un trastorno de inicio precoz (antes de los 7 años de edad) y clínicamente heterogéneo que cursa con falta de atención, hiperactividad e impulsividad.</a:t>
            </a:r>
            <a:r>
              <a:rPr lang="es-ES" sz="1100" baseline="30000" smtClean="0"/>
              <a:t>1,2</a:t>
            </a:r>
            <a:endParaRPr lang="es-ES" sz="1100" smtClean="0"/>
          </a:p>
          <a:p>
            <a:pPr marL="180975" indent="-180975">
              <a:buFont typeface="Arial" pitchFamily="34" charset="0"/>
              <a:buChar char="•"/>
              <a:defRPr/>
            </a:pPr>
            <a:r>
              <a:rPr lang="es-ES" sz="1100" smtClean="0"/>
              <a:t>El TDAH suele asociarse a otros problemas conductuales y a enfermedades coexistentes como la depresión, el trastorno bipolar y los trastornos de ansiedad.</a:t>
            </a:r>
            <a:r>
              <a:rPr lang="es-ES" sz="1100" baseline="30000" smtClean="0"/>
              <a:t>3</a:t>
            </a:r>
            <a:endParaRPr lang="es-ES" sz="1100" smtClean="0"/>
          </a:p>
          <a:p>
            <a:pPr>
              <a:defRPr/>
            </a:pPr>
            <a:endParaRPr lang="es-ES" sz="1100" smtClean="0"/>
          </a:p>
          <a:p>
            <a:pPr marL="185738" indent="-185738" eaLnBrk="1" hangingPunct="1">
              <a:spcBef>
                <a:spcPct val="0"/>
              </a:spcBef>
              <a:defRPr/>
            </a:pPr>
            <a:r>
              <a:rPr lang="en-US" sz="1100" b="1" smtClean="0">
                <a:ea typeface="ＭＳ Ｐゴシック"/>
                <a:cs typeface="Arial" charset="0"/>
              </a:rPr>
              <a:t>Bibliografía</a:t>
            </a:r>
          </a:p>
          <a:p>
            <a:pPr marL="185738" indent="-185738" eaLnBrk="1" hangingPunct="1">
              <a:spcBef>
                <a:spcPct val="0"/>
              </a:spcBef>
              <a:buFont typeface="Calibri" pitchFamily="34" charset="0"/>
              <a:buAutoNum type="arabicPeriod"/>
              <a:defRPr/>
            </a:pPr>
            <a:r>
              <a:rPr lang="en-US" sz="1100" smtClean="0">
                <a:ea typeface="ＭＳ Ｐゴシック"/>
                <a:cs typeface="Arial" charset="0"/>
              </a:rPr>
              <a:t>Faraone &amp; Doyle. The nature and heritability of attention-deficit/ hyperactivity disorder. </a:t>
            </a:r>
            <a:r>
              <a:rPr lang="en-US" sz="1100" i="1" smtClean="0">
                <a:ea typeface="ＭＳ Ｐゴシック"/>
                <a:cs typeface="Arial" charset="0"/>
              </a:rPr>
              <a:t>Child Adolesc Psychiatry Clin N Am </a:t>
            </a:r>
            <a:r>
              <a:rPr lang="en-US" sz="1100" smtClean="0">
                <a:ea typeface="ＭＳ Ｐゴシック"/>
                <a:cs typeface="Arial" charset="0"/>
              </a:rPr>
              <a:t>2001; 10: 299-316.</a:t>
            </a:r>
          </a:p>
          <a:p>
            <a:pPr marL="185738" indent="-185738" eaLnBrk="1" hangingPunct="1">
              <a:spcBef>
                <a:spcPct val="0"/>
              </a:spcBef>
              <a:buFont typeface="Calibri" pitchFamily="34" charset="0"/>
              <a:buAutoNum type="arabicPeriod"/>
              <a:defRPr/>
            </a:pPr>
            <a:r>
              <a:rPr lang="en-US" sz="1100" smtClean="0">
                <a:ea typeface="ＭＳ Ｐゴシック"/>
                <a:cs typeface="Arial" charset="0"/>
              </a:rPr>
              <a:t>American Psychiatric Association. Diagnostic and Statistical Manual of Mental Disorders DSM-IV-TR 2004; Fourth Edition (Text Revision).</a:t>
            </a:r>
          </a:p>
          <a:p>
            <a:pPr marL="185738" indent="-185738" eaLnBrk="1" hangingPunct="1">
              <a:spcBef>
                <a:spcPct val="0"/>
              </a:spcBef>
              <a:buFont typeface="Calibri" pitchFamily="34" charset="0"/>
              <a:buAutoNum type="arabicPeriod"/>
              <a:defRPr/>
            </a:pPr>
            <a:r>
              <a:rPr lang="en-US" sz="1100" smtClean="0">
                <a:ea typeface="ＭＳ Ｐゴシック"/>
                <a:cs typeface="Arial" charset="0"/>
              </a:rPr>
              <a:t>Taylor </a:t>
            </a:r>
            <a:r>
              <a:rPr lang="en-US" sz="1100" i="1" smtClean="0">
                <a:ea typeface="ＭＳ Ｐゴシック"/>
                <a:cs typeface="Arial" charset="0"/>
              </a:rPr>
              <a:t>et al. </a:t>
            </a:r>
            <a:r>
              <a:rPr lang="en-US" sz="1100" smtClean="0">
                <a:ea typeface="ＭＳ Ｐゴシック"/>
                <a:cs typeface="Arial" charset="0"/>
              </a:rPr>
              <a:t>European clinical guidelines for hyperkinetic disorder – first upgrade. </a:t>
            </a:r>
            <a:r>
              <a:rPr lang="en-US" sz="1100" i="1" smtClean="0">
                <a:ea typeface="ＭＳ Ｐゴシック"/>
                <a:cs typeface="Arial" charset="0"/>
              </a:rPr>
              <a:t>Eur Child Adolesc Psychiatry </a:t>
            </a:r>
            <a:r>
              <a:rPr lang="en-US" sz="1100" smtClean="0">
                <a:ea typeface="ＭＳ Ｐゴシック"/>
                <a:cs typeface="Arial" charset="0"/>
              </a:rPr>
              <a:t>2004; 13 (Suppl 1): I7-I30.</a:t>
            </a:r>
            <a:endParaRPr lang="es-ES" sz="11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ln/>
        </p:spPr>
        <p:txBody>
          <a:bodyPr/>
          <a:lstStyle/>
          <a:p>
            <a:pPr>
              <a:defRPr/>
            </a:pPr>
            <a:r>
              <a:rPr lang="es-ES" smtClean="0"/>
              <a:t>Estos estudios con tomografía de emisión de positrones (PET) muestran que los pacientes con TDAH presentaban concentraciones más bajas del transportador de dopamina en el núcleo accumbens, una parte del centro cerebral de la recompensa, frente a los sujetos de control.</a:t>
            </a:r>
          </a:p>
          <a:p>
            <a:pPr marL="184150" indent="-184150" eaLnBrk="1" hangingPunct="1">
              <a:spcBef>
                <a:spcPct val="0"/>
              </a:spcBef>
              <a:defRPr/>
            </a:pPr>
            <a:endParaRPr lang="en-GB" smtClean="0"/>
          </a:p>
          <a:p>
            <a:pPr marL="184150" indent="-184150" eaLnBrk="1" hangingPunct="1">
              <a:spcBef>
                <a:spcPct val="0"/>
              </a:spcBef>
              <a:defRPr/>
            </a:pPr>
            <a:r>
              <a:rPr lang="en-US" sz="1100" b="1" smtClean="0">
                <a:cs typeface="Arial" charset="0"/>
              </a:rPr>
              <a:t>Bibliografía</a:t>
            </a:r>
          </a:p>
          <a:p>
            <a:pPr marL="184150" indent="-184150" eaLnBrk="1" hangingPunct="1">
              <a:spcBef>
                <a:spcPct val="0"/>
              </a:spcBef>
              <a:defRPr/>
            </a:pPr>
            <a:endParaRPr lang="en-GB" sz="1100" smtClean="0"/>
          </a:p>
          <a:p>
            <a:pPr marL="228600" indent="-228600" eaLnBrk="1" hangingPunct="1">
              <a:spcBef>
                <a:spcPct val="0"/>
              </a:spcBef>
              <a:buFont typeface="+mj-lt"/>
              <a:buAutoNum type="arabicPeriod"/>
              <a:defRPr/>
            </a:pPr>
            <a:r>
              <a:rPr lang="en-GB" sz="1100" smtClean="0"/>
              <a:t>Volkow N.D., Wang G.J., Newcorn J., Fowler J.S., Telang F., Solanto M.V., Logan J., Wong C., Ma Y., Swanson J.M., Schulz K. and Pradhan K.</a:t>
            </a:r>
          </a:p>
          <a:p>
            <a:pPr marL="228600" indent="-228600" eaLnBrk="1" hangingPunct="1">
              <a:spcBef>
                <a:spcPct val="0"/>
              </a:spcBef>
              <a:buFont typeface="+mj-lt"/>
              <a:buAutoNum type="arabicPeriod"/>
              <a:defRPr/>
            </a:pPr>
            <a:r>
              <a:rPr lang="en-GB" sz="1100" smtClean="0"/>
              <a:t>Brain dopamine transporter levels in treatment and drug naïve adults with ADHD. Neuroimage, 34(3):1182-1190 (2007). </a:t>
            </a:r>
            <a:br>
              <a:rPr lang="en-GB" sz="1100" smtClean="0"/>
            </a:br>
            <a:endParaRPr lang="en-US" sz="1050" b="1" smtClean="0">
              <a:cs typeface="Arial" charset="0"/>
            </a:endParaRPr>
          </a:p>
          <a:p>
            <a:pPr marL="184150" indent="-184150" eaLnBrk="1" hangingPunct="1">
              <a:spcBef>
                <a:spcPct val="0"/>
              </a:spcBef>
              <a:defRPr/>
            </a:pPr>
            <a:endParaRPr lang="en-US" sz="1100" smtClean="0">
              <a:solidFill>
                <a:srgbClr val="FF0000"/>
              </a:solidFill>
              <a:cs typeface="Arial" charset="0"/>
            </a:endParaRPr>
          </a:p>
          <a:p>
            <a:pPr marL="184150" indent="-184150" eaLnBrk="1" hangingPunct="1">
              <a:spcBef>
                <a:spcPct val="0"/>
              </a:spcBef>
              <a:defRPr/>
            </a:pPr>
            <a:endParaRPr lang="en-US" sz="1100" smtClean="0">
              <a:solidFill>
                <a:srgbClr val="FF0000"/>
              </a:solidFill>
              <a:cs typeface="Arial" charset="0"/>
            </a:endParaRPr>
          </a:p>
        </p:txBody>
      </p:sp>
      <p:sp>
        <p:nvSpPr>
          <p:cNvPr id="84996" name="Slide Number Placeholder 3"/>
          <p:cNvSpPr>
            <a:spLocks noGrp="1"/>
          </p:cNvSpPr>
          <p:nvPr>
            <p:ph type="sldNum" sz="quarter" idx="5"/>
          </p:nvPr>
        </p:nvSpPr>
        <p:spPr>
          <a:noFill/>
        </p:spPr>
        <p:txBody>
          <a:bodyPr/>
          <a:lstStyle/>
          <a:p>
            <a:fld id="{2DC64F65-10E9-45E0-A4AD-34931FCFBCC6}" type="slidenum">
              <a:rPr lang="en-US" smtClean="0">
                <a:cs typeface="Arial" charset="0"/>
              </a:rPr>
              <a:pPr/>
              <a:t>27</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Slide Number Placeholder 3"/>
          <p:cNvSpPr>
            <a:spLocks noGrp="1"/>
          </p:cNvSpPr>
          <p:nvPr>
            <p:ph type="sldNum" sz="quarter" idx="5"/>
          </p:nvPr>
        </p:nvSpPr>
        <p:spPr>
          <a:noFill/>
        </p:spPr>
        <p:txBody>
          <a:bodyPr/>
          <a:lstStyle/>
          <a:p>
            <a:fld id="{699B987E-0399-46C5-932C-002A751DFA08}" type="slidenum">
              <a:rPr lang="en-US" smtClean="0">
                <a:cs typeface="Arial" charset="0"/>
              </a:rPr>
              <a:pPr/>
              <a:t>28</a:t>
            </a:fld>
            <a:endParaRPr lang="en-US" smtClean="0">
              <a:cs typeface="Arial" charset="0"/>
            </a:endParaRPr>
          </a:p>
        </p:txBody>
      </p:sp>
      <p:sp>
        <p:nvSpPr>
          <p:cNvPr id="5" name="4 Marcador de notas"/>
          <p:cNvSpPr>
            <a:spLocks noGrp="1"/>
          </p:cNvSpPr>
          <p:nvPr>
            <p:ph type="body" sz="quarter" idx="10"/>
          </p:nvPr>
        </p:nvSpPr>
        <p:spPr>
          <a:xfrm>
            <a:off x="0" y="0"/>
            <a:ext cx="0" cy="0"/>
          </a:xfrm>
        </p:spPr>
        <p:txBody>
          <a:bodyPr>
            <a:normAutofit/>
          </a:bodyPr>
          <a:lstStyle/>
          <a:p>
            <a:pPr marL="184150" indent="-184150" eaLnBrk="1" hangingPunct="1">
              <a:spcBef>
                <a:spcPct val="0"/>
              </a:spcBef>
              <a:defRPr/>
            </a:pPr>
            <a:r>
              <a:rPr lang="en-US" sz="1100" b="1" smtClean="0">
                <a:ea typeface="ＭＳ Ｐゴシック"/>
                <a:cs typeface="Arial" charset="0"/>
              </a:rPr>
              <a:t>Bibliografía</a:t>
            </a:r>
          </a:p>
          <a:p>
            <a:pPr marL="184150" indent="-184150" eaLnBrk="1" hangingPunct="1">
              <a:spcBef>
                <a:spcPct val="0"/>
              </a:spcBef>
              <a:buFont typeface="Calibri" pitchFamily="34" charset="0"/>
              <a:buAutoNum type="arabicPeriod"/>
              <a:defRPr/>
            </a:pPr>
            <a:r>
              <a:rPr lang="en-US" sz="1100" smtClean="0">
                <a:ea typeface="ＭＳ Ｐゴシック"/>
                <a:cs typeface="Arial" charset="0"/>
              </a:rPr>
              <a:t>Sonuga-Barke E. Pathogenesis. In: Banaschewski T </a:t>
            </a:r>
            <a:r>
              <a:rPr lang="en-US" sz="1100" i="1" smtClean="0">
                <a:ea typeface="ＭＳ Ｐゴシック"/>
                <a:cs typeface="Arial" charset="0"/>
              </a:rPr>
              <a:t>et al.</a:t>
            </a:r>
            <a:r>
              <a:rPr lang="en-US" sz="1100" smtClean="0">
                <a:ea typeface="ＭＳ Ｐゴシック"/>
                <a:cs typeface="Arial" charset="0"/>
              </a:rPr>
              <a:t> ADHD and Hyperkinetic Disorder 2010; Oxford Psychiatry Library, Oxford University Press: p26.</a:t>
            </a:r>
          </a:p>
          <a:p>
            <a:pPr>
              <a:defRPr/>
            </a:pPr>
            <a:endParaRPr lang="es-ES" sz="11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marL="184150" indent="-184150" eaLnBrk="1" hangingPunct="1">
              <a:spcBef>
                <a:spcPct val="0"/>
              </a:spcBef>
            </a:pPr>
            <a:r>
              <a:rPr lang="en-US" sz="1100" b="1" smtClean="0">
                <a:ea typeface="ＭＳ Ｐゴシック" pitchFamily="34" charset="-128"/>
                <a:cs typeface="Arial" charset="0"/>
              </a:rPr>
              <a:t>Bibliografía</a:t>
            </a:r>
          </a:p>
          <a:p>
            <a:pPr marL="184150" indent="-184150" eaLnBrk="1" hangingPunct="1">
              <a:spcBef>
                <a:spcPct val="0"/>
              </a:spcBef>
              <a:buFont typeface="Calibri" pitchFamily="34" charset="0"/>
              <a:buAutoNum type="arabicPeriod"/>
            </a:pPr>
            <a:r>
              <a:rPr lang="en-US" sz="1100" smtClean="0">
                <a:ea typeface="ＭＳ Ｐゴシック" pitchFamily="34" charset="-128"/>
                <a:cs typeface="Arial" charset="0"/>
              </a:rPr>
              <a:t>Sonuga-Barke E. Pathogenesis. In: Banaschewski T </a:t>
            </a:r>
            <a:r>
              <a:rPr lang="en-US" sz="1100" i="1" smtClean="0">
                <a:ea typeface="ＭＳ Ｐゴシック" pitchFamily="34" charset="-128"/>
                <a:cs typeface="Arial" charset="0"/>
              </a:rPr>
              <a:t>et al.</a:t>
            </a:r>
            <a:r>
              <a:rPr lang="en-US" sz="1100" smtClean="0">
                <a:ea typeface="ＭＳ Ｐゴシック" pitchFamily="34" charset="-128"/>
                <a:cs typeface="Arial" charset="0"/>
              </a:rPr>
              <a:t> ADHD and Hyperkinetic Disorder 2010; Oxford Psychiatry Library, Oxford University Press: p26.</a:t>
            </a:r>
            <a:endParaRPr lang="en-US" sz="1100" smtClean="0">
              <a:ea typeface="ＭＳ Ｐゴシック" pitchFamily="34" charset="-128"/>
            </a:endParaRPr>
          </a:p>
        </p:txBody>
      </p:sp>
      <p:sp>
        <p:nvSpPr>
          <p:cNvPr id="86020" name="Slide Number Placeholder 3"/>
          <p:cNvSpPr>
            <a:spLocks noGrp="1"/>
          </p:cNvSpPr>
          <p:nvPr>
            <p:ph type="sldNum" sz="quarter" idx="5"/>
          </p:nvPr>
        </p:nvSpPr>
        <p:spPr>
          <a:noFill/>
        </p:spPr>
        <p:txBody>
          <a:bodyPr/>
          <a:lstStyle/>
          <a:p>
            <a:fld id="{27095287-E673-4CE9-BB65-64CF262C637F}" type="slidenum">
              <a:rPr lang="en-US" smtClean="0">
                <a:cs typeface="Arial" charset="0"/>
              </a:rPr>
              <a:pPr/>
              <a:t>29</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1773DA88-A553-4C04-BD27-00BF77B4F174}" type="datetimeFigureOut">
              <a:rPr lang="es-ES" smtClean="0"/>
              <a:pPr/>
              <a:t>15/05/2015</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06321F36-18C7-4AB8-9331-EEBF1F970F77}"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773DA88-A553-4C04-BD27-00BF77B4F174}" type="datetimeFigureOut">
              <a:rPr lang="es-ES" smtClean="0"/>
              <a:pPr/>
              <a:t>15/05/2015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321F36-18C7-4AB8-9331-EEBF1F970F7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773DA88-A553-4C04-BD27-00BF77B4F174}" type="datetimeFigureOut">
              <a:rPr lang="es-ES" smtClean="0"/>
              <a:pPr/>
              <a:t>15/05/2015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321F36-18C7-4AB8-9331-EEBF1F970F7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1773DA88-A553-4C04-BD27-00BF77B4F174}" type="datetimeFigureOut">
              <a:rPr lang="es-ES" smtClean="0"/>
              <a:pPr/>
              <a:t>15/05/2015</a:t>
            </a:fld>
            <a:endParaRPr lang="es-ES"/>
          </a:p>
        </p:txBody>
      </p:sp>
      <p:sp>
        <p:nvSpPr>
          <p:cNvPr id="9" name="8 Marcador de número de diapositiva"/>
          <p:cNvSpPr>
            <a:spLocks noGrp="1"/>
          </p:cNvSpPr>
          <p:nvPr>
            <p:ph type="sldNum" sz="quarter" idx="15"/>
          </p:nvPr>
        </p:nvSpPr>
        <p:spPr/>
        <p:txBody>
          <a:bodyPr rtlCol="0"/>
          <a:lstStyle/>
          <a:p>
            <a:fld id="{06321F36-18C7-4AB8-9331-EEBF1F970F77}"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1773DA88-A553-4C04-BD27-00BF77B4F174}" type="datetimeFigureOut">
              <a:rPr lang="es-ES" smtClean="0"/>
              <a:pPr/>
              <a:t>15/05/2015</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06321F36-18C7-4AB8-9331-EEBF1F970F77}"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1773DA88-A553-4C04-BD27-00BF77B4F174}" type="datetimeFigureOut">
              <a:rPr lang="es-ES" smtClean="0"/>
              <a:pPr/>
              <a:t>15/05/2015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6321F36-18C7-4AB8-9331-EEBF1F970F77}"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1773DA88-A553-4C04-BD27-00BF77B4F174}" type="datetimeFigureOut">
              <a:rPr lang="es-ES" smtClean="0"/>
              <a:pPr/>
              <a:t>15/05/2015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6321F36-18C7-4AB8-9331-EEBF1F970F77}"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1773DA88-A553-4C04-BD27-00BF77B4F174}" type="datetimeFigureOut">
              <a:rPr lang="es-ES" smtClean="0"/>
              <a:pPr/>
              <a:t>15/05/2015</a:t>
            </a:fld>
            <a:endParaRPr lang="es-ES"/>
          </a:p>
        </p:txBody>
      </p:sp>
      <p:sp>
        <p:nvSpPr>
          <p:cNvPr id="7" name="6 Marcador de número de diapositiva"/>
          <p:cNvSpPr>
            <a:spLocks noGrp="1"/>
          </p:cNvSpPr>
          <p:nvPr>
            <p:ph type="sldNum" sz="quarter" idx="11"/>
          </p:nvPr>
        </p:nvSpPr>
        <p:spPr/>
        <p:txBody>
          <a:bodyPr rtlCol="0"/>
          <a:lstStyle/>
          <a:p>
            <a:fld id="{06321F36-18C7-4AB8-9331-EEBF1F970F77}"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73DA88-A553-4C04-BD27-00BF77B4F174}" type="datetimeFigureOut">
              <a:rPr lang="es-ES" smtClean="0"/>
              <a:pPr/>
              <a:t>15/05/2015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6321F36-18C7-4AB8-9331-EEBF1F970F7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1773DA88-A553-4C04-BD27-00BF77B4F174}" type="datetimeFigureOut">
              <a:rPr lang="es-ES" smtClean="0"/>
              <a:pPr/>
              <a:t>15/05/2015</a:t>
            </a:fld>
            <a:endParaRPr lang="es-ES"/>
          </a:p>
        </p:txBody>
      </p:sp>
      <p:sp>
        <p:nvSpPr>
          <p:cNvPr id="22" name="21 Marcador de número de diapositiva"/>
          <p:cNvSpPr>
            <a:spLocks noGrp="1"/>
          </p:cNvSpPr>
          <p:nvPr>
            <p:ph type="sldNum" sz="quarter" idx="15"/>
          </p:nvPr>
        </p:nvSpPr>
        <p:spPr/>
        <p:txBody>
          <a:bodyPr rtlCol="0"/>
          <a:lstStyle/>
          <a:p>
            <a:fld id="{06321F36-18C7-4AB8-9331-EEBF1F970F77}"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1773DA88-A553-4C04-BD27-00BF77B4F174}" type="datetimeFigureOut">
              <a:rPr lang="es-ES" smtClean="0"/>
              <a:pPr/>
              <a:t>15/05/2015</a:t>
            </a:fld>
            <a:endParaRPr lang="es-ES"/>
          </a:p>
        </p:txBody>
      </p:sp>
      <p:sp>
        <p:nvSpPr>
          <p:cNvPr id="18" name="17 Marcador de número de diapositiva"/>
          <p:cNvSpPr>
            <a:spLocks noGrp="1"/>
          </p:cNvSpPr>
          <p:nvPr>
            <p:ph type="sldNum" sz="quarter" idx="11"/>
          </p:nvPr>
        </p:nvSpPr>
        <p:spPr/>
        <p:txBody>
          <a:bodyPr rtlCol="0"/>
          <a:lstStyle/>
          <a:p>
            <a:fld id="{06321F36-18C7-4AB8-9331-EEBF1F970F77}"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773DA88-A553-4C04-BD27-00BF77B4F174}" type="datetimeFigureOut">
              <a:rPr lang="es-ES" smtClean="0"/>
              <a:pPr/>
              <a:t>15/05/2015</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6321F36-18C7-4AB8-9331-EEBF1F970F77}"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9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85984" y="714356"/>
            <a:ext cx="6172200" cy="2857520"/>
          </a:xfrm>
        </p:spPr>
        <p:txBody>
          <a:bodyPr>
            <a:normAutofit/>
          </a:bodyPr>
          <a:lstStyle/>
          <a:p>
            <a:r>
              <a:rPr lang="es-ES" sz="5400" dirty="0" smtClean="0"/>
              <a:t>TDAH: Una Perspectiva Clínica</a:t>
            </a:r>
            <a:endParaRPr lang="es-ES" sz="5400" dirty="0"/>
          </a:p>
        </p:txBody>
      </p:sp>
      <p:sp>
        <p:nvSpPr>
          <p:cNvPr id="3" name="2 Subtítulo"/>
          <p:cNvSpPr>
            <a:spLocks noGrp="1"/>
          </p:cNvSpPr>
          <p:nvPr>
            <p:ph type="subTitle" idx="1"/>
          </p:nvPr>
        </p:nvSpPr>
        <p:spPr/>
        <p:txBody>
          <a:bodyPr/>
          <a:lstStyle/>
          <a:p>
            <a:pPr algn="r"/>
            <a:r>
              <a:rPr lang="es-ES" dirty="0" smtClean="0"/>
              <a:t>Leticia Gómez Conde</a:t>
            </a:r>
          </a:p>
          <a:p>
            <a:pPr algn="r"/>
            <a:r>
              <a:rPr lang="es-ES" dirty="0" smtClean="0"/>
              <a:t>Médico Psiquiatra</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15"/>
          <p:cNvSpPr>
            <a:spLocks noChangeArrowheads="1"/>
          </p:cNvSpPr>
          <p:nvPr/>
        </p:nvSpPr>
        <p:spPr bwMode="auto">
          <a:xfrm>
            <a:off x="817563" y="1582738"/>
            <a:ext cx="2592387" cy="2479675"/>
          </a:xfrm>
          <a:prstGeom prst="ellipse">
            <a:avLst/>
          </a:prstGeom>
          <a:solidFill>
            <a:srgbClr val="FFCCCC">
              <a:alpha val="68234"/>
            </a:srgbClr>
          </a:solidFill>
          <a:ln w="25400">
            <a:solidFill>
              <a:srgbClr val="9999FF"/>
            </a:solidFill>
            <a:round/>
            <a:headEnd type="none" w="sm" len="sm"/>
            <a:tailEnd type="none" w="sm" len="sm"/>
          </a:ln>
        </p:spPr>
        <p:txBody>
          <a:bodyPr/>
          <a:lstStyle/>
          <a:p>
            <a:endParaRPr lang="en-US"/>
          </a:p>
        </p:txBody>
      </p:sp>
      <p:sp>
        <p:nvSpPr>
          <p:cNvPr id="9219" name="Oval 16"/>
          <p:cNvSpPr>
            <a:spLocks noChangeArrowheads="1"/>
          </p:cNvSpPr>
          <p:nvPr/>
        </p:nvSpPr>
        <p:spPr bwMode="auto">
          <a:xfrm>
            <a:off x="2995613" y="1628775"/>
            <a:ext cx="2593975" cy="2479675"/>
          </a:xfrm>
          <a:prstGeom prst="ellipse">
            <a:avLst/>
          </a:prstGeom>
          <a:solidFill>
            <a:srgbClr val="CC66FF">
              <a:alpha val="37254"/>
            </a:srgbClr>
          </a:solidFill>
          <a:ln w="25400">
            <a:solidFill>
              <a:srgbClr val="9999FF"/>
            </a:solidFill>
            <a:round/>
            <a:headEnd type="none" w="sm" len="sm"/>
            <a:tailEnd type="none" w="sm" len="sm"/>
          </a:ln>
        </p:spPr>
        <p:txBody>
          <a:bodyPr/>
          <a:lstStyle/>
          <a:p>
            <a:endParaRPr lang="en-US"/>
          </a:p>
        </p:txBody>
      </p:sp>
      <p:sp>
        <p:nvSpPr>
          <p:cNvPr id="9220" name="TextBox 18"/>
          <p:cNvSpPr txBox="1">
            <a:spLocks noChangeArrowheads="1"/>
          </p:cNvSpPr>
          <p:nvPr/>
        </p:nvSpPr>
        <p:spPr bwMode="auto">
          <a:xfrm>
            <a:off x="1152525" y="1785938"/>
            <a:ext cx="1800225" cy="706437"/>
          </a:xfrm>
          <a:prstGeom prst="rect">
            <a:avLst/>
          </a:prstGeom>
          <a:noFill/>
          <a:ln w="9525">
            <a:noFill/>
            <a:miter lim="800000"/>
            <a:headEnd/>
            <a:tailEnd/>
          </a:ln>
        </p:spPr>
        <p:txBody>
          <a:bodyPr>
            <a:spAutoFit/>
          </a:bodyPr>
          <a:lstStyle/>
          <a:p>
            <a:pPr algn="ctr"/>
            <a:r>
              <a:rPr lang="en-GB" sz="2000" b="1" dirty="0" err="1"/>
              <a:t>Falta</a:t>
            </a:r>
            <a:r>
              <a:rPr lang="en-GB" sz="2000" b="1" dirty="0"/>
              <a:t> de atención</a:t>
            </a:r>
            <a:r>
              <a:rPr lang="en-GB" sz="2000" b="1" baseline="30000" dirty="0"/>
              <a:t>1,2</a:t>
            </a:r>
          </a:p>
        </p:txBody>
      </p:sp>
      <p:sp>
        <p:nvSpPr>
          <p:cNvPr id="9221" name="TextBox 19"/>
          <p:cNvSpPr txBox="1">
            <a:spLocks noChangeArrowheads="1"/>
          </p:cNvSpPr>
          <p:nvPr/>
        </p:nvSpPr>
        <p:spPr bwMode="auto">
          <a:xfrm>
            <a:off x="1060450" y="2436813"/>
            <a:ext cx="2044700" cy="1308100"/>
          </a:xfrm>
          <a:prstGeom prst="rect">
            <a:avLst/>
          </a:prstGeom>
          <a:noFill/>
          <a:ln w="9525">
            <a:noFill/>
            <a:miter lim="800000"/>
            <a:headEnd/>
            <a:tailEnd/>
          </a:ln>
        </p:spPr>
        <p:txBody>
          <a:bodyPr>
            <a:spAutoFit/>
          </a:bodyPr>
          <a:lstStyle/>
          <a:p>
            <a:pPr marL="263525" indent="-263525">
              <a:spcBef>
                <a:spcPts val="300"/>
              </a:spcBef>
              <a:spcAft>
                <a:spcPts val="300"/>
              </a:spcAft>
              <a:buClr>
                <a:srgbClr val="D60093"/>
              </a:buClr>
              <a:buFont typeface="Arial" charset="0"/>
              <a:buChar char="•"/>
            </a:pPr>
            <a:r>
              <a:rPr lang="en-GB" sz="1400" b="1" dirty="0" err="1"/>
              <a:t>Sueña</a:t>
            </a:r>
            <a:r>
              <a:rPr lang="en-GB" sz="1400" b="1" dirty="0"/>
              <a:t> </a:t>
            </a:r>
            <a:r>
              <a:rPr lang="en-GB" sz="1400" b="1" dirty="0" err="1"/>
              <a:t>despierto</a:t>
            </a:r>
            <a:endParaRPr lang="en-GB" sz="1400" b="1" dirty="0"/>
          </a:p>
          <a:p>
            <a:pPr marL="263525" indent="-263525">
              <a:spcBef>
                <a:spcPts val="300"/>
              </a:spcBef>
              <a:spcAft>
                <a:spcPts val="300"/>
              </a:spcAft>
              <a:buClr>
                <a:srgbClr val="D60093"/>
              </a:buClr>
              <a:buFont typeface="Arial" charset="0"/>
              <a:buChar char="•"/>
            </a:pPr>
            <a:r>
              <a:rPr lang="en-GB" sz="1400" b="1" dirty="0"/>
              <a:t>Se </a:t>
            </a:r>
            <a:r>
              <a:rPr lang="en-GB" sz="1400" b="1" dirty="0" err="1"/>
              <a:t>distrae</a:t>
            </a:r>
            <a:r>
              <a:rPr lang="en-GB" sz="1400" b="1" dirty="0"/>
              <a:t> </a:t>
            </a:r>
            <a:r>
              <a:rPr lang="en-GB" sz="1400" b="1" dirty="0" err="1"/>
              <a:t>fácilmente</a:t>
            </a:r>
            <a:endParaRPr lang="en-GB" sz="1400" b="1" dirty="0"/>
          </a:p>
          <a:p>
            <a:pPr marL="263525" indent="-263525">
              <a:spcBef>
                <a:spcPts val="300"/>
              </a:spcBef>
              <a:spcAft>
                <a:spcPts val="300"/>
              </a:spcAft>
              <a:buClr>
                <a:srgbClr val="D60093"/>
              </a:buClr>
              <a:buFont typeface="Arial" charset="0"/>
              <a:buChar char="•"/>
            </a:pPr>
            <a:r>
              <a:rPr lang="en-GB" sz="1400" b="1" dirty="0"/>
              <a:t>Le </a:t>
            </a:r>
            <a:r>
              <a:rPr lang="en-GB" sz="1400" b="1" dirty="0" err="1"/>
              <a:t>cuesta</a:t>
            </a:r>
            <a:r>
              <a:rPr lang="en-GB" sz="1400" b="1" dirty="0"/>
              <a:t> </a:t>
            </a:r>
            <a:r>
              <a:rPr lang="en-GB" sz="1400" b="1" dirty="0" err="1"/>
              <a:t>centrarse</a:t>
            </a:r>
            <a:endParaRPr lang="en-GB" sz="1400" b="1" dirty="0"/>
          </a:p>
        </p:txBody>
      </p:sp>
      <p:sp>
        <p:nvSpPr>
          <p:cNvPr id="9222" name="TextBox 20"/>
          <p:cNvSpPr txBox="1">
            <a:spLocks noChangeArrowheads="1"/>
          </p:cNvSpPr>
          <p:nvPr/>
        </p:nvSpPr>
        <p:spPr bwMode="auto">
          <a:xfrm>
            <a:off x="3203575" y="2044700"/>
            <a:ext cx="2265363" cy="396875"/>
          </a:xfrm>
          <a:prstGeom prst="rect">
            <a:avLst/>
          </a:prstGeom>
          <a:noFill/>
          <a:ln w="9525">
            <a:noFill/>
            <a:miter lim="800000"/>
            <a:headEnd/>
            <a:tailEnd/>
          </a:ln>
        </p:spPr>
        <p:txBody>
          <a:bodyPr>
            <a:spAutoFit/>
          </a:bodyPr>
          <a:lstStyle/>
          <a:p>
            <a:pPr algn="ctr"/>
            <a:r>
              <a:rPr lang="en-GB" sz="2000" b="1"/>
              <a:t>Hiperactividad</a:t>
            </a:r>
            <a:r>
              <a:rPr lang="en-GB" sz="2000" b="1" baseline="30000"/>
              <a:t>1,2</a:t>
            </a:r>
          </a:p>
        </p:txBody>
      </p:sp>
      <p:sp>
        <p:nvSpPr>
          <p:cNvPr id="9223" name="TextBox 21"/>
          <p:cNvSpPr txBox="1">
            <a:spLocks noChangeArrowheads="1"/>
          </p:cNvSpPr>
          <p:nvPr/>
        </p:nvSpPr>
        <p:spPr bwMode="auto">
          <a:xfrm>
            <a:off x="3400425" y="2444750"/>
            <a:ext cx="2046288" cy="1095375"/>
          </a:xfrm>
          <a:prstGeom prst="rect">
            <a:avLst/>
          </a:prstGeom>
          <a:noFill/>
          <a:ln w="9525">
            <a:noFill/>
            <a:miter lim="800000"/>
            <a:headEnd/>
            <a:tailEnd/>
          </a:ln>
        </p:spPr>
        <p:txBody>
          <a:bodyPr>
            <a:spAutoFit/>
          </a:bodyPr>
          <a:lstStyle/>
          <a:p>
            <a:pPr marL="263525" indent="-263525">
              <a:spcBef>
                <a:spcPts val="300"/>
              </a:spcBef>
              <a:spcAft>
                <a:spcPts val="300"/>
              </a:spcAft>
              <a:buClr>
                <a:srgbClr val="D60093"/>
              </a:buClr>
              <a:buFont typeface="Arial" charset="0"/>
              <a:buChar char="•"/>
            </a:pPr>
            <a:r>
              <a:rPr lang="en-GB" sz="1400" b="1"/>
              <a:t>No se está quieto</a:t>
            </a:r>
          </a:p>
          <a:p>
            <a:pPr marL="263525" indent="-263525">
              <a:spcBef>
                <a:spcPts val="300"/>
              </a:spcBef>
              <a:spcAft>
                <a:spcPts val="300"/>
              </a:spcAft>
              <a:buClr>
                <a:srgbClr val="D60093"/>
              </a:buClr>
              <a:buFont typeface="Arial" charset="0"/>
              <a:buChar char="•"/>
            </a:pPr>
            <a:r>
              <a:rPr lang="en-GB" sz="1400" b="1"/>
              <a:t>Habla en exceso</a:t>
            </a:r>
          </a:p>
          <a:p>
            <a:pPr marL="263525" indent="-263525">
              <a:spcBef>
                <a:spcPts val="300"/>
              </a:spcBef>
              <a:spcAft>
                <a:spcPts val="300"/>
              </a:spcAft>
              <a:buClr>
                <a:srgbClr val="D60093"/>
              </a:buClr>
              <a:buFont typeface="Arial" charset="0"/>
              <a:buChar char="•"/>
            </a:pPr>
            <a:r>
              <a:rPr lang="en-GB" sz="1400" b="1"/>
              <a:t>Proclive a los accidentes</a:t>
            </a:r>
          </a:p>
        </p:txBody>
      </p:sp>
      <p:sp>
        <p:nvSpPr>
          <p:cNvPr id="10248" name="Rounded Rectangle 24"/>
          <p:cNvSpPr>
            <a:spLocks noChangeArrowheads="1"/>
          </p:cNvSpPr>
          <p:nvPr/>
        </p:nvSpPr>
        <p:spPr bwMode="auto">
          <a:xfrm>
            <a:off x="6062437" y="1676400"/>
            <a:ext cx="2566626" cy="3884612"/>
          </a:xfrm>
          <a:prstGeom prst="roundRect">
            <a:avLst>
              <a:gd name="adj" fmla="val 16667"/>
            </a:avLst>
          </a:prstGeom>
          <a:solidFill>
            <a:srgbClr val="9999FF"/>
          </a:solidFill>
          <a:ln w="25400">
            <a:solidFill>
              <a:srgbClr val="9999FF"/>
            </a:solidFill>
            <a:round/>
            <a:headEnd type="none" w="sm" len="sm"/>
            <a:tailEnd type="none" w="sm" len="sm"/>
          </a:ln>
          <a:effectLst>
            <a:glow rad="127000">
              <a:schemeClr val="bg1"/>
            </a:glow>
            <a:innerShdw blurRad="63500" dist="50800" dir="13500000">
              <a:prstClr val="black">
                <a:alpha val="50000"/>
              </a:prstClr>
            </a:innerShdw>
          </a:effectLst>
          <a:scene3d>
            <a:camera prst="orthographicFront"/>
            <a:lightRig rig="threePt" dir="t"/>
          </a:scene3d>
          <a:sp3d>
            <a:bevelT w="222250" prst="angle"/>
          </a:sp3d>
        </p:spPr>
        <p:txBody>
          <a:bodyPr/>
          <a:lstStyle/>
          <a:p>
            <a:pPr algn="ctr">
              <a:spcBef>
                <a:spcPts val="300"/>
              </a:spcBef>
              <a:spcAft>
                <a:spcPts val="300"/>
              </a:spcAft>
              <a:defRPr/>
            </a:pPr>
            <a:r>
              <a:rPr lang="en-GB" sz="2000"/>
              <a:t>Conductas concomitantes frecuentes</a:t>
            </a:r>
            <a:r>
              <a:rPr lang="en-GB" sz="2000" baseline="30000"/>
              <a:t>3</a:t>
            </a:r>
          </a:p>
          <a:p>
            <a:pPr algn="just">
              <a:spcBef>
                <a:spcPts val="300"/>
              </a:spcBef>
              <a:spcAft>
                <a:spcPts val="300"/>
              </a:spcAft>
              <a:buClr>
                <a:srgbClr val="D60093"/>
              </a:buClr>
              <a:buFont typeface="Arial" charset="0"/>
              <a:buChar char="•"/>
              <a:defRPr/>
            </a:pPr>
            <a:r>
              <a:rPr lang="en-GB" sz="1400" b="1"/>
              <a:t>  Incumplimiento de</a:t>
            </a:r>
          </a:p>
          <a:p>
            <a:pPr algn="just">
              <a:spcBef>
                <a:spcPts val="300"/>
              </a:spcBef>
              <a:spcAft>
                <a:spcPts val="300"/>
              </a:spcAft>
              <a:buClr>
                <a:srgbClr val="D60093"/>
              </a:buClr>
              <a:buFont typeface="Arial" charset="0"/>
              <a:buNone/>
              <a:defRPr/>
            </a:pPr>
            <a:r>
              <a:rPr lang="en-GB" sz="1400" b="1"/>
              <a:t>   normas</a:t>
            </a:r>
          </a:p>
          <a:p>
            <a:pPr>
              <a:spcBef>
                <a:spcPts val="300"/>
              </a:spcBef>
              <a:spcAft>
                <a:spcPts val="300"/>
              </a:spcAft>
              <a:buClr>
                <a:srgbClr val="D60093"/>
              </a:buClr>
              <a:buFont typeface="Arial" charset="0"/>
              <a:buChar char="•"/>
              <a:defRPr/>
            </a:pPr>
            <a:r>
              <a:rPr lang="en-GB" sz="1400" b="1"/>
              <a:t>  Trastornos del sueño</a:t>
            </a:r>
          </a:p>
          <a:p>
            <a:pPr>
              <a:spcBef>
                <a:spcPts val="300"/>
              </a:spcBef>
              <a:spcAft>
                <a:spcPts val="300"/>
              </a:spcAft>
              <a:buClr>
                <a:srgbClr val="D60093"/>
              </a:buClr>
              <a:buFont typeface="Arial" charset="0"/>
              <a:buChar char="•"/>
              <a:defRPr/>
            </a:pPr>
            <a:r>
              <a:rPr lang="en-GB" sz="1400" b="1"/>
              <a:t>  Agresividad</a:t>
            </a:r>
          </a:p>
          <a:p>
            <a:pPr>
              <a:spcBef>
                <a:spcPts val="300"/>
              </a:spcBef>
              <a:spcAft>
                <a:spcPts val="300"/>
              </a:spcAft>
              <a:buClr>
                <a:srgbClr val="D60093"/>
              </a:buClr>
              <a:buFont typeface="Arial" charset="0"/>
              <a:buChar char="•"/>
              <a:defRPr/>
            </a:pPr>
            <a:r>
              <a:rPr lang="en-GB" sz="1400" b="1"/>
              <a:t>  Rabietas</a:t>
            </a:r>
          </a:p>
          <a:p>
            <a:pPr>
              <a:spcBef>
                <a:spcPts val="300"/>
              </a:spcBef>
              <a:spcAft>
                <a:spcPts val="300"/>
              </a:spcAft>
              <a:buClr>
                <a:srgbClr val="D60093"/>
              </a:buClr>
              <a:buFont typeface="Arial" charset="0"/>
              <a:buChar char="•"/>
              <a:defRPr/>
            </a:pPr>
            <a:r>
              <a:rPr lang="en-GB" sz="1400" b="1"/>
              <a:t>  Tics motores</a:t>
            </a:r>
          </a:p>
          <a:p>
            <a:pPr>
              <a:spcBef>
                <a:spcPts val="300"/>
              </a:spcBef>
              <a:spcAft>
                <a:spcPts val="300"/>
              </a:spcAft>
              <a:buClr>
                <a:srgbClr val="D60093"/>
              </a:buClr>
              <a:buFont typeface="Arial" charset="0"/>
              <a:buChar char="•"/>
              <a:defRPr/>
            </a:pPr>
            <a:r>
              <a:rPr lang="en-GB" sz="1400" b="1"/>
              <a:t>  Cambios de humor</a:t>
            </a:r>
          </a:p>
          <a:p>
            <a:pPr>
              <a:spcBef>
                <a:spcPts val="300"/>
              </a:spcBef>
              <a:spcAft>
                <a:spcPts val="300"/>
              </a:spcAft>
              <a:buClr>
                <a:srgbClr val="D60093"/>
              </a:buClr>
              <a:buFont typeface="Arial" charset="0"/>
              <a:buChar char="•"/>
              <a:defRPr/>
            </a:pPr>
            <a:r>
              <a:rPr lang="en-GB" sz="1400" b="1"/>
              <a:t>  Torpeza</a:t>
            </a:r>
          </a:p>
          <a:p>
            <a:pPr>
              <a:spcBef>
                <a:spcPts val="300"/>
              </a:spcBef>
              <a:spcAft>
                <a:spcPts val="300"/>
              </a:spcAft>
              <a:buClr>
                <a:srgbClr val="D60093"/>
              </a:buClr>
              <a:buFont typeface="Arial" charset="0"/>
              <a:buChar char="•"/>
              <a:defRPr/>
            </a:pPr>
            <a:r>
              <a:rPr lang="en-GB" sz="1400" b="1"/>
              <a:t>  Lenguaje inmaduro</a:t>
            </a:r>
          </a:p>
          <a:p>
            <a:pPr>
              <a:spcBef>
                <a:spcPts val="300"/>
              </a:spcBef>
              <a:spcAft>
                <a:spcPts val="300"/>
              </a:spcAft>
              <a:defRPr/>
            </a:pPr>
            <a:endParaRPr lang="en-GB" sz="2000"/>
          </a:p>
        </p:txBody>
      </p:sp>
      <p:sp>
        <p:nvSpPr>
          <p:cNvPr id="9227" name="Oval 17"/>
          <p:cNvSpPr>
            <a:spLocks noChangeArrowheads="1"/>
          </p:cNvSpPr>
          <p:nvPr/>
        </p:nvSpPr>
        <p:spPr bwMode="auto">
          <a:xfrm>
            <a:off x="1968500" y="3357563"/>
            <a:ext cx="2593975" cy="2571750"/>
          </a:xfrm>
          <a:prstGeom prst="ellipse">
            <a:avLst/>
          </a:prstGeom>
          <a:solidFill>
            <a:srgbClr val="6600CC">
              <a:alpha val="14902"/>
            </a:srgbClr>
          </a:solidFill>
          <a:ln w="25400">
            <a:solidFill>
              <a:srgbClr val="9999FF"/>
            </a:solidFill>
            <a:round/>
            <a:headEnd type="none" w="sm" len="sm"/>
            <a:tailEnd type="none" w="sm" len="sm"/>
          </a:ln>
        </p:spPr>
        <p:txBody>
          <a:bodyPr/>
          <a:lstStyle/>
          <a:p>
            <a:endParaRPr lang="en-US"/>
          </a:p>
        </p:txBody>
      </p:sp>
      <p:sp>
        <p:nvSpPr>
          <p:cNvPr id="9228" name="Title 1"/>
          <p:cNvSpPr>
            <a:spLocks noGrp="1"/>
          </p:cNvSpPr>
          <p:nvPr>
            <p:ph type="title"/>
          </p:nvPr>
        </p:nvSpPr>
        <p:spPr/>
        <p:txBody>
          <a:bodyPr>
            <a:normAutofit/>
          </a:bodyPr>
          <a:lstStyle/>
          <a:p>
            <a:pPr algn="r" eaLnBrk="1" hangingPunct="1"/>
            <a:r>
              <a:rPr lang="en-US" dirty="0" smtClean="0">
                <a:latin typeface="Arial" pitchFamily="34" charset="0"/>
                <a:ea typeface="ＭＳ Ｐゴシック" pitchFamily="34" charset="-128"/>
                <a:cs typeface="Arial" pitchFamily="34" charset="0"/>
              </a:rPr>
              <a:t>TDAH: un </a:t>
            </a:r>
            <a:r>
              <a:rPr lang="en-US" dirty="0" err="1" smtClean="0">
                <a:latin typeface="Arial" pitchFamily="34" charset="0"/>
                <a:ea typeface="ＭＳ Ｐゴシック" pitchFamily="34" charset="-128"/>
                <a:cs typeface="Arial" pitchFamily="34" charset="0"/>
              </a:rPr>
              <a:t>trastorno</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clínicamente</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heterogéneo</a:t>
            </a:r>
            <a:endParaRPr lang="en-US" dirty="0" smtClean="0">
              <a:latin typeface="Arial" pitchFamily="34" charset="0"/>
              <a:ea typeface="ＭＳ Ｐゴシック" pitchFamily="34" charset="-128"/>
              <a:cs typeface="Arial" pitchFamily="34" charset="0"/>
            </a:endParaRPr>
          </a:p>
        </p:txBody>
      </p:sp>
      <p:sp>
        <p:nvSpPr>
          <p:cNvPr id="9229" name="TextBox 22"/>
          <p:cNvSpPr txBox="1">
            <a:spLocks noChangeArrowheads="1"/>
          </p:cNvSpPr>
          <p:nvPr/>
        </p:nvSpPr>
        <p:spPr bwMode="auto">
          <a:xfrm>
            <a:off x="2300288" y="4332288"/>
            <a:ext cx="2124075" cy="400050"/>
          </a:xfrm>
          <a:prstGeom prst="rect">
            <a:avLst/>
          </a:prstGeom>
          <a:noFill/>
          <a:ln w="9525">
            <a:noFill/>
            <a:miter lim="800000"/>
            <a:headEnd/>
            <a:tailEnd/>
          </a:ln>
        </p:spPr>
        <p:txBody>
          <a:bodyPr>
            <a:spAutoFit/>
          </a:bodyPr>
          <a:lstStyle/>
          <a:p>
            <a:pPr algn="ctr"/>
            <a:r>
              <a:rPr lang="en-GB" sz="2000" b="1"/>
              <a:t>Impulsividad</a:t>
            </a:r>
            <a:r>
              <a:rPr lang="en-GB" sz="2000" b="1" baseline="30000"/>
              <a:t>1,2</a:t>
            </a:r>
          </a:p>
        </p:txBody>
      </p:sp>
      <p:sp>
        <p:nvSpPr>
          <p:cNvPr id="9230" name="TextBox 23"/>
          <p:cNvSpPr txBox="1">
            <a:spLocks noChangeArrowheads="1"/>
          </p:cNvSpPr>
          <p:nvPr/>
        </p:nvSpPr>
        <p:spPr bwMode="auto">
          <a:xfrm>
            <a:off x="2386013" y="4737100"/>
            <a:ext cx="2044700" cy="304800"/>
          </a:xfrm>
          <a:prstGeom prst="rect">
            <a:avLst/>
          </a:prstGeom>
          <a:noFill/>
          <a:ln w="9525">
            <a:noFill/>
            <a:miter lim="800000"/>
            <a:headEnd/>
            <a:tailEnd/>
          </a:ln>
        </p:spPr>
        <p:txBody>
          <a:bodyPr>
            <a:spAutoFit/>
          </a:bodyPr>
          <a:lstStyle/>
          <a:p>
            <a:pPr marL="263525" indent="-263525">
              <a:spcBef>
                <a:spcPts val="300"/>
              </a:spcBef>
              <a:spcAft>
                <a:spcPts val="300"/>
              </a:spcAft>
              <a:buClr>
                <a:srgbClr val="D60093"/>
              </a:buClr>
              <a:buFont typeface="Arial" charset="0"/>
              <a:buChar char="•"/>
            </a:pPr>
            <a:r>
              <a:rPr lang="en-GB" sz="1400" b="1"/>
              <a:t>Perturbador</a:t>
            </a:r>
          </a:p>
        </p:txBody>
      </p:sp>
      <p:sp>
        <p:nvSpPr>
          <p:cNvPr id="9231" name="TextBox 12"/>
          <p:cNvSpPr txBox="1">
            <a:spLocks noChangeArrowheads="1"/>
          </p:cNvSpPr>
          <p:nvPr/>
        </p:nvSpPr>
        <p:spPr bwMode="auto">
          <a:xfrm>
            <a:off x="214282" y="6072206"/>
            <a:ext cx="7929618" cy="577081"/>
          </a:xfrm>
          <a:prstGeom prst="rect">
            <a:avLst/>
          </a:prstGeom>
          <a:noFill/>
          <a:ln w="9525">
            <a:noFill/>
            <a:miter lim="800000"/>
            <a:headEnd/>
            <a:tailEnd/>
          </a:ln>
        </p:spPr>
        <p:txBody>
          <a:bodyPr wrap="square">
            <a:spAutoFit/>
          </a:bodyPr>
          <a:lstStyle/>
          <a:p>
            <a:pPr>
              <a:buFont typeface="Calibri" pitchFamily="34" charset="0"/>
              <a:buAutoNum type="arabicPeriod"/>
            </a:pPr>
            <a:r>
              <a:rPr lang="en-US" sz="1050" dirty="0" err="1">
                <a:ea typeface="ＭＳ Ｐゴシック" pitchFamily="34" charset="-128"/>
              </a:rPr>
              <a:t>Faraone</a:t>
            </a:r>
            <a:r>
              <a:rPr lang="en-US" sz="1050" dirty="0">
                <a:ea typeface="ＭＳ Ｐゴシック" pitchFamily="34" charset="-128"/>
              </a:rPr>
              <a:t> &amp; Doyle. </a:t>
            </a:r>
            <a:r>
              <a:rPr lang="en-US" sz="1050" i="1" dirty="0">
                <a:ea typeface="ＭＳ Ｐゴシック" pitchFamily="34" charset="-128"/>
              </a:rPr>
              <a:t>Child </a:t>
            </a:r>
            <a:r>
              <a:rPr lang="en-US" sz="1050" i="1" dirty="0" err="1">
                <a:ea typeface="ＭＳ Ｐゴシック" pitchFamily="34" charset="-128"/>
              </a:rPr>
              <a:t>Adolesc</a:t>
            </a:r>
            <a:r>
              <a:rPr lang="en-US" sz="1050" i="1" dirty="0">
                <a:ea typeface="ＭＳ Ｐゴシック" pitchFamily="34" charset="-128"/>
              </a:rPr>
              <a:t> Psychiatry </a:t>
            </a:r>
            <a:r>
              <a:rPr lang="en-US" sz="1050" i="1" dirty="0" err="1">
                <a:ea typeface="ＭＳ Ｐゴシック" pitchFamily="34" charset="-128"/>
              </a:rPr>
              <a:t>Clin</a:t>
            </a:r>
            <a:r>
              <a:rPr lang="en-US" sz="1050" i="1" dirty="0">
                <a:ea typeface="ＭＳ Ｐゴシック" pitchFamily="34" charset="-128"/>
              </a:rPr>
              <a:t> N Am </a:t>
            </a:r>
            <a:r>
              <a:rPr lang="en-US" sz="1050" dirty="0">
                <a:ea typeface="ＭＳ Ｐゴシック" pitchFamily="34" charset="-128"/>
              </a:rPr>
              <a:t>2001; 10: 299-316.</a:t>
            </a:r>
          </a:p>
          <a:p>
            <a:pPr>
              <a:buFont typeface="Calibri" pitchFamily="34" charset="0"/>
              <a:buAutoNum type="arabicPeriod"/>
            </a:pPr>
            <a:r>
              <a:rPr lang="en-US" sz="1050" dirty="0">
                <a:ea typeface="ＭＳ Ｐゴシック" pitchFamily="34" charset="-128"/>
              </a:rPr>
              <a:t>American Psychiatric Association. Diagnostic and Statistical Manual of Mental Disorders 2004; 4th Edition (Text Revision).</a:t>
            </a:r>
          </a:p>
          <a:p>
            <a:pPr>
              <a:buFont typeface="Calibri" pitchFamily="34" charset="0"/>
              <a:buAutoNum type="arabicPeriod"/>
            </a:pPr>
            <a:r>
              <a:rPr lang="en-US" sz="1050" dirty="0">
                <a:ea typeface="ＭＳ Ｐゴシック" pitchFamily="34" charset="-128"/>
              </a:rPr>
              <a:t>Taylor </a:t>
            </a:r>
            <a:r>
              <a:rPr lang="en-US" sz="1050" i="1" dirty="0">
                <a:ea typeface="ＭＳ Ｐゴシック" pitchFamily="34" charset="-128"/>
              </a:rPr>
              <a:t>et al</a:t>
            </a:r>
            <a:r>
              <a:rPr lang="en-US" sz="1050" dirty="0">
                <a:ea typeface="ＭＳ Ｐゴシック" pitchFamily="34" charset="-128"/>
              </a:rPr>
              <a:t>. </a:t>
            </a:r>
            <a:r>
              <a:rPr lang="en-US" sz="1050" i="1" dirty="0" err="1">
                <a:ea typeface="ＭＳ Ｐゴシック" pitchFamily="34" charset="-128"/>
              </a:rPr>
              <a:t>Eur</a:t>
            </a:r>
            <a:r>
              <a:rPr lang="en-US" sz="1050" i="1" dirty="0">
                <a:ea typeface="ＭＳ Ｐゴシック" pitchFamily="34" charset="-128"/>
              </a:rPr>
              <a:t> Child </a:t>
            </a:r>
            <a:r>
              <a:rPr lang="en-US" sz="1050" i="1" dirty="0" err="1">
                <a:ea typeface="ＭＳ Ｐゴシック" pitchFamily="34" charset="-128"/>
              </a:rPr>
              <a:t>Adolesc</a:t>
            </a:r>
            <a:r>
              <a:rPr lang="en-US" sz="1050" i="1" dirty="0">
                <a:ea typeface="ＭＳ Ｐゴシック" pitchFamily="34" charset="-128"/>
              </a:rPr>
              <a:t> Psychiatry </a:t>
            </a:r>
            <a:r>
              <a:rPr lang="en-US" sz="1050" dirty="0">
                <a:ea typeface="ＭＳ Ｐゴシック" pitchFamily="34" charset="-128"/>
              </a:rPr>
              <a:t>2004;13(S1):I7-I30.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r"/>
            <a:r>
              <a:rPr lang="en-US" sz="3200" b="1" dirty="0" err="1" smtClean="0">
                <a:latin typeface="Arial" pitchFamily="34" charset="0"/>
                <a:ea typeface="ＭＳ Ｐゴシック" pitchFamily="34" charset="-128"/>
                <a:cs typeface="Arial" pitchFamily="34" charset="0"/>
              </a:rPr>
              <a:t>Diagnósticos</a:t>
            </a:r>
            <a:r>
              <a:rPr lang="en-US" sz="3200" b="1" dirty="0" smtClean="0">
                <a:latin typeface="Arial" pitchFamily="34" charset="0"/>
                <a:ea typeface="ＭＳ Ｐゴシック" pitchFamily="34" charset="-128"/>
                <a:cs typeface="Arial" pitchFamily="34" charset="0"/>
              </a:rPr>
              <a:t> </a:t>
            </a:r>
            <a:r>
              <a:rPr lang="en-US" sz="3200" b="1" dirty="0" err="1" smtClean="0">
                <a:latin typeface="Arial" pitchFamily="34" charset="0"/>
                <a:ea typeface="ＭＳ Ｐゴシック" pitchFamily="34" charset="-128"/>
                <a:cs typeface="Arial" pitchFamily="34" charset="0"/>
              </a:rPr>
              <a:t>concomitantes</a:t>
            </a:r>
            <a:r>
              <a:rPr lang="en-US" sz="3200" b="1" dirty="0" smtClean="0">
                <a:latin typeface="Arial" pitchFamily="34" charset="0"/>
                <a:ea typeface="ＭＳ Ｐゴシック" pitchFamily="34" charset="-128"/>
                <a:cs typeface="Arial" pitchFamily="34" charset="0"/>
              </a:rPr>
              <a:t> y </a:t>
            </a:r>
            <a:r>
              <a:rPr lang="en-US" sz="3200" b="1" dirty="0" err="1" smtClean="0">
                <a:latin typeface="Arial" pitchFamily="34" charset="0"/>
                <a:ea typeface="ＭＳ Ｐゴシック" pitchFamily="34" charset="-128"/>
                <a:cs typeface="Arial" pitchFamily="34" charset="0"/>
              </a:rPr>
              <a:t>diferenciales</a:t>
            </a:r>
            <a:r>
              <a:rPr lang="en-US" sz="3200" b="1" dirty="0" smtClean="0">
                <a:latin typeface="Arial" pitchFamily="34" charset="0"/>
                <a:ea typeface="ＭＳ Ｐゴシック" pitchFamily="34" charset="-128"/>
                <a:cs typeface="Arial" pitchFamily="34" charset="0"/>
              </a:rPr>
              <a:t> </a:t>
            </a:r>
            <a:r>
              <a:rPr lang="en-US" sz="3200" b="1" dirty="0" err="1" smtClean="0">
                <a:latin typeface="Arial" pitchFamily="34" charset="0"/>
                <a:ea typeface="ＭＳ Ｐゴシック" pitchFamily="34" charset="-128"/>
                <a:cs typeface="Arial" pitchFamily="34" charset="0"/>
              </a:rPr>
              <a:t>frecuentes</a:t>
            </a:r>
            <a:endParaRPr lang="es-ES" sz="3200" b="1" dirty="0">
              <a:latin typeface="Arial" pitchFamily="34" charset="0"/>
              <a:cs typeface="Arial" pitchFamily="34" charset="0"/>
            </a:endParaRPr>
          </a:p>
        </p:txBody>
      </p:sp>
      <p:grpSp>
        <p:nvGrpSpPr>
          <p:cNvPr id="3" name="Group 21"/>
          <p:cNvGrpSpPr>
            <a:grpSpLocks/>
          </p:cNvGrpSpPr>
          <p:nvPr/>
        </p:nvGrpSpPr>
        <p:grpSpPr bwMode="auto">
          <a:xfrm>
            <a:off x="714348" y="2143116"/>
            <a:ext cx="7667625" cy="3949700"/>
            <a:chOff x="899592" y="1531762"/>
            <a:chExt cx="7668867" cy="3950350"/>
          </a:xfrm>
        </p:grpSpPr>
        <p:sp>
          <p:nvSpPr>
            <p:cNvPr id="6" name="Rectangle 6"/>
            <p:cNvSpPr/>
            <p:nvPr/>
          </p:nvSpPr>
          <p:spPr>
            <a:xfrm>
              <a:off x="1043608" y="3748563"/>
              <a:ext cx="1872208" cy="1076949"/>
            </a:xfrm>
            <a:prstGeom prst="rect">
              <a:avLst/>
            </a:prstGeom>
            <a:solidFill>
              <a:srgbClr val="9999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1"/>
            <a:lstStyle/>
            <a:p>
              <a:pPr algn="ctr">
                <a:defRPr/>
              </a:pPr>
              <a:r>
                <a:rPr lang="en-GB" sz="1400" b="1">
                  <a:solidFill>
                    <a:schemeClr val="tx1"/>
                  </a:solidFill>
                  <a:cs typeface="Arial" pitchFamily="34" charset="0"/>
                </a:rPr>
                <a:t>Trastorno negativista desafiante o trastorno disocial</a:t>
              </a:r>
            </a:p>
            <a:p>
              <a:pPr algn="ctr">
                <a:defRPr/>
              </a:pPr>
              <a:endParaRPr lang="en-GB" sz="1400" b="1">
                <a:solidFill>
                  <a:schemeClr val="tx1"/>
                </a:solidFill>
                <a:cs typeface="Arial" pitchFamily="34" charset="0"/>
              </a:endParaRPr>
            </a:p>
          </p:txBody>
        </p:sp>
        <p:sp>
          <p:nvSpPr>
            <p:cNvPr id="7" name="TextBox 7"/>
            <p:cNvSpPr txBox="1">
              <a:spLocks noChangeArrowheads="1"/>
            </p:cNvSpPr>
            <p:nvPr/>
          </p:nvSpPr>
          <p:spPr bwMode="auto">
            <a:xfrm>
              <a:off x="899592" y="4900935"/>
              <a:ext cx="2040268" cy="581176"/>
            </a:xfrm>
            <a:prstGeom prst="rect">
              <a:avLst/>
            </a:prstGeom>
            <a:noFill/>
            <a:ln w="9525">
              <a:noFill/>
              <a:miter lim="800000"/>
              <a:headEnd/>
              <a:tailEnd/>
            </a:ln>
          </p:spPr>
          <p:txBody>
            <a:bodyPr>
              <a:spAutoFit/>
            </a:bodyPr>
            <a:lstStyle/>
            <a:p>
              <a:pPr algn="ctr"/>
              <a:r>
                <a:rPr lang="en-GB" sz="1600" b="1">
                  <a:solidFill>
                    <a:srgbClr val="666699"/>
                  </a:solidFill>
                </a:rPr>
                <a:t>Muy frecuente</a:t>
              </a:r>
            </a:p>
            <a:p>
              <a:pPr algn="ctr"/>
              <a:r>
                <a:rPr lang="en-GB" sz="1600" b="1">
                  <a:solidFill>
                    <a:srgbClr val="666699"/>
                  </a:solidFill>
                </a:rPr>
                <a:t>(más del 50%)</a:t>
              </a:r>
            </a:p>
          </p:txBody>
        </p:sp>
        <p:sp>
          <p:nvSpPr>
            <p:cNvPr id="8" name="TextBox 8"/>
            <p:cNvSpPr txBox="1">
              <a:spLocks noChangeArrowheads="1"/>
            </p:cNvSpPr>
            <p:nvPr/>
          </p:nvSpPr>
          <p:spPr bwMode="auto">
            <a:xfrm>
              <a:off x="2916044" y="4900991"/>
              <a:ext cx="1762410" cy="581121"/>
            </a:xfrm>
            <a:prstGeom prst="rect">
              <a:avLst/>
            </a:prstGeom>
            <a:noFill/>
            <a:ln w="9525">
              <a:noFill/>
              <a:miter lim="800000"/>
              <a:headEnd/>
              <a:tailEnd/>
            </a:ln>
          </p:spPr>
          <p:txBody>
            <a:bodyPr>
              <a:spAutoFit/>
            </a:bodyPr>
            <a:lstStyle/>
            <a:p>
              <a:pPr algn="ctr"/>
              <a:r>
                <a:rPr lang="en-GB" sz="1600" b="1">
                  <a:solidFill>
                    <a:srgbClr val="666699"/>
                  </a:solidFill>
                </a:rPr>
                <a:t>Frecuente</a:t>
              </a:r>
            </a:p>
            <a:p>
              <a:pPr algn="ctr"/>
              <a:r>
                <a:rPr lang="en-GB" sz="1600" b="1">
                  <a:solidFill>
                    <a:srgbClr val="666699"/>
                  </a:solidFill>
                </a:rPr>
                <a:t>(hasta el 50%)</a:t>
              </a:r>
            </a:p>
          </p:txBody>
        </p:sp>
        <p:sp>
          <p:nvSpPr>
            <p:cNvPr id="9" name="TextBox 9"/>
            <p:cNvSpPr txBox="1">
              <a:spLocks noChangeArrowheads="1"/>
            </p:cNvSpPr>
            <p:nvPr/>
          </p:nvSpPr>
          <p:spPr bwMode="auto">
            <a:xfrm>
              <a:off x="4791185" y="4900991"/>
              <a:ext cx="2084725" cy="581121"/>
            </a:xfrm>
            <a:prstGeom prst="rect">
              <a:avLst/>
            </a:prstGeom>
            <a:noFill/>
            <a:ln w="9525">
              <a:noFill/>
              <a:miter lim="800000"/>
              <a:headEnd/>
              <a:tailEnd/>
            </a:ln>
          </p:spPr>
          <p:txBody>
            <a:bodyPr>
              <a:spAutoFit/>
            </a:bodyPr>
            <a:lstStyle/>
            <a:p>
              <a:pPr algn="ctr"/>
              <a:r>
                <a:rPr lang="en-GB" sz="1600" b="1">
                  <a:solidFill>
                    <a:srgbClr val="666699"/>
                  </a:solidFill>
                </a:rPr>
                <a:t>Menos frecuente</a:t>
              </a:r>
            </a:p>
            <a:p>
              <a:pPr algn="ctr"/>
              <a:r>
                <a:rPr lang="en-GB" sz="1600" b="1">
                  <a:solidFill>
                    <a:srgbClr val="666699"/>
                  </a:solidFill>
                </a:rPr>
                <a:t>(hasta el 20%)</a:t>
              </a:r>
            </a:p>
          </p:txBody>
        </p:sp>
        <p:sp>
          <p:nvSpPr>
            <p:cNvPr id="10" name="TextBox 10"/>
            <p:cNvSpPr txBox="1">
              <a:spLocks noChangeArrowheads="1"/>
            </p:cNvSpPr>
            <p:nvPr/>
          </p:nvSpPr>
          <p:spPr bwMode="auto">
            <a:xfrm>
              <a:off x="6948264" y="4900512"/>
              <a:ext cx="1620195" cy="338554"/>
            </a:xfrm>
            <a:prstGeom prst="rect">
              <a:avLst/>
            </a:prstGeom>
            <a:noFill/>
            <a:ln w="9525">
              <a:noFill/>
              <a:miter lim="800000"/>
              <a:headEnd/>
              <a:tailEnd/>
            </a:ln>
          </p:spPr>
          <p:txBody>
            <a:bodyPr>
              <a:spAutoFit/>
            </a:bodyPr>
            <a:lstStyle/>
            <a:p>
              <a:pPr algn="ctr"/>
              <a:r>
                <a:rPr lang="en-GB" sz="1600" b="1">
                  <a:solidFill>
                    <a:srgbClr val="666699"/>
                  </a:solidFill>
                </a:rPr>
                <a:t>Infrecuente</a:t>
              </a:r>
            </a:p>
          </p:txBody>
        </p:sp>
        <p:sp>
          <p:nvSpPr>
            <p:cNvPr id="11" name="Rectangle 11"/>
            <p:cNvSpPr/>
            <p:nvPr/>
          </p:nvSpPr>
          <p:spPr>
            <a:xfrm>
              <a:off x="2915816" y="3748563"/>
              <a:ext cx="1872208" cy="1076949"/>
            </a:xfrm>
            <a:prstGeom prst="rect">
              <a:avLst/>
            </a:prstGeom>
            <a:solidFill>
              <a:srgbClr val="9999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1"/>
            <a:lstStyle/>
            <a:p>
              <a:pPr algn="ctr">
                <a:defRPr/>
              </a:pPr>
              <a:endParaRPr lang="en-GB" sz="1400" b="1">
                <a:solidFill>
                  <a:schemeClr val="tx1"/>
                </a:solidFill>
                <a:cs typeface="Arial" pitchFamily="34" charset="0"/>
              </a:endParaRPr>
            </a:p>
            <a:p>
              <a:pPr algn="ctr">
                <a:defRPr/>
              </a:pPr>
              <a:r>
                <a:rPr lang="en-GB" sz="1400" b="1">
                  <a:solidFill>
                    <a:schemeClr val="tx1"/>
                  </a:solidFill>
                  <a:cs typeface="Arial" pitchFamily="34" charset="0"/>
                </a:rPr>
                <a:t>Trastorno del aprendizaje</a:t>
              </a:r>
            </a:p>
            <a:p>
              <a:pPr algn="ctr">
                <a:defRPr/>
              </a:pPr>
              <a:endParaRPr lang="en-GB" sz="1400" b="1">
                <a:solidFill>
                  <a:schemeClr val="tx1"/>
                </a:solidFill>
                <a:cs typeface="Arial" pitchFamily="34" charset="0"/>
              </a:endParaRPr>
            </a:p>
            <a:p>
              <a:pPr algn="ctr">
                <a:defRPr/>
              </a:pPr>
              <a:endParaRPr lang="en-GB" sz="1400" b="1">
                <a:solidFill>
                  <a:schemeClr val="tx1"/>
                </a:solidFill>
                <a:cs typeface="Arial" pitchFamily="34" charset="0"/>
              </a:endParaRPr>
            </a:p>
          </p:txBody>
        </p:sp>
        <p:sp>
          <p:nvSpPr>
            <p:cNvPr id="12" name="Rectangle 12"/>
            <p:cNvSpPr/>
            <p:nvPr/>
          </p:nvSpPr>
          <p:spPr>
            <a:xfrm>
              <a:off x="4788024" y="3748563"/>
              <a:ext cx="1872208" cy="1076949"/>
            </a:xfrm>
            <a:prstGeom prst="rect">
              <a:avLst/>
            </a:prstGeom>
            <a:solidFill>
              <a:srgbClr val="9999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1"/>
            <a:lstStyle/>
            <a:p>
              <a:pPr algn="ctr">
                <a:defRPr/>
              </a:pPr>
              <a:endParaRPr lang="en-GB" sz="1400" b="1">
                <a:solidFill>
                  <a:schemeClr val="tx1"/>
                </a:solidFill>
                <a:cs typeface="Arial" pitchFamily="34" charset="0"/>
              </a:endParaRPr>
            </a:p>
            <a:p>
              <a:pPr algn="ctr">
                <a:defRPr/>
              </a:pPr>
              <a:r>
                <a:rPr lang="en-GB" sz="1400" b="1">
                  <a:solidFill>
                    <a:schemeClr val="tx1"/>
                  </a:solidFill>
                  <a:cs typeface="Arial" pitchFamily="34" charset="0"/>
                </a:rPr>
                <a:t>Trastorno de tics</a:t>
              </a:r>
            </a:p>
            <a:p>
              <a:pPr algn="ctr">
                <a:defRPr/>
              </a:pPr>
              <a:endParaRPr lang="en-GB" sz="1400" b="1">
                <a:solidFill>
                  <a:schemeClr val="tx1"/>
                </a:solidFill>
                <a:cs typeface="Arial" pitchFamily="34" charset="0"/>
              </a:endParaRPr>
            </a:p>
          </p:txBody>
        </p:sp>
        <p:sp>
          <p:nvSpPr>
            <p:cNvPr id="13" name="Rectangle 13"/>
            <p:cNvSpPr/>
            <p:nvPr/>
          </p:nvSpPr>
          <p:spPr>
            <a:xfrm>
              <a:off x="6660232" y="3748563"/>
              <a:ext cx="1872208" cy="1076949"/>
            </a:xfrm>
            <a:prstGeom prst="rect">
              <a:avLst/>
            </a:prstGeom>
            <a:solidFill>
              <a:srgbClr val="9999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1"/>
            <a:lstStyle/>
            <a:p>
              <a:pPr algn="ctr">
                <a:defRPr/>
              </a:pPr>
              <a:endParaRPr lang="en-GB" sz="1400" b="1">
                <a:solidFill>
                  <a:schemeClr val="tx1"/>
                </a:solidFill>
                <a:cs typeface="Arial" pitchFamily="34" charset="0"/>
              </a:endParaRPr>
            </a:p>
            <a:p>
              <a:pPr algn="ctr">
                <a:defRPr/>
              </a:pPr>
              <a:r>
                <a:rPr lang="en-GB" sz="1400" b="1">
                  <a:solidFill>
                    <a:schemeClr val="tx1"/>
                  </a:solidFill>
                  <a:cs typeface="Arial" pitchFamily="34" charset="0"/>
                </a:rPr>
                <a:t>Trastorno del espectro autista</a:t>
              </a:r>
            </a:p>
            <a:p>
              <a:pPr algn="ctr">
                <a:defRPr/>
              </a:pPr>
              <a:endParaRPr lang="en-GB" sz="1400" b="1">
                <a:solidFill>
                  <a:schemeClr val="tx1"/>
                </a:solidFill>
                <a:cs typeface="Arial" pitchFamily="34" charset="0"/>
              </a:endParaRPr>
            </a:p>
          </p:txBody>
        </p:sp>
        <p:sp>
          <p:nvSpPr>
            <p:cNvPr id="14" name="Rectangle 14"/>
            <p:cNvSpPr/>
            <p:nvPr/>
          </p:nvSpPr>
          <p:spPr>
            <a:xfrm>
              <a:off x="2915816" y="2659303"/>
              <a:ext cx="1872208" cy="1076949"/>
            </a:xfrm>
            <a:prstGeom prst="rect">
              <a:avLst/>
            </a:prstGeom>
            <a:solidFill>
              <a:srgbClr val="9999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1"/>
            <a:lstStyle/>
            <a:p>
              <a:pPr algn="ctr">
                <a:defRPr/>
              </a:pPr>
              <a:endParaRPr lang="en-GB" sz="1400" b="1">
                <a:solidFill>
                  <a:schemeClr val="tx1"/>
                </a:solidFill>
                <a:cs typeface="Arial" pitchFamily="34" charset="0"/>
              </a:endParaRPr>
            </a:p>
            <a:p>
              <a:pPr algn="ctr">
                <a:defRPr/>
              </a:pPr>
              <a:r>
                <a:rPr lang="en-GB" sz="1400" b="1">
                  <a:solidFill>
                    <a:schemeClr val="tx1"/>
                  </a:solidFill>
                  <a:cs typeface="Arial" pitchFamily="34" charset="0"/>
                </a:rPr>
                <a:t>Trastorno de ansiedad</a:t>
              </a:r>
            </a:p>
            <a:p>
              <a:pPr algn="ctr">
                <a:defRPr/>
              </a:pPr>
              <a:endParaRPr lang="en-GB" sz="1400" b="1">
                <a:solidFill>
                  <a:schemeClr val="tx1"/>
                </a:solidFill>
                <a:cs typeface="Arial" pitchFamily="34" charset="0"/>
              </a:endParaRPr>
            </a:p>
            <a:p>
              <a:pPr algn="ctr">
                <a:defRPr/>
              </a:pPr>
              <a:endParaRPr lang="en-GB" sz="1400" b="1">
                <a:solidFill>
                  <a:schemeClr val="tx1"/>
                </a:solidFill>
                <a:cs typeface="Arial" pitchFamily="34" charset="0"/>
              </a:endParaRPr>
            </a:p>
          </p:txBody>
        </p:sp>
        <p:sp>
          <p:nvSpPr>
            <p:cNvPr id="15" name="Rectangle 15"/>
            <p:cNvSpPr/>
            <p:nvPr/>
          </p:nvSpPr>
          <p:spPr>
            <a:xfrm>
              <a:off x="2915816" y="1559963"/>
              <a:ext cx="1872208" cy="1076949"/>
            </a:xfrm>
            <a:prstGeom prst="rect">
              <a:avLst/>
            </a:prstGeom>
            <a:solidFill>
              <a:srgbClr val="9999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1"/>
            <a:lstStyle/>
            <a:p>
              <a:pPr algn="ctr">
                <a:defRPr/>
              </a:pPr>
              <a:endParaRPr lang="en-GB" sz="1400" b="1">
                <a:solidFill>
                  <a:schemeClr val="tx1"/>
                </a:solidFill>
                <a:cs typeface="Arial" pitchFamily="34" charset="0"/>
              </a:endParaRPr>
            </a:p>
            <a:p>
              <a:pPr algn="ctr">
                <a:defRPr/>
              </a:pPr>
              <a:r>
                <a:rPr lang="en-GB" sz="1400" b="1">
                  <a:solidFill>
                    <a:schemeClr val="tx1"/>
                  </a:solidFill>
                  <a:cs typeface="Arial" pitchFamily="34" charset="0"/>
                </a:rPr>
                <a:t>Trastorno de coordinación del desarrollo</a:t>
              </a:r>
            </a:p>
            <a:p>
              <a:pPr algn="ctr">
                <a:defRPr/>
              </a:pPr>
              <a:endParaRPr lang="en-GB" sz="1400" b="1">
                <a:solidFill>
                  <a:schemeClr val="tx1"/>
                </a:solidFill>
                <a:cs typeface="Arial" pitchFamily="34" charset="0"/>
              </a:endParaRPr>
            </a:p>
            <a:p>
              <a:pPr algn="ctr">
                <a:defRPr/>
              </a:pPr>
              <a:endParaRPr lang="en-GB" sz="1400" b="1">
                <a:solidFill>
                  <a:schemeClr val="tx1"/>
                </a:solidFill>
                <a:cs typeface="Arial" pitchFamily="34" charset="0"/>
              </a:endParaRPr>
            </a:p>
          </p:txBody>
        </p:sp>
        <p:sp>
          <p:nvSpPr>
            <p:cNvPr id="16" name="Rectangle 16"/>
            <p:cNvSpPr/>
            <p:nvPr/>
          </p:nvSpPr>
          <p:spPr>
            <a:xfrm>
              <a:off x="4788024" y="2646992"/>
              <a:ext cx="1872208" cy="1076949"/>
            </a:xfrm>
            <a:prstGeom prst="rect">
              <a:avLst/>
            </a:prstGeom>
            <a:solidFill>
              <a:srgbClr val="9999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1"/>
            <a:lstStyle/>
            <a:p>
              <a:pPr algn="ctr">
                <a:defRPr/>
              </a:pPr>
              <a:endParaRPr lang="en-GB" sz="1400" b="1" dirty="0">
                <a:solidFill>
                  <a:schemeClr val="tx1"/>
                </a:solidFill>
                <a:cs typeface="Arial" pitchFamily="34" charset="0"/>
              </a:endParaRPr>
            </a:p>
            <a:p>
              <a:pPr algn="ctr">
                <a:defRPr/>
              </a:pPr>
              <a:r>
                <a:rPr lang="en-GB" sz="1400" b="1" dirty="0" err="1">
                  <a:solidFill>
                    <a:schemeClr val="tx1"/>
                  </a:solidFill>
                  <a:cs typeface="Arial" pitchFamily="34" charset="0"/>
                </a:rPr>
                <a:t>Trastorno</a:t>
              </a:r>
              <a:r>
                <a:rPr lang="en-GB" sz="1400" b="1" dirty="0">
                  <a:solidFill>
                    <a:schemeClr val="tx1"/>
                  </a:solidFill>
                  <a:cs typeface="Arial" pitchFamily="34" charset="0"/>
                </a:rPr>
                <a:t> </a:t>
              </a:r>
              <a:r>
                <a:rPr lang="en-GB" sz="1400" b="1" dirty="0" err="1">
                  <a:solidFill>
                    <a:schemeClr val="tx1"/>
                  </a:solidFill>
                  <a:cs typeface="Arial" pitchFamily="34" charset="0"/>
                </a:rPr>
                <a:t>depresivo</a:t>
              </a:r>
              <a:endParaRPr lang="en-GB" sz="1400" b="1" dirty="0">
                <a:solidFill>
                  <a:schemeClr val="tx1"/>
                </a:solidFill>
                <a:cs typeface="Arial" pitchFamily="34" charset="0"/>
              </a:endParaRPr>
            </a:p>
            <a:p>
              <a:pPr algn="ctr">
                <a:defRPr/>
              </a:pPr>
              <a:endParaRPr lang="en-GB" sz="1400" b="1" dirty="0">
                <a:solidFill>
                  <a:schemeClr val="tx1"/>
                </a:solidFill>
                <a:cs typeface="Arial" pitchFamily="34" charset="0"/>
              </a:endParaRPr>
            </a:p>
          </p:txBody>
        </p:sp>
        <p:sp>
          <p:nvSpPr>
            <p:cNvPr id="17" name="Rectangle 17"/>
            <p:cNvSpPr/>
            <p:nvPr/>
          </p:nvSpPr>
          <p:spPr>
            <a:xfrm>
              <a:off x="6660232" y="2646992"/>
              <a:ext cx="1872208" cy="1076949"/>
            </a:xfrm>
            <a:prstGeom prst="rect">
              <a:avLst/>
            </a:prstGeom>
            <a:solidFill>
              <a:srgbClr val="9999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1"/>
            <a:lstStyle/>
            <a:p>
              <a:pPr algn="ctr">
                <a:defRPr/>
              </a:pPr>
              <a:endParaRPr lang="en-GB" sz="1400" b="1">
                <a:solidFill>
                  <a:schemeClr val="tx1"/>
                </a:solidFill>
                <a:cs typeface="Arial" pitchFamily="34" charset="0"/>
              </a:endParaRPr>
            </a:p>
            <a:p>
              <a:pPr algn="ctr">
                <a:defRPr/>
              </a:pPr>
              <a:r>
                <a:rPr lang="en-GB" sz="1400" b="1">
                  <a:solidFill>
                    <a:schemeClr val="tx1"/>
                  </a:solidFill>
                  <a:cs typeface="Arial" pitchFamily="34" charset="0"/>
                </a:rPr>
                <a:t>Retraso mental</a:t>
              </a:r>
            </a:p>
            <a:p>
              <a:pPr algn="ctr">
                <a:defRPr/>
              </a:pPr>
              <a:endParaRPr lang="en-GB" sz="1400" b="1">
                <a:solidFill>
                  <a:schemeClr val="tx1"/>
                </a:solidFill>
                <a:cs typeface="Arial" pitchFamily="3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2286000" y="3124200"/>
            <a:ext cx="6172200" cy="1447808"/>
          </a:xfrm>
        </p:spPr>
        <p:txBody>
          <a:bodyPr/>
          <a:lstStyle/>
          <a:p>
            <a:r>
              <a:rPr lang="es-ES" dirty="0" smtClean="0"/>
              <a:t>¿A qué se debe el TDAH?</a:t>
            </a:r>
            <a:endParaRPr lang="es-ES" dirty="0"/>
          </a:p>
        </p:txBody>
      </p:sp>
      <p:sp>
        <p:nvSpPr>
          <p:cNvPr id="4" name="3 Subtítulo"/>
          <p:cNvSpPr>
            <a:spLocks noGrp="1"/>
          </p:cNvSpPr>
          <p:nvPr>
            <p:ph type="subTitle" idx="1"/>
          </p:nvPr>
        </p:nvSpPr>
        <p:spPr/>
        <p:txBody>
          <a:bodyPr>
            <a:normAutofit/>
          </a:bodyPr>
          <a:lstStyle/>
          <a:p>
            <a:r>
              <a:rPr lang="es-ES" sz="2800" dirty="0" smtClean="0"/>
              <a:t>¿Por qué aparece el trastorno?</a:t>
            </a:r>
            <a:endParaRPr lang="es-E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96908"/>
          </a:xfrm>
        </p:spPr>
        <p:txBody>
          <a:bodyPr>
            <a:normAutofit/>
          </a:bodyPr>
          <a:lstStyle/>
          <a:p>
            <a:pPr algn="r"/>
            <a:r>
              <a:rPr lang="en-US" sz="3200" b="1" dirty="0" smtClean="0">
                <a:latin typeface="Arial" pitchFamily="34" charset="0"/>
                <a:ea typeface="ＭＳ Ｐゴシック" pitchFamily="34" charset="-128"/>
                <a:cs typeface="Arial" pitchFamily="34" charset="0"/>
              </a:rPr>
              <a:t>                                </a:t>
            </a:r>
            <a:r>
              <a:rPr lang="en-US" sz="3200" b="1" dirty="0" err="1" smtClean="0">
                <a:latin typeface="Arial" pitchFamily="34" charset="0"/>
                <a:ea typeface="ＭＳ Ｐゴシック" pitchFamily="34" charset="-128"/>
                <a:cs typeface="Arial" pitchFamily="34" charset="0"/>
              </a:rPr>
              <a:t>Causas</a:t>
            </a:r>
            <a:r>
              <a:rPr lang="en-US" sz="3200" b="1" dirty="0" smtClean="0">
                <a:latin typeface="Arial" pitchFamily="34" charset="0"/>
                <a:ea typeface="ＭＳ Ｐゴシック" pitchFamily="34" charset="-128"/>
                <a:cs typeface="Arial" pitchFamily="34" charset="0"/>
              </a:rPr>
              <a:t> del TDAH</a:t>
            </a:r>
            <a:endParaRPr lang="es-ES" sz="3200" b="1" dirty="0">
              <a:latin typeface="Arial" pitchFamily="34" charset="0"/>
              <a:cs typeface="Arial" pitchFamily="34" charset="0"/>
            </a:endParaRPr>
          </a:p>
        </p:txBody>
      </p:sp>
      <p:grpSp>
        <p:nvGrpSpPr>
          <p:cNvPr id="3" name="Group 12"/>
          <p:cNvGrpSpPr>
            <a:grpSpLocks/>
          </p:cNvGrpSpPr>
          <p:nvPr/>
        </p:nvGrpSpPr>
        <p:grpSpPr bwMode="auto">
          <a:xfrm>
            <a:off x="2863396" y="1616030"/>
            <a:ext cx="3136198" cy="2087845"/>
            <a:chOff x="575002" y="4160314"/>
            <a:chExt cx="3135228" cy="2088086"/>
          </a:xfrm>
        </p:grpSpPr>
        <p:pic>
          <p:nvPicPr>
            <p:cNvPr id="4" name="Picture 9" descr="81981571.jpg"/>
            <p:cNvPicPr>
              <a:picLocks noChangeAspect="1"/>
            </p:cNvPicPr>
            <p:nvPr/>
          </p:nvPicPr>
          <p:blipFill>
            <a:blip r:embed="rId2" cstate="print"/>
            <a:stretch>
              <a:fillRect/>
            </a:stretch>
          </p:blipFill>
          <p:spPr>
            <a:xfrm>
              <a:off x="575002" y="4160314"/>
              <a:ext cx="3135228" cy="2088086"/>
            </a:xfrm>
            <a:prstGeom prst="rect">
              <a:avLst/>
            </a:prstGeom>
            <a:effectLst>
              <a:softEdge rad="317500"/>
            </a:effectLst>
          </p:spPr>
        </p:pic>
        <p:sp>
          <p:nvSpPr>
            <p:cNvPr id="5" name="TextBox 10"/>
            <p:cNvSpPr txBox="1">
              <a:spLocks noChangeArrowheads="1"/>
            </p:cNvSpPr>
            <p:nvPr/>
          </p:nvSpPr>
          <p:spPr bwMode="auto">
            <a:xfrm>
              <a:off x="783344" y="4187337"/>
              <a:ext cx="2569368" cy="430937"/>
            </a:xfrm>
            <a:prstGeom prst="rect">
              <a:avLst/>
            </a:prstGeom>
            <a:noFill/>
            <a:ln w="9525">
              <a:noFill/>
              <a:miter lim="800000"/>
              <a:headEnd/>
              <a:tailEnd/>
            </a:ln>
          </p:spPr>
          <p:txBody>
            <a:bodyPr wrap="square">
              <a:spAutoFit/>
            </a:bodyPr>
            <a:lstStyle/>
            <a:p>
              <a:pPr algn="ctr"/>
              <a:r>
                <a:rPr lang="en-GB" sz="2200" b="1" dirty="0" err="1"/>
                <a:t>Neurobiológicas</a:t>
              </a:r>
              <a:endParaRPr lang="en-GB" sz="2200" b="1" dirty="0"/>
            </a:p>
          </p:txBody>
        </p:sp>
        <p:sp>
          <p:nvSpPr>
            <p:cNvPr id="6" name="Freeform 11"/>
            <p:cNvSpPr/>
            <p:nvPr/>
          </p:nvSpPr>
          <p:spPr bwMode="auto">
            <a:xfrm>
              <a:off x="989509" y="4670395"/>
              <a:ext cx="1047565" cy="1044605"/>
            </a:xfrm>
            <a:custGeom>
              <a:avLst/>
              <a:gdLst>
                <a:gd name="connsiteX0" fmla="*/ 32551 w 1047565"/>
                <a:gd name="connsiteY0" fmla="*/ 639192 h 1044605"/>
                <a:gd name="connsiteX1" fmla="*/ 103573 w 1047565"/>
                <a:gd name="connsiteY1" fmla="*/ 514904 h 1044605"/>
                <a:gd name="connsiteX2" fmla="*/ 168676 w 1047565"/>
                <a:gd name="connsiteY2" fmla="*/ 337351 h 1044605"/>
                <a:gd name="connsiteX3" fmla="*/ 361025 w 1047565"/>
                <a:gd name="connsiteY3" fmla="*/ 156838 h 1044605"/>
                <a:gd name="connsiteX4" fmla="*/ 523783 w 1047565"/>
                <a:gd name="connsiteY4" fmla="*/ 65103 h 1044605"/>
                <a:gd name="connsiteX5" fmla="*/ 662866 w 1047565"/>
                <a:gd name="connsiteY5" fmla="*/ 0 h 1044605"/>
                <a:gd name="connsiteX6" fmla="*/ 793072 w 1047565"/>
                <a:gd name="connsiteY6" fmla="*/ 23673 h 1044605"/>
                <a:gd name="connsiteX7" fmla="*/ 846338 w 1047565"/>
                <a:gd name="connsiteY7" fmla="*/ 62143 h 1044605"/>
                <a:gd name="connsiteX8" fmla="*/ 798990 w 1047565"/>
                <a:gd name="connsiteY8" fmla="*/ 153879 h 1044605"/>
                <a:gd name="connsiteX9" fmla="*/ 816746 w 1047565"/>
                <a:gd name="connsiteY9" fmla="*/ 251534 h 1044605"/>
                <a:gd name="connsiteX10" fmla="*/ 881849 w 1047565"/>
                <a:gd name="connsiteY10" fmla="*/ 310718 h 1044605"/>
                <a:gd name="connsiteX11" fmla="*/ 961748 w 1047565"/>
                <a:gd name="connsiteY11" fmla="*/ 375821 h 1044605"/>
                <a:gd name="connsiteX12" fmla="*/ 1015014 w 1047565"/>
                <a:gd name="connsiteY12" fmla="*/ 464598 h 1044605"/>
                <a:gd name="connsiteX13" fmla="*/ 1041647 w 1047565"/>
                <a:gd name="connsiteY13" fmla="*/ 553374 h 1044605"/>
                <a:gd name="connsiteX14" fmla="*/ 1047565 w 1047565"/>
                <a:gd name="connsiteY14" fmla="*/ 597763 h 1044605"/>
                <a:gd name="connsiteX15" fmla="*/ 911441 w 1047565"/>
                <a:gd name="connsiteY15" fmla="*/ 656947 h 1044605"/>
                <a:gd name="connsiteX16" fmla="*/ 798990 w 1047565"/>
                <a:gd name="connsiteY16" fmla="*/ 727969 h 1044605"/>
                <a:gd name="connsiteX17" fmla="*/ 769398 w 1047565"/>
                <a:gd name="connsiteY17" fmla="*/ 760520 h 1044605"/>
                <a:gd name="connsiteX18" fmla="*/ 680621 w 1047565"/>
                <a:gd name="connsiteY18" fmla="*/ 810827 h 1044605"/>
                <a:gd name="connsiteX19" fmla="*/ 582967 w 1047565"/>
                <a:gd name="connsiteY19" fmla="*/ 914400 h 1044605"/>
                <a:gd name="connsiteX20" fmla="*/ 535619 w 1047565"/>
                <a:gd name="connsiteY20" fmla="*/ 997258 h 1044605"/>
                <a:gd name="connsiteX21" fmla="*/ 464598 w 1047565"/>
                <a:gd name="connsiteY21" fmla="*/ 1038687 h 1044605"/>
                <a:gd name="connsiteX22" fmla="*/ 328474 w 1047565"/>
                <a:gd name="connsiteY22" fmla="*/ 1044605 h 1044605"/>
                <a:gd name="connsiteX23" fmla="*/ 192350 w 1047565"/>
                <a:gd name="connsiteY23" fmla="*/ 994299 h 1044605"/>
                <a:gd name="connsiteX24" fmla="*/ 76940 w 1047565"/>
                <a:gd name="connsiteY24" fmla="*/ 914400 h 1044605"/>
                <a:gd name="connsiteX25" fmla="*/ 0 w 1047565"/>
                <a:gd name="connsiteY25" fmla="*/ 751642 h 1044605"/>
                <a:gd name="connsiteX26" fmla="*/ 32551 w 1047565"/>
                <a:gd name="connsiteY26" fmla="*/ 639192 h 104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47565" h="1044605">
                  <a:moveTo>
                    <a:pt x="32551" y="639192"/>
                  </a:moveTo>
                  <a:lnTo>
                    <a:pt x="103573" y="514904"/>
                  </a:lnTo>
                  <a:lnTo>
                    <a:pt x="168676" y="337351"/>
                  </a:lnTo>
                  <a:lnTo>
                    <a:pt x="361025" y="156838"/>
                  </a:lnTo>
                  <a:lnTo>
                    <a:pt x="523783" y="65103"/>
                  </a:lnTo>
                  <a:lnTo>
                    <a:pt x="662866" y="0"/>
                  </a:lnTo>
                  <a:lnTo>
                    <a:pt x="793072" y="23673"/>
                  </a:lnTo>
                  <a:lnTo>
                    <a:pt x="846338" y="62143"/>
                  </a:lnTo>
                  <a:lnTo>
                    <a:pt x="798990" y="153879"/>
                  </a:lnTo>
                  <a:lnTo>
                    <a:pt x="816746" y="251534"/>
                  </a:lnTo>
                  <a:lnTo>
                    <a:pt x="881849" y="310718"/>
                  </a:lnTo>
                  <a:lnTo>
                    <a:pt x="961748" y="375821"/>
                  </a:lnTo>
                  <a:lnTo>
                    <a:pt x="1015014" y="464598"/>
                  </a:lnTo>
                  <a:lnTo>
                    <a:pt x="1041647" y="553374"/>
                  </a:lnTo>
                  <a:lnTo>
                    <a:pt x="1047565" y="597763"/>
                  </a:lnTo>
                  <a:lnTo>
                    <a:pt x="911441" y="656947"/>
                  </a:lnTo>
                  <a:lnTo>
                    <a:pt x="798990" y="727969"/>
                  </a:lnTo>
                  <a:lnTo>
                    <a:pt x="769398" y="760520"/>
                  </a:lnTo>
                  <a:lnTo>
                    <a:pt x="680621" y="810827"/>
                  </a:lnTo>
                  <a:lnTo>
                    <a:pt x="582967" y="914400"/>
                  </a:lnTo>
                  <a:lnTo>
                    <a:pt x="535619" y="997258"/>
                  </a:lnTo>
                  <a:cubicBezTo>
                    <a:pt x="466714" y="1039200"/>
                    <a:pt x="494117" y="1038687"/>
                    <a:pt x="464598" y="1038687"/>
                  </a:cubicBezTo>
                  <a:lnTo>
                    <a:pt x="328474" y="1044605"/>
                  </a:lnTo>
                  <a:lnTo>
                    <a:pt x="192350" y="994299"/>
                  </a:lnTo>
                  <a:lnTo>
                    <a:pt x="76940" y="914400"/>
                  </a:lnTo>
                  <a:cubicBezTo>
                    <a:pt x="50907" y="860332"/>
                    <a:pt x="0" y="811651"/>
                    <a:pt x="0" y="751642"/>
                  </a:cubicBezTo>
                  <a:lnTo>
                    <a:pt x="32551" y="639192"/>
                  </a:lnTo>
                  <a:close/>
                </a:path>
              </a:pathLst>
            </a:custGeom>
            <a:noFill/>
            <a:ln w="3175" cap="flat" cmpd="sng" algn="ctr">
              <a:solidFill>
                <a:srgbClr val="FFFF00"/>
              </a:solidFill>
              <a:prstDash val="solid"/>
              <a:round/>
              <a:headEnd type="none" w="sm" len="sm"/>
              <a:tailEnd type="none" w="sm" len="sm"/>
            </a:ln>
            <a:effectLst>
              <a:glow rad="228600">
                <a:schemeClr val="tx2">
                  <a:alpha val="40000"/>
                </a:schemeClr>
              </a:glow>
            </a:effectLst>
          </p:spPr>
          <p:txBody>
            <a:bodyPr/>
            <a:lstStyle/>
            <a:p>
              <a:pPr>
                <a:defRPr/>
              </a:pPr>
              <a:endParaRPr lang="en-GB" dirty="0">
                <a:latin typeface="Arial" pitchFamily="34" charset="0"/>
                <a:cs typeface="Arial" pitchFamily="34" charset="0"/>
              </a:endParaRPr>
            </a:p>
          </p:txBody>
        </p:sp>
      </p:grpSp>
      <p:grpSp>
        <p:nvGrpSpPr>
          <p:cNvPr id="7" name="Group 13"/>
          <p:cNvGrpSpPr>
            <a:grpSpLocks/>
          </p:cNvGrpSpPr>
          <p:nvPr/>
        </p:nvGrpSpPr>
        <p:grpSpPr bwMode="auto">
          <a:xfrm>
            <a:off x="1071538" y="4000504"/>
            <a:ext cx="2805112" cy="2305050"/>
            <a:chOff x="3171296" y="3989388"/>
            <a:chExt cx="2804774" cy="2303740"/>
          </a:xfrm>
        </p:grpSpPr>
        <p:pic>
          <p:nvPicPr>
            <p:cNvPr id="8" name="Picture 5" descr="C:\Documents and Settings\hayleys\Desktop\DN3\BDP\Consult\AZ workshop DC\Smoking Paradox\3.jpg"/>
            <p:cNvPicPr>
              <a:picLocks noChangeAspect="1" noChangeArrowheads="1"/>
            </p:cNvPicPr>
            <p:nvPr/>
          </p:nvPicPr>
          <p:blipFill>
            <a:blip r:embed="rId3" cstate="screen"/>
            <a:srcRect/>
            <a:stretch>
              <a:fillRect/>
            </a:stretch>
          </p:blipFill>
          <p:spPr bwMode="auto">
            <a:xfrm>
              <a:off x="3177076" y="4201129"/>
              <a:ext cx="2789848" cy="2088000"/>
            </a:xfrm>
            <a:prstGeom prst="rect">
              <a:avLst/>
            </a:prstGeom>
            <a:effectLst>
              <a:softEdge rad="317500"/>
            </a:effectLst>
          </p:spPr>
        </p:pic>
        <p:sp>
          <p:nvSpPr>
            <p:cNvPr id="9" name="TextBox 17"/>
            <p:cNvSpPr txBox="1">
              <a:spLocks noChangeArrowheads="1"/>
            </p:cNvSpPr>
            <p:nvPr/>
          </p:nvSpPr>
          <p:spPr bwMode="auto">
            <a:xfrm>
              <a:off x="3352249" y="3989388"/>
              <a:ext cx="2415884" cy="426795"/>
            </a:xfrm>
            <a:prstGeom prst="rect">
              <a:avLst/>
            </a:prstGeom>
            <a:noFill/>
            <a:ln w="9525">
              <a:noFill/>
              <a:miter lim="800000"/>
              <a:headEnd/>
              <a:tailEnd/>
            </a:ln>
          </p:spPr>
          <p:txBody>
            <a:bodyPr>
              <a:spAutoFit/>
            </a:bodyPr>
            <a:lstStyle/>
            <a:p>
              <a:pPr algn="ctr"/>
              <a:r>
                <a:rPr lang="en-GB" sz="2200" b="1" dirty="0" err="1"/>
                <a:t>Ambientales</a:t>
              </a:r>
              <a:endParaRPr lang="en-GB" sz="2200" b="1" dirty="0"/>
            </a:p>
          </p:txBody>
        </p:sp>
      </p:grpSp>
      <p:grpSp>
        <p:nvGrpSpPr>
          <p:cNvPr id="10" name="Group 17"/>
          <p:cNvGrpSpPr>
            <a:grpSpLocks/>
          </p:cNvGrpSpPr>
          <p:nvPr/>
        </p:nvGrpSpPr>
        <p:grpSpPr bwMode="auto">
          <a:xfrm>
            <a:off x="5286380" y="3929066"/>
            <a:ext cx="3138488" cy="2351088"/>
            <a:chOff x="3728275" y="1473200"/>
            <a:chExt cx="3139475" cy="2351208"/>
          </a:xfrm>
        </p:grpSpPr>
        <p:pic>
          <p:nvPicPr>
            <p:cNvPr id="11" name="Picture 15" descr="83955571.jpg"/>
            <p:cNvPicPr>
              <a:picLocks noChangeAspect="1"/>
            </p:cNvPicPr>
            <p:nvPr/>
          </p:nvPicPr>
          <p:blipFill>
            <a:blip r:embed="rId4" cstate="print"/>
            <a:stretch>
              <a:fillRect/>
            </a:stretch>
          </p:blipFill>
          <p:spPr>
            <a:xfrm>
              <a:off x="3733800" y="1731963"/>
              <a:ext cx="3125822" cy="2088000"/>
            </a:xfrm>
            <a:prstGeom prst="rect">
              <a:avLst/>
            </a:prstGeom>
            <a:effectLst>
              <a:softEdge rad="317500"/>
            </a:effectLst>
          </p:spPr>
        </p:pic>
        <p:sp>
          <p:nvSpPr>
            <p:cNvPr id="12" name="TextBox 13"/>
            <p:cNvSpPr txBox="1">
              <a:spLocks noChangeArrowheads="1"/>
            </p:cNvSpPr>
            <p:nvPr/>
          </p:nvSpPr>
          <p:spPr bwMode="auto">
            <a:xfrm>
              <a:off x="4029078" y="1473200"/>
              <a:ext cx="2417789" cy="457285"/>
            </a:xfrm>
            <a:prstGeom prst="rect">
              <a:avLst/>
            </a:prstGeom>
            <a:noFill/>
            <a:ln w="9525">
              <a:noFill/>
              <a:miter lim="800000"/>
              <a:headEnd/>
              <a:tailEnd/>
            </a:ln>
          </p:spPr>
          <p:txBody>
            <a:bodyPr>
              <a:spAutoFit/>
            </a:bodyPr>
            <a:lstStyle/>
            <a:p>
              <a:pPr algn="ctr"/>
              <a:r>
                <a:rPr lang="en-GB" sz="2400" b="1" dirty="0" err="1"/>
                <a:t>Genéticas</a:t>
              </a:r>
              <a:endParaRPr lang="en-GB" sz="2400" b="1"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sz="quarter" idx="1"/>
          </p:nvPr>
        </p:nvGraphicFramePr>
        <p:xfrm>
          <a:off x="457200" y="142852"/>
          <a:ext cx="8229600" cy="6572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sz="quarter" idx="1"/>
          </p:nvPr>
        </p:nvGraphicFramePr>
        <p:xfrm>
          <a:off x="457200" y="285728"/>
          <a:ext cx="8229600" cy="6357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286000" y="3124200"/>
            <a:ext cx="6172200" cy="1019180"/>
          </a:xfrm>
        </p:spPr>
        <p:txBody>
          <a:bodyPr/>
          <a:lstStyle/>
          <a:p>
            <a:r>
              <a:rPr lang="es-ES" dirty="0" smtClean="0"/>
              <a:t>Alteraciones anatómicas en el TDAH</a:t>
            </a:r>
            <a:endParaRPr lang="es-ES" dirty="0"/>
          </a:p>
        </p:txBody>
      </p:sp>
      <p:sp>
        <p:nvSpPr>
          <p:cNvPr id="5" name="4 Subtítulo"/>
          <p:cNvSpPr>
            <a:spLocks noGrp="1"/>
          </p:cNvSpPr>
          <p:nvPr>
            <p:ph type="subTitle" idx="1"/>
          </p:nvPr>
        </p:nvSpPr>
        <p:spPr/>
        <p:txBody>
          <a:bodyPr>
            <a:normAutofit/>
          </a:bodyPr>
          <a:lstStyle/>
          <a:p>
            <a:r>
              <a:rPr lang="es-ES" sz="2800" dirty="0" smtClean="0"/>
              <a:t>¿Dónde se sitúan las lesiones?</a:t>
            </a:r>
            <a:endParaRPr lang="es-E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82594"/>
          </a:xfrm>
        </p:spPr>
        <p:txBody>
          <a:bodyPr/>
          <a:lstStyle/>
          <a:p>
            <a:pPr algn="r"/>
            <a:r>
              <a:rPr lang="es-ES" dirty="0" smtClean="0">
                <a:latin typeface="Arial" pitchFamily="34" charset="0"/>
                <a:cs typeface="Arial" pitchFamily="34" charset="0"/>
              </a:rPr>
              <a:t>NEUROANATOMÍA DEL TDAH</a:t>
            </a:r>
            <a:endParaRPr lang="es-ES" dirty="0">
              <a:latin typeface="Arial" pitchFamily="34" charset="0"/>
              <a:cs typeface="Arial" pitchFamily="34" charset="0"/>
            </a:endParaRPr>
          </a:p>
        </p:txBody>
      </p:sp>
      <p:sp>
        <p:nvSpPr>
          <p:cNvPr id="3" name="2 Marcador de contenido"/>
          <p:cNvSpPr>
            <a:spLocks noGrp="1"/>
          </p:cNvSpPr>
          <p:nvPr>
            <p:ph sz="quarter" idx="1"/>
          </p:nvPr>
        </p:nvSpPr>
        <p:spPr/>
        <p:txBody>
          <a:bodyPr>
            <a:normAutofit fontScale="92500" lnSpcReduction="20000"/>
          </a:bodyPr>
          <a:lstStyle/>
          <a:p>
            <a:pPr algn="just"/>
            <a:r>
              <a:rPr lang="es-ES" b="1" dirty="0" smtClean="0">
                <a:latin typeface="Arial" pitchFamily="34" charset="0"/>
                <a:cs typeface="Arial" pitchFamily="34" charset="0"/>
              </a:rPr>
              <a:t>Pruebas de </a:t>
            </a:r>
            <a:r>
              <a:rPr lang="es-ES" b="1" dirty="0" err="1" smtClean="0">
                <a:latin typeface="Arial" pitchFamily="34" charset="0"/>
                <a:cs typeface="Arial" pitchFamily="34" charset="0"/>
              </a:rPr>
              <a:t>neuroimagen</a:t>
            </a:r>
            <a:r>
              <a:rPr lang="es-ES" b="1" dirty="0" smtClean="0">
                <a:latin typeface="Arial" pitchFamily="34" charset="0"/>
                <a:cs typeface="Arial" pitchFamily="34" charset="0"/>
              </a:rPr>
              <a:t> </a:t>
            </a:r>
          </a:p>
          <a:p>
            <a:pPr algn="just"/>
            <a:r>
              <a:rPr lang="es-ES" dirty="0" smtClean="0">
                <a:latin typeface="Arial" pitchFamily="34" charset="0"/>
                <a:cs typeface="Arial" pitchFamily="34" charset="0"/>
              </a:rPr>
              <a:t>Personas TDAH presentan </a:t>
            </a:r>
            <a:r>
              <a:rPr lang="es-ES" dirty="0" smtClean="0">
                <a:solidFill>
                  <a:schemeClr val="accent2"/>
                </a:solidFill>
                <a:latin typeface="Arial" pitchFamily="34" charset="0"/>
                <a:cs typeface="Arial" pitchFamily="34" charset="0"/>
              </a:rPr>
              <a:t>alteraciones</a:t>
            </a:r>
            <a:r>
              <a:rPr lang="es-ES" dirty="0" smtClean="0">
                <a:latin typeface="Arial" pitchFamily="34" charset="0"/>
                <a:cs typeface="Arial" pitchFamily="34" charset="0"/>
              </a:rPr>
              <a:t> tanto a nivel </a:t>
            </a:r>
            <a:r>
              <a:rPr lang="es-ES" dirty="0" smtClean="0">
                <a:solidFill>
                  <a:schemeClr val="accent2"/>
                </a:solidFill>
                <a:latin typeface="Arial" pitchFamily="34" charset="0"/>
                <a:cs typeface="Arial" pitchFamily="34" charset="0"/>
              </a:rPr>
              <a:t>estructural</a:t>
            </a:r>
            <a:r>
              <a:rPr lang="es-ES" dirty="0" smtClean="0">
                <a:latin typeface="Arial" pitchFamily="34" charset="0"/>
                <a:cs typeface="Arial" pitchFamily="34" charset="0"/>
              </a:rPr>
              <a:t> como </a:t>
            </a:r>
            <a:r>
              <a:rPr lang="es-ES" dirty="0" smtClean="0">
                <a:solidFill>
                  <a:schemeClr val="accent2"/>
                </a:solidFill>
                <a:latin typeface="Arial" pitchFamily="34" charset="0"/>
                <a:cs typeface="Arial" pitchFamily="34" charset="0"/>
              </a:rPr>
              <a:t>funcional</a:t>
            </a:r>
            <a:r>
              <a:rPr lang="es-ES" dirty="0" smtClean="0">
                <a:latin typeface="Arial" pitchFamily="34" charset="0"/>
                <a:cs typeface="Arial" pitchFamily="34" charset="0"/>
              </a:rPr>
              <a:t> en regiones cerebrales específicas</a:t>
            </a:r>
          </a:p>
          <a:p>
            <a:pPr algn="just"/>
            <a:r>
              <a:rPr lang="es-ES" dirty="0" smtClean="0">
                <a:latin typeface="Arial" pitchFamily="34" charset="0"/>
                <a:cs typeface="Arial" pitchFamily="34" charset="0"/>
              </a:rPr>
              <a:t>Estas regiones participan en los circuitos relacionados con los </a:t>
            </a:r>
            <a:r>
              <a:rPr lang="es-ES" dirty="0" smtClean="0">
                <a:solidFill>
                  <a:schemeClr val="accent2"/>
                </a:solidFill>
                <a:latin typeface="Arial" pitchFamily="34" charset="0"/>
                <a:cs typeface="Arial" pitchFamily="34" charset="0"/>
              </a:rPr>
              <a:t>procesos atencionales</a:t>
            </a:r>
            <a:r>
              <a:rPr lang="es-ES" dirty="0" smtClean="0">
                <a:latin typeface="Arial" pitchFamily="34" charset="0"/>
                <a:cs typeface="Arial" pitchFamily="34" charset="0"/>
              </a:rPr>
              <a:t>, cuya alteración daría lugar al trastorno</a:t>
            </a:r>
          </a:p>
          <a:p>
            <a:pPr algn="just"/>
            <a:r>
              <a:rPr lang="es-ES" dirty="0" smtClean="0">
                <a:latin typeface="Arial" pitchFamily="34" charset="0"/>
                <a:cs typeface="Arial" pitchFamily="34" charset="0"/>
              </a:rPr>
              <a:t>Áreas específicas cerebrales en las que se han encontrado diferencias entre personas TDAH y sujetos sanos: </a:t>
            </a:r>
            <a:r>
              <a:rPr lang="es-ES" dirty="0" smtClean="0">
                <a:solidFill>
                  <a:schemeClr val="accent1"/>
                </a:solidFill>
                <a:latin typeface="Arial" pitchFamily="34" charset="0"/>
                <a:cs typeface="Arial" pitchFamily="34" charset="0"/>
              </a:rPr>
              <a:t>Cerebelo, cuerpo calloso (región posterior), ganglios basales</a:t>
            </a:r>
            <a:r>
              <a:rPr lang="es-ES" dirty="0" smtClean="0">
                <a:latin typeface="Arial" pitchFamily="34" charset="0"/>
                <a:cs typeface="Arial" pitchFamily="34" charset="0"/>
              </a:rPr>
              <a:t>: </a:t>
            </a:r>
            <a:r>
              <a:rPr lang="es-ES" dirty="0" smtClean="0">
                <a:solidFill>
                  <a:schemeClr val="accent1"/>
                </a:solidFill>
                <a:latin typeface="Arial" pitchFamily="34" charset="0"/>
                <a:cs typeface="Arial" pitchFamily="34" charset="0"/>
              </a:rPr>
              <a:t>núcleo caudado derecho </a:t>
            </a:r>
            <a:r>
              <a:rPr lang="es-ES" dirty="0" smtClean="0">
                <a:latin typeface="Arial" pitchFamily="34" charset="0"/>
                <a:cs typeface="Arial" pitchFamily="34" charset="0"/>
              </a:rPr>
              <a:t>(</a:t>
            </a:r>
            <a:r>
              <a:rPr lang="es-ES" i="1" dirty="0" smtClean="0">
                <a:latin typeface="Arial" pitchFamily="34" charset="0"/>
                <a:cs typeface="Arial" pitchFamily="34" charset="0"/>
              </a:rPr>
              <a:t>Valera et al, 2007</a:t>
            </a:r>
            <a:r>
              <a:rPr lang="es-ES" dirty="0" smtClean="0">
                <a:latin typeface="Arial" pitchFamily="34" charset="0"/>
                <a:cs typeface="Arial" pitchFamily="34" charset="0"/>
              </a:rPr>
              <a:t>), </a:t>
            </a:r>
            <a:r>
              <a:rPr lang="es-ES" dirty="0" smtClean="0">
                <a:solidFill>
                  <a:schemeClr val="accent1"/>
                </a:solidFill>
                <a:latin typeface="Arial" pitchFamily="34" charset="0"/>
                <a:cs typeface="Arial" pitchFamily="34" charset="0"/>
              </a:rPr>
              <a:t>corteza </a:t>
            </a:r>
            <a:r>
              <a:rPr lang="es-ES" dirty="0" err="1" smtClean="0">
                <a:solidFill>
                  <a:schemeClr val="accent1"/>
                </a:solidFill>
                <a:latin typeface="Arial" pitchFamily="34" charset="0"/>
                <a:cs typeface="Arial" pitchFamily="34" charset="0"/>
              </a:rPr>
              <a:t>prefrontal</a:t>
            </a:r>
            <a:r>
              <a:rPr lang="es-ES" dirty="0" smtClean="0">
                <a:solidFill>
                  <a:schemeClr val="accent1"/>
                </a:solidFill>
                <a:latin typeface="Arial" pitchFamily="34" charset="0"/>
                <a:cs typeface="Arial" pitchFamily="34" charset="0"/>
              </a:rPr>
              <a:t>, corteza parietal derecha </a:t>
            </a:r>
            <a:r>
              <a:rPr lang="es-ES" dirty="0" smtClean="0">
                <a:latin typeface="Arial" pitchFamily="34" charset="0"/>
                <a:cs typeface="Arial" pitchFamily="34" charset="0"/>
              </a:rPr>
              <a:t>(</a:t>
            </a:r>
            <a:r>
              <a:rPr lang="es-ES" i="1" dirty="0" smtClean="0">
                <a:latin typeface="Arial" pitchFamily="34" charset="0"/>
                <a:cs typeface="Arial" pitchFamily="34" charset="0"/>
              </a:rPr>
              <a:t>Shaw et al, 2006</a:t>
            </a:r>
            <a:r>
              <a:rPr lang="es-ES" dirty="0" smtClean="0">
                <a:latin typeface="Arial" pitchFamily="34" charset="0"/>
                <a:cs typeface="Arial" pitchFamily="34" charset="0"/>
              </a:rPr>
              <a:t>)</a:t>
            </a:r>
          </a:p>
          <a:p>
            <a:pPr algn="just"/>
            <a:r>
              <a:rPr lang="es-ES" dirty="0" smtClean="0">
                <a:latin typeface="Arial" pitchFamily="34" charset="0"/>
                <a:cs typeface="Arial" pitchFamily="34" charset="0"/>
              </a:rPr>
              <a:t>Otras áreas implicadas: </a:t>
            </a:r>
            <a:r>
              <a:rPr lang="es-ES" dirty="0" smtClean="0">
                <a:solidFill>
                  <a:schemeClr val="accent1"/>
                </a:solidFill>
                <a:latin typeface="Arial" pitchFamily="34" charset="0"/>
                <a:cs typeface="Arial" pitchFamily="34" charset="0"/>
              </a:rPr>
              <a:t>lóbulo parietal, el lóbulo occipital y los ventrículos laterales</a:t>
            </a:r>
          </a:p>
          <a:p>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nvPr>
        </p:nvGraphicFramePr>
        <p:xfrm>
          <a:off x="500034" y="357166"/>
          <a:ext cx="7467600" cy="6232275"/>
        </p:xfrm>
        <a:graphic>
          <a:graphicData uri="http://schemas.openxmlformats.org/drawingml/2006/table">
            <a:tbl>
              <a:tblPr firstRow="1" bandRow="1">
                <a:tableStyleId>{5C22544A-7EE6-4342-B048-85BDC9FD1C3A}</a:tableStyleId>
              </a:tblPr>
              <a:tblGrid>
                <a:gridCol w="3733800"/>
                <a:gridCol w="3733800"/>
              </a:tblGrid>
              <a:tr h="476933">
                <a:tc>
                  <a:txBody>
                    <a:bodyPr/>
                    <a:lstStyle/>
                    <a:p>
                      <a:r>
                        <a:rPr lang="es-ES" dirty="0" smtClean="0"/>
                        <a:t>Lesiones áreas específicas</a:t>
                      </a:r>
                      <a:endParaRPr lang="es-ES" dirty="0"/>
                    </a:p>
                  </a:txBody>
                  <a:tcPr/>
                </a:tc>
                <a:tc>
                  <a:txBody>
                    <a:bodyPr/>
                    <a:lstStyle/>
                    <a:p>
                      <a:r>
                        <a:rPr lang="es-ES" dirty="0" smtClean="0"/>
                        <a:t>Consecuencias</a:t>
                      </a:r>
                      <a:endParaRPr lang="es-ES" dirty="0"/>
                    </a:p>
                  </a:txBody>
                  <a:tcPr/>
                </a:tc>
              </a:tr>
              <a:tr h="823200">
                <a:tc>
                  <a:txBody>
                    <a:bodyPr/>
                    <a:lstStyle/>
                    <a:p>
                      <a:r>
                        <a:rPr lang="es-ES" b="1" i="1" dirty="0" smtClean="0"/>
                        <a:t>Región </a:t>
                      </a:r>
                      <a:r>
                        <a:rPr lang="es-ES" b="1" i="1" dirty="0" err="1" smtClean="0"/>
                        <a:t>órbito</a:t>
                      </a:r>
                      <a:r>
                        <a:rPr lang="es-ES" b="1" i="1" dirty="0" smtClean="0"/>
                        <a:t> frontal (OF) </a:t>
                      </a:r>
                      <a:endParaRPr lang="es-ES" b="1" i="1" dirty="0"/>
                    </a:p>
                  </a:txBody>
                  <a:tcPr/>
                </a:tc>
                <a:tc>
                  <a:txBody>
                    <a:bodyPr/>
                    <a:lstStyle/>
                    <a:p>
                      <a:r>
                        <a:rPr lang="es-ES" dirty="0" smtClean="0"/>
                        <a:t>Desinhibición social y</a:t>
                      </a:r>
                    </a:p>
                    <a:p>
                      <a:r>
                        <a:rPr lang="es-ES" dirty="0" smtClean="0"/>
                        <a:t>descontrol de impulsos</a:t>
                      </a:r>
                      <a:endParaRPr lang="es-ES" dirty="0"/>
                    </a:p>
                  </a:txBody>
                  <a:tcPr/>
                </a:tc>
              </a:tr>
              <a:tr h="13430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1" i="1" dirty="0" err="1" smtClean="0"/>
                        <a:t>Córtex</a:t>
                      </a:r>
                      <a:r>
                        <a:rPr lang="es-ES" b="1" i="1" dirty="0" smtClean="0"/>
                        <a:t> </a:t>
                      </a:r>
                      <a:r>
                        <a:rPr lang="es-ES" b="1" i="1" dirty="0" err="1" smtClean="0"/>
                        <a:t>prefrontal</a:t>
                      </a:r>
                      <a:r>
                        <a:rPr lang="es-ES" b="1" i="1" dirty="0" smtClean="0"/>
                        <a:t> </a:t>
                      </a:r>
                      <a:r>
                        <a:rPr lang="es-ES" b="1" i="1" dirty="0" err="1" smtClean="0"/>
                        <a:t>dorsolateral</a:t>
                      </a:r>
                      <a:r>
                        <a:rPr lang="es-ES" b="1" i="1" dirty="0" smtClean="0"/>
                        <a:t> (DLPFC) </a:t>
                      </a:r>
                    </a:p>
                    <a:p>
                      <a:endParaRPr lang="es-ES" b="1" i="1" dirty="0"/>
                    </a:p>
                  </a:txBody>
                  <a:tcPr/>
                </a:tc>
                <a:tc>
                  <a:txBody>
                    <a:bodyPr/>
                    <a:lstStyle/>
                    <a:p>
                      <a:r>
                        <a:rPr lang="es-ES" dirty="0" smtClean="0"/>
                        <a:t>Disfunciones en la capacidad de organización, planificación, memoria de</a:t>
                      </a:r>
                      <a:r>
                        <a:rPr lang="es-ES" baseline="0" dirty="0" smtClean="0"/>
                        <a:t> </a:t>
                      </a:r>
                      <a:r>
                        <a:rPr lang="es-ES" dirty="0" smtClean="0"/>
                        <a:t>trabajo, y de atención</a:t>
                      </a:r>
                    </a:p>
                    <a:p>
                      <a:endParaRPr lang="es-ES" dirty="0"/>
                    </a:p>
                  </a:txBody>
                  <a:tcPr/>
                </a:tc>
              </a:tr>
              <a:tr h="737289">
                <a:tc>
                  <a:txBody>
                    <a:bodyPr/>
                    <a:lstStyle/>
                    <a:p>
                      <a:r>
                        <a:rPr lang="es-ES" b="1" i="1" dirty="0" smtClean="0"/>
                        <a:t>Corteza promotora y motora </a:t>
                      </a:r>
                      <a:endParaRPr lang="es-ES" b="1" i="1" dirty="0"/>
                    </a:p>
                  </a:txBody>
                  <a:tcPr/>
                </a:tc>
                <a:tc>
                  <a:txBody>
                    <a:bodyPr/>
                    <a:lstStyle/>
                    <a:p>
                      <a:r>
                        <a:rPr lang="es-ES" dirty="0" smtClean="0"/>
                        <a:t>Movimientos elementales y secuenciales respectivamente</a:t>
                      </a:r>
                      <a:endParaRPr lang="es-ES" dirty="0"/>
                    </a:p>
                  </a:txBody>
                  <a:tcPr/>
                </a:tc>
              </a:tr>
              <a:tr h="994453">
                <a:tc>
                  <a:txBody>
                    <a:bodyPr/>
                    <a:lstStyle/>
                    <a:p>
                      <a:r>
                        <a:rPr lang="es-ES" b="1" i="1" dirty="0" smtClean="0"/>
                        <a:t>Zona </a:t>
                      </a:r>
                      <a:r>
                        <a:rPr lang="es-ES" b="1" i="1" dirty="0" err="1" smtClean="0"/>
                        <a:t>mesial</a:t>
                      </a:r>
                      <a:r>
                        <a:rPr lang="es-ES" b="1" i="1" dirty="0" smtClean="0"/>
                        <a:t> </a:t>
                      </a:r>
                      <a:r>
                        <a:rPr lang="es-ES" b="1" i="1" dirty="0" err="1" smtClean="0"/>
                        <a:t>córtex</a:t>
                      </a:r>
                      <a:r>
                        <a:rPr lang="es-ES" b="1" i="1" dirty="0" smtClean="0"/>
                        <a:t> </a:t>
                      </a:r>
                      <a:r>
                        <a:rPr lang="es-ES" b="1" i="1" dirty="0" err="1" smtClean="0"/>
                        <a:t>prefrontal</a:t>
                      </a:r>
                      <a:r>
                        <a:rPr lang="es-ES" b="1" i="1" dirty="0" smtClean="0"/>
                        <a:t> </a:t>
                      </a:r>
                      <a:endParaRPr lang="es-ES" b="1" i="1" dirty="0"/>
                    </a:p>
                  </a:txBody>
                  <a:tcPr/>
                </a:tc>
                <a:tc>
                  <a:txBody>
                    <a:bodyPr/>
                    <a:lstStyle/>
                    <a:p>
                      <a:r>
                        <a:rPr lang="es-ES" dirty="0" smtClean="0"/>
                        <a:t>Falta de fluencia y</a:t>
                      </a:r>
                    </a:p>
                    <a:p>
                      <a:r>
                        <a:rPr lang="es-ES" dirty="0" smtClean="0"/>
                        <a:t>demostración de</a:t>
                      </a:r>
                      <a:r>
                        <a:rPr lang="es-ES" baseline="0" dirty="0" smtClean="0"/>
                        <a:t> </a:t>
                      </a:r>
                      <a:r>
                        <a:rPr lang="es-ES" dirty="0" smtClean="0"/>
                        <a:t>comportamientos espontáneos</a:t>
                      </a:r>
                      <a:endParaRPr lang="es-ES" dirty="0"/>
                    </a:p>
                  </a:txBody>
                  <a:tcPr/>
                </a:tc>
              </a:tr>
              <a:tr h="1528799">
                <a:tc>
                  <a:txBody>
                    <a:bodyPr/>
                    <a:lstStyle/>
                    <a:p>
                      <a:r>
                        <a:rPr kumimoji="0" lang="es-ES" sz="1800" b="1" i="1" kern="1200" baseline="0" dirty="0" err="1" smtClean="0">
                          <a:solidFill>
                            <a:schemeClr val="dk1"/>
                          </a:solidFill>
                          <a:latin typeface="+mn-lt"/>
                          <a:ea typeface="+mn-ea"/>
                          <a:cs typeface="+mn-cs"/>
                        </a:rPr>
                        <a:t>Córtex</a:t>
                      </a:r>
                      <a:r>
                        <a:rPr kumimoji="0" lang="es-ES" sz="1800" b="1" i="1" kern="1200" baseline="0" dirty="0" smtClean="0">
                          <a:solidFill>
                            <a:schemeClr val="dk1"/>
                          </a:solidFill>
                          <a:latin typeface="+mn-lt"/>
                          <a:ea typeface="+mn-ea"/>
                          <a:cs typeface="+mn-cs"/>
                        </a:rPr>
                        <a:t> </a:t>
                      </a:r>
                      <a:r>
                        <a:rPr kumimoji="0" lang="es-ES" sz="1800" b="1" i="1" kern="1200" baseline="0" dirty="0" err="1" smtClean="0">
                          <a:solidFill>
                            <a:schemeClr val="dk1"/>
                          </a:solidFill>
                          <a:latin typeface="+mn-lt"/>
                          <a:ea typeface="+mn-ea"/>
                          <a:cs typeface="+mn-cs"/>
                        </a:rPr>
                        <a:t>cingulado</a:t>
                      </a:r>
                      <a:r>
                        <a:rPr kumimoji="0" lang="es-ES" sz="1800" b="1" i="1" kern="1200" baseline="0" dirty="0" smtClean="0">
                          <a:solidFill>
                            <a:schemeClr val="dk1"/>
                          </a:solidFill>
                          <a:latin typeface="+mn-lt"/>
                          <a:ea typeface="+mn-ea"/>
                          <a:cs typeface="+mn-cs"/>
                        </a:rPr>
                        <a:t> dorsal anterior (</a:t>
                      </a:r>
                      <a:r>
                        <a:rPr kumimoji="0" lang="es-ES" sz="1800" b="1" i="1" kern="1200" baseline="0" dirty="0" err="1" smtClean="0">
                          <a:solidFill>
                            <a:schemeClr val="dk1"/>
                          </a:solidFill>
                          <a:latin typeface="+mn-lt"/>
                          <a:ea typeface="+mn-ea"/>
                          <a:cs typeface="+mn-cs"/>
                        </a:rPr>
                        <a:t>dACC</a:t>
                      </a:r>
                      <a:r>
                        <a:rPr kumimoji="0" lang="es-ES" sz="1800" b="1" i="1" kern="1200" baseline="0" dirty="0" smtClean="0">
                          <a:solidFill>
                            <a:schemeClr val="dk1"/>
                          </a:solidFill>
                          <a:latin typeface="+mn-lt"/>
                          <a:ea typeface="+mn-ea"/>
                          <a:cs typeface="+mn-cs"/>
                        </a:rPr>
                        <a:t>), lóbulo</a:t>
                      </a:r>
                    </a:p>
                    <a:p>
                      <a:r>
                        <a:rPr kumimoji="0" lang="es-ES" sz="1800" b="1" i="1" kern="1200" baseline="0" dirty="0" smtClean="0">
                          <a:solidFill>
                            <a:schemeClr val="dk1"/>
                          </a:solidFill>
                          <a:latin typeface="+mn-lt"/>
                          <a:ea typeface="+mn-ea"/>
                          <a:cs typeface="+mn-cs"/>
                        </a:rPr>
                        <a:t>frontal</a:t>
                      </a:r>
                      <a:endParaRPr lang="es-ES" b="1" i="1" dirty="0"/>
                    </a:p>
                  </a:txBody>
                  <a:tcPr/>
                </a:tc>
                <a:tc>
                  <a:txBody>
                    <a:bodyPr/>
                    <a:lstStyle/>
                    <a:p>
                      <a:r>
                        <a:rPr kumimoji="0" lang="es-ES" sz="1800" kern="1200" baseline="0" dirty="0" smtClean="0">
                          <a:solidFill>
                            <a:schemeClr val="dk1"/>
                          </a:solidFill>
                          <a:latin typeface="+mn-lt"/>
                          <a:ea typeface="+mn-ea"/>
                          <a:cs typeface="+mn-cs"/>
                        </a:rPr>
                        <a:t>Alteración del procesamiento cognitivo complejo: detección de targets, elección de respuesta e inhibición, detección de errores y toma de decisiones basadas en la recompensa</a:t>
                      </a:r>
                      <a:endParaRPr lang="es-ES"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nvPr>
        </p:nvGraphicFramePr>
        <p:xfrm>
          <a:off x="428596" y="285728"/>
          <a:ext cx="7467600" cy="6319520"/>
        </p:xfrm>
        <a:graphic>
          <a:graphicData uri="http://schemas.openxmlformats.org/drawingml/2006/table">
            <a:tbl>
              <a:tblPr firstRow="1" bandRow="1">
                <a:tableStyleId>{5C22544A-7EE6-4342-B048-85BDC9FD1C3A}</a:tableStyleId>
              </a:tblPr>
              <a:tblGrid>
                <a:gridCol w="3733800"/>
                <a:gridCol w="3733800"/>
              </a:tblGrid>
              <a:tr h="2857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Lesiones áreas específicas</a:t>
                      </a:r>
                    </a:p>
                    <a:p>
                      <a:endParaRPr lang="es-ES" dirty="0"/>
                    </a:p>
                  </a:txBody>
                  <a:tcPr/>
                </a:tc>
                <a:tc>
                  <a:txBody>
                    <a:bodyPr/>
                    <a:lstStyle/>
                    <a:p>
                      <a:r>
                        <a:rPr lang="es-ES" dirty="0" smtClean="0"/>
                        <a:t>Consecuencias</a:t>
                      </a:r>
                      <a:endParaRPr lang="es-ES" dirty="0"/>
                    </a:p>
                  </a:txBody>
                  <a:tcPr/>
                </a:tc>
              </a:tr>
              <a:tr h="370840">
                <a:tc>
                  <a:txBody>
                    <a:bodyPr/>
                    <a:lstStyle/>
                    <a:p>
                      <a:r>
                        <a:rPr kumimoji="0" lang="es-ES" sz="1800" b="1" i="1" kern="1200" baseline="0" dirty="0" smtClean="0">
                          <a:solidFill>
                            <a:schemeClr val="dk1"/>
                          </a:solidFill>
                          <a:latin typeface="+mn-lt"/>
                          <a:ea typeface="+mn-ea"/>
                          <a:cs typeface="+mn-cs"/>
                        </a:rPr>
                        <a:t>Cuerpo calloso (CC)</a:t>
                      </a:r>
                      <a:endParaRPr lang="es-ES" b="1" i="1" dirty="0"/>
                    </a:p>
                  </a:txBody>
                  <a:tcPr/>
                </a:tc>
                <a:tc>
                  <a:txBody>
                    <a:bodyPr/>
                    <a:lstStyle/>
                    <a:p>
                      <a:r>
                        <a:rPr lang="es-ES" dirty="0" smtClean="0"/>
                        <a:t>Alteración de la comunicación </a:t>
                      </a:r>
                      <a:r>
                        <a:rPr lang="es-ES" dirty="0" err="1" smtClean="0"/>
                        <a:t>interhemisférica</a:t>
                      </a:r>
                      <a:endParaRPr lang="es-ES" dirty="0"/>
                    </a:p>
                  </a:txBody>
                  <a:tcPr/>
                </a:tc>
              </a:tr>
              <a:tr h="370840">
                <a:tc>
                  <a:txBody>
                    <a:bodyPr/>
                    <a:lstStyle/>
                    <a:p>
                      <a:r>
                        <a:rPr kumimoji="0" lang="es-ES" sz="1800" b="1" i="1" kern="1200" baseline="0" dirty="0" smtClean="0">
                          <a:solidFill>
                            <a:schemeClr val="dk1"/>
                          </a:solidFill>
                          <a:latin typeface="+mn-lt"/>
                          <a:ea typeface="+mn-ea"/>
                          <a:cs typeface="+mn-cs"/>
                        </a:rPr>
                        <a:t>Cerebelo</a:t>
                      </a:r>
                      <a:endParaRPr lang="es-ES" b="1" i="1" dirty="0"/>
                    </a:p>
                  </a:txBody>
                  <a:tcPr/>
                </a:tc>
                <a:tc>
                  <a:txBody>
                    <a:bodyPr/>
                    <a:lstStyle/>
                    <a:p>
                      <a:r>
                        <a:rPr lang="es-ES" dirty="0" smtClean="0"/>
                        <a:t>Alteración de </a:t>
                      </a:r>
                      <a:r>
                        <a:rPr kumimoji="0" lang="es-ES" sz="1800" kern="1200" baseline="0" dirty="0" smtClean="0">
                          <a:solidFill>
                            <a:schemeClr val="dk1"/>
                          </a:solidFill>
                          <a:latin typeface="+mn-lt"/>
                          <a:ea typeface="+mn-ea"/>
                          <a:cs typeface="+mn-cs"/>
                        </a:rPr>
                        <a:t>procesos cognitivos y afectivos</a:t>
                      </a:r>
                      <a:endParaRPr lang="es-ES" dirty="0"/>
                    </a:p>
                  </a:txBody>
                  <a:tcPr/>
                </a:tc>
              </a:tr>
              <a:tr h="370840">
                <a:tc>
                  <a:txBody>
                    <a:bodyPr/>
                    <a:lstStyle/>
                    <a:p>
                      <a:r>
                        <a:rPr kumimoji="0" lang="es-ES" sz="1800" b="1" i="1" kern="1200" baseline="0" dirty="0" smtClean="0">
                          <a:solidFill>
                            <a:schemeClr val="dk1"/>
                          </a:solidFill>
                          <a:latin typeface="+mn-lt"/>
                          <a:ea typeface="+mn-ea"/>
                          <a:cs typeface="+mn-cs"/>
                        </a:rPr>
                        <a:t>El estriado, ganglios de la base</a:t>
                      </a:r>
                      <a:endParaRPr lang="es-ES" b="1" i="1" dirty="0"/>
                    </a:p>
                  </a:txBody>
                  <a:tcPr/>
                </a:tc>
                <a:tc>
                  <a:txBody>
                    <a:bodyPr/>
                    <a:lstStyle/>
                    <a:p>
                      <a:r>
                        <a:rPr kumimoji="0" lang="es-ES" sz="1800" kern="1200" baseline="0" dirty="0" smtClean="0">
                          <a:solidFill>
                            <a:schemeClr val="dk1"/>
                          </a:solidFill>
                          <a:latin typeface="+mn-lt"/>
                          <a:ea typeface="+mn-ea"/>
                          <a:cs typeface="+mn-cs"/>
                        </a:rPr>
                        <a:t>Hiperactividad y pobre respuesta en tareas relacionadas con la inhibición y la</a:t>
                      </a:r>
                    </a:p>
                    <a:p>
                      <a:r>
                        <a:rPr kumimoji="0" lang="es-ES" sz="1800" kern="1200" baseline="0" dirty="0" smtClean="0">
                          <a:solidFill>
                            <a:schemeClr val="dk1"/>
                          </a:solidFill>
                          <a:latin typeface="+mn-lt"/>
                          <a:ea typeface="+mn-ea"/>
                          <a:cs typeface="+mn-cs"/>
                        </a:rPr>
                        <a:t>memoria de trabajo</a:t>
                      </a:r>
                      <a:endParaRPr lang="es-ES" dirty="0"/>
                    </a:p>
                  </a:txBody>
                  <a:tcPr/>
                </a:tc>
              </a:tr>
              <a:tr h="370840">
                <a:tc>
                  <a:txBody>
                    <a:bodyPr/>
                    <a:lstStyle/>
                    <a:p>
                      <a:r>
                        <a:rPr kumimoji="0" lang="es-ES" sz="1800" b="1" i="1" kern="1200" baseline="0" dirty="0" smtClean="0">
                          <a:solidFill>
                            <a:schemeClr val="dk1"/>
                          </a:solidFill>
                          <a:latin typeface="+mn-lt"/>
                          <a:ea typeface="+mn-ea"/>
                          <a:cs typeface="+mn-cs"/>
                        </a:rPr>
                        <a:t>Lóbulo Parietal</a:t>
                      </a:r>
                      <a:endParaRPr lang="es-ES" b="1" i="1" dirty="0"/>
                    </a:p>
                  </a:txBody>
                  <a:tcPr/>
                </a:tc>
                <a:tc>
                  <a:txBody>
                    <a:bodyPr/>
                    <a:lstStyle/>
                    <a:p>
                      <a:r>
                        <a:rPr kumimoji="0" lang="es-ES" sz="1800" kern="1200" baseline="0" dirty="0" smtClean="0">
                          <a:solidFill>
                            <a:schemeClr val="dk1"/>
                          </a:solidFill>
                          <a:latin typeface="+mn-lt"/>
                          <a:ea typeface="+mn-ea"/>
                          <a:cs typeface="+mn-cs"/>
                        </a:rPr>
                        <a:t>Alteración procesos atencionales</a:t>
                      </a:r>
                      <a:endParaRPr lang="es-ES" dirty="0"/>
                    </a:p>
                  </a:txBody>
                  <a:tcPr/>
                </a:tc>
              </a:tr>
              <a:tr h="370840">
                <a:tc>
                  <a:txBody>
                    <a:bodyPr/>
                    <a:lstStyle/>
                    <a:p>
                      <a:r>
                        <a:rPr kumimoji="0" lang="es-ES" sz="1800" b="1" i="1" kern="1200" baseline="0" dirty="0" smtClean="0">
                          <a:solidFill>
                            <a:schemeClr val="dk1"/>
                          </a:solidFill>
                          <a:latin typeface="+mn-lt"/>
                          <a:ea typeface="+mn-ea"/>
                          <a:cs typeface="+mn-cs"/>
                        </a:rPr>
                        <a:t>Lóbulo Temporal</a:t>
                      </a:r>
                      <a:endParaRPr lang="es-ES" b="1" i="1" dirty="0"/>
                    </a:p>
                  </a:txBody>
                  <a:tcPr/>
                </a:tc>
                <a:tc>
                  <a:txBody>
                    <a:bodyPr/>
                    <a:lstStyle/>
                    <a:p>
                      <a:r>
                        <a:rPr kumimoji="0" lang="es-ES" sz="1800" kern="1200" baseline="0" dirty="0" smtClean="0">
                          <a:solidFill>
                            <a:schemeClr val="dk1"/>
                          </a:solidFill>
                          <a:latin typeface="+mn-lt"/>
                          <a:ea typeface="+mn-ea"/>
                          <a:cs typeface="+mn-cs"/>
                        </a:rPr>
                        <a:t>Alteración funciones auditivo-lingüísticas</a:t>
                      </a:r>
                      <a:endParaRPr lang="es-ES" dirty="0"/>
                    </a:p>
                  </a:txBody>
                  <a:tcPr/>
                </a:tc>
              </a:tr>
              <a:tr h="370840">
                <a:tc>
                  <a:txBody>
                    <a:bodyPr/>
                    <a:lstStyle/>
                    <a:p>
                      <a:r>
                        <a:rPr kumimoji="0" lang="es-ES" sz="1800" b="1" i="1" kern="1200" baseline="0" dirty="0" smtClean="0">
                          <a:solidFill>
                            <a:schemeClr val="dk1"/>
                          </a:solidFill>
                          <a:latin typeface="+mn-lt"/>
                          <a:ea typeface="+mn-ea"/>
                          <a:cs typeface="+mn-cs"/>
                        </a:rPr>
                        <a:t>Lóbulo Occipital</a:t>
                      </a:r>
                      <a:endParaRPr lang="es-ES" b="1" i="1" dirty="0"/>
                    </a:p>
                  </a:txBody>
                  <a:tcPr/>
                </a:tc>
                <a:tc>
                  <a:txBody>
                    <a:bodyPr/>
                    <a:lstStyle/>
                    <a:p>
                      <a:r>
                        <a:rPr kumimoji="0" lang="es-ES" sz="1800" kern="1200" baseline="0" dirty="0" smtClean="0">
                          <a:solidFill>
                            <a:schemeClr val="dk1"/>
                          </a:solidFill>
                          <a:latin typeface="+mn-lt"/>
                          <a:ea typeface="+mn-ea"/>
                          <a:cs typeface="+mn-cs"/>
                        </a:rPr>
                        <a:t>Procesamiento visual alterado</a:t>
                      </a:r>
                      <a:endParaRPr lang="es-ES" dirty="0"/>
                    </a:p>
                  </a:txBody>
                  <a:tcPr/>
                </a:tc>
              </a:tr>
              <a:tr h="370840">
                <a:tc>
                  <a:txBody>
                    <a:bodyPr/>
                    <a:lstStyle/>
                    <a:p>
                      <a:r>
                        <a:rPr kumimoji="0" lang="es-ES" sz="1800" b="1" i="1" kern="1200" baseline="0" dirty="0" smtClean="0">
                          <a:solidFill>
                            <a:schemeClr val="dk1"/>
                          </a:solidFill>
                          <a:latin typeface="+mn-lt"/>
                          <a:ea typeface="+mn-ea"/>
                          <a:cs typeface="+mn-cs"/>
                        </a:rPr>
                        <a:t>Hipocampo y Amígdala</a:t>
                      </a:r>
                      <a:endParaRPr lang="es-ES" b="1" i="1" dirty="0"/>
                    </a:p>
                  </a:txBody>
                  <a:tcPr/>
                </a:tc>
                <a:tc>
                  <a:txBody>
                    <a:bodyPr/>
                    <a:lstStyle/>
                    <a:p>
                      <a:r>
                        <a:rPr kumimoji="0" lang="es-ES" sz="1800" kern="1200" baseline="0" dirty="0" smtClean="0">
                          <a:solidFill>
                            <a:schemeClr val="dk1"/>
                          </a:solidFill>
                          <a:latin typeface="+mn-lt"/>
                          <a:ea typeface="+mn-ea"/>
                          <a:cs typeface="+mn-cs"/>
                        </a:rPr>
                        <a:t>Alteraciones en las funciones ejecutivas, impulsividad y desinhibición </a:t>
                      </a:r>
                      <a:r>
                        <a:rPr kumimoji="0" lang="es-ES" sz="1800" kern="1200" baseline="0" dirty="0" err="1" smtClean="0">
                          <a:solidFill>
                            <a:schemeClr val="dk1"/>
                          </a:solidFill>
                          <a:latin typeface="+mn-lt"/>
                          <a:ea typeface="+mn-ea"/>
                          <a:cs typeface="+mn-cs"/>
                        </a:rPr>
                        <a:t>comportamental</a:t>
                      </a:r>
                      <a:endParaRPr lang="es-ES" dirty="0"/>
                    </a:p>
                  </a:txBody>
                  <a:tcPr/>
                </a:tc>
              </a:tr>
              <a:tr h="370840">
                <a:tc>
                  <a:txBody>
                    <a:bodyPr/>
                    <a:lstStyle/>
                    <a:p>
                      <a:r>
                        <a:rPr kumimoji="0" lang="es-ES" sz="1800" b="1" i="1" kern="1200" baseline="0" dirty="0" smtClean="0">
                          <a:solidFill>
                            <a:schemeClr val="dk1"/>
                          </a:solidFill>
                          <a:latin typeface="+mn-lt"/>
                          <a:ea typeface="+mn-ea"/>
                          <a:cs typeface="+mn-cs"/>
                        </a:rPr>
                        <a:t>Locus </a:t>
                      </a:r>
                      <a:r>
                        <a:rPr kumimoji="0" lang="es-ES" sz="1800" b="1" i="1" kern="1200" baseline="0" dirty="0" err="1" smtClean="0">
                          <a:solidFill>
                            <a:schemeClr val="dk1"/>
                          </a:solidFill>
                          <a:latin typeface="+mn-lt"/>
                          <a:ea typeface="+mn-ea"/>
                          <a:cs typeface="+mn-cs"/>
                        </a:rPr>
                        <a:t>coeruleus</a:t>
                      </a:r>
                      <a:endParaRPr lang="es-ES" b="1" i="1" dirty="0"/>
                    </a:p>
                  </a:txBody>
                  <a:tcPr/>
                </a:tc>
                <a:tc>
                  <a:txBody>
                    <a:bodyPr/>
                    <a:lstStyle/>
                    <a:p>
                      <a:r>
                        <a:rPr kumimoji="0" lang="es-ES" sz="1800" kern="1200" baseline="0" dirty="0" smtClean="0">
                          <a:solidFill>
                            <a:schemeClr val="dk1"/>
                          </a:solidFill>
                          <a:latin typeface="+mn-lt"/>
                          <a:ea typeface="+mn-ea"/>
                          <a:cs typeface="+mn-cs"/>
                        </a:rPr>
                        <a:t>Alteración nivel sostenido de alerta, incremento en la tasa de falsas respuestas</a:t>
                      </a:r>
                      <a:endParaRPr lang="es-ES"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82594"/>
          </a:xfrm>
        </p:spPr>
        <p:txBody>
          <a:bodyPr>
            <a:normAutofit/>
          </a:bodyPr>
          <a:lstStyle/>
          <a:p>
            <a:pPr algn="r"/>
            <a:r>
              <a:rPr lang="es-ES" sz="3200" dirty="0" smtClean="0">
                <a:latin typeface="Arial" pitchFamily="34" charset="0"/>
                <a:cs typeface="Arial" pitchFamily="34" charset="0"/>
              </a:rPr>
              <a:t>¿Qué es el TDAH?</a:t>
            </a:r>
            <a:endParaRPr lang="es-ES" sz="3200" dirty="0">
              <a:latin typeface="Arial" pitchFamily="34" charset="0"/>
              <a:cs typeface="Arial" pitchFamily="34" charset="0"/>
            </a:endParaRPr>
          </a:p>
        </p:txBody>
      </p:sp>
      <p:sp>
        <p:nvSpPr>
          <p:cNvPr id="3" name="2 Marcador de contenido"/>
          <p:cNvSpPr>
            <a:spLocks noGrp="1"/>
          </p:cNvSpPr>
          <p:nvPr>
            <p:ph sz="quarter" idx="1"/>
          </p:nvPr>
        </p:nvSpPr>
        <p:spPr>
          <a:xfrm>
            <a:off x="457200" y="1071546"/>
            <a:ext cx="7467600" cy="5500726"/>
          </a:xfrm>
        </p:spPr>
        <p:txBody>
          <a:bodyPr>
            <a:normAutofit lnSpcReduction="10000"/>
          </a:bodyPr>
          <a:lstStyle/>
          <a:p>
            <a:pPr algn="just"/>
            <a:r>
              <a:rPr lang="es-ES" sz="1900" b="1" dirty="0" smtClean="0">
                <a:latin typeface="Arial" pitchFamily="34" charset="0"/>
                <a:cs typeface="Arial" pitchFamily="34" charset="0"/>
              </a:rPr>
              <a:t>Trastorno del </a:t>
            </a:r>
            <a:r>
              <a:rPr lang="es-ES" sz="1900" b="1" dirty="0" err="1" smtClean="0">
                <a:latin typeface="Arial" pitchFamily="34" charset="0"/>
                <a:cs typeface="Arial" pitchFamily="34" charset="0"/>
              </a:rPr>
              <a:t>neurodesarrollo</a:t>
            </a:r>
            <a:r>
              <a:rPr lang="es-ES" sz="1900" b="1" dirty="0" smtClean="0">
                <a:latin typeface="Arial" pitchFamily="34" charset="0"/>
                <a:cs typeface="Arial" pitchFamily="34" charset="0"/>
              </a:rPr>
              <a:t> </a:t>
            </a:r>
            <a:r>
              <a:rPr lang="es-ES" sz="1900" dirty="0" smtClean="0">
                <a:latin typeface="Arial" pitchFamily="34" charset="0"/>
                <a:cs typeface="Arial" pitchFamily="34" charset="0"/>
              </a:rPr>
              <a:t>con una </a:t>
            </a:r>
            <a:r>
              <a:rPr lang="es-ES" sz="1900" b="1" dirty="0" smtClean="0">
                <a:latin typeface="Arial" pitchFamily="34" charset="0"/>
                <a:cs typeface="Arial" pitchFamily="34" charset="0"/>
              </a:rPr>
              <a:t>base neurobiológica </a:t>
            </a:r>
            <a:r>
              <a:rPr lang="es-ES" sz="1900" dirty="0" smtClean="0">
                <a:latin typeface="Arial" pitchFamily="34" charset="0"/>
                <a:cs typeface="Arial" pitchFamily="34" charset="0"/>
              </a:rPr>
              <a:t>que puede manifestarse durante toda la vida</a:t>
            </a:r>
          </a:p>
          <a:p>
            <a:pPr algn="just"/>
            <a:r>
              <a:rPr lang="es-ES" sz="1900" dirty="0" smtClean="0">
                <a:latin typeface="Arial" pitchFamily="34" charset="0"/>
                <a:cs typeface="Arial" pitchFamily="34" charset="0"/>
              </a:rPr>
              <a:t>Relacionado con el desarrollo del cerebro y su funcionamiento</a:t>
            </a:r>
          </a:p>
          <a:p>
            <a:pPr algn="just"/>
            <a:r>
              <a:rPr lang="es-ES" sz="1900" dirty="0" smtClean="0">
                <a:latin typeface="Arial" pitchFamily="34" charset="0"/>
                <a:cs typeface="Arial" pitchFamily="34" charset="0"/>
              </a:rPr>
              <a:t>Vinculado a dificultades concretas en aspectos de la </a:t>
            </a:r>
            <a:r>
              <a:rPr lang="es-ES" sz="1900" b="1" dirty="0" smtClean="0">
                <a:latin typeface="Arial" pitchFamily="34" charset="0"/>
                <a:cs typeface="Arial" pitchFamily="34" charset="0"/>
              </a:rPr>
              <a:t>autorregulación</a:t>
            </a:r>
            <a:r>
              <a:rPr lang="es-ES" sz="1900" dirty="0" smtClean="0">
                <a:latin typeface="Arial" pitchFamily="34" charset="0"/>
                <a:cs typeface="Arial" pitchFamily="34" charset="0"/>
              </a:rPr>
              <a:t> tales como:</a:t>
            </a:r>
          </a:p>
          <a:p>
            <a:pPr algn="just">
              <a:buNone/>
            </a:pPr>
            <a:r>
              <a:rPr lang="es-ES" sz="1900" dirty="0" smtClean="0">
                <a:latin typeface="Arial" pitchFamily="34" charset="0"/>
                <a:cs typeface="Arial" pitchFamily="34" charset="0"/>
              </a:rPr>
              <a:t>          - Patrón persistente e inapropiado de inatención </a:t>
            </a:r>
          </a:p>
          <a:p>
            <a:pPr algn="just">
              <a:buNone/>
            </a:pPr>
            <a:r>
              <a:rPr lang="es-ES" sz="1900" dirty="0" smtClean="0">
                <a:latin typeface="Arial" pitchFamily="34" charset="0"/>
                <a:cs typeface="Arial" pitchFamily="34" charset="0"/>
              </a:rPr>
              <a:t>          - Grado de actividad o hiperactividad</a:t>
            </a:r>
          </a:p>
          <a:p>
            <a:pPr algn="just">
              <a:buNone/>
            </a:pPr>
            <a:r>
              <a:rPr lang="es-ES" sz="1900" dirty="0" smtClean="0">
                <a:latin typeface="Arial" pitchFamily="34" charset="0"/>
                <a:cs typeface="Arial" pitchFamily="34" charset="0"/>
              </a:rPr>
              <a:t>          - Impulsividad</a:t>
            </a:r>
          </a:p>
          <a:p>
            <a:pPr algn="just"/>
            <a:r>
              <a:rPr lang="es-ES" sz="1900" dirty="0" smtClean="0">
                <a:latin typeface="Arial" pitchFamily="34" charset="0"/>
                <a:cs typeface="Arial" pitchFamily="34" charset="0"/>
              </a:rPr>
              <a:t>Síntomas presentes más de </a:t>
            </a:r>
            <a:r>
              <a:rPr lang="es-ES" sz="1900" b="1" dirty="0" smtClean="0">
                <a:latin typeface="Arial" pitchFamily="34" charset="0"/>
                <a:cs typeface="Arial" pitchFamily="34" charset="0"/>
              </a:rPr>
              <a:t>6 meses</a:t>
            </a:r>
          </a:p>
          <a:p>
            <a:pPr algn="just"/>
            <a:r>
              <a:rPr lang="es-ES" sz="1900" dirty="0" smtClean="0">
                <a:latin typeface="Arial" pitchFamily="34" charset="0"/>
                <a:cs typeface="Arial" pitchFamily="34" charset="0"/>
              </a:rPr>
              <a:t>Aparece antes de los </a:t>
            </a:r>
            <a:r>
              <a:rPr lang="es-ES" sz="1900" b="1" dirty="0" smtClean="0">
                <a:latin typeface="Arial" pitchFamily="34" charset="0"/>
                <a:cs typeface="Arial" pitchFamily="34" charset="0"/>
              </a:rPr>
              <a:t>12 años</a:t>
            </a:r>
          </a:p>
          <a:p>
            <a:pPr algn="just"/>
            <a:r>
              <a:rPr lang="es-ES" sz="1900" b="1" dirty="0" smtClean="0">
                <a:latin typeface="Arial" pitchFamily="34" charset="0"/>
                <a:cs typeface="Arial" pitchFamily="34" charset="0"/>
              </a:rPr>
              <a:t>Genera disfunción </a:t>
            </a:r>
            <a:r>
              <a:rPr lang="es-ES" sz="1900" dirty="0" smtClean="0">
                <a:latin typeface="Arial" pitchFamily="34" charset="0"/>
                <a:cs typeface="Arial" pitchFamily="34" charset="0"/>
              </a:rPr>
              <a:t>en el desempeño escolar, social, laboral, familiar</a:t>
            </a:r>
          </a:p>
          <a:p>
            <a:pPr algn="just"/>
            <a:r>
              <a:rPr lang="es-ES" sz="1900" dirty="0" smtClean="0">
                <a:latin typeface="Arial" pitchFamily="34" charset="0"/>
                <a:cs typeface="Arial" pitchFamily="34" charset="0"/>
              </a:rPr>
              <a:t>Se presenta en 2 ó más ambientes</a:t>
            </a:r>
          </a:p>
          <a:p>
            <a:pPr algn="just"/>
            <a:r>
              <a:rPr lang="es-ES" sz="1900" dirty="0" smtClean="0">
                <a:latin typeface="Arial" pitchFamily="34" charset="0"/>
                <a:cs typeface="Arial" pitchFamily="34" charset="0"/>
              </a:rPr>
              <a:t>Mayor prevalencia en varones que en mujeres con una proporción que oscila entre 2:1 y 4:1</a:t>
            </a:r>
          </a:p>
          <a:p>
            <a:pPr algn="just"/>
            <a:r>
              <a:rPr lang="es-ES" sz="19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Independiente del CI</a:t>
            </a:r>
          </a:p>
          <a:p>
            <a:pPr algn="just">
              <a:buNone/>
            </a:pPr>
            <a:endParaRPr lang="es-ES" sz="1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a:p>
            <a:pPr algn="just">
              <a:buNone/>
            </a:pPr>
            <a:endParaRPr lang="es-ES" sz="1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a:p>
            <a:pPr algn="just"/>
            <a:endParaRPr lang="es-ES" sz="1600" dirty="0" smtClean="0">
              <a:latin typeface="Arial" pitchFamily="34" charset="0"/>
              <a:cs typeface="Arial" pitchFamily="34" charset="0"/>
            </a:endParaRPr>
          </a:p>
        </p:txBody>
      </p:sp>
      <p:sp>
        <p:nvSpPr>
          <p:cNvPr id="4" name="3 CuadroTexto"/>
          <p:cNvSpPr txBox="1"/>
          <p:nvPr/>
        </p:nvSpPr>
        <p:spPr>
          <a:xfrm>
            <a:off x="857224" y="6143644"/>
            <a:ext cx="7358114" cy="577081"/>
          </a:xfrm>
          <a:prstGeom prst="rect">
            <a:avLst/>
          </a:prstGeom>
          <a:noFill/>
        </p:spPr>
        <p:txBody>
          <a:bodyPr wrap="square" rtlCol="0">
            <a:spAutoFit/>
          </a:bodyPr>
          <a:lstStyle/>
          <a:p>
            <a:pPr marL="185738" indent="-185738">
              <a:buFont typeface="Calibri" pitchFamily="34" charset="0"/>
              <a:buAutoNum type="arabicPeriod"/>
            </a:pPr>
            <a:r>
              <a:rPr lang="en-US" sz="1050" dirty="0" smtClean="0">
                <a:ea typeface="ＭＳ Ｐゴシック" pitchFamily="34" charset="-128"/>
              </a:rPr>
              <a:t>American Psychiatric Association. Diagnostic and Statistical Manual of Mental Disorders 2004; 4th Edition (Text Revision).</a:t>
            </a:r>
          </a:p>
          <a:p>
            <a:pPr marL="185738" indent="-185738">
              <a:buFont typeface="Calibri" pitchFamily="34" charset="0"/>
              <a:buAutoNum type="arabicPeriod"/>
            </a:pPr>
            <a:r>
              <a:rPr lang="en-GB" sz="1050" dirty="0" smtClean="0">
                <a:ea typeface="ＭＳ Ｐゴシック" pitchFamily="34" charset="-128"/>
              </a:rPr>
              <a:t>World Health Organization. The ICD-10 Classification of Mental and Behavioural Disorders 1993; 1: 1-263.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82594"/>
          </a:xfrm>
        </p:spPr>
        <p:txBody>
          <a:bodyPr/>
          <a:lstStyle/>
          <a:p>
            <a:pPr algn="r"/>
            <a:r>
              <a:rPr lang="es-ES" dirty="0" smtClean="0">
                <a:latin typeface="Arial" pitchFamily="34" charset="0"/>
                <a:cs typeface="Arial" pitchFamily="34" charset="0"/>
              </a:rPr>
              <a:t>NEUROANATOMÍA DEL TDAH</a:t>
            </a:r>
            <a:endParaRPr lang="es-ES"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857224" y="1500174"/>
            <a:ext cx="7231921" cy="3708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654032"/>
          </a:xfrm>
        </p:spPr>
        <p:txBody>
          <a:bodyPr/>
          <a:lstStyle/>
          <a:p>
            <a:pPr algn="r"/>
            <a:r>
              <a:rPr lang="es-ES" dirty="0" smtClean="0">
                <a:latin typeface="Arial" pitchFamily="34" charset="0"/>
                <a:cs typeface="Arial" pitchFamily="34" charset="0"/>
              </a:rPr>
              <a:t>NEUROANATOMÍA DEL TDAH</a:t>
            </a:r>
            <a:endParaRPr lang="es-ES" dirty="0">
              <a:latin typeface="Arial" pitchFamily="34" charset="0"/>
              <a:cs typeface="Arial" pitchFamily="34" charset="0"/>
            </a:endParaRPr>
          </a:p>
        </p:txBody>
      </p:sp>
      <p:graphicFrame>
        <p:nvGraphicFramePr>
          <p:cNvPr id="4" name="3 Marcador de contenido"/>
          <p:cNvGraphicFramePr>
            <a:graphicFrameLocks noGrp="1"/>
          </p:cNvGraphicFramePr>
          <p:nvPr>
            <p:ph sz="quarter" idx="1"/>
          </p:nvPr>
        </p:nvGraphicFramePr>
        <p:xfrm>
          <a:off x="428596" y="1142984"/>
          <a:ext cx="8286807" cy="5143536"/>
        </p:xfrm>
        <a:graphic>
          <a:graphicData uri="http://schemas.openxmlformats.org/drawingml/2006/table">
            <a:tbl>
              <a:tblPr firstRow="1" bandRow="1">
                <a:tableStyleId>{5C22544A-7EE6-4342-B048-85BDC9FD1C3A}</a:tableStyleId>
              </a:tblPr>
              <a:tblGrid>
                <a:gridCol w="2762269"/>
                <a:gridCol w="2762269"/>
                <a:gridCol w="2762269"/>
              </a:tblGrid>
              <a:tr h="970478">
                <a:tc>
                  <a:txBody>
                    <a:bodyPr/>
                    <a:lstStyle/>
                    <a:p>
                      <a:r>
                        <a:rPr kumimoji="0" lang="es-ES" sz="1800" b="1" kern="1200" baseline="0" dirty="0" smtClean="0">
                          <a:solidFill>
                            <a:schemeClr val="lt1"/>
                          </a:solidFill>
                          <a:latin typeface="+mn-lt"/>
                          <a:ea typeface="+mn-ea"/>
                          <a:cs typeface="+mn-cs"/>
                        </a:rPr>
                        <a:t>SUBPROCESOS</a:t>
                      </a:r>
                    </a:p>
                    <a:p>
                      <a:r>
                        <a:rPr kumimoji="0" lang="es-ES" sz="1800" b="1" kern="1200" baseline="0" dirty="0" smtClean="0">
                          <a:solidFill>
                            <a:schemeClr val="lt1"/>
                          </a:solidFill>
                          <a:latin typeface="+mn-lt"/>
                          <a:ea typeface="+mn-ea"/>
                          <a:cs typeface="+mn-cs"/>
                        </a:rPr>
                        <a:t>ATENCIONALES</a:t>
                      </a:r>
                      <a:endParaRPr lang="es-ES" dirty="0"/>
                    </a:p>
                  </a:txBody>
                  <a:tcPr/>
                </a:tc>
                <a:tc>
                  <a:txBody>
                    <a:bodyPr/>
                    <a:lstStyle/>
                    <a:p>
                      <a:r>
                        <a:rPr kumimoji="0" lang="es-ES" sz="1800" b="1" kern="1200" baseline="0" dirty="0" smtClean="0">
                          <a:solidFill>
                            <a:schemeClr val="lt1"/>
                          </a:solidFill>
                          <a:latin typeface="+mn-lt"/>
                          <a:ea typeface="+mn-ea"/>
                          <a:cs typeface="+mn-cs"/>
                        </a:rPr>
                        <a:t>REGIÓN CEREBRAL</a:t>
                      </a:r>
                    </a:p>
                    <a:p>
                      <a:r>
                        <a:rPr kumimoji="0" lang="es-ES" sz="1800" b="1" kern="1200" baseline="0" dirty="0" smtClean="0">
                          <a:solidFill>
                            <a:schemeClr val="lt1"/>
                          </a:solidFill>
                          <a:latin typeface="+mn-lt"/>
                          <a:ea typeface="+mn-ea"/>
                          <a:cs typeface="+mn-cs"/>
                        </a:rPr>
                        <a:t>IMPLICADA</a:t>
                      </a:r>
                      <a:endParaRPr lang="es-ES" dirty="0"/>
                    </a:p>
                  </a:txBody>
                  <a:tcPr/>
                </a:tc>
                <a:tc>
                  <a:txBody>
                    <a:bodyPr/>
                    <a:lstStyle/>
                    <a:p>
                      <a:r>
                        <a:rPr kumimoji="0" lang="es-ES" sz="1800" b="1" kern="1200" baseline="0" dirty="0" smtClean="0">
                          <a:solidFill>
                            <a:schemeClr val="lt1"/>
                          </a:solidFill>
                          <a:latin typeface="+mn-lt"/>
                          <a:ea typeface="+mn-ea"/>
                          <a:cs typeface="+mn-cs"/>
                        </a:rPr>
                        <a:t>FUNCIÓN</a:t>
                      </a:r>
                    </a:p>
                    <a:p>
                      <a:r>
                        <a:rPr kumimoji="0" lang="es-ES" sz="1800" b="1" kern="1200" baseline="0" dirty="0" smtClean="0">
                          <a:solidFill>
                            <a:schemeClr val="lt1"/>
                          </a:solidFill>
                          <a:latin typeface="+mn-lt"/>
                          <a:ea typeface="+mn-ea"/>
                          <a:cs typeface="+mn-cs"/>
                        </a:rPr>
                        <a:t>NEUROPSICO-</a:t>
                      </a:r>
                    </a:p>
                    <a:p>
                      <a:r>
                        <a:rPr kumimoji="0" lang="es-ES" sz="1800" b="1" kern="1200" baseline="0" dirty="0" smtClean="0">
                          <a:solidFill>
                            <a:schemeClr val="lt1"/>
                          </a:solidFill>
                          <a:latin typeface="+mn-lt"/>
                          <a:ea typeface="+mn-ea"/>
                          <a:cs typeface="+mn-cs"/>
                        </a:rPr>
                        <a:t>LÓGICA</a:t>
                      </a:r>
                      <a:endParaRPr lang="es-ES" dirty="0"/>
                    </a:p>
                  </a:txBody>
                  <a:tcPr/>
                </a:tc>
              </a:tr>
              <a:tr h="1552766">
                <a:tc>
                  <a:txBody>
                    <a:bodyPr/>
                    <a:lstStyle/>
                    <a:p>
                      <a:r>
                        <a:rPr kumimoji="0" lang="es-ES" sz="1800" b="1" i="1" kern="1200" baseline="0" dirty="0" smtClean="0">
                          <a:solidFill>
                            <a:schemeClr val="dk1"/>
                          </a:solidFill>
                          <a:latin typeface="+mn-lt"/>
                          <a:ea typeface="+mn-ea"/>
                          <a:cs typeface="+mn-cs"/>
                        </a:rPr>
                        <a:t>Enfocar y ejecutar</a:t>
                      </a:r>
                    </a:p>
                    <a:p>
                      <a:r>
                        <a:rPr kumimoji="0" lang="es-ES" sz="1800" b="1" i="1" kern="1200" baseline="0" dirty="0" smtClean="0">
                          <a:solidFill>
                            <a:schemeClr val="dk1"/>
                          </a:solidFill>
                          <a:latin typeface="+mn-lt"/>
                          <a:ea typeface="+mn-ea"/>
                          <a:cs typeface="+mn-cs"/>
                        </a:rPr>
                        <a:t>eficientemente</a:t>
                      </a:r>
                      <a:endParaRPr lang="es-ES" dirty="0"/>
                    </a:p>
                  </a:txBody>
                  <a:tcPr/>
                </a:tc>
                <a:tc>
                  <a:txBody>
                    <a:bodyPr/>
                    <a:lstStyle/>
                    <a:p>
                      <a:r>
                        <a:rPr kumimoji="0" lang="es-ES" sz="1800" kern="1200" baseline="0" dirty="0" smtClean="0">
                          <a:solidFill>
                            <a:schemeClr val="dk1"/>
                          </a:solidFill>
                          <a:latin typeface="+mn-lt"/>
                          <a:ea typeface="+mn-ea"/>
                          <a:cs typeface="+mn-cs"/>
                        </a:rPr>
                        <a:t>Corteza temporal superior,</a:t>
                      </a:r>
                    </a:p>
                    <a:p>
                      <a:r>
                        <a:rPr kumimoji="0" lang="es-ES" sz="1800" kern="1200" baseline="0" dirty="0" smtClean="0">
                          <a:solidFill>
                            <a:schemeClr val="dk1"/>
                          </a:solidFill>
                          <a:latin typeface="+mn-lt"/>
                          <a:ea typeface="+mn-ea"/>
                          <a:cs typeface="+mn-cs"/>
                        </a:rPr>
                        <a:t>Corteza parietal inferior,</a:t>
                      </a:r>
                    </a:p>
                    <a:p>
                      <a:r>
                        <a:rPr kumimoji="0" lang="es-ES" sz="1800" kern="1200" baseline="0" dirty="0" smtClean="0">
                          <a:solidFill>
                            <a:schemeClr val="dk1"/>
                          </a:solidFill>
                          <a:latin typeface="+mn-lt"/>
                          <a:ea typeface="+mn-ea"/>
                          <a:cs typeface="+mn-cs"/>
                        </a:rPr>
                        <a:t>Cuerpo </a:t>
                      </a:r>
                      <a:r>
                        <a:rPr kumimoji="0" lang="es-ES" sz="1800" kern="1200" baseline="0" dirty="0" err="1" smtClean="0">
                          <a:solidFill>
                            <a:schemeClr val="dk1"/>
                          </a:solidFill>
                          <a:latin typeface="+mn-lt"/>
                          <a:ea typeface="+mn-ea"/>
                          <a:cs typeface="+mn-cs"/>
                        </a:rPr>
                        <a:t>estríado</a:t>
                      </a:r>
                      <a:endParaRPr lang="es-ES" dirty="0"/>
                    </a:p>
                  </a:txBody>
                  <a:tcPr/>
                </a:tc>
                <a:tc>
                  <a:txBody>
                    <a:bodyPr/>
                    <a:lstStyle/>
                    <a:p>
                      <a:r>
                        <a:rPr kumimoji="0" lang="es-ES" sz="1800" kern="1200" baseline="0" dirty="0" smtClean="0">
                          <a:solidFill>
                            <a:schemeClr val="dk1"/>
                          </a:solidFill>
                          <a:latin typeface="+mn-lt"/>
                          <a:ea typeface="+mn-ea"/>
                          <a:cs typeface="+mn-cs"/>
                        </a:rPr>
                        <a:t>Velocidad </a:t>
                      </a:r>
                      <a:r>
                        <a:rPr kumimoji="0" lang="es-ES" sz="1800" kern="1200" baseline="0" dirty="0" err="1" smtClean="0">
                          <a:solidFill>
                            <a:schemeClr val="dk1"/>
                          </a:solidFill>
                          <a:latin typeface="+mn-lt"/>
                          <a:ea typeface="+mn-ea"/>
                          <a:cs typeface="+mn-cs"/>
                        </a:rPr>
                        <a:t>perceptualmotriz</a:t>
                      </a:r>
                      <a:endParaRPr lang="es-ES" dirty="0"/>
                    </a:p>
                  </a:txBody>
                  <a:tcPr/>
                </a:tc>
              </a:tr>
              <a:tr h="1261622">
                <a:tc>
                  <a:txBody>
                    <a:bodyPr/>
                    <a:lstStyle/>
                    <a:p>
                      <a:r>
                        <a:rPr kumimoji="0" lang="es-ES" sz="1800" b="1" i="1" kern="1200" baseline="0" dirty="0" smtClean="0">
                          <a:solidFill>
                            <a:schemeClr val="dk1"/>
                          </a:solidFill>
                          <a:latin typeface="+mn-lt"/>
                          <a:ea typeface="+mn-ea"/>
                          <a:cs typeface="+mn-cs"/>
                        </a:rPr>
                        <a:t>Sostener la Atención en el tiempo</a:t>
                      </a:r>
                      <a:endParaRPr lang="es-ES" dirty="0"/>
                    </a:p>
                  </a:txBody>
                  <a:tcPr/>
                </a:tc>
                <a:tc>
                  <a:txBody>
                    <a:bodyPr/>
                    <a:lstStyle/>
                    <a:p>
                      <a:r>
                        <a:rPr kumimoji="0" lang="es-ES" sz="1800" kern="1200" baseline="0" dirty="0" smtClean="0">
                          <a:solidFill>
                            <a:schemeClr val="dk1"/>
                          </a:solidFill>
                          <a:latin typeface="+mn-lt"/>
                          <a:ea typeface="+mn-ea"/>
                          <a:cs typeface="+mn-cs"/>
                        </a:rPr>
                        <a:t>Formación reticular,</a:t>
                      </a:r>
                    </a:p>
                    <a:p>
                      <a:r>
                        <a:rPr kumimoji="0" lang="es-ES" sz="1800" kern="1200" baseline="0" dirty="0" smtClean="0">
                          <a:solidFill>
                            <a:schemeClr val="dk1"/>
                          </a:solidFill>
                          <a:latin typeface="+mn-lt"/>
                          <a:ea typeface="+mn-ea"/>
                          <a:cs typeface="+mn-cs"/>
                        </a:rPr>
                        <a:t>Núcleos </a:t>
                      </a:r>
                      <a:r>
                        <a:rPr kumimoji="0" lang="es-ES" sz="1800" kern="1200" baseline="0" dirty="0" err="1" smtClean="0">
                          <a:solidFill>
                            <a:schemeClr val="dk1"/>
                          </a:solidFill>
                          <a:latin typeface="+mn-lt"/>
                          <a:ea typeface="+mn-ea"/>
                          <a:cs typeface="+mn-cs"/>
                        </a:rPr>
                        <a:t>talámicos</a:t>
                      </a:r>
                      <a:r>
                        <a:rPr kumimoji="0" lang="es-ES" sz="1800" kern="1200" baseline="0" dirty="0" smtClean="0">
                          <a:solidFill>
                            <a:schemeClr val="dk1"/>
                          </a:solidFill>
                          <a:latin typeface="+mn-lt"/>
                          <a:ea typeface="+mn-ea"/>
                          <a:cs typeface="+mn-cs"/>
                        </a:rPr>
                        <a:t> medios</a:t>
                      </a:r>
                    </a:p>
                    <a:p>
                      <a:r>
                        <a:rPr kumimoji="0" lang="es-ES" sz="1800" kern="1200" baseline="0" dirty="0" smtClean="0">
                          <a:solidFill>
                            <a:schemeClr val="dk1"/>
                          </a:solidFill>
                          <a:latin typeface="+mn-lt"/>
                          <a:ea typeface="+mn-ea"/>
                          <a:cs typeface="+mn-cs"/>
                        </a:rPr>
                        <a:t>y reticulares</a:t>
                      </a:r>
                      <a:endParaRPr lang="es-ES" dirty="0"/>
                    </a:p>
                  </a:txBody>
                  <a:tcPr/>
                </a:tc>
                <a:tc>
                  <a:txBody>
                    <a:bodyPr/>
                    <a:lstStyle/>
                    <a:p>
                      <a:r>
                        <a:rPr kumimoji="0" lang="es-ES" sz="1800" kern="1200" baseline="0" dirty="0" smtClean="0">
                          <a:solidFill>
                            <a:schemeClr val="dk1"/>
                          </a:solidFill>
                          <a:latin typeface="+mn-lt"/>
                          <a:ea typeface="+mn-ea"/>
                          <a:cs typeface="+mn-cs"/>
                        </a:rPr>
                        <a:t>Vigilancia</a:t>
                      </a:r>
                      <a:endParaRPr lang="es-ES" dirty="0"/>
                    </a:p>
                  </a:txBody>
                  <a:tcPr/>
                </a:tc>
              </a:tr>
              <a:tr h="679335">
                <a:tc>
                  <a:txBody>
                    <a:bodyPr/>
                    <a:lstStyle/>
                    <a:p>
                      <a:r>
                        <a:rPr kumimoji="0" lang="es-ES" sz="1800" b="1" i="1" kern="1200" baseline="0" dirty="0" smtClean="0">
                          <a:solidFill>
                            <a:schemeClr val="dk1"/>
                          </a:solidFill>
                          <a:latin typeface="+mn-lt"/>
                          <a:ea typeface="+mn-ea"/>
                          <a:cs typeface="+mn-cs"/>
                        </a:rPr>
                        <a:t>Codificar la información</a:t>
                      </a:r>
                      <a:endParaRPr lang="es-ES" dirty="0"/>
                    </a:p>
                  </a:txBody>
                  <a:tcPr/>
                </a:tc>
                <a:tc>
                  <a:txBody>
                    <a:bodyPr/>
                    <a:lstStyle/>
                    <a:p>
                      <a:r>
                        <a:rPr kumimoji="0" lang="es-ES" sz="1800" kern="1200" baseline="0" dirty="0" smtClean="0">
                          <a:solidFill>
                            <a:schemeClr val="dk1"/>
                          </a:solidFill>
                          <a:latin typeface="+mn-lt"/>
                          <a:ea typeface="+mn-ea"/>
                          <a:cs typeface="+mn-cs"/>
                        </a:rPr>
                        <a:t>Hipocampo</a:t>
                      </a:r>
                      <a:endParaRPr lang="es-ES" dirty="0"/>
                    </a:p>
                  </a:txBody>
                  <a:tcPr/>
                </a:tc>
                <a:tc>
                  <a:txBody>
                    <a:bodyPr/>
                    <a:lstStyle/>
                    <a:p>
                      <a:r>
                        <a:rPr kumimoji="0" lang="es-ES" sz="1800" kern="1200" baseline="0" dirty="0" smtClean="0">
                          <a:solidFill>
                            <a:schemeClr val="dk1"/>
                          </a:solidFill>
                          <a:latin typeface="+mn-lt"/>
                          <a:ea typeface="+mn-ea"/>
                          <a:cs typeface="+mn-cs"/>
                        </a:rPr>
                        <a:t>Capacidad </a:t>
                      </a:r>
                      <a:r>
                        <a:rPr kumimoji="0" lang="es-ES" sz="1800" kern="1200" baseline="0" dirty="0" err="1" smtClean="0">
                          <a:solidFill>
                            <a:schemeClr val="dk1"/>
                          </a:solidFill>
                          <a:latin typeface="+mn-lt"/>
                          <a:ea typeface="+mn-ea"/>
                          <a:cs typeface="+mn-cs"/>
                        </a:rPr>
                        <a:t>numéricamnésica</a:t>
                      </a:r>
                      <a:endParaRPr lang="es-ES" dirty="0"/>
                    </a:p>
                  </a:txBody>
                  <a:tcPr/>
                </a:tc>
              </a:tr>
              <a:tr h="679335">
                <a:tc>
                  <a:txBody>
                    <a:bodyPr/>
                    <a:lstStyle/>
                    <a:p>
                      <a:r>
                        <a:rPr kumimoji="0" lang="es-ES" sz="1800" b="1" i="1" kern="1200" baseline="0" dirty="0" smtClean="0">
                          <a:solidFill>
                            <a:schemeClr val="dk1"/>
                          </a:solidFill>
                          <a:latin typeface="+mn-lt"/>
                          <a:ea typeface="+mn-ea"/>
                          <a:cs typeface="+mn-cs"/>
                        </a:rPr>
                        <a:t>Cambiar la atención</a:t>
                      </a:r>
                    </a:p>
                    <a:p>
                      <a:r>
                        <a:rPr kumimoji="0" lang="es-ES" sz="1800" b="1" i="1" kern="1200" baseline="0" dirty="0" smtClean="0">
                          <a:solidFill>
                            <a:schemeClr val="dk1"/>
                          </a:solidFill>
                          <a:latin typeface="+mn-lt"/>
                          <a:ea typeface="+mn-ea"/>
                          <a:cs typeface="+mn-cs"/>
                        </a:rPr>
                        <a:t>adaptativamente</a:t>
                      </a:r>
                      <a:endParaRPr lang="es-ES" dirty="0"/>
                    </a:p>
                  </a:txBody>
                  <a:tcPr/>
                </a:tc>
                <a:tc>
                  <a:txBody>
                    <a:bodyPr/>
                    <a:lstStyle/>
                    <a:p>
                      <a:r>
                        <a:rPr kumimoji="0" lang="es-ES" sz="1800" kern="1200" baseline="0" dirty="0" smtClean="0">
                          <a:solidFill>
                            <a:schemeClr val="dk1"/>
                          </a:solidFill>
                          <a:latin typeface="+mn-lt"/>
                          <a:ea typeface="+mn-ea"/>
                          <a:cs typeface="+mn-cs"/>
                        </a:rPr>
                        <a:t>Corteza </a:t>
                      </a:r>
                      <a:r>
                        <a:rPr kumimoji="0" lang="es-ES" sz="1800" kern="1200" baseline="0" dirty="0" err="1" smtClean="0">
                          <a:solidFill>
                            <a:schemeClr val="dk1"/>
                          </a:solidFill>
                          <a:latin typeface="+mn-lt"/>
                          <a:ea typeface="+mn-ea"/>
                          <a:cs typeface="+mn-cs"/>
                        </a:rPr>
                        <a:t>prefrontal</a:t>
                      </a:r>
                      <a:endParaRPr lang="es-ES" dirty="0"/>
                    </a:p>
                  </a:txBody>
                  <a:tcPr/>
                </a:tc>
                <a:tc>
                  <a:txBody>
                    <a:bodyPr/>
                    <a:lstStyle/>
                    <a:p>
                      <a:r>
                        <a:rPr kumimoji="0" lang="es-ES" sz="1800" kern="1200" baseline="0" dirty="0" smtClean="0">
                          <a:solidFill>
                            <a:schemeClr val="dk1"/>
                          </a:solidFill>
                          <a:latin typeface="+mn-lt"/>
                          <a:ea typeface="+mn-ea"/>
                          <a:cs typeface="+mn-cs"/>
                        </a:rPr>
                        <a:t>Flexibilidad</a:t>
                      </a:r>
                      <a:endParaRPr lang="es-ES" dirty="0"/>
                    </a:p>
                  </a:txBody>
                  <a:tcPr/>
                </a:tc>
              </a:tr>
            </a:tbl>
          </a:graphicData>
        </a:graphic>
      </p:graphicFrame>
      <p:sp>
        <p:nvSpPr>
          <p:cNvPr id="5" name="4 CuadroTexto"/>
          <p:cNvSpPr txBox="1"/>
          <p:nvPr/>
        </p:nvSpPr>
        <p:spPr>
          <a:xfrm>
            <a:off x="3428992" y="6429396"/>
            <a:ext cx="5088252" cy="338554"/>
          </a:xfrm>
          <a:prstGeom prst="rect">
            <a:avLst/>
          </a:prstGeom>
          <a:noFill/>
        </p:spPr>
        <p:txBody>
          <a:bodyPr wrap="square" rtlCol="0">
            <a:spAutoFit/>
          </a:bodyPr>
          <a:lstStyle/>
          <a:p>
            <a:r>
              <a:rPr lang="es-ES" sz="1600" dirty="0" smtClean="0"/>
              <a:t>Subprocesos atencionales (</a:t>
            </a:r>
            <a:r>
              <a:rPr lang="es-ES" sz="1600" dirty="0" err="1" smtClean="0"/>
              <a:t>Mirsky</a:t>
            </a:r>
            <a:r>
              <a:rPr lang="es-ES" sz="1600" dirty="0" smtClean="0"/>
              <a:t>, 1996)</a:t>
            </a:r>
            <a:endParaRPr lang="es-ES"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286000" y="3124200"/>
            <a:ext cx="6172200" cy="1019180"/>
          </a:xfrm>
        </p:spPr>
        <p:txBody>
          <a:bodyPr/>
          <a:lstStyle/>
          <a:p>
            <a:r>
              <a:rPr lang="es-ES" dirty="0" smtClean="0"/>
              <a:t>Alteraciones en la química cerebral</a:t>
            </a:r>
            <a:endParaRPr lang="es-ES" dirty="0"/>
          </a:p>
        </p:txBody>
      </p:sp>
      <p:sp>
        <p:nvSpPr>
          <p:cNvPr id="5" name="4 Subtítulo"/>
          <p:cNvSpPr>
            <a:spLocks noGrp="1"/>
          </p:cNvSpPr>
          <p:nvPr>
            <p:ph type="subTitle" idx="1"/>
          </p:nvPr>
        </p:nvSpPr>
        <p:spPr/>
        <p:txBody>
          <a:bodyPr>
            <a:normAutofit/>
          </a:bodyPr>
          <a:lstStyle/>
          <a:p>
            <a:r>
              <a:rPr lang="es-ES" sz="2800" dirty="0" smtClean="0"/>
              <a:t>¿Qué sustancias químicas están alteradas?</a:t>
            </a:r>
            <a:endParaRPr lang="es-E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82594"/>
          </a:xfrm>
        </p:spPr>
        <p:txBody>
          <a:bodyPr/>
          <a:lstStyle/>
          <a:p>
            <a:pPr algn="r"/>
            <a:r>
              <a:rPr lang="es-ES" dirty="0" smtClean="0">
                <a:latin typeface="Arial" pitchFamily="34" charset="0"/>
                <a:cs typeface="Arial" pitchFamily="34" charset="0"/>
              </a:rPr>
              <a:t>NEUROQUÍMICA DEL TDAH</a:t>
            </a:r>
            <a:endParaRPr lang="es-ES" dirty="0">
              <a:latin typeface="Arial" pitchFamily="34" charset="0"/>
              <a:cs typeface="Arial" pitchFamily="34" charset="0"/>
            </a:endParaRPr>
          </a:p>
        </p:txBody>
      </p:sp>
      <p:sp>
        <p:nvSpPr>
          <p:cNvPr id="3" name="2 Marcador de contenido"/>
          <p:cNvSpPr>
            <a:spLocks noGrp="1"/>
          </p:cNvSpPr>
          <p:nvPr>
            <p:ph sz="quarter" idx="1"/>
          </p:nvPr>
        </p:nvSpPr>
        <p:spPr/>
        <p:txBody>
          <a:bodyPr>
            <a:normAutofit/>
          </a:bodyPr>
          <a:lstStyle/>
          <a:p>
            <a:pPr algn="just"/>
            <a:r>
              <a:rPr lang="es-ES" dirty="0" smtClean="0">
                <a:latin typeface="Arial" pitchFamily="34" charset="0"/>
                <a:cs typeface="Arial" pitchFamily="34" charset="0"/>
              </a:rPr>
              <a:t>Disfunción </a:t>
            </a:r>
            <a:r>
              <a:rPr lang="es-ES" dirty="0" err="1" smtClean="0">
                <a:latin typeface="Arial" pitchFamily="34" charset="0"/>
                <a:cs typeface="Arial" pitchFamily="34" charset="0"/>
              </a:rPr>
              <a:t>catecolaminérgica</a:t>
            </a:r>
            <a:r>
              <a:rPr lang="es-ES" dirty="0" smtClean="0">
                <a:latin typeface="Arial" pitchFamily="34" charset="0"/>
                <a:cs typeface="Arial" pitchFamily="34" charset="0"/>
              </a:rPr>
              <a:t> -</a:t>
            </a:r>
            <a:r>
              <a:rPr lang="es-ES" dirty="0" err="1" smtClean="0">
                <a:solidFill>
                  <a:schemeClr val="accent2"/>
                </a:solidFill>
                <a:latin typeface="Arial" pitchFamily="34" charset="0"/>
                <a:cs typeface="Arial" pitchFamily="34" charset="0"/>
              </a:rPr>
              <a:t>dopaminérgica</a:t>
            </a:r>
            <a:r>
              <a:rPr lang="es-ES" dirty="0" smtClean="0">
                <a:latin typeface="Arial" pitchFamily="34" charset="0"/>
                <a:cs typeface="Arial" pitchFamily="34" charset="0"/>
              </a:rPr>
              <a:t>- en la génesis del TDAH (</a:t>
            </a:r>
            <a:r>
              <a:rPr lang="es-ES" i="1" dirty="0" err="1" smtClean="0">
                <a:latin typeface="Arial" pitchFamily="34" charset="0"/>
                <a:cs typeface="Arial" pitchFamily="34" charset="0"/>
              </a:rPr>
              <a:t>Faraone</a:t>
            </a:r>
            <a:r>
              <a:rPr lang="es-ES" i="1" dirty="0" smtClean="0">
                <a:latin typeface="Arial" pitchFamily="34" charset="0"/>
                <a:cs typeface="Arial" pitchFamily="34" charset="0"/>
              </a:rPr>
              <a:t> y </a:t>
            </a:r>
            <a:r>
              <a:rPr lang="es-ES" i="1" dirty="0" err="1" smtClean="0">
                <a:latin typeface="Arial" pitchFamily="34" charset="0"/>
                <a:cs typeface="Arial" pitchFamily="34" charset="0"/>
              </a:rPr>
              <a:t>Biederman</a:t>
            </a:r>
            <a:r>
              <a:rPr lang="es-ES" i="1" dirty="0" smtClean="0">
                <a:latin typeface="Arial" pitchFamily="34" charset="0"/>
                <a:cs typeface="Arial" pitchFamily="34" charset="0"/>
              </a:rPr>
              <a:t>, 1989</a:t>
            </a:r>
            <a:r>
              <a:rPr lang="es-ES" dirty="0" smtClean="0">
                <a:latin typeface="Arial" pitchFamily="34" charset="0"/>
                <a:cs typeface="Arial" pitchFamily="34" charset="0"/>
              </a:rPr>
              <a:t>)</a:t>
            </a:r>
          </a:p>
          <a:p>
            <a:pPr algn="just"/>
            <a:r>
              <a:rPr lang="es-ES" dirty="0" smtClean="0">
                <a:solidFill>
                  <a:schemeClr val="accent2"/>
                </a:solidFill>
                <a:latin typeface="Arial" pitchFamily="34" charset="0"/>
                <a:cs typeface="Arial" pitchFamily="34" charset="0"/>
              </a:rPr>
              <a:t>NA y DA </a:t>
            </a:r>
            <a:r>
              <a:rPr lang="es-ES" dirty="0" smtClean="0">
                <a:latin typeface="Arial" pitchFamily="34" charset="0"/>
                <a:cs typeface="Arial" pitchFamily="34" charset="0"/>
              </a:rPr>
              <a:t>participan en numerosos procesos cognitivos (atención, alerta, función ejecutiva) que funcionan de modo deficitario en TDAH</a:t>
            </a:r>
          </a:p>
          <a:p>
            <a:pPr algn="just"/>
            <a:r>
              <a:rPr lang="es-ES" dirty="0" smtClean="0">
                <a:latin typeface="Arial" pitchFamily="34" charset="0"/>
                <a:cs typeface="Arial" pitchFamily="34" charset="0"/>
              </a:rPr>
              <a:t>El mantenimiento de un buen </a:t>
            </a:r>
            <a:r>
              <a:rPr lang="es-ES" dirty="0" smtClean="0">
                <a:solidFill>
                  <a:schemeClr val="accent2"/>
                </a:solidFill>
                <a:latin typeface="Arial" pitchFamily="34" charset="0"/>
                <a:cs typeface="Arial" pitchFamily="34" charset="0"/>
              </a:rPr>
              <a:t>nivel de vigilancia y la atención</a:t>
            </a:r>
            <a:r>
              <a:rPr lang="es-ES" dirty="0" smtClean="0">
                <a:latin typeface="Arial" pitchFamily="34" charset="0"/>
                <a:cs typeface="Arial" pitchFamily="34" charset="0"/>
              </a:rPr>
              <a:t> dependen de la modulación que las </a:t>
            </a:r>
            <a:r>
              <a:rPr lang="es-ES" dirty="0" err="1" smtClean="0">
                <a:latin typeface="Arial" pitchFamily="34" charset="0"/>
                <a:cs typeface="Arial" pitchFamily="34" charset="0"/>
              </a:rPr>
              <a:t>catecolaminas</a:t>
            </a:r>
            <a:r>
              <a:rPr lang="es-ES" dirty="0" smtClean="0">
                <a:latin typeface="Arial" pitchFamily="34" charset="0"/>
                <a:cs typeface="Arial" pitchFamily="34" charset="0"/>
              </a:rPr>
              <a:t> ejercen sobre: corteza </a:t>
            </a:r>
            <a:r>
              <a:rPr lang="es-ES" dirty="0" err="1" smtClean="0">
                <a:latin typeface="Arial" pitchFamily="34" charset="0"/>
                <a:cs typeface="Arial" pitchFamily="34" charset="0"/>
              </a:rPr>
              <a:t>prefrontal</a:t>
            </a:r>
            <a:r>
              <a:rPr lang="es-ES" dirty="0" smtClean="0">
                <a:latin typeface="Arial" pitchFamily="34" charset="0"/>
                <a:cs typeface="Arial" pitchFamily="34" charset="0"/>
              </a:rPr>
              <a:t>, singular y parietal, estriado, hipocampo y tálamo</a:t>
            </a:r>
          </a:p>
          <a:p>
            <a:pPr algn="just"/>
            <a:r>
              <a:rPr lang="es-ES" dirty="0" smtClean="0">
                <a:latin typeface="Arial" pitchFamily="34" charset="0"/>
                <a:cs typeface="Arial" pitchFamily="34" charset="0"/>
              </a:rPr>
              <a:t>En todas estas estructuras existe una importante participación de neuronas </a:t>
            </a:r>
            <a:r>
              <a:rPr lang="es-ES" dirty="0" err="1" smtClean="0">
                <a:latin typeface="Arial" pitchFamily="34" charset="0"/>
                <a:cs typeface="Arial" pitchFamily="34" charset="0"/>
              </a:rPr>
              <a:t>catecolaminérgicas</a:t>
            </a:r>
            <a:endParaRPr lang="es-ES" dirty="0" smtClean="0">
              <a:latin typeface="Arial" pitchFamily="34" charset="0"/>
              <a:cs typeface="Arial" pitchFamily="34" charset="0"/>
            </a:endParaRPr>
          </a:p>
          <a:p>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785794"/>
            <a:ext cx="7467600" cy="5688158"/>
          </a:xfrm>
        </p:spPr>
        <p:txBody>
          <a:bodyPr>
            <a:normAutofit/>
          </a:bodyPr>
          <a:lstStyle/>
          <a:p>
            <a:pPr algn="just"/>
            <a:r>
              <a:rPr lang="es-ES" dirty="0" smtClean="0">
                <a:latin typeface="Arial" pitchFamily="34" charset="0"/>
                <a:cs typeface="Arial" pitchFamily="34" charset="0"/>
              </a:rPr>
              <a:t>Niveles de NA :</a:t>
            </a:r>
          </a:p>
          <a:p>
            <a:pPr algn="just">
              <a:buNone/>
            </a:pPr>
            <a:r>
              <a:rPr lang="es-ES" dirty="0" smtClean="0">
                <a:latin typeface="Arial" pitchFamily="34" charset="0"/>
                <a:cs typeface="Arial" pitchFamily="34" charset="0"/>
              </a:rPr>
              <a:t>          </a:t>
            </a:r>
            <a:r>
              <a:rPr lang="es-ES" dirty="0" err="1" smtClean="0">
                <a:latin typeface="Arial" pitchFamily="34" charset="0"/>
                <a:cs typeface="Arial" pitchFamily="34" charset="0"/>
              </a:rPr>
              <a:t>córtex</a:t>
            </a:r>
            <a:r>
              <a:rPr lang="es-ES" dirty="0" smtClean="0">
                <a:latin typeface="Arial" pitchFamily="34" charset="0"/>
                <a:cs typeface="Arial" pitchFamily="34" charset="0"/>
              </a:rPr>
              <a:t> </a:t>
            </a:r>
            <a:r>
              <a:rPr lang="es-ES" dirty="0" err="1" smtClean="0">
                <a:latin typeface="Arial" pitchFamily="34" charset="0"/>
                <a:cs typeface="Arial" pitchFamily="34" charset="0"/>
              </a:rPr>
              <a:t>prefrontal</a:t>
            </a:r>
            <a:r>
              <a:rPr lang="es-ES" dirty="0" smtClean="0">
                <a:latin typeface="Arial" pitchFamily="34" charset="0"/>
                <a:cs typeface="Arial" pitchFamily="34" charset="0"/>
              </a:rPr>
              <a:t> </a:t>
            </a:r>
            <a:r>
              <a:rPr lang="es-ES" dirty="0" err="1" smtClean="0">
                <a:latin typeface="Arial" pitchFamily="34" charset="0"/>
                <a:cs typeface="Arial" pitchFamily="34" charset="0"/>
              </a:rPr>
              <a:t>dorsolateral</a:t>
            </a:r>
            <a:r>
              <a:rPr lang="es-ES" dirty="0" smtClean="0">
                <a:latin typeface="Arial" pitchFamily="34" charset="0"/>
                <a:cs typeface="Arial" pitchFamily="34" charset="0"/>
              </a:rPr>
              <a:t> explicando los déficits </a:t>
            </a:r>
            <a:r>
              <a:rPr lang="es-ES" dirty="0" err="1" smtClean="0">
                <a:latin typeface="Arial" pitchFamily="34" charset="0"/>
                <a:cs typeface="Arial" pitchFamily="34" charset="0"/>
              </a:rPr>
              <a:t>mnésicos</a:t>
            </a:r>
            <a:r>
              <a:rPr lang="es-ES" dirty="0" smtClean="0">
                <a:latin typeface="Arial" pitchFamily="34" charset="0"/>
                <a:cs typeface="Arial" pitchFamily="34" charset="0"/>
              </a:rPr>
              <a:t> y en funciones ejecutivas</a:t>
            </a:r>
          </a:p>
          <a:p>
            <a:pPr algn="just">
              <a:buNone/>
            </a:pPr>
            <a:r>
              <a:rPr lang="es-ES" dirty="0" smtClean="0">
                <a:latin typeface="Arial" pitchFamily="34" charset="0"/>
                <a:cs typeface="Arial" pitchFamily="34" charset="0"/>
              </a:rPr>
              <a:t>          locus </a:t>
            </a:r>
            <a:r>
              <a:rPr lang="es-ES" dirty="0" err="1" smtClean="0">
                <a:latin typeface="Arial" pitchFamily="34" charset="0"/>
                <a:cs typeface="Arial" pitchFamily="34" charset="0"/>
              </a:rPr>
              <a:t>coeruleus</a:t>
            </a:r>
            <a:r>
              <a:rPr lang="es-ES" dirty="0" smtClean="0">
                <a:latin typeface="Arial" pitchFamily="34" charset="0"/>
                <a:cs typeface="Arial" pitchFamily="34" charset="0"/>
              </a:rPr>
              <a:t> generando un aumento del </a:t>
            </a:r>
            <a:r>
              <a:rPr lang="es-ES" dirty="0" err="1" smtClean="0">
                <a:latin typeface="Arial" pitchFamily="34" charset="0"/>
                <a:cs typeface="Arial" pitchFamily="34" charset="0"/>
              </a:rPr>
              <a:t>arousal</a:t>
            </a:r>
            <a:endParaRPr lang="es-ES" dirty="0" smtClean="0">
              <a:latin typeface="Arial" pitchFamily="34" charset="0"/>
              <a:cs typeface="Arial" pitchFamily="34" charset="0"/>
            </a:endParaRPr>
          </a:p>
          <a:p>
            <a:pPr algn="just">
              <a:buNone/>
            </a:pPr>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Niveles de DA: </a:t>
            </a:r>
          </a:p>
          <a:p>
            <a:pPr algn="just">
              <a:buNone/>
            </a:pPr>
            <a:r>
              <a:rPr lang="es-ES" dirty="0" smtClean="0">
                <a:latin typeface="Arial" pitchFamily="34" charset="0"/>
                <a:cs typeface="Arial" pitchFamily="34" charset="0"/>
              </a:rPr>
              <a:t>           estriado parece correlacionarse con la dimensión hiperactividad</a:t>
            </a:r>
          </a:p>
          <a:p>
            <a:pPr algn="just">
              <a:buNone/>
            </a:pPr>
            <a:r>
              <a:rPr lang="es-ES" dirty="0" smtClean="0">
                <a:latin typeface="Arial" pitchFamily="34" charset="0"/>
                <a:cs typeface="Arial" pitchFamily="34" charset="0"/>
              </a:rPr>
              <a:t>          cíngulo anterior, lo que podría justificar las manifestaciones cognitivas propias de este trastorno</a:t>
            </a:r>
            <a:endParaRPr lang="es-ES" dirty="0">
              <a:latin typeface="Arial" pitchFamily="34" charset="0"/>
              <a:cs typeface="Arial" pitchFamily="34" charset="0"/>
            </a:endParaRPr>
          </a:p>
        </p:txBody>
      </p:sp>
      <p:sp>
        <p:nvSpPr>
          <p:cNvPr id="4" name="3 Flecha abajo"/>
          <p:cNvSpPr/>
          <p:nvPr/>
        </p:nvSpPr>
        <p:spPr>
          <a:xfrm>
            <a:off x="857224" y="1214422"/>
            <a:ext cx="48463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Flecha arriba"/>
          <p:cNvSpPr/>
          <p:nvPr/>
        </p:nvSpPr>
        <p:spPr>
          <a:xfrm>
            <a:off x="857224" y="2000240"/>
            <a:ext cx="484632" cy="4286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Flecha abajo"/>
          <p:cNvSpPr/>
          <p:nvPr/>
        </p:nvSpPr>
        <p:spPr>
          <a:xfrm>
            <a:off x="857224" y="4572008"/>
            <a:ext cx="48463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arriba"/>
          <p:cNvSpPr/>
          <p:nvPr/>
        </p:nvSpPr>
        <p:spPr>
          <a:xfrm>
            <a:off x="857224" y="3714752"/>
            <a:ext cx="484632" cy="4286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286000" y="3124200"/>
            <a:ext cx="6172200" cy="1376370"/>
          </a:xfrm>
        </p:spPr>
        <p:txBody>
          <a:bodyPr/>
          <a:lstStyle/>
          <a:p>
            <a:r>
              <a:rPr lang="es-ES" dirty="0" smtClean="0"/>
              <a:t>Teorías explicativas</a:t>
            </a:r>
            <a:endParaRPr lang="es-ES" dirty="0"/>
          </a:p>
        </p:txBody>
      </p:sp>
      <p:sp>
        <p:nvSpPr>
          <p:cNvPr id="5" name="4 Subtítulo"/>
          <p:cNvSpPr>
            <a:spLocks noGrp="1"/>
          </p:cNvSpPr>
          <p:nvPr>
            <p:ph type="subTitle" idx="1"/>
          </p:nvPr>
        </p:nvSpPr>
        <p:spPr/>
        <p:txBody>
          <a:bodyPr>
            <a:normAutofit/>
          </a:bodyPr>
          <a:lstStyle/>
          <a:p>
            <a:r>
              <a:rPr lang="es-ES" sz="2800" dirty="0" smtClean="0"/>
              <a:t>¿Cómo integrar esta información?</a:t>
            </a:r>
            <a:endParaRPr lang="es-E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11156"/>
          </a:xfrm>
        </p:spPr>
        <p:txBody>
          <a:bodyPr>
            <a:normAutofit fontScale="90000"/>
          </a:bodyPr>
          <a:lstStyle/>
          <a:p>
            <a:pPr algn="r"/>
            <a:r>
              <a:rPr lang="es-ES" dirty="0" smtClean="0">
                <a:latin typeface="Arial" pitchFamily="34" charset="0"/>
                <a:cs typeface="Arial" pitchFamily="34" charset="0"/>
              </a:rPr>
              <a:t>HIPÓTESIS NEUROBIOLÓGICAS</a:t>
            </a:r>
            <a:endParaRPr lang="es-ES" dirty="0">
              <a:latin typeface="Arial" pitchFamily="34" charset="0"/>
              <a:cs typeface="Arial" pitchFamily="34" charset="0"/>
            </a:endParaRPr>
          </a:p>
        </p:txBody>
      </p:sp>
      <p:sp>
        <p:nvSpPr>
          <p:cNvPr id="3" name="2 Marcador de contenido"/>
          <p:cNvSpPr>
            <a:spLocks noGrp="1"/>
          </p:cNvSpPr>
          <p:nvPr>
            <p:ph sz="quarter" idx="1"/>
          </p:nvPr>
        </p:nvSpPr>
        <p:spPr/>
        <p:txBody>
          <a:bodyPr>
            <a:normAutofit/>
          </a:bodyPr>
          <a:lstStyle/>
          <a:p>
            <a:pPr algn="just"/>
            <a:r>
              <a:rPr lang="es-ES" b="1" dirty="0" smtClean="0">
                <a:latin typeface="Arial" pitchFamily="34" charset="0"/>
                <a:cs typeface="Arial" pitchFamily="34" charset="0"/>
              </a:rPr>
              <a:t>Hipótesis </a:t>
            </a:r>
            <a:r>
              <a:rPr lang="es-ES" b="1" dirty="0" err="1" smtClean="0">
                <a:latin typeface="Arial" pitchFamily="34" charset="0"/>
                <a:cs typeface="Arial" pitchFamily="34" charset="0"/>
              </a:rPr>
              <a:t>fronto-estriatal</a:t>
            </a:r>
            <a:r>
              <a:rPr lang="es-ES" dirty="0" smtClean="0">
                <a:latin typeface="Arial" pitchFamily="34" charset="0"/>
                <a:cs typeface="Arial" pitchFamily="34" charset="0"/>
              </a:rPr>
              <a:t> sustrato neurofisiológico de las funciones ejecutivas</a:t>
            </a:r>
            <a:endParaRPr lang="es-ES" b="1" dirty="0" smtClean="0">
              <a:latin typeface="Arial" pitchFamily="34" charset="0"/>
              <a:cs typeface="Arial" pitchFamily="34" charset="0"/>
            </a:endParaRPr>
          </a:p>
          <a:p>
            <a:pPr algn="just"/>
            <a:r>
              <a:rPr lang="es-ES" b="1" dirty="0" smtClean="0">
                <a:latin typeface="Arial" pitchFamily="34" charset="0"/>
                <a:cs typeface="Arial" pitchFamily="34" charset="0"/>
              </a:rPr>
              <a:t>Hipótesis cortical-posterior</a:t>
            </a:r>
          </a:p>
          <a:p>
            <a:pPr algn="just"/>
            <a:r>
              <a:rPr lang="es-ES" dirty="0" smtClean="0">
                <a:latin typeface="Arial" pitchFamily="34" charset="0"/>
                <a:cs typeface="Arial" pitchFamily="34" charset="0"/>
              </a:rPr>
              <a:t>Estudios de </a:t>
            </a:r>
            <a:r>
              <a:rPr lang="es-ES" dirty="0" err="1" smtClean="0">
                <a:latin typeface="Arial" pitchFamily="34" charset="0"/>
                <a:cs typeface="Arial" pitchFamily="34" charset="0"/>
              </a:rPr>
              <a:t>neuroimagen</a:t>
            </a:r>
            <a:r>
              <a:rPr lang="es-ES" dirty="0" smtClean="0">
                <a:latin typeface="Arial" pitchFamily="34" charset="0"/>
                <a:cs typeface="Arial" pitchFamily="34" charset="0"/>
              </a:rPr>
              <a:t> muestran una </a:t>
            </a:r>
            <a:r>
              <a:rPr lang="es-ES" dirty="0" smtClean="0">
                <a:solidFill>
                  <a:schemeClr val="accent2"/>
                </a:solidFill>
                <a:latin typeface="Arial" pitchFamily="34" charset="0"/>
                <a:cs typeface="Arial" pitchFamily="34" charset="0"/>
              </a:rPr>
              <a:t>disfunción </a:t>
            </a:r>
            <a:r>
              <a:rPr lang="es-ES" dirty="0" err="1" smtClean="0">
                <a:solidFill>
                  <a:schemeClr val="accent2"/>
                </a:solidFill>
                <a:latin typeface="Arial" pitchFamily="34" charset="0"/>
                <a:cs typeface="Arial" pitchFamily="34" charset="0"/>
              </a:rPr>
              <a:t>fronto-estriatal</a:t>
            </a:r>
            <a:endParaRPr lang="es-ES" dirty="0" smtClean="0">
              <a:solidFill>
                <a:schemeClr val="accent2"/>
              </a:solidFill>
              <a:latin typeface="Arial" pitchFamily="34" charset="0"/>
              <a:cs typeface="Arial" pitchFamily="34" charset="0"/>
            </a:endParaRPr>
          </a:p>
          <a:p>
            <a:pPr algn="just"/>
            <a:r>
              <a:rPr lang="es-ES" dirty="0" smtClean="0">
                <a:latin typeface="Arial" pitchFamily="34" charset="0"/>
                <a:cs typeface="Arial" pitchFamily="34" charset="0"/>
              </a:rPr>
              <a:t>(</a:t>
            </a:r>
            <a:r>
              <a:rPr lang="es-ES" b="1" dirty="0" smtClean="0">
                <a:latin typeface="Arial" pitchFamily="34" charset="0"/>
                <a:cs typeface="Arial" pitchFamily="34" charset="0"/>
              </a:rPr>
              <a:t>PET</a:t>
            </a:r>
            <a:r>
              <a:rPr lang="es-ES" dirty="0" smtClean="0">
                <a:latin typeface="Arial" pitchFamily="34" charset="0"/>
                <a:cs typeface="Arial" pitchFamily="34" charset="0"/>
              </a:rPr>
              <a:t>) muestran una disminución en el metabolismo cerebral de la glucosa en el lóbulo frontal (</a:t>
            </a:r>
            <a:r>
              <a:rPr lang="es-ES" i="1" dirty="0" err="1" smtClean="0">
                <a:latin typeface="Arial" pitchFamily="34" charset="0"/>
                <a:cs typeface="Arial" pitchFamily="34" charset="0"/>
              </a:rPr>
              <a:t>Zametkin</a:t>
            </a:r>
            <a:r>
              <a:rPr lang="es-ES" i="1" dirty="0" smtClean="0">
                <a:latin typeface="Arial" pitchFamily="34" charset="0"/>
                <a:cs typeface="Arial" pitchFamily="34" charset="0"/>
              </a:rPr>
              <a:t> y </a:t>
            </a:r>
            <a:r>
              <a:rPr lang="es-ES" i="1" dirty="0" err="1" smtClean="0">
                <a:latin typeface="Arial" pitchFamily="34" charset="0"/>
                <a:cs typeface="Arial" pitchFamily="34" charset="0"/>
              </a:rPr>
              <a:t>cols</a:t>
            </a:r>
            <a:r>
              <a:rPr lang="es-ES" i="1" dirty="0" smtClean="0">
                <a:latin typeface="Arial" pitchFamily="34" charset="0"/>
                <a:cs typeface="Arial" pitchFamily="34" charset="0"/>
              </a:rPr>
              <a:t>, 1990; </a:t>
            </a:r>
            <a:r>
              <a:rPr lang="es-ES" i="1" dirty="0" err="1" smtClean="0">
                <a:latin typeface="Arial" pitchFamily="34" charset="0"/>
                <a:cs typeface="Arial" pitchFamily="34" charset="0"/>
              </a:rPr>
              <a:t>Zametkin</a:t>
            </a:r>
            <a:r>
              <a:rPr lang="es-ES" i="1" dirty="0" smtClean="0">
                <a:latin typeface="Arial" pitchFamily="34" charset="0"/>
                <a:cs typeface="Arial" pitchFamily="34" charset="0"/>
              </a:rPr>
              <a:t> y </a:t>
            </a:r>
            <a:r>
              <a:rPr lang="es-ES" i="1" dirty="0" err="1" smtClean="0">
                <a:latin typeface="Arial" pitchFamily="34" charset="0"/>
                <a:cs typeface="Arial" pitchFamily="34" charset="0"/>
              </a:rPr>
              <a:t>cols</a:t>
            </a:r>
            <a:r>
              <a:rPr lang="es-ES" i="1" dirty="0" smtClean="0">
                <a:latin typeface="Arial" pitchFamily="34" charset="0"/>
                <a:cs typeface="Arial" pitchFamily="34" charset="0"/>
              </a:rPr>
              <a:t>, 1993</a:t>
            </a:r>
            <a:r>
              <a:rPr lang="es-ES" dirty="0" smtClean="0">
                <a:latin typeface="Arial" pitchFamily="34" charset="0"/>
                <a:cs typeface="Arial" pitchFamily="34" charset="0"/>
              </a:rPr>
              <a:t>)</a:t>
            </a:r>
          </a:p>
          <a:p>
            <a:pPr algn="just"/>
            <a:r>
              <a:rPr lang="es-ES" dirty="0" smtClean="0">
                <a:latin typeface="Arial" pitchFamily="34" charset="0"/>
                <a:cs typeface="Arial" pitchFamily="34" charset="0"/>
              </a:rPr>
              <a:t>(</a:t>
            </a:r>
            <a:r>
              <a:rPr lang="es-ES" b="1" dirty="0" smtClean="0">
                <a:latin typeface="Arial" pitchFamily="34" charset="0"/>
                <a:cs typeface="Arial" pitchFamily="34" charset="0"/>
              </a:rPr>
              <a:t>SPECT</a:t>
            </a:r>
            <a:r>
              <a:rPr lang="es-ES" dirty="0" smtClean="0">
                <a:latin typeface="Arial" pitchFamily="34" charset="0"/>
                <a:cs typeface="Arial" pitchFamily="34" charset="0"/>
              </a:rPr>
              <a:t>) la existencia de una relación inversa entre el flujo sanguíneo cerebral en regiones frontales del hemisferio derecho y la gravedad de los síntomas conductuales (</a:t>
            </a:r>
            <a:r>
              <a:rPr lang="es-ES" i="1" dirty="0" err="1" smtClean="0">
                <a:latin typeface="Arial" pitchFamily="34" charset="0"/>
                <a:cs typeface="Arial" pitchFamily="34" charset="0"/>
              </a:rPr>
              <a:t>Gustaffson</a:t>
            </a:r>
            <a:r>
              <a:rPr lang="es-ES" i="1" dirty="0" smtClean="0">
                <a:latin typeface="Arial" pitchFamily="34" charset="0"/>
                <a:cs typeface="Arial" pitchFamily="34" charset="0"/>
              </a:rPr>
              <a:t> y </a:t>
            </a:r>
            <a:r>
              <a:rPr lang="es-ES" i="1" dirty="0" err="1" smtClean="0">
                <a:latin typeface="Arial" pitchFamily="34" charset="0"/>
                <a:cs typeface="Arial" pitchFamily="34" charset="0"/>
              </a:rPr>
              <a:t>cols</a:t>
            </a:r>
            <a:r>
              <a:rPr lang="es-ES" i="1" dirty="0" smtClean="0">
                <a:latin typeface="Arial" pitchFamily="34" charset="0"/>
                <a:cs typeface="Arial" pitchFamily="34" charset="0"/>
              </a:rPr>
              <a:t>, 2000</a:t>
            </a:r>
            <a:r>
              <a:rPr lang="es-ES" dirty="0" smtClean="0">
                <a:latin typeface="Arial" pitchFamily="34" charset="0"/>
                <a:cs typeface="Arial" pitchFamily="34" charset="0"/>
              </a:rPr>
              <a:t>)</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57188" y="1"/>
            <a:ext cx="8329612" cy="642918"/>
          </a:xfrm>
        </p:spPr>
        <p:txBody>
          <a:bodyPr/>
          <a:lstStyle/>
          <a:p>
            <a:pPr algn="r" eaLnBrk="1" hangingPunct="1"/>
            <a:r>
              <a:rPr lang="en-US" dirty="0" err="1" smtClean="0">
                <a:latin typeface="Arial" pitchFamily="34" charset="0"/>
                <a:ea typeface="ＭＳ Ｐゴシック" pitchFamily="34" charset="-128"/>
                <a:cs typeface="Arial" pitchFamily="34" charset="0"/>
              </a:rPr>
              <a:t>Factores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neurobiológicos</a:t>
            </a:r>
            <a:r>
              <a:rPr lang="en-US" dirty="0" smtClean="0">
                <a:latin typeface="Arial" pitchFamily="34" charset="0"/>
                <a:ea typeface="ＭＳ Ｐゴシック" pitchFamily="34" charset="-128"/>
                <a:cs typeface="Arial" pitchFamily="34" charset="0"/>
              </a:rPr>
              <a:t> </a:t>
            </a:r>
          </a:p>
        </p:txBody>
      </p:sp>
      <p:sp>
        <p:nvSpPr>
          <p:cNvPr id="34819" name="TextBox 3"/>
          <p:cNvSpPr txBox="1">
            <a:spLocks noChangeArrowheads="1"/>
          </p:cNvSpPr>
          <p:nvPr/>
        </p:nvSpPr>
        <p:spPr bwMode="auto">
          <a:xfrm>
            <a:off x="368300" y="869950"/>
            <a:ext cx="8458200" cy="1446550"/>
          </a:xfrm>
          <a:prstGeom prst="rect">
            <a:avLst/>
          </a:prstGeom>
          <a:noFill/>
          <a:ln w="9525">
            <a:noFill/>
            <a:miter lim="800000"/>
            <a:headEnd/>
            <a:tailEnd/>
          </a:ln>
        </p:spPr>
        <p:txBody>
          <a:bodyPr>
            <a:spAutoFit/>
          </a:bodyPr>
          <a:lstStyle/>
          <a:p>
            <a:r>
              <a:rPr lang="en-GB" dirty="0">
                <a:solidFill>
                  <a:srgbClr val="2D2D8A"/>
                </a:solidFill>
              </a:rPr>
              <a:t>La </a:t>
            </a:r>
            <a:r>
              <a:rPr lang="en-GB" dirty="0" err="1">
                <a:solidFill>
                  <a:srgbClr val="2D2D8A"/>
                </a:solidFill>
              </a:rPr>
              <a:t>tomografía</a:t>
            </a:r>
            <a:r>
              <a:rPr lang="en-GB" dirty="0">
                <a:solidFill>
                  <a:srgbClr val="2D2D8A"/>
                </a:solidFill>
              </a:rPr>
              <a:t> </a:t>
            </a:r>
            <a:r>
              <a:rPr lang="en-GB" dirty="0" err="1">
                <a:solidFill>
                  <a:srgbClr val="2D2D8A"/>
                </a:solidFill>
              </a:rPr>
              <a:t>por</a:t>
            </a:r>
            <a:r>
              <a:rPr lang="en-GB" dirty="0">
                <a:solidFill>
                  <a:srgbClr val="2D2D8A"/>
                </a:solidFill>
              </a:rPr>
              <a:t> </a:t>
            </a:r>
            <a:r>
              <a:rPr lang="en-GB" dirty="0" err="1">
                <a:solidFill>
                  <a:srgbClr val="2D2D8A"/>
                </a:solidFill>
              </a:rPr>
              <a:t>emisión</a:t>
            </a:r>
            <a:r>
              <a:rPr lang="en-GB" dirty="0">
                <a:solidFill>
                  <a:srgbClr val="2D2D8A"/>
                </a:solidFill>
              </a:rPr>
              <a:t> de </a:t>
            </a:r>
            <a:r>
              <a:rPr lang="en-GB" dirty="0" err="1">
                <a:solidFill>
                  <a:srgbClr val="2D2D8A"/>
                </a:solidFill>
              </a:rPr>
              <a:t>positrones</a:t>
            </a:r>
            <a:r>
              <a:rPr lang="en-GB" dirty="0">
                <a:solidFill>
                  <a:srgbClr val="2D2D8A"/>
                </a:solidFill>
              </a:rPr>
              <a:t> (PET) </a:t>
            </a:r>
            <a:r>
              <a:rPr lang="en-GB" dirty="0" err="1">
                <a:solidFill>
                  <a:srgbClr val="2D2D8A"/>
                </a:solidFill>
              </a:rPr>
              <a:t>muestra</a:t>
            </a:r>
            <a:r>
              <a:rPr lang="en-GB" dirty="0">
                <a:solidFill>
                  <a:srgbClr val="2D2D8A"/>
                </a:solidFill>
              </a:rPr>
              <a:t> </a:t>
            </a:r>
            <a:r>
              <a:rPr lang="en-GB" dirty="0" err="1">
                <a:solidFill>
                  <a:srgbClr val="2D2D8A"/>
                </a:solidFill>
              </a:rPr>
              <a:t>que</a:t>
            </a:r>
            <a:r>
              <a:rPr lang="en-GB" dirty="0">
                <a:solidFill>
                  <a:srgbClr val="2D2D8A"/>
                </a:solidFill>
              </a:rPr>
              <a:t> los </a:t>
            </a:r>
            <a:r>
              <a:rPr lang="en-GB" dirty="0" err="1">
                <a:solidFill>
                  <a:srgbClr val="2D2D8A"/>
                </a:solidFill>
              </a:rPr>
              <a:t>pacientes</a:t>
            </a:r>
            <a:r>
              <a:rPr lang="en-GB" dirty="0">
                <a:solidFill>
                  <a:srgbClr val="2D2D8A"/>
                </a:solidFill>
              </a:rPr>
              <a:t> con TDAH </a:t>
            </a:r>
            <a:r>
              <a:rPr lang="en-GB" dirty="0" err="1">
                <a:solidFill>
                  <a:srgbClr val="2D2D8A"/>
                </a:solidFill>
              </a:rPr>
              <a:t>tienen</a:t>
            </a:r>
            <a:r>
              <a:rPr lang="en-GB" dirty="0">
                <a:solidFill>
                  <a:srgbClr val="2D2D8A"/>
                </a:solidFill>
              </a:rPr>
              <a:t> </a:t>
            </a:r>
            <a:r>
              <a:rPr lang="en-GB" dirty="0" err="1">
                <a:solidFill>
                  <a:srgbClr val="2D2D8A"/>
                </a:solidFill>
              </a:rPr>
              <a:t>niveles</a:t>
            </a:r>
            <a:r>
              <a:rPr lang="en-GB" dirty="0">
                <a:solidFill>
                  <a:srgbClr val="2D2D8A"/>
                </a:solidFill>
              </a:rPr>
              <a:t> </a:t>
            </a:r>
            <a:r>
              <a:rPr lang="en-GB" dirty="0" err="1">
                <a:solidFill>
                  <a:srgbClr val="2D2D8A"/>
                </a:solidFill>
              </a:rPr>
              <a:t>más</a:t>
            </a:r>
            <a:r>
              <a:rPr lang="en-GB" dirty="0">
                <a:solidFill>
                  <a:srgbClr val="2D2D8A"/>
                </a:solidFill>
              </a:rPr>
              <a:t> </a:t>
            </a:r>
            <a:r>
              <a:rPr lang="en-GB" dirty="0" err="1">
                <a:solidFill>
                  <a:srgbClr val="2D2D8A"/>
                </a:solidFill>
              </a:rPr>
              <a:t>bajos</a:t>
            </a:r>
            <a:r>
              <a:rPr lang="en-GB" dirty="0">
                <a:solidFill>
                  <a:srgbClr val="2D2D8A"/>
                </a:solidFill>
              </a:rPr>
              <a:t> de </a:t>
            </a:r>
            <a:r>
              <a:rPr lang="en-GB" dirty="0" err="1">
                <a:solidFill>
                  <a:srgbClr val="2D2D8A"/>
                </a:solidFill>
              </a:rPr>
              <a:t>transportadores</a:t>
            </a:r>
            <a:r>
              <a:rPr lang="en-GB" dirty="0">
                <a:solidFill>
                  <a:srgbClr val="2D2D8A"/>
                </a:solidFill>
              </a:rPr>
              <a:t> de </a:t>
            </a:r>
            <a:r>
              <a:rPr lang="en-GB" dirty="0" err="1">
                <a:solidFill>
                  <a:srgbClr val="2D2D8A"/>
                </a:solidFill>
              </a:rPr>
              <a:t>dopamina</a:t>
            </a:r>
            <a:r>
              <a:rPr lang="en-GB" dirty="0">
                <a:solidFill>
                  <a:srgbClr val="2D2D8A"/>
                </a:solidFill>
              </a:rPr>
              <a:t> en el </a:t>
            </a:r>
            <a:r>
              <a:rPr lang="en-GB" dirty="0" err="1">
                <a:solidFill>
                  <a:srgbClr val="2D2D8A"/>
                </a:solidFill>
              </a:rPr>
              <a:t>núcleo</a:t>
            </a:r>
            <a:r>
              <a:rPr lang="en-GB" dirty="0">
                <a:solidFill>
                  <a:srgbClr val="2D2D8A"/>
                </a:solidFill>
              </a:rPr>
              <a:t> </a:t>
            </a:r>
            <a:r>
              <a:rPr lang="en-GB" dirty="0" err="1">
                <a:solidFill>
                  <a:srgbClr val="2D2D8A"/>
                </a:solidFill>
              </a:rPr>
              <a:t>accumbens</a:t>
            </a:r>
            <a:r>
              <a:rPr lang="en-GB" dirty="0">
                <a:solidFill>
                  <a:srgbClr val="2D2D8A"/>
                </a:solidFill>
              </a:rPr>
              <a:t> (el </a:t>
            </a:r>
            <a:r>
              <a:rPr lang="en-GB" dirty="0" err="1">
                <a:solidFill>
                  <a:srgbClr val="2D2D8A"/>
                </a:solidFill>
              </a:rPr>
              <a:t>centro</a:t>
            </a:r>
            <a:r>
              <a:rPr lang="en-GB" dirty="0">
                <a:solidFill>
                  <a:srgbClr val="2D2D8A"/>
                </a:solidFill>
              </a:rPr>
              <a:t> cerebral de la </a:t>
            </a:r>
            <a:r>
              <a:rPr lang="en-GB" dirty="0" err="1">
                <a:solidFill>
                  <a:srgbClr val="2D2D8A"/>
                </a:solidFill>
              </a:rPr>
              <a:t>recompensa</a:t>
            </a:r>
            <a:r>
              <a:rPr lang="en-GB" dirty="0">
                <a:solidFill>
                  <a:srgbClr val="2D2D8A"/>
                </a:solidFill>
              </a:rPr>
              <a:t>) </a:t>
            </a:r>
            <a:r>
              <a:rPr lang="en-GB" dirty="0" err="1">
                <a:solidFill>
                  <a:srgbClr val="2D2D8A"/>
                </a:solidFill>
              </a:rPr>
              <a:t>frente</a:t>
            </a:r>
            <a:r>
              <a:rPr lang="en-GB" dirty="0">
                <a:solidFill>
                  <a:srgbClr val="2D2D8A"/>
                </a:solidFill>
              </a:rPr>
              <a:t> a los </a:t>
            </a:r>
            <a:r>
              <a:rPr lang="en-GB" dirty="0" err="1">
                <a:solidFill>
                  <a:srgbClr val="2D2D8A"/>
                </a:solidFill>
              </a:rPr>
              <a:t>sujetos</a:t>
            </a:r>
            <a:r>
              <a:rPr lang="en-GB" dirty="0">
                <a:solidFill>
                  <a:srgbClr val="2D2D8A"/>
                </a:solidFill>
              </a:rPr>
              <a:t> de control</a:t>
            </a:r>
            <a:r>
              <a:rPr lang="en-GB" baseline="30000" dirty="0">
                <a:solidFill>
                  <a:srgbClr val="2D2D8A"/>
                </a:solidFill>
              </a:rPr>
              <a:t>1</a:t>
            </a:r>
            <a:r>
              <a:rPr lang="en-GB" sz="1600" dirty="0"/>
              <a:t/>
            </a:r>
            <a:br>
              <a:rPr lang="en-GB" sz="1600" dirty="0"/>
            </a:br>
            <a:endParaRPr lang="en-GB" sz="1600" dirty="0"/>
          </a:p>
        </p:txBody>
      </p:sp>
      <p:pic>
        <p:nvPicPr>
          <p:cNvPr id="34820" name="Picture 6"/>
          <p:cNvPicPr>
            <a:picLocks noChangeAspect="1" noChangeArrowheads="1"/>
          </p:cNvPicPr>
          <p:nvPr/>
        </p:nvPicPr>
        <p:blipFill>
          <a:blip r:embed="rId3"/>
          <a:srcRect/>
          <a:stretch>
            <a:fillRect/>
          </a:stretch>
        </p:blipFill>
        <p:spPr bwMode="auto">
          <a:xfrm>
            <a:off x="714348" y="2143116"/>
            <a:ext cx="7239000" cy="39433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4821" name="TextBox 4"/>
          <p:cNvSpPr txBox="1">
            <a:spLocks noChangeArrowheads="1"/>
          </p:cNvSpPr>
          <p:nvPr/>
        </p:nvSpPr>
        <p:spPr bwMode="auto">
          <a:xfrm>
            <a:off x="357158" y="6357958"/>
            <a:ext cx="8335963" cy="277813"/>
          </a:xfrm>
          <a:prstGeom prst="rect">
            <a:avLst/>
          </a:prstGeom>
          <a:noFill/>
          <a:ln w="9525">
            <a:noFill/>
            <a:miter lim="800000"/>
            <a:headEnd/>
            <a:tailEnd/>
          </a:ln>
        </p:spPr>
        <p:txBody>
          <a:bodyPr>
            <a:spAutoFit/>
          </a:bodyPr>
          <a:lstStyle/>
          <a:p>
            <a:r>
              <a:rPr lang="en-GB" sz="1200" dirty="0"/>
              <a:t>1. </a:t>
            </a:r>
            <a:r>
              <a:rPr lang="en-GB" sz="1200" dirty="0" err="1"/>
              <a:t>Volkow</a:t>
            </a:r>
            <a:r>
              <a:rPr lang="en-GB" sz="1200" dirty="0"/>
              <a:t> ND, Wang GJ, </a:t>
            </a:r>
            <a:r>
              <a:rPr lang="en-GB" sz="1200" dirty="0" err="1"/>
              <a:t>Newcorn</a:t>
            </a:r>
            <a:r>
              <a:rPr lang="en-GB" sz="1200" dirty="0"/>
              <a:t> J, </a:t>
            </a:r>
            <a:r>
              <a:rPr lang="en-GB" sz="1200" i="1" dirty="0"/>
              <a:t>et al. </a:t>
            </a:r>
            <a:r>
              <a:rPr lang="en-GB" sz="1200" i="1" dirty="0" err="1"/>
              <a:t>Neuroimage</a:t>
            </a:r>
            <a:r>
              <a:rPr lang="en-GB" sz="1200" i="1" dirty="0"/>
              <a:t> </a:t>
            </a:r>
            <a:r>
              <a:rPr lang="en-GB" sz="1200" dirty="0"/>
              <a:t>2007; 34(3):1182-1190.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57188" y="1"/>
            <a:ext cx="8329612" cy="714356"/>
          </a:xfrm>
        </p:spPr>
        <p:txBody>
          <a:bodyPr/>
          <a:lstStyle/>
          <a:p>
            <a:pPr algn="r" eaLnBrk="1" hangingPunct="1"/>
            <a:r>
              <a:rPr lang="en-US" dirty="0" err="1" smtClean="0">
                <a:latin typeface="Arial" pitchFamily="34" charset="0"/>
                <a:ea typeface="ＭＳ Ｐゴシック" pitchFamily="34" charset="-128"/>
                <a:cs typeface="Arial" pitchFamily="34" charset="0"/>
              </a:rPr>
              <a:t>Factores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neurobiológicos</a:t>
            </a:r>
            <a:r>
              <a:rPr lang="en-US" dirty="0" smtClean="0">
                <a:latin typeface="Arial" pitchFamily="34" charset="0"/>
                <a:ea typeface="ＭＳ Ｐゴシック" pitchFamily="34" charset="-128"/>
                <a:cs typeface="Arial" pitchFamily="34" charset="0"/>
              </a:rPr>
              <a:t> </a:t>
            </a:r>
          </a:p>
        </p:txBody>
      </p:sp>
      <p:sp>
        <p:nvSpPr>
          <p:cNvPr id="33795" name="Content Placeholder 2"/>
          <p:cNvSpPr>
            <a:spLocks noGrp="1"/>
          </p:cNvSpPr>
          <p:nvPr>
            <p:ph sz="quarter" idx="1"/>
          </p:nvPr>
        </p:nvSpPr>
        <p:spPr>
          <a:xfrm>
            <a:off x="457200" y="1000108"/>
            <a:ext cx="8229600" cy="5126055"/>
          </a:xfrm>
        </p:spPr>
        <p:txBody>
          <a:bodyPr>
            <a:noAutofit/>
          </a:bodyPr>
          <a:lstStyle/>
          <a:p>
            <a:pPr algn="just" eaLnBrk="1" hangingPunct="1"/>
            <a:r>
              <a:rPr lang="en-US" dirty="0" smtClean="0">
                <a:latin typeface="Arial" pitchFamily="34" charset="0"/>
                <a:ea typeface="ＭＳ Ｐゴシック" pitchFamily="34" charset="-128"/>
                <a:cs typeface="Arial" pitchFamily="34" charset="0"/>
              </a:rPr>
              <a:t>Los </a:t>
            </a:r>
            <a:r>
              <a:rPr lang="en-US" dirty="0" err="1" smtClean="0">
                <a:latin typeface="Arial" pitchFamily="34" charset="0"/>
                <a:ea typeface="ＭＳ Ｐゴシック" pitchFamily="34" charset="-128"/>
                <a:cs typeface="Arial" pitchFamily="34" charset="0"/>
              </a:rPr>
              <a:t>estudios</a:t>
            </a:r>
            <a:r>
              <a:rPr lang="en-US" dirty="0" smtClean="0">
                <a:latin typeface="Arial" pitchFamily="34" charset="0"/>
                <a:ea typeface="ＭＳ Ｐゴシック" pitchFamily="34" charset="-128"/>
                <a:cs typeface="Arial" pitchFamily="34" charset="0"/>
              </a:rPr>
              <a:t> de </a:t>
            </a:r>
            <a:r>
              <a:rPr lang="en-US" dirty="0" err="1" smtClean="0">
                <a:latin typeface="Arial" pitchFamily="34" charset="0"/>
                <a:ea typeface="ＭＳ Ｐゴシック" pitchFamily="34" charset="-128"/>
                <a:cs typeface="Arial" pitchFamily="34" charset="0"/>
              </a:rPr>
              <a:t>imágenes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estructurales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muestran</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que</a:t>
            </a:r>
            <a:r>
              <a:rPr lang="en-US" dirty="0" smtClean="0">
                <a:latin typeface="Arial" pitchFamily="34" charset="0"/>
                <a:ea typeface="ＭＳ Ｐゴシック" pitchFamily="34" charset="-128"/>
                <a:cs typeface="Arial" pitchFamily="34" charset="0"/>
              </a:rPr>
              <a:t> los </a:t>
            </a:r>
            <a:r>
              <a:rPr lang="en-US" dirty="0" err="1" smtClean="0">
                <a:latin typeface="Arial" pitchFamily="34" charset="0"/>
                <a:ea typeface="ＭＳ Ｐゴシック" pitchFamily="34" charset="-128"/>
                <a:cs typeface="Arial" pitchFamily="34" charset="0"/>
              </a:rPr>
              <a:t>cerebros</a:t>
            </a:r>
            <a:r>
              <a:rPr lang="en-US" dirty="0" smtClean="0">
                <a:latin typeface="Arial" pitchFamily="34" charset="0"/>
                <a:ea typeface="ＭＳ Ｐゴシック" pitchFamily="34" charset="-128"/>
                <a:cs typeface="Arial" pitchFamily="34" charset="0"/>
              </a:rPr>
              <a:t> de los </a:t>
            </a:r>
            <a:r>
              <a:rPr lang="en-US" dirty="0" err="1" smtClean="0">
                <a:latin typeface="Arial" pitchFamily="34" charset="0"/>
                <a:ea typeface="ＭＳ Ｐゴシック" pitchFamily="34" charset="-128"/>
                <a:cs typeface="Arial" pitchFamily="34" charset="0"/>
              </a:rPr>
              <a:t>niños</a:t>
            </a:r>
            <a:r>
              <a:rPr lang="en-US" dirty="0" smtClean="0">
                <a:latin typeface="Arial" pitchFamily="34" charset="0"/>
                <a:ea typeface="ＭＳ Ｐゴシック" pitchFamily="34" charset="-128"/>
                <a:cs typeface="Arial" pitchFamily="34" charset="0"/>
              </a:rPr>
              <a:t> con TDAH son </a:t>
            </a:r>
            <a:r>
              <a:rPr lang="en-US" dirty="0" err="1" smtClean="0">
                <a:latin typeface="Arial" pitchFamily="34" charset="0"/>
                <a:ea typeface="ＭＳ Ｐゴシック" pitchFamily="34" charset="-128"/>
                <a:cs typeface="Arial" pitchFamily="34" charset="0"/>
              </a:rPr>
              <a:t>significativamente</a:t>
            </a:r>
            <a:r>
              <a:rPr lang="en-US" dirty="0" smtClean="0">
                <a:latin typeface="Arial" pitchFamily="34" charset="0"/>
                <a:ea typeface="ＭＳ Ｐゴシック" pitchFamily="34" charset="-128"/>
                <a:cs typeface="Arial" pitchFamily="34" charset="0"/>
              </a:rPr>
              <a:t> </a:t>
            </a:r>
            <a:r>
              <a:rPr lang="en-US" b="1" dirty="0" err="1" smtClean="0">
                <a:solidFill>
                  <a:schemeClr val="accent1"/>
                </a:solidFill>
                <a:latin typeface="Arial" pitchFamily="34" charset="0"/>
                <a:ea typeface="ＭＳ Ｐゴシック" pitchFamily="34" charset="-128"/>
                <a:cs typeface="Arial" pitchFamily="34" charset="0"/>
              </a:rPr>
              <a:t>más</a:t>
            </a:r>
            <a:r>
              <a:rPr lang="en-US" b="1" dirty="0" smtClean="0">
                <a:solidFill>
                  <a:schemeClr val="accent1"/>
                </a:solidFill>
                <a:latin typeface="Arial" pitchFamily="34" charset="0"/>
                <a:ea typeface="ＭＳ Ｐゴシック" pitchFamily="34" charset="-128"/>
                <a:cs typeface="Arial" pitchFamily="34" charset="0"/>
              </a:rPr>
              <a:t> </a:t>
            </a:r>
            <a:r>
              <a:rPr lang="en-US" b="1" dirty="0" err="1" smtClean="0">
                <a:solidFill>
                  <a:schemeClr val="accent1"/>
                </a:solidFill>
                <a:latin typeface="Arial" pitchFamily="34" charset="0"/>
                <a:ea typeface="ＭＳ Ｐゴシック" pitchFamily="34" charset="-128"/>
                <a:cs typeface="Arial" pitchFamily="34" charset="0"/>
              </a:rPr>
              <a:t>pequeños</a:t>
            </a:r>
            <a:r>
              <a:rPr lang="en-US" b="1" dirty="0" smtClean="0">
                <a:solidFill>
                  <a:schemeClr val="accent1"/>
                </a:solidFill>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que</a:t>
            </a:r>
            <a:r>
              <a:rPr lang="en-US" dirty="0" smtClean="0">
                <a:latin typeface="Arial" pitchFamily="34" charset="0"/>
                <a:ea typeface="ＭＳ Ｐゴシック" pitchFamily="34" charset="-128"/>
                <a:cs typeface="Arial" pitchFamily="34" charset="0"/>
              </a:rPr>
              <a:t> los de los </a:t>
            </a:r>
            <a:r>
              <a:rPr lang="en-US" dirty="0" err="1" smtClean="0">
                <a:latin typeface="Arial" pitchFamily="34" charset="0"/>
                <a:ea typeface="ＭＳ Ｐゴシック" pitchFamily="34" charset="-128"/>
                <a:cs typeface="Arial" pitchFamily="34" charset="0"/>
              </a:rPr>
              <a:t>controles</a:t>
            </a:r>
            <a:r>
              <a:rPr lang="en-US" dirty="0" smtClean="0">
                <a:latin typeface="Arial" pitchFamily="34" charset="0"/>
                <a:ea typeface="ＭＳ Ｐゴシック" pitchFamily="34" charset="-128"/>
                <a:cs typeface="Arial" pitchFamily="34" charset="0"/>
              </a:rPr>
              <a:t> sanos</a:t>
            </a:r>
            <a:r>
              <a:rPr lang="en-US" baseline="30000" dirty="0" smtClean="0">
                <a:latin typeface="Arial" pitchFamily="34" charset="0"/>
                <a:ea typeface="ＭＳ Ｐゴシック" pitchFamily="34" charset="-128"/>
                <a:cs typeface="Arial" pitchFamily="34" charset="0"/>
              </a:rPr>
              <a:t>1</a:t>
            </a:r>
            <a:endParaRPr lang="en-US" dirty="0" smtClean="0">
              <a:latin typeface="Arial" pitchFamily="34" charset="0"/>
              <a:ea typeface="ＭＳ Ｐゴシック" pitchFamily="34" charset="-128"/>
              <a:cs typeface="Arial" pitchFamily="34" charset="0"/>
            </a:endParaRPr>
          </a:p>
          <a:p>
            <a:pPr algn="just" eaLnBrk="1" hangingPunct="1"/>
            <a:r>
              <a:rPr lang="en-US" dirty="0" smtClean="0">
                <a:latin typeface="Arial" pitchFamily="34" charset="0"/>
                <a:ea typeface="ＭＳ Ｐゴシック" pitchFamily="34" charset="-128"/>
                <a:cs typeface="Arial" pitchFamily="34" charset="0"/>
              </a:rPr>
              <a:t>La </a:t>
            </a:r>
            <a:r>
              <a:rPr lang="en-US" dirty="0" err="1" smtClean="0">
                <a:latin typeface="Arial" pitchFamily="34" charset="0"/>
                <a:ea typeface="ＭＳ Ｐゴシック" pitchFamily="34" charset="-128"/>
                <a:cs typeface="Arial" pitchFamily="34" charset="0"/>
              </a:rPr>
              <a:t>corteza</a:t>
            </a:r>
            <a:r>
              <a:rPr lang="en-US" dirty="0" smtClean="0">
                <a:latin typeface="Arial" pitchFamily="34" charset="0"/>
                <a:ea typeface="ＭＳ Ｐゴシック" pitchFamily="34" charset="-128"/>
                <a:cs typeface="Arial" pitchFamily="34" charset="0"/>
              </a:rPr>
              <a:t> prefrontal, los </a:t>
            </a:r>
            <a:r>
              <a:rPr lang="en-US" dirty="0" err="1" smtClean="0">
                <a:latin typeface="Arial" pitchFamily="34" charset="0"/>
                <a:ea typeface="ＭＳ Ｐゴシック" pitchFamily="34" charset="-128"/>
                <a:cs typeface="Arial" pitchFamily="34" charset="0"/>
              </a:rPr>
              <a:t>ganglios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basales</a:t>
            </a:r>
            <a:r>
              <a:rPr lang="en-US" dirty="0" smtClean="0">
                <a:latin typeface="Arial" pitchFamily="34" charset="0"/>
                <a:ea typeface="ＭＳ Ｐゴシック" pitchFamily="34" charset="-128"/>
                <a:cs typeface="Arial" pitchFamily="34" charset="0"/>
              </a:rPr>
              <a:t> y el </a:t>
            </a:r>
            <a:r>
              <a:rPr lang="en-US" dirty="0" err="1" smtClean="0">
                <a:latin typeface="Arial" pitchFamily="34" charset="0"/>
                <a:ea typeface="ＭＳ Ｐゴシック" pitchFamily="34" charset="-128"/>
                <a:cs typeface="Arial" pitchFamily="34" charset="0"/>
              </a:rPr>
              <a:t>cerebelo</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aparecen</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afectados</a:t>
            </a:r>
            <a:r>
              <a:rPr lang="en-US" dirty="0" smtClean="0">
                <a:latin typeface="Arial" pitchFamily="34" charset="0"/>
                <a:ea typeface="ＭＳ Ｐゴシック" pitchFamily="34" charset="-128"/>
                <a:cs typeface="Arial" pitchFamily="34" charset="0"/>
              </a:rPr>
              <a:t> de forma </a:t>
            </a:r>
            <a:r>
              <a:rPr lang="en-US" dirty="0" err="1" smtClean="0">
                <a:latin typeface="Arial" pitchFamily="34" charset="0"/>
                <a:ea typeface="ＭＳ Ｐゴシック" pitchFamily="34" charset="-128"/>
                <a:cs typeface="Arial" pitchFamily="34" charset="0"/>
              </a:rPr>
              <a:t>diferencial</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aunque</a:t>
            </a:r>
            <a:r>
              <a:rPr lang="en-US" dirty="0" smtClean="0">
                <a:latin typeface="Arial" pitchFamily="34" charset="0"/>
                <a:ea typeface="ＭＳ Ｐゴシック" pitchFamily="34" charset="-128"/>
                <a:cs typeface="Arial" pitchFamily="34" charset="0"/>
              </a:rPr>
              <a:t> los </a:t>
            </a:r>
            <a:r>
              <a:rPr lang="en-US" dirty="0" err="1" smtClean="0">
                <a:latin typeface="Arial" pitchFamily="34" charset="0"/>
                <a:ea typeface="ＭＳ Ｐゴシック" pitchFamily="34" charset="-128"/>
                <a:cs typeface="Arial" pitchFamily="34" charset="0"/>
              </a:rPr>
              <a:t>efectos</a:t>
            </a:r>
            <a:r>
              <a:rPr lang="en-US" dirty="0" smtClean="0">
                <a:latin typeface="Arial" pitchFamily="34" charset="0"/>
                <a:ea typeface="ＭＳ Ｐゴシック" pitchFamily="34" charset="-128"/>
                <a:cs typeface="Arial" pitchFamily="34" charset="0"/>
              </a:rPr>
              <a:t> son modestos</a:t>
            </a:r>
            <a:r>
              <a:rPr lang="en-US" baseline="30000" dirty="0" smtClean="0">
                <a:latin typeface="Arial" pitchFamily="34" charset="0"/>
                <a:ea typeface="ＭＳ Ｐゴシック" pitchFamily="34" charset="-128"/>
                <a:cs typeface="Arial" pitchFamily="34" charset="0"/>
              </a:rPr>
              <a:t>1</a:t>
            </a:r>
            <a:endParaRPr lang="en-US" dirty="0" smtClean="0">
              <a:latin typeface="Arial" pitchFamily="34" charset="0"/>
              <a:ea typeface="ＭＳ Ｐゴシック" pitchFamily="34" charset="-128"/>
              <a:cs typeface="Arial" pitchFamily="34" charset="0"/>
            </a:endParaRPr>
          </a:p>
          <a:p>
            <a:pPr algn="just" eaLnBrk="1" hangingPunct="1"/>
            <a:r>
              <a:rPr lang="en-US" dirty="0" err="1" smtClean="0">
                <a:latin typeface="Arial" pitchFamily="34" charset="0"/>
                <a:ea typeface="ＭＳ Ｐゴシック" pitchFamily="34" charset="-128"/>
                <a:cs typeface="Arial" pitchFamily="34" charset="0"/>
              </a:rPr>
              <a:t>Están</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apareciendo</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datos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que</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indican</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una</a:t>
            </a:r>
            <a:r>
              <a:rPr lang="en-US" dirty="0" smtClean="0">
                <a:latin typeface="Arial" pitchFamily="34" charset="0"/>
                <a:ea typeface="ＭＳ Ｐゴシック" pitchFamily="34" charset="-128"/>
                <a:cs typeface="Arial" pitchFamily="34" charset="0"/>
              </a:rPr>
              <a:t> </a:t>
            </a:r>
            <a:r>
              <a:rPr lang="en-US" dirty="0" err="1" smtClean="0">
                <a:solidFill>
                  <a:srgbClr val="FF0000"/>
                </a:solidFill>
                <a:latin typeface="Arial" pitchFamily="34" charset="0"/>
                <a:ea typeface="ＭＳ Ｐゴシック" pitchFamily="34" charset="-128"/>
                <a:cs typeface="Arial" pitchFamily="34" charset="0"/>
              </a:rPr>
              <a:t>menor</a:t>
            </a:r>
            <a:r>
              <a:rPr lang="en-US" dirty="0" smtClean="0">
                <a:solidFill>
                  <a:srgbClr val="FF0000"/>
                </a:solidFill>
                <a:latin typeface="Arial" pitchFamily="34" charset="0"/>
                <a:ea typeface="ＭＳ Ｐゴシック" pitchFamily="34" charset="-128"/>
                <a:cs typeface="Arial" pitchFamily="34" charset="0"/>
              </a:rPr>
              <a:t> </a:t>
            </a:r>
            <a:r>
              <a:rPr lang="en-US" dirty="0" err="1" smtClean="0">
                <a:solidFill>
                  <a:srgbClr val="FF0000"/>
                </a:solidFill>
                <a:latin typeface="Arial" pitchFamily="34" charset="0"/>
                <a:ea typeface="ＭＳ Ｐゴシック" pitchFamily="34" charset="-128"/>
                <a:cs typeface="Arial" pitchFamily="34" charset="0"/>
              </a:rPr>
              <a:t>conectividad</a:t>
            </a:r>
            <a:r>
              <a:rPr lang="en-US" dirty="0" smtClean="0">
                <a:latin typeface="Arial" pitchFamily="34" charset="0"/>
                <a:ea typeface="ＭＳ Ｐゴシック" pitchFamily="34" charset="-128"/>
                <a:cs typeface="Arial" pitchFamily="34" charset="0"/>
              </a:rPr>
              <a:t> de los </a:t>
            </a:r>
            <a:r>
              <a:rPr lang="en-US" dirty="0" err="1" smtClean="0">
                <a:latin typeface="Arial" pitchFamily="34" charset="0"/>
                <a:ea typeface="ＭＳ Ｐゴシック" pitchFamily="34" charset="-128"/>
                <a:cs typeface="Arial" pitchFamily="34" charset="0"/>
              </a:rPr>
              <a:t>haces</a:t>
            </a:r>
            <a:r>
              <a:rPr lang="en-US" dirty="0" smtClean="0">
                <a:latin typeface="Arial" pitchFamily="34" charset="0"/>
                <a:ea typeface="ＭＳ Ｐゴシック" pitchFamily="34" charset="-128"/>
                <a:cs typeface="Arial" pitchFamily="34" charset="0"/>
              </a:rPr>
              <a:t> de </a:t>
            </a:r>
            <a:r>
              <a:rPr lang="en-US" dirty="0" err="1" smtClean="0">
                <a:latin typeface="Arial" pitchFamily="34" charset="0"/>
                <a:ea typeface="ＭＳ Ｐゴシック" pitchFamily="34" charset="-128"/>
                <a:cs typeface="Arial" pitchFamily="34" charset="0"/>
              </a:rPr>
              <a:t>sustancia</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blanca</a:t>
            </a:r>
            <a:r>
              <a:rPr lang="en-US" dirty="0" smtClean="0">
                <a:latin typeface="Arial" pitchFamily="34" charset="0"/>
                <a:ea typeface="ＭＳ Ｐゴシック" pitchFamily="34" charset="-128"/>
                <a:cs typeface="Arial" pitchFamily="34" charset="0"/>
              </a:rPr>
              <a:t> en </a:t>
            </a:r>
            <a:r>
              <a:rPr lang="en-US" dirty="0" err="1" smtClean="0">
                <a:latin typeface="Arial" pitchFamily="34" charset="0"/>
                <a:ea typeface="ＭＳ Ｐゴシック" pitchFamily="34" charset="-128"/>
                <a:cs typeface="Arial" pitchFamily="34" charset="0"/>
              </a:rPr>
              <a:t>zonas</a:t>
            </a:r>
            <a:r>
              <a:rPr lang="en-US" dirty="0" smtClean="0">
                <a:latin typeface="Arial" pitchFamily="34" charset="0"/>
                <a:ea typeface="ＭＳ Ｐゴシック" pitchFamily="34" charset="-128"/>
                <a:cs typeface="Arial" pitchFamily="34" charset="0"/>
              </a:rPr>
              <a:t> clave del cerebro</a:t>
            </a:r>
            <a:r>
              <a:rPr lang="en-US" baseline="30000" dirty="0" smtClean="0">
                <a:latin typeface="Arial" pitchFamily="34" charset="0"/>
                <a:ea typeface="ＭＳ Ｐゴシック" pitchFamily="34" charset="-128"/>
                <a:cs typeface="Arial" pitchFamily="34" charset="0"/>
              </a:rPr>
              <a:t>1</a:t>
            </a:r>
            <a:endParaRPr lang="en-US" dirty="0" smtClean="0">
              <a:latin typeface="Arial" pitchFamily="34" charset="0"/>
              <a:ea typeface="ＭＳ Ｐゴシック" pitchFamily="34" charset="-128"/>
              <a:cs typeface="Arial" pitchFamily="34" charset="0"/>
            </a:endParaRPr>
          </a:p>
          <a:p>
            <a:pPr algn="just" eaLnBrk="1" hangingPunct="1"/>
            <a:r>
              <a:rPr lang="en-US" dirty="0" smtClean="0">
                <a:latin typeface="Arial" pitchFamily="34" charset="0"/>
                <a:ea typeface="ＭＳ Ｐゴシック" pitchFamily="34" charset="-128"/>
                <a:cs typeface="Arial" pitchFamily="34" charset="0"/>
              </a:rPr>
              <a:t>Los </a:t>
            </a:r>
            <a:r>
              <a:rPr lang="en-US" dirty="0" err="1" smtClean="0">
                <a:latin typeface="Arial" pitchFamily="34" charset="0"/>
                <a:ea typeface="ＭＳ Ｐゴシック" pitchFamily="34" charset="-128"/>
                <a:cs typeface="Arial" pitchFamily="34" charset="0"/>
              </a:rPr>
              <a:t>estudios</a:t>
            </a:r>
            <a:r>
              <a:rPr lang="en-US" dirty="0" smtClean="0">
                <a:latin typeface="Arial" pitchFamily="34" charset="0"/>
                <a:ea typeface="ＭＳ Ｐゴシック" pitchFamily="34" charset="-128"/>
                <a:cs typeface="Arial" pitchFamily="34" charset="0"/>
              </a:rPr>
              <a:t> de </a:t>
            </a:r>
            <a:r>
              <a:rPr lang="en-US" dirty="0" err="1" smtClean="0">
                <a:latin typeface="Arial" pitchFamily="34" charset="0"/>
                <a:ea typeface="ＭＳ Ｐゴシック" pitchFamily="34" charset="-128"/>
                <a:cs typeface="Arial" pitchFamily="34" charset="0"/>
              </a:rPr>
              <a:t>imágenes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funcionales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identifican</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una</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amplia</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serie</a:t>
            </a:r>
            <a:r>
              <a:rPr lang="en-US" dirty="0" smtClean="0">
                <a:latin typeface="Arial" pitchFamily="34" charset="0"/>
                <a:ea typeface="ＭＳ Ｐゴシック" pitchFamily="34" charset="-128"/>
                <a:cs typeface="Arial" pitchFamily="34" charset="0"/>
              </a:rPr>
              <a:t> de </a:t>
            </a:r>
            <a:r>
              <a:rPr lang="en-US" dirty="0" err="1" smtClean="0">
                <a:solidFill>
                  <a:schemeClr val="accent2"/>
                </a:solidFill>
                <a:latin typeface="Arial" pitchFamily="34" charset="0"/>
                <a:ea typeface="ＭＳ Ｐゴシック" pitchFamily="34" charset="-128"/>
                <a:cs typeface="Arial" pitchFamily="34" charset="0"/>
              </a:rPr>
              <a:t>anomalías</a:t>
            </a:r>
            <a:r>
              <a:rPr lang="en-US" dirty="0" smtClean="0">
                <a:solidFill>
                  <a:schemeClr val="accent2"/>
                </a:solidFill>
                <a:latin typeface="Arial" pitchFamily="34" charset="0"/>
                <a:ea typeface="ＭＳ Ｐゴシック" pitchFamily="34" charset="-128"/>
                <a:cs typeface="Arial" pitchFamily="34" charset="0"/>
              </a:rPr>
              <a:t> de la </a:t>
            </a:r>
            <a:r>
              <a:rPr lang="en-US" dirty="0" err="1" smtClean="0">
                <a:solidFill>
                  <a:schemeClr val="accent2"/>
                </a:solidFill>
                <a:latin typeface="Arial" pitchFamily="34" charset="0"/>
                <a:ea typeface="ＭＳ Ｐゴシック" pitchFamily="34" charset="-128"/>
                <a:cs typeface="Arial" pitchFamily="34" charset="0"/>
              </a:rPr>
              <a:t>actividad</a:t>
            </a:r>
            <a:r>
              <a:rPr lang="en-US" dirty="0" smtClean="0">
                <a:solidFill>
                  <a:schemeClr val="accent2"/>
                </a:solidFill>
                <a:latin typeface="Arial" pitchFamily="34" charset="0"/>
                <a:ea typeface="ＭＳ Ｐゴシック" pitchFamily="34" charset="-128"/>
                <a:cs typeface="Arial" pitchFamily="34" charset="0"/>
              </a:rPr>
              <a:t> cerebral </a:t>
            </a:r>
            <a:r>
              <a:rPr lang="en-US" dirty="0" err="1" smtClean="0">
                <a:solidFill>
                  <a:schemeClr val="accent2"/>
                </a:solidFill>
                <a:latin typeface="Arial" pitchFamily="34" charset="0"/>
                <a:ea typeface="ＭＳ Ｐゴシック" pitchFamily="34" charset="-128"/>
                <a:cs typeface="Arial" pitchFamily="34" charset="0"/>
              </a:rPr>
              <a:t>durante</a:t>
            </a:r>
            <a:r>
              <a:rPr lang="en-US" dirty="0" smtClean="0">
                <a:solidFill>
                  <a:schemeClr val="accent2"/>
                </a:solidFill>
                <a:latin typeface="Arial" pitchFamily="34" charset="0"/>
                <a:ea typeface="ＭＳ Ｐゴシック" pitchFamily="34" charset="-128"/>
                <a:cs typeface="Arial" pitchFamily="34" charset="0"/>
              </a:rPr>
              <a:t> la </a:t>
            </a:r>
            <a:r>
              <a:rPr lang="en-US" dirty="0" err="1" smtClean="0">
                <a:solidFill>
                  <a:schemeClr val="accent2"/>
                </a:solidFill>
                <a:latin typeface="Arial" pitchFamily="34" charset="0"/>
                <a:ea typeface="ＭＳ Ｐゴシック" pitchFamily="34" charset="-128"/>
                <a:cs typeface="Arial" pitchFamily="34" charset="0"/>
              </a:rPr>
              <a:t>realización</a:t>
            </a:r>
            <a:r>
              <a:rPr lang="en-US" dirty="0" smtClean="0">
                <a:solidFill>
                  <a:schemeClr val="accent2"/>
                </a:solidFill>
                <a:latin typeface="Arial" pitchFamily="34" charset="0"/>
                <a:ea typeface="ＭＳ Ｐゴシック" pitchFamily="34" charset="-128"/>
                <a:cs typeface="Arial" pitchFamily="34" charset="0"/>
              </a:rPr>
              <a:t> de tareas</a:t>
            </a:r>
            <a:r>
              <a:rPr lang="en-US" baseline="30000" dirty="0" smtClean="0">
                <a:latin typeface="Arial" pitchFamily="34" charset="0"/>
                <a:ea typeface="ＭＳ Ｐゴシック" pitchFamily="34" charset="-128"/>
                <a:cs typeface="Arial" pitchFamily="34" charset="0"/>
              </a:rPr>
              <a:t>1</a:t>
            </a:r>
            <a:endParaRPr lang="en-US" dirty="0" smtClean="0">
              <a:latin typeface="Arial" pitchFamily="34" charset="0"/>
              <a:ea typeface="ＭＳ Ｐゴシック" pitchFamily="34" charset="-128"/>
              <a:cs typeface="Arial" pitchFamily="34" charset="0"/>
            </a:endParaRPr>
          </a:p>
        </p:txBody>
      </p:sp>
      <p:sp>
        <p:nvSpPr>
          <p:cNvPr id="33796" name="TextBox 3"/>
          <p:cNvSpPr txBox="1">
            <a:spLocks noChangeArrowheads="1"/>
          </p:cNvSpPr>
          <p:nvPr/>
        </p:nvSpPr>
        <p:spPr bwMode="auto">
          <a:xfrm>
            <a:off x="500034" y="6338888"/>
            <a:ext cx="8053416" cy="438582"/>
          </a:xfrm>
          <a:prstGeom prst="rect">
            <a:avLst/>
          </a:prstGeom>
          <a:noFill/>
          <a:ln w="9525">
            <a:noFill/>
            <a:miter lim="800000"/>
            <a:headEnd/>
            <a:tailEnd/>
          </a:ln>
        </p:spPr>
        <p:txBody>
          <a:bodyPr wrap="square">
            <a:spAutoFit/>
          </a:bodyPr>
          <a:lstStyle/>
          <a:p>
            <a:r>
              <a:rPr lang="en-US" sz="1200" dirty="0">
                <a:ea typeface="ＭＳ Ｐゴシック" pitchFamily="34" charset="-128"/>
              </a:rPr>
              <a:t>1. </a:t>
            </a:r>
            <a:r>
              <a:rPr lang="en-US" sz="1050" dirty="0" err="1">
                <a:ea typeface="ＭＳ Ｐゴシック" pitchFamily="34" charset="-128"/>
              </a:rPr>
              <a:t>Sonuga-Barke</a:t>
            </a:r>
            <a:r>
              <a:rPr lang="en-US" sz="1050" dirty="0">
                <a:ea typeface="ＭＳ Ｐゴシック" pitchFamily="34" charset="-128"/>
              </a:rPr>
              <a:t> E. Pathogenesis. In: </a:t>
            </a:r>
            <a:r>
              <a:rPr lang="en-US" sz="1050" dirty="0" err="1">
                <a:ea typeface="ＭＳ Ｐゴシック" pitchFamily="34" charset="-128"/>
              </a:rPr>
              <a:t>Banaschewski</a:t>
            </a:r>
            <a:r>
              <a:rPr lang="en-US" sz="1050" dirty="0">
                <a:ea typeface="ＭＳ Ｐゴシック" pitchFamily="34" charset="-128"/>
              </a:rPr>
              <a:t> T </a:t>
            </a:r>
            <a:r>
              <a:rPr lang="en-US" sz="1050" i="1" dirty="0">
                <a:ea typeface="ＭＳ Ｐゴシック" pitchFamily="34" charset="-128"/>
              </a:rPr>
              <a:t>et al.</a:t>
            </a:r>
            <a:r>
              <a:rPr lang="en-US" sz="1050" dirty="0">
                <a:ea typeface="ＭＳ Ｐゴシック" pitchFamily="34" charset="-128"/>
              </a:rPr>
              <a:t> ADHD and Hyperkinetic Disorder 2010; Oxford Psychiatry Library, Oxford University Press: p26.</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57188" y="1"/>
            <a:ext cx="8329612" cy="714356"/>
          </a:xfrm>
        </p:spPr>
        <p:txBody>
          <a:bodyPr/>
          <a:lstStyle/>
          <a:p>
            <a:pPr algn="r" eaLnBrk="1" hangingPunct="1"/>
            <a:r>
              <a:rPr lang="en-US" dirty="0" err="1" smtClean="0">
                <a:latin typeface="Arial" pitchFamily="34" charset="0"/>
                <a:ea typeface="ＭＳ Ｐゴシック" pitchFamily="34" charset="-128"/>
                <a:cs typeface="Arial" pitchFamily="34" charset="0"/>
              </a:rPr>
              <a:t>Factores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neurobiológicos</a:t>
            </a:r>
            <a:r>
              <a:rPr lang="en-US" dirty="0" smtClean="0">
                <a:latin typeface="Arial" pitchFamily="34" charset="0"/>
                <a:ea typeface="ＭＳ Ｐゴシック" pitchFamily="34" charset="-128"/>
                <a:cs typeface="Arial" pitchFamily="34" charset="0"/>
              </a:rPr>
              <a:t> </a:t>
            </a:r>
          </a:p>
        </p:txBody>
      </p:sp>
      <p:sp>
        <p:nvSpPr>
          <p:cNvPr id="35843" name="Content Placeholder 2"/>
          <p:cNvSpPr>
            <a:spLocks noGrp="1"/>
          </p:cNvSpPr>
          <p:nvPr>
            <p:ph sz="quarter" idx="1"/>
          </p:nvPr>
        </p:nvSpPr>
        <p:spPr>
          <a:xfrm>
            <a:off x="457200" y="1325563"/>
            <a:ext cx="8229600" cy="4840287"/>
          </a:xfrm>
        </p:spPr>
        <p:txBody>
          <a:bodyPr/>
          <a:lstStyle/>
          <a:p>
            <a:pPr algn="just" eaLnBrk="1" hangingPunct="1"/>
            <a:r>
              <a:rPr lang="en-US" dirty="0" smtClean="0">
                <a:solidFill>
                  <a:schemeClr val="accent2"/>
                </a:solidFill>
                <a:latin typeface="Arial" pitchFamily="34" charset="0"/>
                <a:ea typeface="ＭＳ Ｐゴシック" pitchFamily="34" charset="-128"/>
                <a:cs typeface="Arial" pitchFamily="34" charset="0"/>
              </a:rPr>
              <a:t>Los </a:t>
            </a:r>
            <a:r>
              <a:rPr lang="en-US" dirty="0" err="1" smtClean="0">
                <a:solidFill>
                  <a:schemeClr val="accent2"/>
                </a:solidFill>
                <a:latin typeface="Arial" pitchFamily="34" charset="0"/>
                <a:ea typeface="ＭＳ Ｐゴシック" pitchFamily="34" charset="-128"/>
                <a:cs typeface="Arial" pitchFamily="34" charset="0"/>
              </a:rPr>
              <a:t>efectos</a:t>
            </a:r>
            <a:r>
              <a:rPr lang="en-US" dirty="0" smtClean="0">
                <a:solidFill>
                  <a:schemeClr val="accent2"/>
                </a:solidFill>
                <a:latin typeface="Arial" pitchFamily="34" charset="0"/>
                <a:ea typeface="ＭＳ Ｐゴシック" pitchFamily="34" charset="-128"/>
                <a:cs typeface="Arial" pitchFamily="34" charset="0"/>
              </a:rPr>
              <a:t> son </a:t>
            </a:r>
            <a:r>
              <a:rPr lang="en-US" dirty="0" err="1" smtClean="0">
                <a:solidFill>
                  <a:schemeClr val="accent2"/>
                </a:solidFill>
                <a:latin typeface="Arial" pitchFamily="34" charset="0"/>
                <a:ea typeface="ＭＳ Ｐゴシック" pitchFamily="34" charset="-128"/>
                <a:cs typeface="Arial" pitchFamily="34" charset="0"/>
              </a:rPr>
              <a:t>específicos</a:t>
            </a:r>
            <a:r>
              <a:rPr lang="en-US" dirty="0" smtClean="0">
                <a:solidFill>
                  <a:schemeClr val="accent2"/>
                </a:solidFill>
                <a:latin typeface="Arial" pitchFamily="34" charset="0"/>
                <a:ea typeface="ＭＳ Ｐゴシック" pitchFamily="34" charset="-128"/>
                <a:cs typeface="Arial" pitchFamily="34" charset="0"/>
              </a:rPr>
              <a:t> de </a:t>
            </a:r>
            <a:r>
              <a:rPr lang="en-US" dirty="0" err="1" smtClean="0">
                <a:solidFill>
                  <a:schemeClr val="accent2"/>
                </a:solidFill>
                <a:latin typeface="Arial" pitchFamily="34" charset="0"/>
                <a:ea typeface="ＭＳ Ｐゴシック" pitchFamily="34" charset="-128"/>
                <a:cs typeface="Arial" pitchFamily="34" charset="0"/>
              </a:rPr>
              <a:t>cada</a:t>
            </a:r>
            <a:r>
              <a:rPr lang="en-US" dirty="0" smtClean="0">
                <a:solidFill>
                  <a:schemeClr val="accent2"/>
                </a:solidFill>
                <a:latin typeface="Arial" pitchFamily="34" charset="0"/>
                <a:ea typeface="ＭＳ Ｐゴシック" pitchFamily="34" charset="-128"/>
                <a:cs typeface="Arial" pitchFamily="34" charset="0"/>
              </a:rPr>
              <a:t> </a:t>
            </a:r>
            <a:r>
              <a:rPr lang="en-US" dirty="0" err="1" smtClean="0">
                <a:solidFill>
                  <a:schemeClr val="accent2"/>
                </a:solidFill>
                <a:latin typeface="Arial" pitchFamily="34" charset="0"/>
                <a:ea typeface="ＭＳ Ｐゴシック" pitchFamily="34" charset="-128"/>
                <a:cs typeface="Arial" pitchFamily="34" charset="0"/>
              </a:rPr>
              <a:t>tarea</a:t>
            </a:r>
            <a:r>
              <a:rPr lang="en-US" dirty="0" smtClean="0">
                <a:solidFill>
                  <a:schemeClr val="accent2"/>
                </a:solidFill>
                <a:latin typeface="Arial" pitchFamily="34" charset="0"/>
                <a:ea typeface="ＭＳ Ｐゴシック" pitchFamily="34" charset="-128"/>
                <a:cs typeface="Arial" pitchFamily="34" charset="0"/>
              </a:rPr>
              <a:t>, </a:t>
            </a:r>
            <a:r>
              <a:rPr lang="en-US" dirty="0" err="1" smtClean="0">
                <a:solidFill>
                  <a:schemeClr val="accent2"/>
                </a:solidFill>
                <a:latin typeface="Arial" pitchFamily="34" charset="0"/>
                <a:ea typeface="ＭＳ Ｐゴシック" pitchFamily="34" charset="-128"/>
                <a:cs typeface="Arial" pitchFamily="34" charset="0"/>
              </a:rPr>
              <a:t>siendo</a:t>
            </a:r>
            <a:r>
              <a:rPr lang="en-US" dirty="0" smtClean="0">
                <a:solidFill>
                  <a:schemeClr val="accent2"/>
                </a:solidFill>
                <a:latin typeface="Arial" pitchFamily="34" charset="0"/>
                <a:ea typeface="ＭＳ Ｐゴシック" pitchFamily="34" charset="-128"/>
                <a:cs typeface="Arial" pitchFamily="34" charset="0"/>
              </a:rPr>
              <a:t> los </a:t>
            </a:r>
            <a:r>
              <a:rPr lang="en-US" dirty="0" err="1" smtClean="0">
                <a:solidFill>
                  <a:schemeClr val="accent2"/>
                </a:solidFill>
                <a:latin typeface="Arial" pitchFamily="34" charset="0"/>
                <a:ea typeface="ＭＳ Ｐゴシック" pitchFamily="34" charset="-128"/>
                <a:cs typeface="Arial" pitchFamily="34" charset="0"/>
              </a:rPr>
              <a:t>más</a:t>
            </a:r>
            <a:r>
              <a:rPr lang="en-US" dirty="0" smtClean="0">
                <a:solidFill>
                  <a:schemeClr val="accent2"/>
                </a:solidFill>
                <a:latin typeface="Arial" pitchFamily="34" charset="0"/>
                <a:ea typeface="ＭＳ Ｐゴシック" pitchFamily="34" charset="-128"/>
                <a:cs typeface="Arial" pitchFamily="34" charset="0"/>
              </a:rPr>
              <a:t> </a:t>
            </a:r>
            <a:r>
              <a:rPr lang="en-US" dirty="0" err="1" smtClean="0">
                <a:solidFill>
                  <a:schemeClr val="accent2"/>
                </a:solidFill>
                <a:latin typeface="Arial" pitchFamily="34" charset="0"/>
                <a:ea typeface="ＭＳ Ｐゴシック" pitchFamily="34" charset="-128"/>
                <a:cs typeface="Arial" pitchFamily="34" charset="0"/>
              </a:rPr>
              <a:t>constantes</a:t>
            </a:r>
            <a:r>
              <a:rPr lang="en-US" dirty="0" smtClean="0">
                <a:solidFill>
                  <a:schemeClr val="accent2"/>
                </a:solidFill>
                <a:latin typeface="Arial" pitchFamily="34" charset="0"/>
                <a:ea typeface="ＭＳ Ｐゴシック" pitchFamily="34" charset="-128"/>
                <a:cs typeface="Arial" pitchFamily="34" charset="0"/>
              </a:rPr>
              <a:t> los </a:t>
            </a:r>
            <a:r>
              <a:rPr lang="en-US" dirty="0" err="1" smtClean="0">
                <a:solidFill>
                  <a:schemeClr val="accent2"/>
                </a:solidFill>
                <a:latin typeface="Arial" pitchFamily="34" charset="0"/>
                <a:ea typeface="ＭＳ Ｐゴシック" pitchFamily="34" charset="-128"/>
                <a:cs typeface="Arial" pitchFamily="34" charset="0"/>
              </a:rPr>
              <a:t>observados</a:t>
            </a:r>
            <a:r>
              <a:rPr lang="en-US" dirty="0" smtClean="0">
                <a:solidFill>
                  <a:schemeClr val="accent2"/>
                </a:solidFill>
                <a:latin typeface="Arial" pitchFamily="34" charset="0"/>
                <a:ea typeface="ＭＳ Ｐゴシック" pitchFamily="34" charset="-128"/>
                <a:cs typeface="Arial" pitchFamily="34" charset="0"/>
              </a:rPr>
              <a:t> en la </a:t>
            </a:r>
            <a:r>
              <a:rPr lang="en-US" dirty="0" err="1" smtClean="0">
                <a:solidFill>
                  <a:schemeClr val="accent2"/>
                </a:solidFill>
                <a:latin typeface="Arial" pitchFamily="34" charset="0"/>
                <a:ea typeface="ＭＳ Ｐゴシック" pitchFamily="34" charset="-128"/>
                <a:cs typeface="Arial" pitchFamily="34" charset="0"/>
              </a:rPr>
              <a:t>corteza</a:t>
            </a:r>
            <a:r>
              <a:rPr lang="en-US" dirty="0" smtClean="0">
                <a:solidFill>
                  <a:schemeClr val="accent2"/>
                </a:solidFill>
                <a:latin typeface="Arial" pitchFamily="34" charset="0"/>
                <a:ea typeface="ＭＳ Ｐゴシック" pitchFamily="34" charset="-128"/>
                <a:cs typeface="Arial" pitchFamily="34" charset="0"/>
              </a:rPr>
              <a:t> prefrontal y el </a:t>
            </a:r>
            <a:r>
              <a:rPr lang="en-US" dirty="0" err="1" smtClean="0">
                <a:solidFill>
                  <a:schemeClr val="accent2"/>
                </a:solidFill>
                <a:latin typeface="Arial" pitchFamily="34" charset="0"/>
                <a:ea typeface="ＭＳ Ｐゴシック" pitchFamily="34" charset="-128"/>
                <a:cs typeface="Arial" pitchFamily="34" charset="0"/>
              </a:rPr>
              <a:t>neoestriado</a:t>
            </a:r>
            <a:r>
              <a:rPr lang="en-US" dirty="0" smtClean="0">
                <a:solidFill>
                  <a:schemeClr val="accent2"/>
                </a:solidFill>
                <a:latin typeface="Arial" pitchFamily="34" charset="0"/>
                <a:ea typeface="ＭＳ Ｐゴシック" pitchFamily="34" charset="-128"/>
                <a:cs typeface="Arial" pitchFamily="34" charset="0"/>
              </a:rPr>
              <a:t> en </a:t>
            </a:r>
            <a:r>
              <a:rPr lang="en-US" dirty="0" err="1" smtClean="0">
                <a:solidFill>
                  <a:schemeClr val="accent2"/>
                </a:solidFill>
                <a:latin typeface="Arial" pitchFamily="34" charset="0"/>
                <a:ea typeface="ＭＳ Ｐゴシック" pitchFamily="34" charset="-128"/>
                <a:cs typeface="Arial" pitchFamily="34" charset="0"/>
              </a:rPr>
              <a:t>las</a:t>
            </a:r>
            <a:r>
              <a:rPr lang="en-US" dirty="0" smtClean="0">
                <a:solidFill>
                  <a:schemeClr val="accent2"/>
                </a:solidFill>
                <a:latin typeface="Arial" pitchFamily="34" charset="0"/>
                <a:ea typeface="ＭＳ Ｐゴシック" pitchFamily="34" charset="-128"/>
                <a:cs typeface="Arial" pitchFamily="34" charset="0"/>
              </a:rPr>
              <a:t> </a:t>
            </a:r>
            <a:r>
              <a:rPr lang="en-US" dirty="0" err="1" smtClean="0">
                <a:solidFill>
                  <a:schemeClr val="accent2"/>
                </a:solidFill>
                <a:latin typeface="Arial" pitchFamily="34" charset="0"/>
                <a:ea typeface="ＭＳ Ｐゴシック" pitchFamily="34" charset="-128"/>
                <a:cs typeface="Arial" pitchFamily="34" charset="0"/>
              </a:rPr>
              <a:t>pruebas</a:t>
            </a:r>
            <a:r>
              <a:rPr lang="en-US" dirty="0" smtClean="0">
                <a:solidFill>
                  <a:schemeClr val="accent2"/>
                </a:solidFill>
                <a:latin typeface="Arial" pitchFamily="34" charset="0"/>
                <a:ea typeface="ＭＳ Ｐゴシック" pitchFamily="34" charset="-128"/>
                <a:cs typeface="Arial" pitchFamily="34" charset="0"/>
              </a:rPr>
              <a:t> de control inhibitorio</a:t>
            </a:r>
            <a:r>
              <a:rPr lang="en-US" baseline="30000" dirty="0" smtClean="0">
                <a:latin typeface="Arial" pitchFamily="34" charset="0"/>
                <a:ea typeface="ＭＳ Ｐゴシック" pitchFamily="34" charset="-128"/>
                <a:cs typeface="Arial" pitchFamily="34" charset="0"/>
              </a:rPr>
              <a:t>1</a:t>
            </a:r>
            <a:endParaRPr lang="en-US" dirty="0" smtClean="0">
              <a:latin typeface="Arial" pitchFamily="34" charset="0"/>
              <a:ea typeface="ＭＳ Ｐゴシック" pitchFamily="34" charset="-128"/>
              <a:cs typeface="Arial" pitchFamily="34" charset="0"/>
            </a:endParaRPr>
          </a:p>
          <a:p>
            <a:pPr algn="just" eaLnBrk="1" hangingPunct="1"/>
            <a:r>
              <a:rPr lang="en-US" dirty="0" smtClean="0">
                <a:latin typeface="Arial" pitchFamily="34" charset="0"/>
                <a:ea typeface="ＭＳ Ｐゴシック" pitchFamily="34" charset="-128"/>
                <a:cs typeface="Arial" pitchFamily="34" charset="0"/>
              </a:rPr>
              <a:t>Se </a:t>
            </a:r>
            <a:r>
              <a:rPr lang="en-US" dirty="0" err="1" smtClean="0">
                <a:latin typeface="Arial" pitchFamily="34" charset="0"/>
                <a:ea typeface="ＭＳ Ｐゴシック" pitchFamily="34" charset="-128"/>
                <a:cs typeface="Arial" pitchFamily="34" charset="0"/>
              </a:rPr>
              <a:t>han</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observado</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alternancias</a:t>
            </a:r>
            <a:r>
              <a:rPr lang="en-US" dirty="0" smtClean="0">
                <a:latin typeface="Arial" pitchFamily="34" charset="0"/>
                <a:ea typeface="ＭＳ Ｐゴシック" pitchFamily="34" charset="-128"/>
                <a:cs typeface="Arial" pitchFamily="34" charset="0"/>
              </a:rPr>
              <a:t> en </a:t>
            </a:r>
            <a:r>
              <a:rPr lang="en-US" dirty="0" err="1" smtClean="0">
                <a:latin typeface="Arial" pitchFamily="34" charset="0"/>
                <a:ea typeface="ＭＳ Ｐゴシック" pitchFamily="34" charset="-128"/>
                <a:cs typeface="Arial" pitchFamily="34" charset="0"/>
              </a:rPr>
              <a:t>las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redes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ventrales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corteza</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orbitofrontal</a:t>
            </a:r>
            <a:r>
              <a:rPr lang="en-GB" dirty="0" smtClean="0">
                <a:latin typeface="Arial" pitchFamily="34" charset="0"/>
                <a:ea typeface="ＭＳ Ｐゴシック" pitchFamily="34" charset="-128"/>
                <a:cs typeface="Arial" pitchFamily="34" charset="0"/>
              </a:rPr>
              <a:t>—</a:t>
            </a:r>
            <a:r>
              <a:rPr lang="en-GB" dirty="0" err="1" smtClean="0">
                <a:latin typeface="Arial" pitchFamily="34" charset="0"/>
                <a:ea typeface="ＭＳ Ｐゴシック" pitchFamily="34" charset="-128"/>
                <a:cs typeface="Arial" pitchFamily="34" charset="0"/>
              </a:rPr>
              <a:t>estrato</a:t>
            </a:r>
            <a:r>
              <a:rPr lang="en-GB" dirty="0" smtClean="0">
                <a:latin typeface="Arial" pitchFamily="34" charset="0"/>
                <a:ea typeface="ＭＳ Ｐゴシック" pitchFamily="34" charset="-128"/>
                <a:cs typeface="Arial" pitchFamily="34" charset="0"/>
              </a:rPr>
              <a:t> </a:t>
            </a:r>
            <a:r>
              <a:rPr lang="en-US" dirty="0" smtClean="0">
                <a:latin typeface="Arial" pitchFamily="34" charset="0"/>
                <a:ea typeface="ＭＳ Ｐゴシック" pitchFamily="34" charset="-128"/>
                <a:cs typeface="Arial" pitchFamily="34" charset="0"/>
              </a:rPr>
              <a:t>ventral) al </a:t>
            </a:r>
            <a:r>
              <a:rPr lang="en-US" dirty="0" err="1" smtClean="0">
                <a:latin typeface="Arial" pitchFamily="34" charset="0"/>
                <a:ea typeface="ＭＳ Ｐゴシック" pitchFamily="34" charset="-128"/>
                <a:cs typeface="Arial" pitchFamily="34" charset="0"/>
              </a:rPr>
              <a:t>realizar</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tareas</a:t>
            </a:r>
            <a:r>
              <a:rPr lang="en-US" dirty="0" smtClean="0">
                <a:latin typeface="Arial" pitchFamily="34" charset="0"/>
                <a:ea typeface="ＭＳ Ｐゴシック" pitchFamily="34" charset="-128"/>
                <a:cs typeface="Arial" pitchFamily="34" charset="0"/>
              </a:rPr>
              <a:t> de </a:t>
            </a:r>
            <a:r>
              <a:rPr lang="en-US" dirty="0" err="1" smtClean="0">
                <a:latin typeface="Arial" pitchFamily="34" charset="0"/>
                <a:ea typeface="ＭＳ Ｐゴシック" pitchFamily="34" charset="-128"/>
                <a:cs typeface="Arial" pitchFamily="34" charset="0"/>
              </a:rPr>
              <a:t>proceso</a:t>
            </a:r>
            <a:r>
              <a:rPr lang="en-US" dirty="0" smtClean="0">
                <a:latin typeface="Arial" pitchFamily="34" charset="0"/>
                <a:ea typeface="ＭＳ Ｐゴシック" pitchFamily="34" charset="-128"/>
                <a:cs typeface="Arial" pitchFamily="34" charset="0"/>
              </a:rPr>
              <a:t> de recompensas</a:t>
            </a:r>
            <a:r>
              <a:rPr lang="en-US" baseline="30000" dirty="0" smtClean="0">
                <a:latin typeface="Arial" pitchFamily="34" charset="0"/>
                <a:ea typeface="ＭＳ Ｐゴシック" pitchFamily="34" charset="-128"/>
                <a:cs typeface="Arial" pitchFamily="34" charset="0"/>
              </a:rPr>
              <a:t>1</a:t>
            </a:r>
            <a:endParaRPr lang="en-US" dirty="0" smtClean="0">
              <a:latin typeface="Arial" pitchFamily="34" charset="0"/>
              <a:ea typeface="ＭＳ Ｐゴシック" pitchFamily="34" charset="-128"/>
              <a:cs typeface="Arial" pitchFamily="34" charset="0"/>
            </a:endParaRPr>
          </a:p>
          <a:p>
            <a:pPr algn="just" eaLnBrk="1" hangingPunct="1"/>
            <a:r>
              <a:rPr lang="en-US" dirty="0" smtClean="0">
                <a:latin typeface="Arial" pitchFamily="34" charset="0"/>
                <a:ea typeface="ＭＳ Ｐゴシック" pitchFamily="34" charset="-128"/>
                <a:cs typeface="Arial" pitchFamily="34" charset="0"/>
              </a:rPr>
              <a:t>Los </a:t>
            </a:r>
            <a:r>
              <a:rPr lang="en-US" dirty="0" err="1" smtClean="0">
                <a:latin typeface="Arial" pitchFamily="34" charset="0"/>
                <a:ea typeface="ＭＳ Ｐゴシック" pitchFamily="34" charset="-128"/>
                <a:cs typeface="Arial" pitchFamily="34" charset="0"/>
              </a:rPr>
              <a:t>modelos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genéticos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farmacológicos</a:t>
            </a:r>
            <a:r>
              <a:rPr lang="en-US" dirty="0" smtClean="0">
                <a:latin typeface="Arial" pitchFamily="34" charset="0"/>
                <a:ea typeface="ＭＳ Ｐゴシック" pitchFamily="34" charset="-128"/>
                <a:cs typeface="Arial" pitchFamily="34" charset="0"/>
              </a:rPr>
              <a:t>, de </a:t>
            </a:r>
            <a:r>
              <a:rPr lang="en-US" dirty="0" err="1" smtClean="0">
                <a:latin typeface="Arial" pitchFamily="34" charset="0"/>
                <a:ea typeface="ＭＳ Ｐゴシック" pitchFamily="34" charset="-128"/>
                <a:cs typeface="Arial" pitchFamily="34" charset="0"/>
              </a:rPr>
              <a:t>pruebas</a:t>
            </a:r>
            <a:r>
              <a:rPr lang="en-US" dirty="0" smtClean="0">
                <a:latin typeface="Arial" pitchFamily="34" charset="0"/>
                <a:ea typeface="ＭＳ Ｐゴシック" pitchFamily="34" charset="-128"/>
                <a:cs typeface="Arial" pitchFamily="34" charset="0"/>
              </a:rPr>
              <a:t> de </a:t>
            </a:r>
            <a:r>
              <a:rPr lang="en-US" dirty="0" err="1" smtClean="0">
                <a:latin typeface="Arial" pitchFamily="34" charset="0"/>
                <a:ea typeface="ＭＳ Ｐゴシック" pitchFamily="34" charset="-128"/>
                <a:cs typeface="Arial" pitchFamily="34" charset="0"/>
              </a:rPr>
              <a:t>imagen</a:t>
            </a:r>
            <a:r>
              <a:rPr lang="en-US" dirty="0" smtClean="0">
                <a:latin typeface="Arial" pitchFamily="34" charset="0"/>
                <a:ea typeface="ＭＳ Ｐゴシック" pitchFamily="34" charset="-128"/>
                <a:cs typeface="Arial" pitchFamily="34" charset="0"/>
              </a:rPr>
              <a:t> y </a:t>
            </a:r>
            <a:r>
              <a:rPr lang="en-US" dirty="0" err="1" smtClean="0">
                <a:latin typeface="Arial" pitchFamily="34" charset="0"/>
                <a:ea typeface="ＭＳ Ｐゴシック" pitchFamily="34" charset="-128"/>
                <a:cs typeface="Arial" pitchFamily="34" charset="0"/>
              </a:rPr>
              <a:t>animales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destacan</a:t>
            </a:r>
            <a:r>
              <a:rPr lang="en-US" dirty="0" smtClean="0">
                <a:latin typeface="Arial" pitchFamily="34" charset="0"/>
                <a:ea typeface="ＭＳ Ｐゴシック" pitchFamily="34" charset="-128"/>
                <a:cs typeface="Arial" pitchFamily="34" charset="0"/>
              </a:rPr>
              <a:t> el </a:t>
            </a:r>
            <a:r>
              <a:rPr lang="en-US" dirty="0" err="1" smtClean="0">
                <a:latin typeface="Arial" pitchFamily="34" charset="0"/>
                <a:ea typeface="ＭＳ Ｐゴシック" pitchFamily="34" charset="-128"/>
                <a:cs typeface="Arial" pitchFamily="34" charset="0"/>
              </a:rPr>
              <a:t>papel</a:t>
            </a:r>
            <a:r>
              <a:rPr lang="en-US" dirty="0" smtClean="0">
                <a:latin typeface="Arial" pitchFamily="34" charset="0"/>
                <a:ea typeface="ＭＳ Ｐゴシック" pitchFamily="34" charset="-128"/>
                <a:cs typeface="Arial" pitchFamily="34" charset="0"/>
              </a:rPr>
              <a:t> fundamental de la </a:t>
            </a:r>
            <a:r>
              <a:rPr lang="en-US" dirty="0" err="1" smtClean="0">
                <a:solidFill>
                  <a:schemeClr val="accent2"/>
                </a:solidFill>
                <a:latin typeface="Arial" pitchFamily="34" charset="0"/>
                <a:ea typeface="ＭＳ Ｐゴシック" pitchFamily="34" charset="-128"/>
                <a:cs typeface="Arial" pitchFamily="34" charset="0"/>
              </a:rPr>
              <a:t>disregulación</a:t>
            </a:r>
            <a:r>
              <a:rPr lang="en-US" dirty="0" smtClean="0">
                <a:solidFill>
                  <a:schemeClr val="accent2"/>
                </a:solidFill>
                <a:latin typeface="Arial" pitchFamily="34" charset="0"/>
                <a:ea typeface="ＭＳ Ｐゴシック" pitchFamily="34" charset="-128"/>
                <a:cs typeface="Arial" pitchFamily="34" charset="0"/>
              </a:rPr>
              <a:t> </a:t>
            </a:r>
            <a:r>
              <a:rPr lang="en-US" dirty="0" err="1" smtClean="0">
                <a:solidFill>
                  <a:schemeClr val="accent2"/>
                </a:solidFill>
                <a:latin typeface="Arial" pitchFamily="34" charset="0"/>
                <a:ea typeface="ＭＳ Ｐゴシック" pitchFamily="34" charset="-128"/>
                <a:cs typeface="Arial" pitchFamily="34" charset="0"/>
              </a:rPr>
              <a:t>dopaminérgica</a:t>
            </a:r>
            <a:r>
              <a:rPr lang="en-US" dirty="0" smtClean="0">
                <a:solidFill>
                  <a:schemeClr val="accent2"/>
                </a:solidFill>
                <a:latin typeface="Arial" pitchFamily="34" charset="0"/>
                <a:ea typeface="ＭＳ Ｐゴシック" pitchFamily="34" charset="-128"/>
                <a:cs typeface="Arial" pitchFamily="34" charset="0"/>
              </a:rPr>
              <a:t> </a:t>
            </a:r>
            <a:r>
              <a:rPr lang="en-US" dirty="0" smtClean="0">
                <a:latin typeface="Arial" pitchFamily="34" charset="0"/>
                <a:ea typeface="ＭＳ Ｐゴシック" pitchFamily="34" charset="-128"/>
                <a:cs typeface="Arial" pitchFamily="34" charset="0"/>
              </a:rPr>
              <a:t>en </a:t>
            </a:r>
            <a:r>
              <a:rPr lang="en-US" dirty="0" err="1" smtClean="0">
                <a:latin typeface="Arial" pitchFamily="34" charset="0"/>
                <a:ea typeface="ＭＳ Ｐゴシック" pitchFamily="34" charset="-128"/>
                <a:cs typeface="Arial" pitchFamily="34" charset="0"/>
              </a:rPr>
              <a:t>las</a:t>
            </a:r>
            <a:r>
              <a:rPr lang="en-US" dirty="0" smtClean="0">
                <a:latin typeface="Arial" pitchFamily="34" charset="0"/>
                <a:ea typeface="ＭＳ Ｐゴシック" pitchFamily="34" charset="-128"/>
                <a:cs typeface="Arial" pitchFamily="34" charset="0"/>
              </a:rPr>
              <a:t> bases </a:t>
            </a:r>
            <a:r>
              <a:rPr lang="en-US" dirty="0" err="1" smtClean="0">
                <a:latin typeface="Arial" pitchFamily="34" charset="0"/>
                <a:ea typeface="ＭＳ Ｐゴシック" pitchFamily="34" charset="-128"/>
                <a:cs typeface="Arial" pitchFamily="34" charset="0"/>
              </a:rPr>
              <a:t>neurobiológicas</a:t>
            </a:r>
            <a:r>
              <a:rPr lang="en-US" dirty="0" smtClean="0">
                <a:latin typeface="Arial" pitchFamily="34" charset="0"/>
                <a:ea typeface="ＭＳ Ｐゴシック" pitchFamily="34" charset="-128"/>
                <a:cs typeface="Arial" pitchFamily="34" charset="0"/>
              </a:rPr>
              <a:t> del TDAH</a:t>
            </a:r>
            <a:r>
              <a:rPr lang="en-US" baseline="30000" dirty="0" smtClean="0">
                <a:latin typeface="Arial" pitchFamily="34" charset="0"/>
                <a:ea typeface="ＭＳ Ｐゴシック" pitchFamily="34" charset="-128"/>
                <a:cs typeface="Arial" pitchFamily="34" charset="0"/>
              </a:rPr>
              <a:t>1</a:t>
            </a:r>
            <a:r>
              <a:rPr lang="en-US" dirty="0" smtClean="0">
                <a:latin typeface="Arial" pitchFamily="34" charset="0"/>
                <a:ea typeface="ＭＳ Ｐゴシック" pitchFamily="34" charset="-128"/>
                <a:cs typeface="Arial" pitchFamily="34" charset="0"/>
              </a:rPr>
              <a:t> </a:t>
            </a:r>
          </a:p>
        </p:txBody>
      </p:sp>
      <p:sp>
        <p:nvSpPr>
          <p:cNvPr id="35844" name="TextBox 3"/>
          <p:cNvSpPr txBox="1">
            <a:spLocks noChangeArrowheads="1"/>
          </p:cNvSpPr>
          <p:nvPr/>
        </p:nvSpPr>
        <p:spPr bwMode="auto">
          <a:xfrm>
            <a:off x="500034" y="6324600"/>
            <a:ext cx="7786742" cy="415498"/>
          </a:xfrm>
          <a:prstGeom prst="rect">
            <a:avLst/>
          </a:prstGeom>
          <a:noFill/>
          <a:ln w="9525">
            <a:noFill/>
            <a:miter lim="800000"/>
            <a:headEnd/>
            <a:tailEnd/>
          </a:ln>
        </p:spPr>
        <p:txBody>
          <a:bodyPr wrap="square">
            <a:spAutoFit/>
          </a:bodyPr>
          <a:lstStyle/>
          <a:p>
            <a:r>
              <a:rPr lang="en-US" sz="1050" dirty="0">
                <a:ea typeface="ＭＳ Ｐゴシック" pitchFamily="34" charset="-128"/>
              </a:rPr>
              <a:t>1. </a:t>
            </a:r>
            <a:r>
              <a:rPr lang="en-US" sz="1050" dirty="0" err="1">
                <a:ea typeface="ＭＳ Ｐゴシック" pitchFamily="34" charset="-128"/>
              </a:rPr>
              <a:t>Sonuga-Barke</a:t>
            </a:r>
            <a:r>
              <a:rPr lang="en-US" sz="1050" dirty="0">
                <a:ea typeface="ＭＳ Ｐゴシック" pitchFamily="34" charset="-128"/>
              </a:rPr>
              <a:t> E. Pathogenesis. In: </a:t>
            </a:r>
            <a:r>
              <a:rPr lang="en-US" sz="1050" dirty="0" err="1">
                <a:ea typeface="ＭＳ Ｐゴシック" pitchFamily="34" charset="-128"/>
              </a:rPr>
              <a:t>Banaschewski</a:t>
            </a:r>
            <a:r>
              <a:rPr lang="en-US" sz="1050" dirty="0">
                <a:ea typeface="ＭＳ Ｐゴシック" pitchFamily="34" charset="-128"/>
              </a:rPr>
              <a:t> T </a:t>
            </a:r>
            <a:r>
              <a:rPr lang="en-US" sz="1050" i="1" dirty="0">
                <a:ea typeface="ＭＳ Ｐゴシック" pitchFamily="34" charset="-128"/>
              </a:rPr>
              <a:t>et al.</a:t>
            </a:r>
            <a:r>
              <a:rPr lang="en-US" sz="1050" dirty="0">
                <a:ea typeface="ＭＳ Ｐゴシック" pitchFamily="34" charset="-128"/>
              </a:rPr>
              <a:t> ADHD and Hyperkinetic Disorder 2010; Oxford Psychiatry Library, Oxford University Press: p26.</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sz="quarter" idx="1"/>
          </p:nvPr>
        </p:nvGraphicFramePr>
        <p:xfrm>
          <a:off x="457200" y="214290"/>
          <a:ext cx="8229600" cy="5911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571472" y="5786454"/>
            <a:ext cx="7143800" cy="584775"/>
          </a:xfrm>
          <a:prstGeom prst="rect">
            <a:avLst/>
          </a:prstGeom>
          <a:noFill/>
        </p:spPr>
        <p:txBody>
          <a:bodyPr wrap="square" rtlCol="0">
            <a:spAutoFit/>
          </a:bodyPr>
          <a:lstStyle/>
          <a:p>
            <a:r>
              <a:rPr lang="es-ES" sz="1600" dirty="0" smtClean="0"/>
              <a:t>Uno de los trastornos psiquiátricos más frecuentes, por encima de la esquizofrenia y el trastorno bipolar (</a:t>
            </a:r>
            <a:r>
              <a:rPr lang="es-ES" sz="1600" i="1" dirty="0" smtClean="0"/>
              <a:t>Casas M. et al, 2009</a:t>
            </a:r>
            <a:r>
              <a:rPr lang="es-ES" sz="1600" dirty="0" smtClean="0"/>
              <a:t>)</a:t>
            </a:r>
            <a:endParaRPr lang="es-E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ticia\PRESENTACIÓN TDAH\biologia de TDAH\Diapositiva1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4 Rectángulo"/>
          <p:cNvSpPr/>
          <p:nvPr/>
        </p:nvSpPr>
        <p:spPr>
          <a:xfrm>
            <a:off x="214282" y="142852"/>
            <a:ext cx="8643998" cy="1000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0" y="6429396"/>
            <a:ext cx="9144000"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Leticia\PRESENTACIÓN TDAH\biologia de TDAH\Diapositiva8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3 Rectángulo"/>
          <p:cNvSpPr/>
          <p:nvPr/>
        </p:nvSpPr>
        <p:spPr>
          <a:xfrm>
            <a:off x="0" y="0"/>
            <a:ext cx="2571736" cy="928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a:off x="0" y="6429396"/>
            <a:ext cx="9144000"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eticia\PRESENTACIÓN TDAH\biologia de TDAH\Diapositiva2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Rectángulo"/>
          <p:cNvSpPr/>
          <p:nvPr/>
        </p:nvSpPr>
        <p:spPr>
          <a:xfrm>
            <a:off x="0" y="0"/>
            <a:ext cx="2571736" cy="1000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0" y="6429396"/>
            <a:ext cx="9144000"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eticia\PRESENTACIÓN TDAH\biologia de TDAH\Diapositiva5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Rectángulo"/>
          <p:cNvSpPr/>
          <p:nvPr/>
        </p:nvSpPr>
        <p:spPr>
          <a:xfrm>
            <a:off x="0" y="0"/>
            <a:ext cx="2643174" cy="1142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0" y="6286520"/>
            <a:ext cx="9144000" cy="571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Leticia\PRESENTACIÓN TDAH\biologia de TDAH\Diapositiva5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Rectángulo"/>
          <p:cNvSpPr/>
          <p:nvPr/>
        </p:nvSpPr>
        <p:spPr>
          <a:xfrm>
            <a:off x="0" y="0"/>
            <a:ext cx="2500298" cy="1071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0" y="6357958"/>
            <a:ext cx="9144000" cy="500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nvPr>
        </p:nvGraphicFramePr>
        <p:xfrm>
          <a:off x="457200" y="142852"/>
          <a:ext cx="7467600" cy="6331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1142976" y="6072206"/>
            <a:ext cx="5190845" cy="369332"/>
          </a:xfrm>
          <a:prstGeom prst="rect">
            <a:avLst/>
          </a:prstGeom>
          <a:noFill/>
        </p:spPr>
        <p:txBody>
          <a:bodyPr wrap="none" rtlCol="0">
            <a:spAutoFit/>
          </a:bodyPr>
          <a:lstStyle/>
          <a:p>
            <a:r>
              <a:rPr lang="es-ES" dirty="0" smtClean="0"/>
              <a:t>(</a:t>
            </a:r>
            <a:r>
              <a:rPr lang="es-ES" i="1" dirty="0" err="1" smtClean="0"/>
              <a:t>Pennington</a:t>
            </a:r>
            <a:r>
              <a:rPr lang="es-ES" i="1" dirty="0" smtClean="0"/>
              <a:t> y </a:t>
            </a:r>
            <a:r>
              <a:rPr lang="es-ES" i="1" dirty="0" err="1" smtClean="0"/>
              <a:t>cols</a:t>
            </a:r>
            <a:r>
              <a:rPr lang="es-ES" i="1" dirty="0" smtClean="0"/>
              <a:t>, 1996; </a:t>
            </a:r>
            <a:r>
              <a:rPr lang="es-ES" i="1" dirty="0" err="1" smtClean="0"/>
              <a:t>Barkley</a:t>
            </a:r>
            <a:r>
              <a:rPr lang="es-ES" i="1" dirty="0" smtClean="0"/>
              <a:t> y </a:t>
            </a:r>
            <a:r>
              <a:rPr lang="es-ES" i="1" dirty="0" err="1" smtClean="0"/>
              <a:t>cols</a:t>
            </a:r>
            <a:r>
              <a:rPr lang="es-ES" i="1" dirty="0" smtClean="0"/>
              <a:t>, 1997</a:t>
            </a:r>
            <a:r>
              <a:rPr lang="es-ES" dirty="0" smtClean="0"/>
              <a:t>)</a:t>
            </a:r>
            <a:endParaRPr lang="es-E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nvPr>
        </p:nvGraphicFramePr>
        <p:xfrm>
          <a:off x="457200" y="142852"/>
          <a:ext cx="7467600" cy="6331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1285852" y="6000768"/>
            <a:ext cx="3966150" cy="369332"/>
          </a:xfrm>
          <a:prstGeom prst="rect">
            <a:avLst/>
          </a:prstGeom>
          <a:noFill/>
        </p:spPr>
        <p:txBody>
          <a:bodyPr wrap="none" rtlCol="0">
            <a:spAutoFit/>
          </a:bodyPr>
          <a:lstStyle/>
          <a:p>
            <a:r>
              <a:rPr lang="es-ES" dirty="0" smtClean="0"/>
              <a:t>(</a:t>
            </a:r>
            <a:r>
              <a:rPr lang="es-ES" i="1" dirty="0" smtClean="0"/>
              <a:t>Fuster, 2002; </a:t>
            </a:r>
            <a:r>
              <a:rPr lang="es-ES" i="1" dirty="0" err="1" smtClean="0"/>
              <a:t>Miyake</a:t>
            </a:r>
            <a:r>
              <a:rPr lang="es-ES" i="1" dirty="0" smtClean="0"/>
              <a:t> y </a:t>
            </a:r>
            <a:r>
              <a:rPr lang="es-ES" i="1" dirty="0" err="1" smtClean="0"/>
              <a:t>cols</a:t>
            </a:r>
            <a:r>
              <a:rPr lang="es-ES" i="1" dirty="0" smtClean="0"/>
              <a:t>, 2000</a:t>
            </a:r>
            <a:r>
              <a:rPr lang="es-ES" dirty="0" smtClean="0"/>
              <a:t>)</a:t>
            </a:r>
            <a:endParaRPr lang="es-E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654032"/>
          </a:xfrm>
        </p:spPr>
        <p:txBody>
          <a:bodyPr/>
          <a:lstStyle/>
          <a:p>
            <a:pPr algn="r"/>
            <a:r>
              <a:rPr lang="es-ES" dirty="0" smtClean="0">
                <a:latin typeface="Arial" pitchFamily="34" charset="0"/>
                <a:cs typeface="Arial" pitchFamily="34" charset="0"/>
              </a:rPr>
              <a:t>modelo teórico de </a:t>
            </a:r>
            <a:r>
              <a:rPr lang="es-ES" dirty="0" err="1" smtClean="0">
                <a:latin typeface="Arial" pitchFamily="34" charset="0"/>
                <a:cs typeface="Arial" pitchFamily="34" charset="0"/>
              </a:rPr>
              <a:t>Barkley</a:t>
            </a:r>
            <a:endParaRPr lang="es-ES" dirty="0">
              <a:latin typeface="Arial" pitchFamily="34" charset="0"/>
              <a:cs typeface="Arial" pitchFamily="34" charset="0"/>
            </a:endParaRPr>
          </a:p>
        </p:txBody>
      </p:sp>
      <p:sp>
        <p:nvSpPr>
          <p:cNvPr id="3" name="2 Marcador de contenido"/>
          <p:cNvSpPr>
            <a:spLocks noGrp="1"/>
          </p:cNvSpPr>
          <p:nvPr>
            <p:ph sz="quarter" idx="1"/>
          </p:nvPr>
        </p:nvSpPr>
        <p:spPr/>
        <p:txBody>
          <a:bodyPr>
            <a:normAutofit fontScale="92500" lnSpcReduction="10000"/>
          </a:bodyPr>
          <a:lstStyle/>
          <a:p>
            <a:pPr algn="just"/>
            <a:r>
              <a:rPr lang="es-ES" dirty="0" smtClean="0">
                <a:latin typeface="Arial" pitchFamily="34" charset="0"/>
                <a:cs typeface="Arial" pitchFamily="34" charset="0"/>
              </a:rPr>
              <a:t>Característica primaria del TDAH: </a:t>
            </a:r>
            <a:r>
              <a:rPr lang="es-ES" dirty="0" smtClean="0">
                <a:solidFill>
                  <a:schemeClr val="accent2"/>
                </a:solidFill>
                <a:latin typeface="Arial" pitchFamily="34" charset="0"/>
                <a:cs typeface="Arial" pitchFamily="34" charset="0"/>
              </a:rPr>
              <a:t>Déficit en la inhibición conductual </a:t>
            </a:r>
            <a:r>
              <a:rPr lang="es-ES" dirty="0" smtClean="0">
                <a:latin typeface="Arial" pitchFamily="34" charset="0"/>
                <a:cs typeface="Arial" pitchFamily="34" charset="0"/>
              </a:rPr>
              <a:t>que generaría de forma secundaria un </a:t>
            </a:r>
            <a:r>
              <a:rPr lang="es-ES" dirty="0" smtClean="0">
                <a:solidFill>
                  <a:schemeClr val="accent2"/>
                </a:solidFill>
                <a:latin typeface="Arial" pitchFamily="34" charset="0"/>
                <a:cs typeface="Arial" pitchFamily="34" charset="0"/>
              </a:rPr>
              <a:t>déficit en las funciones ejecutivas</a:t>
            </a:r>
          </a:p>
          <a:p>
            <a:pPr algn="just"/>
            <a:r>
              <a:rPr lang="es-ES" dirty="0" smtClean="0">
                <a:latin typeface="Arial" pitchFamily="34" charset="0"/>
                <a:cs typeface="Arial" pitchFamily="34" charset="0"/>
              </a:rPr>
              <a:t>Capacidad inhibitoria facilita la interrupción de una conducta inapropiada, primordialmente a través de un sentido del tiempo. Es decir, dando tiempo a que otras funciones ejecutivas más complejas se activen y modulen las acciones motoras</a:t>
            </a:r>
          </a:p>
          <a:p>
            <a:pPr algn="just"/>
            <a:r>
              <a:rPr lang="es-ES" dirty="0" smtClean="0">
                <a:latin typeface="Arial" pitchFamily="34" charset="0"/>
                <a:cs typeface="Arial" pitchFamily="34" charset="0"/>
              </a:rPr>
              <a:t>Capacidad inhibitoria protege en contra de la interferencia con este proceso de control y regulación de la conducta </a:t>
            </a:r>
          </a:p>
          <a:p>
            <a:pPr algn="just"/>
            <a:r>
              <a:rPr lang="es-ES" dirty="0" smtClean="0">
                <a:latin typeface="Arial" pitchFamily="34" charset="0"/>
                <a:cs typeface="Arial" pitchFamily="34" charset="0"/>
              </a:rPr>
              <a:t>Una vez logrado el </a:t>
            </a:r>
            <a:r>
              <a:rPr lang="es-ES" dirty="0" smtClean="0">
                <a:solidFill>
                  <a:schemeClr val="accent2"/>
                </a:solidFill>
                <a:latin typeface="Arial" pitchFamily="34" charset="0"/>
                <a:cs typeface="Arial" pitchFamily="34" charset="0"/>
              </a:rPr>
              <a:t>control de la conducta </a:t>
            </a:r>
            <a:r>
              <a:rPr lang="es-ES" dirty="0" smtClean="0">
                <a:latin typeface="Arial" pitchFamily="34" charset="0"/>
                <a:cs typeface="Arial" pitchFamily="34" charset="0"/>
              </a:rPr>
              <a:t>entran en juego las </a:t>
            </a:r>
            <a:r>
              <a:rPr lang="es-ES" dirty="0" smtClean="0">
                <a:solidFill>
                  <a:schemeClr val="accent2"/>
                </a:solidFill>
                <a:latin typeface="Arial" pitchFamily="34" charset="0"/>
                <a:cs typeface="Arial" pitchFamily="34" charset="0"/>
              </a:rPr>
              <a:t>funciones ejecutivas</a:t>
            </a:r>
            <a:r>
              <a:rPr lang="es-ES" dirty="0" smtClean="0">
                <a:latin typeface="Arial" pitchFamily="34" charset="0"/>
                <a:cs typeface="Arial" pitchFamily="34" charset="0"/>
              </a:rPr>
              <a:t>: </a:t>
            </a:r>
            <a:r>
              <a:rPr lang="es-ES" i="1" dirty="0" smtClean="0">
                <a:solidFill>
                  <a:schemeClr val="accent1"/>
                </a:solidFill>
                <a:latin typeface="Arial" pitchFamily="34" charset="0"/>
                <a:cs typeface="Arial" pitchFamily="34" charset="0"/>
              </a:rPr>
              <a:t>memoria de trabajo no verbal, la internalización del habla, la autorregulación del afecto/motivación/</a:t>
            </a:r>
            <a:r>
              <a:rPr lang="es-ES" i="1" dirty="0" err="1" smtClean="0">
                <a:solidFill>
                  <a:schemeClr val="accent1"/>
                </a:solidFill>
                <a:latin typeface="Arial" pitchFamily="34" charset="0"/>
                <a:cs typeface="Arial" pitchFamily="34" charset="0"/>
              </a:rPr>
              <a:t>arousal</a:t>
            </a:r>
            <a:r>
              <a:rPr lang="es-ES" i="1" dirty="0" smtClean="0">
                <a:solidFill>
                  <a:schemeClr val="accent1"/>
                </a:solidFill>
                <a:latin typeface="Arial" pitchFamily="34" charset="0"/>
                <a:cs typeface="Arial" pitchFamily="34" charset="0"/>
              </a:rPr>
              <a:t> y la reconstitución</a:t>
            </a:r>
            <a:endParaRPr lang="es-ES" dirty="0">
              <a:solidFill>
                <a:schemeClr val="accent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654032"/>
          </a:xfrm>
        </p:spPr>
        <p:txBody>
          <a:bodyPr/>
          <a:lstStyle/>
          <a:p>
            <a:pPr algn="r"/>
            <a:r>
              <a:rPr lang="es-ES" dirty="0" smtClean="0">
                <a:latin typeface="Arial" pitchFamily="34" charset="0"/>
                <a:cs typeface="Arial" pitchFamily="34" charset="0"/>
              </a:rPr>
              <a:t>modelo atencional de </a:t>
            </a:r>
            <a:r>
              <a:rPr lang="es-ES" dirty="0" err="1" smtClean="0">
                <a:latin typeface="Arial" pitchFamily="34" charset="0"/>
                <a:cs typeface="Arial" pitchFamily="34" charset="0"/>
              </a:rPr>
              <a:t>Mirsky</a:t>
            </a:r>
            <a:endParaRPr lang="es-ES" dirty="0">
              <a:latin typeface="Arial" pitchFamily="34" charset="0"/>
              <a:cs typeface="Arial" pitchFamily="34" charset="0"/>
            </a:endParaRPr>
          </a:p>
        </p:txBody>
      </p:sp>
      <p:sp>
        <p:nvSpPr>
          <p:cNvPr id="3" name="2 Marcador de contenido"/>
          <p:cNvSpPr>
            <a:spLocks noGrp="1"/>
          </p:cNvSpPr>
          <p:nvPr>
            <p:ph sz="quarter" idx="1"/>
          </p:nvPr>
        </p:nvSpPr>
        <p:spPr/>
        <p:txBody>
          <a:bodyPr/>
          <a:lstStyle/>
          <a:p>
            <a:pPr algn="just"/>
            <a:r>
              <a:rPr lang="es-ES" dirty="0" smtClean="0">
                <a:solidFill>
                  <a:schemeClr val="accent2"/>
                </a:solidFill>
                <a:latin typeface="Arial" pitchFamily="34" charset="0"/>
                <a:cs typeface="Arial" pitchFamily="34" charset="0"/>
              </a:rPr>
              <a:t>Hipótesis cortical posterior </a:t>
            </a:r>
          </a:p>
          <a:p>
            <a:pPr algn="just"/>
            <a:r>
              <a:rPr lang="es-ES" dirty="0" smtClean="0">
                <a:latin typeface="Arial" pitchFamily="34" charset="0"/>
                <a:cs typeface="Arial" pitchFamily="34" charset="0"/>
              </a:rPr>
              <a:t>La atención estaría dividida en cuatro subprocesos </a:t>
            </a:r>
          </a:p>
          <a:p>
            <a:pPr algn="just"/>
            <a:r>
              <a:rPr lang="es-ES" dirty="0" smtClean="0">
                <a:latin typeface="Arial" pitchFamily="34" charset="0"/>
                <a:cs typeface="Arial" pitchFamily="34" charset="0"/>
              </a:rPr>
              <a:t>A partir de su activación inicial, van desde la capacidad de enfocar y ejecutar con eficiencia, hasta cambiar la atención adaptativamente y comenzar el ciclo de nuevo</a:t>
            </a:r>
          </a:p>
          <a:p>
            <a:pPr algn="just"/>
            <a:r>
              <a:rPr lang="es-ES" dirty="0" smtClean="0">
                <a:latin typeface="Arial" pitchFamily="34" charset="0"/>
                <a:cs typeface="Arial" pitchFamily="34" charset="0"/>
              </a:rPr>
              <a:t>Perturbación que resultaría en </a:t>
            </a:r>
            <a:r>
              <a:rPr lang="es-ES" dirty="0" smtClean="0">
                <a:solidFill>
                  <a:schemeClr val="accent2"/>
                </a:solidFill>
                <a:latin typeface="Arial" pitchFamily="34" charset="0"/>
                <a:cs typeface="Arial" pitchFamily="34" charset="0"/>
              </a:rPr>
              <a:t>altas tasas de inatención</a:t>
            </a:r>
            <a:endParaRPr lang="es-ES" dirty="0">
              <a:solidFill>
                <a:schemeClr val="accent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nvPr>
        </p:nvGraphicFramePr>
        <p:xfrm>
          <a:off x="457200" y="428604"/>
          <a:ext cx="7467600" cy="6045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57188" y="1"/>
            <a:ext cx="8329612" cy="642918"/>
          </a:xfrm>
        </p:spPr>
        <p:txBody>
          <a:bodyPr/>
          <a:lstStyle/>
          <a:p>
            <a:pPr algn="r" eaLnBrk="1" hangingPunct="1"/>
            <a:r>
              <a:rPr lang="en-US" sz="2800" dirty="0" err="1" smtClean="0">
                <a:latin typeface="Arial" pitchFamily="34" charset="0"/>
                <a:ea typeface="ＭＳ Ｐゴシック" pitchFamily="34" charset="-128"/>
                <a:cs typeface="Arial" pitchFamily="34" charset="0"/>
              </a:rPr>
              <a:t>Dominios</a:t>
            </a:r>
            <a:r>
              <a:rPr lang="en-US" sz="2800" dirty="0" smtClean="0">
                <a:latin typeface="Arial" pitchFamily="34" charset="0"/>
                <a:ea typeface="ＭＳ Ｐゴシック" pitchFamily="34" charset="-128"/>
                <a:cs typeface="Arial" pitchFamily="34" charset="0"/>
              </a:rPr>
              <a:t> </a:t>
            </a:r>
            <a:r>
              <a:rPr lang="en-US" sz="2800" dirty="0" err="1" smtClean="0">
                <a:latin typeface="Arial" pitchFamily="34" charset="0"/>
                <a:ea typeface="ＭＳ Ｐゴシック" pitchFamily="34" charset="-128"/>
                <a:cs typeface="Arial" pitchFamily="34" charset="0"/>
              </a:rPr>
              <a:t>sintomáticos</a:t>
            </a:r>
            <a:r>
              <a:rPr lang="en-US" sz="2800" dirty="0" smtClean="0">
                <a:latin typeface="Arial" pitchFamily="34" charset="0"/>
                <a:ea typeface="ＭＳ Ｐゴシック" pitchFamily="34" charset="-128"/>
                <a:cs typeface="Arial" pitchFamily="34" charset="0"/>
              </a:rPr>
              <a:t> del TDAH</a:t>
            </a:r>
          </a:p>
        </p:txBody>
      </p:sp>
      <p:sp>
        <p:nvSpPr>
          <p:cNvPr id="15363" name="Content Placeholder 2"/>
          <p:cNvSpPr>
            <a:spLocks noGrp="1"/>
          </p:cNvSpPr>
          <p:nvPr>
            <p:ph sz="quarter" idx="1"/>
          </p:nvPr>
        </p:nvSpPr>
        <p:spPr>
          <a:xfrm>
            <a:off x="457200" y="785794"/>
            <a:ext cx="8229600" cy="5615006"/>
          </a:xfrm>
        </p:spPr>
        <p:txBody>
          <a:bodyPr>
            <a:normAutofit fontScale="92500" lnSpcReduction="10000"/>
          </a:bodyPr>
          <a:lstStyle/>
          <a:p>
            <a:pPr eaLnBrk="1" hangingPunct="1"/>
            <a:r>
              <a:rPr lang="en-US" sz="2600" b="1" dirty="0" err="1" smtClean="0">
                <a:latin typeface="Arial" pitchFamily="34" charset="0"/>
                <a:ea typeface="ＭＳ Ｐゴシック" pitchFamily="34" charset="-128"/>
                <a:cs typeface="Arial" pitchFamily="34" charset="0"/>
              </a:rPr>
              <a:t>Falta</a:t>
            </a:r>
            <a:r>
              <a:rPr lang="en-US" sz="2600" b="1" dirty="0" smtClean="0">
                <a:latin typeface="Arial" pitchFamily="34" charset="0"/>
                <a:ea typeface="ＭＳ Ｐゴシック" pitchFamily="34" charset="-128"/>
                <a:cs typeface="Arial" pitchFamily="34" charset="0"/>
              </a:rPr>
              <a:t> de </a:t>
            </a:r>
            <a:r>
              <a:rPr lang="en-US" sz="2600" b="1" dirty="0" err="1" smtClean="0">
                <a:latin typeface="Arial" pitchFamily="34" charset="0"/>
                <a:ea typeface="ＭＳ Ｐゴシック" pitchFamily="34" charset="-128"/>
                <a:cs typeface="Arial" pitchFamily="34" charset="0"/>
              </a:rPr>
              <a:t>atención</a:t>
            </a:r>
            <a:r>
              <a:rPr lang="en-US" sz="2600" b="1" dirty="0" smtClean="0">
                <a:latin typeface="Arial" pitchFamily="34" charset="0"/>
                <a:ea typeface="ＭＳ Ｐゴシック" pitchFamily="34" charset="-128"/>
                <a:cs typeface="Arial" pitchFamily="34" charset="0"/>
              </a:rPr>
              <a:t>: </a:t>
            </a:r>
            <a:r>
              <a:rPr lang="en-US" b="1" dirty="0" smtClean="0">
                <a:latin typeface="Arial" pitchFamily="34" charset="0"/>
                <a:ea typeface="ＭＳ Ｐゴシック" pitchFamily="34" charset="-128"/>
                <a:cs typeface="Arial" pitchFamily="34" charset="0"/>
              </a:rPr>
              <a:t/>
            </a:r>
            <a:br>
              <a:rPr lang="en-US" b="1" dirty="0" smtClean="0">
                <a:latin typeface="Arial" pitchFamily="34" charset="0"/>
                <a:ea typeface="ＭＳ Ｐゴシック" pitchFamily="34" charset="-128"/>
                <a:cs typeface="Arial" pitchFamily="34" charset="0"/>
              </a:rPr>
            </a:br>
            <a:endParaRPr lang="en-US" dirty="0" smtClean="0">
              <a:latin typeface="Arial" pitchFamily="34" charset="0"/>
              <a:ea typeface="ＭＳ Ｐゴシック" pitchFamily="34" charset="-128"/>
              <a:cs typeface="Arial" pitchFamily="34" charset="0"/>
            </a:endParaRPr>
          </a:p>
          <a:p>
            <a:pPr lvl="1" eaLnBrk="1" hangingPunct="1"/>
            <a:r>
              <a:rPr lang="en-US" dirty="0" smtClean="0">
                <a:latin typeface="Arial" pitchFamily="34" charset="0"/>
                <a:ea typeface="ＭＳ Ｐゴシック" pitchFamily="34" charset="-128"/>
                <a:cs typeface="Arial" pitchFamily="34" charset="0"/>
              </a:rPr>
              <a:t>No </a:t>
            </a:r>
            <a:r>
              <a:rPr lang="en-US" dirty="0" err="1" smtClean="0">
                <a:latin typeface="Arial" pitchFamily="34" charset="0"/>
                <a:ea typeface="ＭＳ Ｐゴシック" pitchFamily="34" charset="-128"/>
                <a:cs typeface="Arial" pitchFamily="34" charset="0"/>
              </a:rPr>
              <a:t>logra</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prestar</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atención</a:t>
            </a:r>
            <a:r>
              <a:rPr lang="en-US" dirty="0" smtClean="0">
                <a:latin typeface="Arial" pitchFamily="34" charset="0"/>
                <a:ea typeface="ＭＳ Ｐゴシック" pitchFamily="34" charset="-128"/>
                <a:cs typeface="Arial" pitchFamily="34" charset="0"/>
              </a:rPr>
              <a:t> a los </a:t>
            </a:r>
            <a:r>
              <a:rPr lang="en-US" dirty="0" err="1" smtClean="0">
                <a:latin typeface="Arial" pitchFamily="34" charset="0"/>
                <a:ea typeface="ＭＳ Ｐゴシック" pitchFamily="34" charset="-128"/>
                <a:cs typeface="Arial" pitchFamily="34" charset="0"/>
              </a:rPr>
              <a:t>detalles</a:t>
            </a:r>
            <a:r>
              <a:rPr lang="en-US" dirty="0" smtClean="0">
                <a:latin typeface="Arial" pitchFamily="34" charset="0"/>
                <a:ea typeface="ＭＳ Ｐゴシック" pitchFamily="34" charset="-128"/>
                <a:cs typeface="Arial" pitchFamily="34" charset="0"/>
              </a:rPr>
              <a:t> o </a:t>
            </a:r>
            <a:r>
              <a:rPr lang="en-US" dirty="0" err="1" smtClean="0">
                <a:latin typeface="Arial" pitchFamily="34" charset="0"/>
                <a:ea typeface="ＭＳ Ｐゴシック" pitchFamily="34" charset="-128"/>
                <a:cs typeface="Arial" pitchFamily="34" charset="0"/>
              </a:rPr>
              <a:t>comete</a:t>
            </a:r>
            <a:r>
              <a:rPr lang="en-US" dirty="0" smtClean="0">
                <a:latin typeface="Arial" pitchFamily="34" charset="0"/>
                <a:ea typeface="ＭＳ Ｐゴシック" pitchFamily="34" charset="-128"/>
                <a:cs typeface="Arial" pitchFamily="34" charset="0"/>
              </a:rPr>
              <a:t> </a:t>
            </a:r>
            <a:r>
              <a:rPr lang="en-US" dirty="0" err="1" smtClean="0">
                <a:solidFill>
                  <a:schemeClr val="accent2"/>
                </a:solidFill>
                <a:latin typeface="Arial" pitchFamily="34" charset="0"/>
                <a:ea typeface="ＭＳ Ｐゴシック" pitchFamily="34" charset="-128"/>
                <a:cs typeface="Arial" pitchFamily="34" charset="0"/>
              </a:rPr>
              <a:t>errores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por</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descuido</a:t>
            </a:r>
            <a:r>
              <a:rPr lang="en-US" dirty="0" smtClean="0">
                <a:latin typeface="Arial" pitchFamily="34" charset="0"/>
                <a:ea typeface="ＭＳ Ｐゴシック" pitchFamily="34" charset="-128"/>
                <a:cs typeface="Arial" pitchFamily="34" charset="0"/>
              </a:rPr>
              <a:t> en los </a:t>
            </a:r>
            <a:r>
              <a:rPr lang="en-US" dirty="0" err="1" smtClean="0">
                <a:latin typeface="Arial" pitchFamily="34" charset="0"/>
                <a:ea typeface="ＭＳ Ｐゴシック" pitchFamily="34" charset="-128"/>
                <a:cs typeface="Arial" pitchFamily="34" charset="0"/>
              </a:rPr>
              <a:t>deberes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escolares</a:t>
            </a:r>
            <a:r>
              <a:rPr lang="en-US" dirty="0" smtClean="0">
                <a:latin typeface="Arial" pitchFamily="34" charset="0"/>
                <a:ea typeface="ＭＳ Ｐゴシック" pitchFamily="34" charset="-128"/>
                <a:cs typeface="Arial" pitchFamily="34" charset="0"/>
              </a:rPr>
              <a:t> u </a:t>
            </a:r>
            <a:r>
              <a:rPr lang="en-US" dirty="0" err="1" smtClean="0">
                <a:latin typeface="Arial" pitchFamily="34" charset="0"/>
                <a:ea typeface="ＭＳ Ｐゴシック" pitchFamily="34" charset="-128"/>
                <a:cs typeface="Arial" pitchFamily="34" charset="0"/>
              </a:rPr>
              <a:t>otras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actividades</a:t>
            </a:r>
            <a:endParaRPr lang="en-US" dirty="0" smtClean="0">
              <a:latin typeface="Arial" pitchFamily="34" charset="0"/>
              <a:ea typeface="ＭＳ Ｐゴシック" pitchFamily="34" charset="-128"/>
              <a:cs typeface="Arial" pitchFamily="34" charset="0"/>
            </a:endParaRPr>
          </a:p>
          <a:p>
            <a:pPr lvl="1" eaLnBrk="1" hangingPunct="1"/>
            <a:r>
              <a:rPr lang="en-US" dirty="0" smtClean="0">
                <a:latin typeface="Arial" pitchFamily="34" charset="0"/>
                <a:ea typeface="ＭＳ Ｐゴシック" pitchFamily="34" charset="-128"/>
                <a:cs typeface="Arial" pitchFamily="34" charset="0"/>
              </a:rPr>
              <a:t>Le </a:t>
            </a:r>
            <a:r>
              <a:rPr lang="en-US" dirty="0" err="1" smtClean="0">
                <a:latin typeface="Arial" pitchFamily="34" charset="0"/>
                <a:ea typeface="ＭＳ Ｐゴシック" pitchFamily="34" charset="-128"/>
                <a:cs typeface="Arial" pitchFamily="34" charset="0"/>
              </a:rPr>
              <a:t>cuesta</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mantener</a:t>
            </a:r>
            <a:r>
              <a:rPr lang="en-US" dirty="0" smtClean="0">
                <a:latin typeface="Arial" pitchFamily="34" charset="0"/>
                <a:ea typeface="ＭＳ Ｐゴシック" pitchFamily="34" charset="-128"/>
                <a:cs typeface="Arial" pitchFamily="34" charset="0"/>
              </a:rPr>
              <a:t> la </a:t>
            </a:r>
            <a:r>
              <a:rPr lang="en-US" dirty="0" err="1" smtClean="0">
                <a:latin typeface="Arial" pitchFamily="34" charset="0"/>
                <a:ea typeface="ＭＳ Ｐゴシック" pitchFamily="34" charset="-128"/>
                <a:cs typeface="Arial" pitchFamily="34" charset="0"/>
              </a:rPr>
              <a:t>atención</a:t>
            </a:r>
            <a:r>
              <a:rPr lang="en-US" dirty="0" smtClean="0">
                <a:latin typeface="Arial" pitchFamily="34" charset="0"/>
                <a:ea typeface="ＭＳ Ｐゴシック" pitchFamily="34" charset="-128"/>
                <a:cs typeface="Arial" pitchFamily="34" charset="0"/>
              </a:rPr>
              <a:t> en </a:t>
            </a:r>
            <a:r>
              <a:rPr lang="en-US" dirty="0" err="1" smtClean="0">
                <a:latin typeface="Arial" pitchFamily="34" charset="0"/>
                <a:ea typeface="ＭＳ Ｐゴシック" pitchFamily="34" charset="-128"/>
                <a:cs typeface="Arial" pitchFamily="34" charset="0"/>
              </a:rPr>
              <a:t>las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tareas</a:t>
            </a:r>
            <a:r>
              <a:rPr lang="en-US" dirty="0" smtClean="0">
                <a:latin typeface="Arial" pitchFamily="34" charset="0"/>
                <a:ea typeface="ＭＳ Ｐゴシック" pitchFamily="34" charset="-128"/>
                <a:cs typeface="Arial" pitchFamily="34" charset="0"/>
              </a:rPr>
              <a:t> o los </a:t>
            </a:r>
            <a:r>
              <a:rPr lang="en-US" dirty="0" err="1" smtClean="0">
                <a:latin typeface="Arial" pitchFamily="34" charset="0"/>
                <a:ea typeface="ＭＳ Ｐゴシック" pitchFamily="34" charset="-128"/>
                <a:cs typeface="Arial" pitchFamily="34" charset="0"/>
              </a:rPr>
              <a:t>juegos</a:t>
            </a:r>
            <a:endParaRPr lang="en-US" dirty="0" smtClean="0">
              <a:latin typeface="Arial" pitchFamily="34" charset="0"/>
              <a:ea typeface="ＭＳ Ｐゴシック" pitchFamily="34" charset="-128"/>
              <a:cs typeface="Arial" pitchFamily="34" charset="0"/>
            </a:endParaRPr>
          </a:p>
          <a:p>
            <a:pPr lvl="1" eaLnBrk="1" hangingPunct="1"/>
            <a:r>
              <a:rPr lang="en-US" dirty="0" smtClean="0">
                <a:solidFill>
                  <a:schemeClr val="accent2"/>
                </a:solidFill>
                <a:latin typeface="Arial" pitchFamily="34" charset="0"/>
                <a:ea typeface="ＭＳ Ｐゴシック" pitchFamily="34" charset="-128"/>
                <a:cs typeface="Arial" pitchFamily="34" charset="0"/>
              </a:rPr>
              <a:t>No </a:t>
            </a:r>
            <a:r>
              <a:rPr lang="en-US" dirty="0" err="1" smtClean="0">
                <a:solidFill>
                  <a:schemeClr val="accent2"/>
                </a:solidFill>
                <a:latin typeface="Arial" pitchFamily="34" charset="0"/>
                <a:ea typeface="ＭＳ Ｐゴシック" pitchFamily="34" charset="-128"/>
                <a:cs typeface="Arial" pitchFamily="34" charset="0"/>
              </a:rPr>
              <a:t>parece</a:t>
            </a:r>
            <a:r>
              <a:rPr lang="en-US" dirty="0" smtClean="0">
                <a:solidFill>
                  <a:schemeClr val="accent2"/>
                </a:solidFill>
                <a:latin typeface="Arial" pitchFamily="34" charset="0"/>
                <a:ea typeface="ＭＳ Ｐゴシック" pitchFamily="34" charset="-128"/>
                <a:cs typeface="Arial" pitchFamily="34" charset="0"/>
              </a:rPr>
              <a:t> </a:t>
            </a:r>
            <a:r>
              <a:rPr lang="en-US" dirty="0" err="1" smtClean="0">
                <a:solidFill>
                  <a:schemeClr val="accent2"/>
                </a:solidFill>
                <a:latin typeface="Arial" pitchFamily="34" charset="0"/>
                <a:ea typeface="ＭＳ Ｐゴシック" pitchFamily="34" charset="-128"/>
                <a:cs typeface="Arial" pitchFamily="34" charset="0"/>
              </a:rPr>
              <a:t>escuchar</a:t>
            </a:r>
            <a:r>
              <a:rPr lang="en-US" dirty="0" smtClean="0">
                <a:solidFill>
                  <a:schemeClr val="accent2"/>
                </a:solidFill>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cuando</a:t>
            </a:r>
            <a:r>
              <a:rPr lang="en-US" dirty="0" smtClean="0">
                <a:latin typeface="Arial" pitchFamily="34" charset="0"/>
                <a:ea typeface="ＭＳ Ｐゴシック" pitchFamily="34" charset="-128"/>
                <a:cs typeface="Arial" pitchFamily="34" charset="0"/>
              </a:rPr>
              <a:t> se le </a:t>
            </a:r>
            <a:r>
              <a:rPr lang="en-US" dirty="0" err="1" smtClean="0">
                <a:latin typeface="Arial" pitchFamily="34" charset="0"/>
                <a:ea typeface="ＭＳ Ｐゴシック" pitchFamily="34" charset="-128"/>
                <a:cs typeface="Arial" pitchFamily="34" charset="0"/>
              </a:rPr>
              <a:t>habla</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directamente</a:t>
            </a:r>
            <a:endParaRPr lang="en-US" dirty="0" smtClean="0">
              <a:latin typeface="Arial" pitchFamily="34" charset="0"/>
              <a:ea typeface="ＭＳ Ｐゴシック" pitchFamily="34" charset="-128"/>
              <a:cs typeface="Arial" pitchFamily="34" charset="0"/>
            </a:endParaRPr>
          </a:p>
          <a:p>
            <a:pPr lvl="1" eaLnBrk="1" hangingPunct="1"/>
            <a:r>
              <a:rPr lang="en-US" dirty="0" smtClean="0">
                <a:solidFill>
                  <a:schemeClr val="accent2"/>
                </a:solidFill>
                <a:latin typeface="Arial" pitchFamily="34" charset="0"/>
                <a:ea typeface="ＭＳ Ｐゴシック" pitchFamily="34" charset="-128"/>
                <a:cs typeface="Arial" pitchFamily="34" charset="0"/>
              </a:rPr>
              <a:t>No </a:t>
            </a:r>
            <a:r>
              <a:rPr lang="en-US" dirty="0" err="1" smtClean="0">
                <a:solidFill>
                  <a:schemeClr val="accent2"/>
                </a:solidFill>
                <a:latin typeface="Arial" pitchFamily="34" charset="0"/>
                <a:ea typeface="ＭＳ Ｐゴシック" pitchFamily="34" charset="-128"/>
                <a:cs typeface="Arial" pitchFamily="34" charset="0"/>
              </a:rPr>
              <a:t>sigue</a:t>
            </a:r>
            <a:r>
              <a:rPr lang="en-US" dirty="0" smtClean="0">
                <a:solidFill>
                  <a:schemeClr val="accent2"/>
                </a:solidFill>
                <a:latin typeface="Arial" pitchFamily="34" charset="0"/>
                <a:ea typeface="ＭＳ Ｐゴシック" pitchFamily="34" charset="-128"/>
                <a:cs typeface="Arial" pitchFamily="34" charset="0"/>
              </a:rPr>
              <a:t> </a:t>
            </a:r>
            <a:r>
              <a:rPr lang="en-US" dirty="0" err="1" smtClean="0">
                <a:solidFill>
                  <a:schemeClr val="accent2"/>
                </a:solidFill>
                <a:latin typeface="Arial" pitchFamily="34" charset="0"/>
                <a:ea typeface="ＭＳ Ｐゴシック" pitchFamily="34" charset="-128"/>
                <a:cs typeface="Arial" pitchFamily="34" charset="0"/>
              </a:rPr>
              <a:t>las</a:t>
            </a:r>
            <a:r>
              <a:rPr lang="en-US" dirty="0" smtClean="0">
                <a:solidFill>
                  <a:schemeClr val="accent2"/>
                </a:solidFill>
                <a:latin typeface="Arial" pitchFamily="34" charset="0"/>
                <a:ea typeface="ＭＳ Ｐゴシック" pitchFamily="34" charset="-128"/>
                <a:cs typeface="Arial" pitchFamily="34" charset="0"/>
              </a:rPr>
              <a:t> </a:t>
            </a:r>
            <a:r>
              <a:rPr lang="en-US" dirty="0" err="1" smtClean="0">
                <a:solidFill>
                  <a:schemeClr val="accent2"/>
                </a:solidFill>
                <a:latin typeface="Arial" pitchFamily="34" charset="0"/>
                <a:ea typeface="ＭＳ Ｐゴシック" pitchFamily="34" charset="-128"/>
                <a:cs typeface="Arial" pitchFamily="34" charset="0"/>
              </a:rPr>
              <a:t>instrucciones</a:t>
            </a:r>
            <a:r>
              <a:rPr lang="en-US" dirty="0" smtClean="0">
                <a:solidFill>
                  <a:schemeClr val="accent2"/>
                </a:solidFill>
                <a:latin typeface="Arial" pitchFamily="34" charset="0"/>
                <a:ea typeface="ＭＳ Ｐゴシック" pitchFamily="34" charset="-128"/>
                <a:cs typeface="Arial" pitchFamily="34" charset="0"/>
              </a:rPr>
              <a:t> </a:t>
            </a:r>
            <a:r>
              <a:rPr lang="en-US" dirty="0" smtClean="0">
                <a:latin typeface="Arial" pitchFamily="34" charset="0"/>
                <a:ea typeface="ＭＳ Ｐゴシック" pitchFamily="34" charset="-128"/>
                <a:cs typeface="Arial" pitchFamily="34" charset="0"/>
              </a:rPr>
              <a:t>y no </a:t>
            </a:r>
            <a:r>
              <a:rPr lang="en-US" dirty="0" err="1" smtClean="0">
                <a:latin typeface="Arial" pitchFamily="34" charset="0"/>
                <a:ea typeface="ＭＳ Ｐゴシック" pitchFamily="34" charset="-128"/>
                <a:cs typeface="Arial" pitchFamily="34" charset="0"/>
              </a:rPr>
              <a:t>logra</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terminar</a:t>
            </a:r>
            <a:r>
              <a:rPr lang="en-US" dirty="0" smtClean="0">
                <a:latin typeface="Arial" pitchFamily="34" charset="0"/>
                <a:ea typeface="ＭＳ Ｐゴシック" pitchFamily="34" charset="-128"/>
                <a:cs typeface="Arial" pitchFamily="34" charset="0"/>
              </a:rPr>
              <a:t> los </a:t>
            </a:r>
            <a:r>
              <a:rPr lang="en-US" dirty="0" err="1" smtClean="0">
                <a:latin typeface="Arial" pitchFamily="34" charset="0"/>
                <a:ea typeface="ＭＳ Ｐゴシック" pitchFamily="34" charset="-128"/>
                <a:cs typeface="Arial" pitchFamily="34" charset="0"/>
              </a:rPr>
              <a:t>deberes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escolares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las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tareas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domésticas</a:t>
            </a:r>
            <a:r>
              <a:rPr lang="en-US" dirty="0" smtClean="0">
                <a:latin typeface="Arial" pitchFamily="34" charset="0"/>
                <a:ea typeface="ＭＳ Ｐゴシック" pitchFamily="34" charset="-128"/>
                <a:cs typeface="Arial" pitchFamily="34" charset="0"/>
              </a:rPr>
              <a:t> o el </a:t>
            </a:r>
            <a:r>
              <a:rPr lang="en-US" dirty="0" err="1" smtClean="0">
                <a:latin typeface="Arial" pitchFamily="34" charset="0"/>
                <a:ea typeface="ＭＳ Ｐゴシック" pitchFamily="34" charset="-128"/>
                <a:cs typeface="Arial" pitchFamily="34" charset="0"/>
              </a:rPr>
              <a:t>trabajo</a:t>
            </a:r>
            <a:r>
              <a:rPr lang="en-US" dirty="0" smtClean="0">
                <a:latin typeface="Arial" pitchFamily="34" charset="0"/>
                <a:ea typeface="ＭＳ Ｐゴシック" pitchFamily="34" charset="-128"/>
                <a:cs typeface="Arial" pitchFamily="34" charset="0"/>
              </a:rPr>
              <a:t> en el </a:t>
            </a:r>
            <a:r>
              <a:rPr lang="en-US" dirty="0" err="1" smtClean="0">
                <a:latin typeface="Arial" pitchFamily="34" charset="0"/>
                <a:ea typeface="ＭＳ Ｐゴシック" pitchFamily="34" charset="-128"/>
                <a:cs typeface="Arial" pitchFamily="34" charset="0"/>
              </a:rPr>
              <a:t>entorno</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laboral</a:t>
            </a:r>
            <a:r>
              <a:rPr lang="en-US" dirty="0" smtClean="0">
                <a:latin typeface="Arial" pitchFamily="34" charset="0"/>
                <a:ea typeface="ＭＳ Ｐゴシック" pitchFamily="34" charset="-128"/>
                <a:cs typeface="Arial" pitchFamily="34" charset="0"/>
              </a:rPr>
              <a:t> (no </a:t>
            </a:r>
            <a:r>
              <a:rPr lang="en-US" dirty="0" err="1" smtClean="0">
                <a:latin typeface="Arial" pitchFamily="34" charset="0"/>
                <a:ea typeface="ＭＳ Ｐゴシック" pitchFamily="34" charset="-128"/>
                <a:cs typeface="Arial" pitchFamily="34" charset="0"/>
              </a:rPr>
              <a:t>por</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conductas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negativistas</a:t>
            </a:r>
            <a:r>
              <a:rPr lang="en-US" dirty="0" smtClean="0">
                <a:latin typeface="Arial" pitchFamily="34" charset="0"/>
                <a:ea typeface="ＭＳ Ｐゴシック" pitchFamily="34" charset="-128"/>
                <a:cs typeface="Arial" pitchFamily="34" charset="0"/>
              </a:rPr>
              <a:t> o no </a:t>
            </a:r>
            <a:r>
              <a:rPr lang="en-US" dirty="0" err="1" smtClean="0">
                <a:latin typeface="Arial" pitchFamily="34" charset="0"/>
                <a:ea typeface="ＭＳ Ｐゴシック" pitchFamily="34" charset="-128"/>
                <a:cs typeface="Arial" pitchFamily="34" charset="0"/>
              </a:rPr>
              <a:t>haber</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comprendido</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las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instrucciones</a:t>
            </a:r>
            <a:r>
              <a:rPr lang="en-US" dirty="0" smtClean="0">
                <a:latin typeface="Arial" pitchFamily="34" charset="0"/>
                <a:ea typeface="ＭＳ Ｐゴシック" pitchFamily="34" charset="-128"/>
                <a:cs typeface="Arial" pitchFamily="34" charset="0"/>
              </a:rPr>
              <a:t>)</a:t>
            </a:r>
          </a:p>
          <a:p>
            <a:pPr lvl="1" eaLnBrk="1" hangingPunct="1"/>
            <a:r>
              <a:rPr lang="en-US" dirty="0" smtClean="0">
                <a:latin typeface="Arial" pitchFamily="34" charset="0"/>
                <a:ea typeface="ＭＳ Ｐゴシック" pitchFamily="34" charset="-128"/>
                <a:cs typeface="Arial" pitchFamily="34" charset="0"/>
              </a:rPr>
              <a:t>Le </a:t>
            </a:r>
            <a:r>
              <a:rPr lang="en-US" dirty="0" err="1" smtClean="0">
                <a:latin typeface="Arial" pitchFamily="34" charset="0"/>
                <a:ea typeface="ＭＳ Ｐゴシック" pitchFamily="34" charset="-128"/>
                <a:cs typeface="Arial" pitchFamily="34" charset="0"/>
              </a:rPr>
              <a:t>resulta</a:t>
            </a:r>
            <a:r>
              <a:rPr lang="en-US" dirty="0" smtClean="0">
                <a:latin typeface="Arial" pitchFamily="34" charset="0"/>
                <a:ea typeface="ＭＳ Ｐゴシック" pitchFamily="34" charset="-128"/>
                <a:cs typeface="Arial" pitchFamily="34" charset="0"/>
              </a:rPr>
              <a:t> </a:t>
            </a:r>
            <a:r>
              <a:rPr lang="en-US" dirty="0" err="1" smtClean="0">
                <a:solidFill>
                  <a:schemeClr val="accent2"/>
                </a:solidFill>
                <a:latin typeface="Arial" pitchFamily="34" charset="0"/>
                <a:ea typeface="ＭＳ Ｐゴシック" pitchFamily="34" charset="-128"/>
                <a:cs typeface="Arial" pitchFamily="34" charset="0"/>
              </a:rPr>
              <a:t>difícil</a:t>
            </a:r>
            <a:r>
              <a:rPr lang="en-US" dirty="0" smtClean="0">
                <a:solidFill>
                  <a:schemeClr val="accent2"/>
                </a:solidFill>
                <a:latin typeface="Arial" pitchFamily="34" charset="0"/>
                <a:ea typeface="ＭＳ Ｐゴシック" pitchFamily="34" charset="-128"/>
                <a:cs typeface="Arial" pitchFamily="34" charset="0"/>
              </a:rPr>
              <a:t> </a:t>
            </a:r>
            <a:r>
              <a:rPr lang="en-US" dirty="0" err="1" smtClean="0">
                <a:solidFill>
                  <a:schemeClr val="accent2"/>
                </a:solidFill>
                <a:latin typeface="Arial" pitchFamily="34" charset="0"/>
                <a:ea typeface="ＭＳ Ｐゴシック" pitchFamily="34" charset="-128"/>
                <a:cs typeface="Arial" pitchFamily="34" charset="0"/>
              </a:rPr>
              <a:t>organizar</a:t>
            </a:r>
            <a:r>
              <a:rPr lang="en-US" dirty="0" smtClean="0">
                <a:solidFill>
                  <a:schemeClr val="accent2"/>
                </a:solidFill>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las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tareas</a:t>
            </a:r>
            <a:r>
              <a:rPr lang="en-US" dirty="0" smtClean="0">
                <a:latin typeface="Arial" pitchFamily="34" charset="0"/>
                <a:ea typeface="ＭＳ Ｐゴシック" pitchFamily="34" charset="-128"/>
                <a:cs typeface="Arial" pitchFamily="34" charset="0"/>
              </a:rPr>
              <a:t> y </a:t>
            </a:r>
            <a:r>
              <a:rPr lang="en-US" dirty="0" err="1" smtClean="0">
                <a:latin typeface="Arial" pitchFamily="34" charset="0"/>
                <a:ea typeface="ＭＳ Ｐゴシック" pitchFamily="34" charset="-128"/>
                <a:cs typeface="Arial" pitchFamily="34" charset="0"/>
              </a:rPr>
              <a:t>actividades</a:t>
            </a:r>
            <a:r>
              <a:rPr lang="en-US" dirty="0" smtClean="0">
                <a:latin typeface="Arial" pitchFamily="34" charset="0"/>
                <a:ea typeface="ＭＳ Ｐゴシック" pitchFamily="34" charset="-128"/>
                <a:cs typeface="Arial" pitchFamily="34" charset="0"/>
              </a:rPr>
              <a:t>…</a:t>
            </a:r>
          </a:p>
          <a:p>
            <a:pPr lvl="1"/>
            <a:r>
              <a:rPr lang="en-US" dirty="0" err="1" smtClean="0">
                <a:solidFill>
                  <a:schemeClr val="accent2"/>
                </a:solidFill>
                <a:latin typeface="Arial" pitchFamily="34" charset="0"/>
                <a:ea typeface="ＭＳ Ｐゴシック" pitchFamily="34" charset="-128"/>
                <a:cs typeface="Arial" pitchFamily="34" charset="0"/>
              </a:rPr>
              <a:t>Evita</a:t>
            </a:r>
            <a:r>
              <a:rPr lang="en-US" dirty="0" smtClean="0">
                <a:solidFill>
                  <a:schemeClr val="accent2"/>
                </a:solidFill>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detesta</a:t>
            </a:r>
            <a:r>
              <a:rPr lang="en-US" dirty="0" smtClean="0">
                <a:latin typeface="Arial" pitchFamily="34" charset="0"/>
                <a:ea typeface="ＭＳ Ｐゴシック" pitchFamily="34" charset="-128"/>
                <a:cs typeface="Arial" pitchFamily="34" charset="0"/>
              </a:rPr>
              <a:t> o </a:t>
            </a:r>
            <a:r>
              <a:rPr lang="en-US" dirty="0" err="1" smtClean="0">
                <a:latin typeface="Arial" pitchFamily="34" charset="0"/>
                <a:ea typeface="ＭＳ Ｐゴシック" pitchFamily="34" charset="-128"/>
                <a:cs typeface="Arial" pitchFamily="34" charset="0"/>
              </a:rPr>
              <a:t>es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reacio</a:t>
            </a:r>
            <a:r>
              <a:rPr lang="en-US" dirty="0" smtClean="0">
                <a:latin typeface="Arial" pitchFamily="34" charset="0"/>
                <a:ea typeface="ＭＳ Ｐゴシック" pitchFamily="34" charset="-128"/>
                <a:cs typeface="Arial" pitchFamily="34" charset="0"/>
              </a:rPr>
              <a:t> a </a:t>
            </a:r>
            <a:r>
              <a:rPr lang="en-US" dirty="0" err="1" smtClean="0">
                <a:latin typeface="Arial" pitchFamily="34" charset="0"/>
                <a:ea typeface="ＭＳ Ｐゴシック" pitchFamily="34" charset="-128"/>
                <a:cs typeface="Arial" pitchFamily="34" charset="0"/>
              </a:rPr>
              <a:t>realizar</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tareas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que</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requieran</a:t>
            </a:r>
            <a:r>
              <a:rPr lang="en-US" dirty="0" smtClean="0">
                <a:latin typeface="Arial" pitchFamily="34" charset="0"/>
                <a:ea typeface="ＭＳ Ｐゴシック" pitchFamily="34" charset="-128"/>
                <a:cs typeface="Arial" pitchFamily="34" charset="0"/>
              </a:rPr>
              <a:t> un </a:t>
            </a:r>
            <a:r>
              <a:rPr lang="en-US" dirty="0" err="1" smtClean="0">
                <a:latin typeface="Arial" pitchFamily="34" charset="0"/>
                <a:ea typeface="ＭＳ Ｐゴシック" pitchFamily="34" charset="-128"/>
                <a:cs typeface="Arial" pitchFamily="34" charset="0"/>
              </a:rPr>
              <a:t>esfuerzo</a:t>
            </a:r>
            <a:r>
              <a:rPr lang="en-US" dirty="0" smtClean="0">
                <a:latin typeface="Arial" pitchFamily="34" charset="0"/>
                <a:ea typeface="ＭＳ Ｐゴシック" pitchFamily="34" charset="-128"/>
                <a:cs typeface="Arial" pitchFamily="34" charset="0"/>
              </a:rPr>
              <a:t> mental </a:t>
            </a:r>
            <a:r>
              <a:rPr lang="en-US" dirty="0" err="1" smtClean="0">
                <a:latin typeface="Arial" pitchFamily="34" charset="0"/>
                <a:ea typeface="ＭＳ Ｐゴシック" pitchFamily="34" charset="-128"/>
                <a:cs typeface="Arial" pitchFamily="34" charset="0"/>
              </a:rPr>
              <a:t>mantenido</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como</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las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tareas</a:t>
            </a:r>
            <a:r>
              <a:rPr lang="en-US" dirty="0" smtClean="0">
                <a:latin typeface="Arial" pitchFamily="34" charset="0"/>
                <a:ea typeface="ＭＳ Ｐゴシック" pitchFamily="34" charset="-128"/>
                <a:cs typeface="Arial" pitchFamily="34" charset="0"/>
              </a:rPr>
              <a:t> en el </a:t>
            </a:r>
            <a:r>
              <a:rPr lang="en-US" dirty="0" err="1" smtClean="0">
                <a:latin typeface="Arial" pitchFamily="34" charset="0"/>
                <a:ea typeface="ＭＳ Ｐゴシック" pitchFamily="34" charset="-128"/>
                <a:cs typeface="Arial" pitchFamily="34" charset="0"/>
              </a:rPr>
              <a:t>colegio</a:t>
            </a:r>
            <a:r>
              <a:rPr lang="en-US" dirty="0" smtClean="0">
                <a:latin typeface="Arial" pitchFamily="34" charset="0"/>
                <a:ea typeface="ＭＳ Ｐゴシック" pitchFamily="34" charset="-128"/>
                <a:cs typeface="Arial" pitchFamily="34" charset="0"/>
              </a:rPr>
              <a:t> o los </a:t>
            </a:r>
            <a:r>
              <a:rPr lang="en-US" dirty="0" err="1" smtClean="0">
                <a:latin typeface="Arial" pitchFamily="34" charset="0"/>
                <a:ea typeface="ＭＳ Ｐゴシック" pitchFamily="34" charset="-128"/>
                <a:cs typeface="Arial" pitchFamily="34" charset="0"/>
              </a:rPr>
              <a:t>deberes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para</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hacer</a:t>
            </a:r>
            <a:r>
              <a:rPr lang="en-US" dirty="0" smtClean="0">
                <a:latin typeface="Arial" pitchFamily="34" charset="0"/>
                <a:ea typeface="ＭＳ Ｐゴシック" pitchFamily="34" charset="-128"/>
                <a:cs typeface="Arial" pitchFamily="34" charset="0"/>
              </a:rPr>
              <a:t> en casa)</a:t>
            </a:r>
          </a:p>
          <a:p>
            <a:pPr lvl="1"/>
            <a:r>
              <a:rPr lang="en-US" dirty="0" err="1" smtClean="0">
                <a:solidFill>
                  <a:schemeClr val="accent2"/>
                </a:solidFill>
                <a:latin typeface="Arial" pitchFamily="34" charset="0"/>
                <a:ea typeface="ＭＳ Ｐゴシック" pitchFamily="34" charset="-128"/>
                <a:cs typeface="Arial" pitchFamily="34" charset="0"/>
              </a:rPr>
              <a:t>Pierde</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cosas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necesarias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para</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realizar</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tareas</a:t>
            </a:r>
            <a:r>
              <a:rPr lang="en-US" dirty="0" smtClean="0">
                <a:latin typeface="Arial" pitchFamily="34" charset="0"/>
                <a:ea typeface="ＭＳ Ｐゴシック" pitchFamily="34" charset="-128"/>
                <a:cs typeface="Arial" pitchFamily="34" charset="0"/>
              </a:rPr>
              <a:t> o </a:t>
            </a:r>
            <a:r>
              <a:rPr lang="en-US" dirty="0" err="1" smtClean="0">
                <a:latin typeface="Arial" pitchFamily="34" charset="0"/>
                <a:ea typeface="ＭＳ Ｐゴシック" pitchFamily="34" charset="-128"/>
                <a:cs typeface="Arial" pitchFamily="34" charset="0"/>
              </a:rPr>
              <a:t>actividades</a:t>
            </a:r>
            <a:r>
              <a:rPr lang="en-US" dirty="0" smtClean="0">
                <a:latin typeface="Arial" pitchFamily="34" charset="0"/>
                <a:ea typeface="ＭＳ Ｐゴシック" pitchFamily="34" charset="-128"/>
                <a:cs typeface="Arial" pitchFamily="34" charset="0"/>
              </a:rPr>
              <a:t> (p. </a:t>
            </a:r>
            <a:r>
              <a:rPr lang="en-US" dirty="0" err="1" smtClean="0">
                <a:latin typeface="Arial" pitchFamily="34" charset="0"/>
                <a:ea typeface="ＭＳ Ｐゴシック" pitchFamily="34" charset="-128"/>
                <a:cs typeface="Arial" pitchFamily="34" charset="0"/>
              </a:rPr>
              <a:t>ej</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juguetes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deberes</a:t>
            </a:r>
            <a:r>
              <a:rPr lang="en-US" dirty="0" smtClean="0">
                <a:latin typeface="Arial" pitchFamily="34" charset="0"/>
                <a:ea typeface="ＭＳ Ｐゴシック" pitchFamily="34" charset="-128"/>
                <a:cs typeface="Arial" pitchFamily="34" charset="0"/>
              </a:rPr>
              <a:t> del </a:t>
            </a:r>
            <a:r>
              <a:rPr lang="en-US" dirty="0" err="1" smtClean="0">
                <a:latin typeface="Arial" pitchFamily="34" charset="0"/>
                <a:ea typeface="ＭＳ Ｐゴシック" pitchFamily="34" charset="-128"/>
                <a:cs typeface="Arial" pitchFamily="34" charset="0"/>
              </a:rPr>
              <a:t>colegio</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lápices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libros</a:t>
            </a:r>
            <a:r>
              <a:rPr lang="en-US" dirty="0" smtClean="0">
                <a:latin typeface="Arial" pitchFamily="34" charset="0"/>
                <a:ea typeface="ＭＳ Ｐゴシック" pitchFamily="34" charset="-128"/>
                <a:cs typeface="Arial" pitchFamily="34" charset="0"/>
              </a:rPr>
              <a:t> o </a:t>
            </a:r>
            <a:r>
              <a:rPr lang="en-US" dirty="0" err="1" smtClean="0">
                <a:latin typeface="Arial" pitchFamily="34" charset="0"/>
                <a:ea typeface="ＭＳ Ｐゴシック" pitchFamily="34" charset="-128"/>
                <a:cs typeface="Arial" pitchFamily="34" charset="0"/>
              </a:rPr>
              <a:t>herramientas</a:t>
            </a:r>
            <a:r>
              <a:rPr lang="en-US" dirty="0" smtClean="0">
                <a:latin typeface="Arial" pitchFamily="34" charset="0"/>
                <a:ea typeface="ＭＳ Ｐゴシック" pitchFamily="34" charset="-128"/>
                <a:cs typeface="Arial" pitchFamily="34" charset="0"/>
              </a:rPr>
              <a:t>)</a:t>
            </a:r>
          </a:p>
          <a:p>
            <a:pPr lvl="1"/>
            <a:r>
              <a:rPr lang="en-US" dirty="0" smtClean="0">
                <a:latin typeface="Arial" pitchFamily="34" charset="0"/>
                <a:ea typeface="ＭＳ Ｐゴシック" pitchFamily="34" charset="-128"/>
                <a:cs typeface="Arial" pitchFamily="34" charset="0"/>
              </a:rPr>
              <a:t>Se </a:t>
            </a:r>
            <a:r>
              <a:rPr lang="en-US" dirty="0" err="1" smtClean="0">
                <a:latin typeface="Arial" pitchFamily="34" charset="0"/>
                <a:ea typeface="ＭＳ Ｐゴシック" pitchFamily="34" charset="-128"/>
                <a:cs typeface="Arial" pitchFamily="34" charset="0"/>
              </a:rPr>
              <a:t>distrae</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fácilmente</a:t>
            </a:r>
            <a:r>
              <a:rPr lang="en-US" dirty="0" smtClean="0">
                <a:latin typeface="Arial" pitchFamily="34" charset="0"/>
                <a:ea typeface="ＭＳ Ｐゴシック" pitchFamily="34" charset="-128"/>
                <a:cs typeface="Arial" pitchFamily="34" charset="0"/>
              </a:rPr>
              <a:t> con </a:t>
            </a:r>
            <a:r>
              <a:rPr lang="en-US" dirty="0" err="1" smtClean="0">
                <a:latin typeface="Arial" pitchFamily="34" charset="0"/>
                <a:ea typeface="ＭＳ Ｐゴシック" pitchFamily="34" charset="-128"/>
                <a:cs typeface="Arial" pitchFamily="34" charset="0"/>
              </a:rPr>
              <a:t>estímulos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ajenos</a:t>
            </a:r>
            <a:endParaRPr lang="en-US" dirty="0" smtClean="0">
              <a:latin typeface="Arial" pitchFamily="34" charset="0"/>
              <a:ea typeface="ＭＳ Ｐゴシック" pitchFamily="34" charset="-128"/>
              <a:cs typeface="Arial" pitchFamily="34" charset="0"/>
            </a:endParaRPr>
          </a:p>
          <a:p>
            <a:pPr lvl="1"/>
            <a:r>
              <a:rPr lang="en-US" dirty="0" smtClean="0">
                <a:solidFill>
                  <a:schemeClr val="accent2"/>
                </a:solidFill>
                <a:latin typeface="Arial" pitchFamily="34" charset="0"/>
                <a:ea typeface="ＭＳ Ｐゴシック" pitchFamily="34" charset="-128"/>
                <a:cs typeface="Arial" pitchFamily="34" charset="0"/>
              </a:rPr>
              <a:t>Se </a:t>
            </a:r>
            <a:r>
              <a:rPr lang="en-US" dirty="0" err="1" smtClean="0">
                <a:solidFill>
                  <a:schemeClr val="accent2"/>
                </a:solidFill>
                <a:latin typeface="Arial" pitchFamily="34" charset="0"/>
                <a:ea typeface="ＭＳ Ｐゴシック" pitchFamily="34" charset="-128"/>
                <a:cs typeface="Arial" pitchFamily="34" charset="0"/>
              </a:rPr>
              <a:t>olvida</a:t>
            </a:r>
            <a:r>
              <a:rPr lang="en-US" dirty="0" smtClean="0">
                <a:solidFill>
                  <a:schemeClr val="accent2"/>
                </a:solidFill>
                <a:latin typeface="Arial" pitchFamily="34" charset="0"/>
                <a:ea typeface="ＭＳ Ｐゴシック" pitchFamily="34" charset="-128"/>
                <a:cs typeface="Arial" pitchFamily="34" charset="0"/>
              </a:rPr>
              <a:t> </a:t>
            </a:r>
            <a:r>
              <a:rPr lang="en-US" dirty="0" smtClean="0">
                <a:latin typeface="Arial" pitchFamily="34" charset="0"/>
                <a:ea typeface="ＭＳ Ｐゴシック" pitchFamily="34" charset="-128"/>
                <a:cs typeface="Arial" pitchFamily="34" charset="0"/>
              </a:rPr>
              <a:t>de </a:t>
            </a:r>
            <a:r>
              <a:rPr lang="en-US" dirty="0" err="1" smtClean="0">
                <a:latin typeface="Arial" pitchFamily="34" charset="0"/>
                <a:ea typeface="ＭＳ Ｐゴシック" pitchFamily="34" charset="-128"/>
                <a:cs typeface="Arial" pitchFamily="34" charset="0"/>
              </a:rPr>
              <a:t>las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actividades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diarias</a:t>
            </a:r>
            <a:endParaRPr lang="en-US" dirty="0" smtClean="0">
              <a:latin typeface="Arial" pitchFamily="34" charset="0"/>
              <a:ea typeface="ＭＳ Ｐゴシック" pitchFamily="34" charset="-128"/>
              <a:cs typeface="Arial" pitchFamily="34" charset="0"/>
            </a:endParaRPr>
          </a:p>
          <a:p>
            <a:pPr lvl="1" eaLnBrk="1" hangingPunct="1"/>
            <a:endParaRPr lang="en-US" dirty="0" smtClean="0">
              <a:latin typeface="Arial" pitchFamily="34" charset="0"/>
              <a:ea typeface="ＭＳ Ｐゴシック" pitchFamily="34" charset="-128"/>
              <a:cs typeface="Arial" pitchFamily="34" charset="0"/>
            </a:endParaRPr>
          </a:p>
          <a:p>
            <a:pPr algn="just" eaLnBrk="1" hangingPunct="1"/>
            <a:endParaRPr lang="en-US" dirty="0" smtClean="0">
              <a:latin typeface="Arial" pitchFamily="34" charset="0"/>
              <a:ea typeface="ＭＳ Ｐゴシック" pitchFamily="34" charset="-128"/>
              <a:cs typeface="Arial" pitchFamily="34" charset="0"/>
            </a:endParaRPr>
          </a:p>
        </p:txBody>
      </p:sp>
      <p:sp>
        <p:nvSpPr>
          <p:cNvPr id="15364" name="TextBox 3"/>
          <p:cNvSpPr txBox="1">
            <a:spLocks noChangeArrowheads="1"/>
          </p:cNvSpPr>
          <p:nvPr/>
        </p:nvSpPr>
        <p:spPr bwMode="auto">
          <a:xfrm>
            <a:off x="214282" y="6215082"/>
            <a:ext cx="8286776" cy="415498"/>
          </a:xfrm>
          <a:prstGeom prst="rect">
            <a:avLst/>
          </a:prstGeom>
          <a:noFill/>
          <a:ln w="9525">
            <a:noFill/>
            <a:miter lim="800000"/>
            <a:headEnd/>
            <a:tailEnd/>
          </a:ln>
        </p:spPr>
        <p:txBody>
          <a:bodyPr wrap="square">
            <a:spAutoFit/>
          </a:bodyPr>
          <a:lstStyle/>
          <a:p>
            <a:pPr marL="185738" indent="-185738">
              <a:buFont typeface="Calibri" pitchFamily="34" charset="0"/>
              <a:buAutoNum type="arabicPeriod"/>
            </a:pPr>
            <a:r>
              <a:rPr lang="en-US" sz="1050" dirty="0">
                <a:ea typeface="ＭＳ Ｐゴシック" pitchFamily="34" charset="-128"/>
              </a:rPr>
              <a:t>American Psychiatric Association. Diagnostic and Statistical Manual of Mental Disorders 2004; 4th Edition (Text Revision).</a:t>
            </a:r>
          </a:p>
          <a:p>
            <a:pPr marL="185738" indent="-185738">
              <a:buFont typeface="Calibri" pitchFamily="34" charset="0"/>
              <a:buAutoNum type="arabicPeriod"/>
            </a:pPr>
            <a:r>
              <a:rPr lang="en-GB" sz="1050" dirty="0">
                <a:ea typeface="ＭＳ Ｐゴシック" pitchFamily="34" charset="-128"/>
              </a:rPr>
              <a:t>World Health Organization. The ICD-10 Classification of Mental and Behavioural Disorders 1993; 1: 1-263.</a:t>
            </a:r>
            <a:endParaRPr lang="en-US" sz="1050" dirty="0">
              <a:ea typeface="ＭＳ Ｐゴシック" pitchFamily="34"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286000" y="3124200"/>
            <a:ext cx="6172200" cy="1019180"/>
          </a:xfrm>
        </p:spPr>
        <p:txBody>
          <a:bodyPr/>
          <a:lstStyle/>
          <a:p>
            <a:r>
              <a:rPr lang="es-ES" dirty="0" smtClean="0"/>
              <a:t>Alteraciones genéticas en el TDAH</a:t>
            </a:r>
            <a:endParaRPr lang="es-ES" dirty="0"/>
          </a:p>
        </p:txBody>
      </p:sp>
      <p:sp>
        <p:nvSpPr>
          <p:cNvPr id="5" name="4 Subtítulo"/>
          <p:cNvSpPr>
            <a:spLocks noGrp="1"/>
          </p:cNvSpPr>
          <p:nvPr>
            <p:ph type="subTitle" idx="1"/>
          </p:nvPr>
        </p:nvSpPr>
        <p:spPr/>
        <p:txBody>
          <a:bodyPr>
            <a:normAutofit/>
          </a:bodyPr>
          <a:lstStyle/>
          <a:p>
            <a:r>
              <a:rPr lang="es-ES" sz="2800" dirty="0" smtClean="0"/>
              <a:t>¿Es heredable el trastorno?</a:t>
            </a:r>
            <a:endParaRPr lang="es-E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25470"/>
          </a:xfrm>
        </p:spPr>
        <p:txBody>
          <a:bodyPr/>
          <a:lstStyle/>
          <a:p>
            <a:pPr algn="r"/>
            <a:r>
              <a:rPr lang="es-ES" dirty="0" smtClean="0">
                <a:latin typeface="Arial" pitchFamily="34" charset="0"/>
                <a:cs typeface="Arial" pitchFamily="34" charset="0"/>
              </a:rPr>
              <a:t>Genética del TDAH</a:t>
            </a:r>
            <a:endParaRPr lang="es-ES" dirty="0">
              <a:latin typeface="Arial" pitchFamily="34" charset="0"/>
              <a:cs typeface="Arial" pitchFamily="34" charset="0"/>
            </a:endParaRPr>
          </a:p>
        </p:txBody>
      </p:sp>
      <p:sp>
        <p:nvSpPr>
          <p:cNvPr id="3" name="2 Marcador de contenido"/>
          <p:cNvSpPr>
            <a:spLocks noGrp="1"/>
          </p:cNvSpPr>
          <p:nvPr>
            <p:ph sz="quarter" idx="1"/>
          </p:nvPr>
        </p:nvSpPr>
        <p:spPr>
          <a:xfrm>
            <a:off x="457200" y="1071546"/>
            <a:ext cx="7467600" cy="5402406"/>
          </a:xfrm>
        </p:spPr>
        <p:txBody>
          <a:bodyPr>
            <a:normAutofit/>
          </a:bodyPr>
          <a:lstStyle/>
          <a:p>
            <a:pPr algn="just"/>
            <a:r>
              <a:rPr lang="en-US" dirty="0" smtClean="0">
                <a:latin typeface="Arial" pitchFamily="34" charset="0"/>
                <a:ea typeface="ＭＳ Ｐゴシック" pitchFamily="34" charset="-128"/>
                <a:cs typeface="Arial" pitchFamily="34" charset="0"/>
              </a:rPr>
              <a:t>El TDAH </a:t>
            </a:r>
            <a:r>
              <a:rPr lang="en-US" dirty="0" err="1" smtClean="0">
                <a:latin typeface="Arial" pitchFamily="34" charset="0"/>
                <a:ea typeface="ＭＳ Ｐゴシック" pitchFamily="34" charset="-128"/>
                <a:cs typeface="Arial" pitchFamily="34" charset="0"/>
              </a:rPr>
              <a:t>es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muy</a:t>
            </a:r>
            <a:r>
              <a:rPr lang="en-US" dirty="0" smtClean="0">
                <a:latin typeface="Arial" pitchFamily="34" charset="0"/>
                <a:ea typeface="ＭＳ Ｐゴシック" pitchFamily="34" charset="-128"/>
                <a:cs typeface="Arial" pitchFamily="34" charset="0"/>
              </a:rPr>
              <a:t> familiar y </a:t>
            </a:r>
            <a:r>
              <a:rPr lang="en-US" dirty="0" err="1" smtClean="0">
                <a:latin typeface="Arial" pitchFamily="34" charset="0"/>
                <a:ea typeface="ＭＳ Ｐゴシック" pitchFamily="34" charset="-128"/>
                <a:cs typeface="Arial" pitchFamily="34" charset="0"/>
              </a:rPr>
              <a:t>heredable</a:t>
            </a:r>
            <a:endParaRPr lang="en-US" baseline="30000" dirty="0" smtClean="0">
              <a:latin typeface="Arial" pitchFamily="34" charset="0"/>
              <a:ea typeface="ＭＳ Ｐゴシック" pitchFamily="34" charset="-128"/>
              <a:cs typeface="Arial" pitchFamily="34" charset="0"/>
            </a:endParaRPr>
          </a:p>
          <a:p>
            <a:pPr algn="just"/>
            <a:r>
              <a:rPr lang="es-ES" dirty="0" smtClean="0">
                <a:latin typeface="Arial" pitchFamily="34" charset="0"/>
                <a:cs typeface="Arial" pitchFamily="34" charset="0"/>
              </a:rPr>
              <a:t>Modelo de enfermedad compleja desde el punto de vista genético</a:t>
            </a:r>
          </a:p>
          <a:p>
            <a:pPr algn="just"/>
            <a:r>
              <a:rPr lang="es-ES" dirty="0" err="1" smtClean="0">
                <a:solidFill>
                  <a:schemeClr val="accent2"/>
                </a:solidFill>
                <a:latin typeface="Arial" pitchFamily="34" charset="0"/>
                <a:cs typeface="Arial" pitchFamily="34" charset="0"/>
              </a:rPr>
              <a:t>Heredabilidad</a:t>
            </a:r>
            <a:r>
              <a:rPr lang="es-ES" dirty="0" smtClean="0">
                <a:latin typeface="Arial" pitchFamily="34" charset="0"/>
                <a:cs typeface="Arial" pitchFamily="34" charset="0"/>
              </a:rPr>
              <a:t> del TDAH es del </a:t>
            </a:r>
            <a:r>
              <a:rPr lang="es-ES" b="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76%</a:t>
            </a:r>
          </a:p>
          <a:p>
            <a:pPr algn="just"/>
            <a:r>
              <a:rPr lang="es-ES" dirty="0" smtClean="0">
                <a:solidFill>
                  <a:schemeClr val="accent2"/>
                </a:solidFill>
                <a:latin typeface="Arial" pitchFamily="34" charset="0"/>
                <a:cs typeface="Arial" pitchFamily="34" charset="0"/>
              </a:rPr>
              <a:t>Herencia </a:t>
            </a:r>
            <a:r>
              <a:rPr lang="es-ES" dirty="0" err="1" smtClean="0">
                <a:solidFill>
                  <a:schemeClr val="accent2"/>
                </a:solidFill>
                <a:latin typeface="Arial" pitchFamily="34" charset="0"/>
                <a:cs typeface="Arial" pitchFamily="34" charset="0"/>
              </a:rPr>
              <a:t>poligénica</a:t>
            </a:r>
            <a:r>
              <a:rPr lang="es-ES" dirty="0" smtClean="0">
                <a:latin typeface="Arial" pitchFamily="34" charset="0"/>
                <a:cs typeface="Arial" pitchFamily="34" charset="0"/>
              </a:rPr>
              <a:t>: Múltiples genes contribuyen a la expresión del trastorno</a:t>
            </a:r>
          </a:p>
          <a:p>
            <a:pPr algn="just"/>
            <a:r>
              <a:rPr lang="es-ES" dirty="0" smtClean="0">
                <a:latin typeface="Arial" pitchFamily="34" charset="0"/>
                <a:cs typeface="Arial" pitchFamily="34" charset="0"/>
              </a:rPr>
              <a:t>Principales genes estudiados:</a:t>
            </a:r>
          </a:p>
          <a:p>
            <a:pPr algn="just">
              <a:buNone/>
            </a:pPr>
            <a:r>
              <a:rPr lang="es-ES" b="1" dirty="0" smtClean="0">
                <a:latin typeface="Arial" pitchFamily="34" charset="0"/>
                <a:cs typeface="Arial" pitchFamily="34" charset="0"/>
              </a:rPr>
              <a:t>-Receptor de dopamina D4 (DRD4)</a:t>
            </a:r>
          </a:p>
          <a:p>
            <a:pPr algn="just">
              <a:buNone/>
            </a:pPr>
            <a:r>
              <a:rPr lang="es-ES" b="1" dirty="0" smtClean="0">
                <a:latin typeface="Arial" pitchFamily="34" charset="0"/>
                <a:cs typeface="Arial" pitchFamily="34" charset="0"/>
              </a:rPr>
              <a:t>-Receptor de dopamina D5 (DRD5)</a:t>
            </a:r>
          </a:p>
          <a:p>
            <a:pPr algn="just">
              <a:buNone/>
            </a:pPr>
            <a:r>
              <a:rPr lang="es-ES" b="1" dirty="0" smtClean="0">
                <a:latin typeface="Arial" pitchFamily="34" charset="0"/>
                <a:cs typeface="Arial" pitchFamily="34" charset="0"/>
              </a:rPr>
              <a:t>-Receptor de dopamina D1 (DRD1)</a:t>
            </a:r>
          </a:p>
          <a:p>
            <a:pPr algn="just">
              <a:buNone/>
            </a:pPr>
            <a:r>
              <a:rPr lang="es-ES" b="1" dirty="0" smtClean="0">
                <a:latin typeface="Arial" pitchFamily="34" charset="0"/>
                <a:cs typeface="Arial" pitchFamily="34" charset="0"/>
              </a:rPr>
              <a:t>-Transportador de dopamina (DAT1)</a:t>
            </a:r>
          </a:p>
          <a:p>
            <a:pPr algn="just">
              <a:buNone/>
            </a:pPr>
            <a:r>
              <a:rPr lang="es-ES" b="1" dirty="0" smtClean="0">
                <a:latin typeface="Arial" pitchFamily="34" charset="0"/>
                <a:cs typeface="Arial" pitchFamily="34" charset="0"/>
              </a:rPr>
              <a:t>-Receptores adrenérgicos ADRA2A, 2C, 1C y B2</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286000" y="3124200"/>
            <a:ext cx="6172200" cy="1019180"/>
          </a:xfrm>
        </p:spPr>
        <p:txBody>
          <a:bodyPr/>
          <a:lstStyle/>
          <a:p>
            <a:r>
              <a:rPr lang="es-ES" dirty="0" smtClean="0"/>
              <a:t>La influencia del factor ambiental</a:t>
            </a:r>
            <a:endParaRPr lang="es-ES" dirty="0"/>
          </a:p>
        </p:txBody>
      </p:sp>
      <p:sp>
        <p:nvSpPr>
          <p:cNvPr id="5" name="4 Subtítulo"/>
          <p:cNvSpPr>
            <a:spLocks noGrp="1"/>
          </p:cNvSpPr>
          <p:nvPr>
            <p:ph type="subTitle" idx="1"/>
          </p:nvPr>
        </p:nvSpPr>
        <p:spPr/>
        <p:txBody>
          <a:bodyPr>
            <a:normAutofit/>
          </a:bodyPr>
          <a:lstStyle/>
          <a:p>
            <a:r>
              <a:rPr lang="es-ES" sz="2800" dirty="0" smtClean="0"/>
              <a:t>¿Puede el ambiente favorecer la expresión del trastorno?</a:t>
            </a:r>
            <a:endParaRPr lang="es-E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25470"/>
          </a:xfrm>
        </p:spPr>
        <p:txBody>
          <a:bodyPr>
            <a:normAutofit/>
          </a:bodyPr>
          <a:lstStyle/>
          <a:p>
            <a:r>
              <a:rPr lang="en-US" b="1" dirty="0" smtClean="0">
                <a:effectLst>
                  <a:outerShdw blurRad="38100" dist="38100" dir="2700000" algn="tl">
                    <a:srgbClr val="000000">
                      <a:alpha val="43137"/>
                    </a:srgbClr>
                  </a:outerShdw>
                </a:effectLst>
                <a:ea typeface="ＭＳ Ｐゴシック" pitchFamily="34" charset="-128"/>
                <a:cs typeface="Arial" charset="0"/>
              </a:rPr>
              <a:t>                                                </a:t>
            </a:r>
            <a:r>
              <a:rPr lang="en-US" dirty="0" err="1" smtClean="0">
                <a:latin typeface="Arial" pitchFamily="34" charset="0"/>
                <a:ea typeface="ＭＳ Ｐゴシック" pitchFamily="34" charset="-128"/>
                <a:cs typeface="Arial" pitchFamily="34" charset="0"/>
              </a:rPr>
              <a:t>Entorno</a:t>
            </a:r>
            <a:endParaRPr lang="es-ES" dirty="0">
              <a:latin typeface="Arial" pitchFamily="34" charset="0"/>
              <a:cs typeface="Arial" pitchFamily="34" charset="0"/>
            </a:endParaRPr>
          </a:p>
        </p:txBody>
      </p:sp>
      <p:sp>
        <p:nvSpPr>
          <p:cNvPr id="3" name="2 Marcador de contenido"/>
          <p:cNvSpPr>
            <a:spLocks noGrp="1"/>
          </p:cNvSpPr>
          <p:nvPr>
            <p:ph idx="1"/>
          </p:nvPr>
        </p:nvSpPr>
        <p:spPr>
          <a:xfrm>
            <a:off x="457200" y="1214422"/>
            <a:ext cx="8229600" cy="4714908"/>
          </a:xfrm>
        </p:spPr>
        <p:txBody>
          <a:bodyPr>
            <a:normAutofit fontScale="92500"/>
          </a:bodyPr>
          <a:lstStyle/>
          <a:p>
            <a:r>
              <a:rPr lang="en-US" sz="2600" dirty="0" smtClean="0">
                <a:latin typeface="Arial" pitchFamily="34" charset="0"/>
                <a:ea typeface="ＭＳ Ｐゴシック" pitchFamily="34" charset="-128"/>
                <a:cs typeface="Arial" pitchFamily="34" charset="0"/>
              </a:rPr>
              <a:t>El </a:t>
            </a:r>
            <a:r>
              <a:rPr lang="en-US" sz="2600" dirty="0" err="1" smtClean="0">
                <a:latin typeface="Arial" pitchFamily="34" charset="0"/>
                <a:ea typeface="ＭＳ Ｐゴシック" pitchFamily="34" charset="-128"/>
                <a:cs typeface="Arial" pitchFamily="34" charset="0"/>
              </a:rPr>
              <a:t>entorno</a:t>
            </a:r>
            <a:r>
              <a:rPr lang="en-US" sz="2600" dirty="0" smtClean="0">
                <a:latin typeface="Arial" pitchFamily="34" charset="0"/>
                <a:ea typeface="ＭＳ Ｐゴシック" pitchFamily="34" charset="-128"/>
                <a:cs typeface="Arial" pitchFamily="34" charset="0"/>
              </a:rPr>
              <a:t> </a:t>
            </a:r>
            <a:r>
              <a:rPr lang="en-US" sz="2600" dirty="0" err="1" smtClean="0">
                <a:latin typeface="Arial" pitchFamily="34" charset="0"/>
                <a:ea typeface="ＭＳ Ｐゴシック" pitchFamily="34" charset="-128"/>
                <a:cs typeface="Arial" pitchFamily="34" charset="0"/>
              </a:rPr>
              <a:t>también</a:t>
            </a:r>
            <a:r>
              <a:rPr lang="en-US" sz="2600" dirty="0" smtClean="0">
                <a:latin typeface="Arial" pitchFamily="34" charset="0"/>
                <a:ea typeface="ＭＳ Ｐゴシック" pitchFamily="34" charset="-128"/>
                <a:cs typeface="Arial" pitchFamily="34" charset="0"/>
              </a:rPr>
              <a:t> </a:t>
            </a:r>
            <a:r>
              <a:rPr lang="en-US" sz="2600" dirty="0" err="1" smtClean="0">
                <a:latin typeface="Arial" pitchFamily="34" charset="0"/>
                <a:ea typeface="ＭＳ Ｐゴシック" pitchFamily="34" charset="-128"/>
                <a:cs typeface="Arial" pitchFamily="34" charset="0"/>
              </a:rPr>
              <a:t>es</a:t>
            </a:r>
            <a:r>
              <a:rPr lang="en-US" sz="2600" dirty="0" smtClean="0">
                <a:latin typeface="Arial" pitchFamily="34" charset="0"/>
                <a:ea typeface="ＭＳ Ｐゴシック" pitchFamily="34" charset="-128"/>
                <a:cs typeface="Arial" pitchFamily="34" charset="0"/>
              </a:rPr>
              <a:t> </a:t>
            </a:r>
            <a:r>
              <a:rPr lang="en-US" sz="2600" dirty="0" err="1" smtClean="0">
                <a:latin typeface="Arial" pitchFamily="34" charset="0"/>
                <a:ea typeface="ＭＳ Ｐゴシック" pitchFamily="34" charset="-128"/>
                <a:cs typeface="Arial" pitchFamily="34" charset="0"/>
              </a:rPr>
              <a:t>importante</a:t>
            </a:r>
            <a:r>
              <a:rPr lang="en-US" sz="2600" dirty="0" smtClean="0">
                <a:latin typeface="Arial" pitchFamily="34" charset="0"/>
                <a:ea typeface="ＭＳ Ｐゴシック" pitchFamily="34" charset="-128"/>
                <a:cs typeface="Arial" pitchFamily="34" charset="0"/>
              </a:rPr>
              <a:t> en el TDAH</a:t>
            </a:r>
            <a:r>
              <a:rPr lang="en-US" sz="2600" baseline="30000" dirty="0" smtClean="0">
                <a:latin typeface="Arial" pitchFamily="34" charset="0"/>
                <a:ea typeface="ＭＳ Ｐゴシック" pitchFamily="34" charset="-128"/>
                <a:cs typeface="Arial" pitchFamily="34" charset="0"/>
              </a:rPr>
              <a:t>1</a:t>
            </a:r>
            <a:br>
              <a:rPr lang="en-US" sz="2600" baseline="30000" dirty="0" smtClean="0">
                <a:latin typeface="Arial" pitchFamily="34" charset="0"/>
                <a:ea typeface="ＭＳ Ｐゴシック" pitchFamily="34" charset="-128"/>
                <a:cs typeface="Arial" pitchFamily="34" charset="0"/>
              </a:rPr>
            </a:br>
            <a:endParaRPr lang="en-US" sz="2600" dirty="0" smtClean="0">
              <a:latin typeface="Arial" pitchFamily="34" charset="0"/>
              <a:ea typeface="ＭＳ Ｐゴシック" pitchFamily="34" charset="-128"/>
              <a:cs typeface="Arial" pitchFamily="34" charset="0"/>
            </a:endParaRPr>
          </a:p>
          <a:p>
            <a:r>
              <a:rPr lang="en-US" sz="2600" dirty="0" smtClean="0">
                <a:latin typeface="Arial" pitchFamily="34" charset="0"/>
                <a:ea typeface="ＭＳ Ｐゴシック" pitchFamily="34" charset="-128"/>
                <a:cs typeface="Arial" pitchFamily="34" charset="0"/>
              </a:rPr>
              <a:t>La </a:t>
            </a:r>
            <a:r>
              <a:rPr lang="en-US" sz="2600" dirty="0" err="1" smtClean="0">
                <a:latin typeface="Arial" pitchFamily="34" charset="0"/>
                <a:ea typeface="ＭＳ Ｐゴシック" pitchFamily="34" charset="-128"/>
                <a:cs typeface="Arial" pitchFamily="34" charset="0"/>
              </a:rPr>
              <a:t>exposición</a:t>
            </a:r>
            <a:r>
              <a:rPr lang="en-US" sz="2600" dirty="0" smtClean="0">
                <a:latin typeface="Arial" pitchFamily="34" charset="0"/>
                <a:ea typeface="ＭＳ Ｐゴシック" pitchFamily="34" charset="-128"/>
                <a:cs typeface="Arial" pitchFamily="34" charset="0"/>
              </a:rPr>
              <a:t> prenatal a </a:t>
            </a:r>
            <a:r>
              <a:rPr lang="en-US" sz="2600" b="1" dirty="0" err="1" smtClean="0">
                <a:solidFill>
                  <a:srgbClr val="7030A0"/>
                </a:solidFill>
                <a:latin typeface="Arial" pitchFamily="34" charset="0"/>
                <a:ea typeface="ＭＳ Ｐゴシック" pitchFamily="34" charset="-128"/>
                <a:cs typeface="Arial" pitchFamily="34" charset="0"/>
              </a:rPr>
              <a:t>entornos</a:t>
            </a:r>
            <a:r>
              <a:rPr lang="en-US" sz="2600" b="1" dirty="0" smtClean="0">
                <a:solidFill>
                  <a:srgbClr val="7030A0"/>
                </a:solidFill>
                <a:latin typeface="Arial" pitchFamily="34" charset="0"/>
                <a:ea typeface="ＭＳ Ｐゴシック" pitchFamily="34" charset="-128"/>
                <a:cs typeface="Arial" pitchFamily="34" charset="0"/>
              </a:rPr>
              <a:t> </a:t>
            </a:r>
            <a:r>
              <a:rPr lang="en-US" sz="2600" b="1" dirty="0" err="1" smtClean="0">
                <a:solidFill>
                  <a:srgbClr val="7030A0"/>
                </a:solidFill>
                <a:latin typeface="Arial" pitchFamily="34" charset="0"/>
                <a:ea typeface="ＭＳ Ｐゴシック" pitchFamily="34" charset="-128"/>
                <a:cs typeface="Arial" pitchFamily="34" charset="0"/>
              </a:rPr>
              <a:t>fetales</a:t>
            </a:r>
            <a:r>
              <a:rPr lang="en-US" sz="2600" b="1" dirty="0" smtClean="0">
                <a:solidFill>
                  <a:srgbClr val="7030A0"/>
                </a:solidFill>
                <a:latin typeface="Arial" pitchFamily="34" charset="0"/>
                <a:ea typeface="ＭＳ Ｐゴシック" pitchFamily="34" charset="-128"/>
                <a:cs typeface="Arial" pitchFamily="34" charset="0"/>
              </a:rPr>
              <a:t> </a:t>
            </a:r>
            <a:r>
              <a:rPr lang="en-US" sz="2600" b="1" dirty="0" err="1" smtClean="0">
                <a:solidFill>
                  <a:srgbClr val="7030A0"/>
                </a:solidFill>
                <a:latin typeface="Arial" pitchFamily="34" charset="0"/>
                <a:ea typeface="ＭＳ Ｐゴシック" pitchFamily="34" charset="-128"/>
                <a:cs typeface="Arial" pitchFamily="34" charset="0"/>
              </a:rPr>
              <a:t>adversos</a:t>
            </a:r>
            <a:r>
              <a:rPr lang="en-US" sz="2600" b="1" dirty="0" smtClean="0">
                <a:solidFill>
                  <a:srgbClr val="7030A0"/>
                </a:solidFill>
                <a:latin typeface="Arial" pitchFamily="34" charset="0"/>
                <a:ea typeface="ＭＳ Ｐゴシック" pitchFamily="34" charset="-128"/>
                <a:cs typeface="Arial" pitchFamily="34" charset="0"/>
              </a:rPr>
              <a:t> </a:t>
            </a:r>
            <a:r>
              <a:rPr lang="en-US" sz="2600" dirty="0" smtClean="0">
                <a:latin typeface="Arial" pitchFamily="34" charset="0"/>
                <a:ea typeface="ＭＳ Ｐゴシック" pitchFamily="34" charset="-128"/>
                <a:cs typeface="Arial" pitchFamily="34" charset="0"/>
              </a:rPr>
              <a:t>y </a:t>
            </a:r>
            <a:r>
              <a:rPr lang="en-US" sz="2600" dirty="0" err="1" smtClean="0">
                <a:latin typeface="Arial" pitchFamily="34" charset="0"/>
                <a:ea typeface="ＭＳ Ｐゴシック" pitchFamily="34" charset="-128"/>
                <a:cs typeface="Arial" pitchFamily="34" charset="0"/>
              </a:rPr>
              <a:t>las</a:t>
            </a:r>
            <a:r>
              <a:rPr lang="en-US" sz="2600" dirty="0" smtClean="0">
                <a:latin typeface="Arial" pitchFamily="34" charset="0"/>
                <a:ea typeface="ＭＳ Ｐゴシック" pitchFamily="34" charset="-128"/>
                <a:cs typeface="Arial" pitchFamily="34" charset="0"/>
              </a:rPr>
              <a:t> </a:t>
            </a:r>
            <a:r>
              <a:rPr lang="en-US" sz="2600" dirty="0" err="1" smtClean="0">
                <a:solidFill>
                  <a:srgbClr val="7030A0"/>
                </a:solidFill>
                <a:latin typeface="Arial" pitchFamily="34" charset="0"/>
                <a:ea typeface="ＭＳ Ｐゴシック" pitchFamily="34" charset="-128"/>
                <a:cs typeface="Arial" pitchFamily="34" charset="0"/>
              </a:rPr>
              <a:t>experiencias</a:t>
            </a:r>
            <a:r>
              <a:rPr lang="en-US" sz="2600" dirty="0" smtClean="0">
                <a:solidFill>
                  <a:srgbClr val="7030A0"/>
                </a:solidFill>
                <a:latin typeface="Arial" pitchFamily="34" charset="0"/>
                <a:ea typeface="ＭＳ Ｐゴシック" pitchFamily="34" charset="-128"/>
                <a:cs typeface="Arial" pitchFamily="34" charset="0"/>
              </a:rPr>
              <a:t> </a:t>
            </a:r>
            <a:r>
              <a:rPr lang="en-US" sz="2600" dirty="0" err="1" smtClean="0">
                <a:solidFill>
                  <a:srgbClr val="7030A0"/>
                </a:solidFill>
                <a:latin typeface="Arial" pitchFamily="34" charset="0"/>
                <a:ea typeface="ＭＳ Ｐゴシック" pitchFamily="34" charset="-128"/>
                <a:cs typeface="Arial" pitchFamily="34" charset="0"/>
              </a:rPr>
              <a:t>negativas</a:t>
            </a:r>
            <a:r>
              <a:rPr lang="en-US" sz="2600" dirty="0" smtClean="0">
                <a:solidFill>
                  <a:srgbClr val="7030A0"/>
                </a:solidFill>
                <a:latin typeface="Arial" pitchFamily="34" charset="0"/>
                <a:ea typeface="ＭＳ Ｐゴシック" pitchFamily="34" charset="-128"/>
                <a:cs typeface="Arial" pitchFamily="34" charset="0"/>
              </a:rPr>
              <a:t> </a:t>
            </a:r>
            <a:r>
              <a:rPr lang="en-US" sz="2600" dirty="0" err="1" smtClean="0">
                <a:solidFill>
                  <a:srgbClr val="7030A0"/>
                </a:solidFill>
                <a:latin typeface="Arial" pitchFamily="34" charset="0"/>
                <a:ea typeface="ＭＳ Ｐゴシック" pitchFamily="34" charset="-128"/>
                <a:cs typeface="Arial" pitchFamily="34" charset="0"/>
              </a:rPr>
              <a:t>perinatales</a:t>
            </a:r>
            <a:r>
              <a:rPr lang="en-US" sz="2600" dirty="0" smtClean="0">
                <a:solidFill>
                  <a:srgbClr val="7030A0"/>
                </a:solidFill>
                <a:latin typeface="Arial" pitchFamily="34" charset="0"/>
                <a:ea typeface="ＭＳ Ｐゴシック" pitchFamily="34" charset="-128"/>
                <a:cs typeface="Arial" pitchFamily="34" charset="0"/>
              </a:rPr>
              <a:t> </a:t>
            </a:r>
            <a:r>
              <a:rPr lang="en-US" sz="2600" dirty="0" err="1" smtClean="0">
                <a:latin typeface="Arial" pitchFamily="34" charset="0"/>
                <a:ea typeface="ＭＳ Ｐゴシック" pitchFamily="34" charset="-128"/>
                <a:cs typeface="Arial" pitchFamily="34" charset="0"/>
              </a:rPr>
              <a:t>aumentan</a:t>
            </a:r>
            <a:r>
              <a:rPr lang="en-US" sz="2600" dirty="0" smtClean="0">
                <a:latin typeface="Arial" pitchFamily="34" charset="0"/>
                <a:ea typeface="ＭＳ Ｐゴシック" pitchFamily="34" charset="-128"/>
                <a:cs typeface="Arial" pitchFamily="34" charset="0"/>
              </a:rPr>
              <a:t> el </a:t>
            </a:r>
            <a:r>
              <a:rPr lang="en-US" sz="2600" dirty="0" err="1" smtClean="0">
                <a:latin typeface="Arial" pitchFamily="34" charset="0"/>
                <a:ea typeface="ＭＳ Ｐゴシック" pitchFamily="34" charset="-128"/>
                <a:cs typeface="Arial" pitchFamily="34" charset="0"/>
              </a:rPr>
              <a:t>riesgo</a:t>
            </a:r>
            <a:r>
              <a:rPr lang="en-US" sz="2600" dirty="0" smtClean="0">
                <a:latin typeface="Arial" pitchFamily="34" charset="0"/>
                <a:ea typeface="ＭＳ Ｐゴシック" pitchFamily="34" charset="-128"/>
                <a:cs typeface="Arial" pitchFamily="34" charset="0"/>
              </a:rPr>
              <a:t> TDAH</a:t>
            </a:r>
            <a:r>
              <a:rPr lang="en-US" sz="2600" baseline="30000" dirty="0" smtClean="0">
                <a:latin typeface="Arial" pitchFamily="34" charset="0"/>
                <a:ea typeface="ＭＳ Ｐゴシック" pitchFamily="34" charset="-128"/>
                <a:cs typeface="Arial" pitchFamily="34" charset="0"/>
              </a:rPr>
              <a:t>1</a:t>
            </a:r>
            <a:br>
              <a:rPr lang="en-US" sz="2600" baseline="30000" dirty="0" smtClean="0">
                <a:latin typeface="Arial" pitchFamily="34" charset="0"/>
                <a:ea typeface="ＭＳ Ｐゴシック" pitchFamily="34" charset="-128"/>
                <a:cs typeface="Arial" pitchFamily="34" charset="0"/>
              </a:rPr>
            </a:br>
            <a:endParaRPr lang="en-US" sz="2600" dirty="0" smtClean="0">
              <a:latin typeface="Arial" pitchFamily="34" charset="0"/>
              <a:ea typeface="ＭＳ Ｐゴシック" pitchFamily="34" charset="-128"/>
              <a:cs typeface="Arial" pitchFamily="34" charset="0"/>
            </a:endParaRPr>
          </a:p>
          <a:p>
            <a:r>
              <a:rPr lang="en-US" sz="2600" dirty="0" smtClean="0">
                <a:latin typeface="Arial" pitchFamily="34" charset="0"/>
                <a:ea typeface="ＭＳ Ｐゴシック" pitchFamily="34" charset="-128"/>
                <a:cs typeface="Arial" pitchFamily="34" charset="0"/>
              </a:rPr>
              <a:t>La </a:t>
            </a:r>
            <a:r>
              <a:rPr lang="en-US" sz="2600" dirty="0" err="1" smtClean="0">
                <a:latin typeface="Arial" pitchFamily="34" charset="0"/>
                <a:ea typeface="ＭＳ Ｐゴシック" pitchFamily="34" charset="-128"/>
                <a:cs typeface="Arial" pitchFamily="34" charset="0"/>
              </a:rPr>
              <a:t>exposición</a:t>
            </a:r>
            <a:r>
              <a:rPr lang="en-US" sz="2600" dirty="0" smtClean="0">
                <a:latin typeface="Arial" pitchFamily="34" charset="0"/>
                <a:ea typeface="ＭＳ Ｐゴシック" pitchFamily="34" charset="-128"/>
                <a:cs typeface="Arial" pitchFamily="34" charset="0"/>
              </a:rPr>
              <a:t> </a:t>
            </a:r>
            <a:r>
              <a:rPr lang="en-US" sz="2600" dirty="0" err="1" smtClean="0">
                <a:latin typeface="Arial" pitchFamily="34" charset="0"/>
                <a:ea typeface="ＭＳ Ｐゴシック" pitchFamily="34" charset="-128"/>
                <a:cs typeface="Arial" pitchFamily="34" charset="0"/>
              </a:rPr>
              <a:t>crónica</a:t>
            </a:r>
            <a:r>
              <a:rPr lang="en-US" sz="2600" dirty="0" smtClean="0">
                <a:latin typeface="Arial" pitchFamily="34" charset="0"/>
                <a:ea typeface="ＭＳ Ｐゴシック" pitchFamily="34" charset="-128"/>
                <a:cs typeface="Arial" pitchFamily="34" charset="0"/>
              </a:rPr>
              <a:t> a la</a:t>
            </a:r>
            <a:r>
              <a:rPr lang="en-US" sz="2600" dirty="0" smtClean="0">
                <a:solidFill>
                  <a:srgbClr val="7030A0"/>
                </a:solidFill>
                <a:latin typeface="Arial" pitchFamily="34" charset="0"/>
                <a:ea typeface="ＭＳ Ｐゴシック" pitchFamily="34" charset="-128"/>
                <a:cs typeface="Arial" pitchFamily="34" charset="0"/>
              </a:rPr>
              <a:t> </a:t>
            </a:r>
            <a:r>
              <a:rPr lang="en-US" sz="2600" dirty="0" err="1" smtClean="0">
                <a:solidFill>
                  <a:srgbClr val="7030A0"/>
                </a:solidFill>
                <a:latin typeface="Arial" pitchFamily="34" charset="0"/>
                <a:ea typeface="ＭＳ Ｐゴシック" pitchFamily="34" charset="-128"/>
                <a:cs typeface="Arial" pitchFamily="34" charset="0"/>
              </a:rPr>
              <a:t>nicotina</a:t>
            </a:r>
            <a:r>
              <a:rPr lang="en-US" sz="2600" dirty="0" smtClean="0">
                <a:solidFill>
                  <a:srgbClr val="7030A0"/>
                </a:solidFill>
                <a:latin typeface="Arial" pitchFamily="34" charset="0"/>
                <a:ea typeface="ＭＳ Ｐゴシック" pitchFamily="34" charset="-128"/>
                <a:cs typeface="Arial" pitchFamily="34" charset="0"/>
              </a:rPr>
              <a:t> </a:t>
            </a:r>
            <a:r>
              <a:rPr lang="en-US" sz="2600" dirty="0" err="1" smtClean="0">
                <a:latin typeface="Arial" pitchFamily="34" charset="0"/>
                <a:ea typeface="ＭＳ Ｐゴシック" pitchFamily="34" charset="-128"/>
                <a:cs typeface="Arial" pitchFamily="34" charset="0"/>
              </a:rPr>
              <a:t>durante</a:t>
            </a:r>
            <a:r>
              <a:rPr lang="en-US" sz="2600" dirty="0" smtClean="0">
                <a:latin typeface="Arial" pitchFamily="34" charset="0"/>
                <a:ea typeface="ＭＳ Ｐゴシック" pitchFamily="34" charset="-128"/>
                <a:cs typeface="Arial" pitchFamily="34" charset="0"/>
              </a:rPr>
              <a:t> el </a:t>
            </a:r>
            <a:r>
              <a:rPr lang="en-US" sz="2600" dirty="0" err="1" smtClean="0">
                <a:latin typeface="Arial" pitchFamily="34" charset="0"/>
                <a:ea typeface="ＭＳ Ｐゴシック" pitchFamily="34" charset="-128"/>
                <a:cs typeface="Arial" pitchFamily="34" charset="0"/>
              </a:rPr>
              <a:t>embarazo</a:t>
            </a:r>
            <a:r>
              <a:rPr lang="en-US" sz="2600" dirty="0" smtClean="0">
                <a:latin typeface="Arial" pitchFamily="34" charset="0"/>
                <a:ea typeface="ＭＳ Ｐゴシック" pitchFamily="34" charset="-128"/>
                <a:cs typeface="Arial" pitchFamily="34" charset="0"/>
              </a:rPr>
              <a:t> se ha </a:t>
            </a:r>
            <a:r>
              <a:rPr lang="en-US" sz="2600" dirty="0" err="1" smtClean="0">
                <a:latin typeface="Arial" pitchFamily="34" charset="0"/>
                <a:ea typeface="ＭＳ Ｐゴシック" pitchFamily="34" charset="-128"/>
                <a:cs typeface="Arial" pitchFamily="34" charset="0"/>
              </a:rPr>
              <a:t>asociado</a:t>
            </a:r>
            <a:r>
              <a:rPr lang="en-US" sz="2600" dirty="0" smtClean="0">
                <a:latin typeface="Arial" pitchFamily="34" charset="0"/>
                <a:ea typeface="ＭＳ Ｐゴシック" pitchFamily="34" charset="-128"/>
                <a:cs typeface="Arial" pitchFamily="34" charset="0"/>
              </a:rPr>
              <a:t> a </a:t>
            </a:r>
            <a:r>
              <a:rPr lang="en-US" sz="2600" dirty="0" err="1" smtClean="0">
                <a:latin typeface="Arial" pitchFamily="34" charset="0"/>
                <a:ea typeface="ＭＳ Ｐゴシック" pitchFamily="34" charset="-128"/>
                <a:cs typeface="Arial" pitchFamily="34" charset="0"/>
              </a:rPr>
              <a:t>una</a:t>
            </a:r>
            <a:r>
              <a:rPr lang="en-US" sz="2600" dirty="0" smtClean="0">
                <a:latin typeface="Arial" pitchFamily="34" charset="0"/>
                <a:ea typeface="ＭＳ Ｐゴシック" pitchFamily="34" charset="-128"/>
                <a:cs typeface="Arial" pitchFamily="34" charset="0"/>
              </a:rPr>
              <a:t> mayor </a:t>
            </a:r>
            <a:r>
              <a:rPr lang="en-US" sz="2600" dirty="0" err="1" smtClean="0">
                <a:latin typeface="Arial" pitchFamily="34" charset="0"/>
                <a:ea typeface="ＭＳ Ｐゴシック" pitchFamily="34" charset="-128"/>
                <a:cs typeface="Arial" pitchFamily="34" charset="0"/>
              </a:rPr>
              <a:t>incidencia</a:t>
            </a:r>
            <a:r>
              <a:rPr lang="en-US" sz="2600" dirty="0" smtClean="0">
                <a:latin typeface="Arial" pitchFamily="34" charset="0"/>
                <a:ea typeface="ＭＳ Ｐゴシック" pitchFamily="34" charset="-128"/>
                <a:cs typeface="Arial" pitchFamily="34" charset="0"/>
              </a:rPr>
              <a:t> de TDAH</a:t>
            </a:r>
            <a:r>
              <a:rPr lang="en-US" sz="2600" baseline="30000" dirty="0" smtClean="0">
                <a:latin typeface="Arial" pitchFamily="34" charset="0"/>
                <a:ea typeface="ＭＳ Ｐゴシック" pitchFamily="34" charset="-128"/>
                <a:cs typeface="Arial" pitchFamily="34" charset="0"/>
              </a:rPr>
              <a:t>2</a:t>
            </a:r>
            <a:br>
              <a:rPr lang="en-US" sz="2600" baseline="30000" dirty="0" smtClean="0">
                <a:latin typeface="Arial" pitchFamily="34" charset="0"/>
                <a:ea typeface="ＭＳ Ｐゴシック" pitchFamily="34" charset="-128"/>
                <a:cs typeface="Arial" pitchFamily="34" charset="0"/>
              </a:rPr>
            </a:br>
            <a:endParaRPr lang="en-US" sz="2600" dirty="0" smtClean="0">
              <a:latin typeface="Arial" pitchFamily="34" charset="0"/>
              <a:ea typeface="ＭＳ Ｐゴシック" pitchFamily="34" charset="-128"/>
              <a:cs typeface="Arial" pitchFamily="34" charset="0"/>
            </a:endParaRPr>
          </a:p>
          <a:p>
            <a:r>
              <a:rPr lang="en-US" sz="2600" dirty="0" smtClean="0">
                <a:latin typeface="Arial" pitchFamily="34" charset="0"/>
                <a:ea typeface="ＭＳ Ｐゴシック" pitchFamily="34" charset="-128"/>
                <a:cs typeface="Arial" pitchFamily="34" charset="0"/>
              </a:rPr>
              <a:t>Los </a:t>
            </a:r>
            <a:r>
              <a:rPr lang="en-US" sz="2600" dirty="0" err="1" smtClean="0">
                <a:latin typeface="Arial" pitchFamily="34" charset="0"/>
                <a:ea typeface="ＭＳ Ｐゴシック" pitchFamily="34" charset="-128"/>
                <a:cs typeface="Arial" pitchFamily="34" charset="0"/>
              </a:rPr>
              <a:t>datos</a:t>
            </a:r>
            <a:r>
              <a:rPr lang="en-US" sz="2600" dirty="0" smtClean="0">
                <a:latin typeface="Arial" pitchFamily="34" charset="0"/>
                <a:ea typeface="ＭＳ Ｐゴシック" pitchFamily="34" charset="-128"/>
                <a:cs typeface="Arial" pitchFamily="34" charset="0"/>
              </a:rPr>
              <a:t> </a:t>
            </a:r>
            <a:r>
              <a:rPr lang="en-US" sz="2600" dirty="0" err="1" smtClean="0">
                <a:latin typeface="Arial" pitchFamily="34" charset="0"/>
                <a:ea typeface="ＭＳ Ｐゴシック" pitchFamily="34" charset="-128"/>
                <a:cs typeface="Arial" pitchFamily="34" charset="0"/>
              </a:rPr>
              <a:t>referentes</a:t>
            </a:r>
            <a:r>
              <a:rPr lang="en-US" sz="2600" dirty="0" smtClean="0">
                <a:latin typeface="Arial" pitchFamily="34" charset="0"/>
                <a:ea typeface="ＭＳ Ｐゴシック" pitchFamily="34" charset="-128"/>
                <a:cs typeface="Arial" pitchFamily="34" charset="0"/>
              </a:rPr>
              <a:t> a los </a:t>
            </a:r>
            <a:r>
              <a:rPr lang="en-US" sz="2600" dirty="0" err="1" smtClean="0">
                <a:latin typeface="Arial" pitchFamily="34" charset="0"/>
                <a:ea typeface="ＭＳ Ｐゴシック" pitchFamily="34" charset="-128"/>
                <a:cs typeface="Arial" pitchFamily="34" charset="0"/>
              </a:rPr>
              <a:t>efectos</a:t>
            </a:r>
            <a:r>
              <a:rPr lang="en-US" sz="2600" dirty="0" smtClean="0">
                <a:latin typeface="Arial" pitchFamily="34" charset="0"/>
                <a:ea typeface="ＭＳ Ｐゴシック" pitchFamily="34" charset="-128"/>
                <a:cs typeface="Arial" pitchFamily="34" charset="0"/>
              </a:rPr>
              <a:t> de la </a:t>
            </a:r>
            <a:r>
              <a:rPr lang="en-US" sz="2600" dirty="0" err="1" smtClean="0">
                <a:latin typeface="Arial" pitchFamily="34" charset="0"/>
                <a:ea typeface="ＭＳ Ｐゴシック" pitchFamily="34" charset="-128"/>
                <a:cs typeface="Arial" pitchFamily="34" charset="0"/>
              </a:rPr>
              <a:t>exposición</a:t>
            </a:r>
            <a:r>
              <a:rPr lang="en-US" sz="2600" dirty="0" smtClean="0">
                <a:latin typeface="Arial" pitchFamily="34" charset="0"/>
                <a:ea typeface="ＭＳ Ｐゴシック" pitchFamily="34" charset="-128"/>
                <a:cs typeface="Arial" pitchFamily="34" charset="0"/>
              </a:rPr>
              <a:t> al </a:t>
            </a:r>
            <a:r>
              <a:rPr lang="en-US" sz="2600" dirty="0" smtClean="0">
                <a:solidFill>
                  <a:srgbClr val="7030A0"/>
                </a:solidFill>
                <a:latin typeface="Arial" pitchFamily="34" charset="0"/>
                <a:ea typeface="ＭＳ Ｐゴシック" pitchFamily="34" charset="-128"/>
                <a:cs typeface="Arial" pitchFamily="34" charset="0"/>
              </a:rPr>
              <a:t>alcohol</a:t>
            </a:r>
            <a:r>
              <a:rPr lang="en-US" sz="2600" dirty="0" smtClean="0">
                <a:latin typeface="Arial" pitchFamily="34" charset="0"/>
                <a:ea typeface="ＭＳ Ｐゴシック" pitchFamily="34" charset="-128"/>
                <a:cs typeface="Arial" pitchFamily="34" charset="0"/>
              </a:rPr>
              <a:t> y el </a:t>
            </a:r>
            <a:r>
              <a:rPr lang="en-US" sz="2600" dirty="0" err="1" smtClean="0">
                <a:solidFill>
                  <a:srgbClr val="7030A0"/>
                </a:solidFill>
                <a:latin typeface="Arial" pitchFamily="34" charset="0"/>
                <a:ea typeface="ＭＳ Ｐゴシック" pitchFamily="34" charset="-128"/>
                <a:cs typeface="Arial" pitchFamily="34" charset="0"/>
              </a:rPr>
              <a:t>estrés</a:t>
            </a:r>
            <a:r>
              <a:rPr lang="en-US" sz="2600" dirty="0" smtClean="0">
                <a:solidFill>
                  <a:srgbClr val="7030A0"/>
                </a:solidFill>
                <a:latin typeface="Arial" pitchFamily="34" charset="0"/>
                <a:ea typeface="ＭＳ Ｐゴシック" pitchFamily="34" charset="-128"/>
                <a:cs typeface="Arial" pitchFamily="34" charset="0"/>
              </a:rPr>
              <a:t> </a:t>
            </a:r>
            <a:r>
              <a:rPr lang="en-US" sz="2600" dirty="0" err="1" smtClean="0">
                <a:solidFill>
                  <a:srgbClr val="7030A0"/>
                </a:solidFill>
                <a:latin typeface="Arial" pitchFamily="34" charset="0"/>
                <a:ea typeface="ＭＳ Ｐゴシック" pitchFamily="34" charset="-128"/>
                <a:cs typeface="Arial" pitchFamily="34" charset="0"/>
              </a:rPr>
              <a:t>materno</a:t>
            </a:r>
            <a:r>
              <a:rPr lang="en-US" sz="2600" dirty="0" smtClean="0">
                <a:solidFill>
                  <a:srgbClr val="7030A0"/>
                </a:solidFill>
                <a:latin typeface="Arial" pitchFamily="34" charset="0"/>
                <a:ea typeface="ＭＳ Ｐゴシック" pitchFamily="34" charset="-128"/>
                <a:cs typeface="Arial" pitchFamily="34" charset="0"/>
              </a:rPr>
              <a:t> </a:t>
            </a:r>
            <a:r>
              <a:rPr lang="en-US" sz="2600" dirty="0" err="1" smtClean="0">
                <a:latin typeface="Arial" pitchFamily="34" charset="0"/>
                <a:ea typeface="ＭＳ Ｐゴシック" pitchFamily="34" charset="-128"/>
                <a:cs typeface="Arial" pitchFamily="34" charset="0"/>
              </a:rPr>
              <a:t>están</a:t>
            </a:r>
            <a:r>
              <a:rPr lang="en-US" sz="2600" dirty="0" smtClean="0">
                <a:latin typeface="Arial" pitchFamily="34" charset="0"/>
                <a:ea typeface="ＭＳ Ｐゴシック" pitchFamily="34" charset="-128"/>
                <a:cs typeface="Arial" pitchFamily="34" charset="0"/>
              </a:rPr>
              <a:t> </a:t>
            </a:r>
            <a:r>
              <a:rPr lang="en-US" sz="2600" dirty="0" err="1" smtClean="0">
                <a:latin typeface="Arial" pitchFamily="34" charset="0"/>
                <a:ea typeface="ＭＳ Ｐゴシック" pitchFamily="34" charset="-128"/>
                <a:cs typeface="Arial" pitchFamily="34" charset="0"/>
              </a:rPr>
              <a:t>menos</a:t>
            </a:r>
            <a:r>
              <a:rPr lang="en-US" sz="2600" dirty="0" smtClean="0">
                <a:latin typeface="Arial" pitchFamily="34" charset="0"/>
                <a:ea typeface="ＭＳ Ｐゴシック" pitchFamily="34" charset="-128"/>
                <a:cs typeface="Arial" pitchFamily="34" charset="0"/>
              </a:rPr>
              <a:t> </a:t>
            </a:r>
            <a:r>
              <a:rPr lang="en-US" sz="2600" dirty="0" err="1" smtClean="0">
                <a:latin typeface="Arial" pitchFamily="34" charset="0"/>
                <a:ea typeface="ＭＳ Ｐゴシック" pitchFamily="34" charset="-128"/>
                <a:cs typeface="Arial" pitchFamily="34" charset="0"/>
              </a:rPr>
              <a:t>claros</a:t>
            </a:r>
            <a:r>
              <a:rPr lang="en-US" sz="2600" dirty="0" smtClean="0">
                <a:latin typeface="Arial" pitchFamily="34" charset="0"/>
                <a:ea typeface="ＭＳ Ｐゴシック" pitchFamily="34" charset="-128"/>
                <a:cs typeface="Arial" pitchFamily="34" charset="0"/>
              </a:rPr>
              <a:t> </a:t>
            </a:r>
            <a:r>
              <a:rPr lang="en-US" sz="2600" dirty="0" err="1" smtClean="0">
                <a:latin typeface="Arial" pitchFamily="34" charset="0"/>
                <a:ea typeface="ＭＳ Ｐゴシック" pitchFamily="34" charset="-128"/>
                <a:cs typeface="Arial" pitchFamily="34" charset="0"/>
              </a:rPr>
              <a:t>pero</a:t>
            </a:r>
            <a:r>
              <a:rPr lang="en-US" sz="2600" dirty="0" smtClean="0">
                <a:latin typeface="Arial" pitchFamily="34" charset="0"/>
                <a:ea typeface="ＭＳ Ｐゴシック" pitchFamily="34" charset="-128"/>
                <a:cs typeface="Arial" pitchFamily="34" charset="0"/>
              </a:rPr>
              <a:t> </a:t>
            </a:r>
            <a:r>
              <a:rPr lang="en-US" sz="2600" dirty="0" err="1" smtClean="0">
                <a:latin typeface="Arial" pitchFamily="34" charset="0"/>
                <a:ea typeface="ＭＳ Ｐゴシック" pitchFamily="34" charset="-128"/>
                <a:cs typeface="Arial" pitchFamily="34" charset="0"/>
              </a:rPr>
              <a:t>podrían</a:t>
            </a:r>
            <a:r>
              <a:rPr lang="en-US" sz="2600" dirty="0" smtClean="0">
                <a:latin typeface="Arial" pitchFamily="34" charset="0"/>
                <a:ea typeface="ＭＳ Ｐゴシック" pitchFamily="34" charset="-128"/>
                <a:cs typeface="Arial" pitchFamily="34" charset="0"/>
              </a:rPr>
              <a:t> ser importantes</a:t>
            </a:r>
            <a:r>
              <a:rPr lang="en-US" sz="2600" baseline="30000" dirty="0" smtClean="0">
                <a:latin typeface="Arial" pitchFamily="34" charset="0"/>
                <a:ea typeface="ＭＳ Ｐゴシック" pitchFamily="34" charset="-128"/>
                <a:cs typeface="Arial" pitchFamily="34" charset="0"/>
              </a:rPr>
              <a:t>1</a:t>
            </a:r>
          </a:p>
          <a:p>
            <a:pPr>
              <a:buNone/>
            </a:pPr>
            <a:endParaRPr lang="en-US" sz="3400" baseline="30000" dirty="0" smtClean="0">
              <a:ea typeface="ＭＳ Ｐゴシック" pitchFamily="34" charset="-128"/>
              <a:cs typeface="Arial" charset="0"/>
            </a:endParaRPr>
          </a:p>
          <a:p>
            <a:pPr>
              <a:buNone/>
            </a:pPr>
            <a:endParaRPr lang="en-US" sz="1500" dirty="0" smtClean="0">
              <a:ea typeface="ＭＳ Ｐゴシック" pitchFamily="34" charset="-128"/>
              <a:cs typeface="Arial" charset="0"/>
            </a:endParaRPr>
          </a:p>
          <a:p>
            <a:endParaRPr lang="es-ES" dirty="0"/>
          </a:p>
        </p:txBody>
      </p:sp>
      <p:sp>
        <p:nvSpPr>
          <p:cNvPr id="4" name="3 CuadroTexto"/>
          <p:cNvSpPr txBox="1"/>
          <p:nvPr/>
        </p:nvSpPr>
        <p:spPr>
          <a:xfrm>
            <a:off x="857224" y="6003920"/>
            <a:ext cx="7000924" cy="854080"/>
          </a:xfrm>
          <a:prstGeom prst="rect">
            <a:avLst/>
          </a:prstGeom>
          <a:noFill/>
        </p:spPr>
        <p:txBody>
          <a:bodyPr wrap="square" rtlCol="0">
            <a:spAutoFit/>
          </a:bodyPr>
          <a:lstStyle/>
          <a:p>
            <a:pPr marL="184150" indent="-184150">
              <a:buFont typeface="Calibri" pitchFamily="34" charset="0"/>
              <a:buAutoNum type="arabicPeriod"/>
            </a:pPr>
            <a:r>
              <a:rPr lang="en-US" sz="1050" dirty="0" err="1" smtClean="0">
                <a:ea typeface="ＭＳ Ｐゴシック" pitchFamily="34" charset="-128"/>
              </a:rPr>
              <a:t>Sonuga-Barke</a:t>
            </a:r>
            <a:r>
              <a:rPr lang="en-US" sz="1050" dirty="0" smtClean="0">
                <a:ea typeface="ＭＳ Ｐゴシック" pitchFamily="34" charset="-128"/>
              </a:rPr>
              <a:t> E. Pathogenesis. In: </a:t>
            </a:r>
            <a:r>
              <a:rPr lang="en-US" sz="1050" dirty="0" err="1" smtClean="0">
                <a:ea typeface="ＭＳ Ｐゴシック" pitchFamily="34" charset="-128"/>
              </a:rPr>
              <a:t>Banaschewski</a:t>
            </a:r>
            <a:r>
              <a:rPr lang="en-US" sz="1050" dirty="0" smtClean="0">
                <a:ea typeface="ＭＳ Ｐゴシック" pitchFamily="34" charset="-128"/>
              </a:rPr>
              <a:t> T </a:t>
            </a:r>
            <a:r>
              <a:rPr lang="en-US" sz="1050" i="1" dirty="0" smtClean="0">
                <a:ea typeface="ＭＳ Ｐゴシック" pitchFamily="34" charset="-128"/>
              </a:rPr>
              <a:t>et al.</a:t>
            </a:r>
            <a:r>
              <a:rPr lang="en-US" sz="1050" dirty="0" smtClean="0">
                <a:ea typeface="ＭＳ Ｐゴシック" pitchFamily="34" charset="-128"/>
              </a:rPr>
              <a:t> ADHD and Hyperkinetic Disorder 2010; Oxford Psychiatry Library, Oxford University Press: p21.</a:t>
            </a:r>
          </a:p>
          <a:p>
            <a:pPr marL="184150" indent="-184150">
              <a:buFont typeface="Calibri" pitchFamily="34" charset="0"/>
              <a:buAutoNum type="arabicPeriod"/>
            </a:pPr>
            <a:r>
              <a:rPr lang="en-US" sz="1050" dirty="0" err="1" smtClean="0">
                <a:ea typeface="ＭＳ Ｐゴシック" pitchFamily="34" charset="-128"/>
              </a:rPr>
              <a:t>Biederman</a:t>
            </a:r>
            <a:r>
              <a:rPr lang="en-US" sz="1050" dirty="0" smtClean="0">
                <a:ea typeface="ＭＳ Ｐゴシック" pitchFamily="34" charset="-128"/>
              </a:rPr>
              <a:t> J &amp; </a:t>
            </a:r>
            <a:r>
              <a:rPr lang="en-US" sz="1050" dirty="0" err="1" smtClean="0">
                <a:ea typeface="ＭＳ Ｐゴシック" pitchFamily="34" charset="-128"/>
              </a:rPr>
              <a:t>Faraone</a:t>
            </a:r>
            <a:r>
              <a:rPr lang="en-US" sz="1050" dirty="0" smtClean="0">
                <a:ea typeface="ＭＳ Ｐゴシック" pitchFamily="34" charset="-128"/>
              </a:rPr>
              <a:t> SV. </a:t>
            </a:r>
            <a:r>
              <a:rPr lang="en-US" sz="1050" i="1" dirty="0" smtClean="0">
                <a:ea typeface="ＭＳ Ｐゴシック" pitchFamily="34" charset="-128"/>
              </a:rPr>
              <a:t>J </a:t>
            </a:r>
            <a:r>
              <a:rPr lang="en-US" sz="1050" i="1" dirty="0" err="1" smtClean="0">
                <a:ea typeface="ＭＳ Ｐゴシック" pitchFamily="34" charset="-128"/>
              </a:rPr>
              <a:t>Atten</a:t>
            </a:r>
            <a:r>
              <a:rPr lang="en-US" sz="1050" i="1" dirty="0" smtClean="0">
                <a:ea typeface="ＭＳ Ｐゴシック" pitchFamily="34" charset="-128"/>
              </a:rPr>
              <a:t> </a:t>
            </a:r>
            <a:r>
              <a:rPr lang="en-US" sz="1050" i="1" dirty="0" err="1" smtClean="0">
                <a:ea typeface="ＭＳ Ｐゴシック" pitchFamily="34" charset="-128"/>
              </a:rPr>
              <a:t>Disord</a:t>
            </a:r>
            <a:r>
              <a:rPr lang="en-US" sz="1050" dirty="0" smtClean="0">
                <a:ea typeface="ＭＳ Ｐゴシック" pitchFamily="34" charset="-128"/>
              </a:rPr>
              <a:t> 2002; 6 (</a:t>
            </a:r>
            <a:r>
              <a:rPr lang="en-US" sz="1050" dirty="0" err="1" smtClean="0">
                <a:ea typeface="ＭＳ Ｐゴシック" pitchFamily="34" charset="-128"/>
              </a:rPr>
              <a:t>Suppl</a:t>
            </a:r>
            <a:r>
              <a:rPr lang="en-US" sz="1050" dirty="0" smtClean="0">
                <a:ea typeface="ＭＳ Ｐゴシック" pitchFamily="34" charset="-128"/>
              </a:rPr>
              <a:t> 1): S7-S16.</a:t>
            </a:r>
          </a:p>
          <a:p>
            <a:endParaRPr lang="es-E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Leticia\PRESENTACIÓN TDAH\biologia de TDAH\Diapositiva9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Rectángulo"/>
          <p:cNvSpPr/>
          <p:nvPr/>
        </p:nvSpPr>
        <p:spPr>
          <a:xfrm>
            <a:off x="0" y="142852"/>
            <a:ext cx="2643174" cy="785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0" y="6429396"/>
            <a:ext cx="9144000"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Leticia\PRESENTACIÓN TDAH\biologia de TDAH\Diapositiva7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Rectángulo"/>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214282" y="142852"/>
            <a:ext cx="2428892"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0" y="6429396"/>
            <a:ext cx="9144000"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Leticia\PRESENTACIÓN TDAH\biologia de TDAH\Diapositiva7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3 Rectángulo"/>
          <p:cNvSpPr/>
          <p:nvPr/>
        </p:nvSpPr>
        <p:spPr>
          <a:xfrm>
            <a:off x="0" y="0"/>
            <a:ext cx="2571736" cy="928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a:off x="0" y="6429396"/>
            <a:ext cx="9144000"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25470"/>
          </a:xfrm>
        </p:spPr>
        <p:txBody>
          <a:bodyPr>
            <a:normAutofit/>
          </a:bodyPr>
          <a:lstStyle/>
          <a:p>
            <a:r>
              <a:rPr lang="en-US" b="1" dirty="0" smtClean="0">
                <a:effectLst>
                  <a:outerShdw blurRad="38100" dist="38100" dir="2700000" algn="tl">
                    <a:srgbClr val="000000">
                      <a:alpha val="43137"/>
                    </a:srgbClr>
                  </a:outerShdw>
                </a:effectLst>
                <a:ea typeface="ＭＳ Ｐゴシック" pitchFamily="34" charset="-128"/>
                <a:cs typeface="Arial" charset="0"/>
              </a:rPr>
              <a:t>                                                </a:t>
            </a:r>
            <a:r>
              <a:rPr lang="en-US" dirty="0" err="1" smtClean="0">
                <a:latin typeface="Arial" pitchFamily="34" charset="0"/>
                <a:ea typeface="ＭＳ Ｐゴシック" pitchFamily="34" charset="-128"/>
                <a:cs typeface="Arial" pitchFamily="34" charset="0"/>
              </a:rPr>
              <a:t>Entorno</a:t>
            </a:r>
            <a:endParaRPr lang="es-ES" dirty="0">
              <a:latin typeface="Arial" pitchFamily="34" charset="0"/>
              <a:cs typeface="Arial" pitchFamily="34" charset="0"/>
            </a:endParaRPr>
          </a:p>
        </p:txBody>
      </p:sp>
      <p:sp>
        <p:nvSpPr>
          <p:cNvPr id="3" name="2 Marcador de contenido"/>
          <p:cNvSpPr>
            <a:spLocks noGrp="1"/>
          </p:cNvSpPr>
          <p:nvPr>
            <p:ph idx="1"/>
          </p:nvPr>
        </p:nvSpPr>
        <p:spPr>
          <a:xfrm>
            <a:off x="457200" y="1600200"/>
            <a:ext cx="8229600" cy="5257800"/>
          </a:xfrm>
        </p:spPr>
        <p:txBody>
          <a:bodyPr>
            <a:normAutofit lnSpcReduction="10000"/>
          </a:bodyPr>
          <a:lstStyle/>
          <a:p>
            <a:pPr algn="just"/>
            <a:r>
              <a:rPr lang="en-US" sz="2400" dirty="0" smtClean="0">
                <a:latin typeface="Arial" pitchFamily="34" charset="0"/>
                <a:ea typeface="ＭＳ Ｐゴシック" pitchFamily="34" charset="-128"/>
                <a:cs typeface="Arial" pitchFamily="34" charset="0"/>
              </a:rPr>
              <a:t>La </a:t>
            </a:r>
            <a:r>
              <a:rPr lang="en-US" sz="2400" dirty="0" err="1" smtClean="0">
                <a:latin typeface="Arial" pitchFamily="34" charset="0"/>
                <a:ea typeface="ＭＳ Ｐゴシック" pitchFamily="34" charset="-128"/>
                <a:cs typeface="Arial" pitchFamily="34" charset="0"/>
              </a:rPr>
              <a:t>influencia</a:t>
            </a:r>
            <a:r>
              <a:rPr lang="en-US" sz="2400" dirty="0" smtClean="0">
                <a:latin typeface="Arial" pitchFamily="34" charset="0"/>
                <a:ea typeface="ＭＳ Ｐゴシック" pitchFamily="34" charset="-128"/>
                <a:cs typeface="Arial" pitchFamily="34" charset="0"/>
              </a:rPr>
              <a:t> de la </a:t>
            </a:r>
            <a:r>
              <a:rPr lang="en-US" sz="2400" dirty="0" err="1" smtClean="0">
                <a:latin typeface="Arial" pitchFamily="34" charset="0"/>
                <a:ea typeface="ＭＳ Ｐゴシック" pitchFamily="34" charset="-128"/>
                <a:cs typeface="Arial" pitchFamily="34" charset="0"/>
              </a:rPr>
              <a:t>dieta</a:t>
            </a:r>
            <a:r>
              <a:rPr lang="en-US" sz="2400" dirty="0" smtClean="0">
                <a:latin typeface="Arial" pitchFamily="34" charset="0"/>
                <a:ea typeface="ＭＳ Ｐゴシック" pitchFamily="34" charset="-128"/>
                <a:cs typeface="Arial" pitchFamily="34" charset="0"/>
              </a:rPr>
              <a:t> </a:t>
            </a:r>
            <a:r>
              <a:rPr lang="en-US" sz="2400" dirty="0" err="1" smtClean="0">
                <a:latin typeface="Arial" pitchFamily="34" charset="0"/>
                <a:ea typeface="ＭＳ Ｐゴシック" pitchFamily="34" charset="-128"/>
                <a:cs typeface="Arial" pitchFamily="34" charset="0"/>
              </a:rPr>
              <a:t>posnatal</a:t>
            </a:r>
            <a:r>
              <a:rPr lang="en-US" sz="2400" dirty="0" smtClean="0">
                <a:latin typeface="Arial" pitchFamily="34" charset="0"/>
                <a:ea typeface="ＭＳ Ｐゴシック" pitchFamily="34" charset="-128"/>
                <a:cs typeface="Arial" pitchFamily="34" charset="0"/>
              </a:rPr>
              <a:t>, y en particular de los </a:t>
            </a:r>
            <a:r>
              <a:rPr lang="en-US" sz="2400" dirty="0" err="1" smtClean="0">
                <a:latin typeface="Arial" pitchFamily="34" charset="0"/>
                <a:ea typeface="ＭＳ Ｐゴシック" pitchFamily="34" charset="-128"/>
                <a:cs typeface="Arial" pitchFamily="34" charset="0"/>
              </a:rPr>
              <a:t>aditivos</a:t>
            </a:r>
            <a:r>
              <a:rPr lang="en-US" sz="2400" dirty="0" smtClean="0">
                <a:latin typeface="Arial" pitchFamily="34" charset="0"/>
                <a:ea typeface="ＭＳ Ｐゴシック" pitchFamily="34" charset="-128"/>
                <a:cs typeface="Arial" pitchFamily="34" charset="0"/>
              </a:rPr>
              <a:t> </a:t>
            </a:r>
            <a:r>
              <a:rPr lang="en-US" sz="2400" dirty="0" err="1" smtClean="0">
                <a:latin typeface="Arial" pitchFamily="34" charset="0"/>
                <a:ea typeface="ＭＳ Ｐゴシック" pitchFamily="34" charset="-128"/>
                <a:cs typeface="Arial" pitchFamily="34" charset="0"/>
              </a:rPr>
              <a:t>alimenticios</a:t>
            </a:r>
            <a:r>
              <a:rPr lang="en-US" sz="2400" dirty="0" smtClean="0">
                <a:latin typeface="Arial" pitchFamily="34" charset="0"/>
                <a:ea typeface="ＭＳ Ｐゴシック" pitchFamily="34" charset="-128"/>
                <a:cs typeface="Arial" pitchFamily="34" charset="0"/>
              </a:rPr>
              <a:t>, </a:t>
            </a:r>
            <a:r>
              <a:rPr lang="en-US" sz="2400" dirty="0" err="1" smtClean="0">
                <a:latin typeface="Arial" pitchFamily="34" charset="0"/>
                <a:ea typeface="ＭＳ Ｐゴシック" pitchFamily="34" charset="-128"/>
                <a:cs typeface="Arial" pitchFamily="34" charset="0"/>
              </a:rPr>
              <a:t>sobre</a:t>
            </a:r>
            <a:r>
              <a:rPr lang="en-US" sz="2400" dirty="0" smtClean="0">
                <a:latin typeface="Arial" pitchFamily="34" charset="0"/>
                <a:ea typeface="ＭＳ Ｐゴシック" pitchFamily="34" charset="-128"/>
                <a:cs typeface="Arial" pitchFamily="34" charset="0"/>
              </a:rPr>
              <a:t> el </a:t>
            </a:r>
            <a:r>
              <a:rPr lang="en-US" sz="2400" dirty="0" err="1" smtClean="0">
                <a:latin typeface="Arial" pitchFamily="34" charset="0"/>
                <a:ea typeface="ＭＳ Ｐゴシック" pitchFamily="34" charset="-128"/>
                <a:cs typeface="Arial" pitchFamily="34" charset="0"/>
              </a:rPr>
              <a:t>inicio</a:t>
            </a:r>
            <a:r>
              <a:rPr lang="en-US" sz="2400" dirty="0" smtClean="0">
                <a:latin typeface="Arial" pitchFamily="34" charset="0"/>
                <a:ea typeface="ＭＳ Ｐゴシック" pitchFamily="34" charset="-128"/>
                <a:cs typeface="Arial" pitchFamily="34" charset="0"/>
              </a:rPr>
              <a:t> del TDAH </a:t>
            </a:r>
            <a:r>
              <a:rPr lang="en-US" sz="2400" dirty="0" err="1" smtClean="0">
                <a:latin typeface="Arial" pitchFamily="34" charset="0"/>
                <a:ea typeface="ＭＳ Ｐゴシック" pitchFamily="34" charset="-128"/>
                <a:cs typeface="Arial" pitchFamily="34" charset="0"/>
              </a:rPr>
              <a:t>es</a:t>
            </a:r>
            <a:r>
              <a:rPr lang="en-US" sz="2400" dirty="0" smtClean="0">
                <a:latin typeface="Arial" pitchFamily="34" charset="0"/>
                <a:ea typeface="ＭＳ Ｐゴシック" pitchFamily="34" charset="-128"/>
                <a:cs typeface="Arial" pitchFamily="34" charset="0"/>
              </a:rPr>
              <a:t> </a:t>
            </a:r>
            <a:r>
              <a:rPr lang="en-US" sz="2400" dirty="0" err="1" smtClean="0">
                <a:latin typeface="Arial" pitchFamily="34" charset="0"/>
                <a:ea typeface="ＭＳ Ｐゴシック" pitchFamily="34" charset="-128"/>
                <a:cs typeface="Arial" pitchFamily="34" charset="0"/>
              </a:rPr>
              <a:t>más</a:t>
            </a:r>
            <a:r>
              <a:rPr lang="en-US" sz="2400" dirty="0" smtClean="0">
                <a:latin typeface="Arial" pitchFamily="34" charset="0"/>
                <a:ea typeface="ＭＳ Ｐゴシック" pitchFamily="34" charset="-128"/>
                <a:cs typeface="Arial" pitchFamily="34" charset="0"/>
              </a:rPr>
              <a:t> controvertida</a:t>
            </a:r>
            <a:r>
              <a:rPr lang="en-US" sz="2400" baseline="30000" dirty="0" smtClean="0">
                <a:latin typeface="Arial" pitchFamily="34" charset="0"/>
                <a:ea typeface="ＭＳ Ｐゴシック" pitchFamily="34" charset="-128"/>
                <a:cs typeface="Arial" pitchFamily="34" charset="0"/>
              </a:rPr>
              <a:t>1</a:t>
            </a:r>
          </a:p>
          <a:p>
            <a:pPr algn="just">
              <a:buNone/>
            </a:pPr>
            <a:endParaRPr lang="en-US" sz="2400" dirty="0" smtClean="0">
              <a:latin typeface="Arial" pitchFamily="34" charset="0"/>
              <a:ea typeface="ＭＳ Ｐゴシック" pitchFamily="34" charset="-128"/>
              <a:cs typeface="Arial" pitchFamily="34" charset="0"/>
            </a:endParaRPr>
          </a:p>
          <a:p>
            <a:pPr algn="just"/>
            <a:r>
              <a:rPr lang="en-US" sz="2400" dirty="0" smtClean="0">
                <a:latin typeface="Arial" pitchFamily="34" charset="0"/>
                <a:ea typeface="ＭＳ Ｐゴシック" pitchFamily="34" charset="-128"/>
                <a:cs typeface="Arial" pitchFamily="34" charset="0"/>
              </a:rPr>
              <a:t>La </a:t>
            </a:r>
            <a:r>
              <a:rPr lang="en-US" sz="2400" dirty="0" err="1" smtClean="0">
                <a:latin typeface="Arial" pitchFamily="34" charset="0"/>
                <a:ea typeface="ＭＳ Ｐゴシック" pitchFamily="34" charset="-128"/>
                <a:cs typeface="Arial" pitchFamily="34" charset="0"/>
              </a:rPr>
              <a:t>exposición</a:t>
            </a:r>
            <a:r>
              <a:rPr lang="en-US" sz="2400" dirty="0" smtClean="0">
                <a:latin typeface="Arial" pitchFamily="34" charset="0"/>
                <a:ea typeface="ＭＳ Ｐゴシック" pitchFamily="34" charset="-128"/>
                <a:cs typeface="Arial" pitchFamily="34" charset="0"/>
              </a:rPr>
              <a:t> </a:t>
            </a:r>
            <a:r>
              <a:rPr lang="en-US" sz="2400" dirty="0" err="1" smtClean="0">
                <a:latin typeface="Arial" pitchFamily="34" charset="0"/>
                <a:ea typeface="ＭＳ Ｐゴシック" pitchFamily="34" charset="-128"/>
                <a:cs typeface="Arial" pitchFamily="34" charset="0"/>
              </a:rPr>
              <a:t>infantil</a:t>
            </a:r>
            <a:r>
              <a:rPr lang="en-US" sz="2400" dirty="0" smtClean="0">
                <a:latin typeface="Arial" pitchFamily="34" charset="0"/>
                <a:ea typeface="ＭＳ Ｐゴシック" pitchFamily="34" charset="-128"/>
                <a:cs typeface="Arial" pitchFamily="34" charset="0"/>
              </a:rPr>
              <a:t> a un </a:t>
            </a:r>
            <a:r>
              <a:rPr lang="en-US" sz="2400" dirty="0" err="1" smtClean="0">
                <a:latin typeface="Arial" pitchFamily="34" charset="0"/>
                <a:ea typeface="ＭＳ Ｐゴシック" pitchFamily="34" charset="-128"/>
                <a:cs typeface="Arial" pitchFamily="34" charset="0"/>
              </a:rPr>
              <a:t>conjunto</a:t>
            </a:r>
            <a:r>
              <a:rPr lang="en-US" sz="2400" dirty="0" smtClean="0">
                <a:latin typeface="Arial" pitchFamily="34" charset="0"/>
                <a:ea typeface="ＭＳ Ｐゴシック" pitchFamily="34" charset="-128"/>
                <a:cs typeface="Arial" pitchFamily="34" charset="0"/>
              </a:rPr>
              <a:t> de </a:t>
            </a:r>
            <a:r>
              <a:rPr lang="en-US" sz="2400" b="1" dirty="0" err="1" smtClean="0">
                <a:solidFill>
                  <a:srgbClr val="7030A0"/>
                </a:solidFill>
                <a:latin typeface="Arial" pitchFamily="34" charset="0"/>
                <a:ea typeface="ＭＳ Ｐゴシック" pitchFamily="34" charset="-128"/>
                <a:cs typeface="Arial" pitchFamily="34" charset="0"/>
              </a:rPr>
              <a:t>factores</a:t>
            </a:r>
            <a:r>
              <a:rPr lang="en-US" sz="2400" b="1" dirty="0" smtClean="0">
                <a:solidFill>
                  <a:srgbClr val="7030A0"/>
                </a:solidFill>
                <a:latin typeface="Arial" pitchFamily="34" charset="0"/>
                <a:ea typeface="ＭＳ Ｐゴシック" pitchFamily="34" charset="-128"/>
                <a:cs typeface="Arial" pitchFamily="34" charset="0"/>
              </a:rPr>
              <a:t> </a:t>
            </a:r>
            <a:r>
              <a:rPr lang="en-US" sz="2400" b="1" dirty="0" err="1" smtClean="0">
                <a:solidFill>
                  <a:srgbClr val="7030A0"/>
                </a:solidFill>
                <a:latin typeface="Arial" pitchFamily="34" charset="0"/>
                <a:ea typeface="ＭＳ Ｐゴシック" pitchFamily="34" charset="-128"/>
                <a:cs typeface="Arial" pitchFamily="34" charset="0"/>
              </a:rPr>
              <a:t>psicosociales</a:t>
            </a:r>
            <a:r>
              <a:rPr lang="en-US" sz="2400" b="1" dirty="0" smtClean="0">
                <a:solidFill>
                  <a:srgbClr val="7030A0"/>
                </a:solidFill>
                <a:latin typeface="Arial" pitchFamily="34" charset="0"/>
                <a:ea typeface="ＭＳ Ｐゴシック" pitchFamily="34" charset="-128"/>
                <a:cs typeface="Arial" pitchFamily="34" charset="0"/>
              </a:rPr>
              <a:t> </a:t>
            </a:r>
            <a:r>
              <a:rPr lang="en-US" sz="2400" b="1" dirty="0" err="1" smtClean="0">
                <a:solidFill>
                  <a:srgbClr val="7030A0"/>
                </a:solidFill>
                <a:latin typeface="Arial" pitchFamily="34" charset="0"/>
                <a:ea typeface="ＭＳ Ｐゴシック" pitchFamily="34" charset="-128"/>
                <a:cs typeface="Arial" pitchFamily="34" charset="0"/>
              </a:rPr>
              <a:t>adversos</a:t>
            </a:r>
            <a:r>
              <a:rPr lang="en-US" sz="2400" b="1" dirty="0" smtClean="0">
                <a:solidFill>
                  <a:srgbClr val="7030A0"/>
                </a:solidFill>
                <a:latin typeface="Arial" pitchFamily="34" charset="0"/>
                <a:ea typeface="ＭＳ Ｐゴシック" pitchFamily="34" charset="-128"/>
                <a:cs typeface="Arial" pitchFamily="34" charset="0"/>
              </a:rPr>
              <a:t> </a:t>
            </a:r>
            <a:r>
              <a:rPr lang="en-US" sz="2400" dirty="0" smtClean="0">
                <a:latin typeface="Arial" pitchFamily="34" charset="0"/>
                <a:ea typeface="ＭＳ Ｐゴシック" pitchFamily="34" charset="-128"/>
                <a:cs typeface="Arial" pitchFamily="34" charset="0"/>
              </a:rPr>
              <a:t>en el </a:t>
            </a:r>
            <a:r>
              <a:rPr lang="en-US" sz="2400" dirty="0" err="1" smtClean="0">
                <a:latin typeface="Arial" pitchFamily="34" charset="0"/>
                <a:ea typeface="ＭＳ Ｐゴシック" pitchFamily="34" charset="-128"/>
                <a:cs typeface="Arial" pitchFamily="34" charset="0"/>
              </a:rPr>
              <a:t>seno</a:t>
            </a:r>
            <a:r>
              <a:rPr lang="en-US" sz="2400" dirty="0" smtClean="0">
                <a:latin typeface="Arial" pitchFamily="34" charset="0"/>
                <a:ea typeface="ＭＳ Ｐゴシック" pitchFamily="34" charset="-128"/>
                <a:cs typeface="Arial" pitchFamily="34" charset="0"/>
              </a:rPr>
              <a:t> de la </a:t>
            </a:r>
            <a:r>
              <a:rPr lang="en-US" sz="2400" dirty="0" err="1" smtClean="0">
                <a:latin typeface="Arial" pitchFamily="34" charset="0"/>
                <a:ea typeface="ＭＳ Ｐゴシック" pitchFamily="34" charset="-128"/>
                <a:cs typeface="Arial" pitchFamily="34" charset="0"/>
              </a:rPr>
              <a:t>familia</a:t>
            </a:r>
            <a:r>
              <a:rPr lang="en-US" sz="2400" dirty="0" smtClean="0">
                <a:latin typeface="Arial" pitchFamily="34" charset="0"/>
                <a:ea typeface="ＭＳ Ｐゴシック" pitchFamily="34" charset="-128"/>
                <a:cs typeface="Arial" pitchFamily="34" charset="0"/>
              </a:rPr>
              <a:t>, </a:t>
            </a:r>
            <a:r>
              <a:rPr lang="en-US" sz="2400" dirty="0" err="1" smtClean="0">
                <a:latin typeface="Arial" pitchFamily="34" charset="0"/>
                <a:ea typeface="ＭＳ Ｐゴシック" pitchFamily="34" charset="-128"/>
                <a:cs typeface="Arial" pitchFamily="34" charset="0"/>
              </a:rPr>
              <a:t>como</a:t>
            </a:r>
            <a:r>
              <a:rPr lang="en-US" sz="2400" dirty="0" smtClean="0">
                <a:latin typeface="Arial" pitchFamily="34" charset="0"/>
                <a:ea typeface="ＭＳ Ｐゴシック" pitchFamily="34" charset="-128"/>
                <a:cs typeface="Arial" pitchFamily="34" charset="0"/>
              </a:rPr>
              <a:t> la </a:t>
            </a:r>
            <a:r>
              <a:rPr lang="en-US" sz="2400" dirty="0" err="1" smtClean="0">
                <a:latin typeface="Arial" pitchFamily="34" charset="0"/>
                <a:ea typeface="ＭＳ Ｐゴシック" pitchFamily="34" charset="-128"/>
                <a:cs typeface="Arial" pitchFamily="34" charset="0"/>
              </a:rPr>
              <a:t>discordia</a:t>
            </a:r>
            <a:r>
              <a:rPr lang="en-US" sz="2400" dirty="0" smtClean="0">
                <a:latin typeface="Arial" pitchFamily="34" charset="0"/>
                <a:ea typeface="ＭＳ Ｐゴシック" pitchFamily="34" charset="-128"/>
                <a:cs typeface="Arial" pitchFamily="34" charset="0"/>
              </a:rPr>
              <a:t> marital </a:t>
            </a:r>
            <a:r>
              <a:rPr lang="en-US" sz="2400" dirty="0" err="1" smtClean="0">
                <a:latin typeface="Arial" pitchFamily="34" charset="0"/>
                <a:ea typeface="ＭＳ Ｐゴシック" pitchFamily="34" charset="-128"/>
                <a:cs typeface="Arial" pitchFamily="34" charset="0"/>
              </a:rPr>
              <a:t>marcada</a:t>
            </a:r>
            <a:r>
              <a:rPr lang="en-US" sz="2400" dirty="0" smtClean="0">
                <a:latin typeface="Arial" pitchFamily="34" charset="0"/>
                <a:ea typeface="ＭＳ Ｐゴシック" pitchFamily="34" charset="-128"/>
                <a:cs typeface="Arial" pitchFamily="34" charset="0"/>
              </a:rPr>
              <a:t>, los </a:t>
            </a:r>
            <a:r>
              <a:rPr lang="en-US" sz="2400" dirty="0" err="1" smtClean="0">
                <a:latin typeface="Arial" pitchFamily="34" charset="0"/>
                <a:ea typeface="ＭＳ Ｐゴシック" pitchFamily="34" charset="-128"/>
                <a:cs typeface="Arial" pitchFamily="34" charset="0"/>
              </a:rPr>
              <a:t>trastornos</a:t>
            </a:r>
            <a:r>
              <a:rPr lang="en-US" sz="2400" dirty="0" smtClean="0">
                <a:latin typeface="Arial" pitchFamily="34" charset="0"/>
                <a:ea typeface="ＭＳ Ｐゴシック" pitchFamily="34" charset="-128"/>
                <a:cs typeface="Arial" pitchFamily="34" charset="0"/>
              </a:rPr>
              <a:t> </a:t>
            </a:r>
            <a:r>
              <a:rPr lang="en-US" sz="2400" dirty="0" err="1" smtClean="0">
                <a:latin typeface="Arial" pitchFamily="34" charset="0"/>
                <a:ea typeface="ＭＳ Ｐゴシック" pitchFamily="34" charset="-128"/>
                <a:cs typeface="Arial" pitchFamily="34" charset="0"/>
              </a:rPr>
              <a:t>mentales</a:t>
            </a:r>
            <a:r>
              <a:rPr lang="en-US" sz="2400" dirty="0" smtClean="0">
                <a:latin typeface="Arial" pitchFamily="34" charset="0"/>
                <a:ea typeface="ＭＳ Ｐゴシック" pitchFamily="34" charset="-128"/>
                <a:cs typeface="Arial" pitchFamily="34" charset="0"/>
              </a:rPr>
              <a:t> </a:t>
            </a:r>
            <a:r>
              <a:rPr lang="en-US" sz="2400" dirty="0" err="1" smtClean="0">
                <a:latin typeface="Arial" pitchFamily="34" charset="0"/>
                <a:ea typeface="ＭＳ Ｐゴシック" pitchFamily="34" charset="-128"/>
                <a:cs typeface="Arial" pitchFamily="34" charset="0"/>
              </a:rPr>
              <a:t>maternos</a:t>
            </a:r>
            <a:r>
              <a:rPr lang="en-US" sz="2400" dirty="0" smtClean="0">
                <a:latin typeface="Arial" pitchFamily="34" charset="0"/>
                <a:ea typeface="ＭＳ Ｐゴシック" pitchFamily="34" charset="-128"/>
                <a:cs typeface="Arial" pitchFamily="34" charset="0"/>
              </a:rPr>
              <a:t> y la </a:t>
            </a:r>
            <a:r>
              <a:rPr lang="en-US" sz="2400" dirty="0" err="1" smtClean="0">
                <a:latin typeface="Arial" pitchFamily="34" charset="0"/>
                <a:ea typeface="ＭＳ Ｐゴシック" pitchFamily="34" charset="-128"/>
                <a:cs typeface="Arial" pitchFamily="34" charset="0"/>
              </a:rPr>
              <a:t>delincuencia</a:t>
            </a:r>
            <a:r>
              <a:rPr lang="en-US" sz="2400" dirty="0" smtClean="0">
                <a:latin typeface="Arial" pitchFamily="34" charset="0"/>
                <a:ea typeface="ＭＳ Ｐゴシック" pitchFamily="34" charset="-128"/>
                <a:cs typeface="Arial" pitchFamily="34" charset="0"/>
              </a:rPr>
              <a:t> </a:t>
            </a:r>
            <a:r>
              <a:rPr lang="en-US" sz="2400" dirty="0" err="1" smtClean="0">
                <a:latin typeface="Arial" pitchFamily="34" charset="0"/>
                <a:ea typeface="ＭＳ Ｐゴシック" pitchFamily="34" charset="-128"/>
                <a:cs typeface="Arial" pitchFamily="34" charset="0"/>
              </a:rPr>
              <a:t>paterna</a:t>
            </a:r>
            <a:r>
              <a:rPr lang="en-US" sz="2400" dirty="0" smtClean="0">
                <a:latin typeface="Arial" pitchFamily="34" charset="0"/>
                <a:ea typeface="ＭＳ Ｐゴシック" pitchFamily="34" charset="-128"/>
                <a:cs typeface="Arial" pitchFamily="34" charset="0"/>
              </a:rPr>
              <a:t>, </a:t>
            </a:r>
            <a:r>
              <a:rPr lang="en-US" sz="2400" dirty="0" err="1" smtClean="0">
                <a:latin typeface="Arial" pitchFamily="34" charset="0"/>
                <a:ea typeface="ＭＳ Ｐゴシック" pitchFamily="34" charset="-128"/>
                <a:cs typeface="Arial" pitchFamily="34" charset="0"/>
              </a:rPr>
              <a:t>podría</a:t>
            </a:r>
            <a:r>
              <a:rPr lang="en-US" sz="2400" dirty="0" smtClean="0">
                <a:latin typeface="Arial" pitchFamily="34" charset="0"/>
                <a:ea typeface="ＭＳ Ｐゴシック" pitchFamily="34" charset="-128"/>
                <a:cs typeface="Arial" pitchFamily="34" charset="0"/>
              </a:rPr>
              <a:t> </a:t>
            </a:r>
            <a:r>
              <a:rPr lang="en-US" sz="2400" dirty="0" err="1" smtClean="0">
                <a:latin typeface="Arial" pitchFamily="34" charset="0"/>
                <a:ea typeface="ＭＳ Ｐゴシック" pitchFamily="34" charset="-128"/>
                <a:cs typeface="Arial" pitchFamily="34" charset="0"/>
              </a:rPr>
              <a:t>también</a:t>
            </a:r>
            <a:r>
              <a:rPr lang="en-US" sz="2400" dirty="0" smtClean="0">
                <a:latin typeface="Arial" pitchFamily="34" charset="0"/>
                <a:ea typeface="ＭＳ Ｐゴシック" pitchFamily="34" charset="-128"/>
                <a:cs typeface="Arial" pitchFamily="34" charset="0"/>
              </a:rPr>
              <a:t> </a:t>
            </a:r>
            <a:r>
              <a:rPr lang="en-US" sz="2400" dirty="0" err="1" smtClean="0">
                <a:latin typeface="Arial" pitchFamily="34" charset="0"/>
                <a:ea typeface="ＭＳ Ｐゴシック" pitchFamily="34" charset="-128"/>
                <a:cs typeface="Arial" pitchFamily="34" charset="0"/>
              </a:rPr>
              <a:t>intervenir</a:t>
            </a:r>
            <a:r>
              <a:rPr lang="en-US" sz="2400" dirty="0" smtClean="0">
                <a:latin typeface="Arial" pitchFamily="34" charset="0"/>
                <a:ea typeface="ＭＳ Ｐゴシック" pitchFamily="34" charset="-128"/>
                <a:cs typeface="Arial" pitchFamily="34" charset="0"/>
              </a:rPr>
              <a:t> en la </a:t>
            </a:r>
            <a:r>
              <a:rPr lang="en-US" sz="2400" dirty="0" err="1" smtClean="0">
                <a:latin typeface="Arial" pitchFamily="34" charset="0"/>
                <a:ea typeface="ＭＳ Ｐゴシック" pitchFamily="34" charset="-128"/>
                <a:cs typeface="Arial" pitchFamily="34" charset="0"/>
              </a:rPr>
              <a:t>etiología</a:t>
            </a:r>
            <a:r>
              <a:rPr lang="en-US" sz="2400" dirty="0" smtClean="0">
                <a:latin typeface="Arial" pitchFamily="34" charset="0"/>
                <a:ea typeface="ＭＳ Ｐゴシック" pitchFamily="34" charset="-128"/>
                <a:cs typeface="Arial" pitchFamily="34" charset="0"/>
              </a:rPr>
              <a:t> del TDAH</a:t>
            </a:r>
            <a:r>
              <a:rPr lang="en-US" sz="2400" baseline="30000" dirty="0" smtClean="0">
                <a:latin typeface="Arial" pitchFamily="34" charset="0"/>
                <a:ea typeface="ＭＳ Ｐゴシック" pitchFamily="34" charset="-128"/>
                <a:cs typeface="Arial" pitchFamily="34" charset="0"/>
              </a:rPr>
              <a:t>1</a:t>
            </a:r>
          </a:p>
          <a:p>
            <a:pPr algn="just"/>
            <a:endParaRPr lang="en-US" sz="2400" baseline="30000" dirty="0" smtClean="0">
              <a:ea typeface="ＭＳ Ｐゴシック" pitchFamily="34" charset="-128"/>
              <a:cs typeface="Arial" charset="0"/>
            </a:endParaRPr>
          </a:p>
          <a:p>
            <a:pPr algn="just"/>
            <a:endParaRPr lang="en-US" sz="2400" baseline="30000" dirty="0" smtClean="0">
              <a:ea typeface="ＭＳ Ｐゴシック" pitchFamily="34" charset="-128"/>
              <a:cs typeface="Arial" charset="0"/>
            </a:endParaRPr>
          </a:p>
          <a:p>
            <a:pPr algn="just"/>
            <a:endParaRPr lang="en-US" sz="2400" baseline="30000" dirty="0" smtClean="0">
              <a:ea typeface="ＭＳ Ｐゴシック" pitchFamily="34" charset="-128"/>
              <a:cs typeface="Arial" charset="0"/>
            </a:endParaRPr>
          </a:p>
          <a:p>
            <a:pPr algn="just"/>
            <a:endParaRPr lang="en-US" sz="2400" baseline="30000" dirty="0" smtClean="0">
              <a:ea typeface="ＭＳ Ｐゴシック" pitchFamily="34" charset="-128"/>
              <a:cs typeface="Arial" charset="0"/>
            </a:endParaRPr>
          </a:p>
          <a:p>
            <a:pPr>
              <a:buNone/>
            </a:pPr>
            <a:endParaRPr lang="en-US" sz="1900" dirty="0" smtClean="0">
              <a:ea typeface="ＭＳ Ｐゴシック" pitchFamily="34" charset="-128"/>
              <a:cs typeface="Arial" charset="0"/>
            </a:endParaRPr>
          </a:p>
          <a:p>
            <a:r>
              <a:rPr lang="en-US" sz="1200" dirty="0" smtClean="0">
                <a:ea typeface="ＭＳ Ｐゴシック" pitchFamily="34" charset="-128"/>
              </a:rPr>
              <a:t>1. </a:t>
            </a:r>
            <a:r>
              <a:rPr lang="en-US" sz="1200" dirty="0" err="1" smtClean="0">
                <a:ea typeface="ＭＳ Ｐゴシック" pitchFamily="34" charset="-128"/>
              </a:rPr>
              <a:t>Biederman</a:t>
            </a:r>
            <a:r>
              <a:rPr lang="en-US" sz="1200" dirty="0" smtClean="0">
                <a:ea typeface="ＭＳ Ｐゴシック" pitchFamily="34" charset="-128"/>
              </a:rPr>
              <a:t> J &amp; </a:t>
            </a:r>
            <a:r>
              <a:rPr lang="en-US" sz="1200" dirty="0" err="1" smtClean="0">
                <a:ea typeface="ＭＳ Ｐゴシック" pitchFamily="34" charset="-128"/>
              </a:rPr>
              <a:t>Faraone</a:t>
            </a:r>
            <a:r>
              <a:rPr lang="en-US" sz="1200" dirty="0" smtClean="0">
                <a:ea typeface="ＭＳ Ｐゴシック" pitchFamily="34" charset="-128"/>
              </a:rPr>
              <a:t> SV. </a:t>
            </a:r>
            <a:r>
              <a:rPr lang="en-US" sz="1200" i="1" dirty="0" smtClean="0">
                <a:ea typeface="ＭＳ Ｐゴシック" pitchFamily="34" charset="-128"/>
              </a:rPr>
              <a:t>J </a:t>
            </a:r>
            <a:r>
              <a:rPr lang="en-US" sz="1200" i="1" dirty="0" err="1" smtClean="0">
                <a:ea typeface="ＭＳ Ｐゴシック" pitchFamily="34" charset="-128"/>
              </a:rPr>
              <a:t>Atten</a:t>
            </a:r>
            <a:r>
              <a:rPr lang="en-US" sz="1200" i="1" dirty="0" smtClean="0">
                <a:ea typeface="ＭＳ Ｐゴシック" pitchFamily="34" charset="-128"/>
              </a:rPr>
              <a:t> </a:t>
            </a:r>
            <a:r>
              <a:rPr lang="en-US" sz="1200" i="1" dirty="0" err="1" smtClean="0">
                <a:ea typeface="ＭＳ Ｐゴシック" pitchFamily="34" charset="-128"/>
              </a:rPr>
              <a:t>Disord</a:t>
            </a:r>
            <a:r>
              <a:rPr lang="en-US" sz="1200" dirty="0" smtClean="0">
                <a:ea typeface="ＭＳ Ｐゴシック" pitchFamily="34" charset="-128"/>
              </a:rPr>
              <a:t> 2002; 6 (</a:t>
            </a:r>
            <a:r>
              <a:rPr lang="en-US" sz="1200" dirty="0" err="1" smtClean="0">
                <a:ea typeface="ＭＳ Ｐゴシック" pitchFamily="34" charset="-128"/>
              </a:rPr>
              <a:t>Suppl</a:t>
            </a:r>
            <a:r>
              <a:rPr lang="en-US" sz="1200" dirty="0" smtClean="0">
                <a:ea typeface="ＭＳ Ｐゴシック" pitchFamily="34" charset="-128"/>
              </a:rPr>
              <a:t> 1): S7-S16.</a:t>
            </a:r>
          </a:p>
          <a:p>
            <a:endParaRPr lang="es-E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57188" y="1"/>
            <a:ext cx="8329612" cy="785794"/>
          </a:xfrm>
        </p:spPr>
        <p:txBody>
          <a:bodyPr/>
          <a:lstStyle/>
          <a:p>
            <a:pPr algn="r" eaLnBrk="1" hangingPunct="1"/>
            <a:r>
              <a:rPr lang="en-US" dirty="0" err="1" smtClean="0">
                <a:latin typeface="Arial" pitchFamily="34" charset="0"/>
                <a:ea typeface="ＭＳ Ｐゴシック" pitchFamily="34" charset="-128"/>
                <a:cs typeface="Arial" pitchFamily="34" charset="0"/>
              </a:rPr>
              <a:t>Interacciones</a:t>
            </a:r>
            <a:r>
              <a:rPr lang="en-US" dirty="0" smtClean="0">
                <a:latin typeface="Arial" pitchFamily="34" charset="0"/>
                <a:ea typeface="ＭＳ Ｐゴシック" pitchFamily="34" charset="-128"/>
                <a:cs typeface="Arial" pitchFamily="34" charset="0"/>
              </a:rPr>
              <a:t> genes-</a:t>
            </a:r>
            <a:r>
              <a:rPr lang="en-US" dirty="0" err="1" smtClean="0">
                <a:latin typeface="Arial" pitchFamily="34" charset="0"/>
                <a:ea typeface="ＭＳ Ｐゴシック" pitchFamily="34" charset="-128"/>
                <a:cs typeface="Arial" pitchFamily="34" charset="0"/>
              </a:rPr>
              <a:t>entorno</a:t>
            </a:r>
            <a:endParaRPr lang="en-US" dirty="0" smtClean="0">
              <a:latin typeface="Arial" pitchFamily="34" charset="0"/>
              <a:ea typeface="ＭＳ Ｐゴシック" pitchFamily="34" charset="-128"/>
              <a:cs typeface="Arial" pitchFamily="34" charset="0"/>
            </a:endParaRPr>
          </a:p>
        </p:txBody>
      </p:sp>
      <p:sp>
        <p:nvSpPr>
          <p:cNvPr id="32771" name="Content Placeholder 2"/>
          <p:cNvSpPr>
            <a:spLocks noGrp="1"/>
          </p:cNvSpPr>
          <p:nvPr>
            <p:ph sz="quarter" idx="1"/>
          </p:nvPr>
        </p:nvSpPr>
        <p:spPr>
          <a:xfrm>
            <a:off x="457200" y="1125538"/>
            <a:ext cx="8229600" cy="4840287"/>
          </a:xfrm>
        </p:spPr>
        <p:txBody>
          <a:bodyPr/>
          <a:lstStyle/>
          <a:p>
            <a:pPr eaLnBrk="1" hangingPunct="1"/>
            <a:r>
              <a:rPr lang="en-US" sz="2000" dirty="0" smtClean="0">
                <a:latin typeface="Arial" pitchFamily="34" charset="0"/>
                <a:ea typeface="ＭＳ Ｐゴシック" pitchFamily="34" charset="-128"/>
                <a:cs typeface="Arial" pitchFamily="34" charset="0"/>
              </a:rPr>
              <a:t>Deben </a:t>
            </a:r>
            <a:r>
              <a:rPr lang="en-US" sz="2000" dirty="0" err="1" smtClean="0">
                <a:latin typeface="Arial" pitchFamily="34" charset="0"/>
                <a:ea typeface="ＭＳ Ｐゴシック" pitchFamily="34" charset="-128"/>
                <a:cs typeface="Arial" pitchFamily="34" charset="0"/>
              </a:rPr>
              <a:t>tenerse</a:t>
            </a:r>
            <a:r>
              <a:rPr lang="en-US" sz="2000" dirty="0" smtClean="0">
                <a:latin typeface="Arial" pitchFamily="34" charset="0"/>
                <a:ea typeface="ＭＳ Ｐゴシック" pitchFamily="34" charset="-128"/>
                <a:cs typeface="Arial" pitchFamily="34" charset="0"/>
              </a:rPr>
              <a:t> en </a:t>
            </a:r>
            <a:r>
              <a:rPr lang="en-US" sz="2000" dirty="0" err="1" smtClean="0">
                <a:latin typeface="Arial" pitchFamily="34" charset="0"/>
                <a:ea typeface="ＭＳ Ｐゴシック" pitchFamily="34" charset="-128"/>
                <a:cs typeface="Arial" pitchFamily="34" charset="0"/>
              </a:rPr>
              <a:t>cuenta</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otros</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modelos</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etiológicos</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más</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complejos</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que</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incorporen</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las</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interacciones</a:t>
            </a:r>
            <a:r>
              <a:rPr lang="en-US" sz="2000" dirty="0" smtClean="0">
                <a:latin typeface="Arial" pitchFamily="34" charset="0"/>
                <a:ea typeface="ＭＳ Ｐゴシック" pitchFamily="34" charset="-128"/>
                <a:cs typeface="Arial" pitchFamily="34" charset="0"/>
              </a:rPr>
              <a:t> genes-</a:t>
            </a:r>
            <a:r>
              <a:rPr lang="en-US" sz="2000" dirty="0" err="1" smtClean="0">
                <a:latin typeface="Arial" pitchFamily="34" charset="0"/>
                <a:ea typeface="ＭＳ Ｐゴシック" pitchFamily="34" charset="-128"/>
                <a:cs typeface="Arial" pitchFamily="34" charset="0"/>
              </a:rPr>
              <a:t>entorno</a:t>
            </a:r>
            <a:r>
              <a:rPr lang="en-US" sz="2000" dirty="0" smtClean="0">
                <a:latin typeface="Arial" pitchFamily="34" charset="0"/>
                <a:ea typeface="ＭＳ Ｐゴシック" pitchFamily="34" charset="-128"/>
                <a:cs typeface="Arial" pitchFamily="34" charset="0"/>
              </a:rPr>
              <a:t/>
            </a:r>
            <a:br>
              <a:rPr lang="en-US" sz="2000" dirty="0" smtClean="0">
                <a:latin typeface="Arial" pitchFamily="34" charset="0"/>
                <a:ea typeface="ＭＳ Ｐゴシック" pitchFamily="34" charset="-128"/>
                <a:cs typeface="Arial" pitchFamily="34" charset="0"/>
              </a:rPr>
            </a:br>
            <a:endParaRPr lang="en-US" sz="2000" dirty="0" smtClean="0">
              <a:latin typeface="Arial" pitchFamily="34" charset="0"/>
              <a:ea typeface="ＭＳ Ｐゴシック" pitchFamily="34" charset="-128"/>
              <a:cs typeface="Arial" pitchFamily="34" charset="0"/>
            </a:endParaRPr>
          </a:p>
          <a:p>
            <a:pPr eaLnBrk="1" hangingPunct="1"/>
            <a:r>
              <a:rPr lang="en-US" sz="2000" dirty="0" err="1" smtClean="0">
                <a:latin typeface="Arial" pitchFamily="34" charset="0"/>
                <a:ea typeface="ＭＳ Ｐゴシック" pitchFamily="34" charset="-128"/>
                <a:cs typeface="Arial" pitchFamily="34" charset="0"/>
              </a:rPr>
              <a:t>Casi</a:t>
            </a:r>
            <a:r>
              <a:rPr lang="en-US" sz="2000" dirty="0" smtClean="0">
                <a:latin typeface="Arial" pitchFamily="34" charset="0"/>
                <a:ea typeface="ＭＳ Ｐゴシック" pitchFamily="34" charset="-128"/>
                <a:cs typeface="Arial" pitchFamily="34" charset="0"/>
              </a:rPr>
              <a:t> con </a:t>
            </a:r>
            <a:r>
              <a:rPr lang="en-US" sz="2000" dirty="0" err="1" smtClean="0">
                <a:latin typeface="Arial" pitchFamily="34" charset="0"/>
                <a:ea typeface="ＭＳ Ｐゴシック" pitchFamily="34" charset="-128"/>
                <a:cs typeface="Arial" pitchFamily="34" charset="0"/>
              </a:rPr>
              <a:t>certeza</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existe</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una</a:t>
            </a:r>
            <a:r>
              <a:rPr lang="en-US" sz="2000" dirty="0" smtClean="0">
                <a:latin typeface="Arial" pitchFamily="34" charset="0"/>
                <a:ea typeface="ＭＳ Ｐゴシック" pitchFamily="34" charset="-128"/>
                <a:cs typeface="Arial" pitchFamily="34" charset="0"/>
              </a:rPr>
              <a:t> </a:t>
            </a:r>
            <a:r>
              <a:rPr lang="en-US" sz="2000" dirty="0" err="1" smtClean="0">
                <a:solidFill>
                  <a:schemeClr val="accent2"/>
                </a:solidFill>
                <a:latin typeface="Arial" pitchFamily="34" charset="0"/>
                <a:ea typeface="ＭＳ Ｐゴシック" pitchFamily="34" charset="-128"/>
                <a:cs typeface="Arial" pitchFamily="34" charset="0"/>
              </a:rPr>
              <a:t>correlación</a:t>
            </a:r>
            <a:r>
              <a:rPr lang="en-US" sz="2000" dirty="0" smtClean="0">
                <a:solidFill>
                  <a:schemeClr val="accent2"/>
                </a:solidFill>
                <a:latin typeface="Arial" pitchFamily="34" charset="0"/>
                <a:ea typeface="ＭＳ Ｐゴシック" pitchFamily="34" charset="-128"/>
                <a:cs typeface="Arial" pitchFamily="34" charset="0"/>
              </a:rPr>
              <a:t> genes-</a:t>
            </a:r>
            <a:r>
              <a:rPr lang="en-US" sz="2000" dirty="0" err="1" smtClean="0">
                <a:solidFill>
                  <a:schemeClr val="accent2"/>
                </a:solidFill>
                <a:latin typeface="Arial" pitchFamily="34" charset="0"/>
                <a:ea typeface="ＭＳ Ｐゴシック" pitchFamily="34" charset="-128"/>
                <a:cs typeface="Arial" pitchFamily="34" charset="0"/>
              </a:rPr>
              <a:t>ambiente</a:t>
            </a:r>
            <a:r>
              <a:rPr lang="en-US" sz="2000" dirty="0" smtClean="0">
                <a:solidFill>
                  <a:schemeClr val="accent2"/>
                </a:solidFill>
                <a:latin typeface="Arial" pitchFamily="34" charset="0"/>
                <a:ea typeface="ＭＳ Ｐゴシック" pitchFamily="34" charset="-128"/>
                <a:cs typeface="Arial" pitchFamily="34" charset="0"/>
              </a:rPr>
              <a:t> </a:t>
            </a:r>
            <a:r>
              <a:rPr lang="en-US" sz="2000" dirty="0" smtClean="0">
                <a:latin typeface="Arial" pitchFamily="34" charset="0"/>
                <a:ea typeface="ＭＳ Ｐゴシック" pitchFamily="34" charset="-128"/>
                <a:cs typeface="Arial" pitchFamily="34" charset="0"/>
              </a:rPr>
              <a:t>en el TDAH</a:t>
            </a:r>
            <a:r>
              <a:rPr lang="en-US" sz="2000" baseline="30000" dirty="0" smtClean="0">
                <a:latin typeface="Arial" pitchFamily="34" charset="0"/>
                <a:ea typeface="ＭＳ Ｐゴシック" pitchFamily="34" charset="-128"/>
                <a:cs typeface="Arial" pitchFamily="34" charset="0"/>
              </a:rPr>
              <a:t>1</a:t>
            </a:r>
            <a:endParaRPr lang="en-US" sz="2000" dirty="0" smtClean="0">
              <a:latin typeface="Arial" pitchFamily="34" charset="0"/>
              <a:ea typeface="ＭＳ Ｐゴシック" pitchFamily="34" charset="-128"/>
              <a:cs typeface="Arial" pitchFamily="34" charset="0"/>
            </a:endParaRPr>
          </a:p>
          <a:p>
            <a:pPr lvl="1" eaLnBrk="1" hangingPunct="1"/>
            <a:r>
              <a:rPr lang="en-US" sz="2000" dirty="0" smtClean="0">
                <a:latin typeface="Arial" pitchFamily="34" charset="0"/>
                <a:ea typeface="ＭＳ Ｐゴシック" pitchFamily="34" charset="-128"/>
                <a:cs typeface="Arial" pitchFamily="34" charset="0"/>
              </a:rPr>
              <a:t>Los </a:t>
            </a:r>
            <a:r>
              <a:rPr lang="en-US" sz="2000" dirty="0" err="1" smtClean="0">
                <a:latin typeface="Arial" pitchFamily="34" charset="0"/>
                <a:ea typeface="ＭＳ Ｐゴシック" pitchFamily="34" charset="-128"/>
                <a:cs typeface="Arial" pitchFamily="34" charset="0"/>
              </a:rPr>
              <a:t>entornos</a:t>
            </a:r>
            <a:r>
              <a:rPr lang="en-US" sz="2000" dirty="0" smtClean="0">
                <a:latin typeface="Arial" pitchFamily="34" charset="0"/>
                <a:ea typeface="ＭＳ Ｐゴシック" pitchFamily="34" charset="-128"/>
                <a:cs typeface="Arial" pitchFamily="34" charset="0"/>
              </a:rPr>
              <a:t> de </a:t>
            </a:r>
            <a:r>
              <a:rPr lang="en-US" sz="2000" dirty="0" err="1" smtClean="0">
                <a:latin typeface="Arial" pitchFamily="34" charset="0"/>
                <a:ea typeface="ＭＳ Ｐゴシック" pitchFamily="34" charset="-128"/>
                <a:cs typeface="Arial" pitchFamily="34" charset="0"/>
              </a:rPr>
              <a:t>riesgo</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experimentados</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por</a:t>
            </a:r>
            <a:r>
              <a:rPr lang="en-US" sz="2000" dirty="0" smtClean="0">
                <a:latin typeface="Arial" pitchFamily="34" charset="0"/>
                <a:ea typeface="ＭＳ Ｐゴシック" pitchFamily="34" charset="-128"/>
                <a:cs typeface="Arial" pitchFamily="34" charset="0"/>
              </a:rPr>
              <a:t> el </a:t>
            </a:r>
            <a:r>
              <a:rPr lang="en-US" sz="2000" dirty="0" err="1" smtClean="0">
                <a:latin typeface="Arial" pitchFamily="34" charset="0"/>
                <a:ea typeface="ＭＳ Ｐゴシック" pitchFamily="34" charset="-128"/>
                <a:cs typeface="Arial" pitchFamily="34" charset="0"/>
              </a:rPr>
              <a:t>niño</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podrían</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correlacionarse</a:t>
            </a:r>
            <a:r>
              <a:rPr lang="en-US" sz="2000" dirty="0" smtClean="0">
                <a:latin typeface="Arial" pitchFamily="34" charset="0"/>
                <a:ea typeface="ＭＳ Ｐゴシック" pitchFamily="34" charset="-128"/>
                <a:cs typeface="Arial" pitchFamily="34" charset="0"/>
              </a:rPr>
              <a:t> con los genes </a:t>
            </a:r>
            <a:r>
              <a:rPr lang="en-US" sz="2000" dirty="0" err="1" smtClean="0">
                <a:latin typeface="Arial" pitchFamily="34" charset="0"/>
                <a:ea typeface="ＭＳ Ｐゴシック" pitchFamily="34" charset="-128"/>
                <a:cs typeface="Arial" pitchFamily="34" charset="0"/>
              </a:rPr>
              <a:t>compartidos</a:t>
            </a:r>
            <a:r>
              <a:rPr lang="en-US" sz="2000" dirty="0" smtClean="0">
                <a:latin typeface="Arial" pitchFamily="34" charset="0"/>
                <a:ea typeface="ＭＳ Ｐゴシック" pitchFamily="34" charset="-128"/>
                <a:cs typeface="Arial" pitchFamily="34" charset="0"/>
              </a:rPr>
              <a:t> con </a:t>
            </a:r>
            <a:r>
              <a:rPr lang="en-US" sz="2000" dirty="0" err="1" smtClean="0">
                <a:latin typeface="Arial" pitchFamily="34" charset="0"/>
                <a:ea typeface="ＭＳ Ｐゴシック" pitchFamily="34" charset="-128"/>
                <a:cs typeface="Arial" pitchFamily="34" charset="0"/>
              </a:rPr>
              <a:t>sus</a:t>
            </a:r>
            <a:r>
              <a:rPr lang="en-US" sz="2000" dirty="0" smtClean="0">
                <a:latin typeface="Arial" pitchFamily="34" charset="0"/>
                <a:ea typeface="ＭＳ Ｐゴシック" pitchFamily="34" charset="-128"/>
                <a:cs typeface="Arial" pitchFamily="34" charset="0"/>
              </a:rPr>
              <a:t> padres</a:t>
            </a:r>
            <a:r>
              <a:rPr lang="en-US" sz="2000" baseline="30000" dirty="0" smtClean="0">
                <a:latin typeface="Arial" pitchFamily="34" charset="0"/>
                <a:ea typeface="ＭＳ Ｐゴシック" pitchFamily="34" charset="-128"/>
                <a:cs typeface="Arial" pitchFamily="34" charset="0"/>
              </a:rPr>
              <a:t>1</a:t>
            </a:r>
            <a:endParaRPr lang="en-US" sz="2000" dirty="0" smtClean="0">
              <a:latin typeface="Arial" pitchFamily="34" charset="0"/>
              <a:ea typeface="ＭＳ Ｐゴシック" pitchFamily="34" charset="-128"/>
              <a:cs typeface="Arial" pitchFamily="34" charset="0"/>
            </a:endParaRPr>
          </a:p>
          <a:p>
            <a:pPr lvl="1" eaLnBrk="1" hangingPunct="1"/>
            <a:r>
              <a:rPr lang="en-US" sz="2000" dirty="0" smtClean="0">
                <a:latin typeface="Arial" pitchFamily="34" charset="0"/>
                <a:ea typeface="ＭＳ Ｐゴシック" pitchFamily="34" charset="-128"/>
                <a:cs typeface="Arial" pitchFamily="34" charset="0"/>
              </a:rPr>
              <a:t>Los </a:t>
            </a:r>
            <a:r>
              <a:rPr lang="en-US" sz="2000" dirty="0" err="1" smtClean="0">
                <a:latin typeface="Arial" pitchFamily="34" charset="0"/>
                <a:ea typeface="ＭＳ Ｐゴシック" pitchFamily="34" charset="-128"/>
                <a:cs typeface="Arial" pitchFamily="34" charset="0"/>
              </a:rPr>
              <a:t>entornos</a:t>
            </a:r>
            <a:r>
              <a:rPr lang="en-US" sz="2000" dirty="0" smtClean="0">
                <a:latin typeface="Arial" pitchFamily="34" charset="0"/>
                <a:ea typeface="ＭＳ Ｐゴシック" pitchFamily="34" charset="-128"/>
                <a:cs typeface="Arial" pitchFamily="34" charset="0"/>
              </a:rPr>
              <a:t> de </a:t>
            </a:r>
            <a:r>
              <a:rPr lang="en-US" sz="2000" dirty="0" err="1" smtClean="0">
                <a:latin typeface="Arial" pitchFamily="34" charset="0"/>
                <a:ea typeface="ＭＳ Ｐゴシック" pitchFamily="34" charset="-128"/>
                <a:cs typeface="Arial" pitchFamily="34" charset="0"/>
              </a:rPr>
              <a:t>riesgo</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podrían</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estar</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relacionados</a:t>
            </a:r>
            <a:r>
              <a:rPr lang="en-US" sz="2000" dirty="0" smtClean="0">
                <a:latin typeface="Arial" pitchFamily="34" charset="0"/>
                <a:ea typeface="ＭＳ Ｐゴシック" pitchFamily="34" charset="-128"/>
                <a:cs typeface="Arial" pitchFamily="34" charset="0"/>
              </a:rPr>
              <a:t> con </a:t>
            </a:r>
            <a:r>
              <a:rPr lang="en-US" sz="2000" dirty="0" err="1" smtClean="0">
                <a:latin typeface="Arial" pitchFamily="34" charset="0"/>
                <a:ea typeface="ＭＳ Ｐゴシック" pitchFamily="34" charset="-128"/>
                <a:cs typeface="Arial" pitchFamily="34" charset="0"/>
              </a:rPr>
              <a:t>ciertas</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características</a:t>
            </a:r>
            <a:r>
              <a:rPr lang="en-US" sz="2000" dirty="0" smtClean="0">
                <a:latin typeface="Arial" pitchFamily="34" charset="0"/>
                <a:ea typeface="ＭＳ Ｐゴシック" pitchFamily="34" charset="-128"/>
                <a:cs typeface="Arial" pitchFamily="34" charset="0"/>
              </a:rPr>
              <a:t> del </a:t>
            </a:r>
            <a:r>
              <a:rPr lang="en-US" sz="2000" dirty="0" err="1" smtClean="0">
                <a:latin typeface="Arial" pitchFamily="34" charset="0"/>
                <a:ea typeface="ＭＳ Ｐゴシック" pitchFamily="34" charset="-128"/>
                <a:cs typeface="Arial" pitchFamily="34" charset="0"/>
              </a:rPr>
              <a:t>niño</a:t>
            </a:r>
            <a:r>
              <a:rPr lang="en-US" sz="2000" dirty="0" smtClean="0">
                <a:latin typeface="Arial" pitchFamily="34" charset="0"/>
                <a:ea typeface="ＭＳ Ｐゴシック" pitchFamily="34" charset="-128"/>
                <a:cs typeface="Arial" pitchFamily="34" charset="0"/>
              </a:rPr>
              <a:t> de base genética</a:t>
            </a:r>
            <a:r>
              <a:rPr lang="en-US" sz="2000" baseline="30000" dirty="0" smtClean="0">
                <a:latin typeface="Arial" pitchFamily="34" charset="0"/>
                <a:ea typeface="ＭＳ Ｐゴシック" pitchFamily="34" charset="-128"/>
                <a:cs typeface="Arial" pitchFamily="34" charset="0"/>
              </a:rPr>
              <a:t>1</a:t>
            </a:r>
          </a:p>
          <a:p>
            <a:pPr lvl="1" eaLnBrk="1" hangingPunct="1"/>
            <a:endParaRPr lang="en-US" sz="2000" baseline="30000" dirty="0" smtClean="0">
              <a:latin typeface="Arial" pitchFamily="34" charset="0"/>
              <a:ea typeface="ＭＳ Ｐゴシック" pitchFamily="34" charset="-128"/>
              <a:cs typeface="Arial" pitchFamily="34" charset="0"/>
            </a:endParaRPr>
          </a:p>
          <a:p>
            <a:pPr eaLnBrk="1" hangingPunct="1"/>
            <a:r>
              <a:rPr lang="en-US" sz="2000" dirty="0" smtClean="0">
                <a:latin typeface="Arial" pitchFamily="34" charset="0"/>
                <a:ea typeface="ＭＳ Ｐゴシック" pitchFamily="34" charset="-128"/>
                <a:cs typeface="Arial" pitchFamily="34" charset="0"/>
              </a:rPr>
              <a:t>Los </a:t>
            </a:r>
            <a:r>
              <a:rPr lang="en-US" sz="2000" dirty="0" err="1" smtClean="0">
                <a:latin typeface="Arial" pitchFamily="34" charset="0"/>
                <a:ea typeface="ＭＳ Ｐゴシック" pitchFamily="34" charset="-128"/>
                <a:cs typeface="Arial" pitchFamily="34" charset="0"/>
              </a:rPr>
              <a:t>datos</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que</a:t>
            </a:r>
            <a:r>
              <a:rPr lang="en-US" sz="2000" dirty="0" smtClean="0">
                <a:latin typeface="Arial" pitchFamily="34" charset="0"/>
                <a:ea typeface="ＭＳ Ｐゴシック" pitchFamily="34" charset="-128"/>
                <a:cs typeface="Arial" pitchFamily="34" charset="0"/>
              </a:rPr>
              <a:t> van </a:t>
            </a:r>
            <a:r>
              <a:rPr lang="en-US" sz="2000" dirty="0" err="1" smtClean="0">
                <a:latin typeface="Arial" pitchFamily="34" charset="0"/>
                <a:ea typeface="ＭＳ Ｐゴシック" pitchFamily="34" charset="-128"/>
                <a:cs typeface="Arial" pitchFamily="34" charset="0"/>
              </a:rPr>
              <a:t>surgiendo</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también</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avalan</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las</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interacciones</a:t>
            </a:r>
            <a:r>
              <a:rPr lang="en-US" sz="2000" dirty="0" smtClean="0">
                <a:latin typeface="Arial" pitchFamily="34" charset="0"/>
                <a:ea typeface="ＭＳ Ｐゴシック" pitchFamily="34" charset="-128"/>
                <a:cs typeface="Arial" pitchFamily="34" charset="0"/>
              </a:rPr>
              <a:t> genes-</a:t>
            </a:r>
            <a:r>
              <a:rPr lang="en-US" sz="2000" dirty="0" err="1" smtClean="0">
                <a:latin typeface="Arial" pitchFamily="34" charset="0"/>
                <a:ea typeface="ＭＳ Ｐゴシック" pitchFamily="34" charset="-128"/>
                <a:cs typeface="Arial" pitchFamily="34" charset="0"/>
              </a:rPr>
              <a:t>ambiente</a:t>
            </a:r>
            <a:r>
              <a:rPr lang="en-US" sz="2000" dirty="0" smtClean="0">
                <a:latin typeface="Arial" pitchFamily="34" charset="0"/>
                <a:ea typeface="ＭＳ Ｐゴシック" pitchFamily="34" charset="-128"/>
                <a:cs typeface="Arial" pitchFamily="34" charset="0"/>
              </a:rPr>
              <a:t> en el TDAH</a:t>
            </a:r>
            <a:r>
              <a:rPr lang="en-US" sz="2000" baseline="30000" dirty="0" smtClean="0">
                <a:latin typeface="Arial" pitchFamily="34" charset="0"/>
                <a:ea typeface="ＭＳ Ｐゴシック" pitchFamily="34" charset="-128"/>
                <a:cs typeface="Arial" pitchFamily="34" charset="0"/>
              </a:rPr>
              <a:t>2</a:t>
            </a:r>
          </a:p>
          <a:p>
            <a:pPr lvl="1" eaLnBrk="1" hangingPunct="1"/>
            <a:r>
              <a:rPr lang="en-US" sz="2000" dirty="0" smtClean="0">
                <a:latin typeface="Arial" pitchFamily="34" charset="0"/>
                <a:ea typeface="ＭＳ Ｐゴシック" pitchFamily="34" charset="-128"/>
                <a:cs typeface="Arial" pitchFamily="34" charset="0"/>
              </a:rPr>
              <a:t>El </a:t>
            </a:r>
            <a:r>
              <a:rPr lang="en-US" sz="2000" dirty="0" err="1" smtClean="0">
                <a:latin typeface="Arial" pitchFamily="34" charset="0"/>
                <a:ea typeface="ＭＳ Ｐゴシック" pitchFamily="34" charset="-128"/>
                <a:cs typeface="Arial" pitchFamily="34" charset="0"/>
              </a:rPr>
              <a:t>efecto</a:t>
            </a:r>
            <a:r>
              <a:rPr lang="en-US" sz="2000" dirty="0" smtClean="0">
                <a:latin typeface="Arial" pitchFamily="34" charset="0"/>
                <a:ea typeface="ＭＳ Ｐゴシック" pitchFamily="34" charset="-128"/>
                <a:cs typeface="Arial" pitchFamily="34" charset="0"/>
              </a:rPr>
              <a:t> de un gen </a:t>
            </a:r>
            <a:r>
              <a:rPr lang="en-US" sz="2000" dirty="0" err="1" smtClean="0">
                <a:latin typeface="Arial" pitchFamily="34" charset="0"/>
                <a:ea typeface="ＭＳ Ｐゴシック" pitchFamily="34" charset="-128"/>
                <a:cs typeface="Arial" pitchFamily="34" charset="0"/>
              </a:rPr>
              <a:t>está</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influido</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por</a:t>
            </a:r>
            <a:r>
              <a:rPr lang="en-US" sz="2000" dirty="0" smtClean="0">
                <a:latin typeface="Arial" pitchFamily="34" charset="0"/>
                <a:ea typeface="ＭＳ Ｐゴシック" pitchFamily="34" charset="-128"/>
                <a:cs typeface="Arial" pitchFamily="34" charset="0"/>
              </a:rPr>
              <a:t> la </a:t>
            </a:r>
            <a:r>
              <a:rPr lang="en-US" sz="2000" dirty="0" err="1" smtClean="0">
                <a:latin typeface="Arial" pitchFamily="34" charset="0"/>
                <a:ea typeface="ＭＳ Ｐゴシック" pitchFamily="34" charset="-128"/>
                <a:cs typeface="Arial" pitchFamily="34" charset="0"/>
              </a:rPr>
              <a:t>exposición</a:t>
            </a:r>
            <a:r>
              <a:rPr lang="en-US" sz="2000" dirty="0" smtClean="0">
                <a:latin typeface="Arial" pitchFamily="34" charset="0"/>
                <a:ea typeface="ＭＳ Ｐゴシック" pitchFamily="34" charset="-128"/>
                <a:cs typeface="Arial" pitchFamily="34" charset="0"/>
              </a:rPr>
              <a:t> a un </a:t>
            </a:r>
            <a:r>
              <a:rPr lang="en-US" sz="2000" dirty="0" err="1" smtClean="0">
                <a:latin typeface="Arial" pitchFamily="34" charset="0"/>
                <a:ea typeface="ＭＳ Ｐゴシック" pitchFamily="34" charset="-128"/>
                <a:cs typeface="Arial" pitchFamily="34" charset="0"/>
              </a:rPr>
              <a:t>riesgo</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ambiental</a:t>
            </a:r>
            <a:r>
              <a:rPr lang="en-US" sz="2000" dirty="0" smtClean="0">
                <a:latin typeface="Arial" pitchFamily="34" charset="0"/>
                <a:ea typeface="ＭＳ Ｐゴシック" pitchFamily="34" charset="-128"/>
                <a:cs typeface="Arial" pitchFamily="34" charset="0"/>
              </a:rPr>
              <a:t> </a:t>
            </a:r>
            <a:r>
              <a:rPr lang="en-US" sz="2000" dirty="0" err="1" smtClean="0">
                <a:latin typeface="Arial" pitchFamily="34" charset="0"/>
                <a:ea typeface="ＭＳ Ｐゴシック" pitchFamily="34" charset="-128"/>
                <a:cs typeface="Arial" pitchFamily="34" charset="0"/>
              </a:rPr>
              <a:t>concreto</a:t>
            </a:r>
            <a:r>
              <a:rPr lang="en-US" sz="2000" dirty="0" smtClean="0">
                <a:latin typeface="Arial" pitchFamily="34" charset="0"/>
                <a:ea typeface="ＭＳ Ｐゴシック" pitchFamily="34" charset="-128"/>
                <a:cs typeface="Arial" pitchFamily="34" charset="0"/>
              </a:rPr>
              <a:t> o viceversa</a:t>
            </a:r>
            <a:r>
              <a:rPr lang="en-US" sz="2000" baseline="30000" dirty="0" smtClean="0">
                <a:latin typeface="Arial" pitchFamily="34" charset="0"/>
                <a:ea typeface="ＭＳ Ｐゴシック" pitchFamily="34" charset="-128"/>
                <a:cs typeface="Arial" pitchFamily="34" charset="0"/>
              </a:rPr>
              <a:t>2</a:t>
            </a:r>
            <a:endParaRPr lang="en-US" sz="2000" dirty="0" smtClean="0">
              <a:latin typeface="Arial" pitchFamily="34" charset="0"/>
              <a:ea typeface="ＭＳ Ｐゴシック" pitchFamily="34" charset="-128"/>
              <a:cs typeface="Arial" pitchFamily="34" charset="0"/>
            </a:endParaRPr>
          </a:p>
        </p:txBody>
      </p:sp>
      <p:sp>
        <p:nvSpPr>
          <p:cNvPr id="32772" name="TextBox 3"/>
          <p:cNvSpPr txBox="1">
            <a:spLocks noChangeArrowheads="1"/>
          </p:cNvSpPr>
          <p:nvPr/>
        </p:nvSpPr>
        <p:spPr bwMode="auto">
          <a:xfrm>
            <a:off x="214282" y="6143644"/>
            <a:ext cx="8034362" cy="577081"/>
          </a:xfrm>
          <a:prstGeom prst="rect">
            <a:avLst/>
          </a:prstGeom>
          <a:noFill/>
          <a:ln w="9525">
            <a:noFill/>
            <a:miter lim="800000"/>
            <a:headEnd/>
            <a:tailEnd/>
          </a:ln>
        </p:spPr>
        <p:txBody>
          <a:bodyPr wrap="square">
            <a:spAutoFit/>
          </a:bodyPr>
          <a:lstStyle/>
          <a:p>
            <a:pPr marL="184150" indent="-184150">
              <a:buFont typeface="Calibri" pitchFamily="34" charset="0"/>
              <a:buAutoNum type="arabicPeriod"/>
            </a:pPr>
            <a:r>
              <a:rPr lang="en-US" sz="1050" dirty="0" err="1">
                <a:ea typeface="ＭＳ Ｐゴシック" pitchFamily="34" charset="-128"/>
              </a:rPr>
              <a:t>Sonuga-Barke</a:t>
            </a:r>
            <a:r>
              <a:rPr lang="en-US" sz="1050" dirty="0">
                <a:ea typeface="ＭＳ Ｐゴシック" pitchFamily="34" charset="-128"/>
              </a:rPr>
              <a:t> E. Pathogenesis. In: </a:t>
            </a:r>
            <a:r>
              <a:rPr lang="en-US" sz="1050" dirty="0" err="1">
                <a:ea typeface="ＭＳ Ｐゴシック" pitchFamily="34" charset="-128"/>
              </a:rPr>
              <a:t>Banaschewski</a:t>
            </a:r>
            <a:r>
              <a:rPr lang="en-US" sz="1050" dirty="0">
                <a:ea typeface="ＭＳ Ｐゴシック" pitchFamily="34" charset="-128"/>
              </a:rPr>
              <a:t> T </a:t>
            </a:r>
            <a:r>
              <a:rPr lang="en-US" sz="1050" i="1" dirty="0">
                <a:ea typeface="ＭＳ Ｐゴシック" pitchFamily="34" charset="-128"/>
              </a:rPr>
              <a:t>et al.</a:t>
            </a:r>
            <a:r>
              <a:rPr lang="en-US" sz="1050" dirty="0">
                <a:ea typeface="ＭＳ Ｐゴシック" pitchFamily="34" charset="-128"/>
              </a:rPr>
              <a:t> ADHD and Hyperkinetic Disorder 2010; Oxford Psychiatry Library, Oxford University Press: p23.</a:t>
            </a:r>
          </a:p>
          <a:p>
            <a:pPr marL="184150" indent="-184150">
              <a:buFont typeface="Calibri" pitchFamily="34" charset="0"/>
              <a:buAutoNum type="arabicPeriod"/>
            </a:pPr>
            <a:r>
              <a:rPr lang="en-US" sz="1050" dirty="0" err="1">
                <a:ea typeface="ＭＳ Ｐゴシック" pitchFamily="34" charset="-128"/>
              </a:rPr>
              <a:t>Thapar</a:t>
            </a:r>
            <a:r>
              <a:rPr lang="en-US" sz="1050" dirty="0">
                <a:ea typeface="ＭＳ Ｐゴシック" pitchFamily="34" charset="-128"/>
              </a:rPr>
              <a:t> A, Langley K, </a:t>
            </a:r>
            <a:r>
              <a:rPr lang="en-US" sz="1050" dirty="0" err="1">
                <a:ea typeface="ＭＳ Ｐゴシック" pitchFamily="34" charset="-128"/>
              </a:rPr>
              <a:t>Asherson</a:t>
            </a:r>
            <a:r>
              <a:rPr lang="en-US" sz="1050" dirty="0">
                <a:ea typeface="ＭＳ Ｐゴシック" pitchFamily="34" charset="-128"/>
              </a:rPr>
              <a:t> P </a:t>
            </a:r>
            <a:r>
              <a:rPr lang="en-US" sz="1050" i="1" dirty="0">
                <a:ea typeface="ＭＳ Ｐゴシック" pitchFamily="34" charset="-128"/>
              </a:rPr>
              <a:t>et al.</a:t>
            </a:r>
            <a:r>
              <a:rPr lang="en-US" sz="1050" dirty="0">
                <a:ea typeface="ＭＳ Ｐゴシック" pitchFamily="34" charset="-128"/>
              </a:rPr>
              <a:t> </a:t>
            </a:r>
            <a:r>
              <a:rPr lang="en-US" sz="1050" i="1" dirty="0">
                <a:ea typeface="ＭＳ Ｐゴシック" pitchFamily="34" charset="-128"/>
              </a:rPr>
              <a:t>Br J Psychiatry</a:t>
            </a:r>
            <a:r>
              <a:rPr lang="en-US" sz="1050" dirty="0">
                <a:ea typeface="ＭＳ Ｐゴシック" pitchFamily="34" charset="-128"/>
              </a:rPr>
              <a:t> 2007; 190: 1-3.</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Leticia\PRESENTACIÓN TDAH\biologia de TDAH\Diapositiva7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3 Rectángulo"/>
          <p:cNvSpPr/>
          <p:nvPr/>
        </p:nvSpPr>
        <p:spPr>
          <a:xfrm>
            <a:off x="214282" y="142852"/>
            <a:ext cx="2286016" cy="785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a:off x="0" y="6429396"/>
            <a:ext cx="9144000"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357188" y="0"/>
            <a:ext cx="8329612" cy="1071563"/>
          </a:xfrm>
        </p:spPr>
        <p:txBody>
          <a:bodyPr/>
          <a:lstStyle/>
          <a:p>
            <a:pPr algn="r" eaLnBrk="1" hangingPunct="1"/>
            <a:r>
              <a:rPr lang="en-US" sz="2800" dirty="0" err="1" smtClean="0">
                <a:latin typeface="Arial" pitchFamily="34" charset="0"/>
                <a:ea typeface="ＭＳ Ｐゴシック" pitchFamily="34" charset="-128"/>
                <a:cs typeface="Arial" pitchFamily="34" charset="0"/>
              </a:rPr>
              <a:t>Dominios</a:t>
            </a:r>
            <a:r>
              <a:rPr lang="en-US" sz="2800" dirty="0" smtClean="0">
                <a:latin typeface="Arial" pitchFamily="34" charset="0"/>
                <a:ea typeface="ＭＳ Ｐゴシック" pitchFamily="34" charset="-128"/>
                <a:cs typeface="Arial" pitchFamily="34" charset="0"/>
              </a:rPr>
              <a:t> </a:t>
            </a:r>
            <a:r>
              <a:rPr lang="en-US" sz="2800" dirty="0" err="1" smtClean="0">
                <a:latin typeface="Arial" pitchFamily="34" charset="0"/>
                <a:ea typeface="ＭＳ Ｐゴシック" pitchFamily="34" charset="-128"/>
                <a:cs typeface="Arial" pitchFamily="34" charset="0"/>
              </a:rPr>
              <a:t>sintomáticos</a:t>
            </a:r>
            <a:r>
              <a:rPr lang="en-US" sz="2800" dirty="0" smtClean="0">
                <a:latin typeface="Arial" pitchFamily="34" charset="0"/>
                <a:ea typeface="ＭＳ Ｐゴシック" pitchFamily="34" charset="-128"/>
                <a:cs typeface="Arial" pitchFamily="34" charset="0"/>
              </a:rPr>
              <a:t> del TDAH</a:t>
            </a:r>
            <a:r>
              <a:rPr lang="en-US" sz="2800" dirty="0" smtClean="0">
                <a:ea typeface="ＭＳ Ｐゴシック" pitchFamily="34" charset="-128"/>
                <a:cs typeface="Arial" charset="0"/>
              </a:rPr>
              <a:t/>
            </a:r>
            <a:br>
              <a:rPr lang="en-US" sz="2800" dirty="0" smtClean="0">
                <a:ea typeface="ＭＳ Ｐゴシック" pitchFamily="34" charset="-128"/>
                <a:cs typeface="Arial" charset="0"/>
              </a:rPr>
            </a:br>
            <a:endParaRPr lang="en-US" sz="2800" baseline="30000" dirty="0" smtClean="0">
              <a:ea typeface="ＭＳ Ｐゴシック" pitchFamily="34" charset="-128"/>
              <a:cs typeface="Arial" charset="0"/>
            </a:endParaRPr>
          </a:p>
        </p:txBody>
      </p:sp>
      <p:sp>
        <p:nvSpPr>
          <p:cNvPr id="16386" name="Content Placeholder 2"/>
          <p:cNvSpPr>
            <a:spLocks noGrp="1"/>
          </p:cNvSpPr>
          <p:nvPr>
            <p:ph sz="quarter" idx="1"/>
          </p:nvPr>
        </p:nvSpPr>
        <p:spPr>
          <a:xfrm>
            <a:off x="457200" y="1000109"/>
            <a:ext cx="8229600" cy="5214973"/>
          </a:xfrm>
        </p:spPr>
        <p:txBody>
          <a:bodyPr>
            <a:normAutofit lnSpcReduction="10000"/>
          </a:bodyPr>
          <a:lstStyle/>
          <a:p>
            <a:pPr eaLnBrk="1" hangingPunct="1"/>
            <a:r>
              <a:rPr lang="en-US" b="1" dirty="0" err="1" smtClean="0">
                <a:latin typeface="Arial" pitchFamily="34" charset="0"/>
                <a:ea typeface="ＭＳ Ｐゴシック" pitchFamily="34" charset="-128"/>
                <a:cs typeface="Arial" pitchFamily="34" charset="0"/>
              </a:rPr>
              <a:t>Hiperactividad</a:t>
            </a:r>
            <a:r>
              <a:rPr lang="en-US" b="1" dirty="0" smtClean="0">
                <a:latin typeface="Arial" pitchFamily="34" charset="0"/>
                <a:ea typeface="ＭＳ Ｐゴシック" pitchFamily="34" charset="-128"/>
                <a:cs typeface="Arial" pitchFamily="34" charset="0"/>
              </a:rPr>
              <a:t>: </a:t>
            </a:r>
            <a:br>
              <a:rPr lang="en-US" b="1" dirty="0" smtClean="0">
                <a:latin typeface="Arial" pitchFamily="34" charset="0"/>
                <a:ea typeface="ＭＳ Ｐゴシック" pitchFamily="34" charset="-128"/>
                <a:cs typeface="Arial" pitchFamily="34" charset="0"/>
              </a:rPr>
            </a:br>
            <a:endParaRPr lang="en-US" dirty="0" smtClean="0">
              <a:latin typeface="Arial" pitchFamily="34" charset="0"/>
              <a:ea typeface="ＭＳ Ｐゴシック" pitchFamily="34" charset="-128"/>
              <a:cs typeface="Arial" pitchFamily="34" charset="0"/>
            </a:endParaRPr>
          </a:p>
          <a:p>
            <a:pPr lvl="1" eaLnBrk="1" hangingPunct="1"/>
            <a:r>
              <a:rPr lang="en-US" dirty="0" err="1" smtClean="0">
                <a:solidFill>
                  <a:schemeClr val="accent2"/>
                </a:solidFill>
                <a:latin typeface="Arial" pitchFamily="34" charset="0"/>
                <a:ea typeface="ＭＳ Ｐゴシック" pitchFamily="34" charset="-128"/>
                <a:cs typeface="Arial" pitchFamily="34" charset="0"/>
              </a:rPr>
              <a:t>Juguetea</a:t>
            </a:r>
            <a:r>
              <a:rPr lang="en-US" dirty="0" smtClean="0">
                <a:latin typeface="Arial" pitchFamily="34" charset="0"/>
                <a:ea typeface="ＭＳ Ｐゴシック" pitchFamily="34" charset="-128"/>
                <a:cs typeface="Arial" pitchFamily="34" charset="0"/>
              </a:rPr>
              <a:t> con </a:t>
            </a:r>
            <a:r>
              <a:rPr lang="en-US" dirty="0" err="1" smtClean="0">
                <a:latin typeface="Arial" pitchFamily="34" charset="0"/>
                <a:ea typeface="ＭＳ Ｐゴシック" pitchFamily="34" charset="-128"/>
                <a:cs typeface="Arial" pitchFamily="34" charset="0"/>
              </a:rPr>
              <a:t>las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manos</a:t>
            </a:r>
            <a:r>
              <a:rPr lang="en-US" dirty="0" smtClean="0">
                <a:latin typeface="Arial" pitchFamily="34" charset="0"/>
                <a:ea typeface="ＭＳ Ｐゴシック" pitchFamily="34" charset="-128"/>
                <a:cs typeface="Arial" pitchFamily="34" charset="0"/>
              </a:rPr>
              <a:t> o los pies, o se </a:t>
            </a:r>
            <a:r>
              <a:rPr lang="en-US" dirty="0" err="1" smtClean="0">
                <a:latin typeface="Arial" pitchFamily="34" charset="0"/>
                <a:ea typeface="ＭＳ Ｐゴシック" pitchFamily="34" charset="-128"/>
                <a:cs typeface="Arial" pitchFamily="34" charset="0"/>
              </a:rPr>
              <a:t>retuerce</a:t>
            </a:r>
            <a:r>
              <a:rPr lang="en-US" dirty="0" smtClean="0">
                <a:latin typeface="Arial" pitchFamily="34" charset="0"/>
                <a:ea typeface="ＭＳ Ｐゴシック" pitchFamily="34" charset="-128"/>
                <a:cs typeface="Arial" pitchFamily="34" charset="0"/>
              </a:rPr>
              <a:t> en el </a:t>
            </a:r>
            <a:r>
              <a:rPr lang="en-US" dirty="0" err="1" smtClean="0">
                <a:latin typeface="Arial" pitchFamily="34" charset="0"/>
                <a:ea typeface="ＭＳ Ｐゴシック" pitchFamily="34" charset="-128"/>
                <a:cs typeface="Arial" pitchFamily="34" charset="0"/>
              </a:rPr>
              <a:t>asiento</a:t>
            </a:r>
            <a:endParaRPr lang="en-US" dirty="0" smtClean="0">
              <a:latin typeface="Arial" pitchFamily="34" charset="0"/>
              <a:ea typeface="ＭＳ Ｐゴシック" pitchFamily="34" charset="-128"/>
              <a:cs typeface="Arial" pitchFamily="34" charset="0"/>
            </a:endParaRPr>
          </a:p>
          <a:p>
            <a:pPr lvl="1" eaLnBrk="1" hangingPunct="1"/>
            <a:r>
              <a:rPr lang="en-US" dirty="0" smtClean="0">
                <a:solidFill>
                  <a:schemeClr val="accent2"/>
                </a:solidFill>
                <a:latin typeface="Arial" pitchFamily="34" charset="0"/>
                <a:ea typeface="ＭＳ Ｐゴシック" pitchFamily="34" charset="-128"/>
                <a:cs typeface="Arial" pitchFamily="34" charset="0"/>
              </a:rPr>
              <a:t>Se </a:t>
            </a:r>
            <a:r>
              <a:rPr lang="en-US" dirty="0" err="1" smtClean="0">
                <a:solidFill>
                  <a:schemeClr val="accent2"/>
                </a:solidFill>
                <a:latin typeface="Arial" pitchFamily="34" charset="0"/>
                <a:ea typeface="ＭＳ Ｐゴシック" pitchFamily="34" charset="-128"/>
                <a:cs typeface="Arial" pitchFamily="34" charset="0"/>
              </a:rPr>
              <a:t>levanta</a:t>
            </a:r>
            <a:r>
              <a:rPr lang="en-US" dirty="0" smtClean="0">
                <a:solidFill>
                  <a:schemeClr val="accent2"/>
                </a:solidFill>
                <a:latin typeface="Arial" pitchFamily="34" charset="0"/>
                <a:ea typeface="ＭＳ Ｐゴシック" pitchFamily="34" charset="-128"/>
                <a:cs typeface="Arial" pitchFamily="34" charset="0"/>
              </a:rPr>
              <a:t> </a:t>
            </a:r>
            <a:r>
              <a:rPr lang="en-US" dirty="0" smtClean="0">
                <a:latin typeface="Arial" pitchFamily="34" charset="0"/>
                <a:ea typeface="ＭＳ Ｐゴシック" pitchFamily="34" charset="-128"/>
                <a:cs typeface="Arial" pitchFamily="34" charset="0"/>
              </a:rPr>
              <a:t>en </a:t>
            </a:r>
            <a:r>
              <a:rPr lang="en-US" dirty="0" err="1" smtClean="0">
                <a:latin typeface="Arial" pitchFamily="34" charset="0"/>
                <a:ea typeface="ＭＳ Ｐゴシック" pitchFamily="34" charset="-128"/>
                <a:cs typeface="Arial" pitchFamily="34" charset="0"/>
              </a:rPr>
              <a:t>clase</a:t>
            </a:r>
            <a:r>
              <a:rPr lang="en-US" dirty="0" smtClean="0">
                <a:latin typeface="Arial" pitchFamily="34" charset="0"/>
                <a:ea typeface="ＭＳ Ｐゴシック" pitchFamily="34" charset="-128"/>
                <a:cs typeface="Arial" pitchFamily="34" charset="0"/>
              </a:rPr>
              <a:t> o en </a:t>
            </a:r>
            <a:r>
              <a:rPr lang="en-US" dirty="0" err="1" smtClean="0">
                <a:latin typeface="Arial" pitchFamily="34" charset="0"/>
                <a:ea typeface="ＭＳ Ｐゴシック" pitchFamily="34" charset="-128"/>
                <a:cs typeface="Arial" pitchFamily="34" charset="0"/>
              </a:rPr>
              <a:t>otras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situaciones</a:t>
            </a:r>
            <a:r>
              <a:rPr lang="en-US" dirty="0" smtClean="0">
                <a:latin typeface="Arial" pitchFamily="34" charset="0"/>
                <a:ea typeface="ＭＳ Ｐゴシック" pitchFamily="34" charset="-128"/>
                <a:cs typeface="Arial" pitchFamily="34" charset="0"/>
              </a:rPr>
              <a:t> en </a:t>
            </a:r>
            <a:r>
              <a:rPr lang="en-US" dirty="0" err="1" smtClean="0">
                <a:latin typeface="Arial" pitchFamily="34" charset="0"/>
                <a:ea typeface="ＭＳ Ｐゴシック" pitchFamily="34" charset="-128"/>
                <a:cs typeface="Arial" pitchFamily="34" charset="0"/>
              </a:rPr>
              <a:t>las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que</a:t>
            </a:r>
            <a:r>
              <a:rPr lang="en-US" dirty="0" smtClean="0">
                <a:latin typeface="Arial" pitchFamily="34" charset="0"/>
                <a:ea typeface="ＭＳ Ｐゴシック" pitchFamily="34" charset="-128"/>
                <a:cs typeface="Arial" pitchFamily="34" charset="0"/>
              </a:rPr>
              <a:t> se </a:t>
            </a:r>
            <a:r>
              <a:rPr lang="en-US" dirty="0" err="1" smtClean="0">
                <a:latin typeface="Arial" pitchFamily="34" charset="0"/>
                <a:ea typeface="ＭＳ Ｐゴシック" pitchFamily="34" charset="-128"/>
                <a:cs typeface="Arial" pitchFamily="34" charset="0"/>
              </a:rPr>
              <a:t>espera</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permanezca</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sentado</a:t>
            </a:r>
            <a:endParaRPr lang="en-US" dirty="0" smtClean="0">
              <a:latin typeface="Arial" pitchFamily="34" charset="0"/>
              <a:ea typeface="ＭＳ Ｐゴシック" pitchFamily="34" charset="-128"/>
              <a:cs typeface="Arial" pitchFamily="34" charset="0"/>
            </a:endParaRPr>
          </a:p>
          <a:p>
            <a:pPr lvl="1" eaLnBrk="1" hangingPunct="1"/>
            <a:r>
              <a:rPr lang="en-US" dirty="0" err="1" smtClean="0">
                <a:solidFill>
                  <a:schemeClr val="accent2"/>
                </a:solidFill>
                <a:latin typeface="Arial" pitchFamily="34" charset="0"/>
                <a:ea typeface="ＭＳ Ｐゴシック" pitchFamily="34" charset="-128"/>
                <a:cs typeface="Arial" pitchFamily="34" charset="0"/>
              </a:rPr>
              <a:t>Corretea</a:t>
            </a:r>
            <a:r>
              <a:rPr lang="en-US" dirty="0" smtClean="0">
                <a:latin typeface="Arial" pitchFamily="34" charset="0"/>
                <a:ea typeface="ＭＳ Ｐゴシック" pitchFamily="34" charset="-128"/>
                <a:cs typeface="Arial" pitchFamily="34" charset="0"/>
              </a:rPr>
              <a:t> o </a:t>
            </a:r>
            <a:r>
              <a:rPr lang="en-US" dirty="0" err="1" smtClean="0">
                <a:latin typeface="Arial" pitchFamily="34" charset="0"/>
                <a:ea typeface="ＭＳ Ｐゴシック" pitchFamily="34" charset="-128"/>
                <a:cs typeface="Arial" pitchFamily="34" charset="0"/>
              </a:rPr>
              <a:t>trepa</a:t>
            </a:r>
            <a:r>
              <a:rPr lang="en-US" dirty="0" smtClean="0">
                <a:latin typeface="Arial" pitchFamily="34" charset="0"/>
                <a:ea typeface="ＭＳ Ｐゴシック" pitchFamily="34" charset="-128"/>
                <a:cs typeface="Arial" pitchFamily="34" charset="0"/>
              </a:rPr>
              <a:t> en </a:t>
            </a:r>
            <a:r>
              <a:rPr lang="en-US" dirty="0" err="1" smtClean="0">
                <a:latin typeface="Arial" pitchFamily="34" charset="0"/>
                <a:ea typeface="ＭＳ Ｐゴシック" pitchFamily="34" charset="-128"/>
                <a:cs typeface="Arial" pitchFamily="34" charset="0"/>
              </a:rPr>
              <a:t>exceso</a:t>
            </a:r>
            <a:r>
              <a:rPr lang="en-US" dirty="0" smtClean="0">
                <a:latin typeface="Arial" pitchFamily="34" charset="0"/>
                <a:ea typeface="ＭＳ Ｐゴシック" pitchFamily="34" charset="-128"/>
                <a:cs typeface="Arial" pitchFamily="34" charset="0"/>
              </a:rPr>
              <a:t> en </a:t>
            </a:r>
            <a:r>
              <a:rPr lang="en-US" dirty="0" err="1" smtClean="0">
                <a:latin typeface="Arial" pitchFamily="34" charset="0"/>
                <a:ea typeface="ＭＳ Ｐゴシック" pitchFamily="34" charset="-128"/>
                <a:cs typeface="Arial" pitchFamily="34" charset="0"/>
              </a:rPr>
              <a:t>situaciones</a:t>
            </a:r>
            <a:r>
              <a:rPr lang="en-US" dirty="0" smtClean="0">
                <a:latin typeface="Arial" pitchFamily="34" charset="0"/>
                <a:ea typeface="ＭＳ Ｐゴシック" pitchFamily="34" charset="-128"/>
                <a:cs typeface="Arial" pitchFamily="34" charset="0"/>
              </a:rPr>
              <a:t> en </a:t>
            </a:r>
            <a:r>
              <a:rPr lang="en-US" dirty="0" err="1" smtClean="0">
                <a:latin typeface="Arial" pitchFamily="34" charset="0"/>
                <a:ea typeface="ＭＳ Ｐゴシック" pitchFamily="34" charset="-128"/>
                <a:cs typeface="Arial" pitchFamily="34" charset="0"/>
              </a:rPr>
              <a:t>que</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hacerlo</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resulta</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inapropiado</a:t>
            </a:r>
            <a:r>
              <a:rPr lang="en-US" dirty="0" smtClean="0">
                <a:latin typeface="Arial" pitchFamily="34" charset="0"/>
                <a:ea typeface="ＭＳ Ｐゴシック" pitchFamily="34" charset="-128"/>
                <a:cs typeface="Arial" pitchFamily="34" charset="0"/>
              </a:rPr>
              <a:t> (en los </a:t>
            </a:r>
            <a:r>
              <a:rPr lang="en-US" dirty="0" err="1" smtClean="0">
                <a:latin typeface="Arial" pitchFamily="34" charset="0"/>
                <a:ea typeface="ＭＳ Ｐゴシック" pitchFamily="34" charset="-128"/>
                <a:cs typeface="Arial" pitchFamily="34" charset="0"/>
              </a:rPr>
              <a:t>adolescentes</a:t>
            </a:r>
            <a:r>
              <a:rPr lang="en-US" dirty="0" smtClean="0">
                <a:latin typeface="Arial" pitchFamily="34" charset="0"/>
                <a:ea typeface="ＭＳ Ｐゴシック" pitchFamily="34" charset="-128"/>
                <a:cs typeface="Arial" pitchFamily="34" charset="0"/>
              </a:rPr>
              <a:t> y </a:t>
            </a:r>
            <a:r>
              <a:rPr lang="en-US" dirty="0" err="1" smtClean="0">
                <a:latin typeface="Arial" pitchFamily="34" charset="0"/>
                <a:ea typeface="ＭＳ Ｐゴシック" pitchFamily="34" charset="-128"/>
                <a:cs typeface="Arial" pitchFamily="34" charset="0"/>
              </a:rPr>
              <a:t>adultos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puede</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limitarse</a:t>
            </a:r>
            <a:r>
              <a:rPr lang="en-US" dirty="0" smtClean="0">
                <a:latin typeface="Arial" pitchFamily="34" charset="0"/>
                <a:ea typeface="ＭＳ Ｐゴシック" pitchFamily="34" charset="-128"/>
                <a:cs typeface="Arial" pitchFamily="34" charset="0"/>
              </a:rPr>
              <a:t> a </a:t>
            </a:r>
            <a:r>
              <a:rPr lang="en-US" dirty="0" err="1" smtClean="0">
                <a:latin typeface="Arial" pitchFamily="34" charset="0"/>
                <a:ea typeface="ＭＳ Ｐゴシック" pitchFamily="34" charset="-128"/>
                <a:cs typeface="Arial" pitchFamily="34" charset="0"/>
              </a:rPr>
              <a:t>sensaciones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subjetivas</a:t>
            </a:r>
            <a:r>
              <a:rPr lang="en-US" dirty="0" smtClean="0">
                <a:latin typeface="Arial" pitchFamily="34" charset="0"/>
                <a:ea typeface="ＭＳ Ｐゴシック" pitchFamily="34" charset="-128"/>
                <a:cs typeface="Arial" pitchFamily="34" charset="0"/>
              </a:rPr>
              <a:t> de </a:t>
            </a:r>
            <a:r>
              <a:rPr lang="en-US" dirty="0" err="1" smtClean="0">
                <a:latin typeface="Arial" pitchFamily="34" charset="0"/>
                <a:ea typeface="ＭＳ Ｐゴシック" pitchFamily="34" charset="-128"/>
                <a:cs typeface="Arial" pitchFamily="34" charset="0"/>
              </a:rPr>
              <a:t>inquietud</a:t>
            </a:r>
            <a:r>
              <a:rPr lang="en-US" dirty="0" smtClean="0">
                <a:latin typeface="Arial" pitchFamily="34" charset="0"/>
                <a:ea typeface="ＭＳ Ｐゴシック" pitchFamily="34" charset="-128"/>
                <a:cs typeface="Arial" pitchFamily="34" charset="0"/>
              </a:rPr>
              <a:t>)</a:t>
            </a:r>
          </a:p>
          <a:p>
            <a:pPr lvl="1" eaLnBrk="1" hangingPunct="1"/>
            <a:r>
              <a:rPr lang="en-US" dirty="0" smtClean="0">
                <a:latin typeface="Arial" pitchFamily="34" charset="0"/>
                <a:ea typeface="ＭＳ Ｐゴシック" pitchFamily="34" charset="-128"/>
                <a:cs typeface="Arial" pitchFamily="34" charset="0"/>
              </a:rPr>
              <a:t>Le </a:t>
            </a:r>
            <a:r>
              <a:rPr lang="en-US" dirty="0" err="1" smtClean="0">
                <a:latin typeface="Arial" pitchFamily="34" charset="0"/>
                <a:ea typeface="ＭＳ Ｐゴシック" pitchFamily="34" charset="-128"/>
                <a:cs typeface="Arial" pitchFamily="34" charset="0"/>
              </a:rPr>
              <a:t>resulta</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difícil</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jugar</a:t>
            </a:r>
            <a:r>
              <a:rPr lang="en-US" dirty="0" smtClean="0">
                <a:latin typeface="Arial" pitchFamily="34" charset="0"/>
                <a:ea typeface="ＭＳ Ｐゴシック" pitchFamily="34" charset="-128"/>
                <a:cs typeface="Arial" pitchFamily="34" charset="0"/>
              </a:rPr>
              <a:t> o </a:t>
            </a:r>
            <a:r>
              <a:rPr lang="en-US" dirty="0" err="1" smtClean="0">
                <a:latin typeface="Arial" pitchFamily="34" charset="0"/>
                <a:ea typeface="ＭＳ Ｐゴシック" pitchFamily="34" charset="-128"/>
                <a:cs typeface="Arial" pitchFamily="34" charset="0"/>
              </a:rPr>
              <a:t>realizar</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actividades</a:t>
            </a:r>
            <a:r>
              <a:rPr lang="en-US" dirty="0" smtClean="0">
                <a:latin typeface="Arial" pitchFamily="34" charset="0"/>
                <a:ea typeface="ＭＳ Ｐゴシック" pitchFamily="34" charset="-128"/>
                <a:cs typeface="Arial" pitchFamily="34" charset="0"/>
              </a:rPr>
              <a:t> de </a:t>
            </a:r>
            <a:r>
              <a:rPr lang="en-US" dirty="0" err="1" smtClean="0">
                <a:latin typeface="Arial" pitchFamily="34" charset="0"/>
                <a:ea typeface="ＭＳ Ｐゴシック" pitchFamily="34" charset="-128"/>
                <a:cs typeface="Arial" pitchFamily="34" charset="0"/>
              </a:rPr>
              <a:t>ocio</a:t>
            </a:r>
            <a:r>
              <a:rPr lang="en-US" dirty="0" smtClean="0">
                <a:latin typeface="Arial" pitchFamily="34" charset="0"/>
                <a:ea typeface="ＭＳ Ｐゴシック" pitchFamily="34" charset="-128"/>
                <a:cs typeface="Arial" pitchFamily="34" charset="0"/>
              </a:rPr>
              <a:t> de forma </a:t>
            </a:r>
            <a:r>
              <a:rPr lang="en-US" dirty="0" err="1" smtClean="0">
                <a:latin typeface="Arial" pitchFamily="34" charset="0"/>
                <a:ea typeface="ＭＳ Ｐゴシック" pitchFamily="34" charset="-128"/>
                <a:cs typeface="Arial" pitchFamily="34" charset="0"/>
              </a:rPr>
              <a:t>tranquila</a:t>
            </a:r>
            <a:endParaRPr lang="en-US" dirty="0" smtClean="0">
              <a:latin typeface="Arial" pitchFamily="34" charset="0"/>
              <a:ea typeface="ＭＳ Ｐゴシック" pitchFamily="34" charset="-128"/>
              <a:cs typeface="Arial" pitchFamily="34" charset="0"/>
            </a:endParaRPr>
          </a:p>
          <a:p>
            <a:pPr lvl="1"/>
            <a:r>
              <a:rPr lang="en-US" dirty="0" smtClean="0">
                <a:latin typeface="Arial" pitchFamily="34" charset="0"/>
                <a:ea typeface="ＭＳ Ｐゴシック" pitchFamily="34" charset="-128"/>
                <a:cs typeface="Arial" pitchFamily="34" charset="0"/>
              </a:rPr>
              <a:t>De </a:t>
            </a:r>
            <a:r>
              <a:rPr lang="en-US" dirty="0" err="1" smtClean="0">
                <a:latin typeface="Arial" pitchFamily="34" charset="0"/>
                <a:ea typeface="ＭＳ Ｐゴシック" pitchFamily="34" charset="-128"/>
                <a:cs typeface="Arial" pitchFamily="34" charset="0"/>
              </a:rPr>
              <a:t>acá</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para</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allá</a:t>
            </a:r>
            <a:r>
              <a:rPr lang="en-US" dirty="0" smtClean="0">
                <a:latin typeface="Arial" pitchFamily="34" charset="0"/>
                <a:ea typeface="ＭＳ Ｐゴシック" pitchFamily="34" charset="-128"/>
                <a:cs typeface="Arial" pitchFamily="34" charset="0"/>
              </a:rPr>
              <a:t>’ o </a:t>
            </a:r>
            <a:r>
              <a:rPr lang="en-US" dirty="0" err="1" smtClean="0">
                <a:latin typeface="Arial" pitchFamily="34" charset="0"/>
                <a:ea typeface="ＭＳ Ｐゴシック" pitchFamily="34" charset="-128"/>
                <a:cs typeface="Arial" pitchFamily="34" charset="0"/>
              </a:rPr>
              <a:t>actúa</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como</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si</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estuviera</a:t>
            </a:r>
            <a:r>
              <a:rPr lang="en-US" dirty="0" smtClean="0">
                <a:latin typeface="Arial" pitchFamily="34" charset="0"/>
                <a:ea typeface="ＭＳ Ｐゴシック" pitchFamily="34" charset="-128"/>
                <a:cs typeface="Arial" pitchFamily="34" charset="0"/>
              </a:rPr>
              <a:t> ‘</a:t>
            </a:r>
            <a:r>
              <a:rPr lang="en-US" dirty="0" err="1" smtClean="0">
                <a:solidFill>
                  <a:schemeClr val="accent2"/>
                </a:solidFill>
                <a:latin typeface="Arial" pitchFamily="34" charset="0"/>
                <a:ea typeface="ＭＳ Ｐゴシック" pitchFamily="34" charset="-128"/>
                <a:cs typeface="Arial" pitchFamily="34" charset="0"/>
              </a:rPr>
              <a:t>motorizado</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muestra</a:t>
            </a:r>
            <a:r>
              <a:rPr lang="en-US" dirty="0" smtClean="0">
                <a:latin typeface="Arial" pitchFamily="34" charset="0"/>
                <a:ea typeface="ＭＳ Ｐゴシック" pitchFamily="34" charset="-128"/>
                <a:cs typeface="Arial" pitchFamily="34" charset="0"/>
              </a:rPr>
              <a:t> un </a:t>
            </a:r>
            <a:r>
              <a:rPr lang="en-US" dirty="0" err="1" smtClean="0">
                <a:latin typeface="Arial" pitchFamily="34" charset="0"/>
                <a:ea typeface="ＭＳ Ｐゴシック" pitchFamily="34" charset="-128"/>
                <a:cs typeface="Arial" pitchFamily="34" charset="0"/>
              </a:rPr>
              <a:t>patrón</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persistente</a:t>
            </a:r>
            <a:r>
              <a:rPr lang="en-US" dirty="0" smtClean="0">
                <a:latin typeface="Arial" pitchFamily="34" charset="0"/>
                <a:ea typeface="ＭＳ Ｐゴシック" pitchFamily="34" charset="-128"/>
                <a:cs typeface="Arial" pitchFamily="34" charset="0"/>
              </a:rPr>
              <a:t> de </a:t>
            </a:r>
            <a:r>
              <a:rPr lang="en-US" dirty="0" err="1" smtClean="0">
                <a:latin typeface="Arial" pitchFamily="34" charset="0"/>
                <a:ea typeface="ＭＳ Ｐゴシック" pitchFamily="34" charset="-128"/>
                <a:cs typeface="Arial" pitchFamily="34" charset="0"/>
              </a:rPr>
              <a:t>actividad</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física</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motora</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que</a:t>
            </a:r>
            <a:r>
              <a:rPr lang="en-US" dirty="0" smtClean="0">
                <a:latin typeface="Arial" pitchFamily="34" charset="0"/>
                <a:ea typeface="ＭＳ Ｐゴシック" pitchFamily="34" charset="-128"/>
                <a:cs typeface="Arial" pitchFamily="34" charset="0"/>
              </a:rPr>
              <a:t> se </a:t>
            </a:r>
            <a:r>
              <a:rPr lang="en-US" dirty="0" err="1" smtClean="0">
                <a:latin typeface="Arial" pitchFamily="34" charset="0"/>
                <a:ea typeface="ＭＳ Ｐゴシック" pitchFamily="34" charset="-128"/>
                <a:cs typeface="Arial" pitchFamily="34" charset="0"/>
              </a:rPr>
              <a:t>modifica</a:t>
            </a:r>
            <a:r>
              <a:rPr lang="en-US" dirty="0" smtClean="0">
                <a:latin typeface="Arial" pitchFamily="34" charset="0"/>
                <a:ea typeface="ＭＳ Ｐゴシック" pitchFamily="34" charset="-128"/>
                <a:cs typeface="Arial" pitchFamily="34" charset="0"/>
              </a:rPr>
              <a:t> de forma considerable en </a:t>
            </a:r>
            <a:r>
              <a:rPr lang="en-US" dirty="0" err="1" smtClean="0">
                <a:latin typeface="Arial" pitchFamily="34" charset="0"/>
                <a:ea typeface="ＭＳ Ｐゴシック" pitchFamily="34" charset="-128"/>
                <a:cs typeface="Arial" pitchFamily="34" charset="0"/>
              </a:rPr>
              <a:t>función</a:t>
            </a:r>
            <a:r>
              <a:rPr lang="en-US" dirty="0" smtClean="0">
                <a:latin typeface="Arial" pitchFamily="34" charset="0"/>
                <a:ea typeface="ＭＳ Ｐゴシック" pitchFamily="34" charset="-128"/>
                <a:cs typeface="Arial" pitchFamily="34" charset="0"/>
              </a:rPr>
              <a:t> del </a:t>
            </a:r>
            <a:r>
              <a:rPr lang="en-US" dirty="0" err="1" smtClean="0">
                <a:latin typeface="Arial" pitchFamily="34" charset="0"/>
                <a:ea typeface="ＭＳ Ｐゴシック" pitchFamily="34" charset="-128"/>
                <a:cs typeface="Arial" pitchFamily="34" charset="0"/>
              </a:rPr>
              <a:t>contexto</a:t>
            </a:r>
            <a:r>
              <a:rPr lang="en-US" dirty="0" smtClean="0">
                <a:latin typeface="Arial" pitchFamily="34" charset="0"/>
                <a:ea typeface="ＭＳ Ｐゴシック" pitchFamily="34" charset="-128"/>
                <a:cs typeface="Arial" pitchFamily="34" charset="0"/>
              </a:rPr>
              <a:t> o </a:t>
            </a:r>
            <a:r>
              <a:rPr lang="en-US" dirty="0" err="1" smtClean="0">
                <a:latin typeface="Arial" pitchFamily="34" charset="0"/>
                <a:ea typeface="ＭＳ Ｐゴシック" pitchFamily="34" charset="-128"/>
                <a:cs typeface="Arial" pitchFamily="34" charset="0"/>
              </a:rPr>
              <a:t>las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exigencias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sociales</a:t>
            </a:r>
            <a:endParaRPr lang="en-US" dirty="0" smtClean="0">
              <a:latin typeface="Arial" pitchFamily="34" charset="0"/>
              <a:ea typeface="ＭＳ Ｐゴシック" pitchFamily="34" charset="-128"/>
              <a:cs typeface="Arial" pitchFamily="34" charset="0"/>
            </a:endParaRPr>
          </a:p>
          <a:p>
            <a:pPr lvl="1"/>
            <a:r>
              <a:rPr lang="en-US" dirty="0" err="1" smtClean="0">
                <a:solidFill>
                  <a:schemeClr val="accent2"/>
                </a:solidFill>
                <a:latin typeface="Arial" pitchFamily="34" charset="0"/>
                <a:ea typeface="ＭＳ Ｐゴシック" pitchFamily="34" charset="-128"/>
                <a:cs typeface="Arial" pitchFamily="34" charset="0"/>
              </a:rPr>
              <a:t>Habla</a:t>
            </a:r>
            <a:r>
              <a:rPr lang="en-US" dirty="0" smtClean="0">
                <a:solidFill>
                  <a:schemeClr val="accent2"/>
                </a:solidFill>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excesivamente</a:t>
            </a:r>
            <a:endParaRPr lang="en-US" dirty="0" smtClean="0">
              <a:latin typeface="Arial" pitchFamily="34" charset="0"/>
              <a:ea typeface="ＭＳ Ｐゴシック" pitchFamily="34" charset="-128"/>
              <a:cs typeface="Arial" pitchFamily="34" charset="0"/>
            </a:endParaRPr>
          </a:p>
          <a:p>
            <a:pPr lvl="1" eaLnBrk="1" hangingPunct="1"/>
            <a:endParaRPr lang="en-US" dirty="0" smtClean="0">
              <a:latin typeface="Arial" pitchFamily="34" charset="0"/>
              <a:ea typeface="ＭＳ Ｐゴシック" pitchFamily="34" charset="-128"/>
              <a:cs typeface="Arial" pitchFamily="34" charset="0"/>
            </a:endParaRPr>
          </a:p>
          <a:p>
            <a:pPr lvl="1" eaLnBrk="1" hangingPunct="1"/>
            <a:endParaRPr lang="en-US" dirty="0" smtClean="0">
              <a:ea typeface="ＭＳ Ｐゴシック" pitchFamily="34" charset="-128"/>
              <a:cs typeface="Arial" charset="0"/>
            </a:endParaRPr>
          </a:p>
        </p:txBody>
      </p:sp>
      <p:sp>
        <p:nvSpPr>
          <p:cNvPr id="16388" name="TextBox 3"/>
          <p:cNvSpPr txBox="1">
            <a:spLocks noChangeArrowheads="1"/>
          </p:cNvSpPr>
          <p:nvPr/>
        </p:nvSpPr>
        <p:spPr bwMode="auto">
          <a:xfrm>
            <a:off x="214282" y="6215082"/>
            <a:ext cx="8372502" cy="415498"/>
          </a:xfrm>
          <a:prstGeom prst="rect">
            <a:avLst/>
          </a:prstGeom>
          <a:noFill/>
          <a:ln w="9525">
            <a:noFill/>
            <a:miter lim="800000"/>
            <a:headEnd/>
            <a:tailEnd/>
          </a:ln>
        </p:spPr>
        <p:txBody>
          <a:bodyPr wrap="square">
            <a:spAutoFit/>
          </a:bodyPr>
          <a:lstStyle/>
          <a:p>
            <a:pPr marL="185738" indent="-185738">
              <a:buFont typeface="Calibri" pitchFamily="34" charset="0"/>
              <a:buAutoNum type="arabicPeriod"/>
            </a:pPr>
            <a:r>
              <a:rPr lang="en-US" sz="1050" dirty="0">
                <a:ea typeface="ＭＳ Ｐゴシック" pitchFamily="34" charset="-128"/>
              </a:rPr>
              <a:t>American Psychiatric Association. Diagnostic and Statistical Manual of Mental Disorders 2004; 4th Edition (Text Revision).</a:t>
            </a:r>
          </a:p>
          <a:p>
            <a:pPr marL="185738" indent="-185738">
              <a:buFont typeface="Calibri" pitchFamily="34" charset="0"/>
              <a:buAutoNum type="arabicPeriod"/>
            </a:pPr>
            <a:r>
              <a:rPr lang="en-GB" sz="1050" dirty="0">
                <a:ea typeface="ＭＳ Ｐゴシック" pitchFamily="34" charset="-128"/>
              </a:rPr>
              <a:t>World Health Organization. The ICD-10 Classification of Mental and Behavioural Disorders 1993; 1: 1-263.</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571472" y="3571876"/>
          <a:ext cx="7500990" cy="3071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Leticia\Desktop\ADN.jpeg"/>
          <p:cNvPicPr>
            <a:picLocks noChangeAspect="1" noChangeArrowheads="1"/>
          </p:cNvPicPr>
          <p:nvPr/>
        </p:nvPicPr>
        <p:blipFill>
          <a:blip r:embed="rId6" cstate="print"/>
          <a:srcRect/>
          <a:stretch>
            <a:fillRect/>
          </a:stretch>
        </p:blipFill>
        <p:spPr bwMode="auto">
          <a:xfrm>
            <a:off x="5500694" y="1000108"/>
            <a:ext cx="2304000" cy="2304000"/>
          </a:xfrm>
          <a:prstGeom prst="ellipse">
            <a:avLst/>
          </a:prstGeom>
          <a:ln>
            <a:noFill/>
          </a:ln>
          <a:effectLst>
            <a:softEdge rad="112500"/>
          </a:effectLst>
        </p:spPr>
      </p:pic>
      <p:sp>
        <p:nvSpPr>
          <p:cNvPr id="8" name="7 Marcador de contenido"/>
          <p:cNvSpPr>
            <a:spLocks noGrp="1"/>
          </p:cNvSpPr>
          <p:nvPr>
            <p:ph sz="quarter" idx="1"/>
          </p:nvPr>
        </p:nvSpPr>
        <p:spPr>
          <a:xfrm>
            <a:off x="457200" y="428604"/>
            <a:ext cx="7467600" cy="3000396"/>
          </a:xfrm>
        </p:spPr>
        <p:txBody>
          <a:bodyPr/>
          <a:lstStyle/>
          <a:p>
            <a:pPr algn="just">
              <a:buNone/>
            </a:pPr>
            <a:r>
              <a:rPr lang="es-ES" dirty="0" smtClean="0">
                <a:latin typeface="Arial" pitchFamily="34" charset="0"/>
                <a:cs typeface="Arial" pitchFamily="34" charset="0"/>
              </a:rPr>
              <a:t> El </a:t>
            </a:r>
            <a:r>
              <a:rPr lang="es-ES" b="1" dirty="0" smtClean="0">
                <a:solidFill>
                  <a:srgbClr val="92D050"/>
                </a:solidFill>
                <a:latin typeface="Arial" pitchFamily="34" charset="0"/>
                <a:cs typeface="Arial" pitchFamily="34" charset="0"/>
              </a:rPr>
              <a:t>TDAH</a:t>
            </a:r>
            <a:r>
              <a:rPr lang="es-ES" dirty="0" smtClean="0">
                <a:latin typeface="Arial" pitchFamily="34" charset="0"/>
                <a:cs typeface="Arial" pitchFamily="34" charset="0"/>
              </a:rPr>
              <a:t> es un </a:t>
            </a:r>
            <a:r>
              <a:rPr lang="es-ES" b="1" dirty="0" smtClean="0">
                <a:solidFill>
                  <a:srgbClr val="7030A0"/>
                </a:solidFill>
                <a:latin typeface="Arial" pitchFamily="34" charset="0"/>
                <a:cs typeface="Arial" pitchFamily="34" charset="0"/>
              </a:rPr>
              <a:t>trastorno complejo</a:t>
            </a:r>
            <a:r>
              <a:rPr lang="es-ES" dirty="0" smtClean="0">
                <a:latin typeface="Arial" pitchFamily="34" charset="0"/>
                <a:cs typeface="Arial" pitchFamily="34" charset="0"/>
              </a:rPr>
              <a:t>, resultado de la </a:t>
            </a:r>
            <a:r>
              <a:rPr lang="es-ES" dirty="0" smtClean="0">
                <a:solidFill>
                  <a:srgbClr val="7030A0"/>
                </a:solidFill>
                <a:latin typeface="Arial" pitchFamily="34" charset="0"/>
                <a:cs typeface="Arial" pitchFamily="34" charset="0"/>
              </a:rPr>
              <a:t>combinación</a:t>
            </a:r>
            <a:r>
              <a:rPr lang="es-ES" dirty="0" smtClean="0">
                <a:latin typeface="Arial" pitchFamily="34" charset="0"/>
                <a:cs typeface="Arial" pitchFamily="34" charset="0"/>
              </a:rPr>
              <a:t> de:</a:t>
            </a:r>
          </a:p>
          <a:p>
            <a:pPr algn="just">
              <a:buNone/>
            </a:pPr>
            <a:r>
              <a:rPr lang="es-ES" dirty="0" smtClean="0">
                <a:latin typeface="Arial" pitchFamily="34" charset="0"/>
                <a:cs typeface="Arial" pitchFamily="34" charset="0"/>
              </a:rPr>
              <a:t>     -Factores genéticos</a:t>
            </a:r>
          </a:p>
          <a:p>
            <a:pPr algn="just">
              <a:buNone/>
            </a:pPr>
            <a:r>
              <a:rPr lang="es-ES" dirty="0" smtClean="0">
                <a:latin typeface="Arial" pitchFamily="34" charset="0"/>
                <a:cs typeface="Arial" pitchFamily="34" charset="0"/>
              </a:rPr>
              <a:t>     -Factores ambientales</a:t>
            </a:r>
          </a:p>
          <a:p>
            <a:pPr algn="just">
              <a:buNone/>
            </a:pPr>
            <a:r>
              <a:rPr lang="es-ES" dirty="0" smtClean="0">
                <a:latin typeface="Arial" pitchFamily="34" charset="0"/>
                <a:cs typeface="Arial" pitchFamily="34" charset="0"/>
              </a:rPr>
              <a:t>     -Factores biológicos</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nvPr>
        </p:nvGraphicFramePr>
        <p:xfrm>
          <a:off x="457200" y="285728"/>
          <a:ext cx="7972452"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just"/>
            <a:r>
              <a:rPr lang="es-ES" sz="2000" dirty="0" smtClean="0">
                <a:latin typeface="Arial" pitchFamily="34" charset="0"/>
                <a:cs typeface="Arial" pitchFamily="34" charset="0"/>
              </a:rPr>
              <a:t>No disponen de los suficientes neurotransmisores(DA, NA) en áreas claves del cerebro que son responsables de organizar el pensamiento, la atención, la planificación, la conducta… Lo que se traduce en una </a:t>
            </a:r>
            <a:r>
              <a:rPr lang="es-ES" sz="2000" b="1" dirty="0" smtClean="0">
                <a:latin typeface="Arial" pitchFamily="34" charset="0"/>
                <a:cs typeface="Arial" pitchFamily="34" charset="0"/>
              </a:rPr>
              <a:t>disfunción cerebral</a:t>
            </a:r>
            <a:endParaRPr lang="es-ES" sz="2000" b="1" dirty="0">
              <a:latin typeface="Arial" pitchFamily="34" charset="0"/>
              <a:cs typeface="Arial" pitchFamily="34" charset="0"/>
            </a:endParaRPr>
          </a:p>
        </p:txBody>
      </p:sp>
      <p:pic>
        <p:nvPicPr>
          <p:cNvPr id="4" name="3 Marcador de contenido" descr="cuadros4neuronasolo.jpg"/>
          <p:cNvPicPr>
            <a:picLocks noGrp="1" noChangeAspect="1"/>
          </p:cNvPicPr>
          <p:nvPr>
            <p:ph sz="quarter" idx="1"/>
          </p:nvPr>
        </p:nvPicPr>
        <p:blipFill>
          <a:blip r:embed="rId2"/>
          <a:stretch>
            <a:fillRect/>
          </a:stretch>
        </p:blipFill>
        <p:spPr>
          <a:xfrm>
            <a:off x="642910" y="1857364"/>
            <a:ext cx="6948514" cy="3780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286000" y="3124200"/>
            <a:ext cx="6172200" cy="1019180"/>
          </a:xfrm>
        </p:spPr>
        <p:txBody>
          <a:bodyPr/>
          <a:lstStyle/>
          <a:p>
            <a:r>
              <a:rPr lang="es-ES" dirty="0" smtClean="0"/>
              <a:t>La evolución del TDAH a lo largo de la vida</a:t>
            </a:r>
            <a:endParaRPr lang="es-ES" dirty="0"/>
          </a:p>
        </p:txBody>
      </p:sp>
      <p:sp>
        <p:nvSpPr>
          <p:cNvPr id="5" name="4 Subtítulo"/>
          <p:cNvSpPr>
            <a:spLocks noGrp="1"/>
          </p:cNvSpPr>
          <p:nvPr>
            <p:ph type="subTitle" idx="1"/>
          </p:nvPr>
        </p:nvSpPr>
        <p:spPr/>
        <p:txBody>
          <a:bodyPr>
            <a:normAutofit/>
          </a:bodyPr>
          <a:lstStyle/>
          <a:p>
            <a:r>
              <a:rPr lang="es-ES" sz="2800" dirty="0" smtClean="0"/>
              <a:t>Y sus dificultades</a:t>
            </a:r>
            <a:endParaRPr lang="es-ES" sz="2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7467600" cy="796908"/>
          </a:xfrm>
        </p:spPr>
        <p:txBody>
          <a:bodyPr>
            <a:normAutofit fontScale="90000"/>
          </a:bodyPr>
          <a:lstStyle/>
          <a:p>
            <a:pPr algn="r"/>
            <a:r>
              <a:rPr lang="en-US" b="1" dirty="0" smtClean="0">
                <a:effectLst>
                  <a:outerShdw blurRad="38100" dist="38100" dir="2700000" algn="tl">
                    <a:srgbClr val="000000">
                      <a:alpha val="43137"/>
                    </a:srgbClr>
                  </a:outerShdw>
                </a:effectLst>
                <a:ea typeface="ＭＳ Ｐゴシック" pitchFamily="34" charset="-128"/>
                <a:cs typeface="Arial" charset="0"/>
              </a:rPr>
              <a:t>                           </a:t>
            </a:r>
            <a:r>
              <a:rPr lang="en-US" sz="3600" b="1" dirty="0" err="1" smtClean="0">
                <a:latin typeface="Arial" pitchFamily="34" charset="0"/>
                <a:ea typeface="ＭＳ Ｐゴシック" pitchFamily="34" charset="-128"/>
                <a:cs typeface="Arial" pitchFamily="34" charset="0"/>
              </a:rPr>
              <a:t>Evolución</a:t>
            </a:r>
            <a:r>
              <a:rPr lang="en-US" sz="3600" b="1" dirty="0" smtClean="0">
                <a:latin typeface="Arial" pitchFamily="34" charset="0"/>
                <a:ea typeface="ＭＳ Ｐゴシック" pitchFamily="34" charset="-128"/>
                <a:cs typeface="Arial" pitchFamily="34" charset="0"/>
              </a:rPr>
              <a:t> del TDAH</a:t>
            </a:r>
            <a:endParaRPr lang="es-ES" sz="3600" b="1" dirty="0">
              <a:latin typeface="Arial" pitchFamily="34" charset="0"/>
              <a:cs typeface="Arial" pitchFamily="34" charset="0"/>
            </a:endParaRPr>
          </a:p>
        </p:txBody>
      </p:sp>
      <p:sp>
        <p:nvSpPr>
          <p:cNvPr id="5" name="Rectangle 5"/>
          <p:cNvSpPr/>
          <p:nvPr/>
        </p:nvSpPr>
        <p:spPr>
          <a:xfrm>
            <a:off x="3500430" y="1643050"/>
            <a:ext cx="1986860" cy="1193619"/>
          </a:xfrm>
          <a:prstGeom prst="rect">
            <a:avLst/>
          </a:prstGeom>
          <a:solidFill>
            <a:srgbClr val="9999FF"/>
          </a:solidFill>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extBox 6"/>
          <p:cNvSpPr txBox="1">
            <a:spLocks noChangeArrowheads="1"/>
          </p:cNvSpPr>
          <p:nvPr/>
        </p:nvSpPr>
        <p:spPr bwMode="auto">
          <a:xfrm>
            <a:off x="3571869" y="2057796"/>
            <a:ext cx="1802710" cy="397873"/>
          </a:xfrm>
          <a:prstGeom prst="rect">
            <a:avLst/>
          </a:prstGeom>
          <a:noFill/>
          <a:ln w="9525">
            <a:noFill/>
            <a:miter lim="800000"/>
            <a:headEnd/>
            <a:tailEnd/>
          </a:ln>
        </p:spPr>
        <p:txBody>
          <a:bodyPr wrap="square">
            <a:spAutoFit/>
          </a:bodyPr>
          <a:lstStyle/>
          <a:p>
            <a:pPr algn="ctr"/>
            <a:r>
              <a:rPr lang="en-US" sz="1900" b="1" dirty="0" err="1">
                <a:solidFill>
                  <a:schemeClr val="bg1"/>
                </a:solidFill>
              </a:rPr>
              <a:t>Adolescente</a:t>
            </a:r>
            <a:endParaRPr lang="en-US" sz="1900" b="1" dirty="0">
              <a:solidFill>
                <a:schemeClr val="bg1"/>
              </a:solidFill>
            </a:endParaRPr>
          </a:p>
        </p:txBody>
      </p:sp>
      <p:sp>
        <p:nvSpPr>
          <p:cNvPr id="7" name="Rectangle 7"/>
          <p:cNvSpPr/>
          <p:nvPr/>
        </p:nvSpPr>
        <p:spPr>
          <a:xfrm>
            <a:off x="6091230" y="1643050"/>
            <a:ext cx="1986860" cy="1193619"/>
          </a:xfrm>
          <a:prstGeom prst="rect">
            <a:avLst/>
          </a:prstGeom>
          <a:solidFill>
            <a:srgbClr val="9999FF"/>
          </a:solidFill>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TextBox 8"/>
          <p:cNvSpPr txBox="1">
            <a:spLocks noChangeArrowheads="1"/>
          </p:cNvSpPr>
          <p:nvPr/>
        </p:nvSpPr>
        <p:spPr bwMode="auto">
          <a:xfrm>
            <a:off x="6321136" y="2057796"/>
            <a:ext cx="1528354" cy="397873"/>
          </a:xfrm>
          <a:prstGeom prst="rect">
            <a:avLst/>
          </a:prstGeom>
          <a:noFill/>
          <a:ln w="9525">
            <a:noFill/>
            <a:miter lim="800000"/>
            <a:headEnd/>
            <a:tailEnd/>
          </a:ln>
        </p:spPr>
        <p:txBody>
          <a:bodyPr wrap="square">
            <a:spAutoFit/>
          </a:bodyPr>
          <a:lstStyle/>
          <a:p>
            <a:pPr algn="ctr"/>
            <a:r>
              <a:rPr lang="en-US" sz="1900" b="1">
                <a:solidFill>
                  <a:schemeClr val="bg1"/>
                </a:solidFill>
              </a:rPr>
              <a:t>Adulto</a:t>
            </a:r>
          </a:p>
        </p:txBody>
      </p:sp>
      <p:sp>
        <p:nvSpPr>
          <p:cNvPr id="9" name="Rectangle 9"/>
          <p:cNvSpPr/>
          <p:nvPr/>
        </p:nvSpPr>
        <p:spPr>
          <a:xfrm>
            <a:off x="909630" y="1643050"/>
            <a:ext cx="1986860" cy="1193619"/>
          </a:xfrm>
          <a:prstGeom prst="rect">
            <a:avLst/>
          </a:prstGeom>
          <a:solidFill>
            <a:srgbClr val="9999FF"/>
          </a:solidFill>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TextBox 10"/>
          <p:cNvSpPr txBox="1">
            <a:spLocks noChangeArrowheads="1"/>
          </p:cNvSpPr>
          <p:nvPr/>
        </p:nvSpPr>
        <p:spPr bwMode="auto">
          <a:xfrm>
            <a:off x="1139536" y="2057796"/>
            <a:ext cx="1528354" cy="397873"/>
          </a:xfrm>
          <a:prstGeom prst="rect">
            <a:avLst/>
          </a:prstGeom>
          <a:noFill/>
          <a:ln w="9525">
            <a:noFill/>
            <a:miter lim="800000"/>
            <a:headEnd/>
            <a:tailEnd/>
          </a:ln>
        </p:spPr>
        <p:txBody>
          <a:bodyPr wrap="square">
            <a:spAutoFit/>
          </a:bodyPr>
          <a:lstStyle/>
          <a:p>
            <a:pPr algn="ctr"/>
            <a:r>
              <a:rPr lang="en-US" sz="1900" b="1">
                <a:solidFill>
                  <a:schemeClr val="bg1"/>
                </a:solidFill>
              </a:rPr>
              <a:t>Niño</a:t>
            </a:r>
          </a:p>
        </p:txBody>
      </p:sp>
      <p:sp>
        <p:nvSpPr>
          <p:cNvPr id="11" name="Right Arrow 11"/>
          <p:cNvSpPr/>
          <p:nvPr/>
        </p:nvSpPr>
        <p:spPr>
          <a:xfrm>
            <a:off x="2971384" y="2137371"/>
            <a:ext cx="458506" cy="318298"/>
          </a:xfrm>
          <a:prstGeom prst="rightArrow">
            <a:avLst/>
          </a:prstGeom>
          <a:solidFill>
            <a:srgbClr val="CA77BE"/>
          </a:solidFill>
          <a:ln>
            <a:solidFill>
              <a:srgbClr val="CA77B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ight Arrow 12"/>
          <p:cNvSpPr/>
          <p:nvPr/>
        </p:nvSpPr>
        <p:spPr>
          <a:xfrm>
            <a:off x="5562184" y="2137371"/>
            <a:ext cx="458506" cy="318298"/>
          </a:xfrm>
          <a:prstGeom prst="rightArrow">
            <a:avLst/>
          </a:prstGeom>
          <a:solidFill>
            <a:srgbClr val="CA77B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TextBox 13"/>
          <p:cNvSpPr txBox="1"/>
          <p:nvPr/>
        </p:nvSpPr>
        <p:spPr>
          <a:xfrm>
            <a:off x="898518" y="3186253"/>
            <a:ext cx="1986860" cy="2800767"/>
          </a:xfrm>
          <a:prstGeom prst="rect">
            <a:avLst/>
          </a:prstGeom>
          <a:solidFill>
            <a:srgbClr val="CCCCFF"/>
          </a:solidFill>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wrap="square" anchor="ctr">
            <a:spAutoFit/>
          </a:bodyPr>
          <a:lstStyle/>
          <a:p>
            <a:pPr>
              <a:defRPr/>
            </a:pPr>
            <a:r>
              <a:rPr lang="en-US" sz="1600" b="1" dirty="0" err="1">
                <a:solidFill>
                  <a:schemeClr val="tx2"/>
                </a:solidFill>
              </a:rPr>
              <a:t>Inicio</a:t>
            </a:r>
            <a:r>
              <a:rPr lang="en-US" sz="1600" b="1" dirty="0">
                <a:solidFill>
                  <a:schemeClr val="tx2"/>
                </a:solidFill>
              </a:rPr>
              <a:t> </a:t>
            </a:r>
            <a:r>
              <a:rPr lang="en-US" sz="1600" b="1" dirty="0" err="1">
                <a:solidFill>
                  <a:schemeClr val="tx2"/>
                </a:solidFill>
              </a:rPr>
              <a:t>temprano</a:t>
            </a:r>
            <a:r>
              <a:rPr lang="en-US" sz="1600" b="1" dirty="0">
                <a:solidFill>
                  <a:schemeClr val="tx2"/>
                </a:solidFill>
              </a:rPr>
              <a:t> &lt;7 </a:t>
            </a:r>
            <a:r>
              <a:rPr lang="en-US" sz="1600" b="1" dirty="0" err="1" smtClean="0">
                <a:solidFill>
                  <a:schemeClr val="tx2"/>
                </a:solidFill>
              </a:rPr>
              <a:t>años</a:t>
            </a:r>
            <a:endParaRPr lang="en-US" sz="1600" b="1" baseline="30000" dirty="0">
              <a:solidFill>
                <a:schemeClr val="tx2"/>
              </a:solidFill>
            </a:endParaRPr>
          </a:p>
          <a:p>
            <a:pPr>
              <a:buClr>
                <a:srgbClr val="D02ABC"/>
              </a:buClr>
              <a:buFont typeface="Arial" charset="0"/>
              <a:buChar char="•"/>
              <a:defRPr/>
            </a:pPr>
            <a:r>
              <a:rPr lang="en-US" sz="1600" dirty="0">
                <a:solidFill>
                  <a:schemeClr val="tx2"/>
                </a:solidFill>
              </a:rPr>
              <a:t> </a:t>
            </a:r>
            <a:r>
              <a:rPr lang="en-US" sz="1600" dirty="0" err="1">
                <a:solidFill>
                  <a:schemeClr val="tx2"/>
                </a:solidFill>
              </a:rPr>
              <a:t>casi</a:t>
            </a:r>
            <a:r>
              <a:rPr lang="en-US" sz="1600" dirty="0">
                <a:solidFill>
                  <a:schemeClr val="tx2"/>
                </a:solidFill>
              </a:rPr>
              <a:t> </a:t>
            </a:r>
            <a:r>
              <a:rPr lang="en-US" sz="1600" dirty="0" err="1">
                <a:solidFill>
                  <a:schemeClr val="tx2"/>
                </a:solidFill>
              </a:rPr>
              <a:t>siempre</a:t>
            </a:r>
            <a:r>
              <a:rPr lang="en-US" sz="1600" dirty="0">
                <a:solidFill>
                  <a:schemeClr val="tx2"/>
                </a:solidFill>
              </a:rPr>
              <a:t> se </a:t>
            </a:r>
            <a:r>
              <a:rPr lang="en-US" sz="1600" dirty="0" err="1">
                <a:solidFill>
                  <a:schemeClr val="tx2"/>
                </a:solidFill>
              </a:rPr>
              <a:t>detecta</a:t>
            </a:r>
            <a:r>
              <a:rPr lang="en-US" sz="1600" dirty="0">
                <a:solidFill>
                  <a:schemeClr val="tx2"/>
                </a:solidFill>
              </a:rPr>
              <a:t> </a:t>
            </a:r>
            <a:r>
              <a:rPr lang="en-US" sz="1600" dirty="0" err="1">
                <a:solidFill>
                  <a:schemeClr val="tx2"/>
                </a:solidFill>
              </a:rPr>
              <a:t>cuando</a:t>
            </a:r>
            <a:r>
              <a:rPr lang="en-US" sz="1600" dirty="0">
                <a:solidFill>
                  <a:schemeClr val="tx2"/>
                </a:solidFill>
              </a:rPr>
              <a:t> el </a:t>
            </a:r>
            <a:r>
              <a:rPr lang="en-US" sz="1600" dirty="0" err="1">
                <a:solidFill>
                  <a:schemeClr val="tx2"/>
                </a:solidFill>
              </a:rPr>
              <a:t>niño</a:t>
            </a:r>
            <a:r>
              <a:rPr lang="en-US" sz="1600" dirty="0">
                <a:solidFill>
                  <a:schemeClr val="tx2"/>
                </a:solidFill>
              </a:rPr>
              <a:t> </a:t>
            </a:r>
            <a:r>
              <a:rPr lang="en-US" sz="1600" dirty="0" err="1">
                <a:solidFill>
                  <a:schemeClr val="tx2"/>
                </a:solidFill>
              </a:rPr>
              <a:t>empieza</a:t>
            </a:r>
            <a:r>
              <a:rPr lang="en-US" sz="1600" dirty="0">
                <a:solidFill>
                  <a:schemeClr val="tx2"/>
                </a:solidFill>
              </a:rPr>
              <a:t> a </a:t>
            </a:r>
            <a:r>
              <a:rPr lang="en-US" sz="1600" dirty="0" err="1">
                <a:solidFill>
                  <a:schemeClr val="tx2"/>
                </a:solidFill>
              </a:rPr>
              <a:t>ir</a:t>
            </a:r>
            <a:r>
              <a:rPr lang="en-US" sz="1600" dirty="0">
                <a:solidFill>
                  <a:schemeClr val="tx2"/>
                </a:solidFill>
              </a:rPr>
              <a:t> al </a:t>
            </a:r>
            <a:r>
              <a:rPr lang="en-US" sz="1600" dirty="0" err="1">
                <a:solidFill>
                  <a:schemeClr val="tx2"/>
                </a:solidFill>
              </a:rPr>
              <a:t>colegio</a:t>
            </a:r>
            <a:endParaRPr lang="en-US" sz="1600" dirty="0">
              <a:solidFill>
                <a:schemeClr val="tx2"/>
              </a:solidFill>
            </a:endParaRPr>
          </a:p>
          <a:p>
            <a:pPr>
              <a:buClr>
                <a:srgbClr val="D02ABC"/>
              </a:buClr>
              <a:buFont typeface="Arial" charset="0"/>
              <a:buChar char="•"/>
              <a:defRPr/>
            </a:pPr>
            <a:r>
              <a:rPr lang="en-US" sz="1600" dirty="0">
                <a:solidFill>
                  <a:schemeClr val="tx2"/>
                </a:solidFill>
              </a:rPr>
              <a:t> se </a:t>
            </a:r>
            <a:r>
              <a:rPr lang="en-US" sz="1600" dirty="0" err="1">
                <a:solidFill>
                  <a:schemeClr val="tx2"/>
                </a:solidFill>
              </a:rPr>
              <a:t>asocia</a:t>
            </a:r>
            <a:r>
              <a:rPr lang="en-US" sz="1600" dirty="0">
                <a:solidFill>
                  <a:schemeClr val="tx2"/>
                </a:solidFill>
              </a:rPr>
              <a:t> a </a:t>
            </a:r>
            <a:r>
              <a:rPr lang="en-US" sz="1600" dirty="0" err="1">
                <a:solidFill>
                  <a:schemeClr val="tx2"/>
                </a:solidFill>
              </a:rPr>
              <a:t>problemas</a:t>
            </a:r>
            <a:r>
              <a:rPr lang="en-US" sz="1600" dirty="0">
                <a:solidFill>
                  <a:schemeClr val="tx2"/>
                </a:solidFill>
              </a:rPr>
              <a:t> de </a:t>
            </a:r>
            <a:r>
              <a:rPr lang="en-US" sz="1600" dirty="0" err="1">
                <a:solidFill>
                  <a:schemeClr val="tx2"/>
                </a:solidFill>
              </a:rPr>
              <a:t>aprendizaje</a:t>
            </a:r>
            <a:r>
              <a:rPr lang="en-US" sz="1600" dirty="0">
                <a:solidFill>
                  <a:schemeClr val="tx2"/>
                </a:solidFill>
              </a:rPr>
              <a:t> y mal </a:t>
            </a:r>
            <a:r>
              <a:rPr lang="en-US" sz="1600" dirty="0" err="1">
                <a:solidFill>
                  <a:schemeClr val="tx2"/>
                </a:solidFill>
              </a:rPr>
              <a:t>rendimiento</a:t>
            </a:r>
            <a:r>
              <a:rPr lang="en-US" sz="1600" dirty="0">
                <a:solidFill>
                  <a:schemeClr val="tx2"/>
                </a:solidFill>
              </a:rPr>
              <a:t> </a:t>
            </a:r>
            <a:r>
              <a:rPr lang="en-US" sz="1600" dirty="0" err="1">
                <a:solidFill>
                  <a:schemeClr val="tx2"/>
                </a:solidFill>
              </a:rPr>
              <a:t>académico</a:t>
            </a:r>
            <a:endParaRPr lang="en-US" sz="1600" dirty="0">
              <a:solidFill>
                <a:schemeClr val="tx2"/>
              </a:solidFill>
            </a:endParaRPr>
          </a:p>
        </p:txBody>
      </p:sp>
      <p:sp>
        <p:nvSpPr>
          <p:cNvPr id="14" name="TextBox 14"/>
          <p:cNvSpPr txBox="1"/>
          <p:nvPr/>
        </p:nvSpPr>
        <p:spPr>
          <a:xfrm>
            <a:off x="3500430" y="3180642"/>
            <a:ext cx="1986860" cy="3105877"/>
          </a:xfrm>
          <a:prstGeom prst="rect">
            <a:avLst/>
          </a:prstGeom>
          <a:solidFill>
            <a:srgbClr val="CCCCFF"/>
          </a:solidFill>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sz="1600" dirty="0">
                <a:solidFill>
                  <a:schemeClr val="tx1"/>
                </a:solidFill>
              </a:rPr>
              <a:t>En la </a:t>
            </a:r>
            <a:r>
              <a:rPr lang="en-US" sz="1600" b="1" dirty="0" err="1">
                <a:solidFill>
                  <a:schemeClr val="tx1"/>
                </a:solidFill>
              </a:rPr>
              <a:t>adolescencia</a:t>
            </a:r>
            <a:r>
              <a:rPr lang="en-US" sz="1600" dirty="0">
                <a:solidFill>
                  <a:schemeClr val="tx1"/>
                </a:solidFill>
              </a:rPr>
              <a:t> se </a:t>
            </a:r>
            <a:r>
              <a:rPr lang="en-US" sz="1600" dirty="0" err="1">
                <a:solidFill>
                  <a:schemeClr val="tx1"/>
                </a:solidFill>
              </a:rPr>
              <a:t>asocia</a:t>
            </a:r>
            <a:r>
              <a:rPr lang="en-US" sz="1600" dirty="0">
                <a:solidFill>
                  <a:schemeClr val="tx1"/>
                </a:solidFill>
              </a:rPr>
              <a:t> a </a:t>
            </a:r>
            <a:r>
              <a:rPr lang="en-US" sz="1600" dirty="0" err="1">
                <a:solidFill>
                  <a:schemeClr val="tx1"/>
                </a:solidFill>
              </a:rPr>
              <a:t>baja</a:t>
            </a:r>
            <a:r>
              <a:rPr lang="en-US" sz="1600" dirty="0">
                <a:solidFill>
                  <a:schemeClr val="tx1"/>
                </a:solidFill>
              </a:rPr>
              <a:t> </a:t>
            </a:r>
            <a:r>
              <a:rPr lang="en-US" sz="1600" dirty="0" err="1">
                <a:solidFill>
                  <a:schemeClr val="tx1"/>
                </a:solidFill>
              </a:rPr>
              <a:t>autoestima</a:t>
            </a:r>
            <a:r>
              <a:rPr lang="en-US" sz="1600" dirty="0">
                <a:solidFill>
                  <a:schemeClr val="tx1"/>
                </a:solidFill>
              </a:rPr>
              <a:t>, </a:t>
            </a:r>
            <a:r>
              <a:rPr lang="en-US" sz="1600" dirty="0" err="1">
                <a:solidFill>
                  <a:schemeClr val="tx1"/>
                </a:solidFill>
              </a:rPr>
              <a:t>malas</a:t>
            </a:r>
            <a:r>
              <a:rPr lang="en-US" sz="1600" dirty="0">
                <a:solidFill>
                  <a:schemeClr val="tx1"/>
                </a:solidFill>
              </a:rPr>
              <a:t> </a:t>
            </a:r>
            <a:r>
              <a:rPr lang="en-US" sz="1600" dirty="0" err="1">
                <a:solidFill>
                  <a:schemeClr val="tx1"/>
                </a:solidFill>
              </a:rPr>
              <a:t>relaciones</a:t>
            </a:r>
            <a:r>
              <a:rPr lang="en-US" sz="1600" dirty="0">
                <a:solidFill>
                  <a:schemeClr val="tx1"/>
                </a:solidFill>
              </a:rPr>
              <a:t> con los </a:t>
            </a:r>
            <a:r>
              <a:rPr lang="en-US" sz="1600" dirty="0" err="1">
                <a:solidFill>
                  <a:schemeClr val="tx1"/>
                </a:solidFill>
              </a:rPr>
              <a:t>compañeros</a:t>
            </a:r>
            <a:r>
              <a:rPr lang="en-US" sz="1600" dirty="0">
                <a:solidFill>
                  <a:schemeClr val="tx1"/>
                </a:solidFill>
              </a:rPr>
              <a:t>, </a:t>
            </a:r>
            <a:r>
              <a:rPr lang="en-US" sz="1600" dirty="0" err="1">
                <a:solidFill>
                  <a:schemeClr val="tx1"/>
                </a:solidFill>
              </a:rPr>
              <a:t>conflictos</a:t>
            </a:r>
            <a:r>
              <a:rPr lang="en-US" sz="1600" dirty="0">
                <a:solidFill>
                  <a:schemeClr val="tx1"/>
                </a:solidFill>
              </a:rPr>
              <a:t> con los padres, </a:t>
            </a:r>
            <a:r>
              <a:rPr lang="en-US" sz="1600" dirty="0" err="1">
                <a:solidFill>
                  <a:schemeClr val="tx1"/>
                </a:solidFill>
              </a:rPr>
              <a:t>delincuencia</a:t>
            </a:r>
            <a:r>
              <a:rPr lang="en-US" sz="1600" dirty="0">
                <a:solidFill>
                  <a:schemeClr val="tx1"/>
                </a:solidFill>
              </a:rPr>
              <a:t>, </a:t>
            </a:r>
            <a:r>
              <a:rPr lang="en-US" sz="1600" dirty="0" err="1">
                <a:solidFill>
                  <a:schemeClr val="tx1"/>
                </a:solidFill>
              </a:rPr>
              <a:t>tabaquismo</a:t>
            </a:r>
            <a:r>
              <a:rPr lang="en-US" sz="1600" dirty="0">
                <a:solidFill>
                  <a:schemeClr val="tx1"/>
                </a:solidFill>
              </a:rPr>
              <a:t> y </a:t>
            </a:r>
            <a:r>
              <a:rPr lang="en-US" sz="1600" dirty="0" err="1">
                <a:solidFill>
                  <a:schemeClr val="tx1"/>
                </a:solidFill>
              </a:rPr>
              <a:t>abuso</a:t>
            </a:r>
            <a:r>
              <a:rPr lang="en-US" sz="1600" dirty="0">
                <a:solidFill>
                  <a:schemeClr val="tx1"/>
                </a:solidFill>
              </a:rPr>
              <a:t> de </a:t>
            </a:r>
            <a:r>
              <a:rPr lang="en-US" sz="1600" dirty="0" err="1" smtClean="0">
                <a:solidFill>
                  <a:schemeClr val="tx1"/>
                </a:solidFill>
              </a:rPr>
              <a:t>sustancias</a:t>
            </a:r>
            <a:endParaRPr lang="en-US" sz="1600" baseline="30000" dirty="0">
              <a:solidFill>
                <a:schemeClr val="tx1"/>
              </a:solidFill>
            </a:endParaRPr>
          </a:p>
        </p:txBody>
      </p:sp>
      <p:sp>
        <p:nvSpPr>
          <p:cNvPr id="15" name="TextBox 15"/>
          <p:cNvSpPr txBox="1"/>
          <p:nvPr/>
        </p:nvSpPr>
        <p:spPr>
          <a:xfrm>
            <a:off x="6091230" y="3195185"/>
            <a:ext cx="1986860" cy="3519963"/>
          </a:xfrm>
          <a:prstGeom prst="rect">
            <a:avLst/>
          </a:prstGeom>
          <a:solidFill>
            <a:srgbClr val="CCCCFF"/>
          </a:solidFill>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wrap="square">
            <a:spAutoFit/>
          </a:bodyPr>
          <a:lstStyle/>
          <a:p>
            <a:pPr>
              <a:buClr>
                <a:srgbClr val="BC3E9B"/>
              </a:buClr>
              <a:buFont typeface="Arial" charset="0"/>
              <a:buChar char="•"/>
            </a:pPr>
            <a:r>
              <a:rPr lang="en-US" sz="1600" dirty="0">
                <a:solidFill>
                  <a:schemeClr val="tx1"/>
                </a:solidFill>
                <a:cs typeface="Arial" charset="0"/>
              </a:rPr>
              <a:t> El </a:t>
            </a:r>
            <a:r>
              <a:rPr lang="en-US" sz="1600" b="1" dirty="0">
                <a:solidFill>
                  <a:schemeClr val="tx1"/>
                </a:solidFill>
                <a:cs typeface="Arial" charset="0"/>
              </a:rPr>
              <a:t>40-60%</a:t>
            </a:r>
            <a:r>
              <a:rPr lang="en-US" sz="1600" dirty="0">
                <a:solidFill>
                  <a:schemeClr val="tx1"/>
                </a:solidFill>
                <a:cs typeface="Arial" charset="0"/>
              </a:rPr>
              <a:t> de los </a:t>
            </a:r>
            <a:r>
              <a:rPr lang="en-US" sz="1600" dirty="0" err="1">
                <a:solidFill>
                  <a:schemeClr val="tx1"/>
                </a:solidFill>
                <a:cs typeface="Arial" charset="0"/>
              </a:rPr>
              <a:t>niños</a:t>
            </a:r>
            <a:r>
              <a:rPr lang="en-US" sz="1600" dirty="0">
                <a:solidFill>
                  <a:schemeClr val="tx1"/>
                </a:solidFill>
                <a:cs typeface="Arial" charset="0"/>
              </a:rPr>
              <a:t> con TDAH en </a:t>
            </a:r>
            <a:r>
              <a:rPr lang="en-US" sz="1600" dirty="0" err="1">
                <a:solidFill>
                  <a:schemeClr val="tx1"/>
                </a:solidFill>
                <a:cs typeface="Arial" charset="0"/>
              </a:rPr>
              <a:t>remisión</a:t>
            </a:r>
            <a:r>
              <a:rPr lang="en-US" sz="1600" dirty="0">
                <a:solidFill>
                  <a:schemeClr val="tx1"/>
                </a:solidFill>
                <a:cs typeface="Arial" charset="0"/>
              </a:rPr>
              <a:t> </a:t>
            </a:r>
            <a:r>
              <a:rPr lang="en-US" sz="1600" dirty="0" err="1">
                <a:solidFill>
                  <a:schemeClr val="tx1"/>
                </a:solidFill>
                <a:cs typeface="Arial" charset="0"/>
              </a:rPr>
              <a:t>parcial</a:t>
            </a:r>
            <a:r>
              <a:rPr lang="en-US" sz="1600" dirty="0">
                <a:solidFill>
                  <a:schemeClr val="tx1"/>
                </a:solidFill>
                <a:cs typeface="Arial" charset="0"/>
              </a:rPr>
              <a:t> </a:t>
            </a:r>
            <a:r>
              <a:rPr lang="en-US" sz="1600" dirty="0" err="1">
                <a:solidFill>
                  <a:schemeClr val="tx1"/>
                </a:solidFill>
                <a:cs typeface="Arial" charset="0"/>
              </a:rPr>
              <a:t>pueden</a:t>
            </a:r>
            <a:r>
              <a:rPr lang="en-US" sz="1600" dirty="0">
                <a:solidFill>
                  <a:schemeClr val="tx1"/>
                </a:solidFill>
                <a:cs typeface="Arial" charset="0"/>
              </a:rPr>
              <a:t> </a:t>
            </a:r>
            <a:r>
              <a:rPr lang="en-US" sz="1600" dirty="0" err="1">
                <a:solidFill>
                  <a:schemeClr val="tx1"/>
                </a:solidFill>
                <a:cs typeface="Arial" charset="0"/>
              </a:rPr>
              <a:t>presentar</a:t>
            </a:r>
            <a:r>
              <a:rPr lang="en-US" sz="1600" dirty="0">
                <a:solidFill>
                  <a:schemeClr val="tx1"/>
                </a:solidFill>
                <a:cs typeface="Arial" charset="0"/>
              </a:rPr>
              <a:t> </a:t>
            </a:r>
            <a:r>
              <a:rPr lang="en-US" sz="1600" dirty="0" err="1">
                <a:solidFill>
                  <a:schemeClr val="tx1"/>
                </a:solidFill>
                <a:cs typeface="Arial" charset="0"/>
              </a:rPr>
              <a:t>síntomas</a:t>
            </a:r>
            <a:r>
              <a:rPr lang="en-US" sz="1600" dirty="0">
                <a:solidFill>
                  <a:schemeClr val="tx1"/>
                </a:solidFill>
                <a:cs typeface="Arial" charset="0"/>
              </a:rPr>
              <a:t> en la </a:t>
            </a:r>
            <a:r>
              <a:rPr lang="en-US" sz="1600" b="1" dirty="0" err="1">
                <a:solidFill>
                  <a:schemeClr val="tx1"/>
                </a:solidFill>
                <a:cs typeface="Arial" charset="0"/>
              </a:rPr>
              <a:t>edad</a:t>
            </a:r>
            <a:r>
              <a:rPr lang="en-US" sz="1600" b="1" dirty="0">
                <a:solidFill>
                  <a:schemeClr val="tx1"/>
                </a:solidFill>
                <a:cs typeface="Arial" charset="0"/>
              </a:rPr>
              <a:t> </a:t>
            </a:r>
            <a:r>
              <a:rPr lang="en-US" sz="1600" b="1" dirty="0" err="1" smtClean="0">
                <a:solidFill>
                  <a:schemeClr val="tx1"/>
                </a:solidFill>
                <a:cs typeface="Arial" charset="0"/>
              </a:rPr>
              <a:t>adulta</a:t>
            </a:r>
            <a:endParaRPr lang="en-US" sz="1600" baseline="30000" dirty="0">
              <a:solidFill>
                <a:schemeClr val="tx1"/>
              </a:solidFill>
              <a:cs typeface="Arial" charset="0"/>
            </a:endParaRPr>
          </a:p>
          <a:p>
            <a:pPr>
              <a:buClr>
                <a:srgbClr val="BC3E9B"/>
              </a:buClr>
              <a:buFont typeface="Arial" charset="0"/>
              <a:buChar char="•"/>
            </a:pPr>
            <a:r>
              <a:rPr lang="en-US" sz="1600" dirty="0">
                <a:solidFill>
                  <a:schemeClr val="tx1"/>
                </a:solidFill>
                <a:cs typeface="Arial" charset="0"/>
              </a:rPr>
              <a:t> En el </a:t>
            </a:r>
            <a:r>
              <a:rPr lang="en-US" sz="1600" b="1" dirty="0">
                <a:solidFill>
                  <a:schemeClr val="tx1"/>
                </a:solidFill>
                <a:cs typeface="Arial" charset="0"/>
              </a:rPr>
              <a:t>15%</a:t>
            </a:r>
            <a:r>
              <a:rPr lang="en-US" sz="1600" dirty="0">
                <a:solidFill>
                  <a:schemeClr val="tx1"/>
                </a:solidFill>
                <a:cs typeface="Arial" charset="0"/>
              </a:rPr>
              <a:t> de los </a:t>
            </a:r>
            <a:r>
              <a:rPr lang="en-US" sz="1600" dirty="0" err="1">
                <a:solidFill>
                  <a:schemeClr val="tx1"/>
                </a:solidFill>
                <a:cs typeface="Arial" charset="0"/>
              </a:rPr>
              <a:t>niños</a:t>
            </a:r>
            <a:r>
              <a:rPr lang="en-US" sz="1600" dirty="0">
                <a:solidFill>
                  <a:schemeClr val="tx1"/>
                </a:solidFill>
                <a:cs typeface="Arial" charset="0"/>
              </a:rPr>
              <a:t> con TDAH los </a:t>
            </a:r>
            <a:r>
              <a:rPr lang="en-US" sz="1600" dirty="0" err="1">
                <a:solidFill>
                  <a:schemeClr val="tx1"/>
                </a:solidFill>
                <a:cs typeface="Arial" charset="0"/>
              </a:rPr>
              <a:t>síntomas</a:t>
            </a:r>
            <a:r>
              <a:rPr lang="en-US" sz="1600" dirty="0">
                <a:solidFill>
                  <a:schemeClr val="tx1"/>
                </a:solidFill>
                <a:cs typeface="Arial" charset="0"/>
              </a:rPr>
              <a:t> </a:t>
            </a:r>
            <a:r>
              <a:rPr lang="en-US" sz="1600" dirty="0" err="1">
                <a:solidFill>
                  <a:schemeClr val="tx1"/>
                </a:solidFill>
                <a:cs typeface="Arial" charset="0"/>
              </a:rPr>
              <a:t>siguen</a:t>
            </a:r>
            <a:r>
              <a:rPr lang="en-US" sz="1600" dirty="0">
                <a:solidFill>
                  <a:schemeClr val="tx1"/>
                </a:solidFill>
                <a:cs typeface="Arial" charset="0"/>
              </a:rPr>
              <a:t> </a:t>
            </a:r>
            <a:r>
              <a:rPr lang="en-US" sz="1600" dirty="0" err="1">
                <a:solidFill>
                  <a:schemeClr val="tx1"/>
                </a:solidFill>
                <a:cs typeface="Arial" charset="0"/>
              </a:rPr>
              <a:t>persistiendo</a:t>
            </a:r>
            <a:r>
              <a:rPr lang="en-US" sz="1600" dirty="0">
                <a:solidFill>
                  <a:schemeClr val="tx1"/>
                </a:solidFill>
                <a:cs typeface="Arial" charset="0"/>
              </a:rPr>
              <a:t> a los  a los </a:t>
            </a:r>
            <a:r>
              <a:rPr lang="en-US" sz="1600" b="1" dirty="0">
                <a:solidFill>
                  <a:schemeClr val="tx1"/>
                </a:solidFill>
                <a:cs typeface="Arial" charset="0"/>
              </a:rPr>
              <a:t>25 </a:t>
            </a:r>
            <a:r>
              <a:rPr lang="en-US" sz="1600" b="1" dirty="0" err="1">
                <a:solidFill>
                  <a:schemeClr val="tx1"/>
                </a:solidFill>
                <a:cs typeface="Arial" charset="0"/>
              </a:rPr>
              <a:t>años</a:t>
            </a:r>
            <a:r>
              <a:rPr lang="en-US" sz="1600" b="1" dirty="0">
                <a:solidFill>
                  <a:schemeClr val="tx1"/>
                </a:solidFill>
                <a:cs typeface="Arial" charset="0"/>
              </a:rPr>
              <a:t> de </a:t>
            </a:r>
            <a:r>
              <a:rPr lang="en-US" sz="1600" b="1" dirty="0" err="1" smtClean="0">
                <a:solidFill>
                  <a:schemeClr val="tx1"/>
                </a:solidFill>
                <a:cs typeface="Arial" charset="0"/>
              </a:rPr>
              <a:t>edad</a:t>
            </a:r>
            <a:endParaRPr lang="en-US" sz="1600" dirty="0">
              <a:solidFill>
                <a:schemeClr val="tx1"/>
              </a:solidFill>
              <a:cs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eticia\PSICOCAN\ImagenesGraficosPsiCoCan\EsquemaComorbilidadTDAH.png"/>
          <p:cNvPicPr>
            <a:picLocks noChangeAspect="1" noChangeArrowheads="1"/>
          </p:cNvPicPr>
          <p:nvPr/>
        </p:nvPicPr>
        <p:blipFill>
          <a:blip r:embed="rId2"/>
          <a:srcRect/>
          <a:stretch>
            <a:fillRect/>
          </a:stretch>
        </p:blipFill>
        <p:spPr bwMode="auto">
          <a:xfrm>
            <a:off x="357158" y="928670"/>
            <a:ext cx="8063081" cy="4500000"/>
          </a:xfrm>
          <a:prstGeom prst="rect">
            <a:avLst/>
          </a:prstGeom>
          <a:noFill/>
        </p:spPr>
      </p:pic>
      <p:sp>
        <p:nvSpPr>
          <p:cNvPr id="3" name="2 Rectángulo"/>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25470"/>
          </a:xfrm>
        </p:spPr>
        <p:txBody>
          <a:bodyPr>
            <a:normAutofit/>
          </a:bodyPr>
          <a:lstStyle/>
          <a:p>
            <a:pPr algn="r"/>
            <a:r>
              <a:rPr lang="es-ES" sz="3200" dirty="0" smtClean="0">
                <a:latin typeface="Arial" pitchFamily="34" charset="0"/>
                <a:cs typeface="Arial" pitchFamily="34" charset="0"/>
              </a:rPr>
              <a:t>Impacto social del TDAH</a:t>
            </a:r>
            <a:endParaRPr lang="es-ES" sz="3200" dirty="0">
              <a:latin typeface="Arial" pitchFamily="34" charset="0"/>
              <a:cs typeface="Arial" pitchFamily="34" charset="0"/>
            </a:endParaRPr>
          </a:p>
        </p:txBody>
      </p:sp>
      <p:sp>
        <p:nvSpPr>
          <p:cNvPr id="3" name="2 Marcador de contenido"/>
          <p:cNvSpPr>
            <a:spLocks noGrp="1"/>
          </p:cNvSpPr>
          <p:nvPr>
            <p:ph sz="quarter" idx="1"/>
          </p:nvPr>
        </p:nvSpPr>
        <p:spPr>
          <a:xfrm>
            <a:off x="457200" y="1214422"/>
            <a:ext cx="7467600" cy="5259530"/>
          </a:xfrm>
        </p:spPr>
        <p:txBody>
          <a:bodyPr>
            <a:normAutofit/>
          </a:bodyPr>
          <a:lstStyle/>
          <a:p>
            <a:pPr algn="just"/>
            <a:r>
              <a:rPr lang="es-ES" sz="1800" dirty="0" smtClean="0">
                <a:latin typeface="Arial" pitchFamily="34" charset="0"/>
                <a:cs typeface="Arial" pitchFamily="34" charset="0"/>
              </a:rPr>
              <a:t>Las personas que padecen TDAH y </a:t>
            </a:r>
            <a:r>
              <a:rPr lang="es-ES" sz="1800" b="1" dirty="0" smtClean="0">
                <a:latin typeface="Arial" pitchFamily="34" charset="0"/>
                <a:cs typeface="Arial" pitchFamily="34" charset="0"/>
              </a:rPr>
              <a:t>no son atendidas</a:t>
            </a:r>
            <a:r>
              <a:rPr lang="es-ES" sz="1800" dirty="0" smtClean="0">
                <a:latin typeface="Arial" pitchFamily="34" charset="0"/>
                <a:cs typeface="Arial" pitchFamily="34" charset="0"/>
              </a:rPr>
              <a:t>, presentan </a:t>
            </a:r>
            <a:r>
              <a:rPr lang="es-ES" sz="1800" b="1" dirty="0" smtClean="0">
                <a:latin typeface="Arial" pitchFamily="34" charset="0"/>
                <a:cs typeface="Arial" pitchFamily="34" charset="0"/>
              </a:rPr>
              <a:t>impactos negativos</a:t>
            </a:r>
            <a:r>
              <a:rPr lang="es-ES" sz="1800" dirty="0" smtClean="0">
                <a:latin typeface="Arial" pitchFamily="34" charset="0"/>
                <a:cs typeface="Arial" pitchFamily="34" charset="0"/>
              </a:rPr>
              <a:t> a lo largo de su vida (</a:t>
            </a:r>
            <a:r>
              <a:rPr lang="es-ES" sz="1800" i="1" dirty="0" smtClean="0">
                <a:latin typeface="Arial" pitchFamily="34" charset="0"/>
                <a:cs typeface="Arial" pitchFamily="34" charset="0"/>
              </a:rPr>
              <a:t>Thompson LL. et al, 1996</a:t>
            </a:r>
            <a:r>
              <a:rPr lang="es-ES" sz="1800" dirty="0" smtClean="0">
                <a:latin typeface="Arial" pitchFamily="34" charset="0"/>
                <a:cs typeface="Arial" pitchFamily="34" charset="0"/>
              </a:rPr>
              <a:t>) como fracaso escolar, laboral, accidentes, etc., que no sólo involucra la salud del individuo sino que afecta a todo su entorno social (</a:t>
            </a:r>
            <a:r>
              <a:rPr lang="es-ES" sz="1800" i="1" dirty="0" smtClean="0">
                <a:latin typeface="Arial" pitchFamily="34" charset="0"/>
                <a:cs typeface="Arial" pitchFamily="34" charset="0"/>
              </a:rPr>
              <a:t>Fundación Cultural Federico </a:t>
            </a:r>
            <a:r>
              <a:rPr lang="es-ES" sz="1800" i="1" dirty="0" err="1" smtClean="0">
                <a:latin typeface="Arial" pitchFamily="34" charset="0"/>
                <a:cs typeface="Arial" pitchFamily="34" charset="0"/>
              </a:rPr>
              <a:t>Hoth</a:t>
            </a:r>
            <a:r>
              <a:rPr lang="es-ES" sz="1800" i="1" dirty="0" smtClean="0">
                <a:latin typeface="Arial" pitchFamily="34" charset="0"/>
                <a:cs typeface="Arial" pitchFamily="34" charset="0"/>
              </a:rPr>
              <a:t>, 2012</a:t>
            </a:r>
            <a:r>
              <a:rPr lang="es-ES" sz="1800" dirty="0" smtClean="0">
                <a:latin typeface="Arial" pitchFamily="34" charset="0"/>
                <a:cs typeface="Arial" pitchFamily="34" charset="0"/>
              </a:rPr>
              <a:t>)</a:t>
            </a:r>
          </a:p>
          <a:p>
            <a:pPr algn="just"/>
            <a:r>
              <a:rPr lang="es-ES" sz="1800" dirty="0" smtClean="0">
                <a:latin typeface="Arial" pitchFamily="34" charset="0"/>
                <a:cs typeface="Arial" pitchFamily="34" charset="0"/>
              </a:rPr>
              <a:t>Principales causas de </a:t>
            </a:r>
            <a:r>
              <a:rPr lang="es-ES" sz="1800" b="1" dirty="0" smtClean="0">
                <a:latin typeface="Arial" pitchFamily="34" charset="0"/>
                <a:cs typeface="Arial" pitchFamily="34" charset="0"/>
              </a:rPr>
              <a:t>fracaso escolar</a:t>
            </a:r>
            <a:r>
              <a:rPr lang="es-ES" sz="1800" dirty="0" smtClean="0">
                <a:latin typeface="Arial" pitchFamily="34" charset="0"/>
                <a:cs typeface="Arial" pitchFamily="34" charset="0"/>
              </a:rPr>
              <a:t> y de incapacidad para mantener y desarrollar relaciones sociales</a:t>
            </a:r>
          </a:p>
          <a:p>
            <a:pPr algn="just"/>
            <a:r>
              <a:rPr lang="es-ES" sz="1800" dirty="0" smtClean="0">
                <a:latin typeface="Arial" pitchFamily="34" charset="0"/>
                <a:cs typeface="Arial" pitchFamily="34" charset="0"/>
              </a:rPr>
              <a:t>No todos los niños con fracaso escolar o hiperactividad se han de diagnosticar con TDAH</a:t>
            </a:r>
          </a:p>
          <a:p>
            <a:pPr algn="just"/>
            <a:r>
              <a:rPr lang="es-ES" sz="1800" dirty="0" smtClean="0">
                <a:latin typeface="Arial" pitchFamily="34" charset="0"/>
                <a:cs typeface="Arial" pitchFamily="34" charset="0"/>
              </a:rPr>
              <a:t>El TDAH tiene repercusiones en la vida del niño, ya que va a tener dificultades académicas </a:t>
            </a:r>
            <a:r>
              <a:rPr lang="es-ES" sz="1800" b="1" dirty="0" smtClean="0">
                <a:solidFill>
                  <a:srgbClr val="FF0000"/>
                </a:solidFill>
                <a:latin typeface="Arial" pitchFamily="34" charset="0"/>
                <a:cs typeface="Arial" pitchFamily="34" charset="0"/>
              </a:rPr>
              <a:t>(el 20% del fracaso escolar se debe al TDAH)</a:t>
            </a:r>
            <a:r>
              <a:rPr lang="es-ES" sz="1800" dirty="0" smtClean="0">
                <a:latin typeface="Arial" pitchFamily="34" charset="0"/>
                <a:cs typeface="Arial" pitchFamily="34" charset="0"/>
              </a:rPr>
              <a:t>, dificultades para relacionarse y adaptarse a su entorno, y problemas familiares. Esto afecta a su autoestima, pudiéndole provocar ansiedad y depresión.</a:t>
            </a:r>
          </a:p>
          <a:p>
            <a:pPr algn="just"/>
            <a:endParaRPr lang="es-E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Leticia\PSICOCAN\ImagenesGraficosPsiCoCan\EsquemaRendimientoAcademicoTDAH.png"/>
          <p:cNvPicPr>
            <a:picLocks noChangeAspect="1" noChangeArrowheads="1"/>
          </p:cNvPicPr>
          <p:nvPr/>
        </p:nvPicPr>
        <p:blipFill>
          <a:blip r:embed="rId2"/>
          <a:srcRect/>
          <a:stretch>
            <a:fillRect/>
          </a:stretch>
        </p:blipFill>
        <p:spPr bwMode="auto">
          <a:xfrm>
            <a:off x="214282" y="714356"/>
            <a:ext cx="8451632" cy="4716000"/>
          </a:xfrm>
          <a:prstGeom prst="rect">
            <a:avLst/>
          </a:prstGeom>
          <a:noFill/>
        </p:spPr>
      </p:pic>
      <p:sp>
        <p:nvSpPr>
          <p:cNvPr id="3" name="2 Rectángulo"/>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25470"/>
          </a:xfrm>
        </p:spPr>
        <p:txBody>
          <a:bodyPr/>
          <a:lstStyle/>
          <a:p>
            <a:pPr algn="r"/>
            <a:r>
              <a:rPr lang="es-ES" sz="2800" dirty="0" smtClean="0">
                <a:latin typeface="Arial" pitchFamily="34" charset="0"/>
                <a:cs typeface="Arial" pitchFamily="34" charset="0"/>
              </a:rPr>
              <a:t>Impacto social del TDAH</a:t>
            </a:r>
            <a:endParaRPr lang="es-ES" dirty="0"/>
          </a:p>
        </p:txBody>
      </p:sp>
      <p:sp>
        <p:nvSpPr>
          <p:cNvPr id="3" name="2 Marcador de contenido"/>
          <p:cNvSpPr>
            <a:spLocks noGrp="1"/>
          </p:cNvSpPr>
          <p:nvPr>
            <p:ph sz="quarter" idx="1"/>
          </p:nvPr>
        </p:nvSpPr>
        <p:spPr>
          <a:xfrm>
            <a:off x="457200" y="1357298"/>
            <a:ext cx="7467600" cy="5116654"/>
          </a:xfrm>
        </p:spPr>
        <p:txBody>
          <a:bodyPr>
            <a:normAutofit/>
          </a:bodyPr>
          <a:lstStyle/>
          <a:p>
            <a:pPr algn="just"/>
            <a:r>
              <a:rPr lang="es-ES" sz="1800" dirty="0" smtClean="0">
                <a:latin typeface="Arial" pitchFamily="34" charset="0"/>
                <a:cs typeface="Arial" pitchFamily="34" charset="0"/>
              </a:rPr>
              <a:t>Los niños que sufren TDAH son también proclives a sufrir más </a:t>
            </a:r>
            <a:r>
              <a:rPr lang="es-ES" sz="1800" b="1" dirty="0" smtClean="0">
                <a:latin typeface="Arial" pitchFamily="34" charset="0"/>
                <a:cs typeface="Arial" pitchFamily="34" charset="0"/>
              </a:rPr>
              <a:t>accidentes</a:t>
            </a:r>
            <a:r>
              <a:rPr lang="es-ES" sz="1800" dirty="0" smtClean="0">
                <a:latin typeface="Arial" pitchFamily="34" charset="0"/>
                <a:cs typeface="Arial" pitchFamily="34" charset="0"/>
              </a:rPr>
              <a:t> y más graves(</a:t>
            </a:r>
            <a:r>
              <a:rPr lang="es-ES" sz="1800" i="1" dirty="0" err="1" smtClean="0">
                <a:latin typeface="Arial" pitchFamily="34" charset="0"/>
                <a:cs typeface="Arial" pitchFamily="34" charset="0"/>
              </a:rPr>
              <a:t>DiScala</a:t>
            </a:r>
            <a:r>
              <a:rPr lang="es-ES" sz="1800" i="1" dirty="0" smtClean="0">
                <a:latin typeface="Arial" pitchFamily="34" charset="0"/>
                <a:cs typeface="Arial" pitchFamily="34" charset="0"/>
              </a:rPr>
              <a:t> C. et al, 1998</a:t>
            </a:r>
            <a:r>
              <a:rPr lang="es-ES" sz="1800" dirty="0" smtClean="0">
                <a:latin typeface="Arial" pitchFamily="34" charset="0"/>
                <a:cs typeface="Arial" pitchFamily="34" charset="0"/>
              </a:rPr>
              <a:t>) (</a:t>
            </a:r>
            <a:r>
              <a:rPr lang="es-ES" sz="1800" i="1" dirty="0" smtClean="0">
                <a:latin typeface="Arial" pitchFamily="34" charset="0"/>
                <a:cs typeface="Arial" pitchFamily="34" charset="0"/>
              </a:rPr>
              <a:t>Benito Moraga R., 2008</a:t>
            </a:r>
            <a:r>
              <a:rPr lang="es-ES" sz="1800" dirty="0" smtClean="0">
                <a:latin typeface="Arial" pitchFamily="34" charset="0"/>
                <a:cs typeface="Arial" pitchFamily="34" charset="0"/>
              </a:rPr>
              <a:t>)</a:t>
            </a:r>
          </a:p>
          <a:p>
            <a:pPr algn="just"/>
            <a:r>
              <a:rPr lang="es-ES" sz="1800" dirty="0" smtClean="0">
                <a:latin typeface="Arial" pitchFamily="34" charset="0"/>
                <a:cs typeface="Arial" pitchFamily="34" charset="0"/>
              </a:rPr>
              <a:t>Estos niños tienen 4 veces más posibilidades de sufrir accidentes y lesiones graves que los que no padecen este trastorno, debido a su </a:t>
            </a:r>
            <a:r>
              <a:rPr lang="es-ES" sz="1800" b="1" dirty="0" smtClean="0">
                <a:latin typeface="Arial" pitchFamily="34" charset="0"/>
                <a:cs typeface="Arial" pitchFamily="34" charset="0"/>
              </a:rPr>
              <a:t>impulsividad</a:t>
            </a:r>
            <a:r>
              <a:rPr lang="es-ES" sz="1800" dirty="0" smtClean="0">
                <a:latin typeface="Arial" pitchFamily="34" charset="0"/>
                <a:cs typeface="Arial" pitchFamily="34" charset="0"/>
              </a:rPr>
              <a:t> y a la presencia de trastornos de la coordinación motora</a:t>
            </a:r>
          </a:p>
          <a:p>
            <a:pPr algn="just"/>
            <a:r>
              <a:rPr lang="es-ES" sz="1800" dirty="0" smtClean="0">
                <a:latin typeface="Arial" pitchFamily="34" charset="0"/>
                <a:cs typeface="Arial" pitchFamily="34" charset="0"/>
              </a:rPr>
              <a:t>Se observan menores con TDAH sin diagnosticar y que aún no han cumplido 14 años y que ya tienen un historial de hasta cinco fracturas, o siete heridas que han precisado sutura o hasta tres hospitalizaciones por accidentes</a:t>
            </a:r>
            <a:endParaRPr lang="es-ES"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normAutofit/>
          </a:bodyPr>
          <a:lstStyle/>
          <a:p>
            <a:pPr algn="just"/>
            <a:r>
              <a:rPr lang="es-ES" sz="1800" dirty="0" smtClean="0">
                <a:latin typeface="Arial" pitchFamily="34" charset="0"/>
                <a:cs typeface="Arial" pitchFamily="34" charset="0"/>
              </a:rPr>
              <a:t>Los niños con TDAH pueden tener mayor frecuencia de </a:t>
            </a:r>
            <a:r>
              <a:rPr lang="es-ES" sz="1800" b="1" dirty="0" smtClean="0">
                <a:latin typeface="Arial" pitchFamily="34" charset="0"/>
                <a:cs typeface="Arial" pitchFamily="34" charset="0"/>
              </a:rPr>
              <a:t>problemas de conducta</a:t>
            </a:r>
          </a:p>
          <a:p>
            <a:pPr algn="just"/>
            <a:r>
              <a:rPr lang="es-ES" sz="1800" dirty="0" smtClean="0">
                <a:latin typeface="Arial" pitchFamily="34" charset="0"/>
                <a:cs typeface="Arial" pitchFamily="34" charset="0"/>
              </a:rPr>
              <a:t>En términos de comportamiento hubo un número significativamente mayor de chicos de 13 y más años con TDAH que sin TDAH que participaron en </a:t>
            </a:r>
            <a:r>
              <a:rPr lang="es-ES" sz="1800" dirty="0" smtClean="0">
                <a:solidFill>
                  <a:srgbClr val="FF0000"/>
                </a:solidFill>
                <a:latin typeface="Arial" pitchFamily="34" charset="0"/>
                <a:cs typeface="Arial" pitchFamily="34" charset="0"/>
              </a:rPr>
              <a:t>peleas</a:t>
            </a:r>
            <a:r>
              <a:rPr lang="es-ES" sz="1800" dirty="0" smtClean="0">
                <a:latin typeface="Arial" pitchFamily="34" charset="0"/>
                <a:cs typeface="Arial" pitchFamily="34" charset="0"/>
              </a:rPr>
              <a:t> (22% y 4% respectivamente), o que consumían cantidades excesivas de alcohol (11% y 5% respectivamente) (</a:t>
            </a:r>
            <a:r>
              <a:rPr lang="es-ES" sz="1800" i="1" dirty="0" smtClean="0">
                <a:latin typeface="Arial" pitchFamily="34" charset="0"/>
                <a:cs typeface="Arial" pitchFamily="34" charset="0"/>
              </a:rPr>
              <a:t>Young S. et al, 2013</a:t>
            </a:r>
            <a:r>
              <a:rPr lang="es-ES" sz="1800" dirty="0" smtClean="0">
                <a:latin typeface="Arial" pitchFamily="34" charset="0"/>
                <a:cs typeface="Arial" pitchFamily="34" charset="0"/>
              </a:rPr>
              <a:t>)</a:t>
            </a:r>
          </a:p>
          <a:p>
            <a:pPr algn="just"/>
            <a:r>
              <a:rPr lang="es-ES" sz="1800" dirty="0" smtClean="0">
                <a:latin typeface="Arial" pitchFamily="34" charset="0"/>
                <a:cs typeface="Arial" pitchFamily="34" charset="0"/>
              </a:rPr>
              <a:t>Mayor probabilidad de experimentar </a:t>
            </a:r>
            <a:r>
              <a:rPr lang="es-ES" sz="1800" dirty="0" smtClean="0">
                <a:solidFill>
                  <a:srgbClr val="FF0000"/>
                </a:solidFill>
                <a:latin typeface="Arial" pitchFamily="34" charset="0"/>
                <a:cs typeface="Arial" pitchFamily="34" charset="0"/>
              </a:rPr>
              <a:t>embarazos no deseados </a:t>
            </a:r>
            <a:r>
              <a:rPr lang="es-ES" sz="1800" dirty="0" smtClean="0">
                <a:latin typeface="Arial" pitchFamily="34" charset="0"/>
                <a:cs typeface="Arial" pitchFamily="34" charset="0"/>
              </a:rPr>
              <a:t>(40%) y </a:t>
            </a:r>
            <a:r>
              <a:rPr lang="es-ES" sz="1800" dirty="0" smtClean="0">
                <a:solidFill>
                  <a:srgbClr val="FF0000"/>
                </a:solidFill>
                <a:latin typeface="Arial" pitchFamily="34" charset="0"/>
                <a:cs typeface="Arial" pitchFamily="34" charset="0"/>
              </a:rPr>
              <a:t>enfermedades de transmisión sexual </a:t>
            </a:r>
            <a:r>
              <a:rPr lang="es-ES" sz="1800" dirty="0" smtClean="0">
                <a:latin typeface="Arial" pitchFamily="34" charset="0"/>
                <a:cs typeface="Arial" pitchFamily="34" charset="0"/>
              </a:rPr>
              <a:t>(16%) (</a:t>
            </a:r>
            <a:r>
              <a:rPr lang="es-ES" sz="1800" i="1" dirty="0" smtClean="0">
                <a:latin typeface="Arial" pitchFamily="34" charset="0"/>
                <a:cs typeface="Arial" pitchFamily="34" charset="0"/>
              </a:rPr>
              <a:t>FEAADAH, 2009</a:t>
            </a:r>
            <a:r>
              <a:rPr lang="es-ES" sz="1800" dirty="0" smtClean="0">
                <a:latin typeface="Arial" pitchFamily="34" charset="0"/>
                <a:cs typeface="Arial" pitchFamily="34" charset="0"/>
              </a:rPr>
              <a:t>)</a:t>
            </a:r>
          </a:p>
          <a:p>
            <a:pPr algn="just"/>
            <a:r>
              <a:rPr lang="es-ES" sz="1800" dirty="0" smtClean="0">
                <a:latin typeface="Arial" pitchFamily="34" charset="0"/>
                <a:cs typeface="Arial" pitchFamily="34" charset="0"/>
              </a:rPr>
              <a:t>Hasta dos tercios de los </a:t>
            </a:r>
            <a:r>
              <a:rPr lang="es-ES" sz="1800" dirty="0" smtClean="0">
                <a:solidFill>
                  <a:srgbClr val="FF0000"/>
                </a:solidFill>
                <a:latin typeface="Arial" pitchFamily="34" charset="0"/>
                <a:cs typeface="Arial" pitchFamily="34" charset="0"/>
              </a:rPr>
              <a:t>jóvenes delincuentes </a:t>
            </a:r>
            <a:r>
              <a:rPr lang="es-ES" sz="1800" dirty="0" smtClean="0">
                <a:latin typeface="Arial" pitchFamily="34" charset="0"/>
                <a:cs typeface="Arial" pitchFamily="34" charset="0"/>
              </a:rPr>
              <a:t>(66%) y la mitad de la población adulta en prisión obtendrían resultados positivos para TDAH en la infancia. Éstos siguen presentando sintomatología en edad adulta: 14% para adultos delincuentes de sexo masculino y un 10% para adultos delincuentes de sexo femenino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a:xfrm>
            <a:off x="357188" y="1"/>
            <a:ext cx="8329612" cy="642918"/>
          </a:xfrm>
        </p:spPr>
        <p:txBody>
          <a:bodyPr/>
          <a:lstStyle/>
          <a:p>
            <a:pPr algn="r" eaLnBrk="1" hangingPunct="1"/>
            <a:r>
              <a:rPr lang="en-US" sz="2800" dirty="0" err="1" smtClean="0">
                <a:latin typeface="Arial" pitchFamily="34" charset="0"/>
                <a:ea typeface="ＭＳ Ｐゴシック" pitchFamily="34" charset="-128"/>
                <a:cs typeface="Arial" pitchFamily="34" charset="0"/>
              </a:rPr>
              <a:t>Dominios</a:t>
            </a:r>
            <a:r>
              <a:rPr lang="en-US" sz="2800" dirty="0" smtClean="0">
                <a:latin typeface="Arial" pitchFamily="34" charset="0"/>
                <a:ea typeface="ＭＳ Ｐゴシック" pitchFamily="34" charset="-128"/>
                <a:cs typeface="Arial" pitchFamily="34" charset="0"/>
              </a:rPr>
              <a:t> </a:t>
            </a:r>
            <a:r>
              <a:rPr lang="en-US" sz="2800" dirty="0" err="1" smtClean="0">
                <a:latin typeface="Arial" pitchFamily="34" charset="0"/>
                <a:ea typeface="ＭＳ Ｐゴシック" pitchFamily="34" charset="-128"/>
                <a:cs typeface="Arial" pitchFamily="34" charset="0"/>
              </a:rPr>
              <a:t>sintomáticos</a:t>
            </a:r>
            <a:r>
              <a:rPr lang="en-US" sz="2800" dirty="0" smtClean="0">
                <a:latin typeface="Arial" pitchFamily="34" charset="0"/>
                <a:ea typeface="ＭＳ Ｐゴシック" pitchFamily="34" charset="-128"/>
                <a:cs typeface="Arial" pitchFamily="34" charset="0"/>
              </a:rPr>
              <a:t> del TDAH</a:t>
            </a:r>
            <a:endParaRPr lang="en-US" sz="2800" baseline="30000" dirty="0" smtClean="0">
              <a:latin typeface="Arial" pitchFamily="34" charset="0"/>
              <a:ea typeface="ＭＳ Ｐゴシック" pitchFamily="34" charset="-128"/>
              <a:cs typeface="Arial" pitchFamily="34" charset="0"/>
            </a:endParaRPr>
          </a:p>
        </p:txBody>
      </p:sp>
      <p:sp>
        <p:nvSpPr>
          <p:cNvPr id="19458" name="Content Placeholder 2"/>
          <p:cNvSpPr>
            <a:spLocks noGrp="1"/>
          </p:cNvSpPr>
          <p:nvPr>
            <p:ph sz="quarter" idx="1"/>
          </p:nvPr>
        </p:nvSpPr>
        <p:spPr>
          <a:xfrm>
            <a:off x="457200" y="857233"/>
            <a:ext cx="8229600" cy="5543568"/>
          </a:xfrm>
        </p:spPr>
        <p:txBody>
          <a:bodyPr/>
          <a:lstStyle/>
          <a:p>
            <a:pPr eaLnBrk="1" hangingPunct="1"/>
            <a:r>
              <a:rPr lang="en-US" b="1" dirty="0" err="1" smtClean="0">
                <a:latin typeface="Arial" pitchFamily="34" charset="0"/>
                <a:ea typeface="ＭＳ Ｐゴシック" pitchFamily="34" charset="-128"/>
                <a:cs typeface="Arial" pitchFamily="34" charset="0"/>
              </a:rPr>
              <a:t>Impulsividad</a:t>
            </a:r>
            <a:r>
              <a:rPr lang="en-US" dirty="0" smtClean="0">
                <a:latin typeface="Arial" pitchFamily="34" charset="0"/>
                <a:ea typeface="ＭＳ Ｐゴシック" pitchFamily="34" charset="-128"/>
                <a:cs typeface="Arial" pitchFamily="34" charset="0"/>
              </a:rPr>
              <a:t>: </a:t>
            </a:r>
            <a:br>
              <a:rPr lang="en-US" dirty="0" smtClean="0">
                <a:latin typeface="Arial" pitchFamily="34" charset="0"/>
                <a:ea typeface="ＭＳ Ｐゴシック" pitchFamily="34" charset="-128"/>
                <a:cs typeface="Arial" pitchFamily="34" charset="0"/>
              </a:rPr>
            </a:br>
            <a:endParaRPr lang="en-US" dirty="0" smtClean="0">
              <a:latin typeface="Arial" pitchFamily="34" charset="0"/>
              <a:ea typeface="ＭＳ Ｐゴシック" pitchFamily="34" charset="-128"/>
              <a:cs typeface="Arial" pitchFamily="34" charset="0"/>
            </a:endParaRPr>
          </a:p>
          <a:p>
            <a:pPr lvl="1" eaLnBrk="1" hangingPunct="1"/>
            <a:r>
              <a:rPr lang="en-US" sz="2200" dirty="0" err="1" smtClean="0">
                <a:latin typeface="Arial" pitchFamily="34" charset="0"/>
                <a:ea typeface="ＭＳ Ｐゴシック" pitchFamily="34" charset="-128"/>
                <a:cs typeface="Arial" pitchFamily="34" charset="0"/>
              </a:rPr>
              <a:t>Habla</a:t>
            </a:r>
            <a:r>
              <a:rPr lang="en-US" sz="2200" dirty="0" smtClean="0">
                <a:latin typeface="Arial" pitchFamily="34" charset="0"/>
                <a:ea typeface="ＭＳ Ｐゴシック" pitchFamily="34" charset="-128"/>
                <a:cs typeface="Arial" pitchFamily="34" charset="0"/>
              </a:rPr>
              <a:t> en </a:t>
            </a:r>
            <a:r>
              <a:rPr lang="en-US" sz="2200" dirty="0" err="1" smtClean="0">
                <a:latin typeface="Arial" pitchFamily="34" charset="0"/>
                <a:ea typeface="ＭＳ Ｐゴシック" pitchFamily="34" charset="-128"/>
                <a:cs typeface="Arial" pitchFamily="34" charset="0"/>
              </a:rPr>
              <a:t>exceso</a:t>
            </a:r>
            <a:r>
              <a:rPr lang="en-US" sz="2200" dirty="0" smtClean="0">
                <a:latin typeface="Arial" pitchFamily="34" charset="0"/>
                <a:ea typeface="ＭＳ Ｐゴシック" pitchFamily="34" charset="-128"/>
                <a:cs typeface="Arial" pitchFamily="34" charset="0"/>
              </a:rPr>
              <a:t> </a:t>
            </a:r>
            <a:r>
              <a:rPr lang="en-US" sz="2200" dirty="0" smtClean="0">
                <a:solidFill>
                  <a:schemeClr val="accent2"/>
                </a:solidFill>
                <a:latin typeface="Arial" pitchFamily="34" charset="0"/>
                <a:ea typeface="ＭＳ Ｐゴシック" pitchFamily="34" charset="-128"/>
                <a:cs typeface="Arial" pitchFamily="34" charset="0"/>
              </a:rPr>
              <a:t>sin </a:t>
            </a:r>
            <a:r>
              <a:rPr lang="en-US" sz="2200" dirty="0" err="1" smtClean="0">
                <a:solidFill>
                  <a:schemeClr val="accent2"/>
                </a:solidFill>
                <a:latin typeface="Arial" pitchFamily="34" charset="0"/>
                <a:ea typeface="ＭＳ Ｐゴシック" pitchFamily="34" charset="-128"/>
                <a:cs typeface="Arial" pitchFamily="34" charset="0"/>
              </a:rPr>
              <a:t>respuestas</a:t>
            </a:r>
            <a:r>
              <a:rPr lang="en-US" sz="2200" dirty="0" smtClean="0">
                <a:solidFill>
                  <a:schemeClr val="accent2"/>
                </a:solidFill>
                <a:latin typeface="Arial" pitchFamily="34" charset="0"/>
                <a:ea typeface="ＭＳ Ｐゴシック" pitchFamily="34" charset="-128"/>
                <a:cs typeface="Arial" pitchFamily="34" charset="0"/>
              </a:rPr>
              <a:t> </a:t>
            </a:r>
            <a:r>
              <a:rPr lang="en-US" sz="2200" dirty="0" err="1" smtClean="0">
                <a:solidFill>
                  <a:schemeClr val="accent2"/>
                </a:solidFill>
                <a:latin typeface="Arial" pitchFamily="34" charset="0"/>
                <a:ea typeface="ＭＳ Ｐゴシック" pitchFamily="34" charset="-128"/>
                <a:cs typeface="Arial" pitchFamily="34" charset="0"/>
              </a:rPr>
              <a:t>adecuadas</a:t>
            </a:r>
            <a:r>
              <a:rPr lang="en-US" sz="2200" dirty="0" smtClean="0">
                <a:solidFill>
                  <a:schemeClr val="accent2"/>
                </a:solidFill>
                <a:latin typeface="Arial" pitchFamily="34" charset="0"/>
                <a:ea typeface="ＭＳ Ｐゴシック" pitchFamily="34" charset="-128"/>
                <a:cs typeface="Arial" pitchFamily="34" charset="0"/>
              </a:rPr>
              <a:t> </a:t>
            </a:r>
            <a:r>
              <a:rPr lang="en-US" sz="2200" dirty="0" smtClean="0">
                <a:latin typeface="Arial" pitchFamily="34" charset="0"/>
                <a:ea typeface="ＭＳ Ｐゴシック" pitchFamily="34" charset="-128"/>
                <a:cs typeface="Arial" pitchFamily="34" charset="0"/>
              </a:rPr>
              <a:t>a los </a:t>
            </a:r>
            <a:r>
              <a:rPr lang="en-US" sz="2200" dirty="0" err="1" smtClean="0">
                <a:latin typeface="Arial" pitchFamily="34" charset="0"/>
                <a:ea typeface="ＭＳ Ｐゴシック" pitchFamily="34" charset="-128"/>
                <a:cs typeface="Arial" pitchFamily="34" charset="0"/>
              </a:rPr>
              <a:t>requerimientos</a:t>
            </a:r>
            <a:r>
              <a:rPr lang="en-US" sz="2200" dirty="0" smtClean="0">
                <a:latin typeface="Arial" pitchFamily="34" charset="0"/>
                <a:ea typeface="ＭＳ Ｐゴシック" pitchFamily="34" charset="-128"/>
                <a:cs typeface="Arial" pitchFamily="34" charset="0"/>
              </a:rPr>
              <a:t> </a:t>
            </a:r>
            <a:r>
              <a:rPr lang="en-US" sz="2200" dirty="0" err="1" smtClean="0">
                <a:latin typeface="Arial" pitchFamily="34" charset="0"/>
                <a:ea typeface="ＭＳ Ｐゴシック" pitchFamily="34" charset="-128"/>
                <a:cs typeface="Arial" pitchFamily="34" charset="0"/>
              </a:rPr>
              <a:t>sociales</a:t>
            </a:r>
            <a:endParaRPr lang="en-US" sz="2200" dirty="0" smtClean="0">
              <a:latin typeface="Arial" pitchFamily="34" charset="0"/>
              <a:ea typeface="ＭＳ Ｐゴシック" pitchFamily="34" charset="-128"/>
              <a:cs typeface="Arial" pitchFamily="34" charset="0"/>
            </a:endParaRPr>
          </a:p>
          <a:p>
            <a:pPr lvl="1" eaLnBrk="1" hangingPunct="1"/>
            <a:r>
              <a:rPr lang="en-US" sz="2200" dirty="0" err="1" smtClean="0">
                <a:latin typeface="Arial" pitchFamily="34" charset="0"/>
                <a:ea typeface="ＭＳ Ｐゴシック" pitchFamily="34" charset="-128"/>
                <a:cs typeface="Arial" pitchFamily="34" charset="0"/>
              </a:rPr>
              <a:t>Suelta</a:t>
            </a:r>
            <a:r>
              <a:rPr lang="en-US" sz="2200" dirty="0" smtClean="0">
                <a:latin typeface="Arial" pitchFamily="34" charset="0"/>
                <a:ea typeface="ＭＳ Ｐゴシック" pitchFamily="34" charset="-128"/>
                <a:cs typeface="Arial" pitchFamily="34" charset="0"/>
              </a:rPr>
              <a:t> </a:t>
            </a:r>
            <a:r>
              <a:rPr lang="en-US" sz="2200" dirty="0" err="1" smtClean="0">
                <a:latin typeface="Arial" pitchFamily="34" charset="0"/>
                <a:ea typeface="ＭＳ Ｐゴシック" pitchFamily="34" charset="-128"/>
                <a:cs typeface="Arial" pitchFamily="34" charset="0"/>
              </a:rPr>
              <a:t>contestaciones</a:t>
            </a:r>
            <a:r>
              <a:rPr lang="en-US" sz="2200" dirty="0" smtClean="0">
                <a:latin typeface="Arial" pitchFamily="34" charset="0"/>
                <a:ea typeface="ＭＳ Ｐゴシック" pitchFamily="34" charset="-128"/>
                <a:cs typeface="Arial" pitchFamily="34" charset="0"/>
              </a:rPr>
              <a:t> antes de </a:t>
            </a:r>
            <a:r>
              <a:rPr lang="en-US" sz="2200" dirty="0" err="1" smtClean="0">
                <a:latin typeface="Arial" pitchFamily="34" charset="0"/>
                <a:ea typeface="ＭＳ Ｐゴシック" pitchFamily="34" charset="-128"/>
                <a:cs typeface="Arial" pitchFamily="34" charset="0"/>
              </a:rPr>
              <a:t>oír</a:t>
            </a:r>
            <a:r>
              <a:rPr lang="en-US" sz="2200" dirty="0" smtClean="0">
                <a:latin typeface="Arial" pitchFamily="34" charset="0"/>
                <a:ea typeface="ＭＳ Ｐゴシック" pitchFamily="34" charset="-128"/>
                <a:cs typeface="Arial" pitchFamily="34" charset="0"/>
              </a:rPr>
              <a:t> </a:t>
            </a:r>
            <a:r>
              <a:rPr lang="en-US" sz="2200" dirty="0" err="1" smtClean="0">
                <a:latin typeface="Arial" pitchFamily="34" charset="0"/>
                <a:ea typeface="ＭＳ Ｐゴシック" pitchFamily="34" charset="-128"/>
                <a:cs typeface="Arial" pitchFamily="34" charset="0"/>
              </a:rPr>
              <a:t>las</a:t>
            </a:r>
            <a:r>
              <a:rPr lang="en-US" sz="2200" dirty="0" smtClean="0">
                <a:latin typeface="Arial" pitchFamily="34" charset="0"/>
                <a:ea typeface="ＭＳ Ｐゴシック" pitchFamily="34" charset="-128"/>
                <a:cs typeface="Arial" pitchFamily="34" charset="0"/>
              </a:rPr>
              <a:t> </a:t>
            </a:r>
            <a:r>
              <a:rPr lang="en-US" sz="2200" dirty="0" err="1" smtClean="0">
                <a:latin typeface="Arial" pitchFamily="34" charset="0"/>
                <a:ea typeface="ＭＳ Ｐゴシック" pitchFamily="34" charset="-128"/>
                <a:cs typeface="Arial" pitchFamily="34" charset="0"/>
              </a:rPr>
              <a:t>preguntas</a:t>
            </a:r>
            <a:r>
              <a:rPr lang="en-US" sz="2200" dirty="0" smtClean="0">
                <a:latin typeface="Arial" pitchFamily="34" charset="0"/>
                <a:ea typeface="ＭＳ Ｐゴシック" pitchFamily="34" charset="-128"/>
                <a:cs typeface="Arial" pitchFamily="34" charset="0"/>
              </a:rPr>
              <a:t> </a:t>
            </a:r>
            <a:r>
              <a:rPr lang="en-US" sz="2200" dirty="0" err="1" smtClean="0">
                <a:latin typeface="Arial" pitchFamily="34" charset="0"/>
                <a:ea typeface="ＭＳ Ｐゴシック" pitchFamily="34" charset="-128"/>
                <a:cs typeface="Arial" pitchFamily="34" charset="0"/>
              </a:rPr>
              <a:t>completas</a:t>
            </a:r>
            <a:endParaRPr lang="en-US" sz="2200" dirty="0" smtClean="0">
              <a:latin typeface="Arial" pitchFamily="34" charset="0"/>
              <a:ea typeface="ＭＳ Ｐゴシック" pitchFamily="34" charset="-128"/>
              <a:cs typeface="Arial" pitchFamily="34" charset="0"/>
            </a:endParaRPr>
          </a:p>
          <a:p>
            <a:pPr lvl="1" eaLnBrk="1" hangingPunct="1"/>
            <a:r>
              <a:rPr lang="en-US" sz="2200" dirty="0" smtClean="0">
                <a:latin typeface="Arial" pitchFamily="34" charset="0"/>
                <a:ea typeface="ＭＳ Ｐゴシック" pitchFamily="34" charset="-128"/>
                <a:cs typeface="Arial" pitchFamily="34" charset="0"/>
              </a:rPr>
              <a:t>Le </a:t>
            </a:r>
            <a:r>
              <a:rPr lang="en-US" sz="2200" dirty="0" err="1" smtClean="0">
                <a:latin typeface="Arial" pitchFamily="34" charset="0"/>
                <a:ea typeface="ＭＳ Ｐゴシック" pitchFamily="34" charset="-128"/>
                <a:cs typeface="Arial" pitchFamily="34" charset="0"/>
              </a:rPr>
              <a:t>resulta</a:t>
            </a:r>
            <a:r>
              <a:rPr lang="en-US" sz="2200" dirty="0" smtClean="0">
                <a:latin typeface="Arial" pitchFamily="34" charset="0"/>
                <a:ea typeface="ＭＳ Ｐゴシック" pitchFamily="34" charset="-128"/>
                <a:cs typeface="Arial" pitchFamily="34" charset="0"/>
              </a:rPr>
              <a:t> </a:t>
            </a:r>
            <a:r>
              <a:rPr lang="en-US" sz="2200" dirty="0" err="1" smtClean="0">
                <a:solidFill>
                  <a:schemeClr val="accent2"/>
                </a:solidFill>
                <a:latin typeface="Arial" pitchFamily="34" charset="0"/>
                <a:ea typeface="ＭＳ Ｐゴシック" pitchFamily="34" charset="-128"/>
                <a:cs typeface="Arial" pitchFamily="34" charset="0"/>
              </a:rPr>
              <a:t>difícil</a:t>
            </a:r>
            <a:r>
              <a:rPr lang="en-US" sz="2200" dirty="0" smtClean="0">
                <a:solidFill>
                  <a:schemeClr val="accent2"/>
                </a:solidFill>
                <a:latin typeface="Arial" pitchFamily="34" charset="0"/>
                <a:ea typeface="ＭＳ Ｐゴシック" pitchFamily="34" charset="-128"/>
                <a:cs typeface="Arial" pitchFamily="34" charset="0"/>
              </a:rPr>
              <a:t> </a:t>
            </a:r>
            <a:r>
              <a:rPr lang="en-US" sz="2200" dirty="0" err="1" smtClean="0">
                <a:solidFill>
                  <a:schemeClr val="accent2"/>
                </a:solidFill>
                <a:latin typeface="Arial" pitchFamily="34" charset="0"/>
                <a:ea typeface="ＭＳ Ｐゴシック" pitchFamily="34" charset="-128"/>
                <a:cs typeface="Arial" pitchFamily="34" charset="0"/>
              </a:rPr>
              <a:t>esperar</a:t>
            </a:r>
            <a:r>
              <a:rPr lang="en-US" sz="2200" dirty="0" smtClean="0">
                <a:solidFill>
                  <a:schemeClr val="accent2"/>
                </a:solidFill>
                <a:latin typeface="Arial" pitchFamily="34" charset="0"/>
                <a:ea typeface="ＭＳ Ｐゴシック" pitchFamily="34" charset="-128"/>
                <a:cs typeface="Arial" pitchFamily="34" charset="0"/>
              </a:rPr>
              <a:t> </a:t>
            </a:r>
            <a:r>
              <a:rPr lang="en-US" sz="2200" dirty="0" err="1" smtClean="0">
                <a:latin typeface="Arial" pitchFamily="34" charset="0"/>
                <a:ea typeface="ＭＳ Ｐゴシック" pitchFamily="34" charset="-128"/>
                <a:cs typeface="Arial" pitchFamily="34" charset="0"/>
              </a:rPr>
              <a:t>su</a:t>
            </a:r>
            <a:r>
              <a:rPr lang="en-US" sz="2200" dirty="0" smtClean="0">
                <a:latin typeface="Arial" pitchFamily="34" charset="0"/>
                <a:ea typeface="ＭＳ Ｐゴシック" pitchFamily="34" charset="-128"/>
                <a:cs typeface="Arial" pitchFamily="34" charset="0"/>
              </a:rPr>
              <a:t> </a:t>
            </a:r>
            <a:r>
              <a:rPr lang="en-US" sz="2200" dirty="0" err="1" smtClean="0">
                <a:latin typeface="Arial" pitchFamily="34" charset="0"/>
                <a:ea typeface="ＭＳ Ｐゴシック" pitchFamily="34" charset="-128"/>
                <a:cs typeface="Arial" pitchFamily="34" charset="0"/>
              </a:rPr>
              <a:t>turno</a:t>
            </a:r>
            <a:r>
              <a:rPr lang="en-US" sz="2200" dirty="0" smtClean="0">
                <a:latin typeface="Arial" pitchFamily="34" charset="0"/>
                <a:ea typeface="ＭＳ Ｐゴシック" pitchFamily="34" charset="-128"/>
                <a:cs typeface="Arial" pitchFamily="34" charset="0"/>
              </a:rPr>
              <a:t> en los </a:t>
            </a:r>
            <a:r>
              <a:rPr lang="en-US" sz="2200" dirty="0" err="1" smtClean="0">
                <a:latin typeface="Arial" pitchFamily="34" charset="0"/>
                <a:ea typeface="ＭＳ Ｐゴシック" pitchFamily="34" charset="-128"/>
                <a:cs typeface="Arial" pitchFamily="34" charset="0"/>
              </a:rPr>
              <a:t>juegos</a:t>
            </a:r>
            <a:r>
              <a:rPr lang="en-US" sz="2200" dirty="0" smtClean="0">
                <a:latin typeface="Arial" pitchFamily="34" charset="0"/>
                <a:ea typeface="ＭＳ Ｐゴシック" pitchFamily="34" charset="-128"/>
                <a:cs typeface="Arial" pitchFamily="34" charset="0"/>
              </a:rPr>
              <a:t> o </a:t>
            </a:r>
            <a:r>
              <a:rPr lang="en-US" sz="2200" dirty="0" err="1" smtClean="0">
                <a:latin typeface="Arial" pitchFamily="34" charset="0"/>
                <a:ea typeface="ＭＳ Ｐゴシック" pitchFamily="34" charset="-128"/>
                <a:cs typeface="Arial" pitchFamily="34" charset="0"/>
              </a:rPr>
              <a:t>situaciones</a:t>
            </a:r>
            <a:r>
              <a:rPr lang="en-US" sz="2200" dirty="0" smtClean="0">
                <a:latin typeface="Arial" pitchFamily="34" charset="0"/>
                <a:ea typeface="ＭＳ Ｐゴシック" pitchFamily="34" charset="-128"/>
                <a:cs typeface="Arial" pitchFamily="34" charset="0"/>
              </a:rPr>
              <a:t> de </a:t>
            </a:r>
            <a:r>
              <a:rPr lang="en-US" sz="2200" dirty="0" err="1" smtClean="0">
                <a:latin typeface="Arial" pitchFamily="34" charset="0"/>
                <a:ea typeface="ＭＳ Ｐゴシック" pitchFamily="34" charset="-128"/>
                <a:cs typeface="Arial" pitchFamily="34" charset="0"/>
              </a:rPr>
              <a:t>grupo</a:t>
            </a:r>
            <a:endParaRPr lang="en-US" sz="2200" dirty="0" smtClean="0">
              <a:latin typeface="Arial" pitchFamily="34" charset="0"/>
              <a:ea typeface="ＭＳ Ｐゴシック" pitchFamily="34" charset="-128"/>
              <a:cs typeface="Arial" pitchFamily="34" charset="0"/>
            </a:endParaRPr>
          </a:p>
          <a:p>
            <a:pPr lvl="1" eaLnBrk="1" hangingPunct="1"/>
            <a:r>
              <a:rPr lang="en-US" sz="2200" dirty="0" err="1" smtClean="0">
                <a:solidFill>
                  <a:schemeClr val="accent2"/>
                </a:solidFill>
                <a:latin typeface="Arial" pitchFamily="34" charset="0"/>
                <a:ea typeface="ＭＳ Ｐゴシック" pitchFamily="34" charset="-128"/>
                <a:cs typeface="Arial" pitchFamily="34" charset="0"/>
              </a:rPr>
              <a:t>Interrumpe</a:t>
            </a:r>
            <a:r>
              <a:rPr lang="en-US" sz="2200" dirty="0" smtClean="0">
                <a:solidFill>
                  <a:schemeClr val="accent2"/>
                </a:solidFill>
                <a:latin typeface="Arial" pitchFamily="34" charset="0"/>
                <a:ea typeface="ＭＳ Ｐゴシック" pitchFamily="34" charset="-128"/>
                <a:cs typeface="Arial" pitchFamily="34" charset="0"/>
              </a:rPr>
              <a:t> o </a:t>
            </a:r>
            <a:r>
              <a:rPr lang="en-US" sz="2200" dirty="0" err="1" smtClean="0">
                <a:solidFill>
                  <a:schemeClr val="accent2"/>
                </a:solidFill>
                <a:latin typeface="Arial" pitchFamily="34" charset="0"/>
                <a:ea typeface="ＭＳ Ｐゴシック" pitchFamily="34" charset="-128"/>
                <a:cs typeface="Arial" pitchFamily="34" charset="0"/>
              </a:rPr>
              <a:t>importuna</a:t>
            </a:r>
            <a:r>
              <a:rPr lang="en-US" sz="2200" dirty="0" smtClean="0">
                <a:solidFill>
                  <a:schemeClr val="accent2"/>
                </a:solidFill>
                <a:latin typeface="Arial" pitchFamily="34" charset="0"/>
                <a:ea typeface="ＭＳ Ｐゴシック" pitchFamily="34" charset="-128"/>
                <a:cs typeface="Arial" pitchFamily="34" charset="0"/>
              </a:rPr>
              <a:t> </a:t>
            </a:r>
            <a:r>
              <a:rPr lang="en-US" sz="2200" dirty="0" smtClean="0">
                <a:latin typeface="Arial" pitchFamily="34" charset="0"/>
                <a:ea typeface="ＭＳ Ｐゴシック" pitchFamily="34" charset="-128"/>
                <a:cs typeface="Arial" pitchFamily="34" charset="0"/>
              </a:rPr>
              <a:t>a los </a:t>
            </a:r>
            <a:r>
              <a:rPr lang="en-US" sz="2200" dirty="0" err="1" smtClean="0">
                <a:latin typeface="Arial" pitchFamily="34" charset="0"/>
                <a:ea typeface="ＭＳ Ｐゴシック" pitchFamily="34" charset="-128"/>
                <a:cs typeface="Arial" pitchFamily="34" charset="0"/>
              </a:rPr>
              <a:t>demás</a:t>
            </a:r>
            <a:r>
              <a:rPr lang="en-US" sz="2200" dirty="0" smtClean="0">
                <a:latin typeface="Arial" pitchFamily="34" charset="0"/>
                <a:ea typeface="ＭＳ Ｐゴシック" pitchFamily="34" charset="-128"/>
                <a:cs typeface="Arial" pitchFamily="34" charset="0"/>
              </a:rPr>
              <a:t> (p. </a:t>
            </a:r>
            <a:r>
              <a:rPr lang="en-US" sz="2200" dirty="0" err="1" smtClean="0">
                <a:latin typeface="Arial" pitchFamily="34" charset="0"/>
                <a:ea typeface="ＭＳ Ｐゴシック" pitchFamily="34" charset="-128"/>
                <a:cs typeface="Arial" pitchFamily="34" charset="0"/>
              </a:rPr>
              <a:t>ej</a:t>
            </a:r>
            <a:r>
              <a:rPr lang="en-US" sz="2200" dirty="0" smtClean="0">
                <a:latin typeface="Arial" pitchFamily="34" charset="0"/>
                <a:ea typeface="ＭＳ Ｐゴシック" pitchFamily="34" charset="-128"/>
                <a:cs typeface="Arial" pitchFamily="34" charset="0"/>
              </a:rPr>
              <a:t>, </a:t>
            </a:r>
            <a:r>
              <a:rPr lang="en-US" sz="2200" dirty="0" err="1" smtClean="0">
                <a:latin typeface="Arial" pitchFamily="34" charset="0"/>
                <a:ea typeface="ＭＳ Ｐゴシック" pitchFamily="34" charset="-128"/>
                <a:cs typeface="Arial" pitchFamily="34" charset="0"/>
              </a:rPr>
              <a:t>interrumpe</a:t>
            </a:r>
            <a:r>
              <a:rPr lang="en-US" sz="2200" dirty="0" smtClean="0">
                <a:latin typeface="Arial" pitchFamily="34" charset="0"/>
                <a:ea typeface="ＭＳ Ｐゴシック" pitchFamily="34" charset="-128"/>
                <a:cs typeface="Arial" pitchFamily="34" charset="0"/>
              </a:rPr>
              <a:t> </a:t>
            </a:r>
            <a:r>
              <a:rPr lang="en-US" sz="2200" dirty="0" err="1" smtClean="0">
                <a:latin typeface="Arial" pitchFamily="34" charset="0"/>
                <a:ea typeface="ＭＳ Ｐゴシック" pitchFamily="34" charset="-128"/>
                <a:cs typeface="Arial" pitchFamily="34" charset="0"/>
              </a:rPr>
              <a:t>las</a:t>
            </a:r>
            <a:r>
              <a:rPr lang="en-US" sz="2200" dirty="0" smtClean="0">
                <a:latin typeface="Arial" pitchFamily="34" charset="0"/>
                <a:ea typeface="ＭＳ Ｐゴシック" pitchFamily="34" charset="-128"/>
                <a:cs typeface="Arial" pitchFamily="34" charset="0"/>
              </a:rPr>
              <a:t> </a:t>
            </a:r>
            <a:r>
              <a:rPr lang="en-US" sz="2200" dirty="0" err="1" smtClean="0">
                <a:latin typeface="Arial" pitchFamily="34" charset="0"/>
                <a:ea typeface="ＭＳ Ｐゴシック" pitchFamily="34" charset="-128"/>
                <a:cs typeface="Arial" pitchFamily="34" charset="0"/>
              </a:rPr>
              <a:t>conversaciones</a:t>
            </a:r>
            <a:r>
              <a:rPr lang="en-US" sz="2200" dirty="0" smtClean="0">
                <a:latin typeface="Arial" pitchFamily="34" charset="0"/>
                <a:ea typeface="ＭＳ Ｐゴシック" pitchFamily="34" charset="-128"/>
                <a:cs typeface="Arial" pitchFamily="34" charset="0"/>
              </a:rPr>
              <a:t> o los </a:t>
            </a:r>
            <a:r>
              <a:rPr lang="en-US" sz="2200" dirty="0" err="1" smtClean="0">
                <a:latin typeface="Arial" pitchFamily="34" charset="0"/>
                <a:ea typeface="ＭＳ Ｐゴシック" pitchFamily="34" charset="-128"/>
                <a:cs typeface="Arial" pitchFamily="34" charset="0"/>
              </a:rPr>
              <a:t>juegos</a:t>
            </a:r>
            <a:r>
              <a:rPr lang="en-US" sz="2200" dirty="0" smtClean="0">
                <a:latin typeface="Arial" pitchFamily="34" charset="0"/>
                <a:ea typeface="ＭＳ Ｐゴシック" pitchFamily="34" charset="-128"/>
                <a:cs typeface="Arial" pitchFamily="34" charset="0"/>
              </a:rPr>
              <a:t>)</a:t>
            </a:r>
          </a:p>
        </p:txBody>
      </p:sp>
      <p:sp>
        <p:nvSpPr>
          <p:cNvPr id="19460" name="TextBox 3"/>
          <p:cNvSpPr txBox="1">
            <a:spLocks noChangeArrowheads="1"/>
          </p:cNvSpPr>
          <p:nvPr/>
        </p:nvSpPr>
        <p:spPr bwMode="auto">
          <a:xfrm>
            <a:off x="285720" y="6215082"/>
            <a:ext cx="8248676" cy="415498"/>
          </a:xfrm>
          <a:prstGeom prst="rect">
            <a:avLst/>
          </a:prstGeom>
          <a:noFill/>
          <a:ln w="9525">
            <a:noFill/>
            <a:miter lim="800000"/>
            <a:headEnd/>
            <a:tailEnd/>
          </a:ln>
        </p:spPr>
        <p:txBody>
          <a:bodyPr wrap="square">
            <a:spAutoFit/>
          </a:bodyPr>
          <a:lstStyle/>
          <a:p>
            <a:pPr marL="185738" indent="-185738">
              <a:buFont typeface="Calibri" pitchFamily="34" charset="0"/>
              <a:buAutoNum type="arabicPeriod"/>
            </a:pPr>
            <a:r>
              <a:rPr lang="en-US" sz="1050" dirty="0">
                <a:ea typeface="ＭＳ Ｐゴシック" pitchFamily="34" charset="-128"/>
              </a:rPr>
              <a:t>American Psychiatric Association. Diagnostic and Statistical Manual of Mental Disorders 2004; 4th Edition (Text Revision).</a:t>
            </a:r>
          </a:p>
          <a:p>
            <a:pPr marL="185738" indent="-185738">
              <a:buFont typeface="Calibri" pitchFamily="34" charset="0"/>
              <a:buAutoNum type="arabicPeriod"/>
            </a:pPr>
            <a:r>
              <a:rPr lang="en-GB" sz="1050" dirty="0">
                <a:ea typeface="ＭＳ Ｐゴシック" pitchFamily="34" charset="-128"/>
              </a:rPr>
              <a:t>World Health Organization. The ICD-10 Classification of Mental and Behavioural Disorders 1993; 1: 1-263.</a:t>
            </a:r>
            <a:endParaRPr lang="en-US" sz="1050" dirty="0">
              <a:ea typeface="ＭＳ Ｐゴシック" pitchFamily="34" charset="-12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latin typeface="Arial" pitchFamily="34" charset="0"/>
                <a:cs typeface="Arial" pitchFamily="34" charset="0"/>
              </a:rPr>
              <a:t>En adultos, el trastorno también provoca dificultades en sus relaciones sociales, laborales y familiares…</a:t>
            </a:r>
            <a:endParaRPr lang="es-ES" dirty="0">
              <a:latin typeface="Arial" pitchFamily="34" charset="0"/>
              <a:cs typeface="Arial" pitchFamily="34" charset="0"/>
            </a:endParaRPr>
          </a:p>
        </p:txBody>
      </p:sp>
      <p:sp>
        <p:nvSpPr>
          <p:cNvPr id="3" name="2 Marcador de contenido"/>
          <p:cNvSpPr>
            <a:spLocks noGrp="1"/>
          </p:cNvSpPr>
          <p:nvPr>
            <p:ph sz="quarter" idx="1"/>
          </p:nvPr>
        </p:nvSpPr>
        <p:spPr/>
        <p:txBody>
          <a:bodyPr>
            <a:normAutofit/>
          </a:bodyPr>
          <a:lstStyle/>
          <a:p>
            <a:pPr algn="just"/>
            <a:r>
              <a:rPr lang="es-ES" sz="1800" dirty="0" smtClean="0">
                <a:latin typeface="Arial" pitchFamily="34" charset="0"/>
                <a:cs typeface="Arial" pitchFamily="34" charset="0"/>
              </a:rPr>
              <a:t>Las personas con TDAH presentan más </a:t>
            </a:r>
            <a:r>
              <a:rPr lang="es-ES" sz="1800" dirty="0" smtClean="0">
                <a:solidFill>
                  <a:srgbClr val="FF0000"/>
                </a:solidFill>
                <a:latin typeface="Arial" pitchFamily="34" charset="0"/>
                <a:cs typeface="Arial" pitchFamily="34" charset="0"/>
              </a:rPr>
              <a:t>problemas de relación de pareja</a:t>
            </a:r>
            <a:r>
              <a:rPr lang="es-ES" sz="1800" dirty="0" smtClean="0">
                <a:latin typeface="Arial" pitchFamily="34" charset="0"/>
                <a:cs typeface="Arial" pitchFamily="34" charset="0"/>
              </a:rPr>
              <a:t> que las que no tienen TDAH, esto se traduce en mayor tasa de matrimonios y divorcios, y problemas emocionales como depresión, ansiedad, estrés, etc.</a:t>
            </a:r>
          </a:p>
          <a:p>
            <a:pPr algn="just"/>
            <a:r>
              <a:rPr lang="es-ES" sz="1800" dirty="0" smtClean="0">
                <a:latin typeface="Arial" pitchFamily="34" charset="0"/>
                <a:cs typeface="Arial" pitchFamily="34" charset="0"/>
              </a:rPr>
              <a:t>La distracción, impulsividad y el exceso de energía asociados con el trastorno pueden ser sumamente molestos y perturbar tanto la relación, que los cónyuges pueden sentirse exhaustos, enojados, heridos e incomprendidos (</a:t>
            </a:r>
            <a:r>
              <a:rPr lang="es-ES" sz="1800" i="1" dirty="0" smtClean="0">
                <a:latin typeface="Arial" pitchFamily="34" charset="0"/>
                <a:cs typeface="Arial" pitchFamily="34" charset="0"/>
              </a:rPr>
              <a:t>Ortega López MA., 2011</a:t>
            </a:r>
            <a:r>
              <a:rPr lang="es-ES" sz="1800" dirty="0" smtClean="0">
                <a:latin typeface="Arial" pitchFamily="34" charset="0"/>
                <a:cs typeface="Arial" pitchFamily="34" charset="0"/>
              </a:rPr>
              <a:t>)</a:t>
            </a:r>
          </a:p>
          <a:p>
            <a:pPr algn="just"/>
            <a:r>
              <a:rPr lang="es-ES" sz="1800" dirty="0" smtClean="0">
                <a:latin typeface="Arial" pitchFamily="34" charset="0"/>
                <a:cs typeface="Arial" pitchFamily="34" charset="0"/>
              </a:rPr>
              <a:t>El 96% de los sujetos que tenían una relación con una persona con TDAH dijeron que la conducta de su pareja interfería en su propio rendimiento (</a:t>
            </a:r>
            <a:r>
              <a:rPr lang="es-ES" sz="1800" i="1" dirty="0" err="1" smtClean="0">
                <a:latin typeface="Arial" pitchFamily="34" charset="0"/>
                <a:cs typeface="Arial" pitchFamily="34" charset="0"/>
              </a:rPr>
              <a:t>Eakin</a:t>
            </a:r>
            <a:r>
              <a:rPr lang="es-ES" sz="1800" i="1" dirty="0" smtClean="0">
                <a:latin typeface="Arial" pitchFamily="34" charset="0"/>
                <a:cs typeface="Arial" pitchFamily="34" charset="0"/>
              </a:rPr>
              <a:t> L. et al, 2004</a:t>
            </a:r>
            <a:r>
              <a:rPr lang="es-ES" sz="1800" dirty="0" smtClean="0">
                <a:latin typeface="Arial" pitchFamily="34" charset="0"/>
                <a:cs typeface="Arial" pitchFamily="34" charset="0"/>
              </a:rPr>
              <a:t>)</a:t>
            </a:r>
          </a:p>
          <a:p>
            <a:endParaRPr lang="es-ES" sz="1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normAutofit fontScale="92500" lnSpcReduction="10000"/>
          </a:bodyPr>
          <a:lstStyle/>
          <a:p>
            <a:pPr algn="just"/>
            <a:r>
              <a:rPr lang="es-ES" sz="1800" dirty="0" smtClean="0">
                <a:latin typeface="Arial" pitchFamily="34" charset="0"/>
                <a:cs typeface="Arial" pitchFamily="34" charset="0"/>
              </a:rPr>
              <a:t>Los adultos con TDAH a menudo tienen </a:t>
            </a:r>
            <a:r>
              <a:rPr lang="es-ES" sz="1800" dirty="0" smtClean="0">
                <a:solidFill>
                  <a:srgbClr val="FF0000"/>
                </a:solidFill>
                <a:latin typeface="Arial" pitchFamily="34" charset="0"/>
                <a:cs typeface="Arial" pitchFamily="34" charset="0"/>
              </a:rPr>
              <a:t>dificultades relacionadas con el trabajo</a:t>
            </a:r>
            <a:r>
              <a:rPr lang="es-ES" sz="1800" dirty="0" smtClean="0">
                <a:latin typeface="Arial" pitchFamily="34" charset="0"/>
                <a:cs typeface="Arial" pitchFamily="34" charset="0"/>
              </a:rPr>
              <a:t> como conflictos con los jefes, dificultades para encontrar y mantener los trabajos, y baja eficacia en el desempeño de su labor (</a:t>
            </a:r>
            <a:r>
              <a:rPr lang="es-ES" sz="1800" i="1" dirty="0" err="1" smtClean="0">
                <a:latin typeface="Arial" pitchFamily="34" charset="0"/>
                <a:cs typeface="Arial" pitchFamily="34" charset="0"/>
              </a:rPr>
              <a:t>Barkley</a:t>
            </a:r>
            <a:r>
              <a:rPr lang="es-ES" sz="1800" i="1" dirty="0" smtClean="0">
                <a:latin typeface="Arial" pitchFamily="34" charset="0"/>
                <a:cs typeface="Arial" pitchFamily="34" charset="0"/>
              </a:rPr>
              <a:t> RA. et al, 2002</a:t>
            </a:r>
            <a:r>
              <a:rPr lang="es-ES" sz="1800" dirty="0" smtClean="0">
                <a:latin typeface="Arial" pitchFamily="34" charset="0"/>
                <a:cs typeface="Arial" pitchFamily="34" charset="0"/>
              </a:rPr>
              <a:t>) (</a:t>
            </a:r>
            <a:r>
              <a:rPr lang="es-ES" sz="1800" i="1" dirty="0" err="1" smtClean="0">
                <a:latin typeface="Arial" pitchFamily="34" charset="0"/>
                <a:cs typeface="Arial" pitchFamily="34" charset="0"/>
              </a:rPr>
              <a:t>Kubose</a:t>
            </a:r>
            <a:r>
              <a:rPr lang="es-ES" sz="1800" i="1" dirty="0" smtClean="0">
                <a:latin typeface="Arial" pitchFamily="34" charset="0"/>
                <a:cs typeface="Arial" pitchFamily="34" charset="0"/>
              </a:rPr>
              <a:t> S., 2000</a:t>
            </a:r>
            <a:r>
              <a:rPr lang="es-ES" sz="1800" dirty="0" smtClean="0">
                <a:latin typeface="Arial" pitchFamily="34" charset="0"/>
                <a:cs typeface="Arial" pitchFamily="34" charset="0"/>
              </a:rPr>
              <a:t>) (</a:t>
            </a:r>
            <a:r>
              <a:rPr lang="es-ES" sz="1800" i="1" dirty="0" smtClean="0">
                <a:latin typeface="Arial" pitchFamily="34" charset="0"/>
                <a:cs typeface="Arial" pitchFamily="34" charset="0"/>
              </a:rPr>
              <a:t>Benito R., 2008</a:t>
            </a:r>
            <a:r>
              <a:rPr lang="es-ES" sz="1800" dirty="0" smtClean="0">
                <a:latin typeface="Arial" pitchFamily="34" charset="0"/>
                <a:cs typeface="Arial" pitchFamily="34" charset="0"/>
              </a:rPr>
              <a:t>)</a:t>
            </a:r>
          </a:p>
          <a:p>
            <a:pPr algn="just"/>
            <a:r>
              <a:rPr lang="es-ES" sz="1800" dirty="0" smtClean="0">
                <a:latin typeface="Arial" pitchFamily="34" charset="0"/>
                <a:cs typeface="Arial" pitchFamily="34" charset="0"/>
              </a:rPr>
              <a:t>Cambian de trabajo con más frecuencia, lo abandonan impulsivamente, son despedidos por problemas de rendimiento o de conducta (</a:t>
            </a:r>
            <a:r>
              <a:rPr lang="es-ES" sz="1800" i="1" dirty="0" err="1" smtClean="0">
                <a:latin typeface="Arial" pitchFamily="34" charset="0"/>
                <a:cs typeface="Arial" pitchFamily="34" charset="0"/>
              </a:rPr>
              <a:t>Mannuzza</a:t>
            </a:r>
            <a:r>
              <a:rPr lang="es-ES" sz="1800" i="1" dirty="0" smtClean="0">
                <a:latin typeface="Arial" pitchFamily="34" charset="0"/>
                <a:cs typeface="Arial" pitchFamily="34" charset="0"/>
              </a:rPr>
              <a:t> S. et al, 1998</a:t>
            </a:r>
            <a:r>
              <a:rPr lang="es-ES" sz="1800" dirty="0" smtClean="0">
                <a:latin typeface="Arial" pitchFamily="34" charset="0"/>
                <a:cs typeface="Arial" pitchFamily="34" charset="0"/>
              </a:rPr>
              <a:t>)</a:t>
            </a:r>
            <a:endParaRPr lang="es-ES" sz="1200" dirty="0" smtClean="0">
              <a:latin typeface="Arial" pitchFamily="34" charset="0"/>
              <a:cs typeface="Arial" pitchFamily="34" charset="0"/>
            </a:endParaRPr>
          </a:p>
          <a:p>
            <a:pPr algn="just"/>
            <a:r>
              <a:rPr lang="es-ES" sz="1800" dirty="0" smtClean="0">
                <a:latin typeface="Arial" pitchFamily="34" charset="0"/>
                <a:cs typeface="Arial" pitchFamily="34" charset="0"/>
              </a:rPr>
              <a:t>El 52 % de los pacientes con TDAH en la infancia presentaron un </a:t>
            </a:r>
            <a:r>
              <a:rPr lang="es-ES" sz="1800" dirty="0" smtClean="0">
                <a:solidFill>
                  <a:srgbClr val="FF0000"/>
                </a:solidFill>
                <a:latin typeface="Arial" pitchFamily="34" charset="0"/>
                <a:cs typeface="Arial" pitchFamily="34" charset="0"/>
              </a:rPr>
              <a:t>trastorno por consumo de sustancias </a:t>
            </a:r>
            <a:r>
              <a:rPr lang="es-ES" sz="1800" dirty="0" smtClean="0">
                <a:latin typeface="Arial" pitchFamily="34" charset="0"/>
                <a:cs typeface="Arial" pitchFamily="34" charset="0"/>
              </a:rPr>
              <a:t>a lo largo de la vida mientras que en la población sin TDAH este porcentaje fue del 27% (</a:t>
            </a:r>
            <a:r>
              <a:rPr lang="es-ES" sz="1800" i="1" dirty="0" err="1" smtClean="0">
                <a:latin typeface="Arial" pitchFamily="34" charset="0"/>
                <a:cs typeface="Arial" pitchFamily="34" charset="0"/>
              </a:rPr>
              <a:t>Biederman</a:t>
            </a:r>
            <a:r>
              <a:rPr lang="es-ES" sz="1800" i="1" dirty="0" smtClean="0">
                <a:latin typeface="Arial" pitchFamily="34" charset="0"/>
                <a:cs typeface="Arial" pitchFamily="34" charset="0"/>
              </a:rPr>
              <a:t> J. et al, 1995</a:t>
            </a:r>
            <a:r>
              <a:rPr lang="es-ES" sz="1800" dirty="0" smtClean="0">
                <a:latin typeface="Arial" pitchFamily="34" charset="0"/>
                <a:cs typeface="Arial" pitchFamily="34" charset="0"/>
              </a:rPr>
              <a:t>)</a:t>
            </a:r>
          </a:p>
          <a:p>
            <a:pPr algn="just"/>
            <a:r>
              <a:rPr lang="es-ES" sz="1800" dirty="0" smtClean="0">
                <a:latin typeface="Arial" pitchFamily="34" charset="0"/>
                <a:cs typeface="Arial" pitchFamily="34" charset="0"/>
              </a:rPr>
              <a:t>En pacientes adultos que consultan por un TDAH se ha hallado que entre el 17%- 45% muestran un </a:t>
            </a:r>
            <a:r>
              <a:rPr lang="es-ES" sz="1800" dirty="0" smtClean="0">
                <a:solidFill>
                  <a:srgbClr val="FF0000"/>
                </a:solidFill>
                <a:latin typeface="Arial" pitchFamily="34" charset="0"/>
                <a:cs typeface="Arial" pitchFamily="34" charset="0"/>
              </a:rPr>
              <a:t>abuso o dependencia de alcohol </a:t>
            </a:r>
            <a:r>
              <a:rPr lang="es-ES" sz="1800" dirty="0" smtClean="0">
                <a:latin typeface="Arial" pitchFamily="34" charset="0"/>
                <a:cs typeface="Arial" pitchFamily="34" charset="0"/>
              </a:rPr>
              <a:t>y un abuso o </a:t>
            </a:r>
            <a:r>
              <a:rPr lang="es-ES" sz="1800" dirty="0" smtClean="0">
                <a:solidFill>
                  <a:srgbClr val="FF0000"/>
                </a:solidFill>
                <a:latin typeface="Arial" pitchFamily="34" charset="0"/>
                <a:cs typeface="Arial" pitchFamily="34" charset="0"/>
              </a:rPr>
              <a:t>dependencia de otras drogas </a:t>
            </a:r>
            <a:r>
              <a:rPr lang="es-ES" sz="1800" dirty="0" smtClean="0">
                <a:latin typeface="Arial" pitchFamily="34" charset="0"/>
                <a:cs typeface="Arial" pitchFamily="34" charset="0"/>
              </a:rPr>
              <a:t>entre el 9%-30% (</a:t>
            </a:r>
            <a:r>
              <a:rPr lang="es-ES" sz="1800" dirty="0" err="1" smtClean="0">
                <a:latin typeface="Arial" pitchFamily="34" charset="0"/>
                <a:cs typeface="Arial" pitchFamily="34" charset="0"/>
              </a:rPr>
              <a:t>Wilens</a:t>
            </a:r>
            <a:r>
              <a:rPr lang="es-ES" sz="1800" dirty="0" smtClean="0">
                <a:latin typeface="Arial" pitchFamily="34" charset="0"/>
                <a:cs typeface="Arial" pitchFamily="34" charset="0"/>
              </a:rPr>
              <a:t> TE. et al, 2000), y al revés, pacientes que consultan por problemas derivados del consumo de alcohol, cocaína o heroína, se ha encontrado una mayor prevalencia del TDAH que en la población general (</a:t>
            </a:r>
            <a:r>
              <a:rPr lang="es-ES" sz="1800" i="1" dirty="0" err="1" smtClean="0">
                <a:latin typeface="Arial" pitchFamily="34" charset="0"/>
                <a:cs typeface="Arial" pitchFamily="34" charset="0"/>
              </a:rPr>
              <a:t>Wilens</a:t>
            </a:r>
            <a:r>
              <a:rPr lang="es-ES" sz="1800" i="1" dirty="0" smtClean="0">
                <a:latin typeface="Arial" pitchFamily="34" charset="0"/>
                <a:cs typeface="Arial" pitchFamily="34" charset="0"/>
              </a:rPr>
              <a:t> TE. et al ,2000</a:t>
            </a:r>
            <a:r>
              <a:rPr lang="es-ES" sz="1800" dirty="0" smtClean="0">
                <a:latin typeface="Arial" pitchFamily="34" charset="0"/>
                <a:cs typeface="Arial" pitchFamily="34" charset="0"/>
              </a:rPr>
              <a:t>)</a:t>
            </a:r>
            <a:endParaRPr lang="es-ES"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dahmexico.com/fotos/rombo.jpg"/>
          <p:cNvPicPr>
            <a:picLocks noChangeAspect="1" noChangeArrowheads="1"/>
          </p:cNvPicPr>
          <p:nvPr/>
        </p:nvPicPr>
        <p:blipFill>
          <a:blip r:embed="rId2"/>
          <a:srcRect/>
          <a:stretch>
            <a:fillRect/>
          </a:stretch>
        </p:blipFill>
        <p:spPr bwMode="auto">
          <a:xfrm>
            <a:off x="214282" y="1000108"/>
            <a:ext cx="8572560" cy="5652000"/>
          </a:xfrm>
          <a:prstGeom prst="rect">
            <a:avLst/>
          </a:prstGeom>
          <a:noFill/>
        </p:spPr>
      </p:pic>
      <p:sp>
        <p:nvSpPr>
          <p:cNvPr id="3" name="2 CuadroTexto"/>
          <p:cNvSpPr txBox="1"/>
          <p:nvPr/>
        </p:nvSpPr>
        <p:spPr>
          <a:xfrm>
            <a:off x="571472" y="214290"/>
            <a:ext cx="7858180" cy="584775"/>
          </a:xfrm>
          <a:prstGeom prst="rect">
            <a:avLst/>
          </a:prstGeom>
          <a:noFill/>
        </p:spPr>
        <p:txBody>
          <a:bodyPr wrap="square" rtlCol="0">
            <a:spAutoFit/>
          </a:bodyPr>
          <a:lstStyle/>
          <a:p>
            <a:pPr algn="just"/>
            <a:r>
              <a:rPr lang="es-ES" sz="1600" b="1" i="1" dirty="0" smtClean="0">
                <a:effectLst>
                  <a:outerShdw blurRad="38100" dist="38100" dir="2700000" algn="tl">
                    <a:srgbClr val="000000">
                      <a:alpha val="43137"/>
                    </a:srgbClr>
                  </a:outerShdw>
                </a:effectLst>
                <a:latin typeface="Arial" pitchFamily="34" charset="0"/>
                <a:cs typeface="Arial" pitchFamily="34" charset="0"/>
              </a:rPr>
              <a:t>En conclusión, el TDAH es un problema que se da a lo largo de la vida y que condiciona la vida del afectado desde la niñez hasta la madurez</a:t>
            </a:r>
            <a:endParaRPr lang="es-ES" sz="1600" b="1" i="1" dirty="0">
              <a:effectLst>
                <a:outerShdw blurRad="38100" dist="38100" dir="2700000" algn="tl">
                  <a:srgbClr val="000000">
                    <a:alpha val="43137"/>
                  </a:srgbClr>
                </a:outerShdw>
              </a:effectLst>
              <a:latin typeface="Arial" pitchFamily="34" charset="0"/>
              <a:cs typeface="Arial" pitchFamily="34" charset="0"/>
            </a:endParaRPr>
          </a:p>
        </p:txBody>
      </p:sp>
      <p:sp>
        <p:nvSpPr>
          <p:cNvPr id="4" name="3 Rectángulo redondeado"/>
          <p:cNvSpPr/>
          <p:nvPr/>
        </p:nvSpPr>
        <p:spPr>
          <a:xfrm>
            <a:off x="285720" y="214290"/>
            <a:ext cx="8358246" cy="64294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a:off x="5715008" y="1071546"/>
            <a:ext cx="842962" cy="571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8429652" y="2285992"/>
            <a:ext cx="285752"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flipH="1">
            <a:off x="1571604" y="3643314"/>
            <a:ext cx="142876" cy="785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2214546" y="2500306"/>
            <a:ext cx="142876" cy="714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7929586" y="4500570"/>
            <a:ext cx="117157" cy="5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8501090" y="3786190"/>
            <a:ext cx="142876"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6715140" y="5715016"/>
            <a:ext cx="214314"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flipH="1">
            <a:off x="2143108" y="4857760"/>
            <a:ext cx="162876" cy="714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wheel spokes="8"/>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25470"/>
          </a:xfrm>
        </p:spPr>
        <p:txBody>
          <a:bodyPr>
            <a:normAutofit/>
          </a:bodyPr>
          <a:lstStyle/>
          <a:p>
            <a:pPr algn="r"/>
            <a:r>
              <a:rPr lang="es-ES" sz="3200" dirty="0" smtClean="0">
                <a:latin typeface="Arial" pitchFamily="34" charset="0"/>
                <a:cs typeface="Arial" pitchFamily="34" charset="0"/>
              </a:rPr>
              <a:t>Gasto público destinado al TDAH</a:t>
            </a:r>
            <a:endParaRPr lang="es-ES" sz="3200" dirty="0">
              <a:latin typeface="Arial" pitchFamily="34" charset="0"/>
              <a:cs typeface="Arial" pitchFamily="34" charset="0"/>
            </a:endParaRPr>
          </a:p>
        </p:txBody>
      </p:sp>
      <p:sp>
        <p:nvSpPr>
          <p:cNvPr id="3" name="2 Marcador de contenido"/>
          <p:cNvSpPr>
            <a:spLocks noGrp="1"/>
          </p:cNvSpPr>
          <p:nvPr>
            <p:ph sz="quarter" idx="1"/>
          </p:nvPr>
        </p:nvSpPr>
        <p:spPr/>
        <p:txBody>
          <a:bodyPr>
            <a:normAutofit fontScale="92500" lnSpcReduction="10000"/>
          </a:bodyPr>
          <a:lstStyle/>
          <a:p>
            <a:pPr algn="just"/>
            <a:r>
              <a:rPr lang="es-ES" dirty="0" smtClean="0">
                <a:latin typeface="Arial" pitchFamily="34" charset="0"/>
                <a:cs typeface="Arial" pitchFamily="34" charset="0"/>
              </a:rPr>
              <a:t>Costes por </a:t>
            </a:r>
            <a:r>
              <a:rPr lang="es-ES" b="1" dirty="0" smtClean="0">
                <a:latin typeface="Arial" pitchFamily="34" charset="0"/>
                <a:cs typeface="Arial" pitchFamily="34" charset="0"/>
              </a:rPr>
              <a:t>accidentes</a:t>
            </a:r>
            <a:r>
              <a:rPr lang="es-ES" dirty="0" smtClean="0">
                <a:latin typeface="Arial" pitchFamily="34" charset="0"/>
                <a:cs typeface="Arial" pitchFamily="34" charset="0"/>
              </a:rPr>
              <a:t> (servicios sanitarios, servicios judiciales, absentismo laboral)</a:t>
            </a:r>
          </a:p>
          <a:p>
            <a:pPr algn="just"/>
            <a:r>
              <a:rPr lang="es-ES" dirty="0" smtClean="0">
                <a:latin typeface="Arial" pitchFamily="34" charset="0"/>
                <a:cs typeface="Arial" pitchFamily="34" charset="0"/>
              </a:rPr>
              <a:t>Costes por el </a:t>
            </a:r>
            <a:r>
              <a:rPr lang="es-ES" b="1" dirty="0" smtClean="0">
                <a:latin typeface="Arial" pitchFamily="34" charset="0"/>
                <a:cs typeface="Arial" pitchFamily="34" charset="0"/>
              </a:rPr>
              <a:t>tratamiento</a:t>
            </a:r>
            <a:r>
              <a:rPr lang="es-ES" dirty="0" smtClean="0">
                <a:latin typeface="Arial" pitchFamily="34" charset="0"/>
                <a:cs typeface="Arial" pitchFamily="34" charset="0"/>
              </a:rPr>
              <a:t> del TDAH y sus </a:t>
            </a:r>
            <a:r>
              <a:rPr lang="es-ES" dirty="0" err="1" smtClean="0">
                <a:latin typeface="Arial" pitchFamily="34" charset="0"/>
                <a:cs typeface="Arial" pitchFamily="34" charset="0"/>
              </a:rPr>
              <a:t>comorbilidades</a:t>
            </a:r>
            <a:r>
              <a:rPr lang="es-ES" dirty="0" smtClean="0">
                <a:latin typeface="Arial" pitchFamily="34" charset="0"/>
                <a:cs typeface="Arial" pitchFamily="34" charset="0"/>
              </a:rPr>
              <a:t> (servicios sanitarios)</a:t>
            </a:r>
          </a:p>
          <a:p>
            <a:pPr algn="just"/>
            <a:r>
              <a:rPr lang="es-ES" dirty="0" smtClean="0">
                <a:latin typeface="Arial" pitchFamily="34" charset="0"/>
                <a:cs typeface="Arial" pitchFamily="34" charset="0"/>
              </a:rPr>
              <a:t>Costes por </a:t>
            </a:r>
            <a:r>
              <a:rPr lang="es-ES" b="1" dirty="0" smtClean="0">
                <a:latin typeface="Arial" pitchFamily="34" charset="0"/>
                <a:cs typeface="Arial" pitchFamily="34" charset="0"/>
              </a:rPr>
              <a:t>abuso de sustancias </a:t>
            </a:r>
            <a:r>
              <a:rPr lang="es-ES" dirty="0" smtClean="0">
                <a:latin typeface="Arial" pitchFamily="34" charset="0"/>
                <a:cs typeface="Arial" pitchFamily="34" charset="0"/>
              </a:rPr>
              <a:t>(servicios sanitarios, servicios sociales, servicios judiciales)</a:t>
            </a:r>
          </a:p>
          <a:p>
            <a:pPr algn="just"/>
            <a:r>
              <a:rPr lang="es-ES" dirty="0" smtClean="0">
                <a:latin typeface="Arial" pitchFamily="34" charset="0"/>
                <a:cs typeface="Arial" pitchFamily="34" charset="0"/>
              </a:rPr>
              <a:t>Costes por </a:t>
            </a:r>
            <a:r>
              <a:rPr lang="es-ES" b="1" dirty="0" smtClean="0">
                <a:latin typeface="Arial" pitchFamily="34" charset="0"/>
                <a:cs typeface="Arial" pitchFamily="34" charset="0"/>
              </a:rPr>
              <a:t>conducta antisocial </a:t>
            </a:r>
            <a:r>
              <a:rPr lang="es-ES" dirty="0" smtClean="0">
                <a:latin typeface="Arial" pitchFamily="34" charset="0"/>
                <a:cs typeface="Arial" pitchFamily="34" charset="0"/>
              </a:rPr>
              <a:t>(servicios sanitarios, servicios sociales, servicios judiciales)</a:t>
            </a:r>
          </a:p>
          <a:p>
            <a:pPr algn="just"/>
            <a:r>
              <a:rPr lang="es-ES" dirty="0" smtClean="0">
                <a:latin typeface="Arial" pitchFamily="34" charset="0"/>
                <a:cs typeface="Arial" pitchFamily="34" charset="0"/>
              </a:rPr>
              <a:t>Costes derivados del </a:t>
            </a:r>
            <a:r>
              <a:rPr lang="es-ES" b="1" dirty="0" smtClean="0">
                <a:latin typeface="Arial" pitchFamily="34" charset="0"/>
                <a:cs typeface="Arial" pitchFamily="34" charset="0"/>
              </a:rPr>
              <a:t>fracaso escolar </a:t>
            </a:r>
            <a:r>
              <a:rPr lang="es-ES" dirty="0" smtClean="0">
                <a:latin typeface="Arial" pitchFamily="34" charset="0"/>
                <a:cs typeface="Arial" pitchFamily="34" charset="0"/>
              </a:rPr>
              <a:t>(pérdida de capital humano en el futuro mercado laboral, servicios psicopedagógicos públicos)</a:t>
            </a:r>
          </a:p>
          <a:p>
            <a:pPr algn="just"/>
            <a:r>
              <a:rPr lang="es-ES" dirty="0" smtClean="0">
                <a:latin typeface="Arial" pitchFamily="34" charset="0"/>
                <a:cs typeface="Arial" pitchFamily="34" charset="0"/>
              </a:rPr>
              <a:t>Costes derivados del </a:t>
            </a:r>
            <a:r>
              <a:rPr lang="es-ES" b="1" dirty="0" smtClean="0">
                <a:latin typeface="Arial" pitchFamily="34" charset="0"/>
                <a:cs typeface="Arial" pitchFamily="34" charset="0"/>
              </a:rPr>
              <a:t>fracaso laboral </a:t>
            </a:r>
            <a:r>
              <a:rPr lang="es-ES" dirty="0" smtClean="0">
                <a:latin typeface="Arial" pitchFamily="34" charset="0"/>
                <a:cs typeface="Arial" pitchFamily="34" charset="0"/>
              </a:rPr>
              <a:t>(absentismo, menor tributación fiscal, prestación por desempleo, ayudas de los servicios sociales)</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654032"/>
          </a:xfrm>
        </p:spPr>
        <p:txBody>
          <a:bodyPr>
            <a:normAutofit fontScale="90000"/>
          </a:bodyPr>
          <a:lstStyle/>
          <a:p>
            <a:pPr algn="r"/>
            <a:r>
              <a:rPr lang="es-ES" sz="3200" dirty="0" smtClean="0">
                <a:latin typeface="Arial" pitchFamily="34" charset="0"/>
                <a:cs typeface="Arial" pitchFamily="34" charset="0"/>
              </a:rPr>
              <a:t/>
            </a:r>
            <a:br>
              <a:rPr lang="es-ES" sz="3200" dirty="0" smtClean="0">
                <a:latin typeface="Arial" pitchFamily="34" charset="0"/>
                <a:cs typeface="Arial" pitchFamily="34" charset="0"/>
              </a:rPr>
            </a:br>
            <a:r>
              <a:rPr lang="es-ES" sz="3200" dirty="0" smtClean="0">
                <a:latin typeface="Arial" pitchFamily="34" charset="0"/>
                <a:cs typeface="Arial" pitchFamily="34" charset="0"/>
              </a:rPr>
              <a:t>IMPACTO ECONÓMICO</a:t>
            </a:r>
            <a:endParaRPr lang="es-ES" sz="3200" dirty="0">
              <a:latin typeface="Arial" pitchFamily="34" charset="0"/>
              <a:cs typeface="Arial" pitchFamily="34" charset="0"/>
            </a:endParaRPr>
          </a:p>
        </p:txBody>
      </p:sp>
      <p:sp>
        <p:nvSpPr>
          <p:cNvPr id="3" name="2 Marcador de contenido"/>
          <p:cNvSpPr>
            <a:spLocks noGrp="1"/>
          </p:cNvSpPr>
          <p:nvPr>
            <p:ph sz="quarter" idx="1"/>
          </p:nvPr>
        </p:nvSpPr>
        <p:spPr/>
        <p:txBody>
          <a:bodyPr>
            <a:normAutofit/>
          </a:bodyPr>
          <a:lstStyle/>
          <a:p>
            <a:pPr algn="just"/>
            <a:r>
              <a:rPr lang="es-ES" dirty="0" smtClean="0">
                <a:latin typeface="Arial" pitchFamily="34" charset="0"/>
                <a:cs typeface="Arial" pitchFamily="34" charset="0"/>
              </a:rPr>
              <a:t>El tratamiento y las atenciones especiales suponen una importante </a:t>
            </a:r>
            <a:r>
              <a:rPr lang="es-ES" b="1" dirty="0" smtClean="0">
                <a:latin typeface="Arial" pitchFamily="34" charset="0"/>
                <a:cs typeface="Arial" pitchFamily="34" charset="0"/>
              </a:rPr>
              <a:t>carga económica </a:t>
            </a:r>
            <a:r>
              <a:rPr lang="es-ES" dirty="0" smtClean="0">
                <a:latin typeface="Arial" pitchFamily="34" charset="0"/>
                <a:cs typeface="Arial" pitchFamily="34" charset="0"/>
              </a:rPr>
              <a:t>para la familia, que no siempre puede asumir su coste, lo cual dificulta el acceso a un tratamiento multimodal</a:t>
            </a:r>
          </a:p>
          <a:p>
            <a:pPr algn="just"/>
            <a:r>
              <a:rPr lang="es-ES" dirty="0" smtClean="0">
                <a:latin typeface="Arial" pitchFamily="34" charset="0"/>
                <a:cs typeface="Arial" pitchFamily="34" charset="0"/>
              </a:rPr>
              <a:t>El coste es elevado puede suponer el </a:t>
            </a:r>
            <a:r>
              <a:rPr lang="es-ES" dirty="0" smtClean="0">
                <a:solidFill>
                  <a:srgbClr val="FF0000"/>
                </a:solidFill>
                <a:latin typeface="Arial" pitchFamily="34" charset="0"/>
                <a:cs typeface="Arial" pitchFamily="34" charset="0"/>
              </a:rPr>
              <a:t>abandono del tratamiento farmacológico</a:t>
            </a:r>
          </a:p>
          <a:p>
            <a:pPr algn="just"/>
            <a:r>
              <a:rPr lang="es-ES" dirty="0" smtClean="0">
                <a:latin typeface="Arial" pitchFamily="34" charset="0"/>
                <a:cs typeface="Arial" pitchFamily="34" charset="0"/>
              </a:rPr>
              <a:t>El </a:t>
            </a:r>
            <a:r>
              <a:rPr lang="es-ES" b="1" dirty="0" smtClean="0">
                <a:latin typeface="Arial" pitchFamily="34" charset="0"/>
                <a:cs typeface="Arial" pitchFamily="34" charset="0"/>
              </a:rPr>
              <a:t>tratamiento farmacológico </a:t>
            </a:r>
            <a:r>
              <a:rPr lang="es-ES" dirty="0" smtClean="0">
                <a:latin typeface="Arial" pitchFamily="34" charset="0"/>
                <a:cs typeface="Arial" pitchFamily="34" charset="0"/>
              </a:rPr>
              <a:t>cuesta una media de 50-100 euros mensuales</a:t>
            </a:r>
          </a:p>
          <a:p>
            <a:pPr algn="just"/>
            <a:r>
              <a:rPr lang="es-ES" dirty="0" smtClean="0">
                <a:latin typeface="Arial" pitchFamily="34" charset="0"/>
                <a:cs typeface="Arial" pitchFamily="34" charset="0"/>
              </a:rPr>
              <a:t>Tratamiento que debe combinarse con </a:t>
            </a:r>
            <a:r>
              <a:rPr lang="es-ES" b="1" dirty="0" smtClean="0">
                <a:latin typeface="Arial" pitchFamily="34" charset="0"/>
                <a:cs typeface="Arial" pitchFamily="34" charset="0"/>
              </a:rPr>
              <a:t>otras terapias y estrategias</a:t>
            </a:r>
            <a:r>
              <a:rPr lang="es-ES" dirty="0" smtClean="0">
                <a:latin typeface="Arial" pitchFamily="34" charset="0"/>
                <a:cs typeface="Arial" pitchFamily="34" charset="0"/>
              </a:rPr>
              <a:t>: logopeda, psicólogo, clases de refuerzo privadas, actividades deportivas que sirvan para canalizar el exceso de energía, etc.</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285984" y="1857364"/>
            <a:ext cx="6172200" cy="1894362"/>
          </a:xfrm>
        </p:spPr>
        <p:txBody>
          <a:bodyPr/>
          <a:lstStyle/>
          <a:p>
            <a:r>
              <a:rPr lang="es-ES" dirty="0" smtClean="0"/>
              <a:t>¿Qué hacer con el </a:t>
            </a:r>
            <a:r>
              <a:rPr lang="es-ES" dirty="0" err="1" smtClean="0"/>
              <a:t>tdah</a:t>
            </a:r>
            <a:r>
              <a:rPr lang="es-ES" dirty="0" smtClean="0"/>
              <a:t>?</a:t>
            </a:r>
            <a:endParaRPr lang="es-ES" dirty="0"/>
          </a:p>
        </p:txBody>
      </p:sp>
      <p:sp>
        <p:nvSpPr>
          <p:cNvPr id="5" name="4 Subtítulo"/>
          <p:cNvSpPr>
            <a:spLocks noGrp="1"/>
          </p:cNvSpPr>
          <p:nvPr>
            <p:ph type="subTitle" idx="1"/>
          </p:nvPr>
        </p:nvSpPr>
        <p:spPr>
          <a:xfrm>
            <a:off x="2357422" y="4214818"/>
            <a:ext cx="6172200" cy="1371600"/>
          </a:xfrm>
        </p:spPr>
        <p:txBody>
          <a:bodyPr/>
          <a:lstStyle/>
          <a:p>
            <a:r>
              <a:rPr lang="es-ES" dirty="0" smtClean="0"/>
              <a:t>¿Cómo solucionar los problemas que este diagnóstico implica?</a:t>
            </a:r>
            <a:endParaRPr lang="es-E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00496" y="274638"/>
            <a:ext cx="3924304" cy="1082660"/>
          </a:xfrm>
        </p:spPr>
        <p:txBody>
          <a:bodyPr>
            <a:normAutofit/>
          </a:bodyPr>
          <a:lstStyle/>
          <a:p>
            <a:pPr algn="r"/>
            <a:r>
              <a:rPr lang="es-ES" dirty="0" smtClean="0">
                <a:latin typeface="Arial" pitchFamily="34" charset="0"/>
                <a:cs typeface="Arial" pitchFamily="34" charset="0"/>
              </a:rPr>
              <a:t>Diagnóstico Multimodal</a:t>
            </a:r>
            <a:endParaRPr lang="es-ES" dirty="0">
              <a:latin typeface="Arial" pitchFamily="34" charset="0"/>
              <a:cs typeface="Arial" pitchFamily="34" charset="0"/>
            </a:endParaRPr>
          </a:p>
        </p:txBody>
      </p:sp>
      <p:graphicFrame>
        <p:nvGraphicFramePr>
          <p:cNvPr id="4" name="3 Marcador de contenido"/>
          <p:cNvGraphicFramePr>
            <a:graphicFrameLocks noGrp="1"/>
          </p:cNvGraphicFramePr>
          <p:nvPr>
            <p:ph sz="quarter" idx="1"/>
          </p:nvPr>
        </p:nvGraphicFramePr>
        <p:xfrm>
          <a:off x="457200" y="1857364"/>
          <a:ext cx="7467600"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Leticia\PSICOCAN\ImagenesGraficosPsiCoCan\EscalasTDAH.png"/>
          <p:cNvPicPr>
            <a:picLocks noChangeAspect="1" noChangeArrowheads="1"/>
          </p:cNvPicPr>
          <p:nvPr/>
        </p:nvPicPr>
        <p:blipFill>
          <a:blip r:embed="rId6" cstate="print"/>
          <a:srcRect/>
          <a:stretch>
            <a:fillRect/>
          </a:stretch>
        </p:blipFill>
        <p:spPr bwMode="auto">
          <a:xfrm>
            <a:off x="500034" y="142852"/>
            <a:ext cx="4990072" cy="27720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nvPr>
        </p:nvGraphicFramePr>
        <p:xfrm>
          <a:off x="457200" y="285728"/>
          <a:ext cx="7467600" cy="618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Leticia\PSICOCAN\ImagenesGraficosPsiCoCan\EsquemaTratamientoTDAH.png"/>
          <p:cNvPicPr>
            <a:picLocks noChangeAspect="1" noChangeArrowheads="1"/>
          </p:cNvPicPr>
          <p:nvPr/>
        </p:nvPicPr>
        <p:blipFill>
          <a:blip r:embed="rId2"/>
          <a:srcRect/>
          <a:stretch>
            <a:fillRect/>
          </a:stretch>
        </p:blipFill>
        <p:spPr bwMode="auto">
          <a:xfrm>
            <a:off x="428596" y="642918"/>
            <a:ext cx="7870988" cy="4392000"/>
          </a:xfrm>
          <a:prstGeom prst="rect">
            <a:avLst/>
          </a:prstGeom>
          <a:noFill/>
        </p:spPr>
      </p:pic>
      <p:sp>
        <p:nvSpPr>
          <p:cNvPr id="3" name="2 Rectángulo"/>
          <p:cNvSpPr/>
          <p:nvPr/>
        </p:nvSpPr>
        <p:spPr>
          <a:xfrm>
            <a:off x="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25470"/>
          </a:xfrm>
        </p:spPr>
        <p:txBody>
          <a:bodyPr>
            <a:normAutofit/>
          </a:bodyPr>
          <a:lstStyle/>
          <a:p>
            <a:pPr algn="r"/>
            <a:r>
              <a:rPr lang="es-ES" sz="3200" dirty="0" smtClean="0">
                <a:latin typeface="Arial" pitchFamily="34" charset="0"/>
                <a:cs typeface="Arial" pitchFamily="34" charset="0"/>
              </a:rPr>
              <a:t>Objetivos del TTO</a:t>
            </a:r>
            <a:endParaRPr lang="es-ES" sz="3200" dirty="0">
              <a:latin typeface="Arial" pitchFamily="34" charset="0"/>
              <a:cs typeface="Arial" pitchFamily="34" charset="0"/>
            </a:endParaRPr>
          </a:p>
        </p:txBody>
      </p:sp>
      <p:sp>
        <p:nvSpPr>
          <p:cNvPr id="3" name="2 Marcador de contenido"/>
          <p:cNvSpPr>
            <a:spLocks noGrp="1"/>
          </p:cNvSpPr>
          <p:nvPr>
            <p:ph sz="quarter" idx="1"/>
          </p:nvPr>
        </p:nvSpPr>
        <p:spPr/>
        <p:txBody>
          <a:bodyPr/>
          <a:lstStyle/>
          <a:p>
            <a:pPr algn="just"/>
            <a:r>
              <a:rPr lang="es-ES" dirty="0" err="1" smtClean="0">
                <a:latin typeface="Arial" pitchFamily="34" charset="0"/>
                <a:cs typeface="Arial" pitchFamily="34" charset="0"/>
              </a:rPr>
              <a:t>Disminuír</a:t>
            </a:r>
            <a:r>
              <a:rPr lang="es-ES" dirty="0" smtClean="0">
                <a:latin typeface="Arial" pitchFamily="34" charset="0"/>
                <a:cs typeface="Arial" pitchFamily="34" charset="0"/>
              </a:rPr>
              <a:t>/eliminar los síntomas centrales del TDAH y de las </a:t>
            </a:r>
            <a:r>
              <a:rPr lang="es-ES" dirty="0" err="1" smtClean="0">
                <a:latin typeface="Arial" pitchFamily="34" charset="0"/>
                <a:cs typeface="Arial" pitchFamily="34" charset="0"/>
              </a:rPr>
              <a:t>comorbilidades</a:t>
            </a:r>
            <a:endParaRPr lang="es-ES" dirty="0" smtClean="0">
              <a:latin typeface="Arial" pitchFamily="34" charset="0"/>
              <a:cs typeface="Arial" pitchFamily="34" charset="0"/>
            </a:endParaRPr>
          </a:p>
          <a:p>
            <a:pPr algn="just">
              <a:buNone/>
            </a:pPr>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Optimizar el rendimiento académico y el funcionamiento social</a:t>
            </a:r>
          </a:p>
          <a:p>
            <a:pPr algn="just">
              <a:buNone/>
            </a:pPr>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Adaptar el entorno a las necesidades del paciente y facilitar la transición a la vida adulta</a:t>
            </a:r>
          </a:p>
          <a:p>
            <a:pPr algn="just">
              <a:buNone/>
            </a:pPr>
            <a:endParaRPr lang="es-ES" dirty="0" smtClean="0">
              <a:latin typeface="Arial" pitchFamily="34" charset="0"/>
              <a:cs typeface="Arial" pitchFamily="34" charset="0"/>
            </a:endParaRPr>
          </a:p>
          <a:p>
            <a:pPr algn="just">
              <a:buNone/>
            </a:pPr>
            <a:endParaRPr lang="es-ES" dirty="0" smtClean="0">
              <a:latin typeface="Arial" pitchFamily="34" charset="0"/>
              <a:cs typeface="Arial" pitchFamily="34" charset="0"/>
            </a:endParaRPr>
          </a:p>
          <a:p>
            <a:pPr algn="r">
              <a:buNone/>
            </a:pPr>
            <a:r>
              <a:rPr lang="es-ES" dirty="0" smtClean="0">
                <a:latin typeface="Arial" pitchFamily="34" charset="0"/>
                <a:cs typeface="Arial" pitchFamily="34" charset="0"/>
              </a:rPr>
              <a:t>(</a:t>
            </a:r>
            <a:r>
              <a:rPr lang="es-ES" i="1" dirty="0" err="1" smtClean="0">
                <a:cs typeface="Arial" pitchFamily="34" charset="0"/>
              </a:rPr>
              <a:t>Soutullo</a:t>
            </a:r>
            <a:r>
              <a:rPr lang="es-ES" i="1" dirty="0" smtClean="0">
                <a:cs typeface="Arial" pitchFamily="34" charset="0"/>
              </a:rPr>
              <a:t> C., 2010</a:t>
            </a:r>
            <a:r>
              <a:rPr lang="es-ES" dirty="0" smtClean="0">
                <a:latin typeface="Arial" pitchFamily="34" charset="0"/>
                <a:cs typeface="Arial" pitchFamily="34" charset="0"/>
              </a:rPr>
              <a:t>)</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7467600" cy="714380"/>
          </a:xfrm>
        </p:spPr>
        <p:txBody>
          <a:bodyPr>
            <a:normAutofit/>
          </a:bodyPr>
          <a:lstStyle/>
          <a:p>
            <a:pPr algn="r"/>
            <a:r>
              <a:rPr lang="es-ES" sz="3200" dirty="0" smtClean="0">
                <a:latin typeface="Arial" pitchFamily="34" charset="0"/>
                <a:cs typeface="Arial" pitchFamily="34" charset="0"/>
              </a:rPr>
              <a:t>Síntomas TDAH</a:t>
            </a:r>
            <a:endParaRPr lang="es-ES" sz="3200" dirty="0">
              <a:latin typeface="Arial" pitchFamily="34" charset="0"/>
              <a:cs typeface="Arial" pitchFamily="34" charset="0"/>
            </a:endParaRPr>
          </a:p>
        </p:txBody>
      </p:sp>
      <p:graphicFrame>
        <p:nvGraphicFramePr>
          <p:cNvPr id="4" name="3 Marcador de contenido"/>
          <p:cNvGraphicFramePr>
            <a:graphicFrameLocks noGrp="1"/>
          </p:cNvGraphicFramePr>
          <p:nvPr>
            <p:ph sz="quarter" idx="1"/>
          </p:nvPr>
        </p:nvGraphicFramePr>
        <p:xfrm>
          <a:off x="500034" y="1142984"/>
          <a:ext cx="7715304" cy="5097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7467600" cy="642942"/>
          </a:xfrm>
        </p:spPr>
        <p:txBody>
          <a:bodyPr>
            <a:normAutofit/>
          </a:bodyPr>
          <a:lstStyle/>
          <a:p>
            <a:pPr algn="r"/>
            <a:r>
              <a:rPr lang="es-ES" sz="2800" b="1" dirty="0" smtClean="0">
                <a:latin typeface="Arial" pitchFamily="34" charset="0"/>
                <a:cs typeface="Arial" pitchFamily="34" charset="0"/>
              </a:rPr>
              <a:t>Pacientes tratados vs pacientes sin tratar</a:t>
            </a:r>
            <a:endParaRPr lang="es-ES" sz="2800" b="1" dirty="0">
              <a:latin typeface="Arial" pitchFamily="34" charset="0"/>
              <a:cs typeface="Arial" pitchFamily="34" charset="0"/>
            </a:endParaRPr>
          </a:p>
        </p:txBody>
      </p:sp>
      <p:graphicFrame>
        <p:nvGraphicFramePr>
          <p:cNvPr id="4" name="3 Marcador de contenido"/>
          <p:cNvGraphicFramePr>
            <a:graphicFrameLocks noGrp="1"/>
          </p:cNvGraphicFramePr>
          <p:nvPr>
            <p:ph sz="quarter" idx="1"/>
          </p:nvPr>
        </p:nvGraphicFramePr>
        <p:xfrm>
          <a:off x="500034" y="928670"/>
          <a:ext cx="7467600" cy="5188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3143240" y="6500834"/>
            <a:ext cx="184731" cy="369332"/>
          </a:xfrm>
          <a:prstGeom prst="rect">
            <a:avLst/>
          </a:prstGeom>
          <a:noFill/>
        </p:spPr>
        <p:txBody>
          <a:bodyPr wrap="square" rtlCol="0">
            <a:spAutoFit/>
          </a:bodyPr>
          <a:lstStyle/>
          <a:p>
            <a:endParaRPr lang="es-ES" dirty="0"/>
          </a:p>
        </p:txBody>
      </p:sp>
      <p:sp>
        <p:nvSpPr>
          <p:cNvPr id="6" name="5 CuadroTexto"/>
          <p:cNvSpPr txBox="1"/>
          <p:nvPr/>
        </p:nvSpPr>
        <p:spPr>
          <a:xfrm>
            <a:off x="1357290" y="6286520"/>
            <a:ext cx="5437636" cy="369332"/>
          </a:xfrm>
          <a:prstGeom prst="rect">
            <a:avLst/>
          </a:prstGeom>
          <a:noFill/>
        </p:spPr>
        <p:txBody>
          <a:bodyPr wrap="square" rtlCol="0">
            <a:spAutoFit/>
          </a:bodyPr>
          <a:lstStyle/>
          <a:p>
            <a:r>
              <a:rPr lang="es-ES" dirty="0" smtClean="0"/>
              <a:t>(</a:t>
            </a:r>
            <a:r>
              <a:rPr lang="es-ES" i="1" dirty="0" smtClean="0"/>
              <a:t>Shaw M. et al, 2012; </a:t>
            </a:r>
            <a:r>
              <a:rPr lang="es-ES" i="1" dirty="0" err="1" smtClean="0"/>
              <a:t>Hodkins</a:t>
            </a:r>
            <a:r>
              <a:rPr lang="es-ES" i="1" dirty="0" smtClean="0"/>
              <a:t> P. et al, 2011</a:t>
            </a:r>
            <a:r>
              <a:rPr lang="es-ES" dirty="0" smtClean="0"/>
              <a:t>)</a:t>
            </a:r>
            <a:endParaRPr lang="es-E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2" y="274638"/>
            <a:ext cx="7358114" cy="582594"/>
          </a:xfrm>
        </p:spPr>
        <p:txBody>
          <a:bodyPr/>
          <a:lstStyle/>
          <a:p>
            <a:pPr algn="r"/>
            <a:r>
              <a:rPr lang="es-ES" dirty="0" smtClean="0">
                <a:latin typeface="Arial" pitchFamily="34" charset="0"/>
                <a:cs typeface="Arial" pitchFamily="34" charset="0"/>
              </a:rPr>
              <a:t>Tratamiento precoz y ahorro social</a:t>
            </a:r>
            <a:endParaRPr lang="es-ES" dirty="0"/>
          </a:p>
        </p:txBody>
      </p:sp>
      <p:graphicFrame>
        <p:nvGraphicFramePr>
          <p:cNvPr id="4" name="3 Marcador de contenido"/>
          <p:cNvGraphicFramePr>
            <a:graphicFrameLocks noGrp="1"/>
          </p:cNvGraphicFramePr>
          <p:nvPr>
            <p:ph sz="quarter" idx="1"/>
          </p:nvPr>
        </p:nvGraphicFramePr>
        <p:xfrm>
          <a:off x="457200" y="1000108"/>
          <a:ext cx="7467600" cy="5473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142844" y="6581001"/>
            <a:ext cx="2691763" cy="276999"/>
          </a:xfrm>
          <a:prstGeom prst="rect">
            <a:avLst/>
          </a:prstGeom>
          <a:noFill/>
        </p:spPr>
        <p:txBody>
          <a:bodyPr wrap="none" rtlCol="0">
            <a:spAutoFit/>
          </a:bodyPr>
          <a:lstStyle/>
          <a:p>
            <a:r>
              <a:rPr lang="es-ES" sz="1200" dirty="0" smtClean="0">
                <a:cs typeface="Arial" pitchFamily="34" charset="0"/>
              </a:rPr>
              <a:t>(NICE, 2008) (Young S. et al, 2010)</a:t>
            </a:r>
            <a:endParaRPr lang="es-ES" sz="12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7467600" cy="1000132"/>
          </a:xfrm>
        </p:spPr>
        <p:txBody>
          <a:bodyPr>
            <a:noAutofit/>
          </a:bodyPr>
          <a:lstStyle/>
          <a:p>
            <a:r>
              <a:rPr lang="es-ES" sz="2000" b="1"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Ser hiperactivo es positivo </a:t>
            </a:r>
            <a:r>
              <a:rPr lang="es-ES" sz="2000" dirty="0" smtClean="0">
                <a:latin typeface="Arial" pitchFamily="34" charset="0"/>
                <a:cs typeface="Arial" pitchFamily="34" charset="0"/>
              </a:rPr>
              <a:t>si tenemos la habilidad de comprender y tratar el trastorno desde una perspectiva educativa diferente…</a:t>
            </a:r>
            <a:endParaRPr lang="es-ES" sz="2000" dirty="0">
              <a:latin typeface="Arial" pitchFamily="34" charset="0"/>
              <a:cs typeface="Arial" pitchFamily="34" charset="0"/>
            </a:endParaRPr>
          </a:p>
        </p:txBody>
      </p:sp>
      <p:sp>
        <p:nvSpPr>
          <p:cNvPr id="3" name="2 Marcador de contenido"/>
          <p:cNvSpPr>
            <a:spLocks noGrp="1"/>
          </p:cNvSpPr>
          <p:nvPr>
            <p:ph sz="quarter" idx="1"/>
          </p:nvPr>
        </p:nvSpPr>
        <p:spPr>
          <a:xfrm>
            <a:off x="457200" y="1142984"/>
            <a:ext cx="7467600" cy="5330968"/>
          </a:xfrm>
        </p:spPr>
        <p:txBody>
          <a:bodyPr>
            <a:noAutofit/>
          </a:bodyPr>
          <a:lstStyle/>
          <a:p>
            <a:pPr algn="just"/>
            <a:r>
              <a:rPr lang="es-ES" sz="1600" dirty="0" smtClean="0">
                <a:latin typeface="Arial" pitchFamily="34" charset="0"/>
                <a:cs typeface="Arial" pitchFamily="34" charset="0"/>
              </a:rPr>
              <a:t>El cerebro TDAH presenta algunas alteraciones que dificultan su óptimo funcionamiento en determinadas áreas, pero el hecho de estar sobre-estimulado puede aportar ventajas</a:t>
            </a:r>
          </a:p>
          <a:p>
            <a:pPr algn="just"/>
            <a:r>
              <a:rPr lang="es-ES" sz="1600" dirty="0" smtClean="0">
                <a:latin typeface="Arial" pitchFamily="34" charset="0"/>
                <a:cs typeface="Arial" pitchFamily="34" charset="0"/>
              </a:rPr>
              <a:t>La hiperactividad es algo más que un trastorno simple, negativo y defectuoso. Las personas con TDAH tienen un </a:t>
            </a:r>
            <a:r>
              <a:rPr lang="es-ES" sz="1600" b="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potencia</a:t>
            </a:r>
            <a:r>
              <a:rPr lang="es-ES" sz="1600" dirty="0" smtClean="0">
                <a:latin typeface="Arial" pitchFamily="34" charset="0"/>
                <a:cs typeface="Arial" pitchFamily="34" charset="0"/>
              </a:rPr>
              <a:t>l de creatividad, ingenio, </a:t>
            </a:r>
            <a:r>
              <a:rPr lang="es-ES" sz="1600" dirty="0" err="1" smtClean="0">
                <a:latin typeface="Arial" pitchFamily="34" charset="0"/>
                <a:cs typeface="Arial" pitchFamily="34" charset="0"/>
              </a:rPr>
              <a:t>hiperconcentración</a:t>
            </a:r>
            <a:r>
              <a:rPr lang="es-ES" sz="1600" dirty="0" smtClean="0">
                <a:latin typeface="Arial" pitchFamily="34" charset="0"/>
                <a:cs typeface="Arial" pitchFamily="34" charset="0"/>
              </a:rPr>
              <a:t> y sensibilidad</a:t>
            </a:r>
          </a:p>
          <a:p>
            <a:pPr algn="just"/>
            <a:r>
              <a:rPr lang="es-ES" sz="1600" b="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Pueden tener éxito </a:t>
            </a:r>
            <a:r>
              <a:rPr lang="es-ES" sz="1600" dirty="0" smtClean="0">
                <a:latin typeface="Arial" pitchFamily="34" charset="0"/>
                <a:cs typeface="Arial" pitchFamily="34" charset="0"/>
              </a:rPr>
              <a:t>académico, laboral y afectivo, si comprendemos y aplicamos un proceso pedagógico adecuado</a:t>
            </a:r>
          </a:p>
          <a:p>
            <a:pPr algn="just"/>
            <a:r>
              <a:rPr lang="es-ES" sz="1600" dirty="0" smtClean="0">
                <a:latin typeface="Arial" pitchFamily="34" charset="0"/>
                <a:cs typeface="Arial" pitchFamily="34" charset="0"/>
              </a:rPr>
              <a:t>Desarrollar </a:t>
            </a:r>
            <a:r>
              <a:rPr lang="es-ES" sz="1600" b="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estrategias pedagógicas </a:t>
            </a:r>
            <a:r>
              <a:rPr lang="es-ES" sz="1600" dirty="0" smtClean="0">
                <a:latin typeface="Arial" pitchFamily="34" charset="0"/>
                <a:cs typeface="Arial" pitchFamily="34" charset="0"/>
              </a:rPr>
              <a:t>para formar al profesorado que asiste a este alumnado con un comportamiento caótico, desordenado e impulsivo</a:t>
            </a:r>
          </a:p>
          <a:p>
            <a:pPr algn="just"/>
            <a:r>
              <a:rPr lang="es-ES" sz="1600" dirty="0" smtClean="0">
                <a:latin typeface="Arial" pitchFamily="34" charset="0"/>
                <a:cs typeface="Arial" pitchFamily="34" charset="0"/>
              </a:rPr>
              <a:t>El profesorado debe ser consciente de que estos alumnos pueden contribuir con su idiosincrasia peculiar en las aulas: sentido del humor, creatividad, sensibilidad, despreocupación infantil, ingenuidad, forma "pura" y romántica de aprender y responder al profesorado, incluso con sus extravagancias, etc.</a:t>
            </a:r>
          </a:p>
          <a:p>
            <a:pPr algn="just"/>
            <a:r>
              <a:rPr lang="es-ES" sz="1600" dirty="0" smtClean="0">
                <a:latin typeface="Arial" pitchFamily="34" charset="0"/>
                <a:cs typeface="Arial" pitchFamily="34" charset="0"/>
              </a:rPr>
              <a:t>No suelen tener una buena imagen en todos los años de escolarización, por lo que saben valorar cierto acercamiento comprensivo por parte del profesorado, lo que contribuirá a que aumente su autoestima y motivación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nvPr>
        </p:nvGraphicFramePr>
        <p:xfrm>
          <a:off x="457200" y="285728"/>
          <a:ext cx="7467600" cy="6357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sz="quarter" idx="1"/>
          </p:nvPr>
        </p:nvSpPr>
        <p:spPr>
          <a:xfrm>
            <a:off x="428596" y="214290"/>
            <a:ext cx="8229600" cy="4525963"/>
          </a:xfrm>
        </p:spPr>
        <p:txBody>
          <a:bodyPr>
            <a:normAutofit fontScale="25000" lnSpcReduction="20000"/>
          </a:bodyPr>
          <a:lstStyle/>
          <a:p>
            <a:endParaRPr lang="es-ES" dirty="0" smtClean="0"/>
          </a:p>
          <a:p>
            <a:pPr algn="just"/>
            <a:r>
              <a:rPr lang="es-ES" sz="6400" dirty="0" smtClean="0"/>
              <a:t>James </a:t>
            </a:r>
            <a:r>
              <a:rPr lang="es-ES" sz="6400" dirty="0" err="1" smtClean="0"/>
              <a:t>Clerk</a:t>
            </a:r>
            <a:r>
              <a:rPr lang="es-ES" sz="6400" dirty="0" smtClean="0"/>
              <a:t> Maxwell (Un Gran Genio)</a:t>
            </a:r>
          </a:p>
          <a:p>
            <a:pPr algn="just"/>
            <a:r>
              <a:rPr lang="es-ES" sz="6400" dirty="0" smtClean="0"/>
              <a:t>Hermanos </a:t>
            </a:r>
            <a:r>
              <a:rPr lang="es-ES" sz="6400" dirty="0" err="1" smtClean="0"/>
              <a:t>Varian</a:t>
            </a:r>
            <a:r>
              <a:rPr lang="es-ES" sz="6400" dirty="0" smtClean="0"/>
              <a:t>: </a:t>
            </a:r>
            <a:r>
              <a:rPr lang="es-ES" sz="6400" i="1" dirty="0" smtClean="0"/>
              <a:t>"Inventores inquietos"</a:t>
            </a:r>
          </a:p>
          <a:p>
            <a:pPr algn="just"/>
            <a:r>
              <a:rPr lang="es-ES" sz="6400" dirty="0" smtClean="0"/>
              <a:t>Luis Pasteur: A él se debe la técnica conocida como pasteurización</a:t>
            </a:r>
          </a:p>
          <a:p>
            <a:pPr algn="just"/>
            <a:r>
              <a:rPr lang="es-ES" sz="6400" dirty="0" smtClean="0"/>
              <a:t>Albert Einstein</a:t>
            </a:r>
            <a:r>
              <a:rPr lang="es-ES" sz="6400" i="1" dirty="0" smtClean="0"/>
              <a:t>: "El profesor Distraído"</a:t>
            </a:r>
          </a:p>
          <a:p>
            <a:pPr algn="just"/>
            <a:r>
              <a:rPr lang="es-ES" sz="6400" dirty="0" smtClean="0"/>
              <a:t>Leonardo Da Vinci: </a:t>
            </a:r>
            <a:r>
              <a:rPr lang="es-ES" sz="6400" i="1" dirty="0" smtClean="0"/>
              <a:t>"El cazador de ideas"</a:t>
            </a:r>
          </a:p>
          <a:p>
            <a:pPr algn="just"/>
            <a:r>
              <a:rPr lang="es-ES" sz="6400" dirty="0" smtClean="0"/>
              <a:t>A. Edison</a:t>
            </a:r>
            <a:r>
              <a:rPr lang="es-ES" sz="6400" i="1" dirty="0" smtClean="0"/>
              <a:t>: "Inventor inquieto"</a:t>
            </a:r>
          </a:p>
          <a:p>
            <a:pPr algn="just"/>
            <a:r>
              <a:rPr lang="es-ES" sz="6400" dirty="0" smtClean="0"/>
              <a:t>Ludwig van Beethoven</a:t>
            </a:r>
            <a:r>
              <a:rPr lang="es-ES" sz="6400" i="1" dirty="0" smtClean="0"/>
              <a:t>: "Su vida fue una matizada sinfonía"</a:t>
            </a:r>
          </a:p>
          <a:p>
            <a:pPr algn="just"/>
            <a:r>
              <a:rPr lang="es-ES" sz="6400" dirty="0" smtClean="0"/>
              <a:t>Alexander Graham Bell: Científico e inventor inglés</a:t>
            </a:r>
          </a:p>
          <a:p>
            <a:pPr algn="just"/>
            <a:r>
              <a:rPr lang="es-ES" sz="6400" dirty="0" smtClean="0"/>
              <a:t>Harvey Williams </a:t>
            </a:r>
            <a:r>
              <a:rPr lang="es-ES" sz="6400" dirty="0" err="1" smtClean="0"/>
              <a:t>Cushing</a:t>
            </a:r>
            <a:r>
              <a:rPr lang="es-ES" sz="6400" dirty="0" smtClean="0"/>
              <a:t>: Fundador de la neurocirugía moderna</a:t>
            </a:r>
          </a:p>
          <a:p>
            <a:pPr algn="just"/>
            <a:r>
              <a:rPr lang="es-ES" sz="6400" dirty="0" smtClean="0"/>
              <a:t>Milton </a:t>
            </a:r>
            <a:r>
              <a:rPr lang="es-ES" sz="6400" dirty="0" err="1" smtClean="0"/>
              <a:t>Hershey</a:t>
            </a:r>
            <a:r>
              <a:rPr lang="es-ES" sz="6400" dirty="0" smtClean="0"/>
              <a:t>: El Rey del Chocolate</a:t>
            </a:r>
          </a:p>
          <a:p>
            <a:pPr algn="just"/>
            <a:r>
              <a:rPr lang="es-ES" sz="6400" dirty="0" smtClean="0"/>
              <a:t>John Rockefeller: El petrolero más famoso de la historia</a:t>
            </a:r>
          </a:p>
          <a:p>
            <a:pPr algn="just"/>
            <a:r>
              <a:rPr lang="es-ES" sz="6400" dirty="0" smtClean="0"/>
              <a:t>Luis Rojas Marcos: Psiquiatra español mundialmente conocido</a:t>
            </a:r>
          </a:p>
          <a:p>
            <a:pPr algn="just"/>
            <a:r>
              <a:rPr lang="es-ES" sz="6400" dirty="0" err="1" smtClean="0"/>
              <a:t>Earvin</a:t>
            </a:r>
            <a:r>
              <a:rPr lang="es-ES" sz="6400" dirty="0" smtClean="0"/>
              <a:t> </a:t>
            </a:r>
            <a:r>
              <a:rPr lang="es-ES" sz="6400" dirty="0" err="1" smtClean="0"/>
              <a:t>Effay</a:t>
            </a:r>
            <a:r>
              <a:rPr lang="es-ES" sz="6400" dirty="0" smtClean="0"/>
              <a:t> "</a:t>
            </a:r>
            <a:r>
              <a:rPr lang="es-ES" sz="6400" dirty="0" err="1" smtClean="0"/>
              <a:t>Magic</a:t>
            </a:r>
            <a:r>
              <a:rPr lang="es-ES" sz="6400" dirty="0" smtClean="0"/>
              <a:t>" Johnson </a:t>
            </a:r>
            <a:r>
              <a:rPr lang="es-ES" sz="6400" dirty="0" err="1" smtClean="0"/>
              <a:t>Jr</a:t>
            </a:r>
            <a:r>
              <a:rPr lang="es-ES" sz="6400" dirty="0" smtClean="0"/>
              <a:t>: Estrella del </a:t>
            </a:r>
            <a:r>
              <a:rPr lang="es-ES" sz="6400" dirty="0" err="1" smtClean="0"/>
              <a:t>Basketball</a:t>
            </a:r>
            <a:r>
              <a:rPr lang="es-ES" sz="6400" dirty="0" smtClean="0"/>
              <a:t> y parte del </a:t>
            </a:r>
            <a:r>
              <a:rPr lang="es-ES" sz="6400" dirty="0" err="1" smtClean="0"/>
              <a:t>Dream</a:t>
            </a:r>
            <a:r>
              <a:rPr lang="es-ES" sz="6400" dirty="0" smtClean="0"/>
              <a:t> </a:t>
            </a:r>
            <a:r>
              <a:rPr lang="es-ES" sz="6400" dirty="0" err="1" smtClean="0"/>
              <a:t>Team</a:t>
            </a:r>
            <a:r>
              <a:rPr lang="es-ES" sz="6400" dirty="0" smtClean="0"/>
              <a:t> en 1992</a:t>
            </a:r>
          </a:p>
          <a:p>
            <a:pPr algn="just"/>
            <a:r>
              <a:rPr lang="es-ES" sz="6400" dirty="0" smtClean="0"/>
              <a:t>Richard Charles Nicholas </a:t>
            </a:r>
            <a:r>
              <a:rPr lang="es-ES" sz="6400" dirty="0" err="1" smtClean="0"/>
              <a:t>Branson</a:t>
            </a:r>
            <a:r>
              <a:rPr lang="es-ES" sz="6400" dirty="0" smtClean="0"/>
              <a:t>: Magnate empresario nacido en Inglaterra</a:t>
            </a:r>
          </a:p>
          <a:p>
            <a:pPr algn="just"/>
            <a:r>
              <a:rPr lang="es-ES" sz="6400" dirty="0" err="1" smtClean="0"/>
              <a:t>Gregor</a:t>
            </a:r>
            <a:r>
              <a:rPr lang="es-ES" sz="6400" dirty="0" smtClean="0"/>
              <a:t> Johann </a:t>
            </a:r>
            <a:r>
              <a:rPr lang="es-ES" sz="6400" dirty="0" err="1" smtClean="0"/>
              <a:t>Mendel</a:t>
            </a:r>
            <a:r>
              <a:rPr lang="es-ES" sz="6400" dirty="0" smtClean="0"/>
              <a:t>: Padre de la genética moderna</a:t>
            </a:r>
          </a:p>
          <a:p>
            <a:pPr algn="just"/>
            <a:r>
              <a:rPr lang="es-ES" sz="6400" dirty="0" err="1" smtClean="0"/>
              <a:t>Wernher</a:t>
            </a:r>
            <a:r>
              <a:rPr lang="es-ES" sz="6400" dirty="0" smtClean="0"/>
              <a:t> Magnus: Jefe de diseño del cohete que llevó al hombre a la Luna</a:t>
            </a:r>
          </a:p>
          <a:p>
            <a:pPr algn="just"/>
            <a:r>
              <a:rPr lang="es-ES" sz="6400" dirty="0" smtClean="0"/>
              <a:t>John </a:t>
            </a:r>
            <a:r>
              <a:rPr lang="es-ES" sz="6400" dirty="0" err="1" smtClean="0"/>
              <a:t>Lennon</a:t>
            </a:r>
            <a:r>
              <a:rPr lang="es-ES" sz="6400" i="1" dirty="0" smtClean="0"/>
              <a:t>: "Líder del cuarteto de Liverpool -</a:t>
            </a:r>
            <a:r>
              <a:rPr lang="es-ES" sz="6400" i="1" dirty="0" err="1" smtClean="0"/>
              <a:t>The</a:t>
            </a:r>
            <a:r>
              <a:rPr lang="es-ES" sz="6400" i="1" dirty="0" smtClean="0"/>
              <a:t> Beatles-"</a:t>
            </a:r>
          </a:p>
          <a:p>
            <a:pPr algn="just"/>
            <a:r>
              <a:rPr lang="es-ES" sz="6400" dirty="0" smtClean="0"/>
              <a:t>Julio </a:t>
            </a:r>
            <a:r>
              <a:rPr lang="es-ES" sz="6400" dirty="0" err="1" smtClean="0"/>
              <a:t>Verne</a:t>
            </a:r>
            <a:r>
              <a:rPr lang="es-ES" sz="6400" i="1" dirty="0" smtClean="0"/>
              <a:t>: "¡Un escritor fuera de serie!"</a:t>
            </a:r>
          </a:p>
          <a:p>
            <a:pPr algn="just"/>
            <a:r>
              <a:rPr lang="es-ES" sz="6400" dirty="0" smtClean="0"/>
              <a:t>Henry Ford: </a:t>
            </a:r>
            <a:r>
              <a:rPr lang="es-ES" sz="6400" i="1" dirty="0" smtClean="0"/>
              <a:t>"Creador de la Compañía de vehículos FORD"</a:t>
            </a:r>
          </a:p>
          <a:p>
            <a:pPr algn="just"/>
            <a:r>
              <a:rPr lang="es-ES" sz="6400" dirty="0" smtClean="0"/>
              <a:t>Bill Gates: </a:t>
            </a:r>
            <a:r>
              <a:rPr lang="es-ES" sz="6400" i="1" dirty="0" smtClean="0"/>
              <a:t>"Creador de Microsoft"</a:t>
            </a:r>
          </a:p>
          <a:p>
            <a:pPr algn="just"/>
            <a:r>
              <a:rPr lang="es-ES" sz="6400" dirty="0" err="1" smtClean="0"/>
              <a:t>Usain</a:t>
            </a:r>
            <a:r>
              <a:rPr lang="es-ES" sz="6400" dirty="0" smtClean="0"/>
              <a:t> </a:t>
            </a:r>
            <a:r>
              <a:rPr lang="es-ES" sz="6400" dirty="0" err="1" smtClean="0"/>
              <a:t>Bolt</a:t>
            </a:r>
            <a:r>
              <a:rPr lang="es-ES" sz="6400" dirty="0" smtClean="0"/>
              <a:t>: </a:t>
            </a:r>
            <a:r>
              <a:rPr lang="es-ES" sz="6400" i="1" dirty="0" smtClean="0"/>
              <a:t>"El hombre más rápido de la historia"</a:t>
            </a:r>
          </a:p>
          <a:p>
            <a:pPr algn="just"/>
            <a:r>
              <a:rPr lang="es-ES" sz="6400" dirty="0" smtClean="0"/>
              <a:t>Michael </a:t>
            </a:r>
            <a:r>
              <a:rPr lang="es-ES" sz="6400" dirty="0" err="1" smtClean="0"/>
              <a:t>Phelps</a:t>
            </a:r>
            <a:r>
              <a:rPr lang="es-ES" sz="6400" i="1" dirty="0" smtClean="0"/>
              <a:t>: "El Nadador más veloz de la historia"</a:t>
            </a:r>
            <a:endParaRPr lang="es-ES" sz="6400" i="1" dirty="0"/>
          </a:p>
        </p:txBody>
      </p:sp>
    </p:spTree>
  </p:cSld>
  <p:clrMapOvr>
    <a:masterClrMapping/>
  </p:clrMapOvr>
  <p:transition>
    <p:wheel spokes="8"/>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571736" y="3143248"/>
            <a:ext cx="6172200" cy="1894362"/>
          </a:xfrm>
        </p:spPr>
        <p:txBody>
          <a:bodyPr/>
          <a:lstStyle/>
          <a:p>
            <a:r>
              <a:rPr lang="es-ES" sz="2800" dirty="0" smtClean="0">
                <a:latin typeface="Arial" pitchFamily="34" charset="0"/>
                <a:cs typeface="Arial" pitchFamily="34" charset="0"/>
              </a:rPr>
              <a:t>¿Qué podemos potenciar en las personas </a:t>
            </a:r>
            <a:r>
              <a:rPr lang="es-ES" sz="2800" dirty="0" err="1" smtClean="0">
                <a:latin typeface="Arial" pitchFamily="34" charset="0"/>
                <a:cs typeface="Arial" pitchFamily="34" charset="0"/>
              </a:rPr>
              <a:t>tdah</a:t>
            </a:r>
            <a:r>
              <a:rPr lang="es-ES" sz="2800" dirty="0" smtClean="0">
                <a:latin typeface="Arial" pitchFamily="34" charset="0"/>
                <a:cs typeface="Arial" pitchFamily="34" charset="0"/>
              </a:rPr>
              <a:t>?</a:t>
            </a:r>
            <a:endParaRPr lang="es-E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lgn="just"/>
            <a:r>
              <a:rPr lang="es-ES" b="1" dirty="0" err="1" smtClean="0">
                <a:latin typeface="Arial" pitchFamily="34" charset="0"/>
                <a:cs typeface="Arial" pitchFamily="34" charset="0"/>
              </a:rPr>
              <a:t>Hiperconcentración</a:t>
            </a:r>
            <a:r>
              <a:rPr lang="es-ES" dirty="0" smtClean="0">
                <a:latin typeface="Arial" pitchFamily="34" charset="0"/>
                <a:cs typeface="Arial" pitchFamily="34" charset="0"/>
              </a:rPr>
              <a:t>. El </a:t>
            </a:r>
            <a:r>
              <a:rPr lang="es-ES" dirty="0" err="1" smtClean="0">
                <a:latin typeface="Arial" pitchFamily="34" charset="0"/>
                <a:cs typeface="Arial" pitchFamily="34" charset="0"/>
              </a:rPr>
              <a:t>hiperfoco</a:t>
            </a:r>
            <a:r>
              <a:rPr lang="es-ES" dirty="0" smtClean="0">
                <a:latin typeface="Arial" pitchFamily="34" charset="0"/>
                <a:cs typeface="Arial" pitchFamily="34" charset="0"/>
              </a:rPr>
              <a:t> es una característica que experimentan en ocasiones las personas con TDAH y que se caracteriza por la </a:t>
            </a:r>
            <a:r>
              <a:rPr lang="es-ES" b="1" dirty="0" smtClean="0">
                <a:solidFill>
                  <a:schemeClr val="accent1"/>
                </a:solidFill>
                <a:latin typeface="Arial" pitchFamily="34" charset="0"/>
                <a:cs typeface="Arial" pitchFamily="34" charset="0"/>
              </a:rPr>
              <a:t>capacidad de abstraerse y concentrarse en la realización de una actividad</a:t>
            </a:r>
            <a:r>
              <a:rPr lang="es-ES" dirty="0" smtClean="0">
                <a:solidFill>
                  <a:schemeClr val="accent1"/>
                </a:solidFill>
                <a:latin typeface="Arial" pitchFamily="34" charset="0"/>
                <a:cs typeface="Arial" pitchFamily="34" charset="0"/>
              </a:rPr>
              <a:t> </a:t>
            </a:r>
            <a:r>
              <a:rPr lang="es-ES" dirty="0" smtClean="0">
                <a:latin typeface="Arial" pitchFamily="34" charset="0"/>
                <a:cs typeface="Arial" pitchFamily="34" charset="0"/>
              </a:rPr>
              <a:t>cuando es lo suficientemente atractiva o novedosa, aunque es fácil que este interés absorbente decaiga fácilmente según pase el tiempo. Esta habilidad permite que cuando se concentran en algo que les apasiona sean capaces de realizar cualquier cosa que se propongan</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785794"/>
            <a:ext cx="7467600" cy="5688158"/>
          </a:xfrm>
        </p:spPr>
        <p:txBody>
          <a:bodyPr>
            <a:normAutofit fontScale="92500" lnSpcReduction="10000"/>
          </a:bodyPr>
          <a:lstStyle/>
          <a:p>
            <a:endParaRPr lang="es-ES" dirty="0" smtClean="0"/>
          </a:p>
          <a:p>
            <a:pPr algn="just"/>
            <a:r>
              <a:rPr lang="es-ES" b="1" dirty="0" smtClean="0">
                <a:latin typeface="Arial" pitchFamily="34" charset="0"/>
                <a:cs typeface="Arial" pitchFamily="34" charset="0"/>
              </a:rPr>
              <a:t>Creatividad y Capacidad de resolución de problemas:</a:t>
            </a:r>
            <a:r>
              <a:rPr lang="es-ES" dirty="0" smtClean="0">
                <a:latin typeface="Arial" pitchFamily="34" charset="0"/>
                <a:cs typeface="Arial" pitchFamily="34" charset="0"/>
              </a:rPr>
              <a:t> Poseen habilidades especiales para </a:t>
            </a:r>
            <a:r>
              <a:rPr lang="es-ES" dirty="0" smtClean="0">
                <a:solidFill>
                  <a:schemeClr val="accent2">
                    <a:lumMod val="75000"/>
                  </a:schemeClr>
                </a:solidFill>
                <a:latin typeface="Arial" pitchFamily="34" charset="0"/>
                <a:cs typeface="Arial" pitchFamily="34" charset="0"/>
              </a:rPr>
              <a:t>descifrar enigmas y resolver problemas</a:t>
            </a:r>
            <a:r>
              <a:rPr lang="es-ES" dirty="0" smtClean="0">
                <a:latin typeface="Arial" pitchFamily="34" charset="0"/>
                <a:cs typeface="Arial" pitchFamily="34" charset="0"/>
              </a:rPr>
              <a:t>. Esto tiene que ver mucho con la forma creativa de afrontar cualquier dilema, pero también, con la pasión, casi obsesiva, con la que las personas hiperactivas abordan cualquier reto que decidan afrontar. Son espíritus libres y apasionados/as. En principio, éstas son cualidades positivas si se saben explotar adecuadamente. Cuando quieren algo se las ingeniarán para conseguirlo. Suficientemente motivados, el ingenio y el TDAH pueden ir de la mano. Para ser creativo hay que ser capaz de afrontar la realidad de modo desordenado. De esta forma, lo que en la escuela supone motivo de preocupación para padres y profesores, puede ser ventajoso en la </a:t>
            </a:r>
            <a:r>
              <a:rPr lang="es-ES" b="1" dirty="0" smtClean="0">
                <a:solidFill>
                  <a:schemeClr val="accent1"/>
                </a:solidFill>
                <a:latin typeface="Arial" pitchFamily="34" charset="0"/>
                <a:cs typeface="Arial" pitchFamily="34" charset="0"/>
              </a:rPr>
              <a:t>resolución de problemas en la vida adulta</a:t>
            </a:r>
            <a:endParaRPr lang="es-ES" dirty="0">
              <a:solidFill>
                <a:schemeClr val="accent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142984"/>
            <a:ext cx="7467600" cy="5330968"/>
          </a:xfrm>
        </p:spPr>
        <p:txBody>
          <a:bodyPr>
            <a:normAutofit/>
          </a:bodyPr>
          <a:lstStyle/>
          <a:p>
            <a:pPr>
              <a:buNone/>
            </a:pPr>
            <a:endParaRPr lang="es-ES" dirty="0" smtClean="0"/>
          </a:p>
          <a:p>
            <a:pPr algn="just"/>
            <a:r>
              <a:rPr lang="es-ES" b="1" dirty="0" smtClean="0">
                <a:latin typeface="Arial" pitchFamily="34" charset="0"/>
                <a:cs typeface="Arial" pitchFamily="34" charset="0"/>
              </a:rPr>
              <a:t>Exceso de motricidad. </a:t>
            </a:r>
            <a:r>
              <a:rPr lang="es-ES" dirty="0" smtClean="0">
                <a:latin typeface="Arial" pitchFamily="34" charset="0"/>
                <a:cs typeface="Arial" pitchFamily="34" charset="0"/>
              </a:rPr>
              <a:t>En muchos casos, manifiestan ciertos </a:t>
            </a:r>
            <a:r>
              <a:rPr lang="es-ES" b="1" dirty="0" smtClean="0">
                <a:solidFill>
                  <a:schemeClr val="accent2"/>
                </a:solidFill>
                <a:latin typeface="Arial" pitchFamily="34" charset="0"/>
                <a:cs typeface="Arial" pitchFamily="34" charset="0"/>
              </a:rPr>
              <a:t>talentos para el deporte</a:t>
            </a:r>
            <a:r>
              <a:rPr lang="es-ES" dirty="0" smtClean="0">
                <a:latin typeface="Arial" pitchFamily="34" charset="0"/>
                <a:cs typeface="Arial" pitchFamily="34" charset="0"/>
              </a:rPr>
              <a:t>, cuidando que no sean de riesgo extremo. En este ámbito pueden destacar igualmente si se encuentran lo suficientemente motivados/as. Las personas con TDAH subtipo hiperactivo-impulsivo tienen un exceso de energía, muy útil si aprenden a canalizarlo</a:t>
            </a:r>
            <a:endParaRPr lang="es-ES" dirty="0">
              <a:latin typeface="Arial" pitchFamily="34" charset="0"/>
              <a:cs typeface="Arial" pitchFamily="34" charset="0"/>
            </a:endParaRPr>
          </a:p>
        </p:txBody>
      </p:sp>
      <p:sp>
        <p:nvSpPr>
          <p:cNvPr id="4" name="3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285860"/>
            <a:ext cx="7467600" cy="5188092"/>
          </a:xfrm>
        </p:spPr>
        <p:txBody>
          <a:bodyPr>
            <a:noAutofit/>
          </a:bodyPr>
          <a:lstStyle/>
          <a:p>
            <a:pPr algn="just"/>
            <a:r>
              <a:rPr lang="es-ES" b="1" dirty="0" smtClean="0">
                <a:latin typeface="Arial" pitchFamily="34" charset="0"/>
                <a:cs typeface="Arial" pitchFamily="34" charset="0"/>
              </a:rPr>
              <a:t>El Valor De La Empatía</a:t>
            </a:r>
            <a:r>
              <a:rPr lang="es-ES" dirty="0" smtClean="0">
                <a:latin typeface="Arial" pitchFamily="34" charset="0"/>
                <a:cs typeface="Arial" pitchFamily="34" charset="0"/>
              </a:rPr>
              <a:t>: Uno de los valores más importantes para desarrollar en nuestra personalidad. Las personas que padecen TDAH, tienen la capacidad de relacionarse con las demás personas, de manera espontánea y calurosa. Ellos realmente no se detienen mucho a pensar quién es la persona a la que van a tratar, cuáles son sus antecedentes o qué grado de bienestar pueden aportarles, simplemente se lanzan a los demás con </a:t>
            </a:r>
            <a:r>
              <a:rPr lang="es-ES" b="1" dirty="0" smtClean="0">
                <a:solidFill>
                  <a:schemeClr val="accent2"/>
                </a:solidFill>
                <a:latin typeface="Arial" pitchFamily="34" charset="0"/>
                <a:cs typeface="Arial" pitchFamily="34" charset="0"/>
              </a:rPr>
              <a:t>afecto y aceptación </a:t>
            </a:r>
            <a:r>
              <a:rPr lang="es-ES" dirty="0" smtClean="0">
                <a:latin typeface="Arial" pitchFamily="34" charset="0"/>
                <a:cs typeface="Arial" pitchFamily="34" charset="0"/>
              </a:rPr>
              <a:t>para entablar amistades y practicar la extroversión en sus vidas</a:t>
            </a:r>
            <a:endParaRPr lang="es-ES" dirty="0">
              <a:latin typeface="Arial" pitchFamily="34" charset="0"/>
              <a:cs typeface="Arial" pitchFamily="34" charset="0"/>
            </a:endParaRPr>
          </a:p>
        </p:txBody>
      </p:sp>
      <p:sp>
        <p:nvSpPr>
          <p:cNvPr id="4" name="3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57188" y="0"/>
            <a:ext cx="8329612" cy="1071563"/>
          </a:xfrm>
        </p:spPr>
        <p:txBody>
          <a:bodyPr/>
          <a:lstStyle/>
          <a:p>
            <a:pPr algn="r" eaLnBrk="1" hangingPunct="1"/>
            <a:r>
              <a:rPr lang="en-US" dirty="0" err="1" smtClean="0">
                <a:latin typeface="Arial" pitchFamily="34" charset="0"/>
                <a:ea typeface="ＭＳ Ｐゴシック" pitchFamily="34" charset="-128"/>
                <a:cs typeface="Arial" pitchFamily="34" charset="0"/>
              </a:rPr>
              <a:t>Subtipos</a:t>
            </a:r>
            <a:r>
              <a:rPr lang="en-US" dirty="0" smtClean="0">
                <a:latin typeface="Arial" pitchFamily="34" charset="0"/>
                <a:ea typeface="ＭＳ Ｐゴシック" pitchFamily="34" charset="-128"/>
                <a:cs typeface="Arial" pitchFamily="34" charset="0"/>
              </a:rPr>
              <a:t> de TDAH</a:t>
            </a:r>
          </a:p>
        </p:txBody>
      </p:sp>
      <p:sp>
        <p:nvSpPr>
          <p:cNvPr id="10246" name="Content Placeholder 2"/>
          <p:cNvSpPr>
            <a:spLocks noGrp="1"/>
          </p:cNvSpPr>
          <p:nvPr>
            <p:ph sz="quarter" idx="1"/>
          </p:nvPr>
        </p:nvSpPr>
        <p:spPr>
          <a:xfrm>
            <a:off x="457200" y="1514475"/>
            <a:ext cx="8229600" cy="1152525"/>
          </a:xfrm>
        </p:spPr>
        <p:txBody>
          <a:bodyPr>
            <a:normAutofit/>
          </a:bodyPr>
          <a:lstStyle/>
          <a:p>
            <a:pPr eaLnBrk="1" hangingPunct="1"/>
            <a:r>
              <a:rPr lang="en-US" dirty="0" smtClean="0">
                <a:latin typeface="Arial" pitchFamily="34" charset="0"/>
                <a:ea typeface="ＭＳ Ｐゴシック" pitchFamily="34" charset="-128"/>
                <a:cs typeface="Arial" pitchFamily="34" charset="0"/>
              </a:rPr>
              <a:t>La </a:t>
            </a:r>
            <a:r>
              <a:rPr lang="en-US" dirty="0" err="1" smtClean="0">
                <a:latin typeface="Arial" pitchFamily="34" charset="0"/>
                <a:ea typeface="ＭＳ Ｐゴシック" pitchFamily="34" charset="-128"/>
                <a:cs typeface="Arial" pitchFamily="34" charset="0"/>
              </a:rPr>
              <a:t>presentación</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clínica</a:t>
            </a:r>
            <a:r>
              <a:rPr lang="en-US" dirty="0" smtClean="0">
                <a:latin typeface="Arial" pitchFamily="34" charset="0"/>
                <a:ea typeface="ＭＳ Ｐゴシック" pitchFamily="34" charset="-128"/>
                <a:cs typeface="Arial" pitchFamily="34" charset="0"/>
              </a:rPr>
              <a:t> del TDAH </a:t>
            </a:r>
            <a:r>
              <a:rPr lang="en-US" dirty="0" err="1" smtClean="0">
                <a:latin typeface="Arial" pitchFamily="34" charset="0"/>
                <a:ea typeface="ＭＳ Ｐゴシック" pitchFamily="34" charset="-128"/>
                <a:cs typeface="Arial" pitchFamily="34" charset="0"/>
              </a:rPr>
              <a:t>es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muy</a:t>
            </a:r>
            <a:r>
              <a:rPr lang="en-US" dirty="0" smtClean="0">
                <a:latin typeface="Arial" pitchFamily="34" charset="0"/>
                <a:ea typeface="ＭＳ Ｐゴシック" pitchFamily="34" charset="-128"/>
                <a:cs typeface="Arial" pitchFamily="34" charset="0"/>
              </a:rPr>
              <a:t> variable</a:t>
            </a:r>
            <a:r>
              <a:rPr lang="en-US" baseline="30000" dirty="0" smtClean="0">
                <a:latin typeface="Arial" pitchFamily="34" charset="0"/>
                <a:ea typeface="ＭＳ Ｐゴシック" pitchFamily="34" charset="-128"/>
                <a:cs typeface="Arial" pitchFamily="34" charset="0"/>
              </a:rPr>
              <a:t>1</a:t>
            </a:r>
            <a:endParaRPr lang="en-US" dirty="0" smtClean="0">
              <a:latin typeface="Arial" pitchFamily="34" charset="0"/>
              <a:ea typeface="ＭＳ Ｐゴシック" pitchFamily="34" charset="-128"/>
              <a:cs typeface="Arial" pitchFamily="34" charset="0"/>
            </a:endParaRPr>
          </a:p>
          <a:p>
            <a:pPr eaLnBrk="1" hangingPunct="1"/>
            <a:r>
              <a:rPr lang="en-US" dirty="0" smtClean="0">
                <a:latin typeface="Arial" pitchFamily="34" charset="0"/>
                <a:ea typeface="ＭＳ Ｐゴシック" pitchFamily="34" charset="-128"/>
                <a:cs typeface="Arial" pitchFamily="34" charset="0"/>
              </a:rPr>
              <a:t>3 subtipos:</a:t>
            </a:r>
            <a:r>
              <a:rPr lang="en-US" baseline="30000" dirty="0" smtClean="0">
                <a:latin typeface="Arial" pitchFamily="34" charset="0"/>
                <a:ea typeface="ＭＳ Ｐゴシック" pitchFamily="34" charset="-128"/>
                <a:cs typeface="Arial" pitchFamily="34" charset="0"/>
              </a:rPr>
              <a:t>2</a:t>
            </a:r>
            <a:endParaRPr lang="en-US" dirty="0" smtClean="0">
              <a:latin typeface="Arial" pitchFamily="34" charset="0"/>
              <a:ea typeface="ＭＳ Ｐゴシック" pitchFamily="34" charset="-128"/>
              <a:cs typeface="Arial" pitchFamily="34" charset="0"/>
            </a:endParaRPr>
          </a:p>
          <a:p>
            <a:pPr eaLnBrk="1" hangingPunct="1">
              <a:buFontTx/>
              <a:buNone/>
            </a:pPr>
            <a:endParaRPr lang="en-US" dirty="0" smtClean="0">
              <a:ea typeface="ＭＳ Ｐゴシック" pitchFamily="34" charset="-128"/>
              <a:cs typeface="Arial" charset="0"/>
            </a:endParaRPr>
          </a:p>
        </p:txBody>
      </p:sp>
      <p:sp>
        <p:nvSpPr>
          <p:cNvPr id="5" name="Rectangle 4"/>
          <p:cNvSpPr/>
          <p:nvPr/>
        </p:nvSpPr>
        <p:spPr>
          <a:xfrm>
            <a:off x="4716016" y="2518445"/>
            <a:ext cx="3312368" cy="1846659"/>
          </a:xfrm>
          <a:prstGeom prst="rect">
            <a:avLst/>
          </a:prstGeom>
          <a:solidFill>
            <a:srgbClr val="9999FF"/>
          </a:solidFill>
          <a:scene3d>
            <a:camera prst="orthographicFront"/>
            <a:lightRig rig="chilly" dir="t">
              <a:rot lat="0" lon="0" rev="0"/>
            </a:lightRig>
          </a:scene3d>
          <a:sp3d extrusionH="76200" contourW="12700" prstMaterial="dkEdge">
            <a:bevelT prst="angle"/>
            <a:bevelB w="69850" prst="angle"/>
            <a:extrusionClr>
              <a:schemeClr val="accent6">
                <a:lumMod val="75000"/>
              </a:schemeClr>
            </a:extrusionClr>
            <a:contourClr>
              <a:schemeClr val="bg1"/>
            </a:contourClr>
          </a:sp3d>
        </p:spPr>
        <p:style>
          <a:lnRef idx="1">
            <a:schemeClr val="accent1"/>
          </a:lnRef>
          <a:fillRef idx="3">
            <a:schemeClr val="accent1"/>
          </a:fillRef>
          <a:effectRef idx="2">
            <a:schemeClr val="accent1"/>
          </a:effectRef>
          <a:fontRef idx="minor">
            <a:schemeClr val="lt1"/>
          </a:fontRef>
        </p:style>
        <p:txBody>
          <a:bodyPr anchor="b">
            <a:spAutoFit/>
          </a:bodyPr>
          <a:lstStyle/>
          <a:p>
            <a:pPr algn="ctr">
              <a:defRPr/>
            </a:pPr>
            <a:endParaRPr lang="en-US" b="1" dirty="0">
              <a:solidFill>
                <a:schemeClr val="bg1"/>
              </a:solidFill>
              <a:cs typeface="Arial" pitchFamily="34" charset="0"/>
            </a:endParaRPr>
          </a:p>
          <a:p>
            <a:pPr algn="ctr">
              <a:defRPr/>
            </a:pPr>
            <a:r>
              <a:rPr lang="en-US" b="1">
                <a:solidFill>
                  <a:schemeClr val="bg1"/>
                </a:solidFill>
                <a:cs typeface="Arial" pitchFamily="34" charset="0"/>
              </a:rPr>
              <a:t>TDAH-H/I</a:t>
            </a:r>
            <a:endParaRPr lang="en-US" b="1" dirty="0">
              <a:solidFill>
                <a:schemeClr val="bg1"/>
              </a:solidFill>
              <a:cs typeface="Arial" pitchFamily="34" charset="0"/>
            </a:endParaRPr>
          </a:p>
          <a:p>
            <a:pPr algn="ctr">
              <a:defRPr/>
            </a:pPr>
            <a:r>
              <a:rPr lang="en-US" sz="2000" dirty="0">
                <a:solidFill>
                  <a:schemeClr val="bg1"/>
                </a:solidFill>
                <a:cs typeface="Arial" pitchFamily="34" charset="0"/>
              </a:rPr>
              <a:t>Subtipo predominantemente hiperactivo/impulsivo</a:t>
            </a:r>
          </a:p>
          <a:p>
            <a:pPr algn="ctr">
              <a:defRPr/>
            </a:pPr>
            <a:endParaRPr lang="en-US" dirty="0">
              <a:solidFill>
                <a:schemeClr val="bg1"/>
              </a:solidFill>
            </a:endParaRPr>
          </a:p>
        </p:txBody>
      </p:sp>
      <p:sp>
        <p:nvSpPr>
          <p:cNvPr id="6" name="Rectangle 5"/>
          <p:cNvSpPr/>
          <p:nvPr/>
        </p:nvSpPr>
        <p:spPr>
          <a:xfrm>
            <a:off x="1219200" y="4615408"/>
            <a:ext cx="6781800" cy="757808"/>
          </a:xfrm>
          <a:prstGeom prst="rect">
            <a:avLst/>
          </a:prstGeom>
          <a:gradFill flip="none" rotWithShape="1">
            <a:gsLst>
              <a:gs pos="0">
                <a:srgbClr val="9999FF">
                  <a:shade val="30000"/>
                  <a:satMod val="115000"/>
                  <a:alpha val="18000"/>
                </a:srgbClr>
              </a:gs>
              <a:gs pos="50000">
                <a:srgbClr val="9999FF">
                  <a:shade val="67500"/>
                  <a:satMod val="115000"/>
                </a:srgbClr>
              </a:gs>
              <a:gs pos="100000">
                <a:srgbClr val="9999FF">
                  <a:shade val="100000"/>
                  <a:satMod val="115000"/>
                </a:srgbClr>
              </a:gs>
            </a:gsLst>
            <a:path path="circle">
              <a:fillToRect l="100000" t="100000"/>
            </a:path>
            <a:tileRect r="-100000" b="-100000"/>
          </a:gradFill>
          <a:ln>
            <a:solidFill>
              <a:schemeClr val="bg1"/>
            </a:solidFill>
          </a:ln>
          <a:scene3d>
            <a:camera prst="orthographicFront"/>
            <a:lightRig rig="chilly" dir="t">
              <a:rot lat="0" lon="0" rev="0"/>
            </a:lightRig>
          </a:scene3d>
          <a:sp3d extrusionH="76200" contourW="12700" prstMaterial="dkEdge">
            <a:bevelT prst="angle"/>
            <a:bevelB w="69850" prst="angle"/>
            <a:extrusionClr>
              <a:schemeClr val="accent6">
                <a:lumMod val="75000"/>
              </a:schemeClr>
            </a:extrusionClr>
            <a:contourClr>
              <a:schemeClr val="bg1"/>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45" name="TextBox 8"/>
          <p:cNvSpPr txBox="1">
            <a:spLocks noChangeArrowheads="1"/>
          </p:cNvSpPr>
          <p:nvPr/>
        </p:nvSpPr>
        <p:spPr bwMode="auto">
          <a:xfrm>
            <a:off x="3348038" y="4654550"/>
            <a:ext cx="2663825" cy="671513"/>
          </a:xfrm>
          <a:prstGeom prst="rect">
            <a:avLst/>
          </a:prstGeom>
          <a:noFill/>
          <a:ln w="9525">
            <a:noFill/>
            <a:miter lim="800000"/>
            <a:headEnd/>
            <a:tailEnd/>
          </a:ln>
        </p:spPr>
        <p:txBody>
          <a:bodyPr>
            <a:spAutoFit/>
          </a:bodyPr>
          <a:lstStyle/>
          <a:p>
            <a:pPr algn="ctr"/>
            <a:r>
              <a:rPr lang="en-US" b="1">
                <a:solidFill>
                  <a:schemeClr val="bg1"/>
                </a:solidFill>
              </a:rPr>
              <a:t>TDAH-C</a:t>
            </a:r>
          </a:p>
          <a:p>
            <a:pPr algn="ctr"/>
            <a:r>
              <a:rPr lang="en-US" sz="2000">
                <a:solidFill>
                  <a:schemeClr val="bg1"/>
                </a:solidFill>
              </a:rPr>
              <a:t>Subtipo combinado</a:t>
            </a:r>
          </a:p>
        </p:txBody>
      </p:sp>
      <p:sp>
        <p:nvSpPr>
          <p:cNvPr id="10" name="Rectangle 9"/>
          <p:cNvSpPr/>
          <p:nvPr/>
        </p:nvSpPr>
        <p:spPr>
          <a:xfrm>
            <a:off x="1259632" y="2546997"/>
            <a:ext cx="3350468" cy="1815882"/>
          </a:xfrm>
          <a:prstGeom prst="rect">
            <a:avLst/>
          </a:prstGeom>
          <a:solidFill>
            <a:srgbClr val="9999FF"/>
          </a:solidFill>
          <a:scene3d>
            <a:camera prst="orthographicFront"/>
            <a:lightRig rig="chilly" dir="t">
              <a:rot lat="0" lon="0" rev="0"/>
            </a:lightRig>
          </a:scene3d>
          <a:sp3d extrusionH="76200" contourW="12700" prstMaterial="dkEdge">
            <a:bevelT prst="angle"/>
            <a:bevelB w="69850" prst="angle"/>
            <a:extrusionClr>
              <a:schemeClr val="accent6">
                <a:lumMod val="75000"/>
              </a:schemeClr>
            </a:extrusionClr>
            <a:contourClr>
              <a:schemeClr val="bg1"/>
            </a:contourClr>
          </a:sp3d>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endParaRPr lang="en-US" b="1" dirty="0">
              <a:solidFill>
                <a:schemeClr val="bg1"/>
              </a:solidFill>
              <a:cs typeface="Arial" pitchFamily="34" charset="0"/>
            </a:endParaRPr>
          </a:p>
          <a:p>
            <a:pPr algn="ctr">
              <a:defRPr/>
            </a:pPr>
            <a:r>
              <a:rPr lang="en-US" b="1">
                <a:solidFill>
                  <a:schemeClr val="bg1"/>
                </a:solidFill>
                <a:cs typeface="Arial" pitchFamily="34" charset="0"/>
              </a:rPr>
              <a:t>TDAH-I</a:t>
            </a:r>
            <a:endParaRPr lang="en-US" b="1" dirty="0">
              <a:solidFill>
                <a:schemeClr val="bg1"/>
              </a:solidFill>
              <a:cs typeface="Arial" pitchFamily="34" charset="0"/>
            </a:endParaRPr>
          </a:p>
          <a:p>
            <a:pPr algn="ctr">
              <a:defRPr/>
            </a:pPr>
            <a:r>
              <a:rPr lang="en-US" sz="2000" dirty="0">
                <a:solidFill>
                  <a:schemeClr val="bg1"/>
                </a:solidFill>
                <a:cs typeface="Arial" pitchFamily="34" charset="0"/>
              </a:rPr>
              <a:t>Subtipo con falta de atención predominante</a:t>
            </a:r>
          </a:p>
          <a:p>
            <a:pPr algn="ctr">
              <a:defRPr/>
            </a:pPr>
            <a:endParaRPr lang="en-US" dirty="0">
              <a:solidFill>
                <a:schemeClr val="bg1"/>
              </a:solidFill>
              <a:cs typeface="Arial" pitchFamily="34" charset="0"/>
            </a:endParaRPr>
          </a:p>
          <a:p>
            <a:pPr algn="ctr">
              <a:defRPr/>
            </a:pPr>
            <a:endParaRPr lang="en-US" dirty="0">
              <a:solidFill>
                <a:schemeClr val="bg1"/>
              </a:solidFill>
              <a:cs typeface="Arial" pitchFamily="34" charset="0"/>
            </a:endParaRPr>
          </a:p>
        </p:txBody>
      </p:sp>
      <p:sp>
        <p:nvSpPr>
          <p:cNvPr id="10248" name="TextBox 7"/>
          <p:cNvSpPr txBox="1">
            <a:spLocks noChangeArrowheads="1"/>
          </p:cNvSpPr>
          <p:nvPr/>
        </p:nvSpPr>
        <p:spPr bwMode="auto">
          <a:xfrm>
            <a:off x="214282" y="6072206"/>
            <a:ext cx="8286776" cy="577081"/>
          </a:xfrm>
          <a:prstGeom prst="rect">
            <a:avLst/>
          </a:prstGeom>
          <a:noFill/>
          <a:ln w="9525">
            <a:noFill/>
            <a:miter lim="800000"/>
            <a:headEnd/>
            <a:tailEnd/>
          </a:ln>
        </p:spPr>
        <p:txBody>
          <a:bodyPr wrap="square">
            <a:spAutoFit/>
          </a:bodyPr>
          <a:lstStyle/>
          <a:p>
            <a:pPr marL="185738" indent="-185738">
              <a:buFont typeface="Calibri" pitchFamily="34" charset="0"/>
              <a:buAutoNum type="arabicPeriod"/>
            </a:pPr>
            <a:r>
              <a:rPr lang="en-US" sz="1050" dirty="0" err="1">
                <a:ea typeface="ＭＳ Ｐゴシック" pitchFamily="34" charset="-128"/>
              </a:rPr>
              <a:t>Banaschewski</a:t>
            </a:r>
            <a:r>
              <a:rPr lang="en-US" sz="1050" dirty="0">
                <a:ea typeface="ＭＳ Ｐゴシック" pitchFamily="34" charset="-128"/>
              </a:rPr>
              <a:t> T &amp; Rohde L. Phenomenology. In: </a:t>
            </a:r>
            <a:r>
              <a:rPr lang="en-US" sz="1050" dirty="0" err="1">
                <a:ea typeface="ＭＳ Ｐゴシック" pitchFamily="34" charset="-128"/>
              </a:rPr>
              <a:t>Banaschewski</a:t>
            </a:r>
            <a:r>
              <a:rPr lang="en-US" sz="1050" dirty="0">
                <a:ea typeface="ＭＳ Ｐゴシック" pitchFamily="34" charset="-128"/>
              </a:rPr>
              <a:t> T </a:t>
            </a:r>
            <a:r>
              <a:rPr lang="en-US" sz="1050" i="1" dirty="0">
                <a:ea typeface="ＭＳ Ｐゴシック" pitchFamily="34" charset="-128"/>
              </a:rPr>
              <a:t>et al.</a:t>
            </a:r>
            <a:r>
              <a:rPr lang="en-US" sz="1050" dirty="0">
                <a:ea typeface="ＭＳ Ｐゴシック" pitchFamily="34" charset="-128"/>
              </a:rPr>
              <a:t> ADHD and Hyperkinetic Disorder 2010; Oxford Psychiatry Library, Oxford University Press: p8.</a:t>
            </a:r>
          </a:p>
          <a:p>
            <a:pPr marL="185738" indent="-185738">
              <a:buFont typeface="Calibri" pitchFamily="34" charset="0"/>
              <a:buAutoNum type="arabicPeriod"/>
            </a:pPr>
            <a:r>
              <a:rPr lang="en-US" sz="1050" dirty="0">
                <a:ea typeface="ＭＳ Ｐゴシック" pitchFamily="34" charset="-128"/>
              </a:rPr>
              <a:t>American Psychiatric Association. Diagnostic and Statistical Manual of Mental Disorders 2004; 4th Edition (Text Revision</a:t>
            </a:r>
            <a:r>
              <a:rPr lang="en-US" sz="1050" dirty="0" smtClean="0">
                <a:ea typeface="ＭＳ Ｐゴシック" pitchFamily="34" charset="-128"/>
              </a:rPr>
              <a:t>)</a:t>
            </a:r>
            <a:endParaRPr lang="en-US" sz="1050" dirty="0">
              <a:ea typeface="ＭＳ Ｐゴシック" pitchFamily="34" charset="-128"/>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642918"/>
            <a:ext cx="7467600" cy="5831034"/>
          </a:xfrm>
        </p:spPr>
        <p:txBody>
          <a:bodyPr>
            <a:normAutofit fontScale="92500" lnSpcReduction="10000"/>
          </a:bodyPr>
          <a:lstStyle/>
          <a:p>
            <a:pPr algn="just"/>
            <a:r>
              <a:rPr lang="es-ES" b="1" dirty="0" smtClean="0">
                <a:latin typeface="Arial" pitchFamily="34" charset="0"/>
                <a:cs typeface="Arial" pitchFamily="34" charset="0"/>
              </a:rPr>
              <a:t>Pasión, Entrega,</a:t>
            </a:r>
            <a:r>
              <a:rPr lang="es-ES" b="1" dirty="0" smtClean="0"/>
              <a:t> </a:t>
            </a:r>
            <a:r>
              <a:rPr lang="es-ES" b="1" dirty="0" smtClean="0">
                <a:latin typeface="Arial" pitchFamily="34" charset="0"/>
                <a:cs typeface="Arial" pitchFamily="34" charset="0"/>
              </a:rPr>
              <a:t>Entusiasmo:</a:t>
            </a:r>
            <a:r>
              <a:rPr lang="es-ES" dirty="0" smtClean="0">
                <a:latin typeface="Arial" pitchFamily="34" charset="0"/>
                <a:cs typeface="Arial" pitchFamily="34" charset="0"/>
              </a:rPr>
              <a:t> Cuando una persona con TDAH afronta una </a:t>
            </a:r>
            <a:r>
              <a:rPr lang="es-ES" dirty="0" smtClean="0">
                <a:solidFill>
                  <a:schemeClr val="accent2"/>
                </a:solidFill>
                <a:latin typeface="Arial" pitchFamily="34" charset="0"/>
                <a:cs typeface="Arial" pitchFamily="34" charset="0"/>
              </a:rPr>
              <a:t>tarea que le gusta </a:t>
            </a:r>
            <a:r>
              <a:rPr lang="es-ES" dirty="0" smtClean="0">
                <a:latin typeface="Arial" pitchFamily="34" charset="0"/>
                <a:cs typeface="Arial" pitchFamily="34" charset="0"/>
              </a:rPr>
              <a:t>lo hace siempre con una absoluta pasión y entrega. Esto hace, de las personas hiperactivas </a:t>
            </a:r>
            <a:r>
              <a:rPr lang="es-ES" dirty="0" smtClean="0">
                <a:solidFill>
                  <a:schemeClr val="accent1"/>
                </a:solidFill>
                <a:latin typeface="Arial" pitchFamily="34" charset="0"/>
                <a:cs typeface="Arial" pitchFamily="34" charset="0"/>
              </a:rPr>
              <a:t>líderes natos </a:t>
            </a:r>
            <a:r>
              <a:rPr lang="es-ES" dirty="0" smtClean="0">
                <a:latin typeface="Arial" pitchFamily="34" charset="0"/>
                <a:cs typeface="Arial" pitchFamily="34" charset="0"/>
              </a:rPr>
              <a:t>que son capaces de insuflar su energía a los otros. Es cierto que mantener esta energía es lo que les cuesta y normalmente no les dura lo suficiente para terminar lo que empiezan.  Sin embargo, si forman parte de un equipo con capacidades y estilos de trabajo diferentes, los hiperactivos pueden convertirse en el motor del grupo. Cuando hacen algo que realmente les gusta y les atraiga, son claro ejemplo de pasión y entrega por lo que hacen. Ellos disfrutan en gran manera de pasar el tiempo haciendo lo que desean hacer, viviendo como desean vivir. Dan lo mejor de sí mismos por hacer bien aquello que valoran y que aprecian en su interior, </a:t>
            </a:r>
            <a:r>
              <a:rPr lang="es-ES" b="1" dirty="0" smtClean="0">
                <a:solidFill>
                  <a:schemeClr val="accent2">
                    <a:lumMod val="75000"/>
                  </a:schemeClr>
                </a:solidFill>
                <a:latin typeface="Arial" pitchFamily="34" charset="0"/>
                <a:cs typeface="Arial" pitchFamily="34" charset="0"/>
              </a:rPr>
              <a:t>se esfuerzan al máximo</a:t>
            </a:r>
            <a:r>
              <a:rPr lang="es-ES" b="1" dirty="0" smtClean="0">
                <a:latin typeface="Arial" pitchFamily="34" charset="0"/>
                <a:cs typeface="Arial" pitchFamily="34" charset="0"/>
              </a:rPr>
              <a:t> </a:t>
            </a:r>
            <a:r>
              <a:rPr lang="es-ES" dirty="0" smtClean="0">
                <a:latin typeface="Arial" pitchFamily="34" charset="0"/>
                <a:cs typeface="Arial" pitchFamily="34" charset="0"/>
              </a:rPr>
              <a:t>por cumplir de manera positiva con la actividad agradable ante su percepción.</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normAutofit lnSpcReduction="10000"/>
          </a:bodyPr>
          <a:lstStyle/>
          <a:p>
            <a:pPr algn="just"/>
            <a:endParaRPr lang="es-ES" dirty="0" smtClean="0">
              <a:latin typeface="Arial" pitchFamily="34" charset="0"/>
              <a:cs typeface="Arial" pitchFamily="34" charset="0"/>
            </a:endParaRPr>
          </a:p>
          <a:p>
            <a:pPr algn="just"/>
            <a:r>
              <a:rPr lang="es-ES" b="1" dirty="0" smtClean="0">
                <a:latin typeface="Arial" pitchFamily="34" charset="0"/>
                <a:cs typeface="Arial" pitchFamily="34" charset="0"/>
              </a:rPr>
              <a:t>Visión Más Allá De La Realidad</a:t>
            </a:r>
            <a:r>
              <a:rPr lang="es-ES" dirty="0" smtClean="0">
                <a:latin typeface="Arial" pitchFamily="34" charset="0"/>
                <a:cs typeface="Arial" pitchFamily="34" charset="0"/>
              </a:rPr>
              <a:t>: Algo muy especial de las personas que sufren el síndrome TDAH, es su manera de ser ingeniosos y creativos para crear. Se ha constatado que gran cantidad de personas que han dejado huella en el mundo con sus obras de arte, canciones, esculturas, etc., han padecido éste trastorno. La magia yace en su manera de ver el mundo. Ellos no se limitan a una versión del mundo estrictamente realista, ellos dejan volar su imaginación e ingenio al punto de tener grandes maravillas en su mente para plasmar ante los demás.</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normAutofit/>
          </a:bodyPr>
          <a:lstStyle/>
          <a:p>
            <a:pPr algn="just"/>
            <a:endParaRPr lang="es-ES" dirty="0" smtClean="0">
              <a:latin typeface="Arial" pitchFamily="34" charset="0"/>
              <a:cs typeface="Arial" pitchFamily="34" charset="0"/>
            </a:endParaRPr>
          </a:p>
          <a:p>
            <a:pPr algn="just"/>
            <a:r>
              <a:rPr lang="es-ES" b="1" dirty="0" smtClean="0">
                <a:latin typeface="Arial" pitchFamily="34" charset="0"/>
                <a:cs typeface="Arial" pitchFamily="34" charset="0"/>
              </a:rPr>
              <a:t>Buen Humor</a:t>
            </a:r>
            <a:r>
              <a:rPr lang="es-ES" dirty="0" smtClean="0">
                <a:latin typeface="Arial" pitchFamily="34" charset="0"/>
                <a:cs typeface="Arial" pitchFamily="34" charset="0"/>
              </a:rPr>
              <a:t>: Las personas con TDAH siempre saben cómo hacer reír a los demás. Particularmente, estas personas conservan en su ser una maravillosa chispa de humor y “buena onda”, son capaces de pasarlo bien todo un día mientras puedan hacer lo que les gusta, y también saben contagiar a otros para producir </a:t>
            </a:r>
            <a:r>
              <a:rPr lang="es-ES" dirty="0" smtClean="0">
                <a:solidFill>
                  <a:schemeClr val="accent1"/>
                </a:solidFill>
                <a:latin typeface="Arial" pitchFamily="34" charset="0"/>
                <a:cs typeface="Arial" pitchFamily="34" charset="0"/>
              </a:rPr>
              <a:t>alegría y entusiasmo</a:t>
            </a:r>
            <a:r>
              <a:rPr lang="es-ES" dirty="0" smtClean="0">
                <a:latin typeface="Arial" pitchFamily="34" charset="0"/>
                <a:cs typeface="Arial" pitchFamily="34" charset="0"/>
              </a:rPr>
              <a:t>. Ellos sin duda, llevan en su ser algo grandioso, y es el don de dibujar una sonrisa en un pálido y cansado rostro</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428604"/>
            <a:ext cx="7467600" cy="5786478"/>
          </a:xfrm>
        </p:spPr>
        <p:txBody>
          <a:bodyPr>
            <a:normAutofit/>
          </a:bodyPr>
          <a:lstStyle/>
          <a:p>
            <a:pPr algn="just"/>
            <a:endParaRPr lang="es-ES" dirty="0" smtClean="0">
              <a:latin typeface="Arial" pitchFamily="34" charset="0"/>
              <a:cs typeface="Arial" pitchFamily="34" charset="0"/>
            </a:endParaRPr>
          </a:p>
          <a:p>
            <a:pPr algn="just"/>
            <a:endParaRPr lang="es-ES" dirty="0" smtClean="0">
              <a:latin typeface="Arial" pitchFamily="34" charset="0"/>
              <a:cs typeface="Arial" pitchFamily="34" charset="0"/>
            </a:endParaRPr>
          </a:p>
          <a:p>
            <a:pPr algn="just"/>
            <a:r>
              <a:rPr lang="es-ES" b="1" dirty="0" smtClean="0">
                <a:latin typeface="Arial" pitchFamily="34" charset="0"/>
                <a:cs typeface="Arial" pitchFamily="34" charset="0"/>
              </a:rPr>
              <a:t>Esencia de luchadores y triunfadores</a:t>
            </a:r>
            <a:r>
              <a:rPr lang="es-ES" dirty="0" smtClean="0">
                <a:latin typeface="Arial" pitchFamily="34" charset="0"/>
                <a:cs typeface="Arial" pitchFamily="34" charset="0"/>
              </a:rPr>
              <a:t>: Se encuentran con </a:t>
            </a:r>
            <a:r>
              <a:rPr lang="es-ES" dirty="0" smtClean="0">
                <a:solidFill>
                  <a:schemeClr val="accent2">
                    <a:lumMod val="75000"/>
                  </a:schemeClr>
                </a:solidFill>
                <a:latin typeface="Arial" pitchFamily="34" charset="0"/>
                <a:cs typeface="Arial" pitchFamily="34" charset="0"/>
              </a:rPr>
              <a:t>múltiples obstáculos y limitaciones </a:t>
            </a:r>
            <a:r>
              <a:rPr lang="es-ES" dirty="0" smtClean="0">
                <a:latin typeface="Arial" pitchFamily="34" charset="0"/>
                <a:cs typeface="Arial" pitchFamily="34" charset="0"/>
              </a:rPr>
              <a:t>en su entorno… La escuela y la atención que deben prestar a los docentes. Este tipo de cosas, y por su misma condición de hiperactivos, no los detiene en ser ellos mismos, en expresar su desagrado frente a tareas aburridas o simplemente monótonas. Ellos día a día deben ir en contra de muchos paradigmas sociales que se les pueda poner en frente, y esto sin duda los vuelve unos luchadores y triunfadores en ser las personas que quieren ser.</a:t>
            </a:r>
          </a:p>
          <a:p>
            <a:pPr algn="just"/>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lstStyle/>
          <a:p>
            <a:r>
              <a:rPr lang="es-ES" dirty="0" smtClean="0"/>
              <a:t>Además: Son ambiciosos, apasionados, aventureros, cálidos, colaboradores, compasivos, creativos, curiosos, divertidos, empáticos, espontáneos, extrovertidos, flexibles, graciosos, honestos, imaginativos, ingeniosos, inteligentes, intuitivos, inventivos, leales, optimistas, persistentes, pragmáticos, resistentes, tenaces, tolerantes, trabajadores, sinceros, valientes, versátiles, visionarios</a:t>
            </a:r>
            <a:endParaRPr lang="es-E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14282" y="285728"/>
            <a:ext cx="7753352" cy="6357982"/>
          </a:xfrm>
        </p:spPr>
        <p:txBody>
          <a:bodyPr>
            <a:normAutofit fontScale="47500" lnSpcReduction="20000"/>
          </a:bodyPr>
          <a:lstStyle/>
          <a:p>
            <a:pPr algn="just">
              <a:buNone/>
            </a:pPr>
            <a:r>
              <a:rPr lang="es-ES" sz="2900" dirty="0" smtClean="0">
                <a:latin typeface="Arial" pitchFamily="34" charset="0"/>
                <a:cs typeface="Arial" pitchFamily="34" charset="0"/>
              </a:rPr>
              <a:t>      </a:t>
            </a:r>
            <a:r>
              <a:rPr lang="es-ES" sz="2900" i="1" dirty="0" smtClean="0">
                <a:latin typeface="Arial" pitchFamily="34" charset="0"/>
                <a:cs typeface="Arial" pitchFamily="34" charset="0"/>
              </a:rPr>
              <a:t>Es como estar todo el tiempo acelerado: se te ocurre una idea e intentas llevarla a cabo; entonces, sin saber por qué, se te ocurre otra idea antes de que hayas terminado la anterior, y te pones a darle vueltas, pero claro, una tercera idea interrumpe a la segunda, y tienes que atenderla, y de pronto la gente está llamándote desorganizado, impulsivo y todo tipo de palabras despectivas, sin tener ni idea de lo que hablan. Porque estás haciendo todo lo que puedes. Pero ahí están todos esos vectores invisibles tirando de ti hacia aquí y hacia allá y haciéndote muy difícil centrarte en tu tarea. Además, estás liberando energía todo el tiempo. Tamborileas con los dedos, mueves los pies, tarareas una canción, miras aquí y allá, te estiras, haces garabatos… y los demás piensan que no estás prestando atención o que no te interesa lo que te están diciendo; pero todo lo que haces es liberar energía para ser capaz de prestar atención. Una actividad frenética. Estás aquí, allá y en todas partes. Alguien dijo: “El tiempo es lo que evita que todo suceda a la vez.” El tiempo organiza y separa los acontecimientos para que podamos hacer las cosas de una en una. En el TDAH, esto no sucede así. En el TDAH, el tiempo se desmorona; el tiempo se convierte en un agujero negro. Para una persona con TDAH, es como si todo sucediese a la vez. Esto le crea una sensación de torbellino interno, incluso de pánico. El individuo pierde la perspectiva y la capacidad de priorizar: está siempre en marcha, tratando ante todo de evitar que el mundo se derrumbe. Colas. Soy prácticamente incapaz de hacer colas. No puedo esperar. Ese es mi gran problema: el impulso lleva a la acción. No conozco eso que podríamos llamar la reflexión intermedia entre el impulso y la acción. Por eso, igual que muchas personas con TDAH, carezco de tacto. El tacto requiere pensar las palabras antes de pronunciarlas, y quienes tenemos TDAH no sabemos hacer eso. Muchos de los que tenemos TDAH buscamos emociones fuertes. En mi caso, me encantan los casinos, una intensa combinación entre hacer psicoterapia y tener un montón de gente alrededor. Las emociones fuertes pueden meterte en líos; por eso el TDAH es frecuente entre delincuentes y personas temerarias</a:t>
            </a:r>
          </a:p>
          <a:p>
            <a:pPr algn="just">
              <a:buNone/>
            </a:pPr>
            <a:r>
              <a:rPr lang="es-ES" sz="2900" i="1" dirty="0" smtClean="0">
                <a:latin typeface="Arial" pitchFamily="34" charset="0"/>
                <a:cs typeface="Arial" pitchFamily="34" charset="0"/>
              </a:rPr>
              <a:t>       Sensibles. En situaciones donde la mayoría no puede ver nada, somos capaces, si no de ver, al menos de sentir la luz y de encontrar respuestas que parecen sacarnos de esas tinieblas. Es importante que los demás perciban este “sexto sentido” y lo alimenten. Si todo alrededor se centra en lo racional, el pensamiento lineal y racional y en la “buena conducta”, estas personas nunca podrán sacar provecho de su intuición. Escucharles puede ser exasperante. Parece que divagan sin hablar de nada concreto. Pero si les tomas en serio y sigues su tanteo, a menudo verás que están a punto de llegar a conclusiones deslumbrantes o a soluciones sorprendentes.</a:t>
            </a:r>
          </a:p>
          <a:p>
            <a:endParaRPr lang="es-ES" dirty="0" smtClean="0"/>
          </a:p>
          <a:p>
            <a:endParaRPr lang="es-ES" dirty="0"/>
          </a:p>
        </p:txBody>
      </p:sp>
      <p:sp>
        <p:nvSpPr>
          <p:cNvPr id="4" name="3 CuadroTexto"/>
          <p:cNvSpPr txBox="1"/>
          <p:nvPr/>
        </p:nvSpPr>
        <p:spPr>
          <a:xfrm>
            <a:off x="3357554" y="6286520"/>
            <a:ext cx="4068743" cy="369332"/>
          </a:xfrm>
          <a:prstGeom prst="rect">
            <a:avLst/>
          </a:prstGeom>
          <a:noFill/>
        </p:spPr>
        <p:txBody>
          <a:bodyPr wrap="none" rtlCol="0">
            <a:spAutoFit/>
          </a:bodyPr>
          <a:lstStyle/>
          <a:p>
            <a:r>
              <a:rPr lang="es-ES" dirty="0" smtClean="0"/>
              <a:t>Soy un TDAH, y así veo el mundo…</a:t>
            </a:r>
            <a:endParaRPr lang="es-E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
          </p:nvPr>
        </p:nvGraphicFramePr>
        <p:xfrm>
          <a:off x="457200" y="285728"/>
          <a:ext cx="7615262" cy="618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smtClean="0"/>
              <a:t>Mitos y Realidades</a:t>
            </a:r>
            <a:endParaRPr lang="es-ES" dirty="0"/>
          </a:p>
        </p:txBody>
      </p:sp>
      <p:sp>
        <p:nvSpPr>
          <p:cNvPr id="5" name="4 Subtítulo"/>
          <p:cNvSpPr>
            <a:spLocks noGrp="1"/>
          </p:cNvSpPr>
          <p:nvPr>
            <p:ph type="subTitle" idx="1"/>
          </p:nvPr>
        </p:nvSpPr>
        <p:spPr/>
        <p:txBody>
          <a:bodyPr/>
          <a:lstStyle/>
          <a:p>
            <a:endParaRPr lang="es-E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200" dirty="0" smtClean="0">
                <a:latin typeface="Arial" pitchFamily="34" charset="0"/>
                <a:cs typeface="Arial" pitchFamily="34" charset="0"/>
              </a:rPr>
              <a:t>El TDAH no existe, es un invento de la Psiquiatría para etiquetar niños difíciles</a:t>
            </a:r>
            <a:endParaRPr lang="es-ES" sz="3200" dirty="0">
              <a:latin typeface="Arial" pitchFamily="34" charset="0"/>
              <a:cs typeface="Arial" pitchFamily="34" charset="0"/>
            </a:endParaRPr>
          </a:p>
        </p:txBody>
      </p:sp>
      <p:sp>
        <p:nvSpPr>
          <p:cNvPr id="3" name="2 Marcador de contenido"/>
          <p:cNvSpPr>
            <a:spLocks noGrp="1"/>
          </p:cNvSpPr>
          <p:nvPr>
            <p:ph sz="quarter" idx="1"/>
          </p:nvPr>
        </p:nvSpPr>
        <p:spPr/>
        <p:txBody>
          <a:bodyPr>
            <a:normAutofit fontScale="85000" lnSpcReduction="20000"/>
          </a:bodyPr>
          <a:lstStyle/>
          <a:p>
            <a:pPr algn="just"/>
            <a:r>
              <a:rPr lang="es-ES" dirty="0" smtClean="0">
                <a:latin typeface="Arial" pitchFamily="34" charset="0"/>
                <a:cs typeface="Arial" pitchFamily="34" charset="0"/>
              </a:rPr>
              <a:t>El TDAH, aunque ha recibido distintos nombres desde su primera descripción hecha hace más de 100 años, es una entidad clínica reconocida como tal desde hace más de 50 años. </a:t>
            </a:r>
          </a:p>
          <a:p>
            <a:pPr algn="just"/>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En 1998 la Asociación Americana de Medicina (American </a:t>
            </a:r>
            <a:r>
              <a:rPr lang="es-ES" dirty="0" err="1" smtClean="0">
                <a:latin typeface="Arial" pitchFamily="34" charset="0"/>
                <a:cs typeface="Arial" pitchFamily="34" charset="0"/>
              </a:rPr>
              <a:t>Medical</a:t>
            </a:r>
            <a:r>
              <a:rPr lang="es-ES" dirty="0" smtClean="0">
                <a:latin typeface="Arial" pitchFamily="34" charset="0"/>
                <a:cs typeface="Arial" pitchFamily="34" charset="0"/>
              </a:rPr>
              <a:t> </a:t>
            </a:r>
            <a:r>
              <a:rPr lang="es-ES" dirty="0" err="1" smtClean="0">
                <a:latin typeface="Arial" pitchFamily="34" charset="0"/>
                <a:cs typeface="Arial" pitchFamily="34" charset="0"/>
              </a:rPr>
              <a:t>Association</a:t>
            </a:r>
            <a:r>
              <a:rPr lang="es-ES" dirty="0" smtClean="0">
                <a:latin typeface="Arial" pitchFamily="34" charset="0"/>
                <a:cs typeface="Arial" pitchFamily="34" charset="0"/>
              </a:rPr>
              <a:t>) lo describió como "</a:t>
            </a:r>
            <a:r>
              <a:rPr lang="es-ES" i="1" dirty="0" smtClean="0">
                <a:solidFill>
                  <a:schemeClr val="accent2">
                    <a:lumMod val="75000"/>
                  </a:schemeClr>
                </a:solidFill>
                <a:latin typeface="Arial" pitchFamily="34" charset="0"/>
                <a:cs typeface="Arial" pitchFamily="34" charset="0"/>
              </a:rPr>
              <a:t>uno de los trastornos mejor estudiados en medicina, en el que los datos globales sobre su validez superan a los de muchas enfermedades</a:t>
            </a:r>
            <a:r>
              <a:rPr lang="es-ES" dirty="0" smtClean="0">
                <a:latin typeface="Arial" pitchFamily="34" charset="0"/>
                <a:cs typeface="Arial" pitchFamily="34" charset="0"/>
              </a:rPr>
              <a:t>", y la Organización Mundial de la Salud, en su documento  “</a:t>
            </a:r>
            <a:r>
              <a:rPr lang="es-ES" i="1" dirty="0" smtClean="0">
                <a:latin typeface="Arial" pitchFamily="34" charset="0"/>
                <a:cs typeface="Arial" pitchFamily="34" charset="0"/>
              </a:rPr>
              <a:t>Cuidado de los niños y adolescentes con trastornos mentales</a:t>
            </a:r>
            <a:r>
              <a:rPr lang="es-ES" dirty="0" smtClean="0">
                <a:latin typeface="Arial" pitchFamily="34" charset="0"/>
                <a:cs typeface="Arial" pitchFamily="34" charset="0"/>
              </a:rPr>
              <a:t>" - "</a:t>
            </a:r>
            <a:r>
              <a:rPr lang="es-ES" i="1" dirty="0" err="1" smtClean="0">
                <a:latin typeface="Arial" pitchFamily="34" charset="0"/>
                <a:cs typeface="Arial" pitchFamily="34" charset="0"/>
              </a:rPr>
              <a:t>Caring</a:t>
            </a:r>
            <a:r>
              <a:rPr lang="es-ES" i="1" dirty="0" smtClean="0">
                <a:latin typeface="Arial" pitchFamily="34" charset="0"/>
                <a:cs typeface="Arial" pitchFamily="34" charset="0"/>
              </a:rPr>
              <a:t> </a:t>
            </a:r>
            <a:r>
              <a:rPr lang="es-ES" i="1" dirty="0" err="1" smtClean="0">
                <a:latin typeface="Arial" pitchFamily="34" charset="0"/>
                <a:cs typeface="Arial" pitchFamily="34" charset="0"/>
              </a:rPr>
              <a:t>for</a:t>
            </a:r>
            <a:r>
              <a:rPr lang="es-ES" i="1" dirty="0" smtClean="0">
                <a:latin typeface="Arial" pitchFamily="34" charset="0"/>
                <a:cs typeface="Arial" pitchFamily="34" charset="0"/>
              </a:rPr>
              <a:t> </a:t>
            </a:r>
            <a:r>
              <a:rPr lang="es-ES" i="1" dirty="0" err="1" smtClean="0">
                <a:latin typeface="Arial" pitchFamily="34" charset="0"/>
                <a:cs typeface="Arial" pitchFamily="34" charset="0"/>
              </a:rPr>
              <a:t>children</a:t>
            </a:r>
            <a:r>
              <a:rPr lang="es-ES" i="1" dirty="0" smtClean="0">
                <a:latin typeface="Arial" pitchFamily="34" charset="0"/>
                <a:cs typeface="Arial" pitchFamily="34" charset="0"/>
              </a:rPr>
              <a:t> and </a:t>
            </a:r>
            <a:r>
              <a:rPr lang="es-ES" i="1" dirty="0" err="1" smtClean="0">
                <a:latin typeface="Arial" pitchFamily="34" charset="0"/>
                <a:cs typeface="Arial" pitchFamily="34" charset="0"/>
              </a:rPr>
              <a:t>adolescents</a:t>
            </a:r>
            <a:r>
              <a:rPr lang="es-ES" i="1" dirty="0" smtClean="0">
                <a:latin typeface="Arial" pitchFamily="34" charset="0"/>
                <a:cs typeface="Arial" pitchFamily="34" charset="0"/>
              </a:rPr>
              <a:t> </a:t>
            </a:r>
            <a:r>
              <a:rPr lang="es-ES" i="1" dirty="0" err="1" smtClean="0">
                <a:latin typeface="Arial" pitchFamily="34" charset="0"/>
                <a:cs typeface="Arial" pitchFamily="34" charset="0"/>
              </a:rPr>
              <a:t>with</a:t>
            </a:r>
            <a:r>
              <a:rPr lang="es-ES" i="1" dirty="0" smtClean="0">
                <a:latin typeface="Arial" pitchFamily="34" charset="0"/>
                <a:cs typeface="Arial" pitchFamily="34" charset="0"/>
              </a:rPr>
              <a:t> mental </a:t>
            </a:r>
            <a:r>
              <a:rPr lang="es-ES" i="1" dirty="0" err="1" smtClean="0">
                <a:latin typeface="Arial" pitchFamily="34" charset="0"/>
                <a:cs typeface="Arial" pitchFamily="34" charset="0"/>
              </a:rPr>
              <a:t>disorders</a:t>
            </a:r>
            <a:r>
              <a:rPr lang="es-ES" dirty="0" smtClean="0">
                <a:latin typeface="Arial" pitchFamily="34" charset="0"/>
                <a:cs typeface="Arial" pitchFamily="34" charset="0"/>
              </a:rPr>
              <a:t>" - (2003) lo identifica como un trastorno poco conocido y con importantes repercusiones económicas en el cuidado de la salud infantil, negado hasta fechas recientes debido al no reconocimiento de la existencia de una vida mental propia en la infancia.</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sz="quarter" idx="1"/>
          </p:nvPr>
        </p:nvSpPr>
        <p:spPr>
          <a:xfrm>
            <a:off x="457200" y="928670"/>
            <a:ext cx="7467600" cy="5545282"/>
          </a:xfrm>
        </p:spPr>
        <p:txBody>
          <a:bodyPr>
            <a:normAutofit fontScale="77500" lnSpcReduction="20000"/>
          </a:bodyPr>
          <a:lstStyle/>
          <a:p>
            <a:pPr algn="just"/>
            <a:r>
              <a:rPr lang="es-ES" dirty="0" smtClean="0"/>
              <a:t>1847 Hoffman describió los síntomas de su hijo en el cuento de “</a:t>
            </a:r>
            <a:r>
              <a:rPr lang="es-ES" i="1" dirty="0" err="1" smtClean="0"/>
              <a:t>Struwwelpeter</a:t>
            </a:r>
            <a:r>
              <a:rPr lang="es-ES" dirty="0" smtClean="0"/>
              <a:t>”</a:t>
            </a:r>
          </a:p>
          <a:p>
            <a:pPr algn="just"/>
            <a:r>
              <a:rPr lang="es-ES" dirty="0" smtClean="0"/>
              <a:t>1902 </a:t>
            </a:r>
            <a:r>
              <a:rPr lang="es-ES" dirty="0" err="1" smtClean="0"/>
              <a:t>Still</a:t>
            </a:r>
            <a:r>
              <a:rPr lang="es-ES" dirty="0" smtClean="0"/>
              <a:t> habló de defectos del control moral en la revista </a:t>
            </a:r>
            <a:r>
              <a:rPr lang="es-ES" dirty="0" err="1" smtClean="0"/>
              <a:t>The</a:t>
            </a:r>
            <a:r>
              <a:rPr lang="es-ES" dirty="0" smtClean="0"/>
              <a:t> </a:t>
            </a:r>
            <a:r>
              <a:rPr lang="es-ES" dirty="0" err="1" smtClean="0"/>
              <a:t>Lancet</a:t>
            </a:r>
            <a:endParaRPr lang="es-ES" dirty="0" smtClean="0"/>
          </a:p>
          <a:p>
            <a:pPr algn="just"/>
            <a:r>
              <a:rPr lang="es-ES" dirty="0" smtClean="0"/>
              <a:t>1908 </a:t>
            </a:r>
            <a:r>
              <a:rPr lang="es-ES" dirty="0" err="1" smtClean="0"/>
              <a:t>August</a:t>
            </a:r>
            <a:r>
              <a:rPr lang="es-ES" dirty="0" smtClean="0"/>
              <a:t> Vidal i </a:t>
            </a:r>
            <a:r>
              <a:rPr lang="es-ES" dirty="0" err="1" smtClean="0"/>
              <a:t>Parera</a:t>
            </a:r>
            <a:r>
              <a:rPr lang="es-ES" dirty="0" smtClean="0"/>
              <a:t> describió los síntomas en el Compendio de psiquiatría infantil</a:t>
            </a:r>
          </a:p>
          <a:p>
            <a:pPr algn="just"/>
            <a:r>
              <a:rPr lang="es-ES" dirty="0" smtClean="0"/>
              <a:t>1917 Gonzalo Rodríguez-</a:t>
            </a:r>
            <a:r>
              <a:rPr lang="es-ES" dirty="0" err="1" smtClean="0"/>
              <a:t>Lafora</a:t>
            </a:r>
            <a:r>
              <a:rPr lang="es-ES" dirty="0" smtClean="0"/>
              <a:t> postula que la inatención y la hiperactividad son por un problema cerebral de origen probablemente genético</a:t>
            </a:r>
          </a:p>
          <a:p>
            <a:pPr algn="just"/>
            <a:r>
              <a:rPr lang="es-ES" dirty="0" smtClean="0"/>
              <a:t>1920-1930 </a:t>
            </a:r>
            <a:r>
              <a:rPr lang="es-ES" dirty="0" err="1" smtClean="0"/>
              <a:t>Hohman</a:t>
            </a:r>
            <a:r>
              <a:rPr lang="es-ES" dirty="0" smtClean="0"/>
              <a:t>, Kant y Cohen hablaron de lesión cerebral humana</a:t>
            </a:r>
          </a:p>
          <a:p>
            <a:pPr algn="just"/>
            <a:r>
              <a:rPr lang="es-ES" dirty="0" smtClean="0"/>
              <a:t>1937 Bradley descubrió por accidente los efectos del tratamiento con </a:t>
            </a:r>
            <a:r>
              <a:rPr lang="es-ES" dirty="0" err="1" smtClean="0"/>
              <a:t>benzedrina</a:t>
            </a:r>
            <a:r>
              <a:rPr lang="es-ES" dirty="0" smtClean="0"/>
              <a:t> en niños</a:t>
            </a:r>
          </a:p>
          <a:p>
            <a:pPr algn="just"/>
            <a:r>
              <a:rPr lang="es-ES" dirty="0" smtClean="0"/>
              <a:t>1947 Strauss habló de lesión cerebral mínima</a:t>
            </a:r>
          </a:p>
          <a:p>
            <a:pPr algn="just"/>
            <a:r>
              <a:rPr lang="es-ES" dirty="0" smtClean="0"/>
              <a:t>1968 el DSM II habló de reacción </a:t>
            </a:r>
            <a:r>
              <a:rPr lang="es-ES" dirty="0" err="1" smtClean="0"/>
              <a:t>hiperquinética</a:t>
            </a:r>
            <a:r>
              <a:rPr lang="es-ES" dirty="0" smtClean="0"/>
              <a:t> de la infancia</a:t>
            </a:r>
          </a:p>
          <a:p>
            <a:pPr algn="just"/>
            <a:r>
              <a:rPr lang="es-ES" dirty="0" smtClean="0"/>
              <a:t>1962 </a:t>
            </a:r>
            <a:r>
              <a:rPr lang="es-ES" dirty="0" err="1" smtClean="0"/>
              <a:t>Clements</a:t>
            </a:r>
            <a:r>
              <a:rPr lang="es-ES" dirty="0" smtClean="0"/>
              <a:t> y </a:t>
            </a:r>
            <a:r>
              <a:rPr lang="es-ES" dirty="0" err="1" smtClean="0"/>
              <a:t>Peters</a:t>
            </a:r>
            <a:r>
              <a:rPr lang="es-ES" dirty="0" smtClean="0"/>
              <a:t> hablaron de disfunción cerebral mínima y usaron por primera vez el </a:t>
            </a:r>
            <a:r>
              <a:rPr lang="es-ES" dirty="0" err="1" smtClean="0"/>
              <a:t>metilfenidato</a:t>
            </a:r>
            <a:endParaRPr lang="es-ES" dirty="0" smtClean="0"/>
          </a:p>
          <a:p>
            <a:pPr algn="just"/>
            <a:r>
              <a:rPr lang="es-ES" dirty="0" smtClean="0"/>
              <a:t>1978 La CIE-9 habló de síndrome </a:t>
            </a:r>
            <a:r>
              <a:rPr lang="es-ES" dirty="0" err="1" smtClean="0"/>
              <a:t>hiperquinético</a:t>
            </a:r>
            <a:endParaRPr lang="es-ES" dirty="0" smtClean="0"/>
          </a:p>
          <a:p>
            <a:pPr algn="just"/>
            <a:r>
              <a:rPr lang="es-ES" dirty="0" smtClean="0"/>
              <a:t>1987 el DSM III habló de déficit de atención con hiperactividad</a:t>
            </a:r>
            <a:endParaRPr lang="es-ES"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57188" y="0"/>
            <a:ext cx="8329612" cy="1071563"/>
          </a:xfrm>
        </p:spPr>
        <p:txBody>
          <a:bodyPr/>
          <a:lstStyle/>
          <a:p>
            <a:pPr algn="r" eaLnBrk="1" hangingPunct="1"/>
            <a:r>
              <a:rPr lang="en-US" dirty="0" err="1" smtClean="0">
                <a:latin typeface="Arial" pitchFamily="34" charset="0"/>
                <a:ea typeface="ＭＳ Ｐゴシック" pitchFamily="34" charset="-128"/>
                <a:cs typeface="Arial" pitchFamily="34" charset="0"/>
              </a:rPr>
              <a:t>Subtipos</a:t>
            </a:r>
            <a:r>
              <a:rPr lang="en-US" dirty="0" smtClean="0">
                <a:latin typeface="Arial" pitchFamily="34" charset="0"/>
                <a:ea typeface="ＭＳ Ｐゴシック" pitchFamily="34" charset="-128"/>
                <a:cs typeface="Arial" pitchFamily="34" charset="0"/>
              </a:rPr>
              <a:t> de TDAH</a:t>
            </a:r>
            <a:r>
              <a:rPr lang="en-US" sz="2000" baseline="98000" dirty="0" smtClean="0">
                <a:latin typeface="Arial" pitchFamily="34" charset="0"/>
                <a:ea typeface="ＭＳ Ｐゴシック" pitchFamily="34" charset="-128"/>
                <a:cs typeface="Arial" pitchFamily="34" charset="0"/>
              </a:rPr>
              <a:t>1</a:t>
            </a:r>
          </a:p>
        </p:txBody>
      </p:sp>
      <p:sp>
        <p:nvSpPr>
          <p:cNvPr id="11267" name="Content Placeholder 2"/>
          <p:cNvSpPr>
            <a:spLocks noGrp="1"/>
          </p:cNvSpPr>
          <p:nvPr>
            <p:ph sz="quarter" idx="1"/>
          </p:nvPr>
        </p:nvSpPr>
        <p:spPr>
          <a:xfrm>
            <a:off x="457200" y="1560513"/>
            <a:ext cx="8229600" cy="4840287"/>
          </a:xfrm>
        </p:spPr>
        <p:txBody>
          <a:bodyPr>
            <a:normAutofit/>
          </a:bodyPr>
          <a:lstStyle/>
          <a:p>
            <a:pPr eaLnBrk="1" hangingPunct="1"/>
            <a:r>
              <a:rPr lang="en-US" dirty="0" smtClean="0">
                <a:latin typeface="Arial" pitchFamily="34" charset="0"/>
                <a:ea typeface="ＭＳ Ｐゴシック" pitchFamily="34" charset="-128"/>
                <a:cs typeface="Arial" pitchFamily="34" charset="0"/>
              </a:rPr>
              <a:t>El TDAH-I </a:t>
            </a:r>
            <a:r>
              <a:rPr lang="en-US" dirty="0" err="1" smtClean="0">
                <a:latin typeface="Arial" pitchFamily="34" charset="0"/>
                <a:ea typeface="ＭＳ Ｐゴシック" pitchFamily="34" charset="-128"/>
                <a:cs typeface="Arial" pitchFamily="34" charset="0"/>
              </a:rPr>
              <a:t>es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relativamente</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más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frecuente</a:t>
            </a:r>
            <a:r>
              <a:rPr lang="en-US" dirty="0" smtClean="0">
                <a:latin typeface="Arial" pitchFamily="34" charset="0"/>
                <a:ea typeface="ＭＳ Ｐゴシック" pitchFamily="34" charset="-128"/>
                <a:cs typeface="Arial" pitchFamily="34" charset="0"/>
              </a:rPr>
              <a:t> en la </a:t>
            </a:r>
            <a:r>
              <a:rPr lang="en-US" dirty="0" err="1" smtClean="0">
                <a:latin typeface="Arial" pitchFamily="34" charset="0"/>
                <a:ea typeface="ＭＳ Ｐゴシック" pitchFamily="34" charset="-128"/>
                <a:cs typeface="Arial" pitchFamily="34" charset="0"/>
              </a:rPr>
              <a:t>mujer</a:t>
            </a:r>
            <a:r>
              <a:rPr lang="en-US" dirty="0" smtClean="0">
                <a:latin typeface="Arial" pitchFamily="34" charset="0"/>
                <a:ea typeface="ＭＳ Ｐゴシック" pitchFamily="34" charset="-128"/>
                <a:cs typeface="Arial" pitchFamily="34" charset="0"/>
              </a:rPr>
              <a:t> </a:t>
            </a:r>
            <a:br>
              <a:rPr lang="en-US" dirty="0" smtClean="0">
                <a:latin typeface="Arial" pitchFamily="34" charset="0"/>
                <a:ea typeface="ＭＳ Ｐゴシック" pitchFamily="34" charset="-128"/>
                <a:cs typeface="Arial" pitchFamily="34" charset="0"/>
              </a:rPr>
            </a:br>
            <a:endParaRPr lang="en-US" dirty="0" smtClean="0">
              <a:latin typeface="Arial" pitchFamily="34" charset="0"/>
              <a:ea typeface="ＭＳ Ｐゴシック" pitchFamily="34" charset="-128"/>
              <a:cs typeface="Arial" pitchFamily="34" charset="0"/>
            </a:endParaRPr>
          </a:p>
          <a:p>
            <a:pPr eaLnBrk="1" hangingPunct="1"/>
            <a:r>
              <a:rPr lang="en-US" dirty="0" smtClean="0">
                <a:latin typeface="Arial" pitchFamily="34" charset="0"/>
                <a:ea typeface="ＭＳ Ｐゴシック" pitchFamily="34" charset="-128"/>
                <a:cs typeface="Arial" pitchFamily="34" charset="0"/>
              </a:rPr>
              <a:t>El TDAH-I y el TDAH-C </a:t>
            </a:r>
            <a:r>
              <a:rPr lang="en-US" dirty="0" err="1" smtClean="0">
                <a:latin typeface="Arial" pitchFamily="34" charset="0"/>
                <a:ea typeface="ＭＳ Ｐゴシック" pitchFamily="34" charset="-128"/>
                <a:cs typeface="Arial" pitchFamily="34" charset="0"/>
              </a:rPr>
              <a:t>parecen</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afectar</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más</a:t>
            </a:r>
            <a:r>
              <a:rPr lang="en-US" dirty="0" smtClean="0">
                <a:latin typeface="Arial" pitchFamily="34" charset="0"/>
                <a:ea typeface="ＭＳ Ｐゴシック" pitchFamily="34" charset="-128"/>
                <a:cs typeface="Arial" pitchFamily="34" charset="0"/>
              </a:rPr>
              <a:t> al </a:t>
            </a:r>
            <a:r>
              <a:rPr lang="en-US" dirty="0" err="1" smtClean="0">
                <a:latin typeface="Arial" pitchFamily="34" charset="0"/>
                <a:ea typeface="ＭＳ Ｐゴシック" pitchFamily="34" charset="-128"/>
                <a:cs typeface="Arial" pitchFamily="34" charset="0"/>
              </a:rPr>
              <a:t>rendimiento</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académico</a:t>
            </a:r>
            <a:r>
              <a:rPr lang="en-US" baseline="30000" dirty="0" smtClean="0">
                <a:latin typeface="Arial" pitchFamily="34" charset="0"/>
                <a:ea typeface="ＭＳ Ｐゴシック" pitchFamily="34" charset="-128"/>
                <a:cs typeface="Arial" pitchFamily="34" charset="0"/>
              </a:rPr>
              <a:t/>
            </a:r>
            <a:br>
              <a:rPr lang="en-US" baseline="30000" dirty="0" smtClean="0">
                <a:latin typeface="Arial" pitchFamily="34" charset="0"/>
                <a:ea typeface="ＭＳ Ｐゴシック" pitchFamily="34" charset="-128"/>
                <a:cs typeface="Arial" pitchFamily="34" charset="0"/>
              </a:rPr>
            </a:br>
            <a:endParaRPr lang="en-US" dirty="0" smtClean="0">
              <a:latin typeface="Arial" pitchFamily="34" charset="0"/>
              <a:ea typeface="ＭＳ Ｐゴシック" pitchFamily="34" charset="-128"/>
              <a:cs typeface="Arial" pitchFamily="34" charset="0"/>
            </a:endParaRPr>
          </a:p>
          <a:p>
            <a:pPr eaLnBrk="1" hangingPunct="1"/>
            <a:r>
              <a:rPr lang="en-US" dirty="0" smtClean="0">
                <a:latin typeface="Arial" pitchFamily="34" charset="0"/>
                <a:ea typeface="ＭＳ Ｐゴシック" pitchFamily="34" charset="-128"/>
                <a:cs typeface="Arial" pitchFamily="34" charset="0"/>
              </a:rPr>
              <a:t>Los </a:t>
            </a:r>
            <a:r>
              <a:rPr lang="en-US" dirty="0" err="1" smtClean="0">
                <a:latin typeface="Arial" pitchFamily="34" charset="0"/>
                <a:ea typeface="ＭＳ Ｐゴシック" pitchFamily="34" charset="-128"/>
                <a:cs typeface="Arial" pitchFamily="34" charset="0"/>
              </a:rPr>
              <a:t>niños</a:t>
            </a:r>
            <a:r>
              <a:rPr lang="en-US" dirty="0" smtClean="0">
                <a:latin typeface="Arial" pitchFamily="34" charset="0"/>
                <a:ea typeface="ＭＳ Ｐゴシック" pitchFamily="34" charset="-128"/>
                <a:cs typeface="Arial" pitchFamily="34" charset="0"/>
              </a:rPr>
              <a:t> con TDAH-H/I son </a:t>
            </a:r>
            <a:r>
              <a:rPr lang="en-US" dirty="0" err="1" smtClean="0">
                <a:latin typeface="Arial" pitchFamily="34" charset="0"/>
                <a:ea typeface="ＭＳ Ｐゴシック" pitchFamily="34" charset="-128"/>
                <a:cs typeface="Arial" pitchFamily="34" charset="0"/>
              </a:rPr>
              <a:t>más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agresivos</a:t>
            </a:r>
            <a:r>
              <a:rPr lang="en-US" dirty="0" smtClean="0">
                <a:latin typeface="Arial" pitchFamily="34" charset="0"/>
                <a:ea typeface="ＭＳ Ｐゴシック" pitchFamily="34" charset="-128"/>
                <a:cs typeface="Arial" pitchFamily="34" charset="0"/>
              </a:rPr>
              <a:t> e </a:t>
            </a:r>
            <a:r>
              <a:rPr lang="en-US" dirty="0" err="1" smtClean="0">
                <a:latin typeface="Arial" pitchFamily="34" charset="0"/>
                <a:ea typeface="ＭＳ Ｐゴシック" pitchFamily="34" charset="-128"/>
                <a:cs typeface="Arial" pitchFamily="34" charset="0"/>
              </a:rPr>
              <a:t>impulsivos</a:t>
            </a:r>
            <a:r>
              <a:rPr lang="en-US" dirty="0" smtClean="0">
                <a:latin typeface="Arial" pitchFamily="34" charset="0"/>
                <a:ea typeface="ＭＳ Ｐゴシック" pitchFamily="34" charset="-128"/>
                <a:cs typeface="Arial" pitchFamily="34" charset="0"/>
              </a:rPr>
              <a:t> </a:t>
            </a:r>
            <a:r>
              <a:rPr lang="en-US" dirty="0" err="1" smtClean="0">
                <a:latin typeface="Arial" pitchFamily="34" charset="0"/>
                <a:ea typeface="ＭＳ Ｐゴシック" pitchFamily="34" charset="-128"/>
                <a:cs typeface="Arial" pitchFamily="34" charset="0"/>
              </a:rPr>
              <a:t>que</a:t>
            </a:r>
            <a:r>
              <a:rPr lang="en-US" dirty="0" smtClean="0">
                <a:latin typeface="Arial" pitchFamily="34" charset="0"/>
                <a:ea typeface="ＭＳ Ｐゴシック" pitchFamily="34" charset="-128"/>
                <a:cs typeface="Arial" pitchFamily="34" charset="0"/>
              </a:rPr>
              <a:t> los </a:t>
            </a:r>
            <a:r>
              <a:rPr lang="en-US" dirty="0" err="1" smtClean="0">
                <a:latin typeface="Arial" pitchFamily="34" charset="0"/>
                <a:ea typeface="ＭＳ Ｐゴシック" pitchFamily="34" charset="-128"/>
                <a:cs typeface="Arial" pitchFamily="34" charset="0"/>
              </a:rPr>
              <a:t>niños</a:t>
            </a:r>
            <a:r>
              <a:rPr lang="en-US" dirty="0" smtClean="0">
                <a:latin typeface="Arial" pitchFamily="34" charset="0"/>
                <a:ea typeface="ＭＳ Ｐゴシック" pitchFamily="34" charset="-128"/>
                <a:cs typeface="Arial" pitchFamily="34" charset="0"/>
              </a:rPr>
              <a:t> con TDAH-I</a:t>
            </a:r>
            <a:r>
              <a:rPr lang="en-US" baseline="30000" dirty="0" smtClean="0">
                <a:latin typeface="Arial" pitchFamily="34" charset="0"/>
                <a:ea typeface="ＭＳ Ｐゴシック" pitchFamily="34" charset="-128"/>
                <a:cs typeface="Arial" pitchFamily="34" charset="0"/>
              </a:rPr>
              <a:t/>
            </a:r>
            <a:br>
              <a:rPr lang="en-US" baseline="30000" dirty="0" smtClean="0">
                <a:latin typeface="Arial" pitchFamily="34" charset="0"/>
                <a:ea typeface="ＭＳ Ｐゴシック" pitchFamily="34" charset="-128"/>
                <a:cs typeface="Arial" pitchFamily="34" charset="0"/>
              </a:rPr>
            </a:br>
            <a:endParaRPr lang="en-US" dirty="0" smtClean="0">
              <a:latin typeface="Arial" pitchFamily="34" charset="0"/>
              <a:ea typeface="ＭＳ Ｐゴシック" pitchFamily="34" charset="-128"/>
              <a:cs typeface="Arial" pitchFamily="34" charset="0"/>
            </a:endParaRPr>
          </a:p>
          <a:p>
            <a:pPr eaLnBrk="1" hangingPunct="1"/>
            <a:r>
              <a:rPr lang="en-US" dirty="0" smtClean="0">
                <a:latin typeface="Arial" pitchFamily="34" charset="0"/>
                <a:ea typeface="ＭＳ Ｐゴシック" pitchFamily="34" charset="-128"/>
                <a:cs typeface="Arial" pitchFamily="34" charset="0"/>
              </a:rPr>
              <a:t>El TDAH-C produce mayor </a:t>
            </a:r>
            <a:r>
              <a:rPr lang="en-US" dirty="0" err="1" smtClean="0">
                <a:latin typeface="Arial" pitchFamily="34" charset="0"/>
                <a:ea typeface="ＭＳ Ｐゴシック" pitchFamily="34" charset="-128"/>
                <a:cs typeface="Arial" pitchFamily="34" charset="0"/>
              </a:rPr>
              <a:t>deterioro</a:t>
            </a:r>
            <a:r>
              <a:rPr lang="en-US" dirty="0" smtClean="0">
                <a:latin typeface="Arial" pitchFamily="34" charset="0"/>
                <a:ea typeface="ＭＳ Ｐゴシック" pitchFamily="34" charset="-128"/>
                <a:cs typeface="Arial" pitchFamily="34" charset="0"/>
              </a:rPr>
              <a:t> del </a:t>
            </a:r>
            <a:r>
              <a:rPr lang="en-US" dirty="0" err="1" smtClean="0">
                <a:latin typeface="Arial" pitchFamily="34" charset="0"/>
                <a:ea typeface="ＭＳ Ｐゴシック" pitchFamily="34" charset="-128"/>
                <a:cs typeface="Arial" pitchFamily="34" charset="0"/>
              </a:rPr>
              <a:t>rendimiento</a:t>
            </a:r>
            <a:r>
              <a:rPr lang="en-US" dirty="0" smtClean="0">
                <a:latin typeface="Arial" pitchFamily="34" charset="0"/>
                <a:ea typeface="ＭＳ Ｐゴシック" pitchFamily="34" charset="-128"/>
                <a:cs typeface="Arial" pitchFamily="34" charset="0"/>
              </a:rPr>
              <a:t> global</a:t>
            </a:r>
          </a:p>
          <a:p>
            <a:pPr eaLnBrk="1" hangingPunct="1">
              <a:buFontTx/>
              <a:buNone/>
            </a:pPr>
            <a:endParaRPr lang="en-US" sz="2200" dirty="0" smtClean="0">
              <a:ea typeface="ＭＳ Ｐゴシック" pitchFamily="34" charset="-128"/>
              <a:cs typeface="Arial" charset="0"/>
            </a:endParaRPr>
          </a:p>
        </p:txBody>
      </p:sp>
      <p:sp>
        <p:nvSpPr>
          <p:cNvPr id="11268" name="TextBox 3"/>
          <p:cNvSpPr txBox="1">
            <a:spLocks noChangeArrowheads="1"/>
          </p:cNvSpPr>
          <p:nvPr/>
        </p:nvSpPr>
        <p:spPr bwMode="auto">
          <a:xfrm>
            <a:off x="285720" y="6286520"/>
            <a:ext cx="8034362" cy="415498"/>
          </a:xfrm>
          <a:prstGeom prst="rect">
            <a:avLst/>
          </a:prstGeom>
          <a:noFill/>
          <a:ln w="9525">
            <a:noFill/>
            <a:miter lim="800000"/>
            <a:headEnd/>
            <a:tailEnd/>
          </a:ln>
        </p:spPr>
        <p:txBody>
          <a:bodyPr wrap="square">
            <a:spAutoFit/>
          </a:bodyPr>
          <a:lstStyle/>
          <a:p>
            <a:r>
              <a:rPr lang="en-US" sz="1050" dirty="0"/>
              <a:t>1. </a:t>
            </a:r>
            <a:r>
              <a:rPr lang="en-US" sz="1050" dirty="0" err="1"/>
              <a:t>Banaschewski</a:t>
            </a:r>
            <a:r>
              <a:rPr lang="en-US" sz="1050" dirty="0"/>
              <a:t> T &amp; Rohde L. Phenomenology. In: </a:t>
            </a:r>
            <a:r>
              <a:rPr lang="en-US" sz="1050" dirty="0" err="1"/>
              <a:t>Banaschewski</a:t>
            </a:r>
            <a:r>
              <a:rPr lang="en-US" sz="1050" dirty="0"/>
              <a:t> T </a:t>
            </a:r>
            <a:r>
              <a:rPr lang="en-US" sz="1050" i="1" dirty="0"/>
              <a:t>et al.</a:t>
            </a:r>
            <a:r>
              <a:rPr lang="en-US" sz="1050" dirty="0"/>
              <a:t> ADHD and Hyperkinetic Disorder 2010; Oxford Psychiatry Library, Oxford University Press: p8.</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439850"/>
          </a:xfrm>
        </p:spPr>
        <p:txBody>
          <a:bodyPr>
            <a:normAutofit fontScale="90000"/>
          </a:bodyPr>
          <a:lstStyle/>
          <a:p>
            <a:r>
              <a:rPr lang="es-ES" sz="3600" dirty="0" smtClean="0">
                <a:latin typeface="Arial" pitchFamily="34" charset="0"/>
                <a:cs typeface="Arial" pitchFamily="34" charset="0"/>
              </a:rPr>
              <a:t>El TDAH es un problema relativamente leve que desaparece con la edad</a:t>
            </a:r>
            <a:endParaRPr lang="es-ES" dirty="0"/>
          </a:p>
        </p:txBody>
      </p:sp>
      <p:sp>
        <p:nvSpPr>
          <p:cNvPr id="3" name="2 Marcador de contenido"/>
          <p:cNvSpPr>
            <a:spLocks noGrp="1"/>
          </p:cNvSpPr>
          <p:nvPr>
            <p:ph sz="quarter" idx="1"/>
          </p:nvPr>
        </p:nvSpPr>
        <p:spPr>
          <a:xfrm>
            <a:off x="457200" y="1928802"/>
            <a:ext cx="7467600" cy="4545150"/>
          </a:xfrm>
        </p:spPr>
        <p:txBody>
          <a:bodyPr/>
          <a:lstStyle/>
          <a:p>
            <a:pPr algn="just"/>
            <a:r>
              <a:rPr lang="es-ES" dirty="0" smtClean="0">
                <a:latin typeface="Arial" pitchFamily="34" charset="0"/>
                <a:cs typeface="Arial" pitchFamily="34" charset="0"/>
              </a:rPr>
              <a:t>El TDAH persiste en la vida adulta en un </a:t>
            </a:r>
            <a:r>
              <a:rPr lang="es-ES" b="1" dirty="0" smtClean="0">
                <a:solidFill>
                  <a:schemeClr val="accent1"/>
                </a:solidFill>
                <a:latin typeface="Arial" pitchFamily="34" charset="0"/>
                <a:cs typeface="Arial" pitchFamily="34" charset="0"/>
              </a:rPr>
              <a:t>30-70%</a:t>
            </a:r>
            <a:r>
              <a:rPr lang="es-ES" dirty="0" smtClean="0">
                <a:latin typeface="Arial" pitchFamily="34" charset="0"/>
                <a:cs typeface="Arial" pitchFamily="34" charset="0"/>
              </a:rPr>
              <a:t> de los casos, y sus síntomas también implican entonces dificultades personales, familiares y laborales. Además, su presencia, sobre todo sin tratamiento, es un </a:t>
            </a:r>
            <a:r>
              <a:rPr lang="es-ES" dirty="0" smtClean="0">
                <a:solidFill>
                  <a:schemeClr val="accent2">
                    <a:lumMod val="75000"/>
                  </a:schemeClr>
                </a:solidFill>
                <a:latin typeface="Arial" pitchFamily="34" charset="0"/>
                <a:cs typeface="Arial" pitchFamily="34" charset="0"/>
              </a:rPr>
              <a:t>factor de riesgo </a:t>
            </a:r>
            <a:r>
              <a:rPr lang="es-ES" dirty="0" smtClean="0">
                <a:latin typeface="Arial" pitchFamily="34" charset="0"/>
                <a:cs typeface="Arial" pitchFamily="34" charset="0"/>
              </a:rPr>
              <a:t>importante para la aparición de otros trastornos como ansiedad, depresión y abuso de drogas, entre otras. </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Arial" pitchFamily="34" charset="0"/>
                <a:cs typeface="Arial" pitchFamily="34" charset="0"/>
              </a:rPr>
              <a:t>Un niño que no es hiperactivo, ¿puede tener TDAH?</a:t>
            </a:r>
            <a:endParaRPr lang="es-ES" sz="3200" dirty="0">
              <a:latin typeface="Arial" pitchFamily="34" charset="0"/>
              <a:cs typeface="Arial" pitchFamily="34" charset="0"/>
            </a:endParaRPr>
          </a:p>
        </p:txBody>
      </p:sp>
      <p:sp>
        <p:nvSpPr>
          <p:cNvPr id="3" name="2 Marcador de contenido"/>
          <p:cNvSpPr>
            <a:spLocks noGrp="1"/>
          </p:cNvSpPr>
          <p:nvPr>
            <p:ph sz="quarter" idx="1"/>
          </p:nvPr>
        </p:nvSpPr>
        <p:spPr/>
        <p:txBody>
          <a:bodyPr>
            <a:normAutofit lnSpcReduction="10000"/>
          </a:bodyPr>
          <a:lstStyle/>
          <a:p>
            <a:pPr algn="just"/>
            <a:r>
              <a:rPr lang="es-ES" dirty="0" smtClean="0">
                <a:latin typeface="Arial" pitchFamily="34" charset="0"/>
                <a:cs typeface="Arial" pitchFamily="34" charset="0"/>
              </a:rPr>
              <a:t>Aunque con frecuencia el TDAH asocia síntomas de hiperactividad e impulsividad, el tipo predominantemente inatento sólo presenta </a:t>
            </a:r>
            <a:r>
              <a:rPr lang="es-ES" dirty="0" smtClean="0">
                <a:solidFill>
                  <a:schemeClr val="accent2">
                    <a:lumMod val="75000"/>
                  </a:schemeClr>
                </a:solidFill>
                <a:latin typeface="Arial" pitchFamily="34" charset="0"/>
                <a:cs typeface="Arial" pitchFamily="34" charset="0"/>
              </a:rPr>
              <a:t>sintomatología de inatención</a:t>
            </a:r>
            <a:r>
              <a:rPr lang="es-ES" dirty="0" smtClean="0">
                <a:latin typeface="Arial" pitchFamily="34" charset="0"/>
                <a:cs typeface="Arial" pitchFamily="34" charset="0"/>
              </a:rPr>
              <a:t>, por lo que las conductas más evidentes (inquietud, </a:t>
            </a:r>
            <a:r>
              <a:rPr lang="es-ES" dirty="0" err="1" smtClean="0">
                <a:latin typeface="Arial" pitchFamily="34" charset="0"/>
                <a:cs typeface="Arial" pitchFamily="34" charset="0"/>
              </a:rPr>
              <a:t>oposicionismo</a:t>
            </a:r>
            <a:r>
              <a:rPr lang="es-ES" dirty="0" smtClean="0">
                <a:latin typeface="Arial" pitchFamily="34" charset="0"/>
                <a:cs typeface="Arial" pitchFamily="34" charset="0"/>
              </a:rPr>
              <a:t>, agresividad) no están presentes en él.</a:t>
            </a:r>
          </a:p>
          <a:p>
            <a:pPr algn="just"/>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Por otra parte, las niñas son menos hiperactivas y menos impulsivas que los niños, por lo que una niña con TDAH puede no manifestar de forma evidente los síntomas conductuales propios del trastorno.</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571480"/>
            <a:ext cx="8229600" cy="714380"/>
          </a:xfrm>
        </p:spPr>
        <p:txBody>
          <a:bodyPr>
            <a:normAutofit fontScale="90000"/>
          </a:bodyPr>
          <a:lstStyle/>
          <a:p>
            <a:r>
              <a:rPr lang="es-ES" dirty="0" smtClean="0"/>
              <a:t/>
            </a:r>
            <a:br>
              <a:rPr lang="es-ES" dirty="0" smtClean="0"/>
            </a:br>
            <a:r>
              <a:rPr lang="es-ES" sz="3600" dirty="0" smtClean="0">
                <a:latin typeface="Arial" pitchFamily="34" charset="0"/>
                <a:cs typeface="Arial" pitchFamily="34" charset="0"/>
              </a:rPr>
              <a:t>El TDAH se debe a la mala educación proporcionada hoy día por los padres</a:t>
            </a:r>
            <a:r>
              <a:rPr lang="es-ES" dirty="0" smtClean="0"/>
              <a:t> </a:t>
            </a:r>
            <a:endParaRPr lang="es-ES" dirty="0"/>
          </a:p>
        </p:txBody>
      </p:sp>
      <p:sp>
        <p:nvSpPr>
          <p:cNvPr id="3" name="2 Marcador de contenido"/>
          <p:cNvSpPr>
            <a:spLocks noGrp="1"/>
          </p:cNvSpPr>
          <p:nvPr>
            <p:ph sz="quarter" idx="1"/>
          </p:nvPr>
        </p:nvSpPr>
        <p:spPr/>
        <p:txBody>
          <a:bodyPr/>
          <a:lstStyle/>
          <a:p>
            <a:pPr algn="just"/>
            <a:r>
              <a:rPr lang="es-ES" dirty="0" smtClean="0">
                <a:latin typeface="Arial" pitchFamily="34" charset="0"/>
                <a:cs typeface="Arial" pitchFamily="34" charset="0"/>
              </a:rPr>
              <a:t>El TDAH es un </a:t>
            </a:r>
            <a:r>
              <a:rPr lang="es-ES" b="1" dirty="0" smtClean="0">
                <a:solidFill>
                  <a:schemeClr val="accent1"/>
                </a:solidFill>
                <a:latin typeface="Arial" pitchFamily="34" charset="0"/>
                <a:cs typeface="Arial" pitchFamily="34" charset="0"/>
              </a:rPr>
              <a:t>trastorno neurobiológico </a:t>
            </a:r>
            <a:r>
              <a:rPr lang="es-ES" dirty="0" smtClean="0">
                <a:latin typeface="Arial" pitchFamily="34" charset="0"/>
                <a:cs typeface="Arial" pitchFamily="34" charset="0"/>
              </a:rPr>
              <a:t>sin relación alguna en su aparición con las características familiares. Si estas son negativas lo agravarán, pero no son causa suficiente para producirlo.</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latin typeface="Arial" pitchFamily="34" charset="0"/>
                <a:cs typeface="Arial" pitchFamily="34" charset="0"/>
              </a:rPr>
              <a:t>El niño con TDAH necesita clases especiales</a:t>
            </a:r>
            <a:endParaRPr lang="es-ES" sz="3200" dirty="0">
              <a:latin typeface="Arial" pitchFamily="34" charset="0"/>
              <a:cs typeface="Arial" pitchFamily="34" charset="0"/>
            </a:endParaRPr>
          </a:p>
        </p:txBody>
      </p:sp>
      <p:sp>
        <p:nvSpPr>
          <p:cNvPr id="3" name="2 Marcador de contenido"/>
          <p:cNvSpPr>
            <a:spLocks noGrp="1"/>
          </p:cNvSpPr>
          <p:nvPr>
            <p:ph sz="quarter" idx="1"/>
          </p:nvPr>
        </p:nvSpPr>
        <p:spPr/>
        <p:txBody>
          <a:bodyPr>
            <a:normAutofit/>
          </a:bodyPr>
          <a:lstStyle/>
          <a:p>
            <a:endParaRPr lang="es-ES" dirty="0" smtClean="0"/>
          </a:p>
          <a:p>
            <a:endParaRPr lang="es-ES" dirty="0" smtClean="0"/>
          </a:p>
          <a:p>
            <a:pPr algn="just"/>
            <a:r>
              <a:rPr lang="es-ES" dirty="0" smtClean="0">
                <a:latin typeface="Arial" pitchFamily="34" charset="0"/>
                <a:cs typeface="Arial" pitchFamily="34" charset="0"/>
              </a:rPr>
              <a:t>El TDAH </a:t>
            </a:r>
            <a:r>
              <a:rPr lang="es-ES" b="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no afecta necesariamente a la capacidad intelectual</a:t>
            </a:r>
            <a:r>
              <a:rPr lang="es-ES" dirty="0" smtClean="0">
                <a:latin typeface="Arial" pitchFamily="34" charset="0"/>
                <a:cs typeface="Arial" pitchFamily="34" charset="0"/>
              </a:rPr>
              <a:t>, aunque sus síntomas sí afectan al rendimiento escolar. Por ello, los niños con TDAH pueden precisar intervenciones específicas de tipo pedagógico, pero no una ubicación escolar diferente al resto de los niños de su edad y nivel de desarrollo. </a:t>
            </a: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71472" y="2571744"/>
            <a:ext cx="7467600" cy="1473316"/>
          </a:xfrm>
        </p:spPr>
        <p:txBody>
          <a:bodyPr>
            <a:normAutofit fontScale="92500" lnSpcReduction="20000"/>
          </a:bodyPr>
          <a:lstStyle/>
          <a:p>
            <a:pPr>
              <a:buNone/>
            </a:pPr>
            <a:r>
              <a:rPr lang="es-ES" i="1" dirty="0" smtClean="0"/>
              <a:t>   “</a:t>
            </a:r>
            <a:r>
              <a:rPr lang="es-ES" b="1" i="1" dirty="0" smtClean="0"/>
              <a:t>Alcanzar las nubes</a:t>
            </a:r>
            <a:r>
              <a:rPr lang="es-ES" i="1" dirty="0" smtClean="0"/>
              <a:t>”,  “Este es probablemente el final de mi vida, caminar sobre ese cable. Y, por otra parte, algo a lo que no me podría resistir, ni haría ningún esfuerzo por resistirme, ese cable me llama. Y la muerte está muy cercana”</a:t>
            </a:r>
            <a:endParaRPr lang="es-ES" dirty="0" smtClean="0"/>
          </a:p>
          <a:p>
            <a:endParaRPr lang="es-ES" dirty="0"/>
          </a:p>
        </p:txBody>
      </p:sp>
      <p:pic>
        <p:nvPicPr>
          <p:cNvPr id="4" name="3 Imagen" descr="descarga (1).jpg"/>
          <p:cNvPicPr>
            <a:picLocks noChangeAspect="1"/>
          </p:cNvPicPr>
          <p:nvPr/>
        </p:nvPicPr>
        <p:blipFill>
          <a:blip r:embed="rId2"/>
          <a:stretch>
            <a:fillRect/>
          </a:stretch>
        </p:blipFill>
        <p:spPr>
          <a:xfrm>
            <a:off x="1071538" y="4357694"/>
            <a:ext cx="2466975" cy="1847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4 Imagen" descr="images.jpg"/>
          <p:cNvPicPr>
            <a:picLocks noChangeAspect="1"/>
          </p:cNvPicPr>
          <p:nvPr/>
        </p:nvPicPr>
        <p:blipFill>
          <a:blip r:embed="rId3"/>
          <a:stretch>
            <a:fillRect/>
          </a:stretch>
        </p:blipFill>
        <p:spPr>
          <a:xfrm>
            <a:off x="5072066" y="285728"/>
            <a:ext cx="2552700" cy="17907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5 Imagen" descr="policia_de_nueva_york.jpg"/>
          <p:cNvPicPr>
            <a:picLocks noChangeAspect="1"/>
          </p:cNvPicPr>
          <p:nvPr/>
        </p:nvPicPr>
        <p:blipFill>
          <a:blip r:embed="rId4"/>
          <a:stretch>
            <a:fillRect/>
          </a:stretch>
        </p:blipFill>
        <p:spPr>
          <a:xfrm>
            <a:off x="1285852" y="571480"/>
            <a:ext cx="1603495" cy="1224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6 Imagen" descr="descarga.jpg"/>
          <p:cNvPicPr>
            <a:picLocks noChangeAspect="1"/>
          </p:cNvPicPr>
          <p:nvPr/>
        </p:nvPicPr>
        <p:blipFill>
          <a:blip r:embed="rId5"/>
          <a:stretch>
            <a:fillRect/>
          </a:stretch>
        </p:blipFill>
        <p:spPr>
          <a:xfrm>
            <a:off x="5715008" y="4000504"/>
            <a:ext cx="1847850" cy="24669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Gracias por vuestra participación</a:t>
            </a:r>
            <a:endParaRPr lang="es-ES" dirty="0"/>
          </a:p>
        </p:txBody>
      </p:sp>
      <p:pic>
        <p:nvPicPr>
          <p:cNvPr id="6146" name="Picture 2" descr="C:\Users\Leticia\Desktop\preguntas-frecuentes-mama-quiero-tener-un-blog.jpg"/>
          <p:cNvPicPr>
            <a:picLocks noGrp="1" noChangeAspect="1" noChangeArrowheads="1"/>
          </p:cNvPicPr>
          <p:nvPr>
            <p:ph idx="1"/>
          </p:nvPr>
        </p:nvPicPr>
        <p:blipFill>
          <a:blip r:embed="rId2"/>
          <a:srcRect/>
          <a:stretch>
            <a:fillRect/>
          </a:stretch>
        </p:blipFill>
        <p:spPr bwMode="auto">
          <a:xfrm>
            <a:off x="2803525" y="2471737"/>
            <a:ext cx="4762500" cy="2752725"/>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457200" y="274638"/>
            <a:ext cx="7467600" cy="654032"/>
          </a:xfrm>
        </p:spPr>
        <p:txBody>
          <a:bodyPr>
            <a:normAutofit/>
          </a:bodyPr>
          <a:lstStyle/>
          <a:p>
            <a:r>
              <a:rPr lang="es-ES" sz="3200" dirty="0" smtClean="0">
                <a:latin typeface="Arial" pitchFamily="34" charset="0"/>
                <a:cs typeface="Arial" pitchFamily="34" charset="0"/>
              </a:rPr>
              <a:t>Tengo TDAH y tengo cosas buenas…</a:t>
            </a:r>
            <a:endParaRPr lang="es-ES" sz="3200" dirty="0">
              <a:latin typeface="Arial" pitchFamily="34" charset="0"/>
              <a:cs typeface="Arial" pitchFamily="34" charset="0"/>
            </a:endParaRPr>
          </a:p>
        </p:txBody>
      </p:sp>
      <p:sp>
        <p:nvSpPr>
          <p:cNvPr id="9" name="8 Marcador de contenido"/>
          <p:cNvSpPr>
            <a:spLocks noGrp="1"/>
          </p:cNvSpPr>
          <p:nvPr>
            <p:ph sz="quarter" idx="1"/>
          </p:nvPr>
        </p:nvSpPr>
        <p:spPr>
          <a:xfrm>
            <a:off x="457200" y="1071546"/>
            <a:ext cx="7467600" cy="5572164"/>
          </a:xfrm>
        </p:spPr>
        <p:txBody>
          <a:bodyPr>
            <a:normAutofit fontScale="92500" lnSpcReduction="20000"/>
          </a:bodyPr>
          <a:lstStyle/>
          <a:p>
            <a:r>
              <a:rPr lang="es-ES" sz="1300" dirty="0" smtClean="0">
                <a:latin typeface="Arial" pitchFamily="34" charset="0"/>
                <a:cs typeface="Arial" pitchFamily="34" charset="0"/>
              </a:rPr>
              <a:t>Tengo mucha </a:t>
            </a:r>
            <a:r>
              <a:rPr lang="es-ES" sz="1300" b="1" dirty="0" smtClean="0">
                <a:latin typeface="Arial" pitchFamily="34" charset="0"/>
                <a:cs typeface="Arial" pitchFamily="34" charset="0"/>
              </a:rPr>
              <a:t>energía.</a:t>
            </a:r>
          </a:p>
          <a:p>
            <a:r>
              <a:rPr lang="es-ES" sz="1300" dirty="0" smtClean="0">
                <a:latin typeface="Arial" pitchFamily="34" charset="0"/>
                <a:cs typeface="Arial" pitchFamily="34" charset="0"/>
              </a:rPr>
              <a:t>Estoy dispuesto a arriesgarme y probar cosas nuevas.</a:t>
            </a:r>
          </a:p>
          <a:p>
            <a:r>
              <a:rPr lang="es-ES" sz="1300" dirty="0" smtClean="0">
                <a:latin typeface="Arial" pitchFamily="34" charset="0"/>
                <a:cs typeface="Arial" pitchFamily="34" charset="0"/>
              </a:rPr>
              <a:t>Estoy siempre listo para hablar. Puedo hablar mucho.</a:t>
            </a:r>
          </a:p>
          <a:p>
            <a:r>
              <a:rPr lang="es-ES" sz="1300" dirty="0" smtClean="0">
                <a:latin typeface="Arial" pitchFamily="34" charset="0"/>
                <a:cs typeface="Arial" pitchFamily="34" charset="0"/>
              </a:rPr>
              <a:t>Me llevo bien con los adultos.</a:t>
            </a:r>
          </a:p>
          <a:p>
            <a:r>
              <a:rPr lang="es-ES" sz="1300" dirty="0" smtClean="0">
                <a:latin typeface="Arial" pitchFamily="34" charset="0"/>
                <a:cs typeface="Arial" pitchFamily="34" charset="0"/>
              </a:rPr>
              <a:t>Soy inteligente… o no.</a:t>
            </a:r>
          </a:p>
          <a:p>
            <a:r>
              <a:rPr lang="es-ES" sz="1300" dirty="0" smtClean="0">
                <a:latin typeface="Arial" pitchFamily="34" charset="0"/>
                <a:cs typeface="Arial" pitchFamily="34" charset="0"/>
              </a:rPr>
              <a:t>Puedo hacer muchas cosas al mismo tiempo… o no.</a:t>
            </a:r>
          </a:p>
          <a:p>
            <a:r>
              <a:rPr lang="es-ES" sz="1300" dirty="0" smtClean="0">
                <a:latin typeface="Arial" pitchFamily="34" charset="0"/>
                <a:cs typeface="Arial" pitchFamily="34" charset="0"/>
              </a:rPr>
              <a:t>Necesito dormir menos que el resto de la gente… o más.</a:t>
            </a:r>
          </a:p>
          <a:p>
            <a:r>
              <a:rPr lang="es-ES" sz="1300" dirty="0" smtClean="0">
                <a:latin typeface="Arial" pitchFamily="34" charset="0"/>
                <a:cs typeface="Arial" pitchFamily="34" charset="0"/>
              </a:rPr>
              <a:t>Tengo gran sentido del </a:t>
            </a:r>
            <a:r>
              <a:rPr lang="es-ES" sz="1300" b="1" dirty="0" smtClean="0">
                <a:latin typeface="Arial" pitchFamily="34" charset="0"/>
                <a:cs typeface="Arial" pitchFamily="34" charset="0"/>
              </a:rPr>
              <a:t>humor.</a:t>
            </a:r>
          </a:p>
          <a:p>
            <a:r>
              <a:rPr lang="es-ES" sz="1300" dirty="0" smtClean="0">
                <a:latin typeface="Arial" pitchFamily="34" charset="0"/>
                <a:cs typeface="Arial" pitchFamily="34" charset="0"/>
              </a:rPr>
              <a:t>Poseo gran habilidad para cuidar niños menores.</a:t>
            </a:r>
          </a:p>
          <a:p>
            <a:r>
              <a:rPr lang="es-ES" sz="1300" dirty="0" smtClean="0">
                <a:latin typeface="Arial" pitchFamily="34" charset="0"/>
                <a:cs typeface="Arial" pitchFamily="34" charset="0"/>
              </a:rPr>
              <a:t>Soy muy </a:t>
            </a:r>
            <a:r>
              <a:rPr lang="es-ES" sz="1300" b="1" dirty="0" smtClean="0">
                <a:latin typeface="Arial" pitchFamily="34" charset="0"/>
                <a:cs typeface="Arial" pitchFamily="34" charset="0"/>
              </a:rPr>
              <a:t>espontáneo.</a:t>
            </a:r>
          </a:p>
          <a:p>
            <a:r>
              <a:rPr lang="es-ES" sz="1300" dirty="0" smtClean="0">
                <a:latin typeface="Arial" pitchFamily="34" charset="0"/>
                <a:cs typeface="Arial" pitchFamily="34" charset="0"/>
              </a:rPr>
              <a:t>Veo detalles y cosas que otra gente no ve.</a:t>
            </a:r>
          </a:p>
          <a:p>
            <a:r>
              <a:rPr lang="es-ES" sz="1300" dirty="0" smtClean="0">
                <a:latin typeface="Arial" pitchFamily="34" charset="0"/>
                <a:cs typeface="Arial" pitchFamily="34" charset="0"/>
              </a:rPr>
              <a:t>Sé lo que se siente cuando se burlan de mí o me meto en problemas, entonces puedo entender al resto.</a:t>
            </a:r>
          </a:p>
          <a:p>
            <a:r>
              <a:rPr lang="es-ES" sz="1300" dirty="0" smtClean="0">
                <a:latin typeface="Arial" pitchFamily="34" charset="0"/>
                <a:cs typeface="Arial" pitchFamily="34" charset="0"/>
              </a:rPr>
              <a:t>Puedo pensar soluciones novedosas para los problemas.</a:t>
            </a:r>
          </a:p>
          <a:p>
            <a:r>
              <a:rPr lang="es-ES" sz="1300" dirty="0" smtClean="0">
                <a:latin typeface="Arial" pitchFamily="34" charset="0"/>
                <a:cs typeface="Arial" pitchFamily="34" charset="0"/>
              </a:rPr>
              <a:t>Siempre estoy listo para ayudar. Soy diligente.</a:t>
            </a:r>
          </a:p>
          <a:p>
            <a:r>
              <a:rPr lang="es-ES" sz="1300" dirty="0" smtClean="0">
                <a:latin typeface="Arial" pitchFamily="34" charset="0"/>
                <a:cs typeface="Arial" pitchFamily="34" charset="0"/>
              </a:rPr>
              <a:t>Soy muy </a:t>
            </a:r>
            <a:r>
              <a:rPr lang="es-ES" sz="1300" b="1" dirty="0" smtClean="0">
                <a:latin typeface="Arial" pitchFamily="34" charset="0"/>
                <a:cs typeface="Arial" pitchFamily="34" charset="0"/>
              </a:rPr>
              <a:t>imaginativo y creativo</a:t>
            </a:r>
            <a:r>
              <a:rPr lang="es-ES" sz="1300" dirty="0" smtClean="0">
                <a:latin typeface="Arial" pitchFamily="34" charset="0"/>
                <a:cs typeface="Arial" pitchFamily="34" charset="0"/>
              </a:rPr>
              <a:t>.</a:t>
            </a:r>
          </a:p>
          <a:p>
            <a:r>
              <a:rPr lang="es-ES" sz="1300" dirty="0" smtClean="0">
                <a:latin typeface="Arial" pitchFamily="34" charset="0"/>
                <a:cs typeface="Arial" pitchFamily="34" charset="0"/>
              </a:rPr>
              <a:t>Siempre estoy </a:t>
            </a:r>
            <a:r>
              <a:rPr lang="es-ES" sz="1300" b="1" dirty="0" smtClean="0">
                <a:latin typeface="Arial" pitchFamily="34" charset="0"/>
                <a:cs typeface="Arial" pitchFamily="34" charset="0"/>
              </a:rPr>
              <a:t>dispuesto</a:t>
            </a:r>
            <a:r>
              <a:rPr lang="es-ES" sz="1300" dirty="0" smtClean="0">
                <a:latin typeface="Arial" pitchFamily="34" charset="0"/>
                <a:cs typeface="Arial" pitchFamily="34" charset="0"/>
              </a:rPr>
              <a:t> a hacer nuevos amigos.</a:t>
            </a:r>
          </a:p>
          <a:p>
            <a:r>
              <a:rPr lang="es-ES" sz="1300" dirty="0" smtClean="0">
                <a:latin typeface="Arial" pitchFamily="34" charset="0"/>
                <a:cs typeface="Arial" pitchFamily="34" charset="0"/>
              </a:rPr>
              <a:t>Siempre me interesan las cosas nuevas.</a:t>
            </a:r>
          </a:p>
          <a:p>
            <a:r>
              <a:rPr lang="es-ES" sz="1300" dirty="0" smtClean="0">
                <a:latin typeface="Arial" pitchFamily="34" charset="0"/>
                <a:cs typeface="Arial" pitchFamily="34" charset="0"/>
              </a:rPr>
              <a:t>Poseo una gran memoria, aunque por despiste no recuerde donde dejé mi abrigo.</a:t>
            </a:r>
          </a:p>
          <a:p>
            <a:r>
              <a:rPr lang="es-ES" sz="1300" dirty="0" smtClean="0">
                <a:latin typeface="Arial" pitchFamily="34" charset="0"/>
                <a:cs typeface="Arial" pitchFamily="34" charset="0"/>
              </a:rPr>
              <a:t>Soy más divertido que la mayoría de las personas… o no.</a:t>
            </a:r>
          </a:p>
          <a:p>
            <a:r>
              <a:rPr lang="es-ES" sz="1300" dirty="0" smtClean="0">
                <a:latin typeface="Arial" pitchFamily="34" charset="0"/>
                <a:cs typeface="Arial" pitchFamily="34" charset="0"/>
              </a:rPr>
              <a:t>Soy muy cariñoso.</a:t>
            </a:r>
          </a:p>
          <a:p>
            <a:r>
              <a:rPr lang="es-ES" sz="1300" dirty="0" smtClean="0">
                <a:latin typeface="Arial" pitchFamily="34" charset="0"/>
                <a:cs typeface="Arial" pitchFamily="34" charset="0"/>
              </a:rPr>
              <a:t>Me preocupo mucho por mi familia.</a:t>
            </a:r>
          </a:p>
          <a:p>
            <a:r>
              <a:rPr lang="es-ES" sz="1300" dirty="0" smtClean="0">
                <a:latin typeface="Arial" pitchFamily="34" charset="0"/>
                <a:cs typeface="Arial" pitchFamily="34" charset="0"/>
              </a:rPr>
              <a:t>Soy muy </a:t>
            </a:r>
            <a:r>
              <a:rPr lang="es-ES" sz="1300" b="1" dirty="0" smtClean="0">
                <a:latin typeface="Arial" pitchFamily="34" charset="0"/>
                <a:cs typeface="Arial" pitchFamily="34" charset="0"/>
              </a:rPr>
              <a:t>curios</a:t>
            </a:r>
            <a:r>
              <a:rPr lang="es-ES" sz="1300" dirty="0" smtClean="0">
                <a:latin typeface="Arial" pitchFamily="34" charset="0"/>
                <a:cs typeface="Arial" pitchFamily="34" charset="0"/>
              </a:rPr>
              <a:t>o. Soy </a:t>
            </a:r>
            <a:r>
              <a:rPr lang="es-ES" sz="1300" b="1" dirty="0" smtClean="0">
                <a:latin typeface="Arial" pitchFamily="34" charset="0"/>
                <a:cs typeface="Arial" pitchFamily="34" charset="0"/>
              </a:rPr>
              <a:t>sincero</a:t>
            </a:r>
            <a:r>
              <a:rPr lang="es-ES" sz="1300" dirty="0" smtClean="0">
                <a:latin typeface="Arial" pitchFamily="34" charset="0"/>
                <a:cs typeface="Arial" pitchFamily="34" charset="0"/>
              </a:rPr>
              <a:t>. Soy </a:t>
            </a:r>
            <a:r>
              <a:rPr lang="es-ES" sz="1300" b="1" dirty="0" smtClean="0">
                <a:latin typeface="Arial" pitchFamily="34" charset="0"/>
                <a:cs typeface="Arial" pitchFamily="34" charset="0"/>
              </a:rPr>
              <a:t>optimista</a:t>
            </a:r>
            <a:r>
              <a:rPr lang="es-ES" sz="1300" dirty="0" smtClean="0">
                <a:latin typeface="Arial" pitchFamily="34" charset="0"/>
                <a:cs typeface="Arial" pitchFamily="34" charset="0"/>
              </a:rPr>
              <a:t>.</a:t>
            </a:r>
          </a:p>
          <a:p>
            <a:r>
              <a:rPr lang="es-ES" sz="1300" dirty="0" smtClean="0">
                <a:latin typeface="Arial" pitchFamily="34" charset="0"/>
                <a:cs typeface="Arial" pitchFamily="34" charset="0"/>
              </a:rPr>
              <a:t>Perdono fácilmente, no guardo rencor.</a:t>
            </a:r>
          </a:p>
          <a:p>
            <a:endParaRPr lang="es-ES" sz="1200" dirty="0" smtClean="0">
              <a:latin typeface="Arial" pitchFamily="34" charset="0"/>
              <a:cs typeface="Arial" pitchFamily="34" charset="0"/>
            </a:endParaRPr>
          </a:p>
          <a:p>
            <a:endParaRPr lang="es-ES" sz="1200" dirty="0" smtClean="0">
              <a:latin typeface="Arial" pitchFamily="34" charset="0"/>
              <a:cs typeface="Arial" pitchFamily="34" charset="0"/>
            </a:endParaRPr>
          </a:p>
          <a:p>
            <a:endParaRPr lang="es-ES" sz="1200" dirty="0">
              <a:latin typeface="Arial" pitchFamily="34" charset="0"/>
              <a:cs typeface="Arial" pitchFamily="34" charset="0"/>
            </a:endParaRPr>
          </a:p>
        </p:txBody>
      </p:sp>
    </p:spTree>
  </p:cSld>
  <p:clrMapOvr>
    <a:masterClrMapping/>
  </p:clrMapOvr>
  <p:transition>
    <p:blinds/>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74638"/>
            <a:ext cx="7467600" cy="725470"/>
          </a:xfrm>
        </p:spPr>
        <p:txBody>
          <a:bodyPr/>
          <a:lstStyle/>
          <a:p>
            <a:pPr eaLnBrk="1" hangingPunct="1"/>
            <a:r>
              <a:rPr lang="en-GB" dirty="0" err="1" smtClean="0"/>
              <a:t>Bibliografía</a:t>
            </a:r>
            <a:endParaRPr lang="en-GB" dirty="0" smtClean="0"/>
          </a:p>
        </p:txBody>
      </p:sp>
      <p:sp>
        <p:nvSpPr>
          <p:cNvPr id="46084" name="Content Placeholder 2"/>
          <p:cNvSpPr>
            <a:spLocks noGrp="1"/>
          </p:cNvSpPr>
          <p:nvPr>
            <p:ph sz="quarter" idx="1"/>
          </p:nvPr>
        </p:nvSpPr>
        <p:spPr>
          <a:xfrm>
            <a:off x="352425" y="1198563"/>
            <a:ext cx="8351838" cy="5149850"/>
          </a:xfrm>
        </p:spPr>
        <p:txBody>
          <a:bodyPr/>
          <a:lstStyle/>
          <a:p>
            <a:pPr eaLnBrk="1" hangingPunct="1"/>
            <a:r>
              <a:rPr lang="en-US" sz="1200" smtClean="0"/>
              <a:t>American Psychiatric Association. Diagnostic &amp; Statistical Manual of Mental Disorders 2004; 4th Edition (Text Revision).</a:t>
            </a:r>
            <a:endParaRPr lang="en-GB" sz="1200" smtClean="0"/>
          </a:p>
          <a:p>
            <a:pPr eaLnBrk="1" hangingPunct="1"/>
            <a:r>
              <a:rPr lang="en-US" sz="1200" smtClean="0"/>
              <a:t>Anastopoulos AD </a:t>
            </a:r>
            <a:r>
              <a:rPr lang="en-US" sz="1200" i="1" smtClean="0"/>
              <a:t>et al.</a:t>
            </a:r>
            <a:r>
              <a:rPr lang="en-US" sz="1200" smtClean="0"/>
              <a:t> Parenting stress among families of children with attention deficit hyperactivity disorder. </a:t>
            </a:r>
            <a:r>
              <a:rPr lang="en-US" sz="1200" i="1" smtClean="0"/>
              <a:t>J Abnorm Child Psychol </a:t>
            </a:r>
            <a:r>
              <a:rPr lang="en-US" sz="1200" smtClean="0"/>
              <a:t>1992; 20: 503-20.</a:t>
            </a:r>
            <a:endParaRPr lang="en-GB" sz="1200" smtClean="0"/>
          </a:p>
          <a:p>
            <a:pPr eaLnBrk="1" hangingPunct="1"/>
            <a:r>
              <a:rPr lang="en-US" sz="1200" smtClean="0"/>
              <a:t>Banaschewski T &amp; Rohde L. Phenomenology. In: Banaschewski T </a:t>
            </a:r>
            <a:r>
              <a:rPr lang="en-US" sz="1200" i="1" smtClean="0"/>
              <a:t>et al.</a:t>
            </a:r>
            <a:r>
              <a:rPr lang="en-US" sz="1200" smtClean="0"/>
              <a:t> ADHD and Hyperkinetic Disorder 2010; Oxford Psychiatry Library, Oxford University Press: p7, 8, 12-13.</a:t>
            </a:r>
            <a:endParaRPr lang="en-GB" sz="1200" smtClean="0"/>
          </a:p>
          <a:p>
            <a:pPr eaLnBrk="1" hangingPunct="1"/>
            <a:r>
              <a:rPr lang="en-US" sz="1200" smtClean="0"/>
              <a:t>Biederman J &amp; Faraone SV. Current concepts on the neurobiology of attention-deficit/hyperactivity disorder. </a:t>
            </a:r>
            <a:r>
              <a:rPr lang="en-US" sz="1200" i="1" smtClean="0"/>
              <a:t>J Atten Disord</a:t>
            </a:r>
            <a:r>
              <a:rPr lang="en-US" sz="1200" smtClean="0"/>
              <a:t> 2002; 6 (Suppl 1): S7-S16.</a:t>
            </a:r>
            <a:endParaRPr lang="en-GB" sz="1200" smtClean="0"/>
          </a:p>
          <a:p>
            <a:pPr eaLnBrk="1" hangingPunct="1"/>
            <a:r>
              <a:rPr lang="en-US" sz="1200" smtClean="0"/>
              <a:t>Biederman J </a:t>
            </a:r>
            <a:r>
              <a:rPr lang="en-US" sz="1200" i="1" smtClean="0"/>
              <a:t>et al.</a:t>
            </a:r>
            <a:r>
              <a:rPr lang="en-US" sz="1200" smtClean="0"/>
              <a:t> Functional impairments in adults with self-reports of diagnosed ADHD: a controlled study of 1001 adults in the community. </a:t>
            </a:r>
            <a:r>
              <a:rPr lang="en-US" sz="1200" i="1" smtClean="0"/>
              <a:t>J Clin Psychiatry</a:t>
            </a:r>
            <a:r>
              <a:rPr lang="en-US" sz="1200" smtClean="0"/>
              <a:t> 2006; 67(4): 524-40.</a:t>
            </a:r>
            <a:endParaRPr lang="en-GB" sz="1200" smtClean="0"/>
          </a:p>
          <a:p>
            <a:pPr eaLnBrk="1" hangingPunct="1"/>
            <a:r>
              <a:rPr lang="en-GB" sz="1200" smtClean="0"/>
              <a:t>Biederman J, Faraone S, Keenan K </a:t>
            </a:r>
            <a:r>
              <a:rPr lang="en-GB" sz="1200" i="1" smtClean="0"/>
              <a:t>et al. </a:t>
            </a:r>
            <a:r>
              <a:rPr lang="en-GB" sz="1200" smtClean="0"/>
              <a:t>Further evidence for family-genetic risk factors in attention deficit hyperactivity disorder: patterns of co-morbidity in probands and relatives in psychiatrically and pediatrically referred samples. </a:t>
            </a:r>
            <a:r>
              <a:rPr lang="en-GB" sz="1200" i="1" smtClean="0"/>
              <a:t>Arch Gen Psychiatry</a:t>
            </a:r>
            <a:r>
              <a:rPr lang="en-GB" sz="1200" smtClean="0"/>
              <a:t> 1992; 49: 728-738.</a:t>
            </a:r>
          </a:p>
          <a:p>
            <a:pPr eaLnBrk="1" hangingPunct="1"/>
            <a:r>
              <a:rPr lang="en-US" sz="1200" smtClean="0"/>
              <a:t>Eakin L </a:t>
            </a:r>
            <a:r>
              <a:rPr lang="en-US" sz="1200" i="1" smtClean="0"/>
              <a:t>et al.</a:t>
            </a:r>
            <a:r>
              <a:rPr lang="en-US" sz="1200" smtClean="0"/>
              <a:t> The marital and family functioning of adults with ADHD and their spouses. </a:t>
            </a:r>
            <a:r>
              <a:rPr lang="en-US" sz="1200" i="1" smtClean="0"/>
              <a:t>Atten Disord</a:t>
            </a:r>
            <a:r>
              <a:rPr lang="en-US" sz="1200" smtClean="0"/>
              <a:t> 2004; 8(1): 1-10.</a:t>
            </a:r>
            <a:endParaRPr lang="en-GB" sz="1200" smtClean="0"/>
          </a:p>
          <a:p>
            <a:pPr eaLnBrk="1" hangingPunct="1"/>
            <a:r>
              <a:rPr lang="en-US" sz="1200" smtClean="0"/>
              <a:t>Faraone &amp; Doyle. The nature and heritability of attention-deficit/ hyperactivity disorder. </a:t>
            </a:r>
            <a:r>
              <a:rPr lang="en-US" sz="1200" i="1" smtClean="0"/>
              <a:t>Child Adolesc Psychiatry Clin N Am </a:t>
            </a:r>
            <a:r>
              <a:rPr lang="en-US" sz="1200" smtClean="0"/>
              <a:t>2001; 10: 299-316.</a:t>
            </a:r>
            <a:endParaRPr lang="en-GB" sz="1200" smtClean="0"/>
          </a:p>
          <a:p>
            <a:pPr eaLnBrk="1" hangingPunct="1"/>
            <a:r>
              <a:rPr lang="en-US" sz="1200" smtClean="0"/>
              <a:t>Faraone </a:t>
            </a:r>
            <a:r>
              <a:rPr lang="en-US" sz="1200" i="1" smtClean="0"/>
              <a:t>et al.</a:t>
            </a:r>
            <a:r>
              <a:rPr lang="en-US" sz="1200" smtClean="0"/>
              <a:t> The age-dependent decline of attention deficit hyperactivity disorder: a meta-analysis of follow-up studies.</a:t>
            </a:r>
            <a:r>
              <a:rPr lang="en-US" sz="1200" i="1" smtClean="0"/>
              <a:t> Psychol Med </a:t>
            </a:r>
            <a:r>
              <a:rPr lang="en-US" sz="1200" smtClean="0"/>
              <a:t>2006; 36: 159-165.</a:t>
            </a:r>
            <a:endParaRPr lang="en-GB" sz="1200" smtClean="0"/>
          </a:p>
          <a:p>
            <a:pPr eaLnBrk="1" hangingPunct="1"/>
            <a:r>
              <a:rPr lang="en-US" sz="1200" smtClean="0"/>
              <a:t>Faraone </a:t>
            </a:r>
            <a:r>
              <a:rPr lang="en-US" sz="1200" i="1" smtClean="0"/>
              <a:t>et al</a:t>
            </a:r>
            <a:r>
              <a:rPr lang="en-US" sz="1200" smtClean="0"/>
              <a:t>. The worldwide prevalence of ADHD: is it an American condition? </a:t>
            </a:r>
            <a:r>
              <a:rPr lang="en-US" sz="1200" i="1" smtClean="0"/>
              <a:t>World Psychiatry </a:t>
            </a:r>
            <a:r>
              <a:rPr lang="en-US" sz="1200" smtClean="0"/>
              <a:t>2003; 2: 104-113.</a:t>
            </a:r>
          </a:p>
          <a:p>
            <a:pPr eaLnBrk="1" hangingPunct="1"/>
            <a:r>
              <a:rPr lang="en-GB" sz="1200" smtClean="0"/>
              <a:t>Fayyad J </a:t>
            </a:r>
            <a:r>
              <a:rPr lang="en-GB" sz="1200" i="1" smtClean="0"/>
              <a:t>et al</a:t>
            </a:r>
            <a:r>
              <a:rPr lang="en-GB" sz="1200" smtClean="0"/>
              <a:t>. Cross-national prevalence and correlates of adult ADHD. </a:t>
            </a:r>
            <a:r>
              <a:rPr lang="en-GB" sz="1200" i="1" smtClean="0"/>
              <a:t>British J Psychiatry</a:t>
            </a:r>
            <a:r>
              <a:rPr lang="en-GB" sz="1200" smtClean="0"/>
              <a:t> 2007;190: 402-409.</a:t>
            </a:r>
            <a:endParaRPr lang="en-US" sz="1200" smtClean="0"/>
          </a:p>
        </p:txBody>
      </p:sp>
      <p:sp>
        <p:nvSpPr>
          <p:cNvPr id="46083" name="Slide Number Placeholder 3"/>
          <p:cNvSpPr>
            <a:spLocks noGrp="1"/>
          </p:cNvSpPr>
          <p:nvPr>
            <p:ph type="sldNum" sz="quarter" idx="15"/>
          </p:nvPr>
        </p:nvSpPr>
        <p:spPr/>
        <p:txBody>
          <a:bodyPr/>
          <a:lstStyle/>
          <a:p>
            <a:pPr>
              <a:defRPr/>
            </a:pPr>
            <a:fld id="{C00AF9C0-7E5D-462A-9D6B-3B30D4271224}" type="slidenum">
              <a:rPr lang="en-GB" smtClean="0"/>
              <a:pPr>
                <a:defRPr/>
              </a:pPr>
              <a:t>97</a:t>
            </a:fld>
            <a:endParaRPr lang="en-GB"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74638"/>
            <a:ext cx="7467600" cy="654032"/>
          </a:xfrm>
        </p:spPr>
        <p:txBody>
          <a:bodyPr/>
          <a:lstStyle/>
          <a:p>
            <a:pPr eaLnBrk="1" hangingPunct="1"/>
            <a:r>
              <a:rPr lang="en-GB" dirty="0" err="1" smtClean="0"/>
              <a:t>Bibliografía</a:t>
            </a:r>
            <a:r>
              <a:rPr lang="en-GB" dirty="0" smtClean="0"/>
              <a:t> (cont.)</a:t>
            </a:r>
          </a:p>
        </p:txBody>
      </p:sp>
      <p:sp>
        <p:nvSpPr>
          <p:cNvPr id="47108" name="Content Placeholder 2"/>
          <p:cNvSpPr>
            <a:spLocks noGrp="1"/>
          </p:cNvSpPr>
          <p:nvPr>
            <p:ph sz="quarter" idx="1"/>
          </p:nvPr>
        </p:nvSpPr>
        <p:spPr>
          <a:xfrm>
            <a:off x="315913" y="1270000"/>
            <a:ext cx="8229600" cy="5000625"/>
          </a:xfrm>
        </p:spPr>
        <p:txBody>
          <a:bodyPr/>
          <a:lstStyle/>
          <a:p>
            <a:pPr eaLnBrk="1" hangingPunct="1"/>
            <a:r>
              <a:rPr lang="en-US" sz="1200" smtClean="0"/>
              <a:t>Gaub M, Carlson CL. Gender differences in ADHD: a meta-analysis and critical review. </a:t>
            </a:r>
            <a:r>
              <a:rPr lang="en-US" sz="1200" i="1" smtClean="0"/>
              <a:t>J Am Acad Child Adolesc Psychiatry</a:t>
            </a:r>
            <a:r>
              <a:rPr lang="en-US" sz="1200" smtClean="0"/>
              <a:t> 1997; 36(8): 1036-45.</a:t>
            </a:r>
            <a:endParaRPr lang="en-GB" sz="1200" smtClean="0"/>
          </a:p>
          <a:p>
            <a:pPr eaLnBrk="1" hangingPunct="1"/>
            <a:r>
              <a:rPr lang="en-US" sz="1200" smtClean="0"/>
              <a:t>Gomez R, Harvey J, Quick C </a:t>
            </a:r>
            <a:r>
              <a:rPr lang="en-US" sz="1200" i="1" smtClean="0"/>
              <a:t>et al.</a:t>
            </a:r>
            <a:r>
              <a:rPr lang="en-US" sz="1200" smtClean="0"/>
              <a:t> DSM-IV AD/HD: Confirmatory factor models, prevalence, and gender and age differences based on parent and teacher ratings of Australian primary school children. </a:t>
            </a:r>
            <a:r>
              <a:rPr lang="en-US" sz="1200" i="1" smtClean="0"/>
              <a:t>J Child Psychol Psychiatry </a:t>
            </a:r>
            <a:r>
              <a:rPr lang="en-US" sz="1200" smtClean="0"/>
              <a:t>1999; 40: 265-274.</a:t>
            </a:r>
            <a:endParaRPr lang="en-GB" sz="1200" smtClean="0"/>
          </a:p>
          <a:p>
            <a:pPr eaLnBrk="1" hangingPunct="1"/>
            <a:r>
              <a:rPr lang="en-GB" sz="1200" smtClean="0"/>
              <a:t>Hudziak J, Derks E, Althoff R </a:t>
            </a:r>
            <a:r>
              <a:rPr lang="en-GB" sz="1200" i="1" smtClean="0"/>
              <a:t>et al. </a:t>
            </a:r>
            <a:r>
              <a:rPr lang="en-GB" sz="1200" smtClean="0"/>
              <a:t>The genetic and environmental contributions to attention deficit hyperactivity disorder as measured by the Conners’ Rating Scales – revised. </a:t>
            </a:r>
            <a:r>
              <a:rPr lang="en-GB" sz="1200" i="1" smtClean="0"/>
              <a:t>Am J Psychiatry</a:t>
            </a:r>
            <a:r>
              <a:rPr lang="en-GB" sz="1200" smtClean="0"/>
              <a:t> 2005; 162: 1614-1620.</a:t>
            </a:r>
          </a:p>
          <a:p>
            <a:pPr eaLnBrk="1" hangingPunct="1"/>
            <a:r>
              <a:rPr lang="en-US" sz="1200" smtClean="0"/>
              <a:t>Kendall J </a:t>
            </a:r>
            <a:r>
              <a:rPr lang="en-US" sz="1200" i="1" smtClean="0"/>
              <a:t>et al.</a:t>
            </a:r>
            <a:r>
              <a:rPr lang="en-US" sz="1200" smtClean="0"/>
              <a:t> Sibling accounts of attention deficit hyperactivity disorder (ADHD).</a:t>
            </a:r>
            <a:r>
              <a:rPr lang="en-US" sz="1200" i="1" smtClean="0"/>
              <a:t> Fam Process</a:t>
            </a:r>
            <a:r>
              <a:rPr lang="en-US" sz="1200" smtClean="0"/>
              <a:t> 1999; 38(1): 117-136.</a:t>
            </a:r>
            <a:endParaRPr lang="en-US" sz="1200" i="1" smtClean="0"/>
          </a:p>
          <a:p>
            <a:pPr eaLnBrk="1" hangingPunct="1"/>
            <a:r>
              <a:rPr lang="en-US" sz="1200" smtClean="0">
                <a:ea typeface="ＭＳ Ｐゴシック" pitchFamily="34" charset="-128"/>
                <a:cs typeface="Arial" charset="0"/>
              </a:rPr>
              <a:t>Kessler RC </a:t>
            </a:r>
            <a:r>
              <a:rPr lang="en-US" sz="1200" i="1" smtClean="0">
                <a:ea typeface="ＭＳ Ｐゴシック" pitchFamily="34" charset="-128"/>
                <a:cs typeface="Arial" charset="0"/>
              </a:rPr>
              <a:t>et al</a:t>
            </a:r>
            <a:r>
              <a:rPr lang="en-US" sz="1200" smtClean="0">
                <a:ea typeface="ＭＳ Ｐゴシック" pitchFamily="34" charset="-128"/>
                <a:cs typeface="Arial" charset="0"/>
              </a:rPr>
              <a:t>. </a:t>
            </a:r>
            <a:r>
              <a:rPr lang="en-GB" sz="1200" smtClean="0"/>
              <a:t>The prevalence and correlates of adult ADHD in he united states: results from the national comorbidity survey replication. </a:t>
            </a:r>
            <a:r>
              <a:rPr lang="en-US" sz="1200" i="1" smtClean="0">
                <a:ea typeface="ＭＳ Ｐゴシック" pitchFamily="34" charset="-128"/>
              </a:rPr>
              <a:t>J Am Psychiatry</a:t>
            </a:r>
            <a:r>
              <a:rPr lang="en-US" sz="1200" smtClean="0">
                <a:ea typeface="ＭＳ Ｐゴシック" pitchFamily="34" charset="-128"/>
              </a:rPr>
              <a:t> 2006; 163(4): 716-23.</a:t>
            </a:r>
          </a:p>
          <a:p>
            <a:pPr eaLnBrk="1" hangingPunct="1"/>
            <a:r>
              <a:rPr lang="en-GB" sz="1200" smtClean="0"/>
              <a:t>Larsson H, Lichtenstein P, Larsson JO </a:t>
            </a:r>
            <a:r>
              <a:rPr lang="en-GB" sz="1200" i="1" smtClean="0"/>
              <a:t>et al.</a:t>
            </a:r>
            <a:r>
              <a:rPr lang="en-GB" sz="1200" smtClean="0"/>
              <a:t> Genetic contributions to the development of ADHD subtypes from childhood to adolescence. </a:t>
            </a:r>
            <a:r>
              <a:rPr lang="en-GB" sz="1200" i="1" smtClean="0"/>
              <a:t>J Am Acad Child Adolesc Psychiatry</a:t>
            </a:r>
            <a:r>
              <a:rPr lang="en-GB" sz="1200" smtClean="0"/>
              <a:t> 2006; 45: 973-981. </a:t>
            </a:r>
          </a:p>
          <a:p>
            <a:pPr eaLnBrk="1" hangingPunct="1"/>
            <a:r>
              <a:rPr lang="en-US" sz="1200" smtClean="0"/>
              <a:t>Mash EJ </a:t>
            </a:r>
            <a:r>
              <a:rPr lang="en-US" sz="1200" i="1" smtClean="0"/>
              <a:t>et al.</a:t>
            </a:r>
            <a:r>
              <a:rPr lang="en-US" sz="1200" smtClean="0"/>
              <a:t> Parental perceptions of child behaviour problems, parenting self-esteem, and mothers’ reported stress in younger and older hyperactive and normal children. </a:t>
            </a:r>
            <a:r>
              <a:rPr lang="en-US" sz="1200" i="1" smtClean="0"/>
              <a:t>J Consult Clin Psychol</a:t>
            </a:r>
            <a:r>
              <a:rPr lang="en-US" sz="1200" smtClean="0"/>
              <a:t> 1983; 51: 85-99.</a:t>
            </a:r>
            <a:endParaRPr lang="en-GB" sz="1200" smtClean="0"/>
          </a:p>
          <a:p>
            <a:pPr eaLnBrk="1" hangingPunct="1"/>
            <a:r>
              <a:rPr lang="en-US" sz="1200" smtClean="0"/>
              <a:t>Murphy KR </a:t>
            </a:r>
            <a:r>
              <a:rPr lang="en-US" sz="1200" i="1" smtClean="0"/>
              <a:t>et al.</a:t>
            </a:r>
            <a:r>
              <a:rPr lang="en-US" sz="1200" smtClean="0"/>
              <a:t> Parents of children with attention-deficit/hyperactivity disorder: psychological and attention impairment. </a:t>
            </a:r>
            <a:r>
              <a:rPr lang="en-US" sz="1200" i="1" smtClean="0"/>
              <a:t>Am J Orthopsychiatry </a:t>
            </a:r>
            <a:r>
              <a:rPr lang="en-US" sz="1200" smtClean="0"/>
              <a:t>1966; 66: 93-102.</a:t>
            </a:r>
            <a:endParaRPr lang="en-GB" sz="1200" smtClean="0"/>
          </a:p>
          <a:p>
            <a:pPr eaLnBrk="1" hangingPunct="1"/>
            <a:r>
              <a:rPr lang="en-US" sz="1200" smtClean="0"/>
              <a:t>National Institute for Health and Clinical Excellence. Attention Deficit Hyperactivity Disorder: Diagnosis and Management of ADHD in Children, Young People and Adults. Clinical Guideline 72. London: National Institute for Health and Clinical Excellence, 2008. Available online at: www.nice.org.uk [accessed July 2010].</a:t>
            </a:r>
            <a:endParaRPr lang="en-GB" sz="1200" smtClean="0"/>
          </a:p>
          <a:p>
            <a:pPr eaLnBrk="1" hangingPunct="1"/>
            <a:endParaRPr lang="en-GB" sz="1200" smtClean="0"/>
          </a:p>
        </p:txBody>
      </p:sp>
      <p:sp>
        <p:nvSpPr>
          <p:cNvPr id="47107" name="Slide Number Placeholder 3"/>
          <p:cNvSpPr>
            <a:spLocks noGrp="1"/>
          </p:cNvSpPr>
          <p:nvPr>
            <p:ph type="sldNum" sz="quarter" idx="15"/>
          </p:nvPr>
        </p:nvSpPr>
        <p:spPr/>
        <p:txBody>
          <a:bodyPr/>
          <a:lstStyle/>
          <a:p>
            <a:pPr>
              <a:defRPr/>
            </a:pPr>
            <a:fld id="{2FA28595-B494-4809-891F-6837C8EE5F4F}" type="slidenum">
              <a:rPr lang="en-GB" smtClean="0"/>
              <a:pPr>
                <a:defRPr/>
              </a:pPr>
              <a:t>98</a:t>
            </a:fld>
            <a:endParaRPr lang="en-GB"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74638"/>
            <a:ext cx="7467600" cy="654032"/>
          </a:xfrm>
        </p:spPr>
        <p:txBody>
          <a:bodyPr/>
          <a:lstStyle/>
          <a:p>
            <a:pPr eaLnBrk="1" hangingPunct="1"/>
            <a:r>
              <a:rPr lang="en-GB" dirty="0" err="1" smtClean="0"/>
              <a:t>Bibliografía</a:t>
            </a:r>
            <a:r>
              <a:rPr lang="en-GB" dirty="0" smtClean="0"/>
              <a:t> (cont.)</a:t>
            </a:r>
          </a:p>
        </p:txBody>
      </p:sp>
      <p:sp>
        <p:nvSpPr>
          <p:cNvPr id="4" name="Content Placeholder 2"/>
          <p:cNvSpPr>
            <a:spLocks noGrp="1"/>
          </p:cNvSpPr>
          <p:nvPr>
            <p:ph sz="quarter" idx="1"/>
          </p:nvPr>
        </p:nvSpPr>
        <p:spPr>
          <a:xfrm>
            <a:off x="315913" y="1195388"/>
            <a:ext cx="8370887" cy="5000625"/>
          </a:xfrm>
        </p:spPr>
        <p:txBody>
          <a:bodyPr>
            <a:normAutofit lnSpcReduction="10000"/>
          </a:bodyPr>
          <a:lstStyle/>
          <a:p>
            <a:pPr eaLnBrk="1" hangingPunct="1">
              <a:defRPr/>
            </a:pPr>
            <a:r>
              <a:rPr lang="en-US" sz="1200" dirty="0" smtClean="0"/>
              <a:t>Nolan EE, </a:t>
            </a:r>
            <a:r>
              <a:rPr lang="en-US" sz="1200" dirty="0" err="1" smtClean="0"/>
              <a:t>Gadow</a:t>
            </a:r>
            <a:r>
              <a:rPr lang="en-US" sz="1200" dirty="0" smtClean="0"/>
              <a:t> KD &amp; </a:t>
            </a:r>
            <a:r>
              <a:rPr lang="en-US" sz="1200" dirty="0" err="1" smtClean="0"/>
              <a:t>Sprafkin</a:t>
            </a:r>
            <a:r>
              <a:rPr lang="en-US" sz="1200" dirty="0" smtClean="0"/>
              <a:t> J. Teacher reports of DSM-IV ADHD, ODD, and CD symptoms in school children. </a:t>
            </a:r>
            <a:r>
              <a:rPr lang="en-US" sz="1200" i="1" dirty="0" smtClean="0"/>
              <a:t>J Am </a:t>
            </a:r>
            <a:r>
              <a:rPr lang="en-US" sz="1200" i="1" dirty="0" err="1" smtClean="0"/>
              <a:t>Acad</a:t>
            </a:r>
            <a:r>
              <a:rPr lang="en-US" sz="1200" i="1" dirty="0" smtClean="0"/>
              <a:t> Child </a:t>
            </a:r>
            <a:r>
              <a:rPr lang="en-US" sz="1200" i="1" dirty="0" err="1" smtClean="0"/>
              <a:t>Adolesc</a:t>
            </a:r>
            <a:r>
              <a:rPr lang="en-US" sz="1200" i="1" dirty="0" smtClean="0"/>
              <a:t> Psychiatry</a:t>
            </a:r>
            <a:r>
              <a:rPr lang="en-US" sz="1200" dirty="0" smtClean="0"/>
              <a:t> 2001;</a:t>
            </a:r>
            <a:r>
              <a:rPr lang="en-US" sz="1200" i="1" dirty="0" smtClean="0"/>
              <a:t> </a:t>
            </a:r>
            <a:r>
              <a:rPr lang="en-US" sz="1200" dirty="0" smtClean="0"/>
              <a:t>40: 241-249. </a:t>
            </a:r>
            <a:endParaRPr lang="en-GB" sz="1200" dirty="0" smtClean="0"/>
          </a:p>
          <a:p>
            <a:pPr eaLnBrk="1" hangingPunct="1">
              <a:defRPr/>
            </a:pPr>
            <a:r>
              <a:rPr lang="en-US" sz="1200" dirty="0" smtClean="0"/>
              <a:t>Pineda D, </a:t>
            </a:r>
            <a:r>
              <a:rPr lang="en-US" sz="1200" dirty="0" err="1" smtClean="0"/>
              <a:t>Ardila</a:t>
            </a:r>
            <a:r>
              <a:rPr lang="en-US" sz="1200" dirty="0" smtClean="0"/>
              <a:t> A, </a:t>
            </a:r>
            <a:r>
              <a:rPr lang="en-US" sz="1200" dirty="0" err="1" smtClean="0"/>
              <a:t>Rosselli</a:t>
            </a:r>
            <a:r>
              <a:rPr lang="en-US" sz="1200" dirty="0" smtClean="0"/>
              <a:t> M </a:t>
            </a:r>
            <a:r>
              <a:rPr lang="en-US" sz="1200" i="1" dirty="0" smtClean="0"/>
              <a:t>et al.</a:t>
            </a:r>
            <a:r>
              <a:rPr lang="en-US" sz="1200" dirty="0" smtClean="0"/>
              <a:t> Prevalence of attention-deficit/hyperactivity disorder symptoms in 4- to 17-year-old children in the general population. </a:t>
            </a:r>
            <a:r>
              <a:rPr lang="en-US" sz="1200" i="1" dirty="0" smtClean="0"/>
              <a:t>J </a:t>
            </a:r>
            <a:r>
              <a:rPr lang="en-US" sz="1200" i="1" dirty="0" err="1" smtClean="0"/>
              <a:t>Abnorm</a:t>
            </a:r>
            <a:r>
              <a:rPr lang="en-US" sz="1200" i="1" dirty="0" smtClean="0"/>
              <a:t> Child </a:t>
            </a:r>
            <a:r>
              <a:rPr lang="en-US" sz="1200" i="1" dirty="0" err="1" smtClean="0"/>
              <a:t>Psychol</a:t>
            </a:r>
            <a:r>
              <a:rPr lang="en-US" sz="1200" dirty="0" smtClean="0"/>
              <a:t> 1999; 27: 455-462.</a:t>
            </a:r>
            <a:endParaRPr lang="en-GB" sz="1200" dirty="0" smtClean="0"/>
          </a:p>
          <a:p>
            <a:pPr eaLnBrk="1" hangingPunct="1">
              <a:defRPr/>
            </a:pPr>
            <a:r>
              <a:rPr lang="en-US" sz="1200" dirty="0" err="1" smtClean="0"/>
              <a:t>Pliszka</a:t>
            </a:r>
            <a:r>
              <a:rPr lang="en-US" sz="1200" dirty="0" smtClean="0"/>
              <a:t> S; AACAP Work Group on Quality Issues. Practice parameter for the assessment and treatment of children and adolescents with attention-deficit/hyperactivity disorder. </a:t>
            </a:r>
            <a:r>
              <a:rPr lang="en-US" sz="1200" i="1" dirty="0" smtClean="0"/>
              <a:t>J Am </a:t>
            </a:r>
            <a:r>
              <a:rPr lang="en-US" sz="1200" i="1" dirty="0" err="1" smtClean="0"/>
              <a:t>Acad</a:t>
            </a:r>
            <a:r>
              <a:rPr lang="en-US" sz="1200" i="1" dirty="0" smtClean="0"/>
              <a:t> Child </a:t>
            </a:r>
            <a:r>
              <a:rPr lang="en-US" sz="1200" i="1" dirty="0" err="1" smtClean="0"/>
              <a:t>Adolesc</a:t>
            </a:r>
            <a:r>
              <a:rPr lang="en-US" sz="1200" i="1" dirty="0" smtClean="0"/>
              <a:t> Psychiatry</a:t>
            </a:r>
            <a:r>
              <a:rPr lang="en-US" sz="1200" dirty="0" smtClean="0"/>
              <a:t> 2007;46(7):894-921.</a:t>
            </a:r>
            <a:endParaRPr lang="en-GB" sz="1200" dirty="0" smtClean="0"/>
          </a:p>
          <a:p>
            <a:pPr eaLnBrk="1" hangingPunct="1">
              <a:defRPr/>
            </a:pPr>
            <a:r>
              <a:rPr lang="en-US" sz="1200" dirty="0" err="1" smtClean="0"/>
              <a:t>Polanczyk</a:t>
            </a:r>
            <a:r>
              <a:rPr lang="en-US" sz="1200" dirty="0" smtClean="0"/>
              <a:t> G </a:t>
            </a:r>
            <a:r>
              <a:rPr lang="en-US" sz="1200" i="1" dirty="0" smtClean="0"/>
              <a:t>et al.</a:t>
            </a:r>
            <a:r>
              <a:rPr lang="en-US" sz="1200" dirty="0" smtClean="0"/>
              <a:t> The worldwide prevalence of inattention/hyperactivity disorder: a systematic review and meta-regression analyses. </a:t>
            </a:r>
            <a:r>
              <a:rPr lang="en-US" sz="1200" i="1" dirty="0" smtClean="0"/>
              <a:t>Am J Psychiatry</a:t>
            </a:r>
            <a:r>
              <a:rPr lang="en-US" sz="1200" dirty="0" smtClean="0"/>
              <a:t> 2007; 164: 942-8.</a:t>
            </a:r>
            <a:endParaRPr lang="en-GB" sz="1200" dirty="0" smtClean="0"/>
          </a:p>
          <a:p>
            <a:pPr eaLnBrk="1" hangingPunct="1">
              <a:defRPr/>
            </a:pPr>
            <a:r>
              <a:rPr lang="en-US" sz="1200" dirty="0" err="1" smtClean="0"/>
              <a:t>Skounti</a:t>
            </a:r>
            <a:r>
              <a:rPr lang="en-US" sz="1200" dirty="0" smtClean="0"/>
              <a:t> </a:t>
            </a:r>
            <a:r>
              <a:rPr lang="en-US" sz="1200" i="1" dirty="0" smtClean="0"/>
              <a:t>et al. </a:t>
            </a:r>
            <a:r>
              <a:rPr lang="en-US" sz="1200" dirty="0" smtClean="0"/>
              <a:t>Variations in prevalence of attention deficit hyperactivity disorder worldwide.</a:t>
            </a:r>
            <a:r>
              <a:rPr lang="en-US" sz="1200" i="1" dirty="0" smtClean="0"/>
              <a:t> </a:t>
            </a:r>
            <a:r>
              <a:rPr lang="en-US" sz="1200" i="1" dirty="0" err="1" smtClean="0"/>
              <a:t>Eur</a:t>
            </a:r>
            <a:r>
              <a:rPr lang="en-US" sz="1200" i="1" dirty="0" smtClean="0"/>
              <a:t> J </a:t>
            </a:r>
            <a:r>
              <a:rPr lang="en-US" sz="1200" i="1" dirty="0" err="1" smtClean="0"/>
              <a:t>Pediatr</a:t>
            </a:r>
            <a:r>
              <a:rPr lang="en-US" sz="1200" i="1" dirty="0" smtClean="0"/>
              <a:t> </a:t>
            </a:r>
            <a:r>
              <a:rPr lang="en-US" sz="1200" dirty="0" smtClean="0"/>
              <a:t>2007;166:117-23.</a:t>
            </a:r>
            <a:endParaRPr lang="en-GB" sz="1200" dirty="0" smtClean="0"/>
          </a:p>
          <a:p>
            <a:pPr eaLnBrk="1" hangingPunct="1">
              <a:defRPr/>
            </a:pPr>
            <a:r>
              <a:rPr lang="en-US" sz="1200" dirty="0" err="1" smtClean="0"/>
              <a:t>Sonuga-Barke</a:t>
            </a:r>
            <a:r>
              <a:rPr lang="en-US" sz="1200" dirty="0" smtClean="0"/>
              <a:t> E. Pathogenesis. In: </a:t>
            </a:r>
            <a:r>
              <a:rPr lang="en-US" sz="1200" dirty="0" err="1" smtClean="0"/>
              <a:t>Banaschewski</a:t>
            </a:r>
            <a:r>
              <a:rPr lang="en-US" sz="1200" dirty="0" smtClean="0"/>
              <a:t> T </a:t>
            </a:r>
            <a:r>
              <a:rPr lang="en-US" sz="1200" i="1" dirty="0" smtClean="0"/>
              <a:t>et al.</a:t>
            </a:r>
            <a:r>
              <a:rPr lang="en-US" sz="1200" dirty="0" smtClean="0"/>
              <a:t> ADHD and Hyperkinetic Disorder 2010; Oxford Psychiatry Library, Oxford University Press: p21, 23, 26.</a:t>
            </a:r>
            <a:endParaRPr lang="en-GB" sz="1200" dirty="0" smtClean="0"/>
          </a:p>
          <a:p>
            <a:pPr eaLnBrk="1" hangingPunct="1">
              <a:defRPr/>
            </a:pPr>
            <a:r>
              <a:rPr lang="en-GB" sz="1200" dirty="0" err="1" smtClean="0"/>
              <a:t>Sprich</a:t>
            </a:r>
            <a:r>
              <a:rPr lang="en-GB" sz="1200" dirty="0" smtClean="0"/>
              <a:t> S, </a:t>
            </a:r>
            <a:r>
              <a:rPr lang="en-GB" sz="1200" dirty="0" err="1" smtClean="0"/>
              <a:t>Biederman</a:t>
            </a:r>
            <a:r>
              <a:rPr lang="en-GB" sz="1200" dirty="0" smtClean="0"/>
              <a:t> J, Crawford MH </a:t>
            </a:r>
            <a:r>
              <a:rPr lang="en-GB" sz="1200" i="1" dirty="0" smtClean="0"/>
              <a:t>et al</a:t>
            </a:r>
            <a:r>
              <a:rPr lang="en-GB" sz="1200" dirty="0" smtClean="0"/>
              <a:t>. Adoptive and biological families of children and adolescents with ADHD. </a:t>
            </a:r>
            <a:r>
              <a:rPr lang="en-GB" sz="1200" i="1" dirty="0" smtClean="0"/>
              <a:t>J Am </a:t>
            </a:r>
            <a:r>
              <a:rPr lang="en-GB" sz="1200" i="1" dirty="0" err="1" smtClean="0"/>
              <a:t>Acad</a:t>
            </a:r>
            <a:r>
              <a:rPr lang="en-GB" sz="1200" i="1" dirty="0" smtClean="0"/>
              <a:t> Child </a:t>
            </a:r>
            <a:r>
              <a:rPr lang="en-GB" sz="1200" i="1" dirty="0" err="1" smtClean="0"/>
              <a:t>Adolesc</a:t>
            </a:r>
            <a:r>
              <a:rPr lang="en-GB" sz="1200" i="1" dirty="0" smtClean="0"/>
              <a:t> Psychiatry</a:t>
            </a:r>
            <a:r>
              <a:rPr lang="en-GB" sz="1200" dirty="0" smtClean="0"/>
              <a:t> 2000; 39:1432-1437.</a:t>
            </a:r>
          </a:p>
          <a:p>
            <a:pPr eaLnBrk="1" hangingPunct="1">
              <a:defRPr/>
            </a:pPr>
            <a:r>
              <a:rPr lang="en-US" sz="1200" dirty="0" smtClean="0"/>
              <a:t>Taylor </a:t>
            </a:r>
            <a:r>
              <a:rPr lang="en-US" sz="1200" i="1" dirty="0" smtClean="0"/>
              <a:t>et al. </a:t>
            </a:r>
            <a:r>
              <a:rPr lang="en-US" sz="1200" dirty="0" smtClean="0"/>
              <a:t>European clinical guidelines for hyperkinetic disorder – first upgrade. </a:t>
            </a:r>
            <a:r>
              <a:rPr lang="en-US" sz="1200" i="1" dirty="0" err="1" smtClean="0"/>
              <a:t>Eur</a:t>
            </a:r>
            <a:r>
              <a:rPr lang="en-US" sz="1200" i="1" dirty="0" smtClean="0"/>
              <a:t> Child </a:t>
            </a:r>
            <a:r>
              <a:rPr lang="en-US" sz="1200" i="1" dirty="0" err="1" smtClean="0"/>
              <a:t>Adolesc</a:t>
            </a:r>
            <a:r>
              <a:rPr lang="en-US" sz="1200" i="1" dirty="0" smtClean="0"/>
              <a:t> Psychiatry </a:t>
            </a:r>
            <a:r>
              <a:rPr lang="en-US" sz="1200" dirty="0" smtClean="0"/>
              <a:t>2004; 13 (</a:t>
            </a:r>
            <a:r>
              <a:rPr lang="en-US" sz="1200" dirty="0" err="1" smtClean="0"/>
              <a:t>Suppl</a:t>
            </a:r>
            <a:r>
              <a:rPr lang="en-US" sz="1200" dirty="0" smtClean="0"/>
              <a:t> 1): I7-I30. </a:t>
            </a:r>
            <a:endParaRPr lang="en-GB" sz="1200" dirty="0" smtClean="0"/>
          </a:p>
          <a:p>
            <a:pPr eaLnBrk="1" hangingPunct="1">
              <a:defRPr/>
            </a:pPr>
            <a:r>
              <a:rPr lang="en-US" sz="1200" dirty="0" err="1" smtClean="0"/>
              <a:t>Thapar</a:t>
            </a:r>
            <a:r>
              <a:rPr lang="en-US" sz="1200" dirty="0" smtClean="0"/>
              <a:t> A, Langley K, </a:t>
            </a:r>
            <a:r>
              <a:rPr lang="en-US" sz="1200" dirty="0" err="1" smtClean="0"/>
              <a:t>Asherson</a:t>
            </a:r>
            <a:r>
              <a:rPr lang="en-US" sz="1200" dirty="0" smtClean="0"/>
              <a:t> P </a:t>
            </a:r>
            <a:r>
              <a:rPr lang="en-US" sz="1200" i="1" dirty="0" smtClean="0"/>
              <a:t>et al.</a:t>
            </a:r>
            <a:r>
              <a:rPr lang="en-US" sz="1200" dirty="0" smtClean="0"/>
              <a:t> Gene-environment interplay in attention-deficit/hyperactivity disorder and the importance of a developmental perspective. </a:t>
            </a:r>
            <a:r>
              <a:rPr lang="en-US" sz="1200" i="1" dirty="0" smtClean="0"/>
              <a:t>Br J Psychiatry</a:t>
            </a:r>
            <a:r>
              <a:rPr lang="en-US" sz="1200" dirty="0" smtClean="0"/>
              <a:t> 2007; 190: 1-3.</a:t>
            </a:r>
          </a:p>
          <a:p>
            <a:pPr eaLnBrk="1" hangingPunct="1">
              <a:defRPr/>
            </a:pPr>
            <a:r>
              <a:rPr lang="en-GB" sz="1200" kern="1200" dirty="0" err="1" smtClean="0"/>
              <a:t>Volkow</a:t>
            </a:r>
            <a:r>
              <a:rPr lang="en-GB" sz="1200" kern="1200" dirty="0" smtClean="0"/>
              <a:t> ND, Wang GJ, </a:t>
            </a:r>
            <a:r>
              <a:rPr lang="en-GB" sz="1200" kern="1200" dirty="0" err="1" smtClean="0"/>
              <a:t>Newcorn</a:t>
            </a:r>
            <a:r>
              <a:rPr lang="en-GB" sz="1200" kern="1200" dirty="0" smtClean="0"/>
              <a:t> J et al. Brain dopamine transporter levels in treatment and drug naïve adults with ADHD. </a:t>
            </a:r>
            <a:r>
              <a:rPr lang="en-GB" sz="1200" kern="1200" dirty="0" err="1" smtClean="0"/>
              <a:t>Neuroimage</a:t>
            </a:r>
            <a:r>
              <a:rPr lang="en-GB" sz="1200" kern="1200" dirty="0" smtClean="0"/>
              <a:t>, 2007; 34(3):1182-1190.</a:t>
            </a:r>
            <a:endParaRPr lang="en-GB" sz="1200" dirty="0" smtClean="0"/>
          </a:p>
          <a:p>
            <a:pPr eaLnBrk="1" hangingPunct="1">
              <a:defRPr/>
            </a:pPr>
            <a:r>
              <a:rPr lang="en-US" sz="1200" dirty="0" err="1" smtClean="0"/>
              <a:t>Wolraich</a:t>
            </a:r>
            <a:r>
              <a:rPr lang="en-US" sz="1200" dirty="0" smtClean="0"/>
              <a:t> ML, Hannah JN, </a:t>
            </a:r>
            <a:r>
              <a:rPr lang="en-US" sz="1200" dirty="0" err="1" smtClean="0"/>
              <a:t>Pinnock</a:t>
            </a:r>
            <a:r>
              <a:rPr lang="en-US" sz="1200" dirty="0" smtClean="0"/>
              <a:t> TY </a:t>
            </a:r>
            <a:r>
              <a:rPr lang="en-US" sz="1200" i="1" dirty="0" smtClean="0"/>
              <a:t>et al.</a:t>
            </a:r>
            <a:r>
              <a:rPr lang="en-US" sz="1200" dirty="0" smtClean="0"/>
              <a:t> Comparison of diagnostic criteria for attention-deficit hyperactivity disorder in a county-wide sample. </a:t>
            </a:r>
            <a:r>
              <a:rPr lang="en-US" sz="1200" i="1" dirty="0" smtClean="0"/>
              <a:t>J Am </a:t>
            </a:r>
            <a:r>
              <a:rPr lang="en-US" sz="1200" i="1" dirty="0" err="1" smtClean="0"/>
              <a:t>Acad</a:t>
            </a:r>
            <a:r>
              <a:rPr lang="en-US" sz="1200" i="1" dirty="0" smtClean="0"/>
              <a:t> Child </a:t>
            </a:r>
            <a:r>
              <a:rPr lang="en-US" sz="1200" i="1" dirty="0" err="1" smtClean="0"/>
              <a:t>Adolesc</a:t>
            </a:r>
            <a:r>
              <a:rPr lang="en-US" sz="1200" i="1" dirty="0" smtClean="0"/>
              <a:t> Psychiatry </a:t>
            </a:r>
            <a:r>
              <a:rPr lang="en-US" sz="1200" dirty="0" smtClean="0"/>
              <a:t>1996; 35: 319-324.</a:t>
            </a:r>
            <a:endParaRPr lang="en-GB" sz="1200" dirty="0" smtClean="0"/>
          </a:p>
          <a:p>
            <a:pPr eaLnBrk="1" hangingPunct="1">
              <a:defRPr/>
            </a:pPr>
            <a:r>
              <a:rPr lang="en-GB" sz="1200" dirty="0" smtClean="0"/>
              <a:t>World Health Organization. The ICD-10 Classification of Mental and Behavioural Disorders 1993; 1: 1-263.</a:t>
            </a:r>
            <a:endParaRPr lang="en-GB" sz="1200" dirty="0"/>
          </a:p>
        </p:txBody>
      </p:sp>
      <p:sp>
        <p:nvSpPr>
          <p:cNvPr id="48131" name="Slide Number Placeholder 3"/>
          <p:cNvSpPr>
            <a:spLocks noGrp="1"/>
          </p:cNvSpPr>
          <p:nvPr>
            <p:ph type="sldNum" sz="quarter" idx="15"/>
          </p:nvPr>
        </p:nvSpPr>
        <p:spPr/>
        <p:txBody>
          <a:bodyPr/>
          <a:lstStyle/>
          <a:p>
            <a:pPr>
              <a:defRPr/>
            </a:pPr>
            <a:fld id="{0EEC068D-C962-45CB-ABD2-454B8AE34B47}" type="slidenum">
              <a:rPr lang="en-GB" smtClean="0"/>
              <a:pPr>
                <a:defRPr/>
              </a:pPr>
              <a:t>99</a:t>
            </a:fld>
            <a:endParaRPr lang="en-GB"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1375</TotalTime>
  <Words>8011</Words>
  <Application>Microsoft Office PowerPoint</Application>
  <PresentationFormat>Presentación en pantalla (4:3)</PresentationFormat>
  <Paragraphs>619</Paragraphs>
  <Slides>99</Slides>
  <Notes>13</Notes>
  <HiddenSlides>0</HiddenSlides>
  <MMClips>0</MMClips>
  <ScaleCrop>false</ScaleCrop>
  <HeadingPairs>
    <vt:vector size="4" baseType="variant">
      <vt:variant>
        <vt:lpstr>Tema</vt:lpstr>
      </vt:variant>
      <vt:variant>
        <vt:i4>1</vt:i4>
      </vt:variant>
      <vt:variant>
        <vt:lpstr>Títulos de diapositiva</vt:lpstr>
      </vt:variant>
      <vt:variant>
        <vt:i4>99</vt:i4>
      </vt:variant>
    </vt:vector>
  </HeadingPairs>
  <TitlesOfParts>
    <vt:vector size="100" baseType="lpstr">
      <vt:lpstr>Mirador</vt:lpstr>
      <vt:lpstr>TDAH: Una Perspectiva Clínica</vt:lpstr>
      <vt:lpstr>¿Qué es el TDAH?</vt:lpstr>
      <vt:lpstr>Diapositiva 3</vt:lpstr>
      <vt:lpstr>Dominios sintomáticos del TDAH</vt:lpstr>
      <vt:lpstr>Dominios sintomáticos del TDAH </vt:lpstr>
      <vt:lpstr>Dominios sintomáticos del TDAH</vt:lpstr>
      <vt:lpstr>Síntomas TDAH</vt:lpstr>
      <vt:lpstr>Subtipos de TDAH</vt:lpstr>
      <vt:lpstr>Subtipos de TDAH1</vt:lpstr>
      <vt:lpstr>TDAH: un trastorno clínicamente heterogéneo</vt:lpstr>
      <vt:lpstr>Diagnósticos concomitantes y diferenciales frecuentes</vt:lpstr>
      <vt:lpstr>¿A qué se debe el TDAH?</vt:lpstr>
      <vt:lpstr>                                Causas del TDAH</vt:lpstr>
      <vt:lpstr>Diapositiva 14</vt:lpstr>
      <vt:lpstr>Diapositiva 15</vt:lpstr>
      <vt:lpstr>Alteraciones anatómicas en el TDAH</vt:lpstr>
      <vt:lpstr>NEUROANATOMÍA DEL TDAH</vt:lpstr>
      <vt:lpstr>Diapositiva 18</vt:lpstr>
      <vt:lpstr>Diapositiva 19</vt:lpstr>
      <vt:lpstr>NEUROANATOMÍA DEL TDAH</vt:lpstr>
      <vt:lpstr>NEUROANATOMÍA DEL TDAH</vt:lpstr>
      <vt:lpstr>Alteraciones en la química cerebral</vt:lpstr>
      <vt:lpstr>NEUROQUÍMICA DEL TDAH</vt:lpstr>
      <vt:lpstr>Diapositiva 24</vt:lpstr>
      <vt:lpstr>Teorías explicativas</vt:lpstr>
      <vt:lpstr>HIPÓTESIS NEUROBIOLÓGICAS</vt:lpstr>
      <vt:lpstr>Factores neurobiológicos </vt:lpstr>
      <vt:lpstr>Factores neurobiológicos </vt:lpstr>
      <vt:lpstr>Factores neurobiológicos </vt:lpstr>
      <vt:lpstr>Diapositiva 30</vt:lpstr>
      <vt:lpstr>Diapositiva 31</vt:lpstr>
      <vt:lpstr>Diapositiva 32</vt:lpstr>
      <vt:lpstr>Diapositiva 33</vt:lpstr>
      <vt:lpstr>Diapositiva 34</vt:lpstr>
      <vt:lpstr>Diapositiva 35</vt:lpstr>
      <vt:lpstr>Diapositiva 36</vt:lpstr>
      <vt:lpstr>modelo teórico de Barkley</vt:lpstr>
      <vt:lpstr>modelo atencional de Mirsky</vt:lpstr>
      <vt:lpstr>Diapositiva 39</vt:lpstr>
      <vt:lpstr>Alteraciones genéticas en el TDAH</vt:lpstr>
      <vt:lpstr>Genética del TDAH</vt:lpstr>
      <vt:lpstr>La influencia del factor ambiental</vt:lpstr>
      <vt:lpstr>                                                Entorno</vt:lpstr>
      <vt:lpstr>Diapositiva 44</vt:lpstr>
      <vt:lpstr>Diapositiva 45</vt:lpstr>
      <vt:lpstr>Diapositiva 46</vt:lpstr>
      <vt:lpstr>                                                Entorno</vt:lpstr>
      <vt:lpstr>Interacciones genes-entorno</vt:lpstr>
      <vt:lpstr>Diapositiva 49</vt:lpstr>
      <vt:lpstr>Diapositiva 50</vt:lpstr>
      <vt:lpstr>Diapositiva 51</vt:lpstr>
      <vt:lpstr>No disponen de los suficientes neurotransmisores(DA, NA) en áreas claves del cerebro que son responsables de organizar el pensamiento, la atención, la planificación, la conducta… Lo que se traduce en una disfunción cerebral</vt:lpstr>
      <vt:lpstr>La evolución del TDAH a lo largo de la vida</vt:lpstr>
      <vt:lpstr>                           Evolución del TDAH</vt:lpstr>
      <vt:lpstr>Diapositiva 55</vt:lpstr>
      <vt:lpstr>Impacto social del TDAH</vt:lpstr>
      <vt:lpstr>Diapositiva 57</vt:lpstr>
      <vt:lpstr>Impacto social del TDAH</vt:lpstr>
      <vt:lpstr>Diapositiva 59</vt:lpstr>
      <vt:lpstr>En adultos, el trastorno también provoca dificultades en sus relaciones sociales, laborales y familiares…</vt:lpstr>
      <vt:lpstr>Diapositiva 61</vt:lpstr>
      <vt:lpstr>Diapositiva 62</vt:lpstr>
      <vt:lpstr>Gasto público destinado al TDAH</vt:lpstr>
      <vt:lpstr> IMPACTO ECONÓMICO</vt:lpstr>
      <vt:lpstr>¿Qué hacer con el tdah?</vt:lpstr>
      <vt:lpstr>Diagnóstico Multimodal</vt:lpstr>
      <vt:lpstr>Diapositiva 67</vt:lpstr>
      <vt:lpstr>Diapositiva 68</vt:lpstr>
      <vt:lpstr>Objetivos del TTO</vt:lpstr>
      <vt:lpstr>Pacientes tratados vs pacientes sin tratar</vt:lpstr>
      <vt:lpstr>Tratamiento precoz y ahorro social</vt:lpstr>
      <vt:lpstr>Ser hiperactivo es positivo si tenemos la habilidad de comprender y tratar el trastorno desde una perspectiva educativa diferente…</vt:lpstr>
      <vt:lpstr>Diapositiva 73</vt:lpstr>
      <vt:lpstr>Diapositiva 74</vt:lpstr>
      <vt:lpstr>¿Qué podemos potenciar en las personas tdah?</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Mitos y Realidades</vt:lpstr>
      <vt:lpstr>El TDAH no existe, es un invento de la Psiquiatría para etiquetar niños difíciles</vt:lpstr>
      <vt:lpstr>Diapositiva 89</vt:lpstr>
      <vt:lpstr>El TDAH es un problema relativamente leve que desaparece con la edad</vt:lpstr>
      <vt:lpstr>Un niño que no es hiperactivo, ¿puede tener TDAH?</vt:lpstr>
      <vt:lpstr> El TDAH se debe a la mala educación proporcionada hoy día por los padres </vt:lpstr>
      <vt:lpstr>El niño con TDAH necesita clases especiales</vt:lpstr>
      <vt:lpstr>Diapositiva 94</vt:lpstr>
      <vt:lpstr>Gracias por vuestra participación</vt:lpstr>
      <vt:lpstr>Tengo TDAH y tengo cosas buenas…</vt:lpstr>
      <vt:lpstr>Bibliografía</vt:lpstr>
      <vt:lpstr>Bibliografía (cont.)</vt:lpstr>
      <vt:lpstr>Bibliografía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Leticia</dc:creator>
  <cp:lastModifiedBy>Leticia</cp:lastModifiedBy>
  <cp:revision>65</cp:revision>
  <dcterms:created xsi:type="dcterms:W3CDTF">2015-04-28T10:02:58Z</dcterms:created>
  <dcterms:modified xsi:type="dcterms:W3CDTF">2015-05-15T10:54:38Z</dcterms:modified>
</cp:coreProperties>
</file>