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308" r:id="rId2"/>
    <p:sldId id="257" r:id="rId3"/>
    <p:sldId id="340" r:id="rId4"/>
    <p:sldId id="275" r:id="rId5"/>
    <p:sldId id="343" r:id="rId6"/>
    <p:sldId id="342" r:id="rId7"/>
    <p:sldId id="280" r:id="rId8"/>
    <p:sldId id="282" r:id="rId9"/>
    <p:sldId id="281" r:id="rId10"/>
    <p:sldId id="285" r:id="rId11"/>
    <p:sldId id="286" r:id="rId12"/>
    <p:sldId id="288" r:id="rId13"/>
    <p:sldId id="344" r:id="rId14"/>
    <p:sldId id="287" r:id="rId15"/>
    <p:sldId id="341" r:id="rId16"/>
    <p:sldId id="345" r:id="rId17"/>
    <p:sldId id="346" r:id="rId18"/>
    <p:sldId id="350" r:id="rId19"/>
    <p:sldId id="304" r:id="rId20"/>
    <p:sldId id="339" r:id="rId21"/>
    <p:sldId id="332" r:id="rId22"/>
    <p:sldId id="333" r:id="rId23"/>
    <p:sldId id="334" r:id="rId24"/>
    <p:sldId id="312" r:id="rId25"/>
    <p:sldId id="338" r:id="rId26"/>
    <p:sldId id="307" r:id="rId27"/>
    <p:sldId id="272" r:id="rId28"/>
  </p:sldIdLst>
  <p:sldSz cx="12192000" cy="6858000"/>
  <p:notesSz cx="6858000" cy="9144000"/>
  <p:defaultTextStyle>
    <a:defPPr>
      <a:defRPr lang="es-ES_trad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074B"/>
    <a:srgbClr val="FF3399"/>
    <a:srgbClr val="0070C0"/>
    <a:srgbClr val="3F3F3F"/>
    <a:srgbClr val="662483"/>
    <a:srgbClr val="FF864E"/>
    <a:srgbClr val="3500FF"/>
    <a:srgbClr val="FB4801"/>
    <a:srgbClr val="FF7E4B"/>
    <a:srgbClr val="F22E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4"/>
  </p:normalViewPr>
  <p:slideViewPr>
    <p:cSldViewPr snapToGrid="0" snapToObjects="1">
      <p:cViewPr varScale="1">
        <p:scale>
          <a:sx n="38" d="100"/>
          <a:sy n="38" d="100"/>
        </p:scale>
        <p:origin x="32" y="3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FE86A-3D97-4682-A27B-DABE8E82580B}" type="datetimeFigureOut">
              <a:rPr lang="es-ES" smtClean="0"/>
              <a:t>04/03/2022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CDA7C-E427-4EAB-A27C-A5647D89BB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911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78C09-5A21-E546-BE41-B706AACA0B90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7097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615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231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8326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2404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7168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8858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0791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50371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85712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8517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47448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88847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37731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pPr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22803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pPr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82422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pPr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15516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pPr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26481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31456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78C09-5A21-E546-BE41-B706AACA0B90}" type="slidenum">
              <a:rPr lang="es-ES" smtClean="0"/>
              <a:pPr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2525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3967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4482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5708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2704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0590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4497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0766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6176-A0FD-BB4F-9C33-854124094C25}" type="datetimeFigureOut">
              <a:rPr lang="es-ES_tradnl" smtClean="0"/>
              <a:pPr/>
              <a:t>04/03/2022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734E-527A-704C-8DE9-0CB803B7518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6176-A0FD-BB4F-9C33-854124094C25}" type="datetimeFigureOut">
              <a:rPr lang="es-ES_tradnl" smtClean="0"/>
              <a:pPr/>
              <a:t>04/03/2022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734E-527A-704C-8DE9-0CB803B7518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6176-A0FD-BB4F-9C33-854124094C25}" type="datetimeFigureOut">
              <a:rPr lang="es-ES_tradnl" smtClean="0"/>
              <a:pPr/>
              <a:t>04/03/2022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734E-527A-704C-8DE9-0CB803B7518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6176-A0FD-BB4F-9C33-854124094C25}" type="datetimeFigureOut">
              <a:rPr lang="es-ES_tradnl" smtClean="0"/>
              <a:pPr/>
              <a:t>04/03/2022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734E-527A-704C-8DE9-0CB803B7518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6176-A0FD-BB4F-9C33-854124094C25}" type="datetimeFigureOut">
              <a:rPr lang="es-ES_tradnl" smtClean="0"/>
              <a:pPr/>
              <a:t>04/03/2022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734E-527A-704C-8DE9-0CB803B7518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6176-A0FD-BB4F-9C33-854124094C25}" type="datetimeFigureOut">
              <a:rPr lang="es-ES_tradnl" smtClean="0"/>
              <a:pPr/>
              <a:t>04/03/2022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734E-527A-704C-8DE9-0CB803B7518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6176-A0FD-BB4F-9C33-854124094C25}" type="datetimeFigureOut">
              <a:rPr lang="es-ES_tradnl" smtClean="0"/>
              <a:pPr/>
              <a:t>04/03/2022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734E-527A-704C-8DE9-0CB803B7518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6176-A0FD-BB4F-9C33-854124094C25}" type="datetimeFigureOut">
              <a:rPr lang="es-ES_tradnl" smtClean="0"/>
              <a:pPr/>
              <a:t>04/03/2022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734E-527A-704C-8DE9-0CB803B7518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6176-A0FD-BB4F-9C33-854124094C25}" type="datetimeFigureOut">
              <a:rPr lang="es-ES_tradnl" smtClean="0"/>
              <a:pPr/>
              <a:t>04/03/2022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734E-527A-704C-8DE9-0CB803B7518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6176-A0FD-BB4F-9C33-854124094C25}" type="datetimeFigureOut">
              <a:rPr lang="es-ES_tradnl" smtClean="0"/>
              <a:pPr/>
              <a:t>04/03/2022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734E-527A-704C-8DE9-0CB803B7518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6176-A0FD-BB4F-9C33-854124094C25}" type="datetimeFigureOut">
              <a:rPr lang="es-ES_tradnl" smtClean="0"/>
              <a:pPr/>
              <a:t>04/03/2022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734E-527A-704C-8DE9-0CB803B7518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56176-A0FD-BB4F-9C33-854124094C25}" type="datetimeFigureOut">
              <a:rPr lang="es-ES_tradnl" smtClean="0"/>
              <a:pPr/>
              <a:t>04/03/2022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3734E-527A-704C-8DE9-0CB803B7518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pn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1.pn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tiff"/><Relationship Id="rId4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27.emf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tiff"/><Relationship Id="rId4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10" Type="http://schemas.openxmlformats.org/officeDocument/2006/relationships/image" Target="../media/image37.png"/><Relationship Id="rId4" Type="http://schemas.openxmlformats.org/officeDocument/2006/relationships/image" Target="../media/image5.png"/><Relationship Id="rId9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telocuentanlasmatematicas.admin@uvigo.es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1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5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pn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Texto&#10;&#10;Descripción generada automáticamente con confianza media">
            <a:extLst>
              <a:ext uri="{FF2B5EF4-FFF2-40B4-BE49-F238E27FC236}">
                <a16:creationId xmlns:a16="http://schemas.microsoft.com/office/drawing/2014/main" id="{CE2927D0-9DF6-4916-9038-1C5A63860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06" y="252683"/>
            <a:ext cx="2292838" cy="173933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DECAAC2-D59D-46BD-9787-51A1A3623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635" y="4107580"/>
            <a:ext cx="3718759" cy="223321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4199A46-A209-416B-AABC-04CA52E46F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827376" y="1578853"/>
            <a:ext cx="7979748" cy="278631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/>
          <a:lstStyle/>
          <a:p>
            <a:r>
              <a:rPr lang="es-ES_tradnl" b="1" dirty="0">
                <a:solidFill>
                  <a:srgbClr val="662483"/>
                </a:solidFill>
                <a:latin typeface="Helvetica"/>
                <a:cs typeface="Helvetica"/>
              </a:rPr>
              <a:t>Base de experimentos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EDC7246-93EB-46C3-B221-627994684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426" y="2005714"/>
            <a:ext cx="3752189" cy="2154198"/>
          </a:xfrm>
          <a:prstGeom prst="rect">
            <a:avLst/>
          </a:prstGeom>
        </p:spPr>
      </p:pic>
      <p:pic>
        <p:nvPicPr>
          <p:cNvPr id="20" name="Imagen 19" descr="Texto&#10;&#10;Descripción generada automáticamente con confianza media">
            <a:extLst>
              <a:ext uri="{FF2B5EF4-FFF2-40B4-BE49-F238E27FC236}">
                <a16:creationId xmlns:a16="http://schemas.microsoft.com/office/drawing/2014/main" id="{C358D162-D765-4A1E-9A73-0A9211268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DD1DACD-F637-4CA8-92F1-4D6A214A9E6E}"/>
              </a:ext>
            </a:extLst>
          </p:cNvPr>
          <p:cNvSpPr txBox="1"/>
          <p:nvPr/>
        </p:nvSpPr>
        <p:spPr>
          <a:xfrm>
            <a:off x="4332877" y="3967397"/>
            <a:ext cx="61395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800" b="1" dirty="0">
                <a:solidFill>
                  <a:srgbClr val="00B0F0"/>
                </a:solidFill>
                <a:latin typeface="Helvetica"/>
                <a:cs typeface="Helvetica"/>
              </a:rPr>
              <a:t>Sol</a:t>
            </a:r>
          </a:p>
          <a:p>
            <a:endParaRPr lang="es-ES" sz="2800" dirty="0"/>
          </a:p>
        </p:txBody>
      </p:sp>
      <p:pic>
        <p:nvPicPr>
          <p:cNvPr id="15" name="Picture 2" descr="Lápiz Color Negro Instrumento De - Gráficos vectoriales gratis en Pixabay">
            <a:extLst>
              <a:ext uri="{FF2B5EF4-FFF2-40B4-BE49-F238E27FC236}">
                <a16:creationId xmlns:a16="http://schemas.microsoft.com/office/drawing/2014/main" id="{47E1CC89-4825-4E18-8F8A-6C24443B2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53091">
            <a:off x="5679108" y="1565563"/>
            <a:ext cx="899098" cy="149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C9942BB6-EEC2-4BE7-96C0-8FB995C6F182}"/>
              </a:ext>
            </a:extLst>
          </p:cNvPr>
          <p:cNvSpPr txBox="1"/>
          <p:nvPr/>
        </p:nvSpPr>
        <p:spPr>
          <a:xfrm>
            <a:off x="6225873" y="1722941"/>
            <a:ext cx="13983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800" b="1" dirty="0">
                <a:solidFill>
                  <a:srgbClr val="662483"/>
                </a:solidFill>
                <a:latin typeface="Helvetica"/>
                <a:cs typeface="Helvetica"/>
              </a:rPr>
              <a:t>Tierra</a:t>
            </a:r>
          </a:p>
          <a:p>
            <a:endParaRPr lang="es-ES" sz="2800" dirty="0"/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E6EB2FC2-041B-4057-AC2E-544D92A90B59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18" name="Imagen 17" descr="Logotipo_negro_UNIVERSIDADE_DE_VIGO.png">
              <a:extLst>
                <a:ext uri="{FF2B5EF4-FFF2-40B4-BE49-F238E27FC236}">
                  <a16:creationId xmlns:a16="http://schemas.microsoft.com/office/drawing/2014/main" id="{95C56812-DF47-4415-B395-27021693C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03DAEEFF-FB59-4B81-8491-E2C3BD6931D8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3E7F6CB5-9CA9-48DC-8ED6-1AB74B905803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676E2225-41CC-44EE-841E-52D8EBFCEBA4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48A2D873-0E8D-49DC-ACCE-5BAC1C1F015A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27" name="Imagen 26" descr="Logotipo_negro_UNIVERSIDADE_DE_VIGO.png">
              <a:extLst>
                <a:ext uri="{FF2B5EF4-FFF2-40B4-BE49-F238E27FC236}">
                  <a16:creationId xmlns:a16="http://schemas.microsoft.com/office/drawing/2014/main" id="{8893061C-D264-4ED0-AC39-AC58BA7CF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88A9FBFC-C203-4164-83A9-050E99797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3237380A-3A7C-4018-B72E-D76946894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  <p:sp>
        <p:nvSpPr>
          <p:cNvPr id="36" name="Marcador de contenido 2">
            <a:extLst>
              <a:ext uri="{FF2B5EF4-FFF2-40B4-BE49-F238E27FC236}">
                <a16:creationId xmlns:a16="http://schemas.microsoft.com/office/drawing/2014/main" id="{F893EF29-A47B-42E8-A921-F38C777C286B}"/>
              </a:ext>
            </a:extLst>
          </p:cNvPr>
          <p:cNvSpPr txBox="1">
            <a:spLocks/>
          </p:cNvSpPr>
          <p:nvPr/>
        </p:nvSpPr>
        <p:spPr>
          <a:xfrm>
            <a:off x="4659290" y="4905841"/>
            <a:ext cx="9144000" cy="693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None/>
            </a:pPr>
            <a:r>
              <a:rPr lang="es-ES" sz="3600" b="1" dirty="0">
                <a:solidFill>
                  <a:srgbClr val="009FE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Método del jardinero</a:t>
            </a:r>
            <a:endParaRPr lang="es-ES_tradnl" sz="4800" b="1" dirty="0">
              <a:solidFill>
                <a:srgbClr val="009FE3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97449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/>
          <a:lstStyle/>
          <a:p>
            <a:r>
              <a:rPr lang="es-ES_tradnl" b="1" dirty="0">
                <a:solidFill>
                  <a:srgbClr val="662483"/>
                </a:solidFill>
                <a:latin typeface="Helvetica"/>
                <a:cs typeface="Helvetica"/>
              </a:rPr>
              <a:t>    Órbitas elípticas de Kepler</a:t>
            </a:r>
          </a:p>
        </p:txBody>
      </p:sp>
      <p:pic>
        <p:nvPicPr>
          <p:cNvPr id="6" name="Elipse-ben-15s">
            <a:hlinkClick r:id="" action="ppaction://media"/>
            <a:extLst>
              <a:ext uri="{FF2B5EF4-FFF2-40B4-BE49-F238E27FC236}">
                <a16:creationId xmlns:a16="http://schemas.microsoft.com/office/drawing/2014/main" id="{8751590F-1AA0-4F54-9831-BC15489C4A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9000"/>
          </a:blip>
          <a:srcRect l="14607" r="14303"/>
          <a:stretch/>
        </p:blipFill>
        <p:spPr>
          <a:xfrm>
            <a:off x="3603410" y="1328503"/>
            <a:ext cx="5551492" cy="4392632"/>
          </a:xfrm>
          <a:prstGeom prst="rect">
            <a:avLst/>
          </a:prstGeom>
        </p:spPr>
      </p:pic>
      <p:pic>
        <p:nvPicPr>
          <p:cNvPr id="20" name="Imagen 19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880D303A-A6EE-4F79-95F5-0ABCF6171F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3925" y="3091289"/>
            <a:ext cx="933845" cy="933845"/>
          </a:xfrm>
          <a:prstGeom prst="rect">
            <a:avLst/>
          </a:prstGeom>
        </p:spPr>
      </p:pic>
      <p:pic>
        <p:nvPicPr>
          <p:cNvPr id="22" name="Imagen 21" descr="Texto&#10;&#10;Descripción generada automáticamente con confianza media">
            <a:extLst>
              <a:ext uri="{FF2B5EF4-FFF2-40B4-BE49-F238E27FC236}">
                <a16:creationId xmlns:a16="http://schemas.microsoft.com/office/drawing/2014/main" id="{96CBF792-4192-4867-AF4A-FE64828216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4690A240-9FF3-4A50-9C49-3BE5A96F8BD6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15" name="Imagen 14" descr="Logotipo_negro_UNIVERSIDADE_DE_VIGO.png">
              <a:extLst>
                <a:ext uri="{FF2B5EF4-FFF2-40B4-BE49-F238E27FC236}">
                  <a16:creationId xmlns:a16="http://schemas.microsoft.com/office/drawing/2014/main" id="{ED16E38E-E181-471D-BB58-245EF68B1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4516462D-8114-4D24-A759-892CD912B954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18908AA2-8D9A-4DAF-B548-1C5D294F7E50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CEBD92FD-417B-4FE9-A5D8-8B29B812403A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B46B60AB-D139-4A33-98D4-0B146458B7EF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21" name="Imagen 20" descr="Logotipo_negro_UNIVERSIDADE_DE_VIGO.png">
              <a:extLst>
                <a:ext uri="{FF2B5EF4-FFF2-40B4-BE49-F238E27FC236}">
                  <a16:creationId xmlns:a16="http://schemas.microsoft.com/office/drawing/2014/main" id="{4F5FE730-F614-4144-A3E3-0C83828D1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7D7D5C01-95F4-4086-A784-AD0603BF6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D7B0DC52-6D01-4624-BDCD-BBCB71E7D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0741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Círculo&#10;&#10;Descripción generada automáticamente">
            <a:extLst>
              <a:ext uri="{FF2B5EF4-FFF2-40B4-BE49-F238E27FC236}">
                <a16:creationId xmlns:a16="http://schemas.microsoft.com/office/drawing/2014/main" id="{14579743-D961-4AC3-8F69-E5EE6BC94E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60" t="17851" r="22808" b="17070"/>
          <a:stretch/>
        </p:blipFill>
        <p:spPr>
          <a:xfrm>
            <a:off x="3477758" y="1638008"/>
            <a:ext cx="5820000" cy="3925551"/>
          </a:xfrm>
          <a:prstGeom prst="rect">
            <a:avLst/>
          </a:prstGeom>
        </p:spPr>
      </p:pic>
      <p:pic>
        <p:nvPicPr>
          <p:cNvPr id="20" name="Imagen 19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880D303A-A6EE-4F79-95F5-0ABCF6171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925" y="3091289"/>
            <a:ext cx="933845" cy="933845"/>
          </a:xfrm>
          <a:prstGeom prst="rect">
            <a:avLst/>
          </a:prstGeom>
        </p:spPr>
      </p:pic>
      <p:sp>
        <p:nvSpPr>
          <p:cNvPr id="22" name="Marcador de contenido 2">
            <a:extLst>
              <a:ext uri="{FF2B5EF4-FFF2-40B4-BE49-F238E27FC236}">
                <a16:creationId xmlns:a16="http://schemas.microsoft.com/office/drawing/2014/main" id="{D7B2F541-A6FC-4EC1-BC4B-9C078E00A46E}"/>
              </a:ext>
            </a:extLst>
          </p:cNvPr>
          <p:cNvSpPr txBox="1">
            <a:spLocks/>
          </p:cNvSpPr>
          <p:nvPr/>
        </p:nvSpPr>
        <p:spPr>
          <a:xfrm>
            <a:off x="217714" y="2674369"/>
            <a:ext cx="3131121" cy="1920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None/>
            </a:pPr>
            <a:r>
              <a:rPr lang="es-ES" sz="3600" b="1" dirty="0">
                <a:solidFill>
                  <a:srgbClr val="009FE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¿Cuándo vemos el Sol más grande?</a:t>
            </a:r>
            <a:endParaRPr lang="es-ES_tradnl" sz="5400" b="1" dirty="0">
              <a:solidFill>
                <a:srgbClr val="009FE3"/>
              </a:solidFill>
              <a:latin typeface="Helvetica"/>
              <a:cs typeface="Helvetica"/>
            </a:endParaRPr>
          </a:p>
        </p:txBody>
      </p:sp>
      <p:pic>
        <p:nvPicPr>
          <p:cNvPr id="24" name="Imagen 23" descr="Texto&#10;&#10;Descripción generada automáticamente con confianza media">
            <a:extLst>
              <a:ext uri="{FF2B5EF4-FFF2-40B4-BE49-F238E27FC236}">
                <a16:creationId xmlns:a16="http://schemas.microsoft.com/office/drawing/2014/main" id="{DAFAA9DE-9A02-40F8-A71B-E894C889F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1007A575-B572-4A7C-92FD-F94C78E2FCD2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16" name="Imagen 15" descr="Logotipo_negro_UNIVERSIDADE_DE_VIGO.png">
              <a:extLst>
                <a:ext uri="{FF2B5EF4-FFF2-40B4-BE49-F238E27FC236}">
                  <a16:creationId xmlns:a16="http://schemas.microsoft.com/office/drawing/2014/main" id="{F270B121-659C-4EE9-A0DC-92D92793B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9666322C-F770-4FD7-A73C-DC42348904E4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72D0610D-9E72-4F8D-A652-AF02AE7EBE1C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6A8B1B96-84E3-4A6C-A4A5-8F34E5705A99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DB4A6F7-D1E7-4352-8A5D-FAEED4530121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23" name="Imagen 22" descr="Logotipo_negro_UNIVERSIDADE_DE_VIGO.png">
              <a:extLst>
                <a:ext uri="{FF2B5EF4-FFF2-40B4-BE49-F238E27FC236}">
                  <a16:creationId xmlns:a16="http://schemas.microsoft.com/office/drawing/2014/main" id="{5924E741-00E2-4E3D-A5D0-7C77EABCC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D31C96FC-D929-4EBF-81FD-CFF5D5934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8F53C7A7-04FF-4FDC-846A-CD994135A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  <p:sp>
        <p:nvSpPr>
          <p:cNvPr id="27" name="Título 1">
            <a:extLst>
              <a:ext uri="{FF2B5EF4-FFF2-40B4-BE49-F238E27FC236}">
                <a16:creationId xmlns:a16="http://schemas.microsoft.com/office/drawing/2014/main" id="{2C1054A1-7B3D-4DC7-B262-D72E80185B4F}"/>
              </a:ext>
            </a:extLst>
          </p:cNvPr>
          <p:cNvSpPr txBox="1">
            <a:spLocks/>
          </p:cNvSpPr>
          <p:nvPr/>
        </p:nvSpPr>
        <p:spPr>
          <a:xfrm>
            <a:off x="0" y="284185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b="1" dirty="0">
                <a:solidFill>
                  <a:srgbClr val="662483"/>
                </a:solidFill>
                <a:latin typeface="Helvetica"/>
                <a:cs typeface="Helvetica"/>
              </a:rPr>
              <a:t>    Órbitas elípticas de Kepler</a:t>
            </a:r>
          </a:p>
        </p:txBody>
      </p:sp>
      <p:pic>
        <p:nvPicPr>
          <p:cNvPr id="36" name="Imagen 35" descr="Imagen que contiene pájaro, pequeño, sostener, azul&#10;&#10;Descripción generada automáticamente">
            <a:extLst>
              <a:ext uri="{FF2B5EF4-FFF2-40B4-BE49-F238E27FC236}">
                <a16:creationId xmlns:a16="http://schemas.microsoft.com/office/drawing/2014/main" id="{6F4DBBA4-4068-4641-8FC5-968F84A855B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5930" r="61724"/>
          <a:stretch/>
        </p:blipFill>
        <p:spPr>
          <a:xfrm>
            <a:off x="7004317" y="1679473"/>
            <a:ext cx="767470" cy="74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52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/>
          <a:lstStyle/>
          <a:p>
            <a:r>
              <a:rPr lang="es-ES_tradnl" b="1" dirty="0">
                <a:solidFill>
                  <a:srgbClr val="662483"/>
                </a:solidFill>
                <a:latin typeface="Helvetica"/>
                <a:cs typeface="Helvetica"/>
              </a:rPr>
              <a:t>La elipse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79450" y="2812942"/>
            <a:ext cx="6677122" cy="1297432"/>
          </a:xfrm>
        </p:spPr>
        <p:txBody>
          <a:bodyPr>
            <a:normAutofit/>
          </a:bodyPr>
          <a:lstStyle/>
          <a:p>
            <a:pPr marL="0" algn="ctr">
              <a:buNone/>
            </a:pPr>
            <a:r>
              <a:rPr lang="es-ES_tradnl" b="1" dirty="0">
                <a:solidFill>
                  <a:srgbClr val="00B0F0"/>
                </a:solidFill>
                <a:latin typeface="Helvetica"/>
                <a:cs typeface="Helvetica"/>
              </a:rPr>
              <a:t>¿Qué tienen en común todos </a:t>
            </a:r>
          </a:p>
          <a:p>
            <a:pPr marL="0" algn="ctr">
              <a:buNone/>
            </a:pPr>
            <a:r>
              <a:rPr lang="es-ES_tradnl" b="1" dirty="0">
                <a:solidFill>
                  <a:srgbClr val="00B0F0"/>
                </a:solidFill>
                <a:latin typeface="Helvetica"/>
                <a:cs typeface="Helvetica"/>
              </a:rPr>
              <a:t>los puntos de la elipse? </a:t>
            </a:r>
          </a:p>
          <a:p>
            <a:pPr marL="0" algn="just">
              <a:buNone/>
            </a:pPr>
            <a:endParaRPr lang="es-ES_tradnl" sz="2800" i="1" dirty="0">
              <a:latin typeface="Helvetica"/>
              <a:cs typeface="Helvetica"/>
            </a:endParaRPr>
          </a:p>
        </p:txBody>
      </p:sp>
      <p:pic>
        <p:nvPicPr>
          <p:cNvPr id="20" name="Imagen 19" descr="Texto&#10;&#10;Descripción generada automáticamente con confianza media">
            <a:extLst>
              <a:ext uri="{FF2B5EF4-FFF2-40B4-BE49-F238E27FC236}">
                <a16:creationId xmlns:a16="http://schemas.microsoft.com/office/drawing/2014/main" id="{F60363F5-2AA0-478F-B8CC-1449B2842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A64DF8C4-41AB-4312-9EF9-8F05670D0DBF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17" name="Imagen 16" descr="Logotipo_negro_UNIVERSIDADE_DE_VIGO.png">
              <a:extLst>
                <a:ext uri="{FF2B5EF4-FFF2-40B4-BE49-F238E27FC236}">
                  <a16:creationId xmlns:a16="http://schemas.microsoft.com/office/drawing/2014/main" id="{FBD246C0-9038-491A-B65E-30AC06E96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791D9E3E-1917-4333-8A63-ADEB895FE716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79D37C47-A71B-40F0-A841-E1C472E4E05C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FA6D3254-A471-4FD9-A19D-B8540A40EA7F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AFFCCF75-9C70-4FE2-9AA4-87C9FED02DB5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27" name="Imagen 26" descr="Logotipo_negro_UNIVERSIDADE_DE_VIGO.png">
              <a:extLst>
                <a:ext uri="{FF2B5EF4-FFF2-40B4-BE49-F238E27FC236}">
                  <a16:creationId xmlns:a16="http://schemas.microsoft.com/office/drawing/2014/main" id="{154C7FF8-6D34-4688-BC25-89C74A06D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8EA991B5-36C8-4085-904D-279AE883E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BE3B8AE5-73B2-4E49-A06A-5348A39C5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  <p:pic>
        <p:nvPicPr>
          <p:cNvPr id="22" name="Imagen 21">
            <a:extLst>
              <a:ext uri="{FF2B5EF4-FFF2-40B4-BE49-F238E27FC236}">
                <a16:creationId xmlns:a16="http://schemas.microsoft.com/office/drawing/2014/main" id="{98760974-DAC1-4277-8821-13B877C405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6409" y="1950720"/>
            <a:ext cx="3875313" cy="304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04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id="{43CA735D-75A1-4706-A53D-555E114307EB}"/>
              </a:ext>
            </a:extLst>
          </p:cNvPr>
          <p:cNvSpPr txBox="1">
            <a:spLocks/>
          </p:cNvSpPr>
          <p:nvPr/>
        </p:nvSpPr>
        <p:spPr>
          <a:xfrm>
            <a:off x="6329109" y="2305429"/>
            <a:ext cx="4818313" cy="23186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buNone/>
            </a:pPr>
            <a:r>
              <a:rPr lang="es-ES_tradnl" b="1" i="1" dirty="0">
                <a:latin typeface="Helvetica"/>
                <a:cs typeface="Helvetica"/>
              </a:rPr>
              <a:t>Todos los puntos de la </a:t>
            </a:r>
            <a:r>
              <a:rPr lang="es-ES_tradnl" b="1" i="1" dirty="0">
                <a:solidFill>
                  <a:srgbClr val="662483"/>
                </a:solidFill>
                <a:latin typeface="Helvetica"/>
                <a:cs typeface="Helvetica"/>
              </a:rPr>
              <a:t>elipse</a:t>
            </a:r>
            <a:r>
              <a:rPr lang="es-ES_tradnl" b="1" i="1" dirty="0">
                <a:latin typeface="Helvetica"/>
                <a:cs typeface="Helvetica"/>
              </a:rPr>
              <a:t> cumplen que la </a:t>
            </a:r>
            <a:r>
              <a:rPr lang="es-ES_tradnl" b="1" i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suma de las distancias</a:t>
            </a:r>
            <a:r>
              <a:rPr lang="es-ES_tradnl" b="1" i="1" dirty="0">
                <a:latin typeface="Helvetica"/>
                <a:cs typeface="Helvetica"/>
              </a:rPr>
              <a:t> a los </a:t>
            </a:r>
            <a:r>
              <a:rPr lang="es-ES_tradnl" b="1" i="1" dirty="0">
                <a:solidFill>
                  <a:srgbClr val="009FE3"/>
                </a:solidFill>
                <a:latin typeface="Helvetica"/>
                <a:cs typeface="Helvetica"/>
              </a:rPr>
              <a:t>focos </a:t>
            </a:r>
            <a:r>
              <a:rPr lang="es-ES_tradnl" b="1" i="1" dirty="0">
                <a:latin typeface="Helvetica"/>
                <a:cs typeface="Helvetica"/>
              </a:rPr>
              <a:t>es siempre la misma.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/>
          <a:lstStyle/>
          <a:p>
            <a:r>
              <a:rPr lang="es-ES_tradnl" b="1" dirty="0">
                <a:solidFill>
                  <a:srgbClr val="662483"/>
                </a:solidFill>
                <a:latin typeface="Helvetica"/>
                <a:cs typeface="Helvetica"/>
              </a:rPr>
              <a:t>La elipse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2B740114-10C3-4511-AF11-81142039CBED}"/>
              </a:ext>
            </a:extLst>
          </p:cNvPr>
          <p:cNvGrpSpPr/>
          <p:nvPr/>
        </p:nvGrpSpPr>
        <p:grpSpPr>
          <a:xfrm>
            <a:off x="1117478" y="1950720"/>
            <a:ext cx="6294209" cy="3047577"/>
            <a:chOff x="-406523" y="1950719"/>
            <a:chExt cx="6294209" cy="3047577"/>
          </a:xfrm>
        </p:grpSpPr>
        <p:pic>
          <p:nvPicPr>
            <p:cNvPr id="7" name="Imagen 6" descr="Forma, Círculo&#10;&#10;Descripción generada automáticamente">
              <a:extLst>
                <a:ext uri="{FF2B5EF4-FFF2-40B4-BE49-F238E27FC236}">
                  <a16:creationId xmlns:a16="http://schemas.microsoft.com/office/drawing/2014/main" id="{FC290378-1B58-44B3-A1D3-462BDFED19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524" t="25667" r="26428" b="10754"/>
            <a:stretch/>
          </p:blipFill>
          <p:spPr>
            <a:xfrm>
              <a:off x="-406523" y="1950719"/>
              <a:ext cx="3875314" cy="3047577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CF77E3D6-DE23-435F-8326-5A8B92604672}"/>
                </a:ext>
              </a:extLst>
            </p:cNvPr>
            <p:cNvSpPr txBox="1"/>
            <p:nvPr/>
          </p:nvSpPr>
          <p:spPr>
            <a:xfrm>
              <a:off x="768110" y="2723080"/>
              <a:ext cx="511957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_tradnl" b="1" i="1" dirty="0">
                  <a:solidFill>
                    <a:schemeClr val="bg1">
                      <a:lumMod val="50000"/>
                    </a:schemeClr>
                  </a:solidFill>
                  <a:latin typeface="Helvetica"/>
                  <a:cs typeface="Helvetica"/>
                </a:rPr>
                <a:t>distancias</a:t>
              </a:r>
              <a:endParaRPr lang="es-ES" dirty="0"/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BFACC58B-2FAC-48C6-95E2-1B8238A9D772}"/>
                </a:ext>
              </a:extLst>
            </p:cNvPr>
            <p:cNvSpPr txBox="1"/>
            <p:nvPr/>
          </p:nvSpPr>
          <p:spPr>
            <a:xfrm>
              <a:off x="-58137" y="3490856"/>
              <a:ext cx="114034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_tradnl" b="1" i="1" dirty="0">
                  <a:solidFill>
                    <a:srgbClr val="009FE3"/>
                  </a:solidFill>
                  <a:latin typeface="Helvetica"/>
                  <a:cs typeface="Helvetica"/>
                </a:rPr>
                <a:t>foco</a:t>
              </a:r>
              <a:endParaRPr lang="es-ES" dirty="0"/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AB5C4C06-70CA-42E7-90DB-E5D0E405725A}"/>
                </a:ext>
              </a:extLst>
            </p:cNvPr>
            <p:cNvSpPr txBox="1"/>
            <p:nvPr/>
          </p:nvSpPr>
          <p:spPr>
            <a:xfrm>
              <a:off x="378790" y="4591601"/>
              <a:ext cx="511957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_tradnl" b="1" i="1" dirty="0">
                  <a:solidFill>
                    <a:srgbClr val="662483"/>
                  </a:solidFill>
                  <a:latin typeface="Helvetica"/>
                  <a:cs typeface="Helvetica"/>
                </a:rPr>
                <a:t>elipse</a:t>
              </a:r>
              <a:endParaRPr lang="es-ES" dirty="0">
                <a:solidFill>
                  <a:srgbClr val="662483"/>
                </a:solidFill>
              </a:endParaRP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4DB0E466-A2D6-461F-9846-3F4C296E63D1}"/>
                </a:ext>
              </a:extLst>
            </p:cNvPr>
            <p:cNvSpPr txBox="1"/>
            <p:nvPr/>
          </p:nvSpPr>
          <p:spPr>
            <a:xfrm>
              <a:off x="2402922" y="3459619"/>
              <a:ext cx="114034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_tradnl" b="1" i="1" dirty="0">
                  <a:solidFill>
                    <a:srgbClr val="009FE3"/>
                  </a:solidFill>
                  <a:latin typeface="Helvetica"/>
                  <a:cs typeface="Helvetica"/>
                </a:rPr>
                <a:t>foco</a:t>
              </a:r>
              <a:endParaRPr lang="es-ES" dirty="0"/>
            </a:p>
          </p:txBody>
        </p:sp>
      </p:grpSp>
      <p:pic>
        <p:nvPicPr>
          <p:cNvPr id="29" name="Imagen 28" descr="Texto&#10;&#10;Descripción generada automáticamente con confianza media">
            <a:extLst>
              <a:ext uri="{FF2B5EF4-FFF2-40B4-BE49-F238E27FC236}">
                <a16:creationId xmlns:a16="http://schemas.microsoft.com/office/drawing/2014/main" id="{E61064B6-D791-4E00-BA19-61BF9BA70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60F9D587-7807-4B5A-8FDA-9CC987E02855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25" name="Imagen 24" descr="Logotipo_negro_UNIVERSIDADE_DE_VIGO.png">
              <a:extLst>
                <a:ext uri="{FF2B5EF4-FFF2-40B4-BE49-F238E27FC236}">
                  <a16:creationId xmlns:a16="http://schemas.microsoft.com/office/drawing/2014/main" id="{A706FD69-5439-45BD-9200-E17756300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94F9C231-9ACA-4BD8-8A09-F940C22469E3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12A4A343-86CA-4BBC-8C72-CAE36F665930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FD430DEE-DE35-49D9-A896-88205982DEFD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1FAF5C2C-7674-4E05-AFAC-C3DDD7287DA1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39" name="Imagen 38" descr="Logotipo_negro_UNIVERSIDADE_DE_VIGO.png">
              <a:extLst>
                <a:ext uri="{FF2B5EF4-FFF2-40B4-BE49-F238E27FC236}">
                  <a16:creationId xmlns:a16="http://schemas.microsoft.com/office/drawing/2014/main" id="{FED8DC54-B2FA-4089-A619-AAC4AE30D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40" name="Imagen 39">
              <a:extLst>
                <a:ext uri="{FF2B5EF4-FFF2-40B4-BE49-F238E27FC236}">
                  <a16:creationId xmlns:a16="http://schemas.microsoft.com/office/drawing/2014/main" id="{3E00118A-00DA-4B93-9DF7-B629D2024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2E82ADE0-9D2D-44DB-96CC-00752CBC6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907418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/>
          <a:lstStyle/>
          <a:p>
            <a:r>
              <a:rPr lang="es-ES_tradnl" b="1" dirty="0">
                <a:solidFill>
                  <a:srgbClr val="662483"/>
                </a:solidFill>
                <a:latin typeface="Helvetica"/>
                <a:cs typeface="Helvetica"/>
              </a:rPr>
              <a:t>  Ejes de la elipse</a:t>
            </a:r>
          </a:p>
        </p:txBody>
      </p:sp>
      <p:pic>
        <p:nvPicPr>
          <p:cNvPr id="24" name="Imagen 23" descr="Texto&#10;&#10;Descripción generada automáticamente con confianza media">
            <a:extLst>
              <a:ext uri="{FF2B5EF4-FFF2-40B4-BE49-F238E27FC236}">
                <a16:creationId xmlns:a16="http://schemas.microsoft.com/office/drawing/2014/main" id="{D010909E-4ADB-4F33-A005-EEDE18DDF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6188FB1E-15C8-4A23-8E12-956D3F98FE08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13" name="Imagen 12" descr="Logotipo_negro_UNIVERSIDADE_DE_VIGO.png">
              <a:extLst>
                <a:ext uri="{FF2B5EF4-FFF2-40B4-BE49-F238E27FC236}">
                  <a16:creationId xmlns:a16="http://schemas.microsoft.com/office/drawing/2014/main" id="{BA38DED6-DF1A-4AF3-A813-7C65D0063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84E85401-059D-4DCC-8FCF-A86A52B2E392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13E8FA9B-C4D3-426A-B47A-4643BFCB2AF7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E315ABD6-D2FC-4867-A9C3-9718C0740DEA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172542A8-EE75-4332-B7FE-9C1E2DC27A9A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18" name="Imagen 17" descr="Logotipo_negro_UNIVERSIDADE_DE_VIGO.png">
              <a:extLst>
                <a:ext uri="{FF2B5EF4-FFF2-40B4-BE49-F238E27FC236}">
                  <a16:creationId xmlns:a16="http://schemas.microsoft.com/office/drawing/2014/main" id="{8B77CA42-B98B-44F3-9B51-911F479F0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30F068A6-D987-4456-AADE-200E13CB4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D28910F9-8B98-4C74-A8E4-BE5612E75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  <p:pic>
        <p:nvPicPr>
          <p:cNvPr id="29" name="Imagen 28" descr="ejes elipse.png">
            <a:extLst>
              <a:ext uri="{FF2B5EF4-FFF2-40B4-BE49-F238E27FC236}">
                <a16:creationId xmlns:a16="http://schemas.microsoft.com/office/drawing/2014/main" id="{304D5E89-9BEB-4699-B7F7-E343F7D825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119" t="12438" r="6772" b="10020"/>
          <a:stretch/>
        </p:blipFill>
        <p:spPr>
          <a:xfrm>
            <a:off x="3725342" y="1478956"/>
            <a:ext cx="5295013" cy="4114417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B2BB29B6-E500-4FEB-BDA2-9CCEA25CAA81}"/>
              </a:ext>
            </a:extLst>
          </p:cNvPr>
          <p:cNvSpPr txBox="1"/>
          <p:nvPr/>
        </p:nvSpPr>
        <p:spPr>
          <a:xfrm>
            <a:off x="4889751" y="2380237"/>
            <a:ext cx="1483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>
                <a:solidFill>
                  <a:srgbClr val="3F3F3F"/>
                </a:solidFill>
              </a:rPr>
              <a:t>Eje menor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5A1F4B6A-1AF3-45D5-8F85-A144B5C5AD62}"/>
              </a:ext>
            </a:extLst>
          </p:cNvPr>
          <p:cNvSpPr txBox="1"/>
          <p:nvPr/>
        </p:nvSpPr>
        <p:spPr>
          <a:xfrm>
            <a:off x="6744910" y="3088217"/>
            <a:ext cx="1452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>
                <a:solidFill>
                  <a:srgbClr val="009FE3"/>
                </a:solidFill>
              </a:rPr>
              <a:t>Eje mayor</a:t>
            </a:r>
          </a:p>
        </p:txBody>
      </p:sp>
    </p:spTree>
    <p:extLst>
      <p:ext uri="{BB962C8B-B14F-4D97-AF65-F5344CB8AC3E}">
        <p14:creationId xmlns:p14="http://schemas.microsoft.com/office/powerpoint/2010/main" val="2535035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/>
          <a:lstStyle/>
          <a:p>
            <a:r>
              <a:rPr lang="es-ES_tradnl" b="1" dirty="0">
                <a:solidFill>
                  <a:srgbClr val="662483"/>
                </a:solidFill>
                <a:latin typeface="Helvetica"/>
                <a:cs typeface="Helvetica"/>
              </a:rPr>
              <a:t>En busca de la estrella</a:t>
            </a:r>
          </a:p>
        </p:txBody>
      </p:sp>
      <p:pic>
        <p:nvPicPr>
          <p:cNvPr id="24" name="Imagen 23" descr="Texto&#10;&#10;Descripción generada automáticamente con confianza media">
            <a:extLst>
              <a:ext uri="{FF2B5EF4-FFF2-40B4-BE49-F238E27FC236}">
                <a16:creationId xmlns:a16="http://schemas.microsoft.com/office/drawing/2014/main" id="{D010909E-4ADB-4F33-A005-EEDE18DDF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6188FB1E-15C8-4A23-8E12-956D3F98FE08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13" name="Imagen 12" descr="Logotipo_negro_UNIVERSIDADE_DE_VIGO.png">
              <a:extLst>
                <a:ext uri="{FF2B5EF4-FFF2-40B4-BE49-F238E27FC236}">
                  <a16:creationId xmlns:a16="http://schemas.microsoft.com/office/drawing/2014/main" id="{BA38DED6-DF1A-4AF3-A813-7C65D0063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84E85401-059D-4DCC-8FCF-A86A52B2E392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13E8FA9B-C4D3-426A-B47A-4643BFCB2AF7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E315ABD6-D2FC-4867-A9C3-9718C0740DEA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172542A8-EE75-4332-B7FE-9C1E2DC27A9A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18" name="Imagen 17" descr="Logotipo_negro_UNIVERSIDADE_DE_VIGO.png">
              <a:extLst>
                <a:ext uri="{FF2B5EF4-FFF2-40B4-BE49-F238E27FC236}">
                  <a16:creationId xmlns:a16="http://schemas.microsoft.com/office/drawing/2014/main" id="{8B77CA42-B98B-44F3-9B51-911F479F0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30F068A6-D987-4456-AADE-200E13CB4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D28910F9-8B98-4C74-A8E4-BE5612E75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  <p:pic>
        <p:nvPicPr>
          <p:cNvPr id="6" name="Imagen 5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C4687500-CDEF-4D0D-95EA-68A1BE4BF3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9711" y="1458146"/>
            <a:ext cx="6168921" cy="436115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19320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/>
          <a:lstStyle/>
          <a:p>
            <a:r>
              <a:rPr lang="es-ES_tradnl" b="1" dirty="0">
                <a:solidFill>
                  <a:srgbClr val="662483"/>
                </a:solidFill>
                <a:latin typeface="Helvetica"/>
                <a:cs typeface="Helvetica"/>
              </a:rPr>
              <a:t>En busca de la estrella</a:t>
            </a:r>
          </a:p>
        </p:txBody>
      </p:sp>
      <p:pic>
        <p:nvPicPr>
          <p:cNvPr id="24" name="Imagen 23" descr="Texto&#10;&#10;Descripción generada automáticamente con confianza media">
            <a:extLst>
              <a:ext uri="{FF2B5EF4-FFF2-40B4-BE49-F238E27FC236}">
                <a16:creationId xmlns:a16="http://schemas.microsoft.com/office/drawing/2014/main" id="{D010909E-4ADB-4F33-A005-EEDE18DDF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pic>
        <p:nvPicPr>
          <p:cNvPr id="39" name="Imagen 38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25203A9B-AC2A-4D45-BF12-D5C511B49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889" y="1608711"/>
            <a:ext cx="5880518" cy="4026603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6188FB1E-15C8-4A23-8E12-956D3F98FE08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13" name="Imagen 12" descr="Logotipo_negro_UNIVERSIDADE_DE_VIGO.png">
              <a:extLst>
                <a:ext uri="{FF2B5EF4-FFF2-40B4-BE49-F238E27FC236}">
                  <a16:creationId xmlns:a16="http://schemas.microsoft.com/office/drawing/2014/main" id="{BA38DED6-DF1A-4AF3-A813-7C65D0063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84E85401-059D-4DCC-8FCF-A86A52B2E392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13E8FA9B-C4D3-426A-B47A-4643BFCB2AF7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E315ABD6-D2FC-4867-A9C3-9718C0740DEA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172542A8-EE75-4332-B7FE-9C1E2DC27A9A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18" name="Imagen 17" descr="Logotipo_negro_UNIVERSIDADE_DE_VIGO.png">
              <a:extLst>
                <a:ext uri="{FF2B5EF4-FFF2-40B4-BE49-F238E27FC236}">
                  <a16:creationId xmlns:a16="http://schemas.microsoft.com/office/drawing/2014/main" id="{8B77CA42-B98B-44F3-9B51-911F479F0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30F068A6-D987-4456-AADE-200E13CB4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D28910F9-8B98-4C74-A8E4-BE5612E75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020FE13F-6480-46D8-9D2A-9651DEDE6B30}"/>
              </a:ext>
            </a:extLst>
          </p:cNvPr>
          <p:cNvCxnSpPr>
            <a:cxnSpLocks/>
          </p:cNvCxnSpPr>
          <p:nvPr/>
        </p:nvCxnSpPr>
        <p:spPr>
          <a:xfrm>
            <a:off x="3372009" y="3558004"/>
            <a:ext cx="5095335" cy="0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73813B84-EFB1-46FF-9F79-8F55E291F52B}"/>
              </a:ext>
            </a:extLst>
          </p:cNvPr>
          <p:cNvCxnSpPr>
            <a:cxnSpLocks/>
          </p:cNvCxnSpPr>
          <p:nvPr/>
        </p:nvCxnSpPr>
        <p:spPr>
          <a:xfrm flipH="1">
            <a:off x="4361688" y="3558004"/>
            <a:ext cx="3355848" cy="146011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4890EC0F-CE64-4499-B4AF-2AB87A859D51}"/>
              </a:ext>
            </a:extLst>
          </p:cNvPr>
          <p:cNvCxnSpPr>
            <a:cxnSpLocks/>
          </p:cNvCxnSpPr>
          <p:nvPr/>
        </p:nvCxnSpPr>
        <p:spPr>
          <a:xfrm>
            <a:off x="4058327" y="3558004"/>
            <a:ext cx="303361" cy="1471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Elipse 32">
            <a:extLst>
              <a:ext uri="{FF2B5EF4-FFF2-40B4-BE49-F238E27FC236}">
                <a16:creationId xmlns:a16="http://schemas.microsoft.com/office/drawing/2014/main" id="{98A89AE0-9AB1-4474-A67C-9EA8C2BDB3F6}"/>
              </a:ext>
            </a:extLst>
          </p:cNvPr>
          <p:cNvSpPr/>
          <p:nvPr/>
        </p:nvSpPr>
        <p:spPr>
          <a:xfrm>
            <a:off x="3979662" y="3468882"/>
            <a:ext cx="157329" cy="153130"/>
          </a:xfrm>
          <a:prstGeom prst="ellipse">
            <a:avLst/>
          </a:prstGeom>
          <a:solidFill>
            <a:srgbClr val="FF3399"/>
          </a:solidFill>
          <a:ln>
            <a:solidFill>
              <a:srgbClr val="B9074B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1395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/>
          <a:lstStyle/>
          <a:p>
            <a:r>
              <a:rPr lang="es-ES_tradnl" b="1" dirty="0">
                <a:solidFill>
                  <a:srgbClr val="662483"/>
                </a:solidFill>
                <a:latin typeface="Helvetica"/>
                <a:cs typeface="Helvetica"/>
              </a:rPr>
              <a:t>Las cónicas</a:t>
            </a:r>
          </a:p>
        </p:txBody>
      </p:sp>
      <p:pic>
        <p:nvPicPr>
          <p:cNvPr id="24" name="Imagen 23" descr="Texto&#10;&#10;Descripción generada automáticamente con confianza media">
            <a:extLst>
              <a:ext uri="{FF2B5EF4-FFF2-40B4-BE49-F238E27FC236}">
                <a16:creationId xmlns:a16="http://schemas.microsoft.com/office/drawing/2014/main" id="{D010909E-4ADB-4F33-A005-EEDE18DDF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A4F3A30E-1C8D-429F-A241-DD4DF6DB2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22" y="6217382"/>
            <a:ext cx="4311142" cy="535704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210A56C0-9619-4E6D-8813-70A02DCDE8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6253" y="6217241"/>
            <a:ext cx="1339613" cy="535845"/>
          </a:xfrm>
          <a:prstGeom prst="rect">
            <a:avLst/>
          </a:prstGeom>
        </p:spPr>
      </p:pic>
      <p:pic>
        <p:nvPicPr>
          <p:cNvPr id="35" name="Imagen 34" descr="Logotipo_negro_UNIVERSIDADE_DE_VIGO.png">
            <a:extLst>
              <a:ext uri="{FF2B5EF4-FFF2-40B4-BE49-F238E27FC236}">
                <a16:creationId xmlns:a16="http://schemas.microsoft.com/office/drawing/2014/main" id="{9363A7FE-9A58-4D2E-BEE4-7002B647AE2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323935" y="6212581"/>
            <a:ext cx="2324359" cy="512891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0EC4CBF0-8129-4A40-8944-5CCCF9FCF05D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15" name="Imagen 14" descr="Logotipo_negro_UNIVERSIDADE_DE_VIGO.png">
              <a:extLst>
                <a:ext uri="{FF2B5EF4-FFF2-40B4-BE49-F238E27FC236}">
                  <a16:creationId xmlns:a16="http://schemas.microsoft.com/office/drawing/2014/main" id="{D9A7947D-9C9C-42C6-BA4E-5DF5ABFC6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A15430F3-5656-4563-AA3A-1BF09E3FEE67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4303ECF4-9EFD-4EA1-A608-43D13A45C7DA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5F0AC871-C965-4771-A9E5-808D301B4035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C832A514-BF87-408C-8714-2CEC8810FAC9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22" name="Imagen 21" descr="Logotipo_negro_UNIVERSIDADE_DE_VIGO.png">
              <a:extLst>
                <a:ext uri="{FF2B5EF4-FFF2-40B4-BE49-F238E27FC236}">
                  <a16:creationId xmlns:a16="http://schemas.microsoft.com/office/drawing/2014/main" id="{D8F02094-F09F-4AC5-B7F0-98ADA1043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D2749AF3-48C2-4DBB-9D20-F4E42B0D7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7790EB33-99A5-4ECD-91DB-71DD3BB5F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  <p:pic>
        <p:nvPicPr>
          <p:cNvPr id="26" name="Imagen 25">
            <a:extLst>
              <a:ext uri="{FF2B5EF4-FFF2-40B4-BE49-F238E27FC236}">
                <a16:creationId xmlns:a16="http://schemas.microsoft.com/office/drawing/2014/main" id="{119A3415-37AE-419B-9599-3F248FAF2E2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0"/>
          <a:stretch/>
        </p:blipFill>
        <p:spPr>
          <a:xfrm>
            <a:off x="3278659" y="2097236"/>
            <a:ext cx="6090551" cy="343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01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circunferencia_cono.png">
            <a:extLst>
              <a:ext uri="{FF2B5EF4-FFF2-40B4-BE49-F238E27FC236}">
                <a16:creationId xmlns:a16="http://schemas.microsoft.com/office/drawing/2014/main" id="{07ECDF19-B9C2-432E-9714-D7D4CB04DA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18" t="9663" r="40975" b="21128"/>
          <a:stretch/>
        </p:blipFill>
        <p:spPr>
          <a:xfrm>
            <a:off x="8135048" y="754909"/>
            <a:ext cx="2135752" cy="544898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/>
          <a:lstStyle/>
          <a:p>
            <a:r>
              <a:rPr lang="es-ES_tradnl" b="1" dirty="0">
                <a:solidFill>
                  <a:srgbClr val="662483"/>
                </a:solidFill>
                <a:latin typeface="Helvetica"/>
                <a:cs typeface="Helvetica"/>
              </a:rPr>
              <a:t>Circunferencia</a:t>
            </a:r>
          </a:p>
        </p:txBody>
      </p:sp>
      <p:pic>
        <p:nvPicPr>
          <p:cNvPr id="24" name="Imagen 23" descr="Texto&#10;&#10;Descripción generada automáticamente con confianza media">
            <a:extLst>
              <a:ext uri="{FF2B5EF4-FFF2-40B4-BE49-F238E27FC236}">
                <a16:creationId xmlns:a16="http://schemas.microsoft.com/office/drawing/2014/main" id="{D010909E-4ADB-4F33-A005-EEDE18DDF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A4F3A30E-1C8D-429F-A241-DD4DF6DB2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22" y="6217382"/>
            <a:ext cx="4311142" cy="535704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210A56C0-9619-4E6D-8813-70A02DCDE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6253" y="6217241"/>
            <a:ext cx="1339613" cy="535845"/>
          </a:xfrm>
          <a:prstGeom prst="rect">
            <a:avLst/>
          </a:prstGeom>
        </p:spPr>
      </p:pic>
      <p:pic>
        <p:nvPicPr>
          <p:cNvPr id="35" name="Imagen 34" descr="Logotipo_negro_UNIVERSIDADE_DE_VIGO.png">
            <a:extLst>
              <a:ext uri="{FF2B5EF4-FFF2-40B4-BE49-F238E27FC236}">
                <a16:creationId xmlns:a16="http://schemas.microsoft.com/office/drawing/2014/main" id="{9363A7FE-9A58-4D2E-BEE4-7002B647AE2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323935" y="6212581"/>
            <a:ext cx="2324359" cy="512891"/>
          </a:xfrm>
          <a:prstGeom prst="rect">
            <a:avLst/>
          </a:prstGeom>
        </p:spPr>
      </p:pic>
      <p:sp>
        <p:nvSpPr>
          <p:cNvPr id="16" name="Google Shape;488;p25"/>
          <p:cNvSpPr txBox="1">
            <a:spLocks/>
          </p:cNvSpPr>
          <p:nvPr/>
        </p:nvSpPr>
        <p:spPr>
          <a:xfrm>
            <a:off x="1315844" y="2570534"/>
            <a:ext cx="4568892" cy="266087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3200"/>
              <a:buFont typeface="Arial"/>
              <a:buNone/>
            </a:pPr>
            <a:r>
              <a:rPr lang="es-ES" sz="3800" b="1" dirty="0">
                <a:solidFill>
                  <a:srgbClr val="009FE3"/>
                </a:solidFill>
              </a:rPr>
              <a:t>Cortamos el cono con  un plano paralelo </a:t>
            </a:r>
          </a:p>
          <a:p>
            <a:pPr marL="0" indent="0" algn="ctr">
              <a:spcBef>
                <a:spcPts val="0"/>
              </a:spcBef>
              <a:buClr>
                <a:schemeClr val="dk1"/>
              </a:buClr>
              <a:buSzPts val="3200"/>
              <a:buFont typeface="Arial"/>
              <a:buNone/>
            </a:pPr>
            <a:r>
              <a:rPr lang="es-ES" sz="3800" b="1" dirty="0">
                <a:solidFill>
                  <a:srgbClr val="009FE3"/>
                </a:solidFill>
              </a:rPr>
              <a:t>a la mesa</a:t>
            </a:r>
          </a:p>
          <a:p>
            <a:pPr>
              <a:spcBef>
                <a:spcPts val="640"/>
              </a:spcBef>
              <a:buClr>
                <a:schemeClr val="dk1"/>
              </a:buClr>
              <a:buSzPts val="3200"/>
              <a:buFont typeface="Arial"/>
              <a:buNone/>
            </a:pPr>
            <a:endParaRPr lang="es-ES" dirty="0"/>
          </a:p>
          <a:p>
            <a:pPr indent="-139700">
              <a:spcBef>
                <a:spcPts val="640"/>
              </a:spcBef>
              <a:buClr>
                <a:schemeClr val="dk1"/>
              </a:buClr>
              <a:buSzPts val="3200"/>
              <a:buFont typeface="Arial"/>
              <a:buNone/>
            </a:pPr>
            <a:endParaRPr lang="es-ES" dirty="0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0EC4CBF0-8129-4A40-8944-5CCCF9FCF05D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15" name="Imagen 14" descr="Logotipo_negro_UNIVERSIDADE_DE_VIGO.png">
              <a:extLst>
                <a:ext uri="{FF2B5EF4-FFF2-40B4-BE49-F238E27FC236}">
                  <a16:creationId xmlns:a16="http://schemas.microsoft.com/office/drawing/2014/main" id="{D9A7947D-9C9C-42C6-BA4E-5DF5ABFC6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A15430F3-5656-4563-AA3A-1BF09E3FEE67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4303ECF4-9EFD-4EA1-A608-43D13A45C7DA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5F0AC871-C965-4771-A9E5-808D301B4035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C832A514-BF87-408C-8714-2CEC8810FAC9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22" name="Imagen 21" descr="Logotipo_negro_UNIVERSIDADE_DE_VIGO.png">
              <a:extLst>
                <a:ext uri="{FF2B5EF4-FFF2-40B4-BE49-F238E27FC236}">
                  <a16:creationId xmlns:a16="http://schemas.microsoft.com/office/drawing/2014/main" id="{D8F02094-F09F-4AC5-B7F0-98ADA1043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D2749AF3-48C2-4DBB-9D20-F4E42B0D7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7790EB33-99A5-4ECD-91DB-71DD3BB5F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156710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r>
              <a:rPr lang="es-ES_tradnl" b="1" dirty="0">
                <a:solidFill>
                  <a:srgbClr val="662483"/>
                </a:solidFill>
                <a:latin typeface="Helvetica"/>
                <a:cs typeface="Helvetica"/>
              </a:rPr>
              <a:t>          Astronomía en la antigüedad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32024" y="2589836"/>
            <a:ext cx="5093849" cy="1946148"/>
          </a:xfrm>
        </p:spPr>
        <p:txBody>
          <a:bodyPr>
            <a:normAutofit/>
          </a:bodyPr>
          <a:lstStyle/>
          <a:p>
            <a:pPr marL="0" algn="just">
              <a:buNone/>
            </a:pPr>
            <a:r>
              <a:rPr lang="es-ES_tradnl" sz="2800" b="1" i="1" dirty="0">
                <a:latin typeface="Helvetica"/>
                <a:cs typeface="Helvetica"/>
              </a:rPr>
              <a:t>Las antiguas civilizaciones intentaban explicar lo que les rodeaba a través del estudio del universo. </a:t>
            </a:r>
          </a:p>
        </p:txBody>
      </p:sp>
      <p:pic>
        <p:nvPicPr>
          <p:cNvPr id="9" name="Imagen 8" descr="Forma&#10;&#10;Descripción generada automáticamente con confianza media">
            <a:extLst>
              <a:ext uri="{FF2B5EF4-FFF2-40B4-BE49-F238E27FC236}">
                <a16:creationId xmlns:a16="http://schemas.microsoft.com/office/drawing/2014/main" id="{FBF30559-B272-481D-AA3E-2B4118FB0F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402"/>
          <a:stretch/>
        </p:blipFill>
        <p:spPr>
          <a:xfrm flipH="1">
            <a:off x="7240724" y="1550735"/>
            <a:ext cx="3504319" cy="341814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C2E8BAC-9AB8-47B2-B5D9-6F4222C95A40}"/>
              </a:ext>
            </a:extLst>
          </p:cNvPr>
          <p:cNvSpPr txBox="1"/>
          <p:nvPr/>
        </p:nvSpPr>
        <p:spPr>
          <a:xfrm>
            <a:off x="7633356" y="4988431"/>
            <a:ext cx="2744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Astrolabio</a:t>
            </a:r>
          </a:p>
        </p:txBody>
      </p:sp>
      <p:pic>
        <p:nvPicPr>
          <p:cNvPr id="24" name="Imagen 23" descr="Texto&#10;&#10;Descripción generada automáticamente con confianza media">
            <a:extLst>
              <a:ext uri="{FF2B5EF4-FFF2-40B4-BE49-F238E27FC236}">
                <a16:creationId xmlns:a16="http://schemas.microsoft.com/office/drawing/2014/main" id="{C19CDB12-430F-4FE5-BFEE-5C009331C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grpSp>
        <p:nvGrpSpPr>
          <p:cNvPr id="35" name="Grupo 34">
            <a:extLst>
              <a:ext uri="{FF2B5EF4-FFF2-40B4-BE49-F238E27FC236}">
                <a16:creationId xmlns:a16="http://schemas.microsoft.com/office/drawing/2014/main" id="{E43B73C0-FD65-4CF0-B0B2-2870E4BBC42D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36" name="Imagen 35" descr="Logotipo_negro_UNIVERSIDADE_DE_VIGO.png">
              <a:extLst>
                <a:ext uri="{FF2B5EF4-FFF2-40B4-BE49-F238E27FC236}">
                  <a16:creationId xmlns:a16="http://schemas.microsoft.com/office/drawing/2014/main" id="{7A0C47DE-BC86-49F0-87E0-CA390D062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37" name="Rectángulo 36">
              <a:extLst>
                <a:ext uri="{FF2B5EF4-FFF2-40B4-BE49-F238E27FC236}">
                  <a16:creationId xmlns:a16="http://schemas.microsoft.com/office/drawing/2014/main" id="{E800DC0C-8A2E-4651-9FA2-ACE547B2DB79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8EA719C0-4E1E-472F-8B08-B884A2336A8A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35FF76BF-817F-4BAD-A904-7C795F04287B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CE0E6A0B-EB9A-4572-AD16-DFEAEF336F2F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41" name="Imagen 40" descr="Logotipo_negro_UNIVERSIDADE_DE_VIGO.png">
              <a:extLst>
                <a:ext uri="{FF2B5EF4-FFF2-40B4-BE49-F238E27FC236}">
                  <a16:creationId xmlns:a16="http://schemas.microsoft.com/office/drawing/2014/main" id="{1038F6D3-D034-4B3D-A4B3-A0DDF8FD7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42" name="Imagen 41">
              <a:extLst>
                <a:ext uri="{FF2B5EF4-FFF2-40B4-BE49-F238E27FC236}">
                  <a16:creationId xmlns:a16="http://schemas.microsoft.com/office/drawing/2014/main" id="{9FB61A16-C405-4E4C-AC0A-CF1A5F8A6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5ACA38AF-0471-4DBB-8EE4-F0CDFEF72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/>
          <a:lstStyle/>
          <a:p>
            <a:r>
              <a:rPr lang="es-ES" b="1" dirty="0">
                <a:solidFill>
                  <a:srgbClr val="66248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generatriz del cono</a:t>
            </a:r>
            <a:endParaRPr lang="es-ES_tradnl" b="1" dirty="0">
              <a:solidFill>
                <a:srgbClr val="662483"/>
              </a:solidFill>
              <a:latin typeface="Helvetica"/>
              <a:cs typeface="Helvetica"/>
            </a:endParaRPr>
          </a:p>
        </p:txBody>
      </p:sp>
      <p:pic>
        <p:nvPicPr>
          <p:cNvPr id="29" name="Imagen 28" descr="Texto&#10;&#10;Descripción generada automáticamente con confianza media">
            <a:extLst>
              <a:ext uri="{FF2B5EF4-FFF2-40B4-BE49-F238E27FC236}">
                <a16:creationId xmlns:a16="http://schemas.microsoft.com/office/drawing/2014/main" id="{D062BC14-C04C-438A-B13C-F10DCFE51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085F6E35-CD2E-4499-BC8F-14CB8F822ADC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21" name="Imagen 20" descr="Logotipo_negro_UNIVERSIDADE_DE_VIGO.png">
              <a:extLst>
                <a:ext uri="{FF2B5EF4-FFF2-40B4-BE49-F238E27FC236}">
                  <a16:creationId xmlns:a16="http://schemas.microsoft.com/office/drawing/2014/main" id="{D51B577B-72B5-4460-9174-C45934604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E2A4CE9-BFE3-4F37-9AFB-71ACB5D868B3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5E3F5D3D-D15E-44BF-B72C-68C08133FB4E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344CFF84-7A86-40F9-9800-46BCBFE402C3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43C15959-9A36-4C52-853A-FB0F4EC647E2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28" name="Imagen 27" descr="Logotipo_negro_UNIVERSIDADE_DE_VIGO.png">
              <a:extLst>
                <a:ext uri="{FF2B5EF4-FFF2-40B4-BE49-F238E27FC236}">
                  <a16:creationId xmlns:a16="http://schemas.microsoft.com/office/drawing/2014/main" id="{7DEEC036-D5F2-4245-A646-2B6784137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41047F05-7C4E-464F-9864-E1FFCBB2F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11BF75AB-33FF-48DF-A9F3-724E4E347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493B6DBB-1EBA-4328-B6E2-4C8DF0B8C5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282" t="4144" r="18805" b="4144"/>
          <a:stretch/>
        </p:blipFill>
        <p:spPr>
          <a:xfrm>
            <a:off x="3940629" y="1429155"/>
            <a:ext cx="4111092" cy="443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74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/>
          <a:lstStyle/>
          <a:p>
            <a:r>
              <a:rPr lang="es-ES_tradnl" b="1" dirty="0">
                <a:solidFill>
                  <a:srgbClr val="662483"/>
                </a:solidFill>
                <a:latin typeface="Helvetica"/>
                <a:cs typeface="Helvetica"/>
              </a:rPr>
              <a:t>Elipse</a:t>
            </a:r>
          </a:p>
        </p:txBody>
      </p:sp>
      <p:pic>
        <p:nvPicPr>
          <p:cNvPr id="24" name="Imagen 23" descr="Texto&#10;&#10;Descripción generada automáticamente con confianza media">
            <a:extLst>
              <a:ext uri="{FF2B5EF4-FFF2-40B4-BE49-F238E27FC236}">
                <a16:creationId xmlns:a16="http://schemas.microsoft.com/office/drawing/2014/main" id="{D010909E-4ADB-4F33-A005-EEDE18DDF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A4F3A30E-1C8D-429F-A241-DD4DF6DB2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22" y="6217382"/>
            <a:ext cx="4311142" cy="535704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210A56C0-9619-4E6D-8813-70A02DCDE8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6253" y="6217241"/>
            <a:ext cx="1339613" cy="535845"/>
          </a:xfrm>
          <a:prstGeom prst="rect">
            <a:avLst/>
          </a:prstGeom>
        </p:spPr>
      </p:pic>
      <p:pic>
        <p:nvPicPr>
          <p:cNvPr id="35" name="Imagen 34" descr="Logotipo_negro_UNIVERSIDADE_DE_VIGO.png">
            <a:extLst>
              <a:ext uri="{FF2B5EF4-FFF2-40B4-BE49-F238E27FC236}">
                <a16:creationId xmlns:a16="http://schemas.microsoft.com/office/drawing/2014/main" id="{9363A7FE-9A58-4D2E-BEE4-7002B647AE2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323935" y="6212581"/>
            <a:ext cx="2324359" cy="512891"/>
          </a:xfrm>
          <a:prstGeom prst="rect">
            <a:avLst/>
          </a:prstGeom>
        </p:spPr>
      </p:pic>
      <p:sp>
        <p:nvSpPr>
          <p:cNvPr id="16" name="Google Shape;488;p25"/>
          <p:cNvSpPr txBox="1">
            <a:spLocks/>
          </p:cNvSpPr>
          <p:nvPr/>
        </p:nvSpPr>
        <p:spPr>
          <a:xfrm>
            <a:off x="985384" y="2554310"/>
            <a:ext cx="5098666" cy="304094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3200"/>
              <a:buFont typeface="Arial"/>
              <a:buNone/>
            </a:pPr>
            <a:r>
              <a:rPr lang="es-ES" sz="3800" b="1" dirty="0">
                <a:solidFill>
                  <a:srgbClr val="009FE3"/>
                </a:solidFill>
              </a:rPr>
              <a:t>Cortamos el cono con un plano inclinado </a:t>
            </a:r>
          </a:p>
          <a:p>
            <a:pPr marL="0" indent="0" algn="ctr">
              <a:spcBef>
                <a:spcPts val="0"/>
              </a:spcBef>
              <a:buClr>
                <a:schemeClr val="dk1"/>
              </a:buClr>
              <a:buSzPts val="3200"/>
              <a:buFont typeface="Arial"/>
              <a:buNone/>
            </a:pPr>
            <a:r>
              <a:rPr lang="es-ES" sz="3800" b="1" dirty="0">
                <a:solidFill>
                  <a:srgbClr val="009FE3"/>
                </a:solidFill>
              </a:rPr>
              <a:t>sin tocar la mesa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7843" y="913767"/>
            <a:ext cx="4339008" cy="4963061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1B81B6DE-4B71-4789-96FE-845D1A856D01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15" name="Imagen 14" descr="Logotipo_negro_UNIVERSIDADE_DE_VIGO.png">
              <a:extLst>
                <a:ext uri="{FF2B5EF4-FFF2-40B4-BE49-F238E27FC236}">
                  <a16:creationId xmlns:a16="http://schemas.microsoft.com/office/drawing/2014/main" id="{F5F843B6-E0DD-4503-B85A-F1F35A260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6F2D5FBF-C2BD-4010-AB33-CAC935E6980E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AF666202-9E59-465A-A4D1-3ED91934A97B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54AEAE12-9039-477E-AB46-F56FFCF513FF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D3A6490C-D870-42A2-9B05-B2D36EFCC413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21" name="Imagen 20" descr="Logotipo_negro_UNIVERSIDADE_DE_VIGO.png">
              <a:extLst>
                <a:ext uri="{FF2B5EF4-FFF2-40B4-BE49-F238E27FC236}">
                  <a16:creationId xmlns:a16="http://schemas.microsoft.com/office/drawing/2014/main" id="{519008A7-AF3D-4B77-83C0-CCB52653A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CB6486D9-B229-4CA5-9786-7470AAC14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C9734633-F7D4-4E41-9C31-287CDB080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002305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488;p25"/>
          <p:cNvSpPr txBox="1">
            <a:spLocks/>
          </p:cNvSpPr>
          <p:nvPr/>
        </p:nvSpPr>
        <p:spPr>
          <a:xfrm>
            <a:off x="1181725" y="2562750"/>
            <a:ext cx="4703011" cy="176702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3200"/>
              <a:buFont typeface="Arial"/>
              <a:buNone/>
            </a:pPr>
            <a:r>
              <a:rPr lang="es-ES" sz="3800" b="1" dirty="0">
                <a:solidFill>
                  <a:srgbClr val="009FE3"/>
                </a:solidFill>
              </a:rPr>
              <a:t>Cortamos el cono con un plano inclinado tocando la mesa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716" y="925032"/>
            <a:ext cx="4332290" cy="495537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/>
          <a:lstStyle/>
          <a:p>
            <a:r>
              <a:rPr lang="es-ES_tradnl" b="1" dirty="0">
                <a:solidFill>
                  <a:srgbClr val="662483"/>
                </a:solidFill>
                <a:latin typeface="Helvetica"/>
                <a:cs typeface="Helvetica"/>
              </a:rPr>
              <a:t>Parábola</a:t>
            </a:r>
          </a:p>
        </p:txBody>
      </p:sp>
      <p:pic>
        <p:nvPicPr>
          <p:cNvPr id="24" name="Imagen 23" descr="Texto&#10;&#10;Descripción generada automáticamente con confianza media">
            <a:extLst>
              <a:ext uri="{FF2B5EF4-FFF2-40B4-BE49-F238E27FC236}">
                <a16:creationId xmlns:a16="http://schemas.microsoft.com/office/drawing/2014/main" id="{D010909E-4ADB-4F33-A005-EEDE18DDF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9BB4E55C-B77F-4353-99C6-8B067263C79D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15" name="Imagen 14" descr="Logotipo_negro_UNIVERSIDADE_DE_VIGO.png">
              <a:extLst>
                <a:ext uri="{FF2B5EF4-FFF2-40B4-BE49-F238E27FC236}">
                  <a16:creationId xmlns:a16="http://schemas.microsoft.com/office/drawing/2014/main" id="{6E51AD9F-213D-49D8-A3A7-3062DBC3B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84512A22-5C89-44B7-8588-EFEF80A31A4B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6F1058F9-8C24-4C27-B07B-58B7F41241E4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D9BA921C-C3EA-4D90-820B-C0F79A3EAFB6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7603BCE0-0CF2-4E08-82DC-FD94142E8BCA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21" name="Imagen 20" descr="Logotipo_negro_UNIVERSIDADE_DE_VIGO.png">
              <a:extLst>
                <a:ext uri="{FF2B5EF4-FFF2-40B4-BE49-F238E27FC236}">
                  <a16:creationId xmlns:a16="http://schemas.microsoft.com/office/drawing/2014/main" id="{1DC1931F-333F-4666-8C06-74158328F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0CA460BD-DA27-4633-8651-168CC35FB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5392E5A1-C75E-41F3-AF45-B54637D56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390128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488;p25"/>
          <p:cNvSpPr txBox="1">
            <a:spLocks/>
          </p:cNvSpPr>
          <p:nvPr/>
        </p:nvSpPr>
        <p:spPr>
          <a:xfrm>
            <a:off x="1192611" y="2565830"/>
            <a:ext cx="4903389" cy="306878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3200"/>
              <a:buNone/>
            </a:pPr>
            <a:r>
              <a:rPr lang="es-ES" sz="3800" b="1" dirty="0">
                <a:solidFill>
                  <a:srgbClr val="009FE3"/>
                </a:solidFill>
              </a:rPr>
              <a:t>Cortamos el cono con un plano perpendicular a la mesa</a:t>
            </a:r>
          </a:p>
          <a:p>
            <a:pPr>
              <a:spcBef>
                <a:spcPts val="640"/>
              </a:spcBef>
              <a:buClr>
                <a:schemeClr val="dk1"/>
              </a:buClr>
              <a:buSzPts val="3200"/>
              <a:buFont typeface="Arial"/>
              <a:buNone/>
            </a:pPr>
            <a:endParaRPr lang="es-ES" sz="3800" dirty="0"/>
          </a:p>
          <a:p>
            <a:pPr indent="-139700">
              <a:spcBef>
                <a:spcPts val="640"/>
              </a:spcBef>
              <a:buClr>
                <a:schemeClr val="dk1"/>
              </a:buClr>
              <a:buSzPts val="3200"/>
              <a:buFont typeface="Arial"/>
              <a:buNone/>
            </a:pPr>
            <a:endParaRPr lang="es-ES" sz="3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046" y="988823"/>
            <a:ext cx="4427058" cy="479410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/>
          <a:lstStyle/>
          <a:p>
            <a:r>
              <a:rPr lang="es-ES_tradnl" b="1" dirty="0">
                <a:solidFill>
                  <a:srgbClr val="662483"/>
                </a:solidFill>
                <a:latin typeface="Helvetica"/>
                <a:cs typeface="Helvetica"/>
              </a:rPr>
              <a:t>Hipérbola</a:t>
            </a:r>
          </a:p>
        </p:txBody>
      </p:sp>
      <p:pic>
        <p:nvPicPr>
          <p:cNvPr id="24" name="Imagen 23" descr="Texto&#10;&#10;Descripción generada automáticamente con confianza media">
            <a:extLst>
              <a:ext uri="{FF2B5EF4-FFF2-40B4-BE49-F238E27FC236}">
                <a16:creationId xmlns:a16="http://schemas.microsoft.com/office/drawing/2014/main" id="{D010909E-4ADB-4F33-A005-EEDE18DDF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243DE4FD-D69A-426F-A952-9B6CD486E347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15" name="Imagen 14" descr="Logotipo_negro_UNIVERSIDADE_DE_VIGO.png">
              <a:extLst>
                <a:ext uri="{FF2B5EF4-FFF2-40B4-BE49-F238E27FC236}">
                  <a16:creationId xmlns:a16="http://schemas.microsoft.com/office/drawing/2014/main" id="{AA2F60A0-B648-4662-87F4-E86269AF9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86DCED6D-C3F1-4D57-897A-DE2873E1A046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5038BE46-F9C8-4E13-BDDB-841489A850C9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2A6AF3D8-C85F-4816-9D20-4085CEA9B072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B93066FF-FE6A-4B85-B998-46190181BB81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21" name="Imagen 20" descr="Logotipo_negro_UNIVERSIDADE_DE_VIGO.png">
              <a:extLst>
                <a:ext uri="{FF2B5EF4-FFF2-40B4-BE49-F238E27FC236}">
                  <a16:creationId xmlns:a16="http://schemas.microsoft.com/office/drawing/2014/main" id="{B0DAA9F6-E182-43B3-87E3-B320785D4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CF65B880-DC79-4D11-AEA5-C5EEC6A43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13DD5F9B-3835-489D-8A33-3BCED0B1C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870719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234" y="1316659"/>
            <a:ext cx="2419809" cy="440317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/>
          <a:lstStyle/>
          <a:p>
            <a:r>
              <a:rPr lang="es-ES" b="1" dirty="0">
                <a:solidFill>
                  <a:srgbClr val="66248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 cónicas</a:t>
            </a:r>
            <a:endParaRPr lang="es-ES_tradnl" b="1" dirty="0">
              <a:solidFill>
                <a:srgbClr val="662483"/>
              </a:solidFill>
              <a:latin typeface="Helvetica"/>
              <a:cs typeface="Helvetica"/>
            </a:endParaRPr>
          </a:p>
        </p:txBody>
      </p:sp>
      <p:pic>
        <p:nvPicPr>
          <p:cNvPr id="29" name="Imagen 28" descr="Texto&#10;&#10;Descripción generada automáticamente con confianza media">
            <a:extLst>
              <a:ext uri="{FF2B5EF4-FFF2-40B4-BE49-F238E27FC236}">
                <a16:creationId xmlns:a16="http://schemas.microsoft.com/office/drawing/2014/main" id="{D062BC14-C04C-438A-B13C-F10DCFE51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099" y="2746712"/>
            <a:ext cx="2672976" cy="289459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539" y="1316659"/>
            <a:ext cx="2797965" cy="320038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582" y="2471194"/>
            <a:ext cx="2719957" cy="311115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700589" y="5155029"/>
            <a:ext cx="1713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rgbClr val="009FE3"/>
                </a:solidFill>
              </a:rPr>
              <a:t>Circunferencia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816563" y="2084020"/>
            <a:ext cx="804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rgbClr val="009FE3"/>
                </a:solidFill>
              </a:rPr>
              <a:t>Elipse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478358" y="4616912"/>
            <a:ext cx="11201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rgbClr val="009FE3"/>
                </a:solidFill>
              </a:rPr>
              <a:t>Parábola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0042862" y="2101862"/>
            <a:ext cx="1233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rgbClr val="009FE3"/>
                </a:solidFill>
              </a:rPr>
              <a:t>Hipérbola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085F6E35-CD2E-4499-BC8F-14CB8F822ADC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21" name="Imagen 20" descr="Logotipo_negro_UNIVERSIDADE_DE_VIGO.png">
              <a:extLst>
                <a:ext uri="{FF2B5EF4-FFF2-40B4-BE49-F238E27FC236}">
                  <a16:creationId xmlns:a16="http://schemas.microsoft.com/office/drawing/2014/main" id="{D51B577B-72B5-4460-9174-C45934604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E2A4CE9-BFE3-4F37-9AFB-71ACB5D868B3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5E3F5D3D-D15E-44BF-B72C-68C08133FB4E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344CFF84-7A86-40F9-9800-46BCBFE402C3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43C15959-9A36-4C52-853A-FB0F4EC647E2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28" name="Imagen 27" descr="Logotipo_negro_UNIVERSIDADE_DE_VIGO.png">
              <a:extLst>
                <a:ext uri="{FF2B5EF4-FFF2-40B4-BE49-F238E27FC236}">
                  <a16:creationId xmlns:a16="http://schemas.microsoft.com/office/drawing/2014/main" id="{7DEEC036-D5F2-4245-A646-2B6784137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41047F05-7C4E-464F-9864-E1FFCBB2F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11BF75AB-33FF-48DF-A9F3-724E4E347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000910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/>
          <a:lstStyle/>
          <a:p>
            <a:r>
              <a:rPr lang="es-ES_tradnl" b="1" dirty="0">
                <a:solidFill>
                  <a:srgbClr val="662483"/>
                </a:solidFill>
                <a:latin typeface="Helvetica"/>
                <a:cs typeface="Helvetica"/>
              </a:rPr>
              <a:t>Las cuatro cónicas</a:t>
            </a:r>
          </a:p>
        </p:txBody>
      </p:sp>
      <p:pic>
        <p:nvPicPr>
          <p:cNvPr id="24" name="Imagen 23" descr="Texto&#10;&#10;Descripción generada automáticamente con confianza media">
            <a:extLst>
              <a:ext uri="{FF2B5EF4-FFF2-40B4-BE49-F238E27FC236}">
                <a16:creationId xmlns:a16="http://schemas.microsoft.com/office/drawing/2014/main" id="{D010909E-4ADB-4F33-A005-EEDE18DDF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6188FB1E-15C8-4A23-8E12-956D3F98FE08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13" name="Imagen 12" descr="Logotipo_negro_UNIVERSIDADE_DE_VIGO.png">
              <a:extLst>
                <a:ext uri="{FF2B5EF4-FFF2-40B4-BE49-F238E27FC236}">
                  <a16:creationId xmlns:a16="http://schemas.microsoft.com/office/drawing/2014/main" id="{BA38DED6-DF1A-4AF3-A813-7C65D0063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84E85401-059D-4DCC-8FCF-A86A52B2E392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13E8FA9B-C4D3-426A-B47A-4643BFCB2AF7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E315ABD6-D2FC-4867-A9C3-9718C0740DEA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172542A8-EE75-4332-B7FE-9C1E2DC27A9A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18" name="Imagen 17" descr="Logotipo_negro_UNIVERSIDADE_DE_VIGO.png">
              <a:extLst>
                <a:ext uri="{FF2B5EF4-FFF2-40B4-BE49-F238E27FC236}">
                  <a16:creationId xmlns:a16="http://schemas.microsoft.com/office/drawing/2014/main" id="{8B77CA42-B98B-44F3-9B51-911F479F0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30F068A6-D987-4456-AADE-200E13CB4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D28910F9-8B98-4C74-A8E4-BE5612E75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88A5064B-C3A4-4716-8F7B-3AB18CAD67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5490" y="1633548"/>
            <a:ext cx="1777590" cy="417873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F95C580-9A0B-4528-8E0E-5FFF0D584F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073" y="2757604"/>
            <a:ext cx="2070730" cy="207845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11815D9-A879-4213-A872-5B953A59D2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3844141" y="2311035"/>
            <a:ext cx="1808797" cy="297159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6F77FF0-BCB6-4E32-A1D7-DD4D8834C69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650415" y="2604554"/>
            <a:ext cx="2396202" cy="208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25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>
            <a:normAutofit/>
          </a:bodyPr>
          <a:lstStyle/>
          <a:p>
            <a:r>
              <a:rPr lang="es-ES_tradnl" sz="4200" b="1" dirty="0">
                <a:solidFill>
                  <a:srgbClr val="662483"/>
                </a:solidFill>
                <a:latin typeface="Helvetica"/>
                <a:cs typeface="Helvetica"/>
              </a:rPr>
              <a:t>    Reto: en busca de cónicas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F3BC295-D313-4E9F-A7F6-1E77E035702F}"/>
              </a:ext>
            </a:extLst>
          </p:cNvPr>
          <p:cNvSpPr txBox="1"/>
          <p:nvPr/>
        </p:nvSpPr>
        <p:spPr>
          <a:xfrm>
            <a:off x="0" y="1622273"/>
            <a:ext cx="1219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3200" b="1" dirty="0">
                <a:latin typeface="Helvetica"/>
                <a:cs typeface="Helvetica"/>
              </a:rPr>
              <a:t>Identifica </a:t>
            </a:r>
            <a:r>
              <a:rPr lang="es-ES_tradnl" sz="3200" b="1" dirty="0">
                <a:solidFill>
                  <a:srgbClr val="009FE3"/>
                </a:solidFill>
                <a:latin typeface="Helvetica"/>
                <a:cs typeface="Helvetica"/>
              </a:rPr>
              <a:t>4 cónicas </a:t>
            </a:r>
            <a:r>
              <a:rPr lang="es-ES_tradnl" sz="3200" b="1" dirty="0">
                <a:latin typeface="Helvetica"/>
                <a:cs typeface="Helvetica"/>
              </a:rPr>
              <a:t>que encuentres </a:t>
            </a:r>
          </a:p>
          <a:p>
            <a:pPr algn="ctr"/>
            <a:r>
              <a:rPr lang="es-ES_tradnl" sz="3200" b="1" dirty="0">
                <a:latin typeface="Helvetica"/>
                <a:cs typeface="Helvetica"/>
              </a:rPr>
              <a:t>a tu alrededor en el día a día.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14738B37-285F-41DF-BC9C-57E81DF28A4D}"/>
              </a:ext>
            </a:extLst>
          </p:cNvPr>
          <p:cNvGrpSpPr/>
          <p:nvPr/>
        </p:nvGrpSpPr>
        <p:grpSpPr>
          <a:xfrm>
            <a:off x="9686925" y="1812539"/>
            <a:ext cx="1726226" cy="2672188"/>
            <a:chOff x="8702290" y="865886"/>
            <a:chExt cx="1726226" cy="2672188"/>
          </a:xfrm>
        </p:grpSpPr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D9E58340-C03F-4B58-BDA6-26EDC15BC2AC}"/>
                </a:ext>
              </a:extLst>
            </p:cNvPr>
            <p:cNvSpPr txBox="1"/>
            <p:nvPr/>
          </p:nvSpPr>
          <p:spPr>
            <a:xfrm>
              <a:off x="8702290" y="1137417"/>
              <a:ext cx="1109895" cy="2400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5000" dirty="0">
                  <a:solidFill>
                    <a:srgbClr val="662483"/>
                  </a:solidFill>
                  <a:latin typeface="Herculanum"/>
                  <a:cs typeface="Herculanum"/>
                </a:rPr>
                <a:t>?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BFC01628-1B75-4F7C-88D5-79AF3A8A133B}"/>
                </a:ext>
              </a:extLst>
            </p:cNvPr>
            <p:cNvSpPr txBox="1"/>
            <p:nvPr/>
          </p:nvSpPr>
          <p:spPr>
            <a:xfrm>
              <a:off x="9318621" y="865886"/>
              <a:ext cx="1109895" cy="2400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5000" dirty="0">
                  <a:solidFill>
                    <a:srgbClr val="009FE3"/>
                  </a:solidFill>
                  <a:latin typeface="Herculanum"/>
                  <a:cs typeface="Herculanum"/>
                </a:rPr>
                <a:t>?</a:t>
              </a:r>
            </a:p>
          </p:txBody>
        </p:sp>
      </p:grpSp>
      <p:sp>
        <p:nvSpPr>
          <p:cNvPr id="31" name="CuadroTexto 30">
            <a:extLst>
              <a:ext uri="{FF2B5EF4-FFF2-40B4-BE49-F238E27FC236}">
                <a16:creationId xmlns:a16="http://schemas.microsoft.com/office/drawing/2014/main" id="{81210F46-9977-49DE-A656-D588DC5010EC}"/>
              </a:ext>
            </a:extLst>
          </p:cNvPr>
          <p:cNvSpPr txBox="1"/>
          <p:nvPr/>
        </p:nvSpPr>
        <p:spPr>
          <a:xfrm>
            <a:off x="1" y="3074644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3200" b="1" dirty="0">
                <a:latin typeface="Helvetica"/>
                <a:cs typeface="Helvetica"/>
              </a:rPr>
              <a:t>La forma de esos objetos,</a:t>
            </a:r>
          </a:p>
          <a:p>
            <a:pPr algn="ctr"/>
            <a:r>
              <a:rPr lang="es-ES_tradnl" sz="3200" b="1" dirty="0">
                <a:latin typeface="Helvetica"/>
                <a:cs typeface="Helvetica"/>
              </a:rPr>
              <a:t>¿es</a:t>
            </a:r>
            <a:r>
              <a:rPr lang="es-ES_tradnl" sz="3200" b="1" dirty="0">
                <a:solidFill>
                  <a:srgbClr val="662483"/>
                </a:solidFill>
                <a:latin typeface="Helvetica"/>
                <a:cs typeface="Helvetica"/>
              </a:rPr>
              <a:t> decorativa </a:t>
            </a:r>
            <a:r>
              <a:rPr lang="es-ES_tradnl" sz="3200" b="1" dirty="0">
                <a:latin typeface="Helvetica"/>
                <a:cs typeface="Helvetica"/>
              </a:rPr>
              <a:t>o </a:t>
            </a:r>
            <a:r>
              <a:rPr lang="es-ES_tradnl" sz="3200" b="1" dirty="0">
                <a:solidFill>
                  <a:srgbClr val="662483"/>
                </a:solidFill>
                <a:latin typeface="Helvetica"/>
                <a:cs typeface="Helvetica"/>
              </a:rPr>
              <a:t>imprescindible</a:t>
            </a:r>
          </a:p>
          <a:p>
            <a:pPr algn="ctr"/>
            <a:r>
              <a:rPr lang="es-ES_tradnl" sz="3200" b="1" dirty="0">
                <a:solidFill>
                  <a:srgbClr val="662483"/>
                </a:solidFill>
                <a:latin typeface="Helvetica"/>
                <a:cs typeface="Helvetica"/>
              </a:rPr>
              <a:t> </a:t>
            </a:r>
            <a:r>
              <a:rPr lang="es-ES_tradnl" sz="3200" b="1" dirty="0">
                <a:latin typeface="Helvetica"/>
                <a:cs typeface="Helvetica"/>
              </a:rPr>
              <a:t>para realizar su función?</a:t>
            </a:r>
            <a:endParaRPr lang="es-ES" sz="3200" dirty="0"/>
          </a:p>
        </p:txBody>
      </p:sp>
      <p:pic>
        <p:nvPicPr>
          <p:cNvPr id="20" name="Imagen 19" descr="Texto&#10;&#10;Descripción generada automáticamente con confianza media">
            <a:extLst>
              <a:ext uri="{FF2B5EF4-FFF2-40B4-BE49-F238E27FC236}">
                <a16:creationId xmlns:a16="http://schemas.microsoft.com/office/drawing/2014/main" id="{B963CFE8-0388-4026-A89A-F9B7CACCC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E47A9D76-61E5-46C4-98FC-1B3642A02987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18" name="Imagen 17" descr="Logotipo_negro_UNIVERSIDADE_DE_VIGO.png">
              <a:extLst>
                <a:ext uri="{FF2B5EF4-FFF2-40B4-BE49-F238E27FC236}">
                  <a16:creationId xmlns:a16="http://schemas.microsoft.com/office/drawing/2014/main" id="{401E0264-3D17-4692-897E-D5C17D872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E4DA21AE-98E6-42D0-94FC-7D1C422EC6A5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64F1DCF9-B8D9-4E13-8BDB-5D66657377EE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72D45EB9-750B-427B-A992-C8FEB98576DA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00E6E19F-6AE6-4BE8-B2AD-2FCDD97D179C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25" name="Imagen 24" descr="Logotipo_negro_UNIVERSIDADE_DE_VIGO.png">
              <a:extLst>
                <a:ext uri="{FF2B5EF4-FFF2-40B4-BE49-F238E27FC236}">
                  <a16:creationId xmlns:a16="http://schemas.microsoft.com/office/drawing/2014/main" id="{ED65F8A2-05DA-4A86-9676-B4E654508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351D564A-6228-4925-B2C1-B75FB02B2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25ED119D-9431-4BA3-B6DF-EBC5F82AB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39EE0453-8045-46B0-82DC-0864CFC9B365}"/>
              </a:ext>
            </a:extLst>
          </p:cNvPr>
          <p:cNvSpPr txBox="1"/>
          <p:nvPr/>
        </p:nvSpPr>
        <p:spPr>
          <a:xfrm>
            <a:off x="1039071" y="4967015"/>
            <a:ext cx="101138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i="1" dirty="0">
                <a:latin typeface="Helvetica"/>
                <a:cs typeface="Helvetica"/>
                <a:hlinkClick r:id="rId7"/>
              </a:rPr>
              <a:t>telocuentanlasmatematicas.admin@uvigo.es</a:t>
            </a:r>
            <a:endParaRPr lang="es-ES" sz="3600" b="1" i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541896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4D3D48D9-15F7-49CE-94E5-6905D80AF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594" y="4721934"/>
            <a:ext cx="3474725" cy="1750393"/>
          </a:xfrm>
          <a:prstGeom prst="rect">
            <a:avLst/>
          </a:prstGeom>
        </p:spPr>
      </p:pic>
      <p:pic>
        <p:nvPicPr>
          <p:cNvPr id="16" name="Imagen 15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5918C841-4F5C-416F-A204-24CE56B0D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637" y="1064426"/>
            <a:ext cx="3474725" cy="2638467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81200" y="1166021"/>
            <a:ext cx="8229600" cy="4525963"/>
          </a:xfrm>
        </p:spPr>
        <p:txBody>
          <a:bodyPr>
            <a:normAutofit/>
          </a:bodyPr>
          <a:lstStyle/>
          <a:p>
            <a:pPr marL="0" algn="ctr">
              <a:buNone/>
            </a:pPr>
            <a:endParaRPr lang="es-ES_tradnl" sz="2800" b="1" dirty="0">
              <a:latin typeface="Helvetica"/>
              <a:cs typeface="Helvetica"/>
            </a:endParaRPr>
          </a:p>
          <a:p>
            <a:pPr marL="0" algn="ctr">
              <a:buNone/>
            </a:pPr>
            <a:endParaRPr lang="es-ES_tradnl" sz="2800" b="1" dirty="0">
              <a:latin typeface="Helvetica"/>
              <a:cs typeface="Helvetica"/>
            </a:endParaRPr>
          </a:p>
          <a:p>
            <a:pPr marL="0" algn="ctr">
              <a:buNone/>
            </a:pPr>
            <a:endParaRPr lang="es-ES_tradnl" sz="2800" b="1" dirty="0">
              <a:latin typeface="Helvetica"/>
              <a:cs typeface="Helvetica"/>
            </a:endParaRPr>
          </a:p>
          <a:p>
            <a:pPr marL="0" algn="ctr">
              <a:buNone/>
            </a:pPr>
            <a:endParaRPr lang="es-ES_tradnl" sz="2800" b="1" dirty="0">
              <a:latin typeface="Helvetica"/>
              <a:cs typeface="Helvetica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847083" y="4677273"/>
            <a:ext cx="871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/>
              <a:t>Patrocina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456094" y="4677273"/>
            <a:ext cx="820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/>
              <a:t>Organiza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8222271" y="4721934"/>
            <a:ext cx="1880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/>
              <a:t>Con la colaboración de </a:t>
            </a:r>
          </a:p>
        </p:txBody>
      </p:sp>
      <p:pic>
        <p:nvPicPr>
          <p:cNvPr id="11" name="Imagen 10" descr="Logotipo_negro_UNIVERSIDADE_DE_VI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2751" y="5254323"/>
            <a:ext cx="2443863" cy="539256"/>
          </a:xfrm>
          <a:prstGeom prst="rect">
            <a:avLst/>
          </a:prstGeom>
        </p:spPr>
      </p:pic>
      <p:pic>
        <p:nvPicPr>
          <p:cNvPr id="8" name="Imagen 7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ADCD63FA-91BC-479D-B858-52D037FDAC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5488" y="5253274"/>
            <a:ext cx="1441850" cy="64015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/>
          <a:lstStyle/>
          <a:p>
            <a:r>
              <a:rPr lang="es-ES_tradnl" b="1" dirty="0">
                <a:solidFill>
                  <a:srgbClr val="662483"/>
                </a:solidFill>
                <a:latin typeface="Helvetica"/>
                <a:cs typeface="Helvetica"/>
              </a:rPr>
              <a:t>   Base de experimentos</a:t>
            </a:r>
          </a:p>
        </p:txBody>
      </p:sp>
      <p:pic>
        <p:nvPicPr>
          <p:cNvPr id="24" name="Imagen 23" descr="Texto&#10;&#10;Descripción generada automáticamente con confianza media">
            <a:extLst>
              <a:ext uri="{FF2B5EF4-FFF2-40B4-BE49-F238E27FC236}">
                <a16:creationId xmlns:a16="http://schemas.microsoft.com/office/drawing/2014/main" id="{D010909E-4ADB-4F33-A005-EEDE18DDF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6188FB1E-15C8-4A23-8E12-956D3F98FE08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13" name="Imagen 12" descr="Logotipo_negro_UNIVERSIDADE_DE_VIGO.png">
              <a:extLst>
                <a:ext uri="{FF2B5EF4-FFF2-40B4-BE49-F238E27FC236}">
                  <a16:creationId xmlns:a16="http://schemas.microsoft.com/office/drawing/2014/main" id="{BA38DED6-DF1A-4AF3-A813-7C65D0063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84E85401-059D-4DCC-8FCF-A86A52B2E392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13E8FA9B-C4D3-426A-B47A-4643BFCB2AF7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E315ABD6-D2FC-4867-A9C3-9718C0740DEA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172542A8-EE75-4332-B7FE-9C1E2DC27A9A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18" name="Imagen 17" descr="Logotipo_negro_UNIVERSIDADE_DE_VIGO.png">
              <a:extLst>
                <a:ext uri="{FF2B5EF4-FFF2-40B4-BE49-F238E27FC236}">
                  <a16:creationId xmlns:a16="http://schemas.microsoft.com/office/drawing/2014/main" id="{8B77CA42-B98B-44F3-9B51-911F479F0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30F068A6-D987-4456-AADE-200E13CB4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D28910F9-8B98-4C74-A8E4-BE5612E75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  <p:pic>
        <p:nvPicPr>
          <p:cNvPr id="21" name="image44.jpg" descr="Resultado de imagen de cartón pluma A4">
            <a:extLst>
              <a:ext uri="{FF2B5EF4-FFF2-40B4-BE49-F238E27FC236}">
                <a16:creationId xmlns:a16="http://schemas.microsoft.com/office/drawing/2014/main" id="{F58B984E-2B99-4C5A-8CB0-4D796E5643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329" t="4302" r="4079" b="5124"/>
          <a:stretch>
            <a:fillRect/>
          </a:stretch>
        </p:blipFill>
        <p:spPr>
          <a:xfrm>
            <a:off x="4461463" y="1811252"/>
            <a:ext cx="3269074" cy="3269074"/>
          </a:xfrm>
          <a:prstGeom prst="rect">
            <a:avLst/>
          </a:prstGeom>
          <a:ln/>
        </p:spPr>
      </p:pic>
      <p:pic>
        <p:nvPicPr>
          <p:cNvPr id="23" name="image24.png" descr="Imagen que contiene lego, oso&#10;&#10;Descripción generada automáticamente">
            <a:extLst>
              <a:ext uri="{FF2B5EF4-FFF2-40B4-BE49-F238E27FC236}">
                <a16:creationId xmlns:a16="http://schemas.microsoft.com/office/drawing/2014/main" id="{0AD683C5-70AE-D841-8AF7-3AEC8394C34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068169" y="3245914"/>
            <a:ext cx="1330820" cy="1072973"/>
          </a:xfrm>
          <a:prstGeom prst="rect">
            <a:avLst/>
          </a:prstGeom>
          <a:ln/>
        </p:spPr>
      </p:pic>
      <p:pic>
        <p:nvPicPr>
          <p:cNvPr id="25" name="image32.jpg" descr="Resultado de imagen de bobina de hilo">
            <a:extLst>
              <a:ext uri="{FF2B5EF4-FFF2-40B4-BE49-F238E27FC236}">
                <a16:creationId xmlns:a16="http://schemas.microsoft.com/office/drawing/2014/main" id="{9752463B-27F5-D74D-9382-E9915855FC7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4683" t="15966" r="27411" b="15966"/>
          <a:stretch>
            <a:fillRect/>
          </a:stretch>
        </p:blipFill>
        <p:spPr>
          <a:xfrm>
            <a:off x="8793011" y="2928083"/>
            <a:ext cx="876557" cy="139080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620747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1">
            <a:extLst>
              <a:ext uri="{FF2B5EF4-FFF2-40B4-BE49-F238E27FC236}">
                <a16:creationId xmlns:a16="http://schemas.microsoft.com/office/drawing/2014/main" id="{D1FFABCF-6909-4B13-A227-0792630BC7A1}"/>
              </a:ext>
            </a:extLst>
          </p:cNvPr>
          <p:cNvSpPr txBox="1">
            <a:spLocks/>
          </p:cNvSpPr>
          <p:nvPr/>
        </p:nvSpPr>
        <p:spPr>
          <a:xfrm>
            <a:off x="0" y="284185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b="1" dirty="0">
                <a:solidFill>
                  <a:srgbClr val="662483"/>
                </a:solidFill>
                <a:latin typeface="Helvetica"/>
                <a:cs typeface="Helvetica"/>
              </a:rPr>
              <a:t>     Base de experimentos</a:t>
            </a:r>
          </a:p>
        </p:txBody>
      </p:sp>
      <p:pic>
        <p:nvPicPr>
          <p:cNvPr id="20" name="Imagen 19" descr="Texto&#10;&#10;Descripción generada automáticamente con confianza media">
            <a:extLst>
              <a:ext uri="{FF2B5EF4-FFF2-40B4-BE49-F238E27FC236}">
                <a16:creationId xmlns:a16="http://schemas.microsoft.com/office/drawing/2014/main" id="{66F17D78-AECB-41AA-809C-E7761BD3B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F33CC531-E913-4EDD-961D-5EFDF95056F5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15" name="Imagen 14" descr="Logotipo_negro_UNIVERSIDADE_DE_VIGO.png">
              <a:extLst>
                <a:ext uri="{FF2B5EF4-FFF2-40B4-BE49-F238E27FC236}">
                  <a16:creationId xmlns:a16="http://schemas.microsoft.com/office/drawing/2014/main" id="{D38A4217-AD61-4A5E-9777-14187FF47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49C17046-309F-49BA-8AC8-7055815188A6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83F186DD-5DC6-45CA-9FB0-78D18D7D10E9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070A049F-8943-4B86-8949-F0A2DB17B6B6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98B4CC06-2631-4D72-80DD-F8B04693852D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21" name="Imagen 20" descr="Logotipo_negro_UNIVERSIDADE_DE_VIGO.png">
              <a:extLst>
                <a:ext uri="{FF2B5EF4-FFF2-40B4-BE49-F238E27FC236}">
                  <a16:creationId xmlns:a16="http://schemas.microsoft.com/office/drawing/2014/main" id="{6D240668-9102-44C2-BEEF-1B7D13F74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FD1C4571-EFBE-4027-A067-FC43567D4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EE67D267-CBD3-4F0C-A185-9E17A02DD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  <p:sp>
        <p:nvSpPr>
          <p:cNvPr id="35" name="CuadroTexto 34">
            <a:extLst>
              <a:ext uri="{FF2B5EF4-FFF2-40B4-BE49-F238E27FC236}">
                <a16:creationId xmlns:a16="http://schemas.microsoft.com/office/drawing/2014/main" id="{CC7B84F0-F83C-43E0-9BEE-2FBF0FAA96CD}"/>
              </a:ext>
            </a:extLst>
          </p:cNvPr>
          <p:cNvSpPr txBox="1"/>
          <p:nvPr/>
        </p:nvSpPr>
        <p:spPr>
          <a:xfrm>
            <a:off x="5638915" y="3592677"/>
            <a:ext cx="13497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800" b="1" dirty="0">
                <a:solidFill>
                  <a:srgbClr val="00B0F0"/>
                </a:solidFill>
                <a:latin typeface="Helvetica"/>
                <a:cs typeface="Helvetica"/>
              </a:rPr>
              <a:t>Sol</a:t>
            </a:r>
          </a:p>
          <a:p>
            <a:endParaRPr lang="es-ES" sz="28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E2E5706-BAE7-4321-B8DF-15122923E4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0303" y="2017215"/>
            <a:ext cx="1333362" cy="2117693"/>
          </a:xfrm>
          <a:prstGeom prst="rect">
            <a:avLst/>
          </a:prstGeom>
        </p:spPr>
      </p:pic>
      <p:pic>
        <p:nvPicPr>
          <p:cNvPr id="37" name="Picture 2" descr="Lápiz Color Negro Instrumento De - Gráficos vectoriales gratis en Pixabay">
            <a:extLst>
              <a:ext uri="{FF2B5EF4-FFF2-40B4-BE49-F238E27FC236}">
                <a16:creationId xmlns:a16="http://schemas.microsoft.com/office/drawing/2014/main" id="{4569937A-B950-4C53-87A2-D5EBEBAD1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87152">
            <a:off x="6938502" y="1350240"/>
            <a:ext cx="899098" cy="179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77398AD6-36F0-4FF7-B16A-6099775FF1B9}"/>
              </a:ext>
            </a:extLst>
          </p:cNvPr>
          <p:cNvSpPr txBox="1"/>
          <p:nvPr/>
        </p:nvSpPr>
        <p:spPr>
          <a:xfrm>
            <a:off x="7613665" y="1813982"/>
            <a:ext cx="61395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800" b="1" dirty="0">
                <a:solidFill>
                  <a:srgbClr val="662483"/>
                </a:solidFill>
                <a:latin typeface="Helvetica"/>
                <a:cs typeface="Helvetica"/>
              </a:rPr>
              <a:t>Tierra</a:t>
            </a:r>
          </a:p>
          <a:p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569789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1">
            <a:extLst>
              <a:ext uri="{FF2B5EF4-FFF2-40B4-BE49-F238E27FC236}">
                <a16:creationId xmlns:a16="http://schemas.microsoft.com/office/drawing/2014/main" id="{D1FFABCF-6909-4B13-A227-0792630BC7A1}"/>
              </a:ext>
            </a:extLst>
          </p:cNvPr>
          <p:cNvSpPr txBox="1">
            <a:spLocks/>
          </p:cNvSpPr>
          <p:nvPr/>
        </p:nvSpPr>
        <p:spPr>
          <a:xfrm>
            <a:off x="0" y="284185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b="1" dirty="0">
                <a:solidFill>
                  <a:srgbClr val="662483"/>
                </a:solidFill>
                <a:latin typeface="Helvetica"/>
                <a:cs typeface="Helvetica"/>
              </a:rPr>
              <a:t>     Las órbitas circulares</a:t>
            </a:r>
          </a:p>
        </p:txBody>
      </p:sp>
      <p:pic>
        <p:nvPicPr>
          <p:cNvPr id="3" name="Circunferencia-15s">
            <a:hlinkClick r:id="" action="ppaction://media"/>
            <a:extLst>
              <a:ext uri="{FF2B5EF4-FFF2-40B4-BE49-F238E27FC236}">
                <a16:creationId xmlns:a16="http://schemas.microsoft.com/office/drawing/2014/main" id="{34B60FFB-2BF4-43BB-BD55-090C524E93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9000"/>
          </a:blip>
          <a:srcRect l="20357" r="20952"/>
          <a:stretch/>
        </p:blipFill>
        <p:spPr>
          <a:xfrm>
            <a:off x="4239628" y="1530982"/>
            <a:ext cx="4512602" cy="4324959"/>
          </a:xfrm>
          <a:prstGeom prst="rect">
            <a:avLst/>
          </a:prstGeom>
        </p:spPr>
      </p:pic>
      <p:pic>
        <p:nvPicPr>
          <p:cNvPr id="20" name="Imagen 19" descr="Texto&#10;&#10;Descripción generada automáticamente con confianza media">
            <a:extLst>
              <a:ext uri="{FF2B5EF4-FFF2-40B4-BE49-F238E27FC236}">
                <a16:creationId xmlns:a16="http://schemas.microsoft.com/office/drawing/2014/main" id="{66F17D78-AECB-41AA-809C-E7761BD3B0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F33CC531-E913-4EDD-961D-5EFDF95056F5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15" name="Imagen 14" descr="Logotipo_negro_UNIVERSIDADE_DE_VIGO.png">
              <a:extLst>
                <a:ext uri="{FF2B5EF4-FFF2-40B4-BE49-F238E27FC236}">
                  <a16:creationId xmlns:a16="http://schemas.microsoft.com/office/drawing/2014/main" id="{D38A4217-AD61-4A5E-9777-14187FF47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49C17046-309F-49BA-8AC8-7055815188A6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83F186DD-5DC6-45CA-9FB0-78D18D7D10E9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070A049F-8943-4B86-8949-F0A2DB17B6B6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98B4CC06-2631-4D72-80DD-F8B04693852D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21" name="Imagen 20" descr="Logotipo_negro_UNIVERSIDADE_DE_VIGO.png">
              <a:extLst>
                <a:ext uri="{FF2B5EF4-FFF2-40B4-BE49-F238E27FC236}">
                  <a16:creationId xmlns:a16="http://schemas.microsoft.com/office/drawing/2014/main" id="{6D240668-9102-44C2-BEEF-1B7D13F74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FD1C4571-EFBE-4027-A067-FC43567D4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EE67D267-CBD3-4F0C-A185-9E17A02DD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  <p:pic>
        <p:nvPicPr>
          <p:cNvPr id="22" name="Imagen 21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1CE22C09-C074-411C-A7B3-1D90E3F18E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9006" y="3310832"/>
            <a:ext cx="933845" cy="93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2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/>
          <a:lstStyle/>
          <a:p>
            <a:r>
              <a:rPr lang="es-ES_tradnl" b="1" dirty="0">
                <a:solidFill>
                  <a:srgbClr val="662483"/>
                </a:solidFill>
                <a:latin typeface="Helvetica"/>
                <a:cs typeface="Helvetica"/>
              </a:rPr>
              <a:t>La circunferencia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79450" y="2812942"/>
            <a:ext cx="6677122" cy="1297432"/>
          </a:xfrm>
        </p:spPr>
        <p:txBody>
          <a:bodyPr>
            <a:normAutofit/>
          </a:bodyPr>
          <a:lstStyle/>
          <a:p>
            <a:pPr marL="0" algn="ctr">
              <a:buNone/>
            </a:pPr>
            <a:r>
              <a:rPr lang="es-ES_tradnl" b="1" dirty="0">
                <a:solidFill>
                  <a:srgbClr val="00B0F0"/>
                </a:solidFill>
                <a:latin typeface="Helvetica"/>
                <a:cs typeface="Helvetica"/>
              </a:rPr>
              <a:t>¿Qué tienen en común todos </a:t>
            </a:r>
          </a:p>
          <a:p>
            <a:pPr marL="0" algn="ctr">
              <a:buNone/>
            </a:pPr>
            <a:r>
              <a:rPr lang="es-ES_tradnl" b="1" dirty="0">
                <a:solidFill>
                  <a:srgbClr val="00B0F0"/>
                </a:solidFill>
                <a:latin typeface="Helvetica"/>
                <a:cs typeface="Helvetica"/>
              </a:rPr>
              <a:t>los puntos de la circunferencia? </a:t>
            </a:r>
          </a:p>
          <a:p>
            <a:pPr marL="0" algn="just">
              <a:buNone/>
            </a:pPr>
            <a:endParaRPr lang="es-ES_tradnl" sz="2800" i="1" dirty="0">
              <a:latin typeface="Helvetica"/>
              <a:cs typeface="Helvetica"/>
            </a:endParaRPr>
          </a:p>
        </p:txBody>
      </p:sp>
      <p:pic>
        <p:nvPicPr>
          <p:cNvPr id="20" name="Imagen 19" descr="Texto&#10;&#10;Descripción generada automáticamente con confianza media">
            <a:extLst>
              <a:ext uri="{FF2B5EF4-FFF2-40B4-BE49-F238E27FC236}">
                <a16:creationId xmlns:a16="http://schemas.microsoft.com/office/drawing/2014/main" id="{F60363F5-2AA0-478F-B8CC-1449B2842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32D3AE8-2571-4D1E-93CB-D42730AA3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231" y="2007543"/>
            <a:ext cx="3499847" cy="3180541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A64DF8C4-41AB-4312-9EF9-8F05670D0DBF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17" name="Imagen 16" descr="Logotipo_negro_UNIVERSIDADE_DE_VIGO.png">
              <a:extLst>
                <a:ext uri="{FF2B5EF4-FFF2-40B4-BE49-F238E27FC236}">
                  <a16:creationId xmlns:a16="http://schemas.microsoft.com/office/drawing/2014/main" id="{FBD246C0-9038-491A-B65E-30AC06E96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791D9E3E-1917-4333-8A63-ADEB895FE716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79D37C47-A71B-40F0-A841-E1C472E4E05C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FA6D3254-A471-4FD9-A19D-B8540A40EA7F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AFFCCF75-9C70-4FE2-9AA4-87C9FED02DB5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27" name="Imagen 26" descr="Logotipo_negro_UNIVERSIDADE_DE_VIGO.png">
              <a:extLst>
                <a:ext uri="{FF2B5EF4-FFF2-40B4-BE49-F238E27FC236}">
                  <a16:creationId xmlns:a16="http://schemas.microsoft.com/office/drawing/2014/main" id="{154C7FF8-6D34-4688-BC25-89C74A06D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8EA991B5-36C8-4085-904D-279AE883E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BE3B8AE5-73B2-4E49-A06A-5348A39C5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525370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/>
          <a:lstStyle/>
          <a:p>
            <a:r>
              <a:rPr lang="es-ES_tradnl" b="1" dirty="0">
                <a:solidFill>
                  <a:srgbClr val="662483"/>
                </a:solidFill>
                <a:latin typeface="Helvetica"/>
                <a:cs typeface="Helvetica"/>
              </a:rPr>
              <a:t>La circunferencia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94" y="2503264"/>
            <a:ext cx="5169772" cy="2318676"/>
          </a:xfrm>
        </p:spPr>
        <p:txBody>
          <a:bodyPr>
            <a:normAutofit/>
          </a:bodyPr>
          <a:lstStyle/>
          <a:p>
            <a:pPr marL="0" algn="just">
              <a:buNone/>
            </a:pPr>
            <a:r>
              <a:rPr lang="es-ES_tradnl" b="1" i="1" dirty="0">
                <a:latin typeface="Helvetica"/>
                <a:cs typeface="Helvetica"/>
              </a:rPr>
              <a:t>Todos los puntos de la </a:t>
            </a:r>
            <a:r>
              <a:rPr lang="es-ES_tradnl" b="1" i="1" dirty="0">
                <a:solidFill>
                  <a:srgbClr val="662483"/>
                </a:solidFill>
                <a:latin typeface="Helvetica"/>
                <a:cs typeface="Helvetica"/>
              </a:rPr>
              <a:t>circunferencia</a:t>
            </a:r>
            <a:r>
              <a:rPr lang="es-ES_tradnl" b="1" i="1" dirty="0">
                <a:latin typeface="Helvetica"/>
                <a:cs typeface="Helvetica"/>
              </a:rPr>
              <a:t> están a la misma distancia (el </a:t>
            </a:r>
            <a:r>
              <a:rPr lang="es-ES_tradnl" b="1" i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radio</a:t>
            </a:r>
            <a:r>
              <a:rPr lang="es-ES_tradnl" b="1" i="1" dirty="0">
                <a:latin typeface="Helvetica"/>
                <a:cs typeface="Helvetica"/>
              </a:rPr>
              <a:t>) del </a:t>
            </a:r>
            <a:r>
              <a:rPr lang="es-ES_tradnl" b="1" i="1" dirty="0">
                <a:solidFill>
                  <a:srgbClr val="009FE3"/>
                </a:solidFill>
                <a:latin typeface="Helvetica"/>
                <a:cs typeface="Helvetica"/>
              </a:rPr>
              <a:t>centro</a:t>
            </a:r>
            <a:r>
              <a:rPr lang="es-ES_tradnl" b="1" i="1" dirty="0">
                <a:latin typeface="Helvetica"/>
                <a:cs typeface="Helvetica"/>
              </a:rPr>
              <a:t>.</a:t>
            </a:r>
          </a:p>
          <a:p>
            <a:pPr marL="0" algn="just">
              <a:buNone/>
            </a:pPr>
            <a:endParaRPr lang="es-ES_tradnl" i="1" dirty="0">
              <a:latin typeface="Helvetica"/>
              <a:cs typeface="Helvetica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CB481B5C-8221-43AE-B648-24F370749098}"/>
              </a:ext>
            </a:extLst>
          </p:cNvPr>
          <p:cNvGrpSpPr/>
          <p:nvPr/>
        </p:nvGrpSpPr>
        <p:grpSpPr>
          <a:xfrm>
            <a:off x="1324941" y="2005792"/>
            <a:ext cx="7030046" cy="3318009"/>
            <a:chOff x="2093079" y="1929590"/>
            <a:chExt cx="7030046" cy="3318009"/>
          </a:xfrm>
        </p:grpSpPr>
        <p:pic>
          <p:nvPicPr>
            <p:cNvPr id="8" name="Imagen 7" descr="Imagen que contiene Círculo&#10;&#10;Descripción generada automáticamente">
              <a:extLst>
                <a:ext uri="{FF2B5EF4-FFF2-40B4-BE49-F238E27FC236}">
                  <a16:creationId xmlns:a16="http://schemas.microsoft.com/office/drawing/2014/main" id="{3D06F59C-7C45-444D-B456-2AAE062294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961" t="5872" r="32117" b="14825"/>
            <a:stretch/>
          </p:blipFill>
          <p:spPr>
            <a:xfrm>
              <a:off x="2093079" y="1929590"/>
              <a:ext cx="3499846" cy="3177017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CF77E3D6-DE23-435F-8326-5A8B92604672}"/>
                </a:ext>
              </a:extLst>
            </p:cNvPr>
            <p:cNvSpPr txBox="1"/>
            <p:nvPr/>
          </p:nvSpPr>
          <p:spPr>
            <a:xfrm>
              <a:off x="4003549" y="2889701"/>
              <a:ext cx="511957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_tradnl" b="1" i="1" dirty="0">
                  <a:solidFill>
                    <a:schemeClr val="bg1">
                      <a:lumMod val="50000"/>
                    </a:schemeClr>
                  </a:solidFill>
                  <a:latin typeface="Helvetica"/>
                  <a:cs typeface="Helvetica"/>
                </a:rPr>
                <a:t>radio</a:t>
              </a:r>
              <a:endParaRPr lang="es-ES" dirty="0"/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BFACC58B-2FAC-48C6-95E2-1B8238A9D772}"/>
                </a:ext>
              </a:extLst>
            </p:cNvPr>
            <p:cNvSpPr txBox="1"/>
            <p:nvPr/>
          </p:nvSpPr>
          <p:spPr>
            <a:xfrm>
              <a:off x="3328877" y="3532498"/>
              <a:ext cx="114034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_tradnl" b="1" i="1" dirty="0">
                  <a:solidFill>
                    <a:srgbClr val="009FE3"/>
                  </a:solidFill>
                  <a:latin typeface="Helvetica"/>
                  <a:cs typeface="Helvetica"/>
                </a:rPr>
                <a:t>centro</a:t>
              </a:r>
              <a:endParaRPr lang="es-ES" dirty="0"/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AB5C4C06-70CA-42E7-90DB-E5D0E405725A}"/>
                </a:ext>
              </a:extLst>
            </p:cNvPr>
            <p:cNvSpPr txBox="1"/>
            <p:nvPr/>
          </p:nvSpPr>
          <p:spPr>
            <a:xfrm>
              <a:off x="2268475" y="4878267"/>
              <a:ext cx="511957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_tradnl" b="1" i="1" dirty="0">
                  <a:solidFill>
                    <a:srgbClr val="662483"/>
                  </a:solidFill>
                  <a:latin typeface="Helvetica"/>
                  <a:cs typeface="Helvetica"/>
                </a:rPr>
                <a:t>circunferencia</a:t>
              </a:r>
              <a:endParaRPr lang="es-ES" dirty="0">
                <a:solidFill>
                  <a:srgbClr val="662483"/>
                </a:solidFill>
              </a:endParaRPr>
            </a:p>
          </p:txBody>
        </p:sp>
      </p:grpSp>
      <p:pic>
        <p:nvPicPr>
          <p:cNvPr id="28" name="Imagen 27" descr="Texto&#10;&#10;Descripción generada automáticamente con confianza media">
            <a:extLst>
              <a:ext uri="{FF2B5EF4-FFF2-40B4-BE49-F238E27FC236}">
                <a16:creationId xmlns:a16="http://schemas.microsoft.com/office/drawing/2014/main" id="{0F74770D-E482-42E3-80A9-CDA438D3D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83976809-1F03-4654-872D-B525D7E7BAF7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24" name="Imagen 23" descr="Logotipo_negro_UNIVERSIDADE_DE_VIGO.png">
              <a:extLst>
                <a:ext uri="{FF2B5EF4-FFF2-40B4-BE49-F238E27FC236}">
                  <a16:creationId xmlns:a16="http://schemas.microsoft.com/office/drawing/2014/main" id="{8494C7A1-7B18-4C86-828C-04BF02FAB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C849EC9C-1446-4E93-9892-F02D0B982536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07161DBE-87DF-4A21-A64E-D4AA5704EBE7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6D610D6F-2ADD-486F-852B-9D1571F62BA3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0B4F1D60-95FD-4EE7-97B1-16D700D864F7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38" name="Imagen 37" descr="Logotipo_negro_UNIVERSIDADE_DE_VIGO.png">
              <a:extLst>
                <a:ext uri="{FF2B5EF4-FFF2-40B4-BE49-F238E27FC236}">
                  <a16:creationId xmlns:a16="http://schemas.microsoft.com/office/drawing/2014/main" id="{0CBDD645-37FC-47F4-B6E0-5BC7AD9C1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39" name="Imagen 38">
              <a:extLst>
                <a:ext uri="{FF2B5EF4-FFF2-40B4-BE49-F238E27FC236}">
                  <a16:creationId xmlns:a16="http://schemas.microsoft.com/office/drawing/2014/main" id="{95CB6738-AEE7-4294-8365-83955EBF0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40" name="Imagen 39">
              <a:extLst>
                <a:ext uri="{FF2B5EF4-FFF2-40B4-BE49-F238E27FC236}">
                  <a16:creationId xmlns:a16="http://schemas.microsoft.com/office/drawing/2014/main" id="{8C113EEE-A4C9-41FD-95C5-2128BABA1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926323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/>
          <a:lstStyle/>
          <a:p>
            <a:r>
              <a:rPr lang="es-ES_tradnl" b="1" dirty="0">
                <a:solidFill>
                  <a:srgbClr val="662483"/>
                </a:solidFill>
                <a:latin typeface="Helvetica"/>
                <a:cs typeface="Helvetica"/>
              </a:rPr>
              <a:t>Refutemos la teoría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55775" y="2355204"/>
            <a:ext cx="6063342" cy="2368918"/>
          </a:xfrm>
        </p:spPr>
        <p:txBody>
          <a:bodyPr>
            <a:normAutofit/>
          </a:bodyPr>
          <a:lstStyle/>
          <a:p>
            <a:pPr marL="0" algn="just">
              <a:buNone/>
            </a:pPr>
            <a:r>
              <a:rPr lang="es-ES_tradnl" sz="2800" b="1" i="1" dirty="0">
                <a:latin typeface="Helvetica"/>
                <a:cs typeface="Helvetica"/>
              </a:rPr>
              <a:t>A lo largo de la historia, las teorías científicas </a:t>
            </a:r>
            <a:r>
              <a:rPr lang="es-ES" sz="2800" b="1" i="1" dirty="0">
                <a:latin typeface="Helvetica"/>
                <a:cs typeface="Helvetica"/>
              </a:rPr>
              <a:t>que están en vigor se rebaten a través de la experiencia y las observaciones, surgiendo otras nuevas.</a:t>
            </a:r>
          </a:p>
          <a:p>
            <a:pPr marL="0" algn="just">
              <a:buNone/>
            </a:pPr>
            <a:endParaRPr lang="es-ES" sz="2800" b="1" i="1" dirty="0">
              <a:latin typeface="Helvetica"/>
              <a:cs typeface="Helvetica"/>
            </a:endParaRPr>
          </a:p>
        </p:txBody>
      </p:sp>
      <p:pic>
        <p:nvPicPr>
          <p:cNvPr id="5" name="Imagen 4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FC48665F-B08C-4ABB-A61F-3F9C3B22F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114" y="1829045"/>
            <a:ext cx="3702805" cy="3421237"/>
          </a:xfrm>
          <a:prstGeom prst="rect">
            <a:avLst/>
          </a:prstGeom>
        </p:spPr>
      </p:pic>
      <p:pic>
        <p:nvPicPr>
          <p:cNvPr id="20" name="Imagen 19" descr="Texto&#10;&#10;Descripción generada automáticamente con confianza media">
            <a:extLst>
              <a:ext uri="{FF2B5EF4-FFF2-40B4-BE49-F238E27FC236}">
                <a16:creationId xmlns:a16="http://schemas.microsoft.com/office/drawing/2014/main" id="{226060A9-BE5C-4517-830F-BC6778065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74B09957-FF9A-47F8-AE87-CB1958C97FFB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15" name="Imagen 14" descr="Logotipo_negro_UNIVERSIDADE_DE_VIGO.png">
              <a:extLst>
                <a:ext uri="{FF2B5EF4-FFF2-40B4-BE49-F238E27FC236}">
                  <a16:creationId xmlns:a16="http://schemas.microsoft.com/office/drawing/2014/main" id="{1D2B9725-1B7E-4FD1-9212-FF7F811DD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A3843E84-5232-4DA4-8444-0E9B9BB5763B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A937D5F6-F385-4DB8-9CED-CEC55BB7229C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6C3412FE-7A54-4DDD-A4ED-3CADFAE918AF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7ECF5BC4-5127-4A90-8929-B4FD67E4C5DE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21" name="Imagen 20" descr="Logotipo_negro_UNIVERSIDADE_DE_VIGO.png">
              <a:extLst>
                <a:ext uri="{FF2B5EF4-FFF2-40B4-BE49-F238E27FC236}">
                  <a16:creationId xmlns:a16="http://schemas.microsoft.com/office/drawing/2014/main" id="{90012FE9-F558-42C1-9257-108489AEA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5CB999F5-BECC-4529-9B52-F07B3CE28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7311B48D-D0AD-48A0-957E-E583C76AF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921118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/>
          <a:lstStyle/>
          <a:p>
            <a:r>
              <a:rPr lang="es-ES_tradnl" b="1" dirty="0">
                <a:solidFill>
                  <a:srgbClr val="662483"/>
                </a:solidFill>
                <a:latin typeface="Helvetica"/>
                <a:cs typeface="Helvetica"/>
              </a:rPr>
              <a:t>Refutemos la teoría</a:t>
            </a:r>
          </a:p>
        </p:txBody>
      </p:sp>
      <p:sp>
        <p:nvSpPr>
          <p:cNvPr id="22" name="Marcador de contenido 2">
            <a:extLst>
              <a:ext uri="{FF2B5EF4-FFF2-40B4-BE49-F238E27FC236}">
                <a16:creationId xmlns:a16="http://schemas.microsoft.com/office/drawing/2014/main" id="{534C35D5-5597-434E-BFC5-1A6D5FA02466}"/>
              </a:ext>
            </a:extLst>
          </p:cNvPr>
          <p:cNvSpPr txBox="1">
            <a:spLocks/>
          </p:cNvSpPr>
          <p:nvPr/>
        </p:nvSpPr>
        <p:spPr>
          <a:xfrm>
            <a:off x="1524000" y="1537235"/>
            <a:ext cx="9144000" cy="2570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None/>
            </a:pPr>
            <a:r>
              <a:rPr lang="es-ES" sz="3600" b="1" dirty="0">
                <a:solidFill>
                  <a:srgbClr val="009FE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¿Pueden ser las órbitas circulares?</a:t>
            </a:r>
            <a:endParaRPr lang="es-ES_tradnl" sz="4800" b="1" dirty="0">
              <a:solidFill>
                <a:srgbClr val="009FE3"/>
              </a:solidFill>
              <a:latin typeface="Helvetica"/>
              <a:cs typeface="Helvetica"/>
            </a:endParaRPr>
          </a:p>
        </p:txBody>
      </p:sp>
      <p:pic>
        <p:nvPicPr>
          <p:cNvPr id="23" name="Imagen 22" descr="Imagen que contiene Círculo&#10;&#10;Descripción generada automáticamente">
            <a:extLst>
              <a:ext uri="{FF2B5EF4-FFF2-40B4-BE49-F238E27FC236}">
                <a16:creationId xmlns:a16="http://schemas.microsoft.com/office/drawing/2014/main" id="{69C6F2AD-5434-4957-AA33-DD509D2F8B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61" t="5872" r="32117" b="14825"/>
          <a:stretch/>
        </p:blipFill>
        <p:spPr>
          <a:xfrm>
            <a:off x="4484370" y="2664095"/>
            <a:ext cx="3499846" cy="3177017"/>
          </a:xfrm>
          <a:prstGeom prst="rect">
            <a:avLst/>
          </a:prstGeom>
        </p:spPr>
      </p:pic>
      <p:pic>
        <p:nvPicPr>
          <p:cNvPr id="37" name="Imagen 36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7D62398B-FF19-49E0-91A9-28C05F548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514" y="3724490"/>
            <a:ext cx="933845" cy="933845"/>
          </a:xfrm>
          <a:prstGeom prst="rect">
            <a:avLst/>
          </a:prstGeom>
        </p:spPr>
      </p:pic>
      <p:pic>
        <p:nvPicPr>
          <p:cNvPr id="24" name="Imagen 23" descr="Texto&#10;&#10;Descripción generada automáticamente con confianza media">
            <a:extLst>
              <a:ext uri="{FF2B5EF4-FFF2-40B4-BE49-F238E27FC236}">
                <a16:creationId xmlns:a16="http://schemas.microsoft.com/office/drawing/2014/main" id="{387C7C30-F0DD-4BAD-B05B-41A09E368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E9F47695-F13B-4222-99AF-929D5D1C67DB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17" name="Imagen 16" descr="Logotipo_negro_UNIVERSIDADE_DE_VIGO.png">
              <a:extLst>
                <a:ext uri="{FF2B5EF4-FFF2-40B4-BE49-F238E27FC236}">
                  <a16:creationId xmlns:a16="http://schemas.microsoft.com/office/drawing/2014/main" id="{ECA04B8C-D943-4078-8AFA-55E62628A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FB9782D-D1AF-4BA1-B319-68091F0B9608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6D56C45A-A7D6-477B-AE0C-390A76E8EFC9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66985425-BA56-44A1-9C2A-A5722BBFB1B5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BC9B79B-FC60-4B1A-A020-193A01A87C68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25" name="Imagen 24" descr="Logotipo_negro_UNIVERSIDADE_DE_VIGO.png">
              <a:extLst>
                <a:ext uri="{FF2B5EF4-FFF2-40B4-BE49-F238E27FC236}">
                  <a16:creationId xmlns:a16="http://schemas.microsoft.com/office/drawing/2014/main" id="{E9173F8E-239C-404B-BD6C-B43B905F0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04F6886E-410D-434B-A406-EB476AA55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D32DCDF8-EF40-44CB-922C-EB5BFFD17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  <p:pic>
        <p:nvPicPr>
          <p:cNvPr id="39" name="Imagen 38" descr="Imagen que contiene pájaro, pequeño, sostener, azul&#10;&#10;Descripción generada automáticamente">
            <a:extLst>
              <a:ext uri="{FF2B5EF4-FFF2-40B4-BE49-F238E27FC236}">
                <a16:creationId xmlns:a16="http://schemas.microsoft.com/office/drawing/2014/main" id="{9D04A67C-5A10-41BB-AA02-1C741A98839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5930" r="61724"/>
          <a:stretch/>
        </p:blipFill>
        <p:spPr>
          <a:xfrm>
            <a:off x="6390398" y="2594188"/>
            <a:ext cx="767470" cy="74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718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2340</TotalTime>
  <Words>491</Words>
  <Application>Microsoft Office PowerPoint</Application>
  <PresentationFormat>Panorámica</PresentationFormat>
  <Paragraphs>175</Paragraphs>
  <Slides>27</Slides>
  <Notes>27</Notes>
  <HiddenSlides>0</HiddenSlides>
  <MMClips>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3" baseType="lpstr">
      <vt:lpstr>Arial</vt:lpstr>
      <vt:lpstr>Calibri</vt:lpstr>
      <vt:lpstr>Helvetica</vt:lpstr>
      <vt:lpstr>Helvetica Neue</vt:lpstr>
      <vt:lpstr>Herculanum</vt:lpstr>
      <vt:lpstr>Tema de Office</vt:lpstr>
      <vt:lpstr>Presentación de PowerPoint</vt:lpstr>
      <vt:lpstr>          Astronomía en la antigüedad</vt:lpstr>
      <vt:lpstr>   Base de experimentos</vt:lpstr>
      <vt:lpstr>Presentación de PowerPoint</vt:lpstr>
      <vt:lpstr>Presentación de PowerPoint</vt:lpstr>
      <vt:lpstr>La circunferencia</vt:lpstr>
      <vt:lpstr>La circunferencia</vt:lpstr>
      <vt:lpstr>Refutemos la teoría</vt:lpstr>
      <vt:lpstr>Refutemos la teoría</vt:lpstr>
      <vt:lpstr>Base de experimentos</vt:lpstr>
      <vt:lpstr>    Órbitas elípticas de Kepler</vt:lpstr>
      <vt:lpstr>Presentación de PowerPoint</vt:lpstr>
      <vt:lpstr>La elipse</vt:lpstr>
      <vt:lpstr>La elipse</vt:lpstr>
      <vt:lpstr>  Ejes de la elipse</vt:lpstr>
      <vt:lpstr>En busca de la estrella</vt:lpstr>
      <vt:lpstr>En busca de la estrella</vt:lpstr>
      <vt:lpstr>Las cónicas</vt:lpstr>
      <vt:lpstr>Circunferencia</vt:lpstr>
      <vt:lpstr>La generatriz del cono</vt:lpstr>
      <vt:lpstr>Elipse</vt:lpstr>
      <vt:lpstr>Parábola</vt:lpstr>
      <vt:lpstr>Hipérbola</vt:lpstr>
      <vt:lpstr>Las cónicas</vt:lpstr>
      <vt:lpstr>Las cuatro cónicas</vt:lpstr>
      <vt:lpstr>    Reto: en busca de cónicas</vt:lpstr>
      <vt:lpstr>Presentación de PowerPoint</vt:lpstr>
    </vt:vector>
  </TitlesOfParts>
  <Company>USC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Marta</dc:creator>
  <cp:lastModifiedBy>Álvarez Díaz Beatriz</cp:lastModifiedBy>
  <cp:revision>217</cp:revision>
  <cp:lastPrinted>2020-10-31T18:29:40Z</cp:lastPrinted>
  <dcterms:created xsi:type="dcterms:W3CDTF">2020-10-31T16:02:50Z</dcterms:created>
  <dcterms:modified xsi:type="dcterms:W3CDTF">2022-03-04T15:03:55Z</dcterms:modified>
</cp:coreProperties>
</file>