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sldIdLst>
    <p:sldId id="256" r:id="rId2"/>
    <p:sldId id="382" r:id="rId3"/>
    <p:sldId id="303" r:id="rId4"/>
    <p:sldId id="400" r:id="rId5"/>
    <p:sldId id="302" r:id="rId6"/>
    <p:sldId id="304" r:id="rId7"/>
    <p:sldId id="308" r:id="rId8"/>
    <p:sldId id="309" r:id="rId9"/>
    <p:sldId id="306" r:id="rId10"/>
    <p:sldId id="307" r:id="rId11"/>
    <p:sldId id="315" r:id="rId12"/>
    <p:sldId id="434" r:id="rId13"/>
    <p:sldId id="388" r:id="rId14"/>
    <p:sldId id="430" r:id="rId15"/>
    <p:sldId id="431" r:id="rId16"/>
    <p:sldId id="404" r:id="rId17"/>
    <p:sldId id="405" r:id="rId18"/>
    <p:sldId id="406" r:id="rId19"/>
    <p:sldId id="408" r:id="rId20"/>
    <p:sldId id="410" r:id="rId21"/>
    <p:sldId id="411" r:id="rId22"/>
    <p:sldId id="330" r:id="rId23"/>
    <p:sldId id="399" r:id="rId24"/>
    <p:sldId id="401" r:id="rId25"/>
    <p:sldId id="402" r:id="rId26"/>
    <p:sldId id="403" r:id="rId27"/>
    <p:sldId id="398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417" r:id="rId37"/>
    <p:sldId id="414" r:id="rId38"/>
    <p:sldId id="413" r:id="rId39"/>
    <p:sldId id="383" r:id="rId40"/>
    <p:sldId id="416" r:id="rId41"/>
    <p:sldId id="415" r:id="rId42"/>
    <p:sldId id="350" r:id="rId43"/>
    <p:sldId id="351" r:id="rId44"/>
    <p:sldId id="419" r:id="rId45"/>
    <p:sldId id="420" r:id="rId46"/>
    <p:sldId id="353" r:id="rId47"/>
    <p:sldId id="354" r:id="rId48"/>
    <p:sldId id="352" r:id="rId49"/>
    <p:sldId id="421" r:id="rId50"/>
    <p:sldId id="423" r:id="rId51"/>
    <p:sldId id="435" r:id="rId52"/>
    <p:sldId id="360" r:id="rId53"/>
    <p:sldId id="362" r:id="rId54"/>
    <p:sldId id="361" r:id="rId55"/>
    <p:sldId id="364" r:id="rId56"/>
    <p:sldId id="432" r:id="rId57"/>
    <p:sldId id="433" r:id="rId58"/>
    <p:sldId id="429" r:id="rId59"/>
    <p:sldId id="384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2D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8126" autoAdjust="0"/>
  </p:normalViewPr>
  <p:slideViewPr>
    <p:cSldViewPr>
      <p:cViewPr varScale="1">
        <p:scale>
          <a:sx n="80" d="100"/>
          <a:sy n="80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2EC8B-38D1-4A1D-A99D-905DCBC457B0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C5C38C3-BE53-4D13-813A-2C38BE1BB713}">
      <dgm:prSet phldrT="[Texto]" custT="1"/>
      <dgm:spPr/>
      <dgm:t>
        <a:bodyPr/>
        <a:lstStyle/>
        <a:p>
          <a:r>
            <a:rPr lang="es-ES" sz="1800" b="1" i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PREESCOLAR</a:t>
          </a:r>
        </a:p>
      </dgm:t>
    </dgm:pt>
    <dgm:pt modelId="{A1D1E3CD-460D-4325-BB39-70C5E7C69608}" type="parTrans" cxnId="{D70EBC2F-AA21-4D67-AD78-1A4F1CD1D68C}">
      <dgm:prSet/>
      <dgm:spPr/>
      <dgm:t>
        <a:bodyPr/>
        <a:lstStyle/>
        <a:p>
          <a:endParaRPr lang="es-ES"/>
        </a:p>
      </dgm:t>
    </dgm:pt>
    <dgm:pt modelId="{EAB546E0-E47E-47D1-AF5A-A293EFA3F476}" type="sibTrans" cxnId="{D70EBC2F-AA21-4D67-AD78-1A4F1CD1D68C}">
      <dgm:prSet/>
      <dgm:spPr/>
      <dgm:t>
        <a:bodyPr/>
        <a:lstStyle/>
        <a:p>
          <a:endParaRPr lang="es-ES"/>
        </a:p>
      </dgm:t>
    </dgm:pt>
    <dgm:pt modelId="{3CE75D83-03D4-4E3A-AEBE-0C799613994C}">
      <dgm:prSet phldrT="[Texto]" custT="1"/>
      <dgm:spPr/>
      <dgm:t>
        <a:bodyPr/>
        <a:lstStyle/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Alteración </a:t>
          </a:r>
        </a:p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 conducta</a:t>
          </a:r>
        </a:p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“se mueven excesivamente”</a:t>
          </a:r>
        </a:p>
        <a:p>
          <a:pPr algn="l"/>
          <a:endParaRPr lang="es-ES" sz="1600" b="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“Difíciles de contener y controlar”</a:t>
          </a:r>
        </a:p>
      </dgm:t>
    </dgm:pt>
    <dgm:pt modelId="{A3A4F41C-2EEA-4B4E-BBB8-FC3D857822C7}" type="parTrans" cxnId="{85C0D8B6-C164-46DF-B051-259821E816E9}">
      <dgm:prSet/>
      <dgm:spPr/>
      <dgm:t>
        <a:bodyPr/>
        <a:lstStyle/>
        <a:p>
          <a:endParaRPr lang="es-ES"/>
        </a:p>
      </dgm:t>
    </dgm:pt>
    <dgm:pt modelId="{FE671EAE-3FAC-41FC-9AEC-775578D26EB8}" type="sibTrans" cxnId="{85C0D8B6-C164-46DF-B051-259821E816E9}">
      <dgm:prSet/>
      <dgm:spPr/>
      <dgm:t>
        <a:bodyPr/>
        <a:lstStyle/>
        <a:p>
          <a:endParaRPr lang="es-ES"/>
        </a:p>
      </dgm:t>
    </dgm:pt>
    <dgm:pt modelId="{4A6E519A-391D-4F0B-B424-421ECCF850FF}">
      <dgm:prSet phldrT="[Texto]" custT="1"/>
      <dgm:spPr/>
      <dgm:t>
        <a:bodyPr/>
        <a:lstStyle/>
        <a:p>
          <a:r>
            <a:rPr lang="es-ES" sz="1800" b="1" i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ESCOLAR </a:t>
          </a:r>
        </a:p>
      </dgm:t>
    </dgm:pt>
    <dgm:pt modelId="{C2E29D75-731F-4D9A-8062-E3AD15A9FDD0}" type="parTrans" cxnId="{40FD9B12-10FA-4293-8171-DDF00754D881}">
      <dgm:prSet/>
      <dgm:spPr/>
      <dgm:t>
        <a:bodyPr/>
        <a:lstStyle/>
        <a:p>
          <a:endParaRPr lang="es-ES"/>
        </a:p>
      </dgm:t>
    </dgm:pt>
    <dgm:pt modelId="{533D67B1-91BC-4A69-980F-99177EBEDF15}" type="sibTrans" cxnId="{40FD9B12-10FA-4293-8171-DDF00754D881}">
      <dgm:prSet/>
      <dgm:spPr/>
      <dgm:t>
        <a:bodyPr/>
        <a:lstStyle/>
        <a:p>
          <a:endParaRPr lang="es-ES"/>
        </a:p>
      </dgm:t>
    </dgm:pt>
    <dgm:pt modelId="{0FD35338-3CF1-40DB-9D23-70B696A97EE6}">
      <dgm:prSet phldrT="[Texto]" custT="1"/>
      <dgm:spPr/>
      <dgm:t>
        <a:bodyPr/>
        <a:lstStyle/>
        <a:p>
          <a:r>
            <a:rPr lang="es-ES" sz="1800" dirty="0"/>
            <a:t>Forma típica del TDAH</a:t>
          </a:r>
        </a:p>
      </dgm:t>
    </dgm:pt>
    <dgm:pt modelId="{3EB54456-F7A8-4A6C-A8E4-32166EF70004}" type="parTrans" cxnId="{B14E5E47-C773-458F-B3A3-8B32822091DC}">
      <dgm:prSet/>
      <dgm:spPr/>
      <dgm:t>
        <a:bodyPr/>
        <a:lstStyle/>
        <a:p>
          <a:endParaRPr lang="es-ES"/>
        </a:p>
      </dgm:t>
    </dgm:pt>
    <dgm:pt modelId="{A480DA92-E862-4564-AC75-D4431D1084C0}" type="sibTrans" cxnId="{B14E5E47-C773-458F-B3A3-8B32822091DC}">
      <dgm:prSet/>
      <dgm:spPr/>
      <dgm:t>
        <a:bodyPr/>
        <a:lstStyle/>
        <a:p>
          <a:endParaRPr lang="es-ES"/>
        </a:p>
      </dgm:t>
    </dgm:pt>
    <dgm:pt modelId="{E73EAE32-D940-48F0-B214-D8A7A2E90034}">
      <dgm:prSet phldrT="[Texto]" custT="1"/>
      <dgm:spPr/>
      <dgm:t>
        <a:bodyPr/>
        <a:lstStyle/>
        <a:p>
          <a:r>
            <a:rPr lang="es-ES" sz="1800" b="1" i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ADOLESCENCIA </a:t>
          </a:r>
        </a:p>
      </dgm:t>
    </dgm:pt>
    <dgm:pt modelId="{5B42203B-D99A-4A32-AC74-36CEEDDD0F5D}" type="parTrans" cxnId="{39D9E4F0-635B-4198-AD87-409708E3EB8E}">
      <dgm:prSet/>
      <dgm:spPr/>
      <dgm:t>
        <a:bodyPr/>
        <a:lstStyle/>
        <a:p>
          <a:endParaRPr lang="es-ES"/>
        </a:p>
      </dgm:t>
    </dgm:pt>
    <dgm:pt modelId="{03765274-2D72-4046-879D-92262B8A9BE9}" type="sibTrans" cxnId="{39D9E4F0-635B-4198-AD87-409708E3EB8E}">
      <dgm:prSet/>
      <dgm:spPr/>
      <dgm:t>
        <a:bodyPr/>
        <a:lstStyle/>
        <a:p>
          <a:endParaRPr lang="es-ES"/>
        </a:p>
      </dgm:t>
    </dgm:pt>
    <dgm:pt modelId="{564A4EAD-857E-4F08-9829-30F5CE70898E}">
      <dgm:prSet phldrT="[Texto]" custT="1"/>
      <dgm:spPr/>
      <dgm:t>
        <a:bodyPr/>
        <a:lstStyle/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Decrece Hiperactividad ;“</a:t>
          </a:r>
          <a:r>
            <a:rPr lang="es-ES" altLang="ja-JP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 inquietud interna</a:t>
          </a:r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s-ES" altLang="ja-JP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o  movimientos manos/pies </a:t>
          </a:r>
        </a:p>
        <a:p>
          <a:pPr algn="l"/>
          <a:endParaRPr lang="es-ES" sz="1600" b="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Persiste Impulsividad e Inatención</a:t>
          </a:r>
        </a:p>
      </dgm:t>
    </dgm:pt>
    <dgm:pt modelId="{62F2E067-D95D-47F3-91B1-89AB37C6A8E9}" type="parTrans" cxnId="{864EC357-3334-43C0-899B-E9C4C167D187}">
      <dgm:prSet/>
      <dgm:spPr/>
      <dgm:t>
        <a:bodyPr/>
        <a:lstStyle/>
        <a:p>
          <a:endParaRPr lang="es-ES"/>
        </a:p>
      </dgm:t>
    </dgm:pt>
    <dgm:pt modelId="{283A47E3-425E-43EF-8575-0BA3E9E649EE}" type="sibTrans" cxnId="{864EC357-3334-43C0-899B-E9C4C167D187}">
      <dgm:prSet/>
      <dgm:spPr/>
      <dgm:t>
        <a:bodyPr/>
        <a:lstStyle/>
        <a:p>
          <a:endParaRPr lang="es-ES"/>
        </a:p>
      </dgm:t>
    </dgm:pt>
    <dgm:pt modelId="{A03081D0-6A33-4A11-A953-99587DF9EFCA}">
      <dgm:prSet phldrT="[Texto]" custT="1"/>
      <dgm:spPr/>
      <dgm:t>
        <a:bodyPr/>
        <a:lstStyle/>
        <a:p>
          <a:pPr algn="l"/>
          <a:r>
            <a:rPr lang="es-ES" sz="14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Problemas académicos (Fracaso escolar, expulsiones)</a:t>
          </a:r>
        </a:p>
        <a:p>
          <a:pPr algn="l"/>
          <a:endParaRPr lang="es-ES" sz="1400" b="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ES" sz="14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Disconformes con normas ( Problemas familiares)</a:t>
          </a:r>
        </a:p>
        <a:p>
          <a:pPr algn="l"/>
          <a:endParaRPr lang="es-ES" sz="1400" b="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ES" sz="14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Agresividad, Baja Autoestima</a:t>
          </a:r>
        </a:p>
      </dgm:t>
    </dgm:pt>
    <dgm:pt modelId="{69B17263-F24A-4427-9349-7B30CBA2F15A}" type="parTrans" cxnId="{C57B9A71-9832-4EBF-A9E4-8FEB3C9C70FA}">
      <dgm:prSet/>
      <dgm:spPr/>
      <dgm:t>
        <a:bodyPr/>
        <a:lstStyle/>
        <a:p>
          <a:endParaRPr lang="es-ES"/>
        </a:p>
      </dgm:t>
    </dgm:pt>
    <dgm:pt modelId="{D2EBFE96-4D74-4FE1-A019-0D799B0F6C66}" type="sibTrans" cxnId="{C57B9A71-9832-4EBF-A9E4-8FEB3C9C70FA}">
      <dgm:prSet/>
      <dgm:spPr/>
      <dgm:t>
        <a:bodyPr/>
        <a:lstStyle/>
        <a:p>
          <a:endParaRPr lang="es-ES"/>
        </a:p>
      </dgm:t>
    </dgm:pt>
    <dgm:pt modelId="{A8C02BC5-127E-4643-95AD-7E00B9DC8940}">
      <dgm:prSet phldrT="[Texto]" custT="1"/>
      <dgm:spPr/>
      <dgm:t>
        <a:bodyPr/>
        <a:lstStyle/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X 4, riesgo de Consumo de sustancias,</a:t>
          </a:r>
        </a:p>
        <a:p>
          <a:pPr algn="l"/>
          <a:r>
            <a:rPr lang="es-ES" sz="1600" b="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Accidentes, embarazos, no deseados</a:t>
          </a:r>
        </a:p>
      </dgm:t>
    </dgm:pt>
    <dgm:pt modelId="{80033623-BB68-44D5-9FBA-F2B4FAFB1F08}" type="parTrans" cxnId="{FE0CD373-30CD-4D6E-9862-2F9A78360891}">
      <dgm:prSet/>
      <dgm:spPr/>
      <dgm:t>
        <a:bodyPr/>
        <a:lstStyle/>
        <a:p>
          <a:endParaRPr lang="es-ES"/>
        </a:p>
      </dgm:t>
    </dgm:pt>
    <dgm:pt modelId="{9CB73F63-4566-4D95-AFAE-2D6748A94277}" type="sibTrans" cxnId="{FE0CD373-30CD-4D6E-9862-2F9A78360891}">
      <dgm:prSet/>
      <dgm:spPr/>
      <dgm:t>
        <a:bodyPr/>
        <a:lstStyle/>
        <a:p>
          <a:endParaRPr lang="es-ES"/>
        </a:p>
      </dgm:t>
    </dgm:pt>
    <dgm:pt modelId="{A60CFA98-2770-4B66-9C0B-2654BA60DDA9}">
      <dgm:prSet phldrT="[Texto]" custT="1"/>
      <dgm:spPr/>
      <dgm:t>
        <a:bodyPr/>
        <a:lstStyle/>
        <a:p>
          <a:r>
            <a:rPr lang="es-ES" sz="1800" b="1" i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ADULTEZ </a:t>
          </a:r>
        </a:p>
      </dgm:t>
    </dgm:pt>
    <dgm:pt modelId="{4A51BA1A-B195-41DB-B403-601A5F83CA26}" type="parTrans" cxnId="{FDC72EA1-CA24-404E-9C4B-7709EE63AD23}">
      <dgm:prSet/>
      <dgm:spPr/>
      <dgm:t>
        <a:bodyPr/>
        <a:lstStyle/>
        <a:p>
          <a:endParaRPr lang="es-ES"/>
        </a:p>
      </dgm:t>
    </dgm:pt>
    <dgm:pt modelId="{BA0B09BE-FB08-44F3-A491-CA500D490679}" type="sibTrans" cxnId="{FDC72EA1-CA24-404E-9C4B-7709EE63AD23}">
      <dgm:prSet/>
      <dgm:spPr/>
      <dgm:t>
        <a:bodyPr/>
        <a:lstStyle/>
        <a:p>
          <a:endParaRPr lang="es-ES"/>
        </a:p>
      </dgm:t>
    </dgm:pt>
    <dgm:pt modelId="{A819266A-1F1D-423D-94D4-50699346FDAB}" type="pres">
      <dgm:prSet presAssocID="{1422EC8B-38D1-4A1D-A99D-905DCBC457B0}" presName="Name0" presStyleCnt="0">
        <dgm:presLayoutVars>
          <dgm:dir/>
          <dgm:resizeHandles/>
        </dgm:presLayoutVars>
      </dgm:prSet>
      <dgm:spPr/>
    </dgm:pt>
    <dgm:pt modelId="{2B77B3FE-383B-4814-AA72-C42A8661D43C}" type="pres">
      <dgm:prSet presAssocID="{0C5C38C3-BE53-4D13-813A-2C38BE1BB713}" presName="compNode" presStyleCnt="0"/>
      <dgm:spPr/>
    </dgm:pt>
    <dgm:pt modelId="{5C180F20-DA33-4308-94B1-5CE7F03ED92A}" type="pres">
      <dgm:prSet presAssocID="{0C5C38C3-BE53-4D13-813A-2C38BE1BB713}" presName="dummyConnPt" presStyleCnt="0"/>
      <dgm:spPr/>
    </dgm:pt>
    <dgm:pt modelId="{DB662A98-172C-477D-8E55-8A9CD422D626}" type="pres">
      <dgm:prSet presAssocID="{0C5C38C3-BE53-4D13-813A-2C38BE1BB713}" presName="node" presStyleLbl="node1" presStyleIdx="0" presStyleCnt="9" custScaleY="48235" custLinFactNeighborX="1086" custLinFactNeighborY="-46540">
        <dgm:presLayoutVars>
          <dgm:bulletEnabled val="1"/>
        </dgm:presLayoutVars>
      </dgm:prSet>
      <dgm:spPr/>
    </dgm:pt>
    <dgm:pt modelId="{D6BA7301-14F7-4162-848F-B6E52231BD2E}" type="pres">
      <dgm:prSet presAssocID="{EAB546E0-E47E-47D1-AF5A-A293EFA3F476}" presName="sibTrans" presStyleLbl="bgSibTrans2D1" presStyleIdx="0" presStyleCnt="8" custAng="16200000" custScaleX="20569" custScaleY="219869" custLinFactNeighborX="-753" custLinFactNeighborY="-17155"/>
      <dgm:spPr>
        <a:prstGeom prst="downArrow">
          <a:avLst/>
        </a:prstGeom>
      </dgm:spPr>
    </dgm:pt>
    <dgm:pt modelId="{BAF7F75D-DD82-4166-B2FC-4C3773C8DCFF}" type="pres">
      <dgm:prSet presAssocID="{3CE75D83-03D4-4E3A-AEBE-0C799613994C}" presName="compNode" presStyleCnt="0"/>
      <dgm:spPr/>
    </dgm:pt>
    <dgm:pt modelId="{7D82FB73-9B8D-467D-8B6C-3A87D8AF2441}" type="pres">
      <dgm:prSet presAssocID="{3CE75D83-03D4-4E3A-AEBE-0C799613994C}" presName="dummyConnPt" presStyleCnt="0"/>
      <dgm:spPr/>
    </dgm:pt>
    <dgm:pt modelId="{8EC8175C-F8AA-404B-B6B4-5DC3EF9E710A}" type="pres">
      <dgm:prSet presAssocID="{3CE75D83-03D4-4E3A-AEBE-0C799613994C}" presName="node" presStyleLbl="node1" presStyleIdx="1" presStyleCnt="9" custScaleY="155374" custLinFactNeighborX="1086" custLinFactNeighborY="-21791">
        <dgm:presLayoutVars>
          <dgm:bulletEnabled val="1"/>
        </dgm:presLayoutVars>
      </dgm:prSet>
      <dgm:spPr/>
    </dgm:pt>
    <dgm:pt modelId="{1A5BC6BF-6735-43E3-ABA3-D5B7BC416756}" type="pres">
      <dgm:prSet presAssocID="{FE671EAE-3FAC-41FC-9AEC-775578D26EB8}" presName="sibTrans" presStyleLbl="bgSibTrans2D1" presStyleIdx="1" presStyleCnt="8" custScaleY="164787"/>
      <dgm:spPr>
        <a:prstGeom prst="rightArrow">
          <a:avLst/>
        </a:prstGeom>
      </dgm:spPr>
    </dgm:pt>
    <dgm:pt modelId="{EC012E82-D760-445F-85A0-E5EA34ACD643}" type="pres">
      <dgm:prSet presAssocID="{4A6E519A-391D-4F0B-B424-421ECCF850FF}" presName="compNode" presStyleCnt="0"/>
      <dgm:spPr/>
    </dgm:pt>
    <dgm:pt modelId="{1D687827-B8FA-429E-A0E4-4DADE77ED139}" type="pres">
      <dgm:prSet presAssocID="{4A6E519A-391D-4F0B-B424-421ECCF850FF}" presName="dummyConnPt" presStyleCnt="0"/>
      <dgm:spPr/>
    </dgm:pt>
    <dgm:pt modelId="{4922ECED-ED97-46D8-8430-37E862D6D431}" type="pres">
      <dgm:prSet presAssocID="{4A6E519A-391D-4F0B-B424-421ECCF850FF}" presName="node" presStyleLbl="node1" presStyleIdx="2" presStyleCnt="9" custScaleY="48235" custLinFactNeighborX="2566" custLinFactNeighborY="8024">
        <dgm:presLayoutVars>
          <dgm:bulletEnabled val="1"/>
        </dgm:presLayoutVars>
      </dgm:prSet>
      <dgm:spPr/>
    </dgm:pt>
    <dgm:pt modelId="{2DF790CE-1098-477A-B082-3E30737622DB}" type="pres">
      <dgm:prSet presAssocID="{533D67B1-91BC-4A69-980F-99177EBEDF15}" presName="sibTrans" presStyleLbl="bgSibTrans2D1" presStyleIdx="2" presStyleCnt="8" custAng="121077" custScaleX="75615" custScaleY="178607" custLinFactY="52494" custLinFactNeighborX="-3338" custLinFactNeighborY="100000"/>
      <dgm:spPr>
        <a:prstGeom prst="rightArrow">
          <a:avLst/>
        </a:prstGeom>
      </dgm:spPr>
    </dgm:pt>
    <dgm:pt modelId="{080D1B12-B995-4706-845D-4720478E1D59}" type="pres">
      <dgm:prSet presAssocID="{0FD35338-3CF1-40DB-9D23-70B696A97EE6}" presName="compNode" presStyleCnt="0"/>
      <dgm:spPr/>
    </dgm:pt>
    <dgm:pt modelId="{28EA9EC7-145A-4278-A5CA-3B349522764E}" type="pres">
      <dgm:prSet presAssocID="{0FD35338-3CF1-40DB-9D23-70B696A97EE6}" presName="dummyConnPt" presStyleCnt="0"/>
      <dgm:spPr/>
    </dgm:pt>
    <dgm:pt modelId="{316EEDDF-7800-4D93-8A70-E51438167B36}" type="pres">
      <dgm:prSet presAssocID="{0FD35338-3CF1-40DB-9D23-70B696A97EE6}" presName="node" presStyleLbl="node1" presStyleIdx="3" presStyleCnt="9" custScaleY="66886" custLinFactNeighborX="-1564" custLinFactNeighborY="9806">
        <dgm:presLayoutVars>
          <dgm:bulletEnabled val="1"/>
        </dgm:presLayoutVars>
      </dgm:prSet>
      <dgm:spPr/>
    </dgm:pt>
    <dgm:pt modelId="{AED6873D-3289-421A-BF5A-C65EA3EEB692}" type="pres">
      <dgm:prSet presAssocID="{A480DA92-E862-4564-AC75-D4431D1084C0}" presName="sibTrans" presStyleLbl="bgSibTrans2D1" presStyleIdx="3" presStyleCnt="8" custScaleY="173282" custLinFactY="127407" custLinFactNeighborX="95" custLinFactNeighborY="200000"/>
      <dgm:spPr>
        <a:prstGeom prst="rightArrow">
          <a:avLst/>
        </a:prstGeom>
      </dgm:spPr>
    </dgm:pt>
    <dgm:pt modelId="{40F77553-7749-4AE6-A7E9-68DCBFEA3042}" type="pres">
      <dgm:prSet presAssocID="{E73EAE32-D940-48F0-B214-D8A7A2E90034}" presName="compNode" presStyleCnt="0"/>
      <dgm:spPr/>
    </dgm:pt>
    <dgm:pt modelId="{0B4237F7-818F-4507-9747-07682B01F77F}" type="pres">
      <dgm:prSet presAssocID="{E73EAE32-D940-48F0-B214-D8A7A2E90034}" presName="dummyConnPt" presStyleCnt="0"/>
      <dgm:spPr/>
    </dgm:pt>
    <dgm:pt modelId="{4F080541-116D-41AE-A7B6-5360A6B18A8B}" type="pres">
      <dgm:prSet presAssocID="{E73EAE32-D940-48F0-B214-D8A7A2E90034}" presName="node" presStyleLbl="node1" presStyleIdx="4" presStyleCnt="9" custScaleY="48235" custLinFactNeighborX="-1600" custLinFactNeighborY="4106">
        <dgm:presLayoutVars>
          <dgm:bulletEnabled val="1"/>
        </dgm:presLayoutVars>
      </dgm:prSet>
      <dgm:spPr/>
    </dgm:pt>
    <dgm:pt modelId="{C10CAFA2-6E83-4684-BBEC-7BA22654BC9E}" type="pres">
      <dgm:prSet presAssocID="{03765274-2D72-4046-879D-92262B8A9BE9}" presName="sibTrans" presStyleLbl="bgSibTrans2D1" presStyleIdx="4" presStyleCnt="8" custAng="21541907" custScaleX="49526" custScaleY="169724" custLinFactY="200000" custLinFactNeighborX="-1023" custLinFactNeighborY="291187"/>
      <dgm:spPr>
        <a:prstGeom prst="rightArrow">
          <a:avLst/>
        </a:prstGeom>
      </dgm:spPr>
    </dgm:pt>
    <dgm:pt modelId="{4B441757-154A-4F9C-BC2B-A42961078F16}" type="pres">
      <dgm:prSet presAssocID="{564A4EAD-857E-4F08-9829-30F5CE70898E}" presName="compNode" presStyleCnt="0"/>
      <dgm:spPr/>
    </dgm:pt>
    <dgm:pt modelId="{9AA3F106-28B1-4382-81D4-40D960786EE7}" type="pres">
      <dgm:prSet presAssocID="{564A4EAD-857E-4F08-9829-30F5CE70898E}" presName="dummyConnPt" presStyleCnt="0"/>
      <dgm:spPr/>
    </dgm:pt>
    <dgm:pt modelId="{4AAF4053-60CE-4058-A5C5-FF2469777C29}" type="pres">
      <dgm:prSet presAssocID="{564A4EAD-857E-4F08-9829-30F5CE70898E}" presName="node" presStyleLbl="node1" presStyleIdx="5" presStyleCnt="9" custScaleY="166077" custLinFactNeighborX="0" custLinFactNeighborY="-5413">
        <dgm:presLayoutVars>
          <dgm:bulletEnabled val="1"/>
        </dgm:presLayoutVars>
      </dgm:prSet>
      <dgm:spPr/>
    </dgm:pt>
    <dgm:pt modelId="{F2476108-90F1-4BC0-B8A5-A35AE58663CC}" type="pres">
      <dgm:prSet presAssocID="{283A47E3-425E-43EF-8575-0BA3E9E649EE}" presName="sibTrans" presStyleLbl="bgSibTrans2D1" presStyleIdx="5" presStyleCnt="8" custAng="79345" custScaleX="59265" custScaleY="181585"/>
      <dgm:spPr>
        <a:prstGeom prst="rightArrow">
          <a:avLst/>
        </a:prstGeom>
      </dgm:spPr>
    </dgm:pt>
    <dgm:pt modelId="{737AF2D8-099A-4100-89A9-C3DB2F7FA52C}" type="pres">
      <dgm:prSet presAssocID="{A03081D0-6A33-4A11-A953-99587DF9EFCA}" presName="compNode" presStyleCnt="0"/>
      <dgm:spPr/>
    </dgm:pt>
    <dgm:pt modelId="{7C3C4004-927A-4D24-BDF3-A5FB86AF7D40}" type="pres">
      <dgm:prSet presAssocID="{A03081D0-6A33-4A11-A953-99587DF9EFCA}" presName="dummyConnPt" presStyleCnt="0"/>
      <dgm:spPr/>
    </dgm:pt>
    <dgm:pt modelId="{8DF5DC33-6209-4BE4-93AA-183D55A268F5}" type="pres">
      <dgm:prSet presAssocID="{A03081D0-6A33-4A11-A953-99587DF9EFCA}" presName="node" presStyleLbl="node1" presStyleIdx="6" presStyleCnt="9" custScaleX="112946" custScaleY="153134" custLinFactNeighborX="1194" custLinFactNeighborY="-901">
        <dgm:presLayoutVars>
          <dgm:bulletEnabled val="1"/>
        </dgm:presLayoutVars>
      </dgm:prSet>
      <dgm:spPr/>
    </dgm:pt>
    <dgm:pt modelId="{F526CBF1-3BE4-4071-9476-FB79AA7BCFD6}" type="pres">
      <dgm:prSet presAssocID="{D2EBFE96-4D74-4FE1-A019-0D799B0F6C66}" presName="sibTrans" presStyleLbl="bgSibTrans2D1" presStyleIdx="6" presStyleCnt="8" custAng="47941" custScaleX="43218" custScaleY="185950" custLinFactNeighborX="5829" custLinFactNeighborY="55426"/>
      <dgm:spPr>
        <a:prstGeom prst="rightArrow">
          <a:avLst/>
        </a:prstGeom>
      </dgm:spPr>
    </dgm:pt>
    <dgm:pt modelId="{8F7B9207-6DAC-47D9-A724-ED6BAEFD400F}" type="pres">
      <dgm:prSet presAssocID="{A8C02BC5-127E-4643-95AD-7E00B9DC8940}" presName="compNode" presStyleCnt="0"/>
      <dgm:spPr/>
    </dgm:pt>
    <dgm:pt modelId="{6B55FCBA-D119-4646-9501-863632CEB534}" type="pres">
      <dgm:prSet presAssocID="{A8C02BC5-127E-4643-95AD-7E00B9DC8940}" presName="dummyConnPt" presStyleCnt="0"/>
      <dgm:spPr/>
    </dgm:pt>
    <dgm:pt modelId="{D5C2B676-A7B7-480A-A1D3-9274B0B4F622}" type="pres">
      <dgm:prSet presAssocID="{A8C02BC5-127E-4643-95AD-7E00B9DC8940}" presName="node" presStyleLbl="node1" presStyleIdx="7" presStyleCnt="9" custScaleY="131858" custLinFactNeighborX="1624" custLinFactNeighborY="7942">
        <dgm:presLayoutVars>
          <dgm:bulletEnabled val="1"/>
        </dgm:presLayoutVars>
      </dgm:prSet>
      <dgm:spPr/>
    </dgm:pt>
    <dgm:pt modelId="{3BDC8411-39C6-4529-BDC7-4F50A04C4064}" type="pres">
      <dgm:prSet presAssocID="{9CB73F63-4566-4D95-AFAE-2D6748A94277}" presName="sibTrans" presStyleLbl="bgSibTrans2D1" presStyleIdx="7" presStyleCnt="8" custScaleY="178614" custLinFactNeighborX="7296" custLinFactNeighborY="13197"/>
      <dgm:spPr>
        <a:prstGeom prst="rightArrow">
          <a:avLst/>
        </a:prstGeom>
      </dgm:spPr>
    </dgm:pt>
    <dgm:pt modelId="{79D7EB5E-3CB7-4047-A0B0-27EF066A95BC}" type="pres">
      <dgm:prSet presAssocID="{A60CFA98-2770-4B66-9C0B-2654BA60DDA9}" presName="compNode" presStyleCnt="0"/>
      <dgm:spPr/>
    </dgm:pt>
    <dgm:pt modelId="{62A5C273-C3AB-4A9D-A075-33BD24A9BAE1}" type="pres">
      <dgm:prSet presAssocID="{A60CFA98-2770-4B66-9C0B-2654BA60DDA9}" presName="dummyConnPt" presStyleCnt="0"/>
      <dgm:spPr/>
    </dgm:pt>
    <dgm:pt modelId="{CDD7E863-F13B-4DD4-AECF-10F4B2D0B029}" type="pres">
      <dgm:prSet presAssocID="{A60CFA98-2770-4B66-9C0B-2654BA60DDA9}" presName="node" presStyleLbl="node1" presStyleIdx="8" presStyleCnt="9" custScaleY="48235" custLinFactNeighborX="1624" custLinFactNeighborY="-1425">
        <dgm:presLayoutVars>
          <dgm:bulletEnabled val="1"/>
        </dgm:presLayoutVars>
      </dgm:prSet>
      <dgm:spPr/>
    </dgm:pt>
  </dgm:ptLst>
  <dgm:cxnLst>
    <dgm:cxn modelId="{04C54A03-79E0-4A98-859B-D7086619CA9E}" type="presOf" srcId="{A480DA92-E862-4564-AC75-D4431D1084C0}" destId="{AED6873D-3289-421A-BF5A-C65EA3EEB692}" srcOrd="0" destOrd="0" presId="urn:microsoft.com/office/officeart/2005/8/layout/bProcess4"/>
    <dgm:cxn modelId="{8F3DF804-F42F-49DD-BA52-0D71EED161EA}" type="presOf" srcId="{A03081D0-6A33-4A11-A953-99587DF9EFCA}" destId="{8DF5DC33-6209-4BE4-93AA-183D55A268F5}" srcOrd="0" destOrd="0" presId="urn:microsoft.com/office/officeart/2005/8/layout/bProcess4"/>
    <dgm:cxn modelId="{40FD9B12-10FA-4293-8171-DDF00754D881}" srcId="{1422EC8B-38D1-4A1D-A99D-905DCBC457B0}" destId="{4A6E519A-391D-4F0B-B424-421ECCF850FF}" srcOrd="2" destOrd="0" parTransId="{C2E29D75-731F-4D9A-8062-E3AD15A9FDD0}" sibTransId="{533D67B1-91BC-4A69-980F-99177EBEDF15}"/>
    <dgm:cxn modelId="{D70EBC2F-AA21-4D67-AD78-1A4F1CD1D68C}" srcId="{1422EC8B-38D1-4A1D-A99D-905DCBC457B0}" destId="{0C5C38C3-BE53-4D13-813A-2C38BE1BB713}" srcOrd="0" destOrd="0" parTransId="{A1D1E3CD-460D-4325-BB39-70C5E7C69608}" sibTransId="{EAB546E0-E47E-47D1-AF5A-A293EFA3F476}"/>
    <dgm:cxn modelId="{AAA39232-6C53-4E28-92DC-26B3276F61DB}" type="presOf" srcId="{03765274-2D72-4046-879D-92262B8A9BE9}" destId="{C10CAFA2-6E83-4684-BBEC-7BA22654BC9E}" srcOrd="0" destOrd="0" presId="urn:microsoft.com/office/officeart/2005/8/layout/bProcess4"/>
    <dgm:cxn modelId="{0CF1CF34-1A71-4C65-9F1D-467216EE58C5}" type="presOf" srcId="{A60CFA98-2770-4B66-9C0B-2654BA60DDA9}" destId="{CDD7E863-F13B-4DD4-AECF-10F4B2D0B029}" srcOrd="0" destOrd="0" presId="urn:microsoft.com/office/officeart/2005/8/layout/bProcess4"/>
    <dgm:cxn modelId="{541F0038-1A66-4D29-BD49-1EF3BC76F4FD}" type="presOf" srcId="{9CB73F63-4566-4D95-AFAE-2D6748A94277}" destId="{3BDC8411-39C6-4529-BDC7-4F50A04C4064}" srcOrd="0" destOrd="0" presId="urn:microsoft.com/office/officeart/2005/8/layout/bProcess4"/>
    <dgm:cxn modelId="{C4269B3C-DB26-41F6-9994-1FD57C7D1B1E}" type="presOf" srcId="{A8C02BC5-127E-4643-95AD-7E00B9DC8940}" destId="{D5C2B676-A7B7-480A-A1D3-9274B0B4F622}" srcOrd="0" destOrd="0" presId="urn:microsoft.com/office/officeart/2005/8/layout/bProcess4"/>
    <dgm:cxn modelId="{14A95741-9BF6-42DA-8AC8-A2B45F7817D1}" type="presOf" srcId="{3CE75D83-03D4-4E3A-AEBE-0C799613994C}" destId="{8EC8175C-F8AA-404B-B6B4-5DC3EF9E710A}" srcOrd="0" destOrd="0" presId="urn:microsoft.com/office/officeart/2005/8/layout/bProcess4"/>
    <dgm:cxn modelId="{B14E5E47-C773-458F-B3A3-8B32822091DC}" srcId="{1422EC8B-38D1-4A1D-A99D-905DCBC457B0}" destId="{0FD35338-3CF1-40DB-9D23-70B696A97EE6}" srcOrd="3" destOrd="0" parTransId="{3EB54456-F7A8-4A6C-A8E4-32166EF70004}" sibTransId="{A480DA92-E862-4564-AC75-D4431D1084C0}"/>
    <dgm:cxn modelId="{67C4C34B-BB60-4DF2-B1FC-77AC5AFCF764}" type="presOf" srcId="{1422EC8B-38D1-4A1D-A99D-905DCBC457B0}" destId="{A819266A-1F1D-423D-94D4-50699346FDAB}" srcOrd="0" destOrd="0" presId="urn:microsoft.com/office/officeart/2005/8/layout/bProcess4"/>
    <dgm:cxn modelId="{57436E4E-6580-4493-B3AE-D6A04C48FF04}" type="presOf" srcId="{283A47E3-425E-43EF-8575-0BA3E9E649EE}" destId="{F2476108-90F1-4BC0-B8A5-A35AE58663CC}" srcOrd="0" destOrd="0" presId="urn:microsoft.com/office/officeart/2005/8/layout/bProcess4"/>
    <dgm:cxn modelId="{43FEB64F-BF69-4862-8E44-13ACA0A49E8B}" type="presOf" srcId="{533D67B1-91BC-4A69-980F-99177EBEDF15}" destId="{2DF790CE-1098-477A-B082-3E30737622DB}" srcOrd="0" destOrd="0" presId="urn:microsoft.com/office/officeart/2005/8/layout/bProcess4"/>
    <dgm:cxn modelId="{C57B9A71-9832-4EBF-A9E4-8FEB3C9C70FA}" srcId="{1422EC8B-38D1-4A1D-A99D-905DCBC457B0}" destId="{A03081D0-6A33-4A11-A953-99587DF9EFCA}" srcOrd="6" destOrd="0" parTransId="{69B17263-F24A-4427-9349-7B30CBA2F15A}" sibTransId="{D2EBFE96-4D74-4FE1-A019-0D799B0F6C66}"/>
    <dgm:cxn modelId="{FE0CD373-30CD-4D6E-9862-2F9A78360891}" srcId="{1422EC8B-38D1-4A1D-A99D-905DCBC457B0}" destId="{A8C02BC5-127E-4643-95AD-7E00B9DC8940}" srcOrd="7" destOrd="0" parTransId="{80033623-BB68-44D5-9FBA-F2B4FAFB1F08}" sibTransId="{9CB73F63-4566-4D95-AFAE-2D6748A94277}"/>
    <dgm:cxn modelId="{864EC357-3334-43C0-899B-E9C4C167D187}" srcId="{1422EC8B-38D1-4A1D-A99D-905DCBC457B0}" destId="{564A4EAD-857E-4F08-9829-30F5CE70898E}" srcOrd="5" destOrd="0" parTransId="{62F2E067-D95D-47F3-91B1-89AB37C6A8E9}" sibTransId="{283A47E3-425E-43EF-8575-0BA3E9E649EE}"/>
    <dgm:cxn modelId="{74E7C27C-DC2B-4D8F-ADD0-53BA8983B720}" type="presOf" srcId="{EAB546E0-E47E-47D1-AF5A-A293EFA3F476}" destId="{D6BA7301-14F7-4162-848F-B6E52231BD2E}" srcOrd="0" destOrd="0" presId="urn:microsoft.com/office/officeart/2005/8/layout/bProcess4"/>
    <dgm:cxn modelId="{53BCDD7F-6A6E-4B61-9AB1-06270B5D585D}" type="presOf" srcId="{564A4EAD-857E-4F08-9829-30F5CE70898E}" destId="{4AAF4053-60CE-4058-A5C5-FF2469777C29}" srcOrd="0" destOrd="0" presId="urn:microsoft.com/office/officeart/2005/8/layout/bProcess4"/>
    <dgm:cxn modelId="{C00F7891-66F7-4380-AE6A-5BC1E405FC87}" type="presOf" srcId="{D2EBFE96-4D74-4FE1-A019-0D799B0F6C66}" destId="{F526CBF1-3BE4-4071-9476-FB79AA7BCFD6}" srcOrd="0" destOrd="0" presId="urn:microsoft.com/office/officeart/2005/8/layout/bProcess4"/>
    <dgm:cxn modelId="{979A5991-F34A-4D51-B104-E94EA92B282F}" type="presOf" srcId="{E73EAE32-D940-48F0-B214-D8A7A2E90034}" destId="{4F080541-116D-41AE-A7B6-5360A6B18A8B}" srcOrd="0" destOrd="0" presId="urn:microsoft.com/office/officeart/2005/8/layout/bProcess4"/>
    <dgm:cxn modelId="{FDC72EA1-CA24-404E-9C4B-7709EE63AD23}" srcId="{1422EC8B-38D1-4A1D-A99D-905DCBC457B0}" destId="{A60CFA98-2770-4B66-9C0B-2654BA60DDA9}" srcOrd="8" destOrd="0" parTransId="{4A51BA1A-B195-41DB-B403-601A5F83CA26}" sibTransId="{BA0B09BE-FB08-44F3-A491-CA500D490679}"/>
    <dgm:cxn modelId="{91137AB0-CEA3-4F41-93D6-FCDF05C2314E}" type="presOf" srcId="{0FD35338-3CF1-40DB-9D23-70B696A97EE6}" destId="{316EEDDF-7800-4D93-8A70-E51438167B36}" srcOrd="0" destOrd="0" presId="urn:microsoft.com/office/officeart/2005/8/layout/bProcess4"/>
    <dgm:cxn modelId="{85C0D8B6-C164-46DF-B051-259821E816E9}" srcId="{1422EC8B-38D1-4A1D-A99D-905DCBC457B0}" destId="{3CE75D83-03D4-4E3A-AEBE-0C799613994C}" srcOrd="1" destOrd="0" parTransId="{A3A4F41C-2EEA-4B4E-BBB8-FC3D857822C7}" sibTransId="{FE671EAE-3FAC-41FC-9AEC-775578D26EB8}"/>
    <dgm:cxn modelId="{F3C9EFCB-8CD0-47D5-AB3B-70973CF099C7}" type="presOf" srcId="{4A6E519A-391D-4F0B-B424-421ECCF850FF}" destId="{4922ECED-ED97-46D8-8430-37E862D6D431}" srcOrd="0" destOrd="0" presId="urn:microsoft.com/office/officeart/2005/8/layout/bProcess4"/>
    <dgm:cxn modelId="{1B6912CD-FD0A-451C-992E-A9014CDDD119}" type="presOf" srcId="{0C5C38C3-BE53-4D13-813A-2C38BE1BB713}" destId="{DB662A98-172C-477D-8E55-8A9CD422D626}" srcOrd="0" destOrd="0" presId="urn:microsoft.com/office/officeart/2005/8/layout/bProcess4"/>
    <dgm:cxn modelId="{170E1DE9-BF69-4337-AED3-214881B197D8}" type="presOf" srcId="{FE671EAE-3FAC-41FC-9AEC-775578D26EB8}" destId="{1A5BC6BF-6735-43E3-ABA3-D5B7BC416756}" srcOrd="0" destOrd="0" presId="urn:microsoft.com/office/officeart/2005/8/layout/bProcess4"/>
    <dgm:cxn modelId="{39D9E4F0-635B-4198-AD87-409708E3EB8E}" srcId="{1422EC8B-38D1-4A1D-A99D-905DCBC457B0}" destId="{E73EAE32-D940-48F0-B214-D8A7A2E90034}" srcOrd="4" destOrd="0" parTransId="{5B42203B-D99A-4A32-AC74-36CEEDDD0F5D}" sibTransId="{03765274-2D72-4046-879D-92262B8A9BE9}"/>
    <dgm:cxn modelId="{9C549454-B441-4666-BF04-B1C476767CA1}" type="presParOf" srcId="{A819266A-1F1D-423D-94D4-50699346FDAB}" destId="{2B77B3FE-383B-4814-AA72-C42A8661D43C}" srcOrd="0" destOrd="0" presId="urn:microsoft.com/office/officeart/2005/8/layout/bProcess4"/>
    <dgm:cxn modelId="{DDEA1805-8F60-482F-9C99-78AB629868A6}" type="presParOf" srcId="{2B77B3FE-383B-4814-AA72-C42A8661D43C}" destId="{5C180F20-DA33-4308-94B1-5CE7F03ED92A}" srcOrd="0" destOrd="0" presId="urn:microsoft.com/office/officeart/2005/8/layout/bProcess4"/>
    <dgm:cxn modelId="{A0DB0A3D-292E-4933-8DE5-CAB333413535}" type="presParOf" srcId="{2B77B3FE-383B-4814-AA72-C42A8661D43C}" destId="{DB662A98-172C-477D-8E55-8A9CD422D626}" srcOrd="1" destOrd="0" presId="urn:microsoft.com/office/officeart/2005/8/layout/bProcess4"/>
    <dgm:cxn modelId="{96072FB9-F2E7-4A55-984A-F8DEAEE2FBDD}" type="presParOf" srcId="{A819266A-1F1D-423D-94D4-50699346FDAB}" destId="{D6BA7301-14F7-4162-848F-B6E52231BD2E}" srcOrd="1" destOrd="0" presId="urn:microsoft.com/office/officeart/2005/8/layout/bProcess4"/>
    <dgm:cxn modelId="{718A0EDA-9B6F-41B9-8437-8B936F3E37F7}" type="presParOf" srcId="{A819266A-1F1D-423D-94D4-50699346FDAB}" destId="{BAF7F75D-DD82-4166-B2FC-4C3773C8DCFF}" srcOrd="2" destOrd="0" presId="urn:microsoft.com/office/officeart/2005/8/layout/bProcess4"/>
    <dgm:cxn modelId="{AE57325E-6082-4EEF-B306-1C6EAD650C9B}" type="presParOf" srcId="{BAF7F75D-DD82-4166-B2FC-4C3773C8DCFF}" destId="{7D82FB73-9B8D-467D-8B6C-3A87D8AF2441}" srcOrd="0" destOrd="0" presId="urn:microsoft.com/office/officeart/2005/8/layout/bProcess4"/>
    <dgm:cxn modelId="{9660E700-BBCC-4B34-BFCF-1D4931EFFAAA}" type="presParOf" srcId="{BAF7F75D-DD82-4166-B2FC-4C3773C8DCFF}" destId="{8EC8175C-F8AA-404B-B6B4-5DC3EF9E710A}" srcOrd="1" destOrd="0" presId="urn:microsoft.com/office/officeart/2005/8/layout/bProcess4"/>
    <dgm:cxn modelId="{B4E13501-0974-4399-8FC0-E13FB7AAEB25}" type="presParOf" srcId="{A819266A-1F1D-423D-94D4-50699346FDAB}" destId="{1A5BC6BF-6735-43E3-ABA3-D5B7BC416756}" srcOrd="3" destOrd="0" presId="urn:microsoft.com/office/officeart/2005/8/layout/bProcess4"/>
    <dgm:cxn modelId="{4BE6F0DA-9111-4DD7-8A07-83EA0B4FE85D}" type="presParOf" srcId="{A819266A-1F1D-423D-94D4-50699346FDAB}" destId="{EC012E82-D760-445F-85A0-E5EA34ACD643}" srcOrd="4" destOrd="0" presId="urn:microsoft.com/office/officeart/2005/8/layout/bProcess4"/>
    <dgm:cxn modelId="{9E2F9088-6290-42E7-9E2F-6ED62D56095D}" type="presParOf" srcId="{EC012E82-D760-445F-85A0-E5EA34ACD643}" destId="{1D687827-B8FA-429E-A0E4-4DADE77ED139}" srcOrd="0" destOrd="0" presId="urn:microsoft.com/office/officeart/2005/8/layout/bProcess4"/>
    <dgm:cxn modelId="{78A2E07E-BD7C-4408-BDE1-9BA96B032EEA}" type="presParOf" srcId="{EC012E82-D760-445F-85A0-E5EA34ACD643}" destId="{4922ECED-ED97-46D8-8430-37E862D6D431}" srcOrd="1" destOrd="0" presId="urn:microsoft.com/office/officeart/2005/8/layout/bProcess4"/>
    <dgm:cxn modelId="{2400FDD4-E2E5-49A5-ABAA-5484F9646C19}" type="presParOf" srcId="{A819266A-1F1D-423D-94D4-50699346FDAB}" destId="{2DF790CE-1098-477A-B082-3E30737622DB}" srcOrd="5" destOrd="0" presId="urn:microsoft.com/office/officeart/2005/8/layout/bProcess4"/>
    <dgm:cxn modelId="{624D1973-22D6-499F-9166-B762E4CE56A4}" type="presParOf" srcId="{A819266A-1F1D-423D-94D4-50699346FDAB}" destId="{080D1B12-B995-4706-845D-4720478E1D59}" srcOrd="6" destOrd="0" presId="urn:microsoft.com/office/officeart/2005/8/layout/bProcess4"/>
    <dgm:cxn modelId="{F513759B-00DF-413B-AF2C-1A76D24956D3}" type="presParOf" srcId="{080D1B12-B995-4706-845D-4720478E1D59}" destId="{28EA9EC7-145A-4278-A5CA-3B349522764E}" srcOrd="0" destOrd="0" presId="urn:microsoft.com/office/officeart/2005/8/layout/bProcess4"/>
    <dgm:cxn modelId="{F5220774-81DF-432D-A1FB-1BFB0A1C53A0}" type="presParOf" srcId="{080D1B12-B995-4706-845D-4720478E1D59}" destId="{316EEDDF-7800-4D93-8A70-E51438167B36}" srcOrd="1" destOrd="0" presId="urn:microsoft.com/office/officeart/2005/8/layout/bProcess4"/>
    <dgm:cxn modelId="{3F9AD2C4-646A-46C8-BE1B-0B0AE9CF0C39}" type="presParOf" srcId="{A819266A-1F1D-423D-94D4-50699346FDAB}" destId="{AED6873D-3289-421A-BF5A-C65EA3EEB692}" srcOrd="7" destOrd="0" presId="urn:microsoft.com/office/officeart/2005/8/layout/bProcess4"/>
    <dgm:cxn modelId="{FFFEECCC-4EAF-4A6E-A046-4A35A59677D6}" type="presParOf" srcId="{A819266A-1F1D-423D-94D4-50699346FDAB}" destId="{40F77553-7749-4AE6-A7E9-68DCBFEA3042}" srcOrd="8" destOrd="0" presId="urn:microsoft.com/office/officeart/2005/8/layout/bProcess4"/>
    <dgm:cxn modelId="{8A0545EA-42F9-40D7-9AB5-4333E0557EB3}" type="presParOf" srcId="{40F77553-7749-4AE6-A7E9-68DCBFEA3042}" destId="{0B4237F7-818F-4507-9747-07682B01F77F}" srcOrd="0" destOrd="0" presId="urn:microsoft.com/office/officeart/2005/8/layout/bProcess4"/>
    <dgm:cxn modelId="{92B60563-5087-4B57-85A4-B947EEE79252}" type="presParOf" srcId="{40F77553-7749-4AE6-A7E9-68DCBFEA3042}" destId="{4F080541-116D-41AE-A7B6-5360A6B18A8B}" srcOrd="1" destOrd="0" presId="urn:microsoft.com/office/officeart/2005/8/layout/bProcess4"/>
    <dgm:cxn modelId="{438373E1-61EF-4750-94C4-05E5F36E0E45}" type="presParOf" srcId="{A819266A-1F1D-423D-94D4-50699346FDAB}" destId="{C10CAFA2-6E83-4684-BBEC-7BA22654BC9E}" srcOrd="9" destOrd="0" presId="urn:microsoft.com/office/officeart/2005/8/layout/bProcess4"/>
    <dgm:cxn modelId="{46AE9D8A-DC89-4037-BD2F-44808B000FF5}" type="presParOf" srcId="{A819266A-1F1D-423D-94D4-50699346FDAB}" destId="{4B441757-154A-4F9C-BC2B-A42961078F16}" srcOrd="10" destOrd="0" presId="urn:microsoft.com/office/officeart/2005/8/layout/bProcess4"/>
    <dgm:cxn modelId="{B083B65C-BAD6-4DE6-8249-330E44E3498E}" type="presParOf" srcId="{4B441757-154A-4F9C-BC2B-A42961078F16}" destId="{9AA3F106-28B1-4382-81D4-40D960786EE7}" srcOrd="0" destOrd="0" presId="urn:microsoft.com/office/officeart/2005/8/layout/bProcess4"/>
    <dgm:cxn modelId="{5E8A8AE6-BCF5-49A8-B9B8-F9CB4217D03C}" type="presParOf" srcId="{4B441757-154A-4F9C-BC2B-A42961078F16}" destId="{4AAF4053-60CE-4058-A5C5-FF2469777C29}" srcOrd="1" destOrd="0" presId="urn:microsoft.com/office/officeart/2005/8/layout/bProcess4"/>
    <dgm:cxn modelId="{22104FB6-9E99-4662-ABD5-710F17B17B3E}" type="presParOf" srcId="{A819266A-1F1D-423D-94D4-50699346FDAB}" destId="{F2476108-90F1-4BC0-B8A5-A35AE58663CC}" srcOrd="11" destOrd="0" presId="urn:microsoft.com/office/officeart/2005/8/layout/bProcess4"/>
    <dgm:cxn modelId="{5CF95A70-A11F-41B6-89B4-B91F0AE391CF}" type="presParOf" srcId="{A819266A-1F1D-423D-94D4-50699346FDAB}" destId="{737AF2D8-099A-4100-89A9-C3DB2F7FA52C}" srcOrd="12" destOrd="0" presId="urn:microsoft.com/office/officeart/2005/8/layout/bProcess4"/>
    <dgm:cxn modelId="{434B6677-015D-47E8-8FA1-F4A84A356513}" type="presParOf" srcId="{737AF2D8-099A-4100-89A9-C3DB2F7FA52C}" destId="{7C3C4004-927A-4D24-BDF3-A5FB86AF7D40}" srcOrd="0" destOrd="0" presId="urn:microsoft.com/office/officeart/2005/8/layout/bProcess4"/>
    <dgm:cxn modelId="{FFBB23C4-203A-4D0D-B894-A2BBFAE64F11}" type="presParOf" srcId="{737AF2D8-099A-4100-89A9-C3DB2F7FA52C}" destId="{8DF5DC33-6209-4BE4-93AA-183D55A268F5}" srcOrd="1" destOrd="0" presId="urn:microsoft.com/office/officeart/2005/8/layout/bProcess4"/>
    <dgm:cxn modelId="{BB7938AE-71E4-4464-AC7A-57B904B9ED1B}" type="presParOf" srcId="{A819266A-1F1D-423D-94D4-50699346FDAB}" destId="{F526CBF1-3BE4-4071-9476-FB79AA7BCFD6}" srcOrd="13" destOrd="0" presId="urn:microsoft.com/office/officeart/2005/8/layout/bProcess4"/>
    <dgm:cxn modelId="{0B8BC92C-0585-4269-B38A-E571FC8B63D6}" type="presParOf" srcId="{A819266A-1F1D-423D-94D4-50699346FDAB}" destId="{8F7B9207-6DAC-47D9-A724-ED6BAEFD400F}" srcOrd="14" destOrd="0" presId="urn:microsoft.com/office/officeart/2005/8/layout/bProcess4"/>
    <dgm:cxn modelId="{38963072-65F2-4368-9307-3B79AF07BCE0}" type="presParOf" srcId="{8F7B9207-6DAC-47D9-A724-ED6BAEFD400F}" destId="{6B55FCBA-D119-4646-9501-863632CEB534}" srcOrd="0" destOrd="0" presId="urn:microsoft.com/office/officeart/2005/8/layout/bProcess4"/>
    <dgm:cxn modelId="{2B7C4BD7-6BB5-45D8-BB27-0430212E4796}" type="presParOf" srcId="{8F7B9207-6DAC-47D9-A724-ED6BAEFD400F}" destId="{D5C2B676-A7B7-480A-A1D3-9274B0B4F622}" srcOrd="1" destOrd="0" presId="urn:microsoft.com/office/officeart/2005/8/layout/bProcess4"/>
    <dgm:cxn modelId="{96ABB428-26FA-436F-BD3A-F3323E54C3D8}" type="presParOf" srcId="{A819266A-1F1D-423D-94D4-50699346FDAB}" destId="{3BDC8411-39C6-4529-BDC7-4F50A04C4064}" srcOrd="15" destOrd="0" presId="urn:microsoft.com/office/officeart/2005/8/layout/bProcess4"/>
    <dgm:cxn modelId="{13E7B434-528C-4737-8A3A-B247F4E361CB}" type="presParOf" srcId="{A819266A-1F1D-423D-94D4-50699346FDAB}" destId="{79D7EB5E-3CB7-4047-A0B0-27EF066A95BC}" srcOrd="16" destOrd="0" presId="urn:microsoft.com/office/officeart/2005/8/layout/bProcess4"/>
    <dgm:cxn modelId="{E6867A59-70DB-4F21-BF14-0C26FFF616BF}" type="presParOf" srcId="{79D7EB5E-3CB7-4047-A0B0-27EF066A95BC}" destId="{62A5C273-C3AB-4A9D-A075-33BD24A9BAE1}" srcOrd="0" destOrd="0" presId="urn:microsoft.com/office/officeart/2005/8/layout/bProcess4"/>
    <dgm:cxn modelId="{7B62B95A-B2A4-490D-B386-8ABFEB3AB174}" type="presParOf" srcId="{79D7EB5E-3CB7-4047-A0B0-27EF066A95BC}" destId="{CDD7E863-F13B-4DD4-AECF-10F4B2D0B02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60091-F76C-4152-A489-F9A89107D8F7}" type="doc">
      <dgm:prSet loTypeId="urn:microsoft.com/office/officeart/2005/8/layout/radial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8B8CED-23AD-4C22-87C5-FB8285146297}">
      <dgm:prSet phldrT="[Texto]" custT="1"/>
      <dgm:spPr/>
      <dgm:t>
        <a:bodyPr/>
        <a:lstStyle/>
        <a:p>
          <a:r>
            <a:rPr lang="es-ES" sz="4800" dirty="0">
              <a:latin typeface="Arial" panose="020B0604020202020204" pitchFamily="34" charset="0"/>
              <a:cs typeface="Arial" panose="020B0604020202020204" pitchFamily="34" charset="0"/>
            </a:rPr>
            <a:t>TDAH</a:t>
          </a:r>
        </a:p>
      </dgm:t>
    </dgm:pt>
    <dgm:pt modelId="{B6C04989-0874-42B9-812F-035F94300A55}" type="parTrans" cxnId="{079AF34F-4AA1-456E-9EE6-E9B75D2FA866}">
      <dgm:prSet/>
      <dgm:spPr/>
      <dgm:t>
        <a:bodyPr/>
        <a:lstStyle/>
        <a:p>
          <a:endParaRPr lang="es-ES"/>
        </a:p>
      </dgm:t>
    </dgm:pt>
    <dgm:pt modelId="{9B80E831-F2A6-4372-8614-407DE9E7C034}" type="sibTrans" cxnId="{079AF34F-4AA1-456E-9EE6-E9B75D2FA866}">
      <dgm:prSet/>
      <dgm:spPr/>
      <dgm:t>
        <a:bodyPr/>
        <a:lstStyle/>
        <a:p>
          <a:endParaRPr lang="es-ES"/>
        </a:p>
      </dgm:t>
    </dgm:pt>
    <dgm:pt modelId="{E69058F6-C8E2-443E-A402-1A7EBAB6C112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b="1" dirty="0">
              <a:solidFill>
                <a:schemeClr val="bg2"/>
              </a:solidFill>
            </a:rPr>
            <a:t>Trastorno </a:t>
          </a:r>
          <a:r>
            <a:rPr lang="es-ES" sz="1600" b="1" dirty="0" err="1">
              <a:solidFill>
                <a:schemeClr val="bg2"/>
              </a:solidFill>
            </a:rPr>
            <a:t>Negativista</a:t>
          </a:r>
          <a:endParaRPr lang="es-ES" sz="1600" b="1" dirty="0">
            <a:solidFill>
              <a:schemeClr val="bg2"/>
            </a:solidFill>
          </a:endParaRPr>
        </a:p>
        <a:p>
          <a:r>
            <a:rPr lang="es-ES" sz="1600" b="1" dirty="0">
              <a:solidFill>
                <a:schemeClr val="bg2"/>
              </a:solidFill>
            </a:rPr>
            <a:t>Desafiante (TND)</a:t>
          </a:r>
          <a:r>
            <a:rPr lang="es-ES" sz="1600" dirty="0"/>
            <a:t>.</a:t>
          </a:r>
        </a:p>
        <a:p>
          <a:r>
            <a:rPr lang="es-ES" sz="1600" b="1" dirty="0"/>
            <a:t>(40-60%)</a:t>
          </a:r>
        </a:p>
      </dgm:t>
    </dgm:pt>
    <dgm:pt modelId="{09245381-C720-454B-9E76-722056009191}" type="parTrans" cxnId="{F5F3AFC9-AC11-4C73-812C-4FDCB81CDA46}">
      <dgm:prSet/>
      <dgm:spPr/>
      <dgm:t>
        <a:bodyPr/>
        <a:lstStyle/>
        <a:p>
          <a:endParaRPr lang="es-ES"/>
        </a:p>
      </dgm:t>
    </dgm:pt>
    <dgm:pt modelId="{178A81FE-B9F7-4546-BD58-79B061C37538}" type="sibTrans" cxnId="{F5F3AFC9-AC11-4C73-812C-4FDCB81CDA46}">
      <dgm:prSet/>
      <dgm:spPr/>
      <dgm:t>
        <a:bodyPr/>
        <a:lstStyle/>
        <a:p>
          <a:endParaRPr lang="es-ES"/>
        </a:p>
      </dgm:t>
    </dgm:pt>
    <dgm:pt modelId="{E320F2E9-4BC5-4572-A597-ABC810F50599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4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Trastornos del</a:t>
          </a:r>
        </a:p>
        <a:p>
          <a:r>
            <a:rPr lang="es-ES" sz="14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Aprendizaje</a:t>
          </a:r>
        </a:p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(25-35%)</a:t>
          </a:r>
        </a:p>
        <a:p>
          <a:endParaRPr lang="es-ES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2793C-3DE2-49DF-ADF4-56CE8BE88EBC}" type="parTrans" cxnId="{6D4045C0-1DCC-4F1D-B848-B1E585829922}">
      <dgm:prSet/>
      <dgm:spPr/>
      <dgm:t>
        <a:bodyPr/>
        <a:lstStyle/>
        <a:p>
          <a:endParaRPr lang="es-ES"/>
        </a:p>
      </dgm:t>
    </dgm:pt>
    <dgm:pt modelId="{4CDB896C-0F8F-444A-A957-48974D61BD6D}" type="sibTrans" cxnId="{6D4045C0-1DCC-4F1D-B848-B1E585829922}">
      <dgm:prSet/>
      <dgm:spPr/>
      <dgm:t>
        <a:bodyPr/>
        <a:lstStyle/>
        <a:p>
          <a:endParaRPr lang="es-ES"/>
        </a:p>
      </dgm:t>
    </dgm:pt>
    <dgm:pt modelId="{F4C0A833-A3BF-4430-BC16-F891779A878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400" b="1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Trastorno de ansiedad</a:t>
          </a:r>
        </a:p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(25-35%)</a:t>
          </a:r>
        </a:p>
      </dgm:t>
    </dgm:pt>
    <dgm:pt modelId="{D04E2FE0-010E-4E3A-883A-8BF4524CF42F}" type="parTrans" cxnId="{D76373CF-F96D-4816-997E-D8262A545C2F}">
      <dgm:prSet/>
      <dgm:spPr/>
      <dgm:t>
        <a:bodyPr/>
        <a:lstStyle/>
        <a:p>
          <a:endParaRPr lang="es-ES"/>
        </a:p>
      </dgm:t>
    </dgm:pt>
    <dgm:pt modelId="{3DA7B41C-BE63-47D3-9205-A5958FBF75F4}" type="sibTrans" cxnId="{D76373CF-F96D-4816-997E-D8262A545C2F}">
      <dgm:prSet/>
      <dgm:spPr/>
      <dgm:t>
        <a:bodyPr/>
        <a:lstStyle/>
        <a:p>
          <a:endParaRPr lang="es-ES"/>
        </a:p>
      </dgm:t>
    </dgm:pt>
    <dgm:pt modelId="{2279710A-1D73-4B82-887F-3ADDFDA51925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4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Trastorno por tics</a:t>
          </a:r>
        </a:p>
        <a:p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11%</a:t>
          </a:r>
        </a:p>
      </dgm:t>
    </dgm:pt>
    <dgm:pt modelId="{F9B34755-6333-45AC-87B9-F1B519DFFFF9}" type="parTrans" cxnId="{9918966B-5ACF-4DDD-B5F8-5165DCC3DBF1}">
      <dgm:prSet/>
      <dgm:spPr/>
      <dgm:t>
        <a:bodyPr/>
        <a:lstStyle/>
        <a:p>
          <a:endParaRPr lang="es-ES"/>
        </a:p>
      </dgm:t>
    </dgm:pt>
    <dgm:pt modelId="{2E2EB6FE-CCC5-498C-908A-C7EB482DB1EB}" type="sibTrans" cxnId="{9918966B-5ACF-4DDD-B5F8-5165DCC3DBF1}">
      <dgm:prSet/>
      <dgm:spPr/>
      <dgm:t>
        <a:bodyPr/>
        <a:lstStyle/>
        <a:p>
          <a:endParaRPr lang="es-ES"/>
        </a:p>
      </dgm:t>
    </dgm:pt>
    <dgm:pt modelId="{4B26EBBC-056C-43F2-BFCC-0BBEA130CF0D}" type="pres">
      <dgm:prSet presAssocID="{C2760091-F76C-4152-A489-F9A89107D8F7}" presName="composite" presStyleCnt="0">
        <dgm:presLayoutVars>
          <dgm:chMax val="1"/>
          <dgm:dir/>
          <dgm:resizeHandles val="exact"/>
        </dgm:presLayoutVars>
      </dgm:prSet>
      <dgm:spPr/>
    </dgm:pt>
    <dgm:pt modelId="{1D39E6D5-9869-4A11-85AD-433F3980F0F9}" type="pres">
      <dgm:prSet presAssocID="{C2760091-F76C-4152-A489-F9A89107D8F7}" presName="radial" presStyleCnt="0">
        <dgm:presLayoutVars>
          <dgm:animLvl val="ctr"/>
        </dgm:presLayoutVars>
      </dgm:prSet>
      <dgm:spPr/>
    </dgm:pt>
    <dgm:pt modelId="{7BB63099-2204-4CA8-9843-BE6D80091697}" type="pres">
      <dgm:prSet presAssocID="{908B8CED-23AD-4C22-87C5-FB8285146297}" presName="centerShape" presStyleLbl="vennNode1" presStyleIdx="0" presStyleCnt="5"/>
      <dgm:spPr/>
    </dgm:pt>
    <dgm:pt modelId="{4F385E2F-852E-410B-BD64-A1CC2805E3E1}" type="pres">
      <dgm:prSet presAssocID="{E69058F6-C8E2-443E-A402-1A7EBAB6C112}" presName="node" presStyleLbl="vennNode1" presStyleIdx="1" presStyleCnt="5" custScaleX="209360" custRadScaleRad="101872" custRadScaleInc="1732">
        <dgm:presLayoutVars>
          <dgm:bulletEnabled val="1"/>
        </dgm:presLayoutVars>
      </dgm:prSet>
      <dgm:spPr/>
    </dgm:pt>
    <dgm:pt modelId="{B357B74F-8794-4062-939B-2851C2F6CE69}" type="pres">
      <dgm:prSet presAssocID="{E320F2E9-4BC5-4572-A597-ABC810F50599}" presName="node" presStyleLbl="vennNode1" presStyleIdx="2" presStyleCnt="5" custScaleX="147738" custScaleY="134893" custRadScaleRad="109798" custRadScaleInc="4139">
        <dgm:presLayoutVars>
          <dgm:bulletEnabled val="1"/>
        </dgm:presLayoutVars>
      </dgm:prSet>
      <dgm:spPr/>
    </dgm:pt>
    <dgm:pt modelId="{E37D7438-0E87-4D11-A0D8-7B3DC54C8DE5}" type="pres">
      <dgm:prSet presAssocID="{F4C0A833-A3BF-4430-BC16-F891779A878A}" presName="node" presStyleLbl="vennNode1" presStyleIdx="3" presStyleCnt="5" custScaleX="148359">
        <dgm:presLayoutVars>
          <dgm:bulletEnabled val="1"/>
        </dgm:presLayoutVars>
      </dgm:prSet>
      <dgm:spPr/>
    </dgm:pt>
    <dgm:pt modelId="{CE72B924-E057-4D93-BD4C-C59ADDDFFE96}" type="pres">
      <dgm:prSet presAssocID="{2279710A-1D73-4B82-887F-3ADDFDA51925}" presName="node" presStyleLbl="vennNode1" presStyleIdx="4" presStyleCnt="5" custScaleX="112376" custScaleY="64869" custRadScaleRad="97851" custRadScaleInc="-15170">
        <dgm:presLayoutVars>
          <dgm:bulletEnabled val="1"/>
        </dgm:presLayoutVars>
      </dgm:prSet>
      <dgm:spPr/>
    </dgm:pt>
  </dgm:ptLst>
  <dgm:cxnLst>
    <dgm:cxn modelId="{33CB8A1C-293A-094E-B599-51F61206685D}" type="presOf" srcId="{C2760091-F76C-4152-A489-F9A89107D8F7}" destId="{4B26EBBC-056C-43F2-BFCC-0BBEA130CF0D}" srcOrd="0" destOrd="0" presId="urn:microsoft.com/office/officeart/2005/8/layout/radial3"/>
    <dgm:cxn modelId="{2EC50A29-EBD6-2D41-8D70-1C92F098745D}" type="presOf" srcId="{F4C0A833-A3BF-4430-BC16-F891779A878A}" destId="{E37D7438-0E87-4D11-A0D8-7B3DC54C8DE5}" srcOrd="0" destOrd="0" presId="urn:microsoft.com/office/officeart/2005/8/layout/radial3"/>
    <dgm:cxn modelId="{9918966B-5ACF-4DDD-B5F8-5165DCC3DBF1}" srcId="{908B8CED-23AD-4C22-87C5-FB8285146297}" destId="{2279710A-1D73-4B82-887F-3ADDFDA51925}" srcOrd="3" destOrd="0" parTransId="{F9B34755-6333-45AC-87B9-F1B519DFFFF9}" sibTransId="{2E2EB6FE-CCC5-498C-908A-C7EB482DB1EB}"/>
    <dgm:cxn modelId="{079AF34F-4AA1-456E-9EE6-E9B75D2FA866}" srcId="{C2760091-F76C-4152-A489-F9A89107D8F7}" destId="{908B8CED-23AD-4C22-87C5-FB8285146297}" srcOrd="0" destOrd="0" parTransId="{B6C04989-0874-42B9-812F-035F94300A55}" sibTransId="{9B80E831-F2A6-4372-8614-407DE9E7C034}"/>
    <dgm:cxn modelId="{B811B776-BDC3-A740-A6D3-E2779111FE10}" type="presOf" srcId="{E69058F6-C8E2-443E-A402-1A7EBAB6C112}" destId="{4F385E2F-852E-410B-BD64-A1CC2805E3E1}" srcOrd="0" destOrd="0" presId="urn:microsoft.com/office/officeart/2005/8/layout/radial3"/>
    <dgm:cxn modelId="{05CCF088-DD06-884C-AD39-9A607F65022D}" type="presOf" srcId="{908B8CED-23AD-4C22-87C5-FB8285146297}" destId="{7BB63099-2204-4CA8-9843-BE6D80091697}" srcOrd="0" destOrd="0" presId="urn:microsoft.com/office/officeart/2005/8/layout/radial3"/>
    <dgm:cxn modelId="{8EC9568F-7B2C-214E-BD95-BA19F315962F}" type="presOf" srcId="{E320F2E9-4BC5-4572-A597-ABC810F50599}" destId="{B357B74F-8794-4062-939B-2851C2F6CE69}" srcOrd="0" destOrd="0" presId="urn:microsoft.com/office/officeart/2005/8/layout/radial3"/>
    <dgm:cxn modelId="{6D4045C0-1DCC-4F1D-B848-B1E585829922}" srcId="{908B8CED-23AD-4C22-87C5-FB8285146297}" destId="{E320F2E9-4BC5-4572-A597-ABC810F50599}" srcOrd="1" destOrd="0" parTransId="{C1B2793C-3DE2-49DF-ADF4-56CE8BE88EBC}" sibTransId="{4CDB896C-0F8F-444A-A957-48974D61BD6D}"/>
    <dgm:cxn modelId="{A6AA10C4-816E-0149-B55D-D0C831AD5AAF}" type="presOf" srcId="{2279710A-1D73-4B82-887F-3ADDFDA51925}" destId="{CE72B924-E057-4D93-BD4C-C59ADDDFFE96}" srcOrd="0" destOrd="0" presId="urn:microsoft.com/office/officeart/2005/8/layout/radial3"/>
    <dgm:cxn modelId="{F5F3AFC9-AC11-4C73-812C-4FDCB81CDA46}" srcId="{908B8CED-23AD-4C22-87C5-FB8285146297}" destId="{E69058F6-C8E2-443E-A402-1A7EBAB6C112}" srcOrd="0" destOrd="0" parTransId="{09245381-C720-454B-9E76-722056009191}" sibTransId="{178A81FE-B9F7-4546-BD58-79B061C37538}"/>
    <dgm:cxn modelId="{D76373CF-F96D-4816-997E-D8262A545C2F}" srcId="{908B8CED-23AD-4C22-87C5-FB8285146297}" destId="{F4C0A833-A3BF-4430-BC16-F891779A878A}" srcOrd="2" destOrd="0" parTransId="{D04E2FE0-010E-4E3A-883A-8BF4524CF42F}" sibTransId="{3DA7B41C-BE63-47D3-9205-A5958FBF75F4}"/>
    <dgm:cxn modelId="{FBD34764-3D20-B848-ABD8-C70CD8846FB7}" type="presParOf" srcId="{4B26EBBC-056C-43F2-BFCC-0BBEA130CF0D}" destId="{1D39E6D5-9869-4A11-85AD-433F3980F0F9}" srcOrd="0" destOrd="0" presId="urn:microsoft.com/office/officeart/2005/8/layout/radial3"/>
    <dgm:cxn modelId="{F4B140CB-F1D7-3148-BEBF-7F63AEEDA62B}" type="presParOf" srcId="{1D39E6D5-9869-4A11-85AD-433F3980F0F9}" destId="{7BB63099-2204-4CA8-9843-BE6D80091697}" srcOrd="0" destOrd="0" presId="urn:microsoft.com/office/officeart/2005/8/layout/radial3"/>
    <dgm:cxn modelId="{E3B84013-BB87-D745-8060-7C369CDAC722}" type="presParOf" srcId="{1D39E6D5-9869-4A11-85AD-433F3980F0F9}" destId="{4F385E2F-852E-410B-BD64-A1CC2805E3E1}" srcOrd="1" destOrd="0" presId="urn:microsoft.com/office/officeart/2005/8/layout/radial3"/>
    <dgm:cxn modelId="{B3815193-1D67-A743-930B-372DD4EDBD53}" type="presParOf" srcId="{1D39E6D5-9869-4A11-85AD-433F3980F0F9}" destId="{B357B74F-8794-4062-939B-2851C2F6CE69}" srcOrd="2" destOrd="0" presId="urn:microsoft.com/office/officeart/2005/8/layout/radial3"/>
    <dgm:cxn modelId="{C4848177-1971-474B-9CBB-51AF7C736CA4}" type="presParOf" srcId="{1D39E6D5-9869-4A11-85AD-433F3980F0F9}" destId="{E37D7438-0E87-4D11-A0D8-7B3DC54C8DE5}" srcOrd="3" destOrd="0" presId="urn:microsoft.com/office/officeart/2005/8/layout/radial3"/>
    <dgm:cxn modelId="{EA03D05F-5F9D-C145-A568-1B19A62269E7}" type="presParOf" srcId="{1D39E6D5-9869-4A11-85AD-433F3980F0F9}" destId="{CE72B924-E057-4D93-BD4C-C59ADDDFFE9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7301-14F7-4162-848F-B6E52231BD2E}">
      <dsp:nvSpPr>
        <dsp:cNvPr id="0" name=""/>
        <dsp:cNvSpPr/>
      </dsp:nvSpPr>
      <dsp:spPr>
        <a:xfrm>
          <a:off x="288035" y="648072"/>
          <a:ext cx="381541" cy="454613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62A98-172C-477D-8E55-8A9CD422D626}">
      <dsp:nvSpPr>
        <dsp:cNvPr id="0" name=""/>
        <dsp:cNvSpPr/>
      </dsp:nvSpPr>
      <dsp:spPr>
        <a:xfrm>
          <a:off x="28548" y="0"/>
          <a:ext cx="2297398" cy="6648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PREESCOLAR</a:t>
          </a:r>
        </a:p>
      </dsp:txBody>
      <dsp:txXfrm>
        <a:off x="48022" y="19474"/>
        <a:ext cx="2258450" cy="625941"/>
      </dsp:txXfrm>
    </dsp:sp>
    <dsp:sp modelId="{1A5BC6BF-6735-43E3-ABA3-D5B7BC416756}">
      <dsp:nvSpPr>
        <dsp:cNvPr id="0" name=""/>
        <dsp:cNvSpPr/>
      </dsp:nvSpPr>
      <dsp:spPr>
        <a:xfrm rot="5353714">
          <a:off x="-579059" y="2769066"/>
          <a:ext cx="2172921" cy="340723"/>
        </a:xfrm>
        <a:prstGeom prst="rightArrow">
          <a:avLst/>
        </a:prstGeom>
        <a:solidFill>
          <a:schemeClr val="accent2">
            <a:hueOff val="-1295315"/>
            <a:satOff val="748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8175C-F8AA-404B-B6B4-5DC3EF9E710A}">
      <dsp:nvSpPr>
        <dsp:cNvPr id="0" name=""/>
        <dsp:cNvSpPr/>
      </dsp:nvSpPr>
      <dsp:spPr>
        <a:xfrm>
          <a:off x="28548" y="1126174"/>
          <a:ext cx="2297398" cy="2141735"/>
        </a:xfrm>
        <a:prstGeom prst="roundRect">
          <a:avLst>
            <a:gd name="adj" fmla="val 10000"/>
          </a:avLst>
        </a:prstGeom>
        <a:solidFill>
          <a:schemeClr val="accent2">
            <a:hueOff val="-1133400"/>
            <a:satOff val="654"/>
            <a:lumOff val="-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Alteración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 conducta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“se mueven excesivamente”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kern="120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“Difíciles de contener y controlar”</a:t>
          </a:r>
        </a:p>
      </dsp:txBody>
      <dsp:txXfrm>
        <a:off x="91277" y="1188903"/>
        <a:ext cx="2171940" cy="2016277"/>
      </dsp:txXfrm>
    </dsp:sp>
    <dsp:sp modelId="{2DF790CE-1098-477A-B082-3E30737622DB}">
      <dsp:nvSpPr>
        <dsp:cNvPr id="0" name=""/>
        <dsp:cNvSpPr/>
      </dsp:nvSpPr>
      <dsp:spPr>
        <a:xfrm>
          <a:off x="792078" y="4104455"/>
          <a:ext cx="2232907" cy="369298"/>
        </a:xfrm>
        <a:prstGeom prst="rightArrow">
          <a:avLst/>
        </a:prstGeom>
        <a:solidFill>
          <a:schemeClr val="accent2">
            <a:hueOff val="-2590630"/>
            <a:satOff val="1496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ECED-ED97-46D8-8430-37E862D6D431}">
      <dsp:nvSpPr>
        <dsp:cNvPr id="0" name=""/>
        <dsp:cNvSpPr/>
      </dsp:nvSpPr>
      <dsp:spPr>
        <a:xfrm>
          <a:off x="62549" y="4044696"/>
          <a:ext cx="2297398" cy="664889"/>
        </a:xfrm>
        <a:prstGeom prst="roundRect">
          <a:avLst>
            <a:gd name="adj" fmla="val 10000"/>
          </a:avLst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ESCOLAR </a:t>
          </a:r>
        </a:p>
      </dsp:txBody>
      <dsp:txXfrm>
        <a:off x="82023" y="4064170"/>
        <a:ext cx="2258450" cy="625941"/>
      </dsp:txXfrm>
    </dsp:sp>
    <dsp:sp modelId="{AED6873D-3289-421A-BF5A-C65EA3EEB692}">
      <dsp:nvSpPr>
        <dsp:cNvPr id="0" name=""/>
        <dsp:cNvSpPr/>
      </dsp:nvSpPr>
      <dsp:spPr>
        <a:xfrm rot="16197652">
          <a:off x="2882592" y="3810878"/>
          <a:ext cx="1211153" cy="358287"/>
        </a:xfrm>
        <a:prstGeom prst="rightArrow">
          <a:avLst/>
        </a:prstGeom>
        <a:solidFill>
          <a:schemeClr val="accent2">
            <a:hueOff val="-3885944"/>
            <a:satOff val="2244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EEDDF-7800-4D93-8A70-E51438167B36}">
      <dsp:nvSpPr>
        <dsp:cNvPr id="0" name=""/>
        <dsp:cNvSpPr/>
      </dsp:nvSpPr>
      <dsp:spPr>
        <a:xfrm>
          <a:off x="3023206" y="3812167"/>
          <a:ext cx="2297398" cy="921982"/>
        </a:xfrm>
        <a:prstGeom prst="roundRect">
          <a:avLst>
            <a:gd name="adj" fmla="val 10000"/>
          </a:avLst>
        </a:prstGeom>
        <a:solidFill>
          <a:schemeClr val="accent2">
            <a:hueOff val="-3400201"/>
            <a:satOff val="1963"/>
            <a:lumOff val="-36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Forma típica del TDAH</a:t>
          </a:r>
        </a:p>
      </dsp:txBody>
      <dsp:txXfrm>
        <a:off x="3050210" y="3839171"/>
        <a:ext cx="2243390" cy="867974"/>
      </dsp:txXfrm>
    </dsp:sp>
    <dsp:sp modelId="{C10CAFA2-6E83-4684-BBEC-7BA22654BC9E}">
      <dsp:nvSpPr>
        <dsp:cNvPr id="0" name=""/>
        <dsp:cNvSpPr/>
      </dsp:nvSpPr>
      <dsp:spPr>
        <a:xfrm rot="16199700">
          <a:off x="3016316" y="2593320"/>
          <a:ext cx="943120" cy="350931"/>
        </a:xfrm>
        <a:prstGeom prst="rightArrow">
          <a:avLst/>
        </a:prstGeom>
        <a:solidFill>
          <a:schemeClr val="accent2">
            <a:hueOff val="-5181259"/>
            <a:satOff val="2992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80541-116D-41AE-A7B6-5360A6B18A8B}">
      <dsp:nvSpPr>
        <dsp:cNvPr id="0" name=""/>
        <dsp:cNvSpPr/>
      </dsp:nvSpPr>
      <dsp:spPr>
        <a:xfrm>
          <a:off x="3022379" y="2724096"/>
          <a:ext cx="2297398" cy="664889"/>
        </a:xfrm>
        <a:prstGeom prst="roundRect">
          <a:avLst>
            <a:gd name="adj" fmla="val 10000"/>
          </a:avLst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ADOLESCENCIA </a:t>
          </a:r>
        </a:p>
      </dsp:txBody>
      <dsp:txXfrm>
        <a:off x="3041853" y="2743570"/>
        <a:ext cx="2258450" cy="625941"/>
      </dsp:txXfrm>
    </dsp:sp>
    <dsp:sp modelId="{F2476108-90F1-4BC0-B8A5-A35AE58663CC}">
      <dsp:nvSpPr>
        <dsp:cNvPr id="0" name=""/>
        <dsp:cNvSpPr/>
      </dsp:nvSpPr>
      <dsp:spPr>
        <a:xfrm>
          <a:off x="4176468" y="560648"/>
          <a:ext cx="1901637" cy="375455"/>
        </a:xfrm>
        <a:prstGeom prst="rightArrow">
          <a:avLst/>
        </a:prstGeom>
        <a:solidFill>
          <a:schemeClr val="accent2">
            <a:hueOff val="-6476574"/>
            <a:satOff val="3740"/>
            <a:lumOff val="-6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F4053-60CE-4058-A5C5-FF2469777C29}">
      <dsp:nvSpPr>
        <dsp:cNvPr id="0" name=""/>
        <dsp:cNvSpPr/>
      </dsp:nvSpPr>
      <dsp:spPr>
        <a:xfrm>
          <a:off x="3059137" y="0"/>
          <a:ext cx="2297398" cy="2289269"/>
        </a:xfrm>
        <a:prstGeom prst="roundRect">
          <a:avLst>
            <a:gd name="adj" fmla="val 10000"/>
          </a:avLst>
        </a:prstGeom>
        <a:solidFill>
          <a:schemeClr val="accent2">
            <a:hueOff val="-5667002"/>
            <a:satOff val="3272"/>
            <a:lumOff val="-60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Decrece Hiperactividad ;“</a:t>
          </a:r>
          <a:r>
            <a:rPr lang="es-ES" altLang="ja-JP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 inquietud interna</a:t>
          </a: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s-ES" altLang="ja-JP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o  movimientos manos/pies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kern="120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Persiste Impulsividad e Inatención</a:t>
          </a:r>
        </a:p>
      </dsp:txBody>
      <dsp:txXfrm>
        <a:off x="3126187" y="67050"/>
        <a:ext cx="2163298" cy="2155169"/>
      </dsp:txXfrm>
    </dsp:sp>
    <dsp:sp modelId="{F526CBF1-3BE4-4071-9476-FB79AA7BCFD6}">
      <dsp:nvSpPr>
        <dsp:cNvPr id="0" name=""/>
        <dsp:cNvSpPr/>
      </dsp:nvSpPr>
      <dsp:spPr>
        <a:xfrm rot="5400000">
          <a:off x="6366596" y="1842311"/>
          <a:ext cx="1044766" cy="384481"/>
        </a:xfrm>
        <a:prstGeom prst="rightArrow">
          <a:avLst/>
        </a:prstGeom>
        <a:solidFill>
          <a:schemeClr val="accent2">
            <a:hueOff val="-7771889"/>
            <a:satOff val="4488"/>
            <a:lumOff val="-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5DC33-6209-4BE4-93AA-183D55A268F5}">
      <dsp:nvSpPr>
        <dsp:cNvPr id="0" name=""/>
        <dsp:cNvSpPr/>
      </dsp:nvSpPr>
      <dsp:spPr>
        <a:xfrm>
          <a:off x="6118275" y="3"/>
          <a:ext cx="2594819" cy="2110858"/>
        </a:xfrm>
        <a:prstGeom prst="roundRect">
          <a:avLst>
            <a:gd name="adj" fmla="val 10000"/>
          </a:avLst>
        </a:prstGeom>
        <a:solidFill>
          <a:schemeClr val="accent2">
            <a:hueOff val="-6800403"/>
            <a:satOff val="3927"/>
            <a:lumOff val="-72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Problemas académicos (Fracaso escolar, expulsiones)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Disconformes con normas ( Problemas familiares)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noProof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Agresividad, Baja Autoestima</a:t>
          </a:r>
        </a:p>
      </dsp:txBody>
      <dsp:txXfrm>
        <a:off x="6180100" y="61828"/>
        <a:ext cx="2471169" cy="1987208"/>
      </dsp:txXfrm>
    </dsp:sp>
    <dsp:sp modelId="{3BDC8411-39C6-4529-BDC7-4F50A04C4064}">
      <dsp:nvSpPr>
        <dsp:cNvPr id="0" name=""/>
        <dsp:cNvSpPr/>
      </dsp:nvSpPr>
      <dsp:spPr>
        <a:xfrm rot="5400000">
          <a:off x="6137441" y="3718383"/>
          <a:ext cx="1469374" cy="369312"/>
        </a:xfrm>
        <a:prstGeom prst="rightArrow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2B676-A7B7-480A-A1D3-9274B0B4F622}">
      <dsp:nvSpPr>
        <dsp:cNvPr id="0" name=""/>
        <dsp:cNvSpPr/>
      </dsp:nvSpPr>
      <dsp:spPr>
        <a:xfrm>
          <a:off x="6300697" y="2577367"/>
          <a:ext cx="2297398" cy="1817581"/>
        </a:xfrm>
        <a:prstGeom prst="roundRect">
          <a:avLst>
            <a:gd name="adj" fmla="val 10000"/>
          </a:avLst>
        </a:prstGeom>
        <a:solidFill>
          <a:schemeClr val="accent2">
            <a:hueOff val="-7933802"/>
            <a:satOff val="4581"/>
            <a:lumOff val="-84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X 4, riesgo de Consumo de sustancias,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Accidentes, embarazos, no deseados</a:t>
          </a:r>
        </a:p>
      </dsp:txBody>
      <dsp:txXfrm>
        <a:off x="6353932" y="2630602"/>
        <a:ext cx="2190928" cy="1711111"/>
      </dsp:txXfrm>
    </dsp:sp>
    <dsp:sp modelId="{CDD7E863-F13B-4DD4-AECF-10F4B2D0B029}">
      <dsp:nvSpPr>
        <dsp:cNvPr id="0" name=""/>
        <dsp:cNvSpPr/>
      </dsp:nvSpPr>
      <dsp:spPr>
        <a:xfrm>
          <a:off x="6300697" y="4631635"/>
          <a:ext cx="2297398" cy="664889"/>
        </a:xfrm>
        <a:prstGeom prst="roundRect">
          <a:avLst>
            <a:gd name="adj" fmla="val 10000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ADULTEZ </a:t>
          </a:r>
        </a:p>
      </dsp:txBody>
      <dsp:txXfrm>
        <a:off x="6320171" y="4651109"/>
        <a:ext cx="2258450" cy="62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63099-2204-4CA8-9843-BE6D80091697}">
      <dsp:nvSpPr>
        <dsp:cNvPr id="0" name=""/>
        <dsp:cNvSpPr/>
      </dsp:nvSpPr>
      <dsp:spPr>
        <a:xfrm>
          <a:off x="2688681" y="1051917"/>
          <a:ext cx="2620565" cy="26205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latin typeface="Arial" panose="020B0604020202020204" pitchFamily="34" charset="0"/>
              <a:cs typeface="Arial" panose="020B0604020202020204" pitchFamily="34" charset="0"/>
            </a:rPr>
            <a:t>TDAH</a:t>
          </a:r>
        </a:p>
      </dsp:txBody>
      <dsp:txXfrm>
        <a:off x="3072454" y="1435690"/>
        <a:ext cx="1853019" cy="1853019"/>
      </dsp:txXfrm>
    </dsp:sp>
    <dsp:sp modelId="{4F385E2F-852E-410B-BD64-A1CC2805E3E1}">
      <dsp:nvSpPr>
        <dsp:cNvPr id="0" name=""/>
        <dsp:cNvSpPr/>
      </dsp:nvSpPr>
      <dsp:spPr>
        <a:xfrm>
          <a:off x="2674653" y="0"/>
          <a:ext cx="2743208" cy="131028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2"/>
              </a:solidFill>
            </a:rPr>
            <a:t>Trastorno </a:t>
          </a:r>
          <a:r>
            <a:rPr lang="es-ES" sz="1600" b="1" kern="1200" dirty="0" err="1">
              <a:solidFill>
                <a:schemeClr val="bg2"/>
              </a:solidFill>
            </a:rPr>
            <a:t>Negativista</a:t>
          </a:r>
          <a:endParaRPr lang="es-ES" sz="1600" b="1" kern="1200" dirty="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2"/>
              </a:solidFill>
            </a:rPr>
            <a:t>Desafiante (TND)</a:t>
          </a:r>
          <a:r>
            <a:rPr lang="es-ES" sz="1600" kern="1200" dirty="0"/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(40-60%)</a:t>
          </a:r>
        </a:p>
      </dsp:txBody>
      <dsp:txXfrm>
        <a:off x="3076387" y="191886"/>
        <a:ext cx="1939740" cy="926510"/>
      </dsp:txXfrm>
    </dsp:sp>
    <dsp:sp modelId="{B357B74F-8794-4062-939B-2851C2F6CE69}">
      <dsp:nvSpPr>
        <dsp:cNvPr id="0" name=""/>
        <dsp:cNvSpPr/>
      </dsp:nvSpPr>
      <dsp:spPr>
        <a:xfrm>
          <a:off x="4900915" y="1600200"/>
          <a:ext cx="1935785" cy="176747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Trastornos del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Aprendizaje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(25-35%)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4404" y="1859041"/>
        <a:ext cx="1368807" cy="1249797"/>
      </dsp:txXfrm>
    </dsp:sp>
    <dsp:sp modelId="{E37D7438-0E87-4D11-A0D8-7B3DC54C8DE5}">
      <dsp:nvSpPr>
        <dsp:cNvPr id="0" name=""/>
        <dsp:cNvSpPr/>
      </dsp:nvSpPr>
      <dsp:spPr>
        <a:xfrm>
          <a:off x="3027003" y="3413649"/>
          <a:ext cx="1943922" cy="131028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Trastorno de ansiedad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(25-35%)</a:t>
          </a:r>
        </a:p>
      </dsp:txBody>
      <dsp:txXfrm>
        <a:off x="3311684" y="3605535"/>
        <a:ext cx="1374560" cy="926510"/>
      </dsp:txXfrm>
    </dsp:sp>
    <dsp:sp modelId="{CE72B924-E057-4D93-BD4C-C59ADDDFFE96}">
      <dsp:nvSpPr>
        <dsp:cNvPr id="0" name=""/>
        <dsp:cNvSpPr/>
      </dsp:nvSpPr>
      <dsp:spPr>
        <a:xfrm>
          <a:off x="1640013" y="2331385"/>
          <a:ext cx="1472443" cy="84996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rPr>
            <a:t>Trastorno por tics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11%</a:t>
          </a:r>
        </a:p>
      </dsp:txBody>
      <dsp:txXfrm>
        <a:off x="1855647" y="2455860"/>
        <a:ext cx="1041175" cy="60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2E45-F1CD-4F6F-A7B5-4DD6BD580AB3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D7219-A141-45C8-8676-DB0044FE9D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4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9947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es necesario para la evaluación o el diagnóstico del TDAH, aunque puede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aportar información estandarizada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útil sobre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puntos fuertes y las limitaciones cognitivas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paciente. Aspecto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importante cuando existen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problemas significativos para realizar tareas académicas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7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es necesario para la evaluación o el diagnóstico del TDAH, aunque puede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aportar información estandarizada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útil sobre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puntos fuertes y las limitaciones cognitivas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paciente. Aspecto</a:t>
            </a:r>
            <a:r>
              <a:rPr lang="es-E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importante cuando existen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problemas significativos para realizar tareas académicas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7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Relacionarlo</a:t>
            </a:r>
            <a:r>
              <a:rPr lang="es-ES" baseline="0" dirty="0"/>
              <a:t> con aspectos de atención visual y auditiva ??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71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Relacionarlo</a:t>
            </a:r>
            <a:r>
              <a:rPr lang="es-ES" baseline="0" dirty="0"/>
              <a:t> con aspectos de atención visual y auditiva ??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7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Relacionarlo</a:t>
            </a:r>
            <a:r>
              <a:rPr lang="es-ES" baseline="0" dirty="0"/>
              <a:t> con aspectos de atención visual y auditiva ??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7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Relacionarlo</a:t>
            </a:r>
            <a:r>
              <a:rPr lang="es-ES" baseline="0" dirty="0"/>
              <a:t> con aspectos de atención visual y auditiva ??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07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FF0000"/>
                </a:solidFill>
              </a:rPr>
              <a:t>entre observadores moderada (NICE)2008)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608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FF0000"/>
                </a:solidFill>
              </a:rPr>
              <a:t>entre observadores moderada (NICE)2008)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60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505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 err="1"/>
              <a:t>Caracteristicas</a:t>
            </a:r>
            <a:r>
              <a:rPr lang="es-ES" dirty="0"/>
              <a:t> </a:t>
            </a:r>
            <a:r>
              <a:rPr lang="es-ES" dirty="0" err="1"/>
              <a:t>relaci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991A6-2E32-8F45-B4BE-BB2DB1D37A57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356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AF </a:t>
            </a:r>
            <a:r>
              <a:rPr lang="es-ES" dirty="0" err="1"/>
              <a:t>psiquiattricos</a:t>
            </a:r>
            <a:r>
              <a:rPr lang="es-ES" dirty="0"/>
              <a:t> (T. Bipolar, </a:t>
            </a:r>
            <a:r>
              <a:rPr lang="es-ES" dirty="0" err="1"/>
              <a:t>depresion</a:t>
            </a:r>
            <a:r>
              <a:rPr lang="es-ES" dirty="0"/>
              <a:t>, TDAH, ansiedad,…)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EF456-527F-654D-A90E-5258CBD1764B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En los niños y adolescentes con TOC, hasta el 33% también puede tener TDAH.</a:t>
            </a:r>
            <a:endParaRPr lang="es-ES_tradnl" dirty="0"/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366AB-942F-EF40-B8B4-C158BED4D3D4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se caracterizan por problemas graves en la tríada de comunicación recíproca, interacción social recíproca y capacidad de modificar el repertorio conductual.</a:t>
            </a:r>
            <a:endParaRPr lang="es-ES_tradnl" dirty="0"/>
          </a:p>
          <a:p>
            <a:pPr>
              <a:defRPr/>
            </a:pPr>
            <a:r>
              <a:rPr lang="es-ES" dirty="0"/>
              <a:t>2. y no a los deterioros más específicos de los trastornos del espectro autista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EA5DA-E1E9-F446-951F-C0532D2BCA1C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TDAH requiere de un correcto reconocimiento y tratamiento precoz del TDAH. De lo contrario, este trastorno puede ocasionar serios problemas en el desarrollo del niño, entre ellos, una disminución del rendimiento académico, dificultades en la adaptación social y como resultado, serios desajustes emocionales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7219-A141-45C8-8676-DB0044FE9DBC}" type="slidenum">
              <a:rPr lang="es-ES" smtClean="0"/>
              <a:pPr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94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400" indent="-284400" defTabSz="373783">
              <a:spcBef>
                <a:spcPts val="2672"/>
              </a:spcBef>
              <a:buSzPct val="75000"/>
              <a:defRPr sz="1800"/>
            </a:pPr>
            <a:r>
              <a:rPr lang="es-ES" dirty="0">
                <a:latin typeface="Helvetica Light"/>
                <a:ea typeface="Helvetica Light"/>
                <a:cs typeface="Helvetica Light"/>
                <a:sym typeface="Helvetica Light"/>
              </a:rPr>
              <a:t>Se ha convertido en una explicación </a:t>
            </a:r>
            <a:r>
              <a:rPr lang="es-ES" dirty="0" err="1">
                <a:latin typeface="Helvetica Light"/>
                <a:ea typeface="Helvetica Light"/>
                <a:cs typeface="Helvetica Light"/>
                <a:sym typeface="Helvetica Light"/>
              </a:rPr>
              <a:t>neurocognitiva</a:t>
            </a:r>
            <a:r>
              <a:rPr lang="es-ES" dirty="0">
                <a:latin typeface="Helvetica Light"/>
                <a:ea typeface="Helvetica Light"/>
                <a:cs typeface="Helvetica Light"/>
                <a:sym typeface="Helvetica Light"/>
              </a:rPr>
              <a:t> para determinados fracasos en la eficiencia para realizar y alcanzar las distintas exigencias académicas, sociales y laborales. </a:t>
            </a:r>
          </a:p>
          <a:p>
            <a:pPr marL="284400" indent="-284400" defTabSz="373783">
              <a:spcBef>
                <a:spcPts val="2672"/>
              </a:spcBef>
              <a:buSzPct val="75000"/>
              <a:defRPr sz="1800"/>
            </a:pPr>
            <a:r>
              <a:rPr lang="es-ES" dirty="0">
                <a:latin typeface="Calibri" panose="020F0502020204030204" pitchFamily="34" charset="0"/>
                <a:cs typeface="Arial" pitchFamily="34" charset="0"/>
              </a:rPr>
              <a:t>Criterios clínicos según el </a:t>
            </a:r>
            <a:r>
              <a:rPr lang="es-ES" b="1" i="1" dirty="0">
                <a:latin typeface="Calibri" panose="020F0502020204030204" pitchFamily="34" charset="0"/>
                <a:cs typeface="Arial" pitchFamily="34" charset="0"/>
              </a:rPr>
              <a:t>DSM-5 y CIE-10</a:t>
            </a:r>
            <a:r>
              <a:rPr lang="es-ES" dirty="0">
                <a:latin typeface="Corbel" panose="020B0503020204020204" pitchFamily="34" charset="0"/>
                <a:cs typeface="Arial" pitchFamily="34" charset="0"/>
              </a:rPr>
              <a:t>.</a:t>
            </a:r>
            <a:endParaRPr lang="es-ES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D69D49-BBF2-634B-AE97-95BD1664C0E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3245F-75B4-B64E-AADF-F68193BE4215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Diferencias prevalencia entre países por diferente metología</a:t>
            </a:r>
          </a:p>
          <a:p>
            <a:pPr eaLnBrk="1" hangingPunct="1">
              <a:defRPr/>
            </a:pPr>
            <a:r>
              <a:rPr lang="es-ES"/>
              <a:t>La variabilidad conlleva que puedan actuar de forma correcta lo que desconcierta a padres/ educadores</a:t>
            </a:r>
          </a:p>
        </p:txBody>
      </p:sp>
    </p:spTree>
    <p:extLst>
      <p:ext uri="{BB962C8B-B14F-4D97-AF65-F5344CB8AC3E}">
        <p14:creationId xmlns:p14="http://schemas.microsoft.com/office/powerpoint/2010/main" val="105219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65527-587A-AC4E-A920-E1336F4562D7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Peores consecuencias si no se tratan</a:t>
            </a:r>
          </a:p>
          <a:p>
            <a:pPr eaLnBrk="1" hangingPunct="1">
              <a:defRPr/>
            </a:pPr>
            <a:r>
              <a:rPr lang="es-ES" dirty="0"/>
              <a:t>En muchas ocasiones pueden generar sintomatología depresiva y baja autoestima</a:t>
            </a:r>
          </a:p>
          <a:p>
            <a:pPr>
              <a:defRPr/>
            </a:pPr>
            <a:r>
              <a:rPr lang="es-ES" b="1" dirty="0"/>
              <a:t>Escolares: Alteración de conducta. Problemas escolares. Dificultad en las relaciones. Caída de la autoestima.</a:t>
            </a:r>
          </a:p>
          <a:p>
            <a:pPr eaLnBrk="1" hangingPunct="1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291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2370" name="2 Marcador de notas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b="1" dirty="0">
                <a:solidFill>
                  <a:srgbClr val="FFFF00"/>
                </a:solidFill>
              </a:rPr>
              <a:t>Trastorno de Conducta más frecuente en la Infancia (6-10%)  Los </a:t>
            </a:r>
            <a:r>
              <a:rPr lang="es-ES" sz="2400" b="1" u="sng" dirty="0">
                <a:solidFill>
                  <a:srgbClr val="FFFF00"/>
                </a:solidFill>
              </a:rPr>
              <a:t>niños</a:t>
            </a:r>
            <a:r>
              <a:rPr lang="es-ES" sz="2400" b="1" dirty="0">
                <a:solidFill>
                  <a:srgbClr val="FFFF00"/>
                </a:solidFill>
              </a:rPr>
              <a:t> presentan mayor grado de Hiperactividad/impulsividad</a:t>
            </a:r>
            <a:r>
              <a:rPr lang="es-ES" sz="2400" dirty="0">
                <a:solidFill>
                  <a:srgbClr val="FFFF00"/>
                </a:solidFill>
              </a:rPr>
              <a:t> </a:t>
            </a:r>
            <a:r>
              <a:rPr lang="es-ES" sz="2400" dirty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s-ES" sz="2400" dirty="0">
                <a:solidFill>
                  <a:srgbClr val="FFFF00"/>
                </a:solidFill>
              </a:rPr>
              <a:t> mayores </a:t>
            </a:r>
            <a:r>
              <a:rPr lang="es-ES" sz="2400" u="sng" dirty="0">
                <a:solidFill>
                  <a:srgbClr val="FFFF00"/>
                </a:solidFill>
              </a:rPr>
              <a:t>problemas de conducta </a:t>
            </a:r>
            <a:r>
              <a:rPr lang="es-ES" sz="2400" u="sng" dirty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s-ES" sz="2400" dirty="0">
                <a:solidFill>
                  <a:srgbClr val="FFFF00"/>
                </a:solidFill>
              </a:rPr>
              <a:t> acuden mas a consulta y </a:t>
            </a:r>
            <a:r>
              <a:rPr lang="es-ES" sz="2400" b="1" dirty="0">
                <a:solidFill>
                  <a:srgbClr val="FFFF00"/>
                </a:solidFill>
              </a:rPr>
              <a:t>son diagnosticados con mayor facilidad.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FFFF00"/>
                </a:solidFill>
              </a:rPr>
              <a:t>3. </a:t>
            </a:r>
            <a:r>
              <a:rPr lang="es-ES" sz="2400" b="1" dirty="0">
                <a:solidFill>
                  <a:srgbClr val="FFFF00"/>
                </a:solidFill>
              </a:rPr>
              <a:t>niñas  predominan  problemas de atención, rendimiento académico, ansiedad, depresión y dificultades interpersonales </a:t>
            </a:r>
            <a:r>
              <a:rPr lang="es-ES" sz="2400" dirty="0">
                <a:solidFill>
                  <a:srgbClr val="FFFF00"/>
                </a:solidFill>
              </a:rPr>
              <a:t>por lo que  </a:t>
            </a:r>
            <a:r>
              <a:rPr lang="es-ES" sz="2400" u="sng" dirty="0">
                <a:solidFill>
                  <a:srgbClr val="FF0000"/>
                </a:solidFill>
              </a:rPr>
              <a:t>detección es mas difícil.</a:t>
            </a:r>
          </a:p>
          <a:p>
            <a:pPr eaLnBrk="1" hangingPunct="1">
              <a:defRPr/>
            </a:pPr>
            <a:endParaRPr lang="es-ES" dirty="0"/>
          </a:p>
        </p:txBody>
      </p:sp>
      <p:sp>
        <p:nvSpPr>
          <p:cNvPr id="442371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1084D-0F54-DC47-954C-5EEEA32F6576}" type="slidenum">
              <a:rPr lang="es-ES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cuadro general puede presentarse de tres formas, de acuerdo a los criterios que propone CIE-11: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TDAH con predominio de inatención en la presentación.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TDAH con predominio de hiperactividad/impulsividad en la presentación.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TDAH con combinación de los síntomas-signos en su presentación.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F7BCF-B914-4836-9CF2-CCD334F6186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14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F7BCF-B914-4836-9CF2-CCD334F61864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82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Los criterios diagnósticos del DSM-V son muy similares a los del DMS-IV. Se mantienen los 18 síntomas divididos entorno a dos categorías principales: inatención e hiperactividad-impulsividad. Las principales novedades que se han incorporado son: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472C3-D28E-A843-9CDE-8E56BC723783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44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9999585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7" name="Picture 1" descr="C:\Users\eferre14\AppData\Local\Microsoft\Windows\Temporary Internet Files\Content.Outlook\R6LNOYSY\LOGO INGADA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2" y="5805266"/>
            <a:ext cx="1684659" cy="1043521"/>
          </a:xfrm>
          <a:prstGeom prst="rect">
            <a:avLst/>
          </a:prstGeom>
          <a:blipFill dpi="0" rotWithShape="1">
            <a:blip r:embed="rId16" cstate="print"/>
            <a:srcRect/>
            <a:tile tx="0" ty="0" sx="100000" sy="100000" flip="none" algn="tl"/>
          </a:blipFill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blogpeques.com/hiperactividad-y-deficit-de-atencion-en-los-ninos-ii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logpeques.com/hiperactividad-y-deficit-de-atencion-en-los-ninos-i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130427"/>
            <a:ext cx="8134672" cy="2018655"/>
          </a:xfrm>
        </p:spPr>
        <p:txBody>
          <a:bodyPr>
            <a:normAutofit/>
          </a:bodyPr>
          <a:lstStyle/>
          <a:p>
            <a:r>
              <a:rPr lang="es-ES" sz="4800" b="1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CLÍNICOS DEL  TDAH I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61384" y="4149080"/>
            <a:ext cx="6400800" cy="175260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“Tratamiento del TDAH en el Ámbito Educativo”</a:t>
            </a:r>
          </a:p>
        </p:txBody>
      </p:sp>
      <p:pic>
        <p:nvPicPr>
          <p:cNvPr id="1026" name="Picture 2" descr="Inic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" y="310441"/>
            <a:ext cx="291465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fundacion maria jose jo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86" y="44624"/>
            <a:ext cx="1481815" cy="977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Epidemiología del TDAH</a:t>
            </a:r>
            <a:br>
              <a:rPr lang="es-ES_tradnl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620" y="1484786"/>
            <a:ext cx="8640763" cy="45369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incidencia  es mayor en niños que en niñas (4:1).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presentan mayor grado de Hiperactividad e impulsividad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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lo que supone mayores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problemas de conducta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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acuden por tanto más a consulta, siendo 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diagnosticados con mayor facilidad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las niñas  predominan los problemas de atención, rendimiento académico, ansiedad, depresión y dificultades interpersonales por lo que su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detección y diagnóstico es mas difícil.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_trad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81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384" y="2880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Síntomas PRIMARIOS del TDAH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0835" name="Rectangle 3"/>
          <p:cNvSpPr>
            <a:spLocks noChangeArrowheads="1"/>
          </p:cNvSpPr>
          <p:nvPr/>
        </p:nvSpPr>
        <p:spPr bwMode="auto">
          <a:xfrm>
            <a:off x="452083" y="3333858"/>
            <a:ext cx="2057400" cy="1425575"/>
          </a:xfrm>
          <a:prstGeom prst="rect">
            <a:avLst/>
          </a:prstGeom>
          <a:solidFill>
            <a:srgbClr val="F3A826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3A82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GB" sz="2000" b="1" dirty="0" err="1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Impulsividad</a:t>
            </a:r>
            <a:endParaRPr lang="en-GB" sz="2000" b="1" dirty="0">
              <a:solidFill>
                <a:srgbClr val="01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3394077" y="3435296"/>
            <a:ext cx="2130425" cy="1430337"/>
          </a:xfrm>
          <a:prstGeom prst="rect">
            <a:avLst/>
          </a:prstGeom>
          <a:solidFill>
            <a:srgbClr val="F3A826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3A826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000" b="1" dirty="0" err="1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Hiperact</a:t>
            </a:r>
            <a:r>
              <a:rPr lang="en-US" altLang="en-US" sz="2000" b="1" dirty="0" err="1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ividad</a:t>
            </a:r>
            <a:endParaRPr lang="en-GB" altLang="en-US" sz="2000" b="1" dirty="0">
              <a:solidFill>
                <a:srgbClr val="01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50827" y="1484313"/>
            <a:ext cx="9989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s-ES_tradnl" sz="1100" b="1">
                <a:latin typeface="Arial" panose="020B0604020202020204" pitchFamily="34" charset="0"/>
                <a:cs typeface="Arial" panose="020B0604020202020204" pitchFamily="34" charset="0"/>
              </a:rPr>
              <a:t>Taylor, 1993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6511546" y="3347310"/>
            <a:ext cx="2139950" cy="1428750"/>
          </a:xfrm>
          <a:prstGeom prst="rect">
            <a:avLst/>
          </a:prstGeom>
          <a:solidFill>
            <a:srgbClr val="F3A826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3A826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 err="1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Défic</a:t>
            </a:r>
            <a:r>
              <a:rPr lang="en-US" sz="2000" b="1" dirty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de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endParaRPr lang="en-GB" sz="2000" b="1" dirty="0">
              <a:solidFill>
                <a:srgbClr val="01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2401888" y="1065359"/>
            <a:ext cx="4114800" cy="857250"/>
          </a:xfrm>
          <a:prstGeom prst="ellipse">
            <a:avLst/>
          </a:prstGeom>
          <a:gradFill rotWithShape="0">
            <a:gsLst>
              <a:gs pos="0">
                <a:srgbClr val="F3A826"/>
              </a:gs>
              <a:gs pos="100000">
                <a:srgbClr val="704E1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s-ES_tradnl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Patrón de conducta persistente</a:t>
            </a:r>
            <a:endParaRPr lang="en-US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81540" y="4985629"/>
            <a:ext cx="1727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Inmediatez</a:t>
            </a:r>
          </a:p>
          <a:p>
            <a:pPr algn="ctr">
              <a:defRPr/>
            </a:pPr>
            <a:r>
              <a:rPr lang="es-E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Precipitación</a:t>
            </a:r>
          </a:p>
          <a:p>
            <a:pPr algn="ctr">
              <a:defRPr/>
            </a:pPr>
            <a:r>
              <a:rPr lang="es-E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al acto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4119563" y="576580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699531" y="5178406"/>
            <a:ext cx="31053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 motora poco productiva</a:t>
            </a:r>
          </a:p>
          <a:p>
            <a:pPr algn="ctr">
              <a:defRPr/>
            </a:pPr>
            <a:r>
              <a:rPr lang="es-ES" sz="16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finalidad concreta y caótica</a:t>
            </a:r>
          </a:p>
          <a:p>
            <a:pPr algn="ctr"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079850" y="5009130"/>
            <a:ext cx="2978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logra sostener atención en </a:t>
            </a:r>
          </a:p>
          <a:p>
            <a:pPr algn="ctr">
              <a:defRPr/>
            </a:pPr>
            <a:r>
              <a:rPr lang="es-ES" sz="16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que lo requieren</a:t>
            </a:r>
          </a:p>
        </p:txBody>
      </p:sp>
    </p:spTree>
    <p:extLst>
      <p:ext uri="{BB962C8B-B14F-4D97-AF65-F5344CB8AC3E}">
        <p14:creationId xmlns:p14="http://schemas.microsoft.com/office/powerpoint/2010/main" val="8032103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6331-AD09-4F92-8C59-96803266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SÍNTOMAS ASOCIADOS AL TDAH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56B59-8A07-41CE-A434-9C808F171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Problemas asociados a los niños que presentan el trastornos y que se manifiestan en diferentes ámbitos de la vida cotidiana: 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Falta de autoestima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Dificultades de aprendizaje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Frustración en la escuela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Conflictos con los padres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Dificultades en las relaciones personales: problemas con compañeros, profesores, padres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Dificultad para la comprensión y cumplimiento de las normas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Desorganización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Falta de perseverancia</a:t>
            </a:r>
          </a:p>
        </p:txBody>
      </p:sp>
    </p:spTree>
    <p:extLst>
      <p:ext uri="{BB962C8B-B14F-4D97-AF65-F5344CB8AC3E}">
        <p14:creationId xmlns:p14="http://schemas.microsoft.com/office/powerpoint/2010/main" val="426763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PRESENTACIÓN TIPICA DEL TDAH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360" y="1916834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Niño en edad escolar (7-12 años) remitido por trastorno de conducta, problemas en el aprendizaje o de rendimiento escolar con dificultades en las relaciones sociales. </a:t>
            </a:r>
          </a:p>
          <a:p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Cuadro clínico bastante inespecífico que requerirá de una 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evaluación diagnóstica exhaustiva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con vistas a descartar la presencia de cualquier otro trastorno psiquiátrico alternativo o incluso comórbido. 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8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C83E9A2-E442-478E-A725-861613C5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14" y="2"/>
            <a:ext cx="88571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2800" b="1" dirty="0">
                <a:solidFill>
                  <a:srgbClr val="FFA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los síntomas TDAH según las distintas edades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4D9213-95DE-4CAF-9CC8-DBF09663A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704260"/>
              </p:ext>
            </p:extLst>
          </p:nvPr>
        </p:nvGraphicFramePr>
        <p:xfrm>
          <a:off x="251520" y="1196752"/>
          <a:ext cx="871309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20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42042927-A6AA-455D-9A9D-AA4C7797C759}"/>
              </a:ext>
            </a:extLst>
          </p:cNvPr>
          <p:cNvCxnSpPr>
            <a:stCxn id="7" idx="0"/>
            <a:endCxn id="3" idx="3"/>
          </p:cNvCxnSpPr>
          <p:nvPr/>
        </p:nvCxnSpPr>
        <p:spPr>
          <a:xfrm rot="16200000" flipV="1">
            <a:off x="6101857" y="3487356"/>
            <a:ext cx="724408" cy="147246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1BFF051A-50B4-44A6-94CD-14EFE91D2313}"/>
              </a:ext>
            </a:extLst>
          </p:cNvPr>
          <p:cNvCxnSpPr>
            <a:stCxn id="6" idx="0"/>
            <a:endCxn id="3" idx="1"/>
          </p:cNvCxnSpPr>
          <p:nvPr/>
        </p:nvCxnSpPr>
        <p:spPr>
          <a:xfrm rot="5400000" flipH="1" flipV="1">
            <a:off x="2313791" y="3367996"/>
            <a:ext cx="724408" cy="171118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67C8A1DF-702C-4955-B1FC-5CD2E2F3284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491880" y="2070090"/>
            <a:ext cx="1062090" cy="113364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CF34D603-203B-4EB0-A8EE-DE6D219F35DD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4629708" y="2036681"/>
            <a:ext cx="914400" cy="117013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BEF4AB6-510A-4FCA-B2B9-27AC825FB59C}"/>
              </a:ext>
            </a:extLst>
          </p:cNvPr>
          <p:cNvSpPr/>
          <p:nvPr/>
        </p:nvSpPr>
        <p:spPr>
          <a:xfrm>
            <a:off x="3531586" y="3249315"/>
            <a:ext cx="2196244" cy="12241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i="1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TDAH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AF0675-42A6-40F8-B258-FF7745F4DA14}"/>
              </a:ext>
            </a:extLst>
          </p:cNvPr>
          <p:cNvSpPr/>
          <p:nvPr/>
        </p:nvSpPr>
        <p:spPr>
          <a:xfrm>
            <a:off x="179512" y="1097982"/>
            <a:ext cx="3312368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Quejas de</a:t>
            </a:r>
          </a:p>
          <a:p>
            <a:pPr algn="ctr" eaLnBrk="0" hangingPunct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Inquietud excesiva</a:t>
            </a:r>
          </a:p>
          <a:p>
            <a:pPr algn="ctr" eaLnBrk="0" hangingPunct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Inatención/ distraibilidad</a:t>
            </a:r>
          </a:p>
          <a:p>
            <a:pPr algn="ctr" eaLnBrk="0" hangingPunct="0"/>
            <a:r>
              <a:rPr lang="es-E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conducta</a:t>
            </a:r>
          </a:p>
          <a:p>
            <a:pPr algn="ctr" eaLnBrk="0" hangingPunct="0"/>
            <a:r>
              <a:rPr lang="es-E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rendimiento</a:t>
            </a:r>
          </a:p>
          <a:p>
            <a:pPr algn="ctr" eaLnBrk="0" hangingPunct="0"/>
            <a:r>
              <a:rPr lang="es-E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escolar</a:t>
            </a:r>
          </a:p>
          <a:p>
            <a:pPr algn="ctr" eaLnBrk="0" hangingPunct="0"/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 años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843AD86-9E09-450D-887B-3FD822807935}"/>
              </a:ext>
            </a:extLst>
          </p:cNvPr>
          <p:cNvSpPr/>
          <p:nvPr/>
        </p:nvSpPr>
        <p:spPr>
          <a:xfrm>
            <a:off x="5544108" y="1352605"/>
            <a:ext cx="3312368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acuden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Patología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 eaLnBrk="0" hangingPunct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comentario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casual </a:t>
            </a:r>
          </a:p>
          <a:p>
            <a:pPr algn="ctr" eaLnBrk="0" hangingPunct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 padres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9F37AC8-0679-4B81-AF5C-1B4B56129331}"/>
              </a:ext>
            </a:extLst>
          </p:cNvPr>
          <p:cNvSpPr/>
          <p:nvPr/>
        </p:nvSpPr>
        <p:spPr>
          <a:xfrm>
            <a:off x="148928" y="4585791"/>
            <a:ext cx="334295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</a:p>
          <a:p>
            <a:pPr algn="ctr" eaLnBrk="0" hangingPunct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escolar o</a:t>
            </a:r>
          </a:p>
          <a:p>
            <a:pPr algn="ctr" eaLnBrk="0" hangingPunct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psicológico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6012F8A-2722-4B37-81C1-04C3857A202A}"/>
              </a:ext>
            </a:extLst>
          </p:cNvPr>
          <p:cNvSpPr/>
          <p:nvPr/>
        </p:nvSpPr>
        <p:spPr>
          <a:xfrm>
            <a:off x="5544108" y="4585791"/>
            <a:ext cx="3312368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s-ES" b="1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</a:p>
          <a:p>
            <a:pPr algn="ctr" eaLnBrk="0" hangingPunct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Inadaptación social</a:t>
            </a:r>
          </a:p>
          <a:p>
            <a:pPr algn="ctr" eaLnBrk="0" hangingPunct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Consumo de </a:t>
            </a:r>
          </a:p>
          <a:p>
            <a:pPr algn="ctr" eaLnBrk="0" hangingPunct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tóxicos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34EAFC0-973D-4B21-883E-DA7BE29F02F0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21185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Sospecha Diagnóstica de TDAH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5D3158E1-4206-48D1-93F5-5E9A372A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6426242"/>
            <a:ext cx="546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Stein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2003; 24 (8).</a:t>
            </a:r>
          </a:p>
        </p:txBody>
      </p:sp>
    </p:spTree>
    <p:extLst>
      <p:ext uri="{BB962C8B-B14F-4D97-AF65-F5344CB8AC3E}">
        <p14:creationId xmlns:p14="http://schemas.microsoft.com/office/powerpoint/2010/main" val="192496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876"/>
            <a:ext cx="9144000" cy="9265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del TDAH</a:t>
            </a:r>
            <a:r>
              <a:rPr lang="es-ES" sz="27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27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 5/ CIE – 11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9512" y="1297731"/>
            <a:ext cx="8964488" cy="5472608"/>
          </a:xfrm>
        </p:spPr>
        <p:txBody>
          <a:bodyPr>
            <a:noAutofit/>
          </a:bodyPr>
          <a:lstStyle/>
          <a:p>
            <a:pPr marL="274320" indent="-192024">
              <a:buFont typeface="Wingdings 3"/>
              <a:buChar char=""/>
              <a:defRPr/>
            </a:pPr>
            <a:r>
              <a:rPr lang="es-E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con predominio del déficit de atención.</a:t>
            </a:r>
          </a:p>
          <a:p>
            <a:pPr marL="82296" indent="0">
              <a:buNone/>
              <a:defRPr/>
            </a:pPr>
            <a:endParaRPr lang="es-E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192024">
              <a:buFont typeface="Wingdings 3"/>
              <a:buChar char=""/>
              <a:defRPr/>
            </a:pPr>
            <a:r>
              <a:rPr lang="es-E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 con predominio hiperactivo-impulsivo.</a:t>
            </a:r>
          </a:p>
          <a:p>
            <a:pPr marL="82296" indent="0">
              <a:buNone/>
              <a:defRPr/>
            </a:pPr>
            <a:endParaRPr lang="es-E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192024">
              <a:buFont typeface="Wingdings 3"/>
              <a:buChar char=""/>
              <a:defRPr/>
            </a:pPr>
            <a:r>
              <a:rPr lang="es-E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 combinada.</a:t>
            </a:r>
          </a:p>
          <a:p>
            <a:pPr marL="82296" indent="0">
              <a:buNone/>
              <a:defRPr/>
            </a:pPr>
            <a:endParaRPr lang="es-ES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  <a:defRPr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cambio NO se incluyen dentro de los actuales sistemas de clasificación:</a:t>
            </a:r>
          </a:p>
          <a:p>
            <a:pPr marL="274320" indent="-192024">
              <a:buFont typeface="Wingdings 3"/>
              <a:buChar char="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Trastorno por déficit de atención no especificado.</a:t>
            </a:r>
          </a:p>
          <a:p>
            <a:pPr marL="274320" indent="-192024">
              <a:buFont typeface="Wingdings 3"/>
              <a:buChar char="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Tempo cognitivo lento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sluggish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tempo):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“sueña despierto, lento somnoliento”</a:t>
            </a:r>
          </a:p>
        </p:txBody>
      </p:sp>
      <p:sp>
        <p:nvSpPr>
          <p:cNvPr id="18437" name="AutoShape 11" descr="data:image/jpeg;base64,/9j/4AAQSkZJRgABAQAAAQABAAD/2wCEAAkGBhQSERUUExQWFRUWFxQXGBgVFxgXFxgUGhcVFxgXFxgYHSYeGBwjHBQUHy8gIycpLCwsFR4xNTAqNSYrLCkBCQoKDgwOGg8PGiwkHR8pLCksKTAsLCwsLCwsLCwsLCksKSksLCwsKSksKSksKSksLCwsLCwsLCkpLCksLCwsKf/AABEIAK0A8AMBIgACEQEDEQH/xAAcAAACAgMBAQAAAAAAAAAAAAAFBgMEAQIHAAj/xABDEAACAAMFBQYDBwMDAQkBAAABAgADEQQFEiExBkFRYXEHEyKBkaEyscEUI0JSctHwM0NiFYKikhYXNFODwtLh8Qj/xAAaAQADAQEBAQAAAAAAAAAAAAABAgMEAAUG/8QALBEAAgICAgEDAgUFAQAAAAAAAAECEQMhEjFBBBNRImEFFDKBkSNScaHxQv/aAAwDAQACEQMRAD8AfZLnCDy6RWm2nx0IB+cR3LfEq0SleW1RQV4g8KRGATM0OvDL1jMGwo02gJinZJ4Z60IPXKLE45GukUbtbxGnOAASdo54NoahzqaxTkzDiHWI7ZNDT5h/yYe8S2VasIOWLjo+k/D3J+nTl2PFyoTKFGpnFm24lYU8RpoeMVrusmKUorQ6ikWJzFnGE5haecTjo+fyyfuy0VrPa5jIDMXC2enCJRNMaTFYAA5mPCPF9S7yMsneyQTusZ76IozSMzYSaXMzifHFWz6xZjPN7CbY49jjWPAwls437wx7HGseg2GjbHHscax6sC2A37wx7vDGoMZxR1s4zjMe7wxjFHqx3Jhsz3hj3eGMGMQbCbd4Y93hjUx4QbONjMjHeRgx6kdZxx25rY0okSyRXcDvhhfaWdQUxCmuesUNkriMwzJjKcKAedeENUvZSWyhsTAHStY+wc0n0CMcEoVlbX+AKm2FoB1qOYi/L20bB/l0pFx9iVy+8MarsOTX7zTiIaU0/A3telceKm/4FLHV2PEk+cXLvbxiDTbFtQnvF9Iks2yDoQ2JT6wuR22eji9ThhjUOdhuyIxkeA4WpkeEa2YMpypipmTx4xYSxsmBcQpTPnENssobGpbCKUqIWOlZ8/KXOb+LMujD4mxHj+0ZiF0EpEUFnOi8ab6xnHHj+qxyUnN+TRGul4JY9EYaM1jHQ5PI1MTRDZjWsTRmn2FGYyIwIzCUcej0ej0GgHo9GYwYUJ6PGES/e0QqzJZwMjTG2deghStF+T5vxzXJJ0qQPSPTxfhuWauWkI5o7RGY43Y7znofDMdd9KmlekMd2beTkb78Y04gAMD9YOT8MyRX0tM5TR0AmPRWsN5ypy4pbhhy1HUbohvi+Es6YmzJ+FRqT+0YFjly41soXJtoVfiNIrTb5lqQCaVhOs857U5dsR4U0A3Rfe5ZhICvuzxLUR6eP0Ea+t7GjGL7Y02e2I/wsDEwhLsqd3NCVwP7N0hvs0+oz1jN6j0ntLkujpR46Bdnmd0KBTQjQaCN3vpSpQgj6R67rWFUmaaE557+kBLRedGZ1ANTl0j6DkjyPUepUt134Cj3ojTUOMgKKFYJG+JbKfERuBpCZd8rvJlTvMO6XcgAFIZTb/YGDI5XoFS533BQzauSczwrBEW5e7C4hUAb42N0odw9oja5E4Q0nyVMvVKjW8T3nd4JirhIrnu3iNQwLtXPMb4jtV0S0RnY0VRU5woT9oAG8Iou6upHE8ITJcoUmOtrY22i9cExApUjPEPxUjxtyk5AnkIV7NaJTjPLmKjOJ5FjY5SpzV4NoTwBEZpYVOKU90WXgOf6kgPiqvv8ouWdlmCqMGA4fWFhXLVVvCymmdPaPGyuhxKTUbwaU/cRKfoU/wBLpgtjhZ0pE0KlnvqYThY57iNCfpF77ZNHGMMvw/M3poPNeQ6I2ygF/qswbvaNxfR3iJv0GdeA80GozSBH+uj8sbpfq7wYl+Vz/wBoVJfITpFC/bT3ciY2hw4RT8xyEeF8yzxEAdsb0QpLTEM3qc+Ayg4sE3kScXVjKmwDYLjQmhFd+esHJWz0sjJBFe7nFawast5ShkXUHmY9t8m+zUlFIB2rZQLUg5wLn3PlSnmdKw/OoYZUbmMxC/eYIY1Bru4U5RWMn5I5EuxauW1GyzxMFKZhlFc10J8tYN33NWfaK1qqgBeHH6wv2yVqecYu+1hc3Jyjp4k5qfnojB+B8ucBRQAUg/IUU084V7htImIxTVdxHpBDZ+9pzswZAADTXOO4F5VWittHYVYGgowzVuDbjGmzd8CaBX4x4W/UNTDPbbCJiEaNqDCLMQWe0sAKUoWIGRJ3wJRuLiye+NeApdU+XbDOlkthRS0rFlQcOekUL8u0JKlOmjpipwNaGCN12Q2SyM5Wlomnu0BIJXdmN0bXxJUTZFlGeBKMf8m8RinBPfweZmxqavyUdmbCSwZvw/OGysV7NZQgoBSJ6wyGxQ4RrybCM1jSsbAwSoodot8FJaSVOczNv0DQeZ+Uc+mT6wY26tJNsm13UUdABC33sMOui9JthBrXMaV0HOnGDd028oQ1dTlU5k61pu6mFyVBm7JALhnqc9N0BjxHi23eLQgdQA+/nlyi5dN0GmCYKxDdNsFBiyzyAG6Gewla5RHlRdojXZmWwyAHMjMxlru7uit4huPEc4OrFe8E8HMZxXjWzO6fQINnU7o0NhXhE4MerDECq11yzuERNcks7ovgxmOACX2fTd84Rtt7uKmX92cRxDUEU/xI+sdPrCFtqa2kqdAikDmdYSbrZXErkBtllJxBwSoyqNxMaW9Clow4SVqNKb9+cGtn7zkrKClXoxw+FSaHi3LnBKZdgmPnqMgeIiHOntHoKLqje5Z4BAPhIOEbgcq50yiXaG1yjLBDqTXUQZu+7ElroCeOUVLXKExgpAIrWOtIDtnPbbJL5SwXNPwiufOKUuSFnqG3innD7bKVmSilCyMUYUCkjQ5aEGFDaSQRNxDUAN+8FZLdCSxKH1DRshOTvJhJAJoAOQEGbNLHeHDkKwhXdebK6vKpWmtK0h3uy0OwDN55U84p9y8UqtBK23h3aFjuBgDs3fcqfMaWQSTX4gCD5xHtNeYwYRvIHqc4m2MuASi83joOXGAI3SNbXflmsassle/nal30DcoXbJa++mhy3jLVPWBUm3JM+Bwa7q5xZu8iXNVzopBMaK0eWzolnszfmMW8MBpG21nOppXpFr/tFIbR4yqVFPbaL9I0MwDeIjS8JTUpMX1hZ2svgLMlyZWGr+Jz+Va0Arz1hud9HcLYr9okgi1NMAOFwtG3FgPEAeIyhTQx0LaO7ZsywTnVgUR0YqdSq5FgfwkFhprnCVZLhnPLMyWO9AFWVfiA6b4eMrVsZJ3x+CGUecGrtY1zMBAw4EfTlB25LPiNc4MuikextsE7IGGW6p+cLtns1AIKWC1v+CWOsw09tYiuzVLSHaRMqIjvG1hFpTEz+FVGpP0A1rCvJv1+8wM4JUgMFGSk6QXt9lmvNXA2FFUk+EEtvAqdB0i66Msl5RqDGax4CMwLMhisZjFI8aR1nGRCL2gySsxZgGTJTLiDp6Q0Wq8WTMKCo50POAl537JtUtpZUjeGOQDbjX2hZSTRXHcZWBbmvSYFA7sGm8EA0hisFsLZlSuf4oVLss6BhiYjjQ5Qwz7wly1oWFN2cQlTPVtUMP2vKBsy3hGWtaE0qBWldPeF9L+xGiVPyhi2dsneTUDbvEeFBmPeAou6JuXFNhC2XQ2ETCPDSg48fIQibQy8M9CdCCD0jrk+cH8DUpvH78Ip2rZWzT/jQ5ZAqxBAivs7tGX3eXZyT/Rp0qYCgqPbPMUhlu55zDC5wrvprB223E8iiFscuvhamdBorc4hmWUrpvjtrTLR2rQm3/aADUDwp6nOH/Z+ck6QCuRKge0JtosdXIYZE59IObG2EyJpRn+6Jqv0BMNVrQj6bYPsXZvdkxgweYKZ07z6gR0C7tn5Er4JY01IxZdTrCEl62VpeMAqQaUV/eNZnaL3C/deOn4XOo67oZTT0ZeDXY+3ls9IngibZ5UwafDhPqMxCVfXYvLbxWWdMkH8rkzE6A/EvvDFs52g2e10U1lTT+B+PJt8M+A7jX5xSiZwy17AW2y1aZOQoMyQTmOAygMrl59KmrEa8KZe0dn7QbzSVYZitm0yiIoFTiqCacgAaxxq6rQi2kM2YFRXlnnE2i8T1t2gmNKmSxXCwIAzzHPrSJrpaZJCTpAyIBZQcxTgN+cAjMHeMd1cuW8exgnZrRSmBgtBSm4xzjS0NB7HCT9it9Gmyyk38TJ4MX6hmCecEbPsbKUfcTiOAmAMOmJaGEMWxga1z4j5QwbPW6bNmLKTMn0A3k8Ik20XT8rsbWul5SjvUqpyxyyWXzyqvnFmTsxKmhSrzBTg5FfSGe6rCVQBjiNKHhAyYRJtLIPhYBgOAO71ikY8UpB5800+yM7OypEnDLAWhLZaljvJOpghdU7GlDujW9LMZsuivhNQQaV03Eb4H3XIwTSZloVjoqJhUV31AzJhnfK0TW4mz6kcKxisYdqknmfnHgYYxMyza7/5pGt3Jj+8GIYsirjKMizGYCFLCv4kpXyrBmyWIKoXMgDfmfM8Y7jyYUArxu0E0AKsRUDVTxoeUI14WBw7qEoSPU/wR1e22cFeYzHIwItEtXeS+XiNT5AwssddDnGbfZXBDZ0ORz/EIluyT4qnPrDXtbd472bKQZ4FnqOamjD0gDZblnuy9zLZq+Q8ychCVWjVi6thXAAQAMzkABnXgOcPtw2AWaUzPm1Kmm4DRBFG4Nle4AeYQ02mZHwpxCV1P+Ua7TXvglFV5D3pHRVbYuWfLSCt1vjJz1NWPFjuHICkMEiVQCFi5ZiSVlqzir5gb+p4ecNYMaMZnaaILxkh0KnqPLOFmYlRDXMGRhYn3jZ1BJdstyoTAywvorjyUti/Nkl5lAM+mQ5mDU6bLSTg/FkcXOK83amxUKI5Rj+dSpPrAxbQK4yQQK0zqIjTgCc+Rx67xkfL5RdURSsGh6/SLyRqZDslTKGu5+1WZY0KTQZq4SEzocW4EndzhTWB96JVlHrARw02raibaxKnzaUxzAFXRQAuXE9YCS7IMM9iSKBsPqM4mUJ9mxDVaFfM5xWt8h5cpMWXfLjA34AaDF1OcSe5Feogd51P5y1izZZ5oCfh5jU8uMQiybycuA1MEbguabbJvdyxpSpp4UXifoN8O6oRd6Ld0Wdp80SpKlnbduA4sdw5x2vY/ZNLIn5pjAYm4ngvBY12Q2Ol2OXhQVY/E7DxMefADcIapacYjFcn9i9tGwFBCDtxfIW1SlWmJUJblVsgfn5wS2/24SwywoznzAcC64QP7jjgNw3npHE2vp2mF6lialmc1ZmO88IvJXoRTSlZ1ifeLzUCCufBioNdxIi9d1j7pBXBWn4EA8yd5jnOym1bPOWWRQM+DETkK8vKCI24nJNdSstlDUAA0AyqKnOsSV9DSyVGkP2KKl7ZyJg3lGGRzzFKjpAO7ttkZsLinNaj/ic/SINprXJmKHWcwdFICgZNX5QrbRnirdFiwX80uUkqUcEtAAD+I5ak+8EbHtW6nOYSODDEIUbDafDSLyisZXJpnpRxKuhym7byyoojFt+gHlvgYu0DVQhFogYAEnfvgGEiaUYZ5ZvyBYIIzbLOZs7vixDUp4dKQRm3tOKhagAaEKKxT+2IupEaTb/kKPEwhLmxuEETzJrt8TsfM09IJ3fIqMxlzhWn7YWcZKS36VJgjcu0YmkYTlwOR9IPF+Q68Bw2NVcMQSoIJHEcodJE1WUFdCMqQmk1jNkvMyGBzKk0YbqcacY0YsvHTIZI8hx6xyy8NvLTZ582V3EhsDsoriBpXImm+kdRWYGUMDkRUdI47thsdOn22fNSWxV3qCrjMUA0rlpG7XkxS10Yvrbb7XLKTrEgqKYkfxDpUawrWKfMkuQuIySdGOeE9N8WpuxloX+3OHmDFWZc85Ne+HVYPCLQtgOxfD5mLiGKViPhoOJi6lnYjnw4wjGJUMULzILDP+V9oviepAoueYNeIgZaX7ycoXp7whwdWQEMsDPEumvirTTfr7RtfrGbNJzAQBFxchmadYpi0GVN4stMPn9YN3BdJtc2prgr4iN53gGIXX1FXukijcOx861OKHDLr43w+yjeY7Hs5s1Ls0tUlrQCnUnix3mJrnutZagAAAAAAaCDkqXSESeR/YeKUdEkmXSKV+31LskiZOmnwoK03sdFVebHKL5agjh3aRtd9smYJfikSWIqD8b6F/0ilB0rvjUkloSTFS+rze12iZPmfFMNaDRR+FRyAyjVbPhGcbWYqdMjziZkAz1MFskXdjgqW2UH+Bi2KgrhYjCreRMVbxQpOmLvVip6g0r7e8SbOqXnMRoCg8yx+tIubayK2hXH95UY7qtQKfcRHl9dFOP02VrC5piO+tOQi+s8Pkd2h3jpAy0+FinCn894nkGgh6sS66GO7romlQyypjqdGVaqaRamSpqAlpE1QN5Sg9YJdm1vxM8gnUY0rmKg+IDyg9tfbFkyS0ynh+BSGKtM/MwG5QehMT9lNlfzEorYrXbZWnUydQd4TEfTEIP2bZ+yhgJsyZU6CYGkqTyOh6Vjj943vV6mbPc8A/dL5KlaCL91bYvJHheeoOqmb3ikc0mKQYZYEhH6mT6Z3JNnrKoCmSn+5QfcwKvTsusM44hKMpvzSyQPNGqsLFzdrkpSBNDqNDRcj1UGnoBD5cO1Fltf9GapYaqCQf8ApbOKpJeAcxMtPZtMkNWThnJrTJXHlofKBFvus4u9Q4Jq5FTkDyYcecdiEsjI5xDbrnlzhSYoJ/Now6EROWJPcTRHO+pHOrpv1ZirXI6HkRrWKF9XuQBgzOIDLMk13CDl47BvKeY9ncTC9SJb5EMRQaZEe8H7BdwSWn3aLNwqHK0yamZBOcTWHex5Z0looy72+yWEvPPiRDMK8CfhT1p6xykdpczESUOZJyaH/tHuy1TrIJNnktMxsGmEUyVcwMznU0jktq2Utcv47LOH+wn5VisscZJJ+DJHJJNv5GeT2ocQwi9J7UU3sfMGOcTLOy/ErL+pSPmIiJB3iF/Lw8Wv3Ke8/KLljlDACYvyHeXmDiSoGeo6Q6f9zlrlqAryZnQsh/5CKL9mVuHhMhsJIPhZWGXQxoIbFqbYHZgyqSCTWkDJNmaXOowwnXPhHVJeydpAC9w+WWkKV9bE25rSxFlnFdAQlRpE+wrsA2SxGdMoDTMBm4DOgHoY65srKloAooMIAHIQjXRspbpb0+xzgpIr4c8gaVz5w5XfcNrxhVksuVSXooA0zjNkg3SNOPjTbHmzPipSL+kCrns01PDMXMUzrkRxEbW2zuJcya3dFxiwd81JanRRWmQ3mmZi2NUtgk0K/aZtV3Us2aWwEyYPvCDmks7qbmb5RxU2ju5zD8LUy4AiOn37c1bPN7xUmTwJjGbL1JCYkYbzkKU/LHMLzs1WqOA9KQxFuy60gZMuh9uUZ73KvL6RWuy2EeE6fT+fKLFvlUU00MEAY2LlAS3Y5EsjZ7gHA/eDW2FhHdSGpkGmrUjdiqIE3BKKy5vABFPUFWp7w339YsdjXfnUDmdIyy/XZb/wc9ntRmJ/KD7YT7iIrrnVRjzyjS9LQCHNPFQgjzH/ANxiz+FFXz/nGNJBhmwzgCMVStRUBsJIrmAwzU846rOsNktVmSUbQ0yWBUd5M8fR21JGmfCOQS5mUEbNeTqhCDERmFqBXiBAbktxOUYy1LodZvZLY3zR2H6XBilP7F0I8M9x1UH6wmye0MD4kYEeoPlBGzdpajR3XzaE93Iu4lfYh/cEZ3YzMHwz1P6lI/eKEzsutqMGTCxGhR6MOlaQRkdp4/8AP9/3gpI7Rq/3FbrhML77XcWN7PwybZy/L2sgCT7NMtMscad4o5OMm6GOgWC8UnrjBdQKEoyFGU8GBzJ6QlWfb/iJZ9R8jBGTt8p1Qf8AX7CscvURX/BfZmNQtetFw579TziBszUwDl7ayjqpHmDFuVtPZz+IjqP2hvfg/J3tS+AuyZRWwxqL6kkZTF88o8tslto6nzENzi/P+wOL+DDyAdQD1A+sQzLhs7fFIlN1lofpFmZaVXU+QzJ6Qu7RbZS5CkuwQdaseQ58oWWRR6OURyj0BJ22NmT4pstes2X/APKBlp7T7GhI71DTeHBB6UjVaBY3iKXfd47IrlQtAcNMRJzyO4DTIQjT+2NKsqWaZiwsVYuuA5ak8OWsCLj23RJ7TSi45hC0BYsvOZudd4w5wkn4ByR1cKVJq2IHjSq+Y3RA81UZ3qWZsIoM9BpwEcyvPatmdgJ8ye5JAlioQLSjAyEUMTU4RUmutYIXRdN4T0CYTZ5YFA08muHlJXU/qMSyyycf6S39ykODVyYyXrtOFIUsqE1+Cjuv+WfhFN9aiBcm/wDvqCRJmWnOmJ/EoPFnaiKK/wD5FixbG2SSCbRM+0OMzjIwjpLU0HvBVdo5K0WVgwgZD4QKbhl8oy+zKa/rZG/stIZ5Ir9Mf5Bc/YR7Qcc+cVYkHDLTJMqYZZNPMkVMWLP2bWFFK9wrk6tMGJvLTD5QRN/V0VWPJ4rTdpyB/Rqf1ZesaoyhFUiLp7AN6djNimCsszJD8UOJa/pavsYHy+xwAYTayw31lajh8UNFk2nd2IMlEA1ZptB5ZZxmbtYylQskOpNCUcmnlTfDconaAtl7L+7luotAJZmbEZZyrSg+LdSCto2PYyBKWYpIAFSCM6jPfF6VtVL7wS2lzFfKoIyUHUk8IIre8ioHeoCaUBNCa6QvCA3KjiW0nZRbwxdJSzBUYhKcEkDgrEGF233fNkTMM6U8onQOpWvQnLyj6fUxFbLvlzkKTUWYh1VxUe8WoQ+apZy/nvEizaGuntTjHStoeyKswPY2VUYistyaIN5RtSP8TA2/ux53lSZciZ4w5755mSmWRkcI/KRkN9c4R9nHJL9npMmlpYyoMR3F95Aihhjt9i7AJGH721TWP+Cog9DUxHa//wCfU/s2xhymS1b3UiHQDi6CJlh1vrsft9nqVlien5pJqfNDRvSsKE6ysjFXUow1VgQw6g5xzCQd4w0JHQmNhec0aTH9Y8wiMy4HFHWy1L2inr/cPnnFuTtpaF/KfUQHMuNGlwHji/AynJeRpkdoE0UqoPRv3gjYu0Y1GJG13EGERRoIt2URN+nx/A3uz+TqN6dpbOgEpSpw0LNSo6AQh31bWmVZ2LHnnGytFG8nyrDwxxhqKJOTkdCtnZDNX4MDe0L9v2BtUv8Asuegr8o+hJQDDSnnGroICd7RRqj51mXcy5HwUAqsxSlDv1FD1io4Zd48mXXyMfScyyK2TAN1APzgTbNj7JM+Kzy+oUA+0NyZLijjF17Uz7KGEqYKv4mOFWJPAtqfWCtn7UrUuTIrLyZ0PsTD7P7NrIfhUr0gHbey+UMxNPmoP1gVYNp6A69panVHU/rUj/khiVduwd8wf+lImfLDFK3bEon46/7afWBJuFRoSOgg8Ig5MZ5e2KE/+JEv9dhX/wBpMWlvjFQrbbC3J5GH6giE/wD06g+KvUVjy3ejaqI720Dm12dAkzbSRX7PY56kayndajyNI0S9hKrWxT5VdWkuJg64WB9jCRKuvuziR2Q8VJU+xgtZtpLTKP8AVMwZZTAD6HUQHAb3EO92XjJmqTZ3SdNp/TmVlTTyI0PSBknHimO8gM6jxS5gKnnMGVF4ARLd0qVblxvKCsKEMpo4PEMACPeGC5EM2Y9nnsZhkhfvPhZ0OizAPipCLGB76AeyV5W1pirJQmQDQiYThVa5gPrUbqVjpAbKNFQItFAAAyAyEL1uvHvRhIIUkggMR7iKfpQ0SDaLblZJ7uTR33t+Ff3ML47QZi/h9KfUQUGy9mc0Cuh4iYT7EGA9+bJCziomFhwK096/SM0oTk7b/YppBa7u0VT/AFBhPMU9xlDLd+0EmaPC49QfcRzGTZR/BBGyXfhAZGKdIa5x8nXZ1ANvEC772Ys1sFLRJSZTQkeIdGGY9YEXRb3XLFXnx8oZLHaMYzFIpDKnp9go5xbuwSytUyp8+XyOFwPUA+8BJvYG4+G2L/ukn6NHagYwUrrFgHz7bexG3r/TaRN4UcofRx9YTb72fn2OZ3dolmWxGIAkMCtaVDKSDmI+n7yJBIBoOWR8zHIu0oCdNlKRTAr051bf6e8SWS5caGcdWcppnFyyL8x84JG6lrF2yXStR+0VEKZihbjlSGtbrX+CKNuulco5dio//9k="/>
          <p:cNvSpPr>
            <a:spLocks noChangeAspect="1" noChangeArrowheads="1"/>
          </p:cNvSpPr>
          <p:nvPr/>
        </p:nvSpPr>
        <p:spPr bwMode="auto">
          <a:xfrm>
            <a:off x="1265238" y="269877"/>
            <a:ext cx="17145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61003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il_fi" descr="gws2330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785813"/>
            <a:ext cx="6048375" cy="298926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02" name="il_fi" descr="imagen_ninoencl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175000"/>
            <a:ext cx="329406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 descr="Hiperactividad y déficit de atención en los niños (III)">
            <a:hlinkClick r:id="rId4" tooltip="&quot;Enlace a Hiperactividad y déficit de atención en los niños (III)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16338"/>
            <a:ext cx="305911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il_fi" descr="hiperactivid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7"/>
            <a:ext cx="3276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il_fi" descr="inteligencia_emocional_herramienta_clave_ensenanza_ninos_hiperactiv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29527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871194" y="40991"/>
            <a:ext cx="7272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 INATENTO  (TDA)</a:t>
            </a:r>
          </a:p>
        </p:txBody>
      </p:sp>
    </p:spTree>
    <p:extLst>
      <p:ext uri="{BB962C8B-B14F-4D97-AF65-F5344CB8AC3E}">
        <p14:creationId xmlns:p14="http://schemas.microsoft.com/office/powerpoint/2010/main" val="218317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2" y="1474482"/>
            <a:ext cx="8135937" cy="5112568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Parece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escuchar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cuando se le habla directamente.</a:t>
            </a:r>
          </a:p>
          <a:p>
            <a:pPr algn="just" eaLnBrk="1" hangingPunct="1"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Parece que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sueña despierto, olvida y pierde cosas</a:t>
            </a:r>
            <a:r>
              <a:rPr lang="es-ES" sz="1800" b="1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 typeface="Wingdings" charset="0"/>
              <a:buNone/>
              <a:defRPr/>
            </a:pPr>
            <a:endParaRPr lang="es-ES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distrae con cualquier ruido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 estimulo irrelevante incluso en actividades lúdicas.</a:t>
            </a:r>
          </a:p>
          <a:p>
            <a:pPr algn="just"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padres dicen </a:t>
            </a:r>
            <a:r>
              <a:rPr lang="ja-JP" altLang="es-ES" sz="1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en todo y no esta en nada</a:t>
            </a:r>
            <a:r>
              <a:rPr lang="ja-JP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cambiando continuamente 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s-E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foco de atención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sin alcanzar nunca el objetivo final. </a:t>
            </a:r>
          </a:p>
          <a:p>
            <a:pPr algn="just"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el aula se muestra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pasivo, pasa desapercibido  y no aprende al ritmo esperado.</a:t>
            </a:r>
          </a:p>
          <a:p>
            <a:pPr algn="just">
              <a:defRPr/>
            </a:pPr>
            <a:endParaRPr lang="es-E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</a:t>
            </a: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, le disgusta o se resiste a realizar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que requieren un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 mental sostenido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charset="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227" name="Picture 4" descr="Hiperactividad y déficit de atención en los niños (II)">
            <a:hlinkClick r:id="rId2" tooltip="&quot;Enlace a Hiperactividad y déficit de atención en los niños (II)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14220"/>
            <a:ext cx="1633370" cy="11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15C65794-1489-4D00-8A82-4ADEF880E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476672"/>
            <a:ext cx="6373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 INATENTO  (TDA)</a:t>
            </a:r>
          </a:p>
        </p:txBody>
      </p:sp>
    </p:spTree>
    <p:extLst>
      <p:ext uri="{BB962C8B-B14F-4D97-AF65-F5344CB8AC3E}">
        <p14:creationId xmlns:p14="http://schemas.microsoft.com/office/powerpoint/2010/main" val="24885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il_fi" descr="tda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836613"/>
            <a:ext cx="3924300" cy="323056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4274" name="il_fi" descr="hiperac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13100"/>
            <a:ext cx="2235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l_fi" descr="pe0064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5" y="4076700"/>
            <a:ext cx="42116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l_fi" descr="article_67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5"/>
            <a:ext cx="52197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9" descr="[nino_saltando.jpg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573465"/>
            <a:ext cx="27479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1490077" y="0"/>
            <a:ext cx="61638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HIPERACTIVO IMPULSIVO</a:t>
            </a:r>
          </a:p>
        </p:txBody>
      </p:sp>
    </p:spTree>
    <p:extLst>
      <p:ext uri="{BB962C8B-B14F-4D97-AF65-F5344CB8AC3E}">
        <p14:creationId xmlns:p14="http://schemas.microsoft.com/office/powerpoint/2010/main" val="20679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044" y="346646"/>
            <a:ext cx="8229600" cy="1143000"/>
          </a:xfrm>
        </p:spPr>
        <p:txBody>
          <a:bodyPr/>
          <a:lstStyle/>
          <a:p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A TRATAR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8356" y="1523788"/>
            <a:ext cx="8507288" cy="432048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Epidemiología 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Presentaciones y/o Subtipos del TDAH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Diagnóstico y Evaluación clínica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Diagnóstico Diferencial y Comorbilidades</a:t>
            </a:r>
          </a:p>
        </p:txBody>
      </p:sp>
    </p:spTree>
    <p:extLst>
      <p:ext uri="{BB962C8B-B14F-4D97-AF65-F5344CB8AC3E}">
        <p14:creationId xmlns:p14="http://schemas.microsoft.com/office/powerpoint/2010/main" val="289559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788" y="1124744"/>
            <a:ext cx="8388424" cy="542925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Responde de forma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precipitada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Tiene dificultades  par dedicarse  a tareas o juegos tranquilos  y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hablan en exceso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comportamiento resulta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molesto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a menudo preocupa su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agresividad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tanto en el  aula como en el marco familiar.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Niños con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incapacidad para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inhibir las respuesta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tener un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adecuado control de sus conductas</a:t>
            </a: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" sz="1800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 grado de movimientos innecesarios.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Rompen lápices, mordisquean, desarman cosas …</a:t>
            </a:r>
          </a:p>
          <a:p>
            <a:pPr algn="just">
              <a:lnSpc>
                <a:spcPct val="9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Acostumbran a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interrumpir conversaciones y actividades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y suele </a:t>
            </a:r>
            <a:r>
              <a:rPr lang="es-ES" sz="18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inmiscuirse en los juegos de los  otros.</a:t>
            </a:r>
          </a:p>
          <a:p>
            <a:pPr algn="just" eaLnBrk="1" hangingPunct="1">
              <a:defRPr/>
            </a:pPr>
            <a:endParaRPr lang="es-E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il_fi" descr="4314404_cfeb7c0acb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06" y="5083995"/>
            <a:ext cx="1835696" cy="17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A11968D0-986E-4743-B89A-CB3307E5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077" y="0"/>
            <a:ext cx="61638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HIPERACTIVO-IMPULSIVO</a:t>
            </a:r>
          </a:p>
        </p:txBody>
      </p:sp>
    </p:spTree>
    <p:extLst>
      <p:ext uri="{BB962C8B-B14F-4D97-AF65-F5344CB8AC3E}">
        <p14:creationId xmlns:p14="http://schemas.microsoft.com/office/powerpoint/2010/main" val="190054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del TDAH</a:t>
            </a:r>
            <a:r>
              <a:rPr lang="es-E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38" y="1989139"/>
            <a:ext cx="8388102" cy="367211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síntomas del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espectro de la </a:t>
            </a:r>
            <a:r>
              <a:rPr lang="es-ES" sz="2400" u="sng" dirty="0">
                <a:solidFill>
                  <a:srgbClr val="9F29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tienden a predecir </a:t>
            </a:r>
            <a:r>
              <a:rPr lang="es-ES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de rendimiento escolar</a:t>
            </a:r>
            <a:r>
              <a:rPr lang="es-E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 eaLnBrk="1" hangingPunct="1">
              <a:buNone/>
              <a:defRPr/>
            </a:pPr>
            <a:endParaRPr lang="es-E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síntomas predominantes de </a:t>
            </a:r>
            <a:r>
              <a:rPr lang="es-ES" sz="24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hiperactividad e impulsividad</a:t>
            </a:r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pueden aumentar el riesgo de desarrollo de </a:t>
            </a:r>
            <a:r>
              <a:rPr lang="es-ES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conductas antisociales</a:t>
            </a:r>
            <a:r>
              <a:rPr lang="es-ES" sz="2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s-ES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5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4624"/>
            <a:ext cx="8064500" cy="103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del TDAH</a:t>
            </a:r>
            <a:endParaRPr lang="es-E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882453"/>
            <a:ext cx="8676456" cy="5975549"/>
          </a:xfrm>
        </p:spPr>
        <p:txBody>
          <a:bodyPr/>
          <a:lstStyle/>
          <a:p>
            <a:pPr algn="just" eaLnBrk="1" hangingPunct="1">
              <a:defRPr/>
            </a:pPr>
            <a:endParaRPr lang="es-E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combinado con déficit de atención, hiperactividad e impulsividad.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(80% de los pacientes)</a:t>
            </a:r>
          </a:p>
          <a:p>
            <a:pPr marL="0" indent="0" algn="just">
              <a:buNone/>
              <a:defRPr/>
            </a:pPr>
            <a:endParaRPr lang="es-E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s-E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predominio del déficit de atención.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pPr marL="0" indent="0" algn="just">
              <a:buNone/>
              <a:defRPr/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(10-15%)</a:t>
            </a:r>
          </a:p>
          <a:p>
            <a:pPr lvl="1" algn="just" eaLnBrk="1" hangingPunct="1"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Casi siempre diagnóstico tardío</a:t>
            </a:r>
          </a:p>
          <a:p>
            <a:pPr lvl="1" algn="just" eaLnBrk="1" hangingPunct="1"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Más frecuente en niñas</a:t>
            </a:r>
          </a:p>
          <a:p>
            <a:pPr lvl="1" algn="just" eaLnBrk="1" hangingPunct="1">
              <a:defRPr/>
            </a:pPr>
            <a:endParaRPr lang="es-ES" sz="2000" dirty="0">
              <a:solidFill>
                <a:srgbClr val="E8E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defRPr/>
            </a:pPr>
            <a:endParaRPr lang="es-ES" sz="2000" dirty="0">
              <a:solidFill>
                <a:srgbClr val="E8E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predominio hiperactivo-impulsivo 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5%).</a:t>
            </a:r>
          </a:p>
          <a:p>
            <a:pPr algn="just" eaLnBrk="1" hangingPunct="1">
              <a:defRPr/>
            </a:pP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AutoShape 4"/>
          <p:cNvSpPr>
            <a:spLocks noChangeArrowheads="1"/>
          </p:cNvSpPr>
          <p:nvPr/>
        </p:nvSpPr>
        <p:spPr bwMode="auto">
          <a:xfrm rot="-5377616">
            <a:off x="5724525" y="3590925"/>
            <a:ext cx="4203700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BE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66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 para Diagnóstico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Cumplimiento de criterios propuestos según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DSM-5</a:t>
            </a:r>
            <a:r>
              <a:rPr lang="es-E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CIE-11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(OMS 2018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;  entra en vigor en mayo 2019 )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Mayor similitud entre DSM 5 y CIE 11  (respecto a DSM-IV y CIE 10)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se homogenizan criterios diagnósticos y en ambos casos se incluye al TDAH bajo la categoría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Trastornos del Neurodesarrollo.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el medio pediátrico es más frecuente  la utilización del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DSM-5.</a:t>
            </a:r>
          </a:p>
          <a:p>
            <a:pPr marL="0" indent="0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CIE-11: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síntomas principales siguen siendo la intención, la hiperactividad y la impulsividad </a:t>
            </a:r>
          </a:p>
          <a:p>
            <a:pPr lvl="1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 requiere cumplimiento de un determinado número de criterios, es el clínico  quien reúne y valida la información que se dispone para decidir el diagnóstico. </a:t>
            </a:r>
          </a:p>
          <a:p>
            <a:pPr lvl="1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Anteriormente era más difícil cumplir criterios de la CIE-10 pues implicaban un síndrome más severo y menos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frecuente que el definido por 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7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6" y="188913"/>
            <a:ext cx="8352927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diagnósticos del TDAH según  DSM-5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44665282"/>
              </p:ext>
            </p:extLst>
          </p:nvPr>
        </p:nvGraphicFramePr>
        <p:xfrm>
          <a:off x="900113" y="1052513"/>
          <a:ext cx="7632700" cy="530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87">
                <a:tc>
                  <a:txBody>
                    <a:bodyPr/>
                    <a:lstStyle/>
                    <a:p>
                      <a:r>
                        <a:rPr lang="es-ES" sz="1600" dirty="0"/>
                        <a:t>Déficit</a:t>
                      </a:r>
                      <a:r>
                        <a:rPr lang="es-ES" sz="1600" baseline="0" dirty="0"/>
                        <a:t> de atención</a:t>
                      </a:r>
                      <a:endParaRPr lang="es-ES" sz="1600" dirty="0"/>
                    </a:p>
                  </a:txBody>
                  <a:tcPr marL="68579" marR="68579" marT="34286" marB="3428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Hiperactividad/impulsividad</a:t>
                      </a:r>
                    </a:p>
                  </a:txBody>
                  <a:tcPr marL="68579" marR="68579" marT="34286" marB="342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48">
                <a:tc>
                  <a:txBody>
                    <a:bodyPr/>
                    <a:lstStyle/>
                    <a:p>
                      <a:r>
                        <a:rPr lang="es-ES" sz="1400" dirty="0"/>
                        <a:t>1.A</a:t>
                      </a:r>
                      <a:r>
                        <a:rPr lang="es-ES" sz="1400" baseline="0" dirty="0"/>
                        <a:t> menudo no presta atención suficiente a los detalles o comete errores por descuido.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1.Inquietud</a:t>
                      </a:r>
                      <a:r>
                        <a:rPr lang="es-ES" sz="1400" baseline="0" dirty="0"/>
                        <a:t> en manos y pies, se mueve en el asiento.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r>
                        <a:rPr lang="es-ES" sz="1400" dirty="0"/>
                        <a:t>2.Dificultad para mantener la atención de forma sostenida.</a:t>
                      </a:r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2.Se</a:t>
                      </a:r>
                      <a:r>
                        <a:rPr lang="es-ES" sz="1400" baseline="0" dirty="0"/>
                        <a:t> levanta cuando debería permanecer sentado.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r>
                        <a:rPr lang="es-ES" sz="1400" dirty="0"/>
                        <a:t>3.Parece</a:t>
                      </a:r>
                      <a:r>
                        <a:rPr lang="es-ES" sz="1400" baseline="0" dirty="0"/>
                        <a:t> no escuchar cuando se le habla directamente.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3.Corre</a:t>
                      </a:r>
                      <a:r>
                        <a:rPr lang="es-ES" sz="1400" baseline="0" dirty="0"/>
                        <a:t> o salta en exceso en situaciones inapropiadas.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58">
                <a:tc>
                  <a:txBody>
                    <a:bodyPr/>
                    <a:lstStyle/>
                    <a:p>
                      <a:r>
                        <a:rPr lang="es-ES" sz="1400" dirty="0"/>
                        <a:t>4.No sigue instrucciones, no termina las tareas.</a:t>
                      </a:r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4.Dificultad para jugar tranquilo.</a:t>
                      </a:r>
                    </a:p>
                  </a:txBody>
                  <a:tcPr marL="68579" marR="68579" marT="34286" marB="3428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r>
                        <a:rPr lang="es-ES" sz="1400" dirty="0"/>
                        <a:t>5.Dificultad para organizarse</a:t>
                      </a:r>
                      <a:r>
                        <a:rPr lang="es-ES" sz="1400" baseline="0" dirty="0"/>
                        <a:t> y planificarse.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5.A menudo “está acelerado”, como “una moto”.</a:t>
                      </a:r>
                    </a:p>
                  </a:txBody>
                  <a:tcPr marL="68579" marR="68579" marT="34286" marB="3428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r>
                        <a:rPr lang="es-ES" sz="1400" dirty="0"/>
                        <a:t>6.Evita tareas que requieran</a:t>
                      </a:r>
                      <a:r>
                        <a:rPr lang="es-ES" sz="1400" baseline="0" dirty="0"/>
                        <a:t> esfuerzo mental sostenido.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6.Habla mucho.</a:t>
                      </a:r>
                    </a:p>
                  </a:txBody>
                  <a:tcPr marL="68579" marR="68579" marT="34286" marB="34286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811">
                <a:tc>
                  <a:txBody>
                    <a:bodyPr/>
                    <a:lstStyle/>
                    <a:p>
                      <a:r>
                        <a:rPr lang="es-ES" sz="1400" dirty="0"/>
                        <a:t>7.Pierde cosas necesarias para realizar tareas.</a:t>
                      </a:r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7.Responde ante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que finalice las preguntas.</a:t>
                      </a:r>
                      <a:endParaRPr lang="es-E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68579" marR="68579" marT="34286" marB="3428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r>
                        <a:rPr lang="es-ES" sz="1400" dirty="0"/>
                        <a:t>8.Se</a:t>
                      </a:r>
                      <a:r>
                        <a:rPr lang="es-ES" sz="1400" baseline="0" dirty="0"/>
                        <a:t> distrae fácilmente por estímulos irrelevantes.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8.Dificultad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para guardar turno</a:t>
                      </a:r>
                      <a:endParaRPr lang="es-E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68579" marR="68579" marT="34286" marB="3428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r>
                        <a:rPr lang="es-ES" sz="1400" dirty="0"/>
                        <a:t>9.Olvidadizo</a:t>
                      </a:r>
                      <a:r>
                        <a:rPr lang="es-ES" sz="1400" baseline="0" dirty="0"/>
                        <a:t> en tareas diarias.</a:t>
                      </a:r>
                      <a:endParaRPr lang="es-ES" sz="1400" dirty="0"/>
                    </a:p>
                  </a:txBody>
                  <a:tcPr marL="68579" marR="68579" marT="34286" marB="3428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9.Interrumpe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a los demás en conversaciones, juegos, </a:t>
                      </a:r>
                      <a:r>
                        <a:rPr lang="es-ES" sz="140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ect</a:t>
                      </a:r>
                      <a:r>
                        <a:rPr lang="es-E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s-ES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68579" marR="68579" marT="34286" marB="3428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47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49129" y="314711"/>
            <a:ext cx="824574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s-ES_tradnl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diagnósticos DSM IV-R versus DSM- 5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514" y="1268760"/>
            <a:ext cx="4932363" cy="459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DSM-IV-TR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_tradn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o más síntomas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con duración mayor de 6 meses.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• Que interfieran con el desempeño </a:t>
            </a: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_tradn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niño(a).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s-ES_trad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Algunos de los síntomas aparecen </a:t>
            </a:r>
            <a:r>
              <a:rPr lang="es-ES_tradn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los 7 años.</a:t>
            </a: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síntomas </a:t>
            </a:r>
            <a:r>
              <a:rPr lang="es-ES_tradn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aparecen </a:t>
            </a: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exclusivamente en el transcurso de un </a:t>
            </a:r>
            <a:r>
              <a:rPr lang="es-ES_tradn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TGD, </a:t>
            </a: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esquizofrenia u otro trastorno     psicótico y no se explican mejor por la presencia de otro trastorno mental (trastorno del estado de ánimo ánimo ansiedad, </a:t>
            </a:r>
            <a:r>
              <a:rPr lang="es-ES_tradn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ES_trad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111875" y="1268760"/>
            <a:ext cx="4140200" cy="4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DSM-V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Para los adolescentes y adultos bastará con </a:t>
            </a: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5 síntomas.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_tradnl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• Que interfieran en el desarrollo de la persona </a:t>
            </a: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(adolescentes/adultos).                                          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Algunos de los síntomas aparecen </a:t>
            </a: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los 12 años.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s-ES_trad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permite ahora un </a:t>
            </a: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comórbido de TDAH y Trastornos del Espectro del Autismo (TEA)</a:t>
            </a:r>
            <a:r>
              <a:rPr lang="es-ES_trad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81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5900" y="44624"/>
            <a:ext cx="6172200" cy="927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DSM-V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6352" y="764706"/>
            <a:ext cx="8893175" cy="5616575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ha incluido el TDAH dentro del capítulo de </a:t>
            </a:r>
            <a:r>
              <a:rPr lang="es-E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“Trastornos del </a:t>
            </a:r>
            <a:r>
              <a:rPr lang="es-ES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Neurodesarrollo</a:t>
            </a: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(anteriormente T. Conducta)</a:t>
            </a:r>
          </a:p>
          <a:p>
            <a:pPr lvl="1" algn="just">
              <a:defRPr/>
            </a:pPr>
            <a:endParaRPr lang="es-E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s-ES_trad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han incluido ejemplos para facilitar el reconocimiento de los síntomas en diferentes etapas de la vida.</a:t>
            </a:r>
          </a:p>
          <a:p>
            <a:pPr marL="0" indent="0">
              <a:buNone/>
              <a:defRPr/>
            </a:pPr>
            <a:endParaRPr lang="es-ES_trad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 criterios deben estar presentes antes de los 12 años en lugar de los 7.</a:t>
            </a:r>
            <a:endParaRPr lang="es-ES_trad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ha limitado a 5 la presentación de síntomas en la edad adulta, en lugar de los 6 que se exigen para la infancia, tanto en déficit de atención como en hiperactividad-impulsividad.</a:t>
            </a:r>
          </a:p>
          <a:p>
            <a:pPr>
              <a:defRPr/>
            </a:pPr>
            <a:endParaRPr lang="es-ES_trad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subtipos de TDAH han sido reemplazados por “Presentaciones” que se corresponden con esos subtipos anteriores.</a:t>
            </a:r>
          </a:p>
          <a:p>
            <a:pPr>
              <a:defRPr/>
            </a:pPr>
            <a:endParaRPr lang="es-ES_trad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Incluye el diagnóstico de comorbilidad del TDAH con el espectro autista.</a:t>
            </a:r>
            <a:endParaRPr lang="es-ES_trad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AutoShape 11" descr="data:image/jpeg;base64,/9j/4AAQSkZJRgABAQAAAQABAAD/2wCEAAkGBhQSERUUExQWFRUWFxQXGBgVFxgXFxgUGhcVFxgXFxgYHSYeGBwjHBQUHy8gIycpLCwsFR4xNTAqNSYrLCkBCQoKDgwOGg8PGiwkHR8pLCksKTAsLCwsLCwsLCwsLCksKSksLCwsKSksKSksKSksLCwsLCwsLCkpLCksLCwsKf/AABEIAK0A8AMBIgACEQEDEQH/xAAcAAACAgMBAQAAAAAAAAAAAAAFBgMEAQIHAAj/xABDEAACAAMFBQYDBwMDAQkBAAABAgADEQQFEiExBkFRYXEHEyKBkaEyscEUI0JSctHwM0NiFYKikhYXNFODwtLh8Qj/xAAaAQADAQEBAQAAAAAAAAAAAAABAgMEAAUG/8QALBEAAgICAgEDAgUFAQAAAAAAAAECEQMhEjFBBBNRImEFFDKBkSNScaHxQv/aAAwDAQACEQMRAD8AfZLnCDy6RWm2nx0IB+cR3LfEq0SleW1RQV4g8KRGATM0OvDL1jMGwo02gJinZJ4Z60IPXKLE45GukUbtbxGnOAASdo54NoahzqaxTkzDiHWI7ZNDT5h/yYe8S2VasIOWLjo+k/D3J+nTl2PFyoTKFGpnFm24lYU8RpoeMVrusmKUorQ6ikWJzFnGE5haecTjo+fyyfuy0VrPa5jIDMXC2enCJRNMaTFYAA5mPCPF9S7yMsneyQTusZ76IozSMzYSaXMzifHFWz6xZjPN7CbY49jjWPAwls437wx7HGseg2GjbHHscax6sC2A37wx7vDGoMZxR1s4zjMe7wxjFHqx3Jhsz3hj3eGMGMQbCbd4Y93hjUx4QbONjMjHeRgx6kdZxx25rY0okSyRXcDvhhfaWdQUxCmuesUNkriMwzJjKcKAedeENUvZSWyhsTAHStY+wc0n0CMcEoVlbX+AKm2FoB1qOYi/L20bB/l0pFx9iVy+8MarsOTX7zTiIaU0/A3telceKm/4FLHV2PEk+cXLvbxiDTbFtQnvF9Iks2yDoQ2JT6wuR22eji9ThhjUOdhuyIxkeA4WpkeEa2YMpypipmTx4xYSxsmBcQpTPnENssobGpbCKUqIWOlZ8/KXOb+LMujD4mxHj+0ZiF0EpEUFnOi8ab6xnHHj+qxyUnN+TRGul4JY9EYaM1jHQ5PI1MTRDZjWsTRmn2FGYyIwIzCUcej0ej0GgHo9GYwYUJ6PGES/e0QqzJZwMjTG2deghStF+T5vxzXJJ0qQPSPTxfhuWauWkI5o7RGY43Y7znofDMdd9KmlekMd2beTkb78Y04gAMD9YOT8MyRX0tM5TR0AmPRWsN5ypy4pbhhy1HUbohvi+Es6YmzJ+FRqT+0YFjly41soXJtoVfiNIrTb5lqQCaVhOs857U5dsR4U0A3Rfe5ZhICvuzxLUR6eP0Ea+t7GjGL7Y02e2I/wsDEwhLsqd3NCVwP7N0hvs0+oz1jN6j0ntLkujpR46Bdnmd0KBTQjQaCN3vpSpQgj6R67rWFUmaaE557+kBLRedGZ1ANTl0j6DkjyPUepUt134Cj3ojTUOMgKKFYJG+JbKfERuBpCZd8rvJlTvMO6XcgAFIZTb/YGDI5XoFS533BQzauSczwrBEW5e7C4hUAb42N0odw9oja5E4Q0nyVMvVKjW8T3nd4JirhIrnu3iNQwLtXPMb4jtV0S0RnY0VRU5woT9oAG8Iou6upHE8ITJcoUmOtrY22i9cExApUjPEPxUjxtyk5AnkIV7NaJTjPLmKjOJ5FjY5SpzV4NoTwBEZpYVOKU90WXgOf6kgPiqvv8ouWdlmCqMGA4fWFhXLVVvCymmdPaPGyuhxKTUbwaU/cRKfoU/wBLpgtjhZ0pE0KlnvqYThY57iNCfpF77ZNHGMMvw/M3poPNeQ6I2ygF/qswbvaNxfR3iJv0GdeA80GozSBH+uj8sbpfq7wYl+Vz/wBoVJfITpFC/bT3ciY2hw4RT8xyEeF8yzxEAdsb0QpLTEM3qc+Ayg4sE3kScXVjKmwDYLjQmhFd+esHJWz0sjJBFe7nFawast5ShkXUHmY9t8m+zUlFIB2rZQLUg5wLn3PlSnmdKw/OoYZUbmMxC/eYIY1Bru4U5RWMn5I5EuxauW1GyzxMFKZhlFc10J8tYN33NWfaK1qqgBeHH6wv2yVqecYu+1hc3Jyjp4k5qfnojB+B8ucBRQAUg/IUU084V7htImIxTVdxHpBDZ+9pzswZAADTXOO4F5VWittHYVYGgowzVuDbjGmzd8CaBX4x4W/UNTDPbbCJiEaNqDCLMQWe0sAKUoWIGRJ3wJRuLiye+NeApdU+XbDOlkthRS0rFlQcOekUL8u0JKlOmjpipwNaGCN12Q2SyM5Wlomnu0BIJXdmN0bXxJUTZFlGeBKMf8m8RinBPfweZmxqavyUdmbCSwZvw/OGysV7NZQgoBSJ6wyGxQ4RrybCM1jSsbAwSoodot8FJaSVOczNv0DQeZ+Uc+mT6wY26tJNsm13UUdABC33sMOui9JthBrXMaV0HOnGDd028oQ1dTlU5k61pu6mFyVBm7JALhnqc9N0BjxHi23eLQgdQA+/nlyi5dN0GmCYKxDdNsFBiyzyAG6Gewla5RHlRdojXZmWwyAHMjMxlru7uit4huPEc4OrFe8E8HMZxXjWzO6fQINnU7o0NhXhE4MerDECq11yzuERNcks7ovgxmOACX2fTd84Rtt7uKmX92cRxDUEU/xI+sdPrCFtqa2kqdAikDmdYSbrZXErkBtllJxBwSoyqNxMaW9Clow4SVqNKb9+cGtn7zkrKClXoxw+FSaHi3LnBKZdgmPnqMgeIiHOntHoKLqje5Z4BAPhIOEbgcq50yiXaG1yjLBDqTXUQZu+7ElroCeOUVLXKExgpAIrWOtIDtnPbbJL5SwXNPwiufOKUuSFnqG3innD7bKVmSilCyMUYUCkjQ5aEGFDaSQRNxDUAN+8FZLdCSxKH1DRshOTvJhJAJoAOQEGbNLHeHDkKwhXdebK6vKpWmtK0h3uy0OwDN55U84p9y8UqtBK23h3aFjuBgDs3fcqfMaWQSTX4gCD5xHtNeYwYRvIHqc4m2MuASi83joOXGAI3SNbXflmsassle/nal30DcoXbJa++mhy3jLVPWBUm3JM+Bwa7q5xZu8iXNVzopBMaK0eWzolnszfmMW8MBpG21nOppXpFr/tFIbR4yqVFPbaL9I0MwDeIjS8JTUpMX1hZ2svgLMlyZWGr+Jz+Va0Arz1hud9HcLYr9okgi1NMAOFwtG3FgPEAeIyhTQx0LaO7ZsywTnVgUR0YqdSq5FgfwkFhprnCVZLhnPLMyWO9AFWVfiA6b4eMrVsZJ3x+CGUecGrtY1zMBAw4EfTlB25LPiNc4MuikextsE7IGGW6p+cLtns1AIKWC1v+CWOsw09tYiuzVLSHaRMqIjvG1hFpTEz+FVGpP0A1rCvJv1+8wM4JUgMFGSk6QXt9lmvNXA2FFUk+EEtvAqdB0i66Msl5RqDGax4CMwLMhisZjFI8aR1nGRCL2gySsxZgGTJTLiDp6Q0Wq8WTMKCo50POAl537JtUtpZUjeGOQDbjX2hZSTRXHcZWBbmvSYFA7sGm8EA0hisFsLZlSuf4oVLss6BhiYjjQ5Qwz7wly1oWFN2cQlTPVtUMP2vKBsy3hGWtaE0qBWldPeF9L+xGiVPyhi2dsneTUDbvEeFBmPeAou6JuXFNhC2XQ2ETCPDSg48fIQibQy8M9CdCCD0jrk+cH8DUpvH78Ip2rZWzT/jQ5ZAqxBAivs7tGX3eXZyT/Rp0qYCgqPbPMUhlu55zDC5wrvprB223E8iiFscuvhamdBorc4hmWUrpvjtrTLR2rQm3/aADUDwp6nOH/Z+ck6QCuRKge0JtosdXIYZE59IObG2EyJpRn+6Jqv0BMNVrQj6bYPsXZvdkxgweYKZ07z6gR0C7tn5Er4JY01IxZdTrCEl62VpeMAqQaUV/eNZnaL3C/deOn4XOo67oZTT0ZeDXY+3ls9IngibZ5UwafDhPqMxCVfXYvLbxWWdMkH8rkzE6A/EvvDFs52g2e10U1lTT+B+PJt8M+A7jX5xSiZwy17AW2y1aZOQoMyQTmOAygMrl59KmrEa8KZe0dn7QbzSVYZitm0yiIoFTiqCacgAaxxq6rQi2kM2YFRXlnnE2i8T1t2gmNKmSxXCwIAzzHPrSJrpaZJCTpAyIBZQcxTgN+cAjMHeMd1cuW8exgnZrRSmBgtBSm4xzjS0NB7HCT9it9Gmyyk38TJ4MX6hmCecEbPsbKUfcTiOAmAMOmJaGEMWxga1z4j5QwbPW6bNmLKTMn0A3k8Ik20XT8rsbWul5SjvUqpyxyyWXzyqvnFmTsxKmhSrzBTg5FfSGe6rCVQBjiNKHhAyYRJtLIPhYBgOAO71ikY8UpB5800+yM7OypEnDLAWhLZaljvJOpghdU7GlDujW9LMZsuivhNQQaV03Eb4H3XIwTSZloVjoqJhUV31AzJhnfK0TW4mz6kcKxisYdqknmfnHgYYxMyza7/5pGt3Jj+8GIYsirjKMizGYCFLCv4kpXyrBmyWIKoXMgDfmfM8Y7jyYUArxu0E0AKsRUDVTxoeUI14WBw7qEoSPU/wR1e22cFeYzHIwItEtXeS+XiNT5AwssddDnGbfZXBDZ0ORz/EIluyT4qnPrDXtbd472bKQZ4FnqOamjD0gDZblnuy9zLZq+Q8ychCVWjVi6thXAAQAMzkABnXgOcPtw2AWaUzPm1Kmm4DRBFG4Nle4AeYQ02mZHwpxCV1P+Ua7TXvglFV5D3pHRVbYuWfLSCt1vjJz1NWPFjuHICkMEiVQCFi5ZiSVlqzir5gb+p4ecNYMaMZnaaILxkh0KnqPLOFmYlRDXMGRhYn3jZ1BJdstyoTAywvorjyUti/Nkl5lAM+mQ5mDU6bLSTg/FkcXOK83amxUKI5Rj+dSpPrAxbQK4yQQK0zqIjTgCc+Rx67xkfL5RdURSsGh6/SLyRqZDslTKGu5+1WZY0KTQZq4SEzocW4EndzhTWB96JVlHrARw02raibaxKnzaUxzAFXRQAuXE9YCS7IMM9iSKBsPqM4mUJ9mxDVaFfM5xWt8h5cpMWXfLjA34AaDF1OcSe5Feogd51P5y1izZZ5oCfh5jU8uMQiybycuA1MEbguabbJvdyxpSpp4UXifoN8O6oRd6Ld0Wdp80SpKlnbduA4sdw5x2vY/ZNLIn5pjAYm4ngvBY12Q2Ol2OXhQVY/E7DxMefADcIapacYjFcn9i9tGwFBCDtxfIW1SlWmJUJblVsgfn5wS2/24SwywoznzAcC64QP7jjgNw3npHE2vp2mF6lialmc1ZmO88IvJXoRTSlZ1ifeLzUCCufBioNdxIi9d1j7pBXBWn4EA8yd5jnOym1bPOWWRQM+DETkK8vKCI24nJNdSstlDUAA0AyqKnOsSV9DSyVGkP2KKl7ZyJg3lGGRzzFKjpAO7ttkZsLinNaj/ic/SINprXJmKHWcwdFICgZNX5QrbRnirdFiwX80uUkqUcEtAAD+I5ak+8EbHtW6nOYSODDEIUbDafDSLyisZXJpnpRxKuhym7byyoojFt+gHlvgYu0DVQhFogYAEnfvgGEiaUYZ5ZvyBYIIzbLOZs7vixDUp4dKQRm3tOKhagAaEKKxT+2IupEaTb/kKPEwhLmxuEETzJrt8TsfM09IJ3fIqMxlzhWn7YWcZKS36VJgjcu0YmkYTlwOR9IPF+Q68Bw2NVcMQSoIJHEcodJE1WUFdCMqQmk1jNkvMyGBzKk0YbqcacY0YsvHTIZI8hx6xyy8NvLTZ582V3EhsDsoriBpXImm+kdRWYGUMDkRUdI47thsdOn22fNSWxV3qCrjMUA0rlpG7XkxS10Yvrbb7XLKTrEgqKYkfxDpUawrWKfMkuQuIySdGOeE9N8WpuxloX+3OHmDFWZc85Ne+HVYPCLQtgOxfD5mLiGKViPhoOJi6lnYjnw4wjGJUMULzILDP+V9oviepAoueYNeIgZaX7ycoXp7whwdWQEMsDPEumvirTTfr7RtfrGbNJzAQBFxchmadYpi0GVN4stMPn9YN3BdJtc2prgr4iN53gGIXX1FXukijcOx861OKHDLr43w+yjeY7Hs5s1Ls0tUlrQCnUnix3mJrnutZagAAAAAAaCDkqXSESeR/YeKUdEkmXSKV+31LskiZOmnwoK03sdFVebHKL5agjh3aRtd9smYJfikSWIqD8b6F/0ilB0rvjUkloSTFS+rze12iZPmfFMNaDRR+FRyAyjVbPhGcbWYqdMjziZkAz1MFskXdjgqW2UH+Bi2KgrhYjCreRMVbxQpOmLvVip6g0r7e8SbOqXnMRoCg8yx+tIubayK2hXH95UY7qtQKfcRHl9dFOP02VrC5piO+tOQi+s8Pkd2h3jpAy0+FinCn894nkGgh6sS66GO7romlQyypjqdGVaqaRamSpqAlpE1QN5Sg9YJdm1vxM8gnUY0rmKg+IDyg9tfbFkyS0ynh+BSGKtM/MwG5QehMT9lNlfzEorYrXbZWnUydQd4TEfTEIP2bZ+yhgJsyZU6CYGkqTyOh6Vjj943vV6mbPc8A/dL5KlaCL91bYvJHheeoOqmb3ikc0mKQYZYEhH6mT6Z3JNnrKoCmSn+5QfcwKvTsusM44hKMpvzSyQPNGqsLFzdrkpSBNDqNDRcj1UGnoBD5cO1Fltf9GapYaqCQf8ApbOKpJeAcxMtPZtMkNWThnJrTJXHlofKBFvus4u9Q4Jq5FTkDyYcecdiEsjI5xDbrnlzhSYoJ/Now6EROWJPcTRHO+pHOrpv1ZirXI6HkRrWKF9XuQBgzOIDLMk13CDl47BvKeY9ncTC9SJb5EMRQaZEe8H7BdwSWn3aLNwqHK0yamZBOcTWHex5Z0looy72+yWEvPPiRDMK8CfhT1p6xykdpczESUOZJyaH/tHuy1TrIJNnktMxsGmEUyVcwMznU0jktq2Utcv47LOH+wn5VisscZJJ+DJHJJNv5GeT2ocQwi9J7UU3sfMGOcTLOy/ErL+pSPmIiJB3iF/Lw8Wv3Ke8/KLljlDACYvyHeXmDiSoGeo6Q6f9zlrlqAryZnQsh/5CKL9mVuHhMhsJIPhZWGXQxoIbFqbYHZgyqSCTWkDJNmaXOowwnXPhHVJeydpAC9w+WWkKV9bE25rSxFlnFdAQlRpE+wrsA2SxGdMoDTMBm4DOgHoY65srKloAooMIAHIQjXRspbpb0+xzgpIr4c8gaVz5w5XfcNrxhVksuVSXooA0zjNkg3SNOPjTbHmzPipSL+kCrns01PDMXMUzrkRxEbW2zuJcya3dFxiwd81JanRRWmQ3mmZi2NUtgk0K/aZtV3Us2aWwEyYPvCDmks7qbmb5RxU2ju5zD8LUy4AiOn37c1bPN7xUmTwJjGbL1JCYkYbzkKU/LHMLzs1WqOA9KQxFuy60gZMuh9uUZ73KvL6RWuy2EeE6fT+fKLFvlUU00MEAY2LlAS3Y5EsjZ7gHA/eDW2FhHdSGpkGmrUjdiqIE3BKKy5vABFPUFWp7w339YsdjXfnUDmdIyy/XZb/wc9ntRmJ/KD7YT7iIrrnVRjzyjS9LQCHNPFQgjzH/ANxiz+FFXz/nGNJBhmwzgCMVStRUBsJIrmAwzU846rOsNktVmSUbQ0yWBUd5M8fR21JGmfCOQS5mUEbNeTqhCDERmFqBXiBAbktxOUYy1LodZvZLY3zR2H6XBilP7F0I8M9x1UH6wmye0MD4kYEeoPlBGzdpajR3XzaE93Iu4lfYh/cEZ3YzMHwz1P6lI/eKEzsutqMGTCxGhR6MOlaQRkdp4/8AP9/3gpI7Rq/3FbrhML77XcWN7PwybZy/L2sgCT7NMtMscad4o5OMm6GOgWC8UnrjBdQKEoyFGU8GBzJ6QlWfb/iJZ9R8jBGTt8p1Qf8AX7CscvURX/BfZmNQtetFw579TziBszUwDl7ayjqpHmDFuVtPZz+IjqP2hvfg/J3tS+AuyZRWwxqL6kkZTF88o8tslto6nzENzi/P+wOL+DDyAdQD1A+sQzLhs7fFIlN1lofpFmZaVXU+QzJ6Qu7RbZS5CkuwQdaseQ58oWWRR6OURyj0BJ22NmT4pstes2X/APKBlp7T7GhI71DTeHBB6UjVaBY3iKXfd47IrlQtAcNMRJzyO4DTIQjT+2NKsqWaZiwsVYuuA5ak8OWsCLj23RJ7TSi45hC0BYsvOZudd4w5wkn4ByR1cKVJq2IHjSq+Y3RA81UZ3qWZsIoM9BpwEcyvPatmdgJ8ye5JAlioQLSjAyEUMTU4RUmutYIXRdN4T0CYTZ5YFA08muHlJXU/qMSyyycf6S39ykODVyYyXrtOFIUsqE1+Cjuv+WfhFN9aiBcm/wDvqCRJmWnOmJ/EoPFnaiKK/wD5FixbG2SSCbRM+0OMzjIwjpLU0HvBVdo5K0WVgwgZD4QKbhl8oy+zKa/rZG/stIZ5Ir9Mf5Bc/YR7Qcc+cVYkHDLTJMqYZZNPMkVMWLP2bWFFK9wrk6tMGJvLTD5QRN/V0VWPJ4rTdpyB/Rqf1ZesaoyhFUiLp7AN6djNimCsszJD8UOJa/pavsYHy+xwAYTayw31lajh8UNFk2nd2IMlEA1ZptB5ZZxmbtYylQskOpNCUcmnlTfDconaAtl7L+7luotAJZmbEZZyrSg+LdSCto2PYyBKWYpIAFSCM6jPfF6VtVL7wS2lzFfKoIyUHUk8IIre8ioHeoCaUBNCa6QvCA3KjiW0nZRbwxdJSzBUYhKcEkDgrEGF233fNkTMM6U8onQOpWvQnLyj6fUxFbLvlzkKTUWYh1VxUe8WoQ+apZy/nvEizaGuntTjHStoeyKswPY2VUYistyaIN5RtSP8TA2/ux53lSZciZ4w5755mSmWRkcI/KRkN9c4R9nHJL9npMmlpYyoMR3F95Aihhjt9i7AJGH721TWP+Cog9DUxHa//wCfU/s2xhymS1b3UiHQDi6CJlh1vrsft9nqVlien5pJqfNDRvSsKE6ysjFXUow1VgQw6g5xzCQd4w0JHQmNhec0aTH9Y8wiMy4HFHWy1L2inr/cPnnFuTtpaF/KfUQHMuNGlwHji/AynJeRpkdoE0UqoPRv3gjYu0Y1GJG13EGERRoIt2URN+nx/A3uz+TqN6dpbOgEpSpw0LNSo6AQh31bWmVZ2LHnnGytFG8nyrDwxxhqKJOTkdCtnZDNX4MDe0L9v2BtUv8Asuegr8o+hJQDDSnnGroICd7RRqj51mXcy5HwUAqsxSlDv1FD1io4Zd48mXXyMfScyyK2TAN1APzgTbNj7JM+Kzy+oUA+0NyZLijjF17Uz7KGEqYKv4mOFWJPAtqfWCtn7UrUuTIrLyZ0PsTD7P7NrIfhUr0gHbey+UMxNPmoP1gVYNp6A69panVHU/rUj/khiVduwd8wf+lImfLDFK3bEon46/7afWBJuFRoSOgg8Ig5MZ5e2KE/+JEv9dhX/wBpMWlvjFQrbbC3J5GH6giE/wD06g+KvUVjy3ejaqI720Dm12dAkzbSRX7PY56kayndajyNI0S9hKrWxT5VdWkuJg64WB9jCRKuvuziR2Q8VJU+xgtZtpLTKP8AVMwZZTAD6HUQHAb3EO92XjJmqTZ3SdNp/TmVlTTyI0PSBknHimO8gM6jxS5gKnnMGVF4ARLd0qVblxvKCsKEMpo4PEMACPeGC5EM2Y9nnsZhkhfvPhZ0OizAPipCLGB76AeyV5W1pirJQmQDQiYThVa5gPrUbqVjpAbKNFQItFAAAyAyEL1uvHvRhIIUkggMR7iKfpQ0SDaLblZJ7uTR33t+Ff3ML47QZi/h9KfUQUGy9mc0Cuh4iYT7EGA9+bJCziomFhwK096/SM0oTk7b/YppBa7u0VT/AFBhPMU9xlDLd+0EmaPC49QfcRzGTZR/BBGyXfhAZGKdIa5x8nXZ1ANvEC772Ys1sFLRJSZTQkeIdGGY9YEXRb3XLFXnx8oZLHaMYzFIpDKnp9go5xbuwSytUyp8+XyOFwPUA+8BJvYG4+G2L/ukn6NHagYwUrrFgHz7bexG3r/TaRN4UcofRx9YTb72fn2OZ3dolmWxGIAkMCtaVDKSDmI+n7yJBIBoOWR8zHIu0oCdNlKRTAr051bf6e8SWS5caGcdWcppnFyyL8x84JG6lrF2yXStR+0VEKZihbjlSGtbrX+CKNuulco5dio//9k="/>
          <p:cNvSpPr>
            <a:spLocks noChangeAspect="1" noChangeArrowheads="1"/>
          </p:cNvSpPr>
          <p:nvPr/>
        </p:nvSpPr>
        <p:spPr bwMode="auto">
          <a:xfrm>
            <a:off x="1265238" y="269877"/>
            <a:ext cx="17145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224797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68863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basa en una </a:t>
            </a:r>
            <a:r>
              <a:rPr lang="es-E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Hª Clínica Detallada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(investigar síntomas específicos del Trastorno, edad de inicio, duración, contexto en el que aparecen los síntomas, evolución y repercusión en el funcionamiento).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basa en el cumplimiento de los criterios DSM- 5/ CIE-11.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obtener información de los diferentes entornos</a:t>
            </a:r>
            <a:r>
              <a:rPr lang="es-ES" sz="2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entrevista con los padres y el niño, evaluar la información de los profesores ( familia/ escuela).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existe ningún marcador psicológico o biológico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prueba o test patognomónico del TDAH.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Examen físico  y pruebas complementarias para descartar otros problemas.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6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58084"/>
            <a:ext cx="9144000" cy="5040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u="sng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Personales: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u="sng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Embarazo ( exposición a alcohol, nicotina,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otras drogas, infecciones,…).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Parto y períodos perinatal y postnatal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(edad gestacional,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Apgar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bajo peso, hipoxia, hipoglucemia o malformaciones).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Desarrollo madurativo psicomotor y social.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Valorar posible Hª de adopción y nacionalidad.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900115" y="188915"/>
            <a:ext cx="69899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Clínica: Anamnesis</a:t>
            </a:r>
          </a:p>
        </p:txBody>
      </p:sp>
      <p:pic>
        <p:nvPicPr>
          <p:cNvPr id="61443" name="Picture 9" descr="embarazada_fumand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08050"/>
            <a:ext cx="24114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79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0770"/>
            <a:ext cx="9144000" cy="4824189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  <a:defRPr/>
            </a:pPr>
            <a:endParaRPr lang="es-ES" sz="20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Recabar si visión/ audición son normales.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solidFill>
                <a:srgbClr val="9F29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Posibles Enfermedades médicas previas 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(patología neurológica, infecciosa,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T. sueño,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metabolopatías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cromosomopatías, TCE, accidentes,…)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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SINDROME TDAH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Antecedentes de Maltrato de todo tipo, uso de medicaciones o drogas ( adolescentes).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053763" y="404664"/>
            <a:ext cx="77462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Clínica: Anamnesis</a:t>
            </a:r>
          </a:p>
        </p:txBody>
      </p:sp>
    </p:spTree>
    <p:extLst>
      <p:ext uri="{BB962C8B-B14F-4D97-AF65-F5344CB8AC3E}">
        <p14:creationId xmlns:p14="http://schemas.microsoft.com/office/powerpoint/2010/main" val="204185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46296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TDAH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70"/>
            <a:ext cx="9144000" cy="47526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Trastorno del Neurodesarrollo ( TND)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cuyo diagnóstico está basado en criterios clínicos, pues no disponemos actualmente de biomarcadores específicos      (pruebas neurofisiológicas, bioquímicas, genéticas, de neuroimagen, etc.) de TDAH 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 origen es NEUROBIOLOGICO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Biederman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2005) y está  causado por la interacción de factores genéticos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poligénicos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 con otros ambientales (pre, peri, postnatales).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Alteraciones en la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Neurotransmisión  cerebral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como consecuencia de una alteración de los genes que codifican receptores y transportadores de </a:t>
            </a:r>
            <a:r>
              <a:rPr lang="es-ES" sz="1800" u="sng" dirty="0">
                <a:latin typeface="Arial" panose="020B0604020202020204" pitchFamily="34" charset="0"/>
                <a:cs typeface="Arial" panose="020B0604020202020204" pitchFamily="34" charset="0"/>
              </a:rPr>
              <a:t>Dopamina y Noradrenalina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Esto sucede sobre todo en la corteza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prefrontal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(CP) pero también en otras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áreas cerebrales implicadas en la Función ejecutiva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(reguladas por conexiones neuronales entre CP, Ganglios Basales y Cerebelo).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49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77419"/>
            <a:ext cx="9144000" cy="458383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s-ES" sz="24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Funcionamiento Psicosocial del paciente en la familia, escuela y con amigos: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¿Qué tal va en el colegio?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¿Va contento?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¿Han detectado problemas de aprendizaje?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¿Cómo es el comportamiento en el colegio, en casa y con los amigos?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¿Tiene problemas para terminar las tareas escolares?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115508" y="426134"/>
            <a:ext cx="6912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clínica: Anamnesis</a:t>
            </a:r>
          </a:p>
        </p:txBody>
      </p:sp>
    </p:spTree>
    <p:extLst>
      <p:ext uri="{BB962C8B-B14F-4D97-AF65-F5344CB8AC3E}">
        <p14:creationId xmlns:p14="http://schemas.microsoft.com/office/powerpoint/2010/main" val="978536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8523"/>
            <a:ext cx="9144000" cy="5762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s-ES" sz="3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3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una Búsqueda activa de Comorbilidad Psicológica- Psiquiátrica.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2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s-ES" sz="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827586" y="260648"/>
            <a:ext cx="77462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Clínica: Anamnesis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7010674" cy="441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32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30795"/>
            <a:ext cx="8417560" cy="547260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5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s-ES" sz="1700" u="sng" dirty="0">
                <a:latin typeface="Arial" panose="020B0604020202020204" pitchFamily="34" charset="0"/>
                <a:cs typeface="Arial" panose="020B0604020202020204" pitchFamily="34" charset="0"/>
              </a:rPr>
              <a:t>Antecedentes Familiares en padres/cuidadores</a:t>
            </a:r>
          </a:p>
          <a:p>
            <a:pPr eaLnBrk="1" hangingPunct="1">
              <a:lnSpc>
                <a:spcPct val="160000"/>
              </a:lnSpc>
              <a:buFont typeface="Wingdings" charset="0"/>
              <a:buNone/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(posibles enfermedades físicas y mentales), en especial con: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TDAH !!!!!</a:t>
            </a:r>
          </a:p>
          <a:p>
            <a:pPr lvl="2">
              <a:lnSpc>
                <a:spcPct val="160000"/>
              </a:lnSpc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Sintomatología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desadaptativa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atribuible a un TDAH no diagnosticado</a:t>
            </a:r>
          </a:p>
          <a:p>
            <a:pPr lvl="2">
              <a:lnSpc>
                <a:spcPct val="160000"/>
              </a:lnSpc>
              <a:defRPr/>
            </a:pPr>
            <a:endParaRPr lang="es-E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60000"/>
              </a:lnSpc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Trastornos del comportamiento.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Depresión, ansiedad.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Trastornos de aprendizaje.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Tics,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T.de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sueño, T. del espectro autista.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Alcoholismo, consumo de sustancias.</a:t>
            </a:r>
          </a:p>
          <a:p>
            <a:pPr lvl="1" eaLnBrk="1" hangingPunct="1">
              <a:lnSpc>
                <a:spcPct val="160000"/>
              </a:lnSpc>
              <a:buFont typeface="Wingdings" charset="0"/>
              <a:buNone/>
              <a:defRPr/>
            </a:pP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s-ES" sz="1700" u="sng" dirty="0">
                <a:latin typeface="Arial" panose="020B0604020202020204" pitchFamily="34" charset="0"/>
                <a:cs typeface="Arial" panose="020B0604020202020204" pitchFamily="34" charset="0"/>
              </a:rPr>
              <a:t>Conocer el organigrama y funcionamiento familiar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(conflictos familiares, estilo educativo parental, si hay malas relaciones padres-hijos, posible presencia de maltrato o abuso).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s-E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69405" y="125022"/>
            <a:ext cx="84175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clínica: Anamnesis</a:t>
            </a:r>
          </a:p>
        </p:txBody>
      </p:sp>
    </p:spTree>
    <p:extLst>
      <p:ext uri="{BB962C8B-B14F-4D97-AF65-F5344CB8AC3E}">
        <p14:creationId xmlns:p14="http://schemas.microsoft.com/office/powerpoint/2010/main" val="3526606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4097" y="1320216"/>
            <a:ext cx="9144000" cy="4608041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síntomas de TDAH pueden no ser evidentes </a:t>
            </a:r>
          </a:p>
          <a:p>
            <a:pPr marL="0" indent="0"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tranquilidad paradójica</a:t>
            </a:r>
            <a:r>
              <a:rPr lang="ja-JP" alt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un entorno estructurado y controlado.</a:t>
            </a: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situaciones nuevas donde el paciente está expectante ante actividades interesantes o recompensas inmediatas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síntomas de TDA empeoran o se evidencian más:</a:t>
            </a: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un entorno no estructurado o aburrido</a:t>
            </a: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 hay muchas distracciones</a:t>
            </a:r>
          </a:p>
          <a:p>
            <a:pPr lvl="1"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 requiere un esfuerzo mental sostenido</a:t>
            </a:r>
          </a:p>
          <a:p>
            <a:pPr lvl="1" eaLnBrk="1" hangingPunct="1"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es-E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PREFERIBLE EVALUAR AL PACIENTE EN VARIAS OCASIONES y , a ser posible, en DIFERENTES CONTEXTOS  !!!</a:t>
            </a:r>
            <a:endParaRPr lang="es-E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9552" y="24299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clínica: Observación del Paciente</a:t>
            </a:r>
          </a:p>
        </p:txBody>
      </p:sp>
    </p:spTree>
    <p:extLst>
      <p:ext uri="{BB962C8B-B14F-4D97-AF65-F5344CB8AC3E}">
        <p14:creationId xmlns:p14="http://schemas.microsoft.com/office/powerpoint/2010/main" val="366339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97" y="1147704"/>
            <a:ext cx="9144000" cy="4608512"/>
          </a:xfrm>
        </p:spPr>
        <p:txBody>
          <a:bodyPr>
            <a:normAutofit/>
          </a:bodyPr>
          <a:lstStyle/>
          <a:p>
            <a:pPr lvl="1" eaLnBrk="1" hangingPunct="1">
              <a:buFont typeface="Wingdings" charset="0"/>
              <a:buNone/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 hay ningún signo físico específico o diagnóstico de TDAH.</a:t>
            </a:r>
          </a:p>
          <a:p>
            <a:pPr marL="0" indent="0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Permite objetivar signos (asimetrías, lesiones cutáneas, fenotipos) que orienten a determinados síndromes que remedan TDAH.</a:t>
            </a:r>
          </a:p>
          <a:p>
            <a:pPr marL="0" indent="0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Permite conocer estado físico del paciente de cara a tratamiento farmacológico y valorar efectos secundarios (Peso, Talla, TA, FC)</a:t>
            </a:r>
          </a:p>
          <a:p>
            <a:pPr marL="0" indent="0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Examen neurológico (motricidad gruesa/fina, tics, signos </a:t>
            </a:r>
            <a:r>
              <a:rPr lang="ja-JP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blandos</a:t>
            </a:r>
            <a:r>
              <a:rPr lang="ja-JP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), valoración de audición y visión. </a:t>
            </a:r>
          </a:p>
          <a:p>
            <a:pPr eaLnBrk="1" hangingPunct="1">
              <a:defRPr/>
            </a:pPr>
            <a:endParaRPr lang="es-E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eaLnBrk="1" hangingPunct="1">
              <a:buFont typeface="Wingdings" charset="0"/>
              <a:buNone/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971602" y="260650"/>
            <a:ext cx="6494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Física Completa</a:t>
            </a:r>
          </a:p>
        </p:txBody>
      </p:sp>
    </p:spTree>
    <p:extLst>
      <p:ext uri="{BB962C8B-B14F-4D97-AF65-F5344CB8AC3E}">
        <p14:creationId xmlns:p14="http://schemas.microsoft.com/office/powerpoint/2010/main" val="2268187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/>
          </a:bodyPr>
          <a:lstStyle/>
          <a:p>
            <a:pPr lvl="1"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Solo deben realizarse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 en la Hª clínica y durante la Exploración Física del menor hay síntomas o signos que sugieran la presencia de otro Trastorno.</a:t>
            </a:r>
          </a:p>
          <a:p>
            <a:pPr marL="0" indent="0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Signos neurológicos focales (alteración habla importante, disfunción motora, cefaleas, cambios bruscos) justifica la realización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EEG y pruebas de Neuroimagen cerebral (TAC, RMN).</a:t>
            </a:r>
          </a:p>
          <a:p>
            <a:pPr marL="0" indent="0">
              <a:buNone/>
              <a:defRPr/>
            </a:pPr>
            <a:endParaRPr lang="es-E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Signos/síntomas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hipermetabolismo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=&gt; pruebas tiroideas </a:t>
            </a:r>
          </a:p>
          <a:p>
            <a:pPr marL="0" indent="0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Rasgos físicos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dismórficos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=&gt; estudio genético.</a:t>
            </a:r>
          </a:p>
          <a:p>
            <a:pPr>
              <a:defRPr/>
            </a:pPr>
            <a:endParaRPr lang="es-E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charset="0"/>
              <a:buNone/>
              <a:defRPr/>
            </a:pPr>
            <a:endParaRPr lang="es-E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charset="0"/>
              <a:buNone/>
              <a:defRPr/>
            </a:pP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991395" y="260648"/>
            <a:ext cx="7161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Complementarias</a:t>
            </a:r>
          </a:p>
        </p:txBody>
      </p:sp>
    </p:spTree>
    <p:extLst>
      <p:ext uri="{BB962C8B-B14F-4D97-AF65-F5344CB8AC3E}">
        <p14:creationId xmlns:p14="http://schemas.microsoft.com/office/powerpoint/2010/main" val="2912582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516" y="1280845"/>
            <a:ext cx="8712968" cy="5184576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SzPct val="45000"/>
              <a:buNone/>
            </a:pPr>
            <a:r>
              <a:rPr lang="es-ES" altLang="es-ES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necesario realizar una evaluación neuropsicológica</a:t>
            </a:r>
            <a:r>
              <a:rPr lang="es-ES" altLang="es-ES" sz="2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personas con sospecha de TDAH,    cuando sospechemos (</a:t>
            </a:r>
            <a:r>
              <a:rPr lang="es-ES" alt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según los datos recogidos en la historia clínica sobre funcionamiento académico y/o rendimiento escolar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 y que puedan estar presentes </a:t>
            </a:r>
            <a:r>
              <a:rPr lang="es-ES" alt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otros trastornos o problemas asociados 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None/>
            </a:pPr>
            <a:endParaRPr lang="es-ES" alt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63"/>
              </a:spcBef>
              <a:spcAft>
                <a:spcPts val="1425"/>
              </a:spcAft>
              <a:buSzPct val="75000"/>
            </a:pPr>
            <a:r>
              <a:rPr lang="es-ES" altLang="es-ES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Alteraciones específicas del Desarrollo 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(alternaciones lenguaje, lectoescritura).</a:t>
            </a:r>
          </a:p>
          <a:p>
            <a:pPr marL="457200" indent="0">
              <a:lnSpc>
                <a:spcPct val="90000"/>
              </a:lnSpc>
              <a:spcAft>
                <a:spcPts val="1425"/>
              </a:spcAft>
              <a:buNone/>
            </a:pPr>
            <a:endParaRPr lang="es-ES" alt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63"/>
              </a:spcBef>
              <a:spcAft>
                <a:spcPts val="1425"/>
              </a:spcAft>
              <a:buSzPct val="75000"/>
            </a:pPr>
            <a:r>
              <a:rPr lang="es-ES" altLang="es-ES" sz="20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límite/ baja </a:t>
            </a: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(frecuente asociación a TDAH).</a:t>
            </a:r>
          </a:p>
          <a:p>
            <a:pPr marL="457200" lvl="1" indent="0" algn="just">
              <a:buNone/>
              <a:defRPr/>
            </a:pPr>
            <a:endParaRPr lang="es-ES" sz="1800" dirty="0">
              <a:solidFill>
                <a:srgbClr val="F07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s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13792" y="375049"/>
            <a:ext cx="83164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Neuropsicológica y/o Estudio Psicométrico</a:t>
            </a:r>
          </a:p>
        </p:txBody>
      </p:sp>
    </p:spTree>
    <p:extLst>
      <p:ext uri="{BB962C8B-B14F-4D97-AF65-F5344CB8AC3E}">
        <p14:creationId xmlns:p14="http://schemas.microsoft.com/office/powerpoint/2010/main" val="1939814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Posibilitarán elaborar un perfil cognitivo, realizar un diagnóstico diferencial y diseñar medidas terapéuticas individualizadas.</a:t>
            </a:r>
          </a:p>
          <a:p>
            <a:pPr algn="just">
              <a:defRPr/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la capacidad intelectual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del menor y descartar la presencia de una Discapacidad Intelectual (DI).</a:t>
            </a:r>
          </a:p>
          <a:p>
            <a:pPr marL="0" indent="0" algn="just"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Niños con TDAH de grado moderado/severo ( y en especial de corta edad) suelen rendir muy por debajo de sus posibilidades. Antes de realizar un diagnóstico definitivo de DI en estos niños debe corroborarse con otras pruebas y controlarlo evolutivamente.</a:t>
            </a:r>
          </a:p>
          <a:p>
            <a:pPr lvl="1" algn="just"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Descartar Trastornos Asociados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ya que muchos niños con TDAH presentan dificultades en la comprensión lectora, expresión escrita, ortografía,..)</a:t>
            </a:r>
          </a:p>
          <a:p>
            <a:pPr lvl="1" algn="just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El TDAH muestra un perfil de afectación muy distinto al de la Dislexia o Trastorno específico de Lectoescritura. </a:t>
            </a:r>
          </a:p>
          <a:p>
            <a:pPr marL="457200" lvl="1" indent="0" algn="just"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" sz="18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el perfil detallado de funcionamiento cognitivo 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así identificar áreas de debilidad y fortaleza en el niño. Estas últimas se utilizarán para diseñar su reeducación psicopedagógica y permitirán crear estrategias que le ayuden a compensar sus dificultades de aprendizaje escolar.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13792" y="116634"/>
            <a:ext cx="83164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Neuropsicológica y/o Estudio Psicométrico</a:t>
            </a:r>
          </a:p>
        </p:txBody>
      </p:sp>
    </p:spTree>
    <p:extLst>
      <p:ext uri="{BB962C8B-B14F-4D97-AF65-F5344CB8AC3E}">
        <p14:creationId xmlns:p14="http://schemas.microsoft.com/office/powerpoint/2010/main" val="1905703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734329"/>
            <a:ext cx="864096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Su  Perfil neuropsicológico suele presentar alteración en todas aquellas pruebas que valoran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funciones ejecutivas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(Memoria de trabajo, Razonamiento Abstracto, Atención Sostenida, Planificación espacial, etc..).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Funciones Ejecutivas (FE) se relacionan con la capacidad de autocontrol, la resolución de problemas y la capacidad de generar estrategias y marcar objetivos a largo plazo. Los déficits  en estas funciones  repercutirán en la vida académica, emocional y social del niño y suponen un gran riesgo de disfunción en la vida adulta.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Las FE se dividen en dos tipos</a:t>
            </a:r>
          </a:p>
          <a:p>
            <a:pPr lvl="1" algn="just">
              <a:lnSpc>
                <a:spcPct val="11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11560" y="116634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Neurocognitivos en el TDAH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498" y="4721195"/>
            <a:ext cx="4605847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10000"/>
              </a:lnSpc>
              <a:defRPr/>
            </a:pPr>
            <a:r>
              <a:rPr lang="es-ES" sz="1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con el AUTOCONTROL</a:t>
            </a:r>
          </a:p>
          <a:p>
            <a:pPr lvl="2" algn="just">
              <a:lnSpc>
                <a:spcPct val="110000"/>
              </a:lnSpc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Control inhibitorio</a:t>
            </a:r>
          </a:p>
          <a:p>
            <a:pPr lvl="2" algn="just">
              <a:lnSpc>
                <a:spcPct val="110000"/>
              </a:lnSpc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Flexibilidad</a:t>
            </a:r>
          </a:p>
          <a:p>
            <a:pPr lvl="2" algn="just">
              <a:lnSpc>
                <a:spcPct val="110000"/>
              </a:lnSpc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Control Emocional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17856" y="4714779"/>
            <a:ext cx="4820422" cy="1154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>
              <a:lnSpc>
                <a:spcPct val="110000"/>
              </a:lnSpc>
              <a:defRPr/>
            </a:pPr>
            <a:r>
              <a:rPr lang="es-ES" sz="1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con la METACOGNICION</a:t>
            </a:r>
          </a:p>
          <a:p>
            <a:pPr lvl="2" algn="just">
              <a:lnSpc>
                <a:spcPct val="110000"/>
              </a:lnSpc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Memoria de Trabajo</a:t>
            </a:r>
          </a:p>
          <a:p>
            <a:pPr lvl="2" algn="just">
              <a:lnSpc>
                <a:spcPct val="110000"/>
              </a:lnSpc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Resolución de Problemas </a:t>
            </a:r>
          </a:p>
          <a:p>
            <a:pPr lvl="2" algn="just">
              <a:lnSpc>
                <a:spcPct val="110000"/>
              </a:lnSpc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Revisión /Monitorización/ Autoconciencia</a:t>
            </a:r>
          </a:p>
        </p:txBody>
      </p:sp>
    </p:spTree>
    <p:extLst>
      <p:ext uri="{BB962C8B-B14F-4D97-AF65-F5344CB8AC3E}">
        <p14:creationId xmlns:p14="http://schemas.microsoft.com/office/powerpoint/2010/main" val="2864139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138504"/>
            <a:ext cx="8424936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atención y la memoria están interrelacionadas; para recordar primero se debe atender. Con frecuencia la memoria a largo plazo está intacta en los niños con TDAH pero en cambio hay un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deterioro en su memoria de trabajo (MT)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 más corto plazo;  sobre todo la Memoria de Trabajo 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verbal.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1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MT permitirá retener la información recibida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es fundamental para cualquier actividad cognitiva.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1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MT es imprescindible para el razonamiento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 reflexión, la comprensión de las demandas del entorno, etc..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16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alteración en la MT en la etapa escolar se manifiesta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por una baja comprensión lectora, dificultad en los problemas matemáticos y en las redacciones así como cualquier demanda que contenga varias ordenes para seguir de manera secuencial. 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11560" y="332658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Neurocognitivos en el TDAH </a:t>
            </a:r>
          </a:p>
        </p:txBody>
      </p:sp>
    </p:spTree>
    <p:extLst>
      <p:ext uri="{BB962C8B-B14F-4D97-AF65-F5344CB8AC3E}">
        <p14:creationId xmlns:p14="http://schemas.microsoft.com/office/powerpoint/2010/main" val="46409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11430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TDAH</a:t>
            </a:r>
            <a:endParaRPr lang="es-ES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 ser un trastorno del neurodesarrollo presenta las siguientes características:</a:t>
            </a: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Afectan el comportamiento y la cognición</a:t>
            </a: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Sus manifestaciones se inician en el período del desarrollo (infancia-niñez)</a:t>
            </a:r>
          </a:p>
          <a:p>
            <a:pPr lvl="0"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Causan dificultades en la adquisición o ejecución de funciones intelectuales, motrices, del lenguaje o socialización</a:t>
            </a:r>
          </a:p>
          <a:p>
            <a:pPr lvl="0"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6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7938108" cy="47525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Deficiencias en el pragmatismo verbal 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la reconstrucción de historias, fluidez verbal y alteraciones en el pensamiento verbal  probablemente a su retraso en la internalización del lenguaje.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del rendimiento en pruebas que evalúan inteligencia 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(relacionado con la disfunción ejecutiva que subyace al TDAH; memoria de trabajo, afectación del pensamiento verbal y retraso en la internalización del lenguaje).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Escasa capacidad de planificación y secuencia temporal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 disfunción ejecutiva relacionada con la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metacognición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1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Las habilidades académicas más comúnmente afectadas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en personas con TDAH ( sin trastorno de aprendizaje asociado) son:</a:t>
            </a:r>
          </a:p>
          <a:p>
            <a:pPr algn="just">
              <a:lnSpc>
                <a:spcPct val="11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11560" y="116634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es-ES" sz="32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Neurocognitivos</a:t>
            </a: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TDAH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43810" y="5469031"/>
            <a:ext cx="5384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comprensión lectora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bajo de ortografía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bajo de expresión escrita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cálculo mental y para la resolución de problemas</a:t>
            </a:r>
          </a:p>
        </p:txBody>
      </p:sp>
    </p:spTree>
    <p:extLst>
      <p:ext uri="{BB962C8B-B14F-4D97-AF65-F5344CB8AC3E}">
        <p14:creationId xmlns:p14="http://schemas.microsoft.com/office/powerpoint/2010/main" val="3968177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Algunos pacientes se pueden centrar en material neutro breve (como listas de números) aunque </a:t>
            </a:r>
            <a:r>
              <a:rPr lang="es-E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 logran recordar mucho de un párrafo breve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se les acababa de leer.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Otros pueden prestar atención durante el minuto aproximadamente necesario para escuchar los pasajes breves, aunque </a:t>
            </a:r>
            <a:r>
              <a:rPr lang="es-E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 pueden mantener lo suficientemente bien la atención en una página de lectura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como para responder a preguntas de elección múltiple inmediatamente después de haberla leído.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11560" y="116634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Neurocognitivos en el TDAH </a:t>
            </a:r>
          </a:p>
        </p:txBody>
      </p:sp>
    </p:spTree>
    <p:extLst>
      <p:ext uri="{BB962C8B-B14F-4D97-AF65-F5344CB8AC3E}">
        <p14:creationId xmlns:p14="http://schemas.microsoft.com/office/powerpoint/2010/main" val="1670920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2999" y="1124746"/>
            <a:ext cx="8538005" cy="4896643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Ninguna escala o cuestionario sirve por sí misma para hacer un diagnóstico de TDAH.</a:t>
            </a:r>
          </a:p>
          <a:p>
            <a:pPr algn="just"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Buen complemento a la entrevista clínica como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apoyo diagnóstico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Permiten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obtener información estructurada 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entornos diferentes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 que estamos evaluando que servirá para orientar el diagnóstico.</a:t>
            </a:r>
          </a:p>
          <a:p>
            <a:pPr algn="just">
              <a:buFont typeface="Wingdings" charset="0"/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Útiles como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instrumentos de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o cribado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(pe: en las consultas de pediatría o en las aulas escolares) para identificar niños de riesgo susceptibles de una evaluación clínica más detallada con vistas a confirmar esas sospechas iniciales.</a:t>
            </a:r>
          </a:p>
          <a:p>
            <a:pPr algn="just"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Útiles para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controlar el seguimiento de síntomas y la eficacia del tratamiento.</a:t>
            </a:r>
          </a:p>
          <a:p>
            <a:pPr marL="457200" lvl="1" indent="0"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  <a:defRPr/>
            </a:pPr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835696" y="278358"/>
            <a:ext cx="58326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Escalas</a:t>
            </a:r>
            <a:r>
              <a:rPr lang="es-E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Cuestion</a:t>
            </a:r>
            <a:r>
              <a:rPr lang="es-E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arios</a:t>
            </a:r>
          </a:p>
        </p:txBody>
      </p:sp>
    </p:spTree>
    <p:extLst>
      <p:ext uri="{BB962C8B-B14F-4D97-AF65-F5344CB8AC3E}">
        <p14:creationId xmlns:p14="http://schemas.microsoft.com/office/powerpoint/2010/main" val="1054042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920880" cy="3960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Disponemos fundamentalmente de dos tipos de instrumentos: 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Escalas o cuestionarios dirigidos específicamente al TDAH (derivados de los criterios del DSM-IV cuantificándolos)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Escalas o cuestionarios   más amplios e inespecíficos que permiten llevar a cabo una evaluación más general del paciente.</a:t>
            </a:r>
          </a:p>
          <a:p>
            <a:pPr algn="just">
              <a:lnSpc>
                <a:spcPct val="110000"/>
              </a:lnSpc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Ninguna escala es perfecta ni da información completa de todos los aspectos del trastorno.</a:t>
            </a:r>
            <a:endParaRPr lang="es-E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es-ES" sz="20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835696" y="562037"/>
            <a:ext cx="608532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Escalas y Cuestionarios</a:t>
            </a:r>
          </a:p>
          <a:p>
            <a:pPr>
              <a:defRPr/>
            </a:pPr>
            <a:r>
              <a:rPr lang="es-ES" sz="2800" b="1" dirty="0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386214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814066"/>
            <a:ext cx="7992888" cy="55672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CUESTIONARIOS O ESCALAS ESPECÍFICAS PARA TDAH:</a:t>
            </a:r>
          </a:p>
          <a:p>
            <a:pPr algn="just">
              <a:lnSpc>
                <a:spcPct val="110000"/>
              </a:lnSpc>
              <a:defRPr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Están adaptadas a los criterios del DSM-IV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Dependiendo de la escala en cuestión,  puede que posean  diferentes baremos en función de la  edad y el género del menor evaluado.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Dependiendo de la escala puede que posean  diferentes versiones para padres y/o profesores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645074" y="294071"/>
            <a:ext cx="54938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Escalas y Cuestionarios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24537" y="5674022"/>
            <a:ext cx="5076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de FALSOS NEGATIVOS </a:t>
            </a:r>
          </a:p>
          <a:p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FIABILIDAD entre observadores moderada</a:t>
            </a:r>
          </a:p>
          <a:p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 NICE – 2008)</a:t>
            </a:r>
          </a:p>
        </p:txBody>
      </p:sp>
    </p:spTree>
    <p:extLst>
      <p:ext uri="{BB962C8B-B14F-4D97-AF65-F5344CB8AC3E}">
        <p14:creationId xmlns:p14="http://schemas.microsoft.com/office/powerpoint/2010/main" val="2034016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908720"/>
            <a:ext cx="8383625" cy="532859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Escala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ADHD Rating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 Du Paul et al.,1997)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Sus ítems coinciden con el listado de síntomas del DSM-IV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niños de 5 – 17 años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Versión padres/profesores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Validada en España por Severa y Cardón en 2008</a:t>
            </a:r>
          </a:p>
          <a:p>
            <a:pPr marL="457200" lvl="1" indent="0" algn="just">
              <a:lnSpc>
                <a:spcPct val="110000"/>
              </a:lnSpc>
              <a:buNone/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Escala  para el 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Déficit Atención e Hiperactividad (EDAH) de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Farré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y Narbona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edades de 6-12 años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Incluye 5 preguntas de Hiperactividad, 5 de inatención y 10 de trastornos de conducta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Validado en población española y de aplicación rápida y sencilla</a:t>
            </a:r>
          </a:p>
          <a:p>
            <a:pPr marL="400050" lvl="2" indent="0" algn="just">
              <a:lnSpc>
                <a:spcPct val="110000"/>
              </a:lnSpc>
              <a:buNone/>
              <a:defRPr/>
            </a:pP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Escala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SNAP-IV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(Swanson,1992).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edades de 3 – 17 años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Puede ser cumplimentado por padres y profesores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Valora la presencia y severidad de conductas indicativas de TDAH</a:t>
            </a:r>
          </a:p>
          <a:p>
            <a:pPr marL="742950" lvl="2" indent="-342900" algn="just">
              <a:lnSpc>
                <a:spcPct val="110000"/>
              </a:lnSpc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10000"/>
              </a:lnSpc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10000"/>
              </a:lnSpc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4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" y="116632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CUESTIONARIOS O ESCALAS ESPECÍFICAS PARA TDAH:</a:t>
            </a:r>
          </a:p>
          <a:p>
            <a:pPr algn="ctr">
              <a:defRPr/>
            </a:pPr>
            <a:endParaRPr lang="es-E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08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73731" name="Picture 4" descr="Lor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373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74755" name="Picture 4" descr="Lor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002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772" y="1350062"/>
            <a:ext cx="8676456" cy="6021387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6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que evalúan el comportamiento en general y la función psicosocial</a:t>
            </a:r>
          </a:p>
          <a:p>
            <a:pPr>
              <a:lnSpc>
                <a:spcPct val="90000"/>
              </a:lnSpc>
              <a:defRPr/>
            </a:pPr>
            <a:endParaRPr lang="es-ES" sz="1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SDQ – Cuestionario de Capacidades y Dificultades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Difficuelties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Questionnair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Goodman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2001).</a:t>
            </a: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Para edades de 4 – 16 años</a:t>
            </a:r>
          </a:p>
          <a:p>
            <a:pPr lvl="2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Útil para valorar sintomatología en varios dominios psicopatológicos</a:t>
            </a:r>
          </a:p>
          <a:p>
            <a:pPr lvl="2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Contiene 5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subescalas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una de las cuales incluye síntomas de Hiperactividad</a:t>
            </a:r>
          </a:p>
          <a:p>
            <a:pPr lvl="2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Wingdings" charset="0"/>
              <a:buNone/>
              <a:defRPr/>
            </a:pPr>
            <a:endParaRPr lang="es-ES" sz="1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CBCL (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Achenbach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2003) </a:t>
            </a:r>
          </a:p>
          <a:p>
            <a:pPr lvl="2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permite evaluar desde los 18 meses a  los 59 años de edad</a:t>
            </a:r>
          </a:p>
          <a:p>
            <a:pPr lvl="1">
              <a:lnSpc>
                <a:spcPct val="90000"/>
              </a:lnSpc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79512" y="334399"/>
            <a:ext cx="89644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Escalas y  Cuestionarios DE AMPLIO ESPECTRO</a:t>
            </a:r>
          </a:p>
        </p:txBody>
      </p:sp>
    </p:spTree>
    <p:extLst>
      <p:ext uri="{BB962C8B-B14F-4D97-AF65-F5344CB8AC3E}">
        <p14:creationId xmlns:p14="http://schemas.microsoft.com/office/powerpoint/2010/main" val="1393170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289" y="1124746"/>
            <a:ext cx="9144000" cy="573325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Escalas Conners para niños y adolescentes ( Conners Rating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Conners, 1997)</a:t>
            </a:r>
          </a:p>
          <a:p>
            <a:pPr lvl="1">
              <a:lnSpc>
                <a:spcPct val="90000"/>
              </a:lnSpc>
              <a:defRPr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día de hoy son probablemente las más utilizadas en la práctica clínica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evaluar síntomas de TDAH y conductas asociadas. Permiten comparar al menor evaluado con su grupo de referencia en edad ( incluso preescolares)  y género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ítems coinciden con el listado de síntomas del DSM-IV</a:t>
            </a:r>
          </a:p>
          <a:p>
            <a:pPr lvl="2">
              <a:lnSpc>
                <a:spcPct val="90000"/>
              </a:lnSpc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Disponen de diferentes versiones: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90000"/>
              </a:lnSpc>
              <a:defRPr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(CPRS-93)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Dispone de un forma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abreviada (CPRS- 48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que se agrupan en 5 factores: problemas de conducta, problemas de aprendizaje, quejas psicosomáticas, impulsividad – hiperactividad y ansiedad)</a:t>
            </a:r>
          </a:p>
          <a:p>
            <a:pPr lvl="3">
              <a:lnSpc>
                <a:spcPct val="90000"/>
              </a:lnSpc>
              <a:defRPr/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90000"/>
              </a:lnSpc>
              <a:defRPr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Profesores  (CTRS- 36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Dispone de una forma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abreviada (CTRS- 28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que se agrupan en 3 factores: problemas de conducta, hiperactividad, inatención)</a:t>
            </a:r>
          </a:p>
          <a:p>
            <a:pPr marL="1371600" lvl="3" indent="0">
              <a:lnSpc>
                <a:spcPct val="90000"/>
              </a:lnSpc>
              <a:buNone/>
              <a:defRPr/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lnSpc>
                <a:spcPct val="90000"/>
              </a:lnSpc>
              <a:defRPr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Autocumplimentadas  para jóvenes y adultos</a:t>
            </a:r>
          </a:p>
          <a:p>
            <a:pPr lvl="1">
              <a:lnSpc>
                <a:spcPct val="90000"/>
              </a:lnSpc>
              <a:defRPr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s-ES" sz="2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9169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Escalas y  Cuestionarios DE AMPLIO ESPECTRO</a:t>
            </a:r>
          </a:p>
        </p:txBody>
      </p:sp>
    </p:spTree>
    <p:extLst>
      <p:ext uri="{BB962C8B-B14F-4D97-AF65-F5344CB8AC3E}">
        <p14:creationId xmlns:p14="http://schemas.microsoft.com/office/powerpoint/2010/main" val="298681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899593" y="404664"/>
            <a:ext cx="7574483" cy="941536"/>
          </a:xfrm>
        </p:spPr>
        <p:txBody>
          <a:bodyPr vert="horz" lIns="0" tIns="0" rIns="0" bIns="0" rtlCol="0" anchor="ctr">
            <a:normAutofit/>
          </a:bodyPr>
          <a:lstStyle>
            <a:lvl1pPr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 sz="1800"/>
            </a:pPr>
            <a:r>
              <a:rPr sz="4400" b="1" dirty="0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TDAH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179512" y="1840529"/>
            <a:ext cx="8496944" cy="4608511"/>
          </a:xfrm>
        </p:spPr>
        <p:txBody>
          <a:bodyPr vert="horz" lIns="0" tIns="0" rIns="0" bIns="0" rtlCol="0">
            <a:normAutofit/>
          </a:bodyPr>
          <a:lstStyle/>
          <a:p>
            <a:pPr marL="312528" indent="-312528">
              <a:spcBef>
                <a:spcPts val="2953"/>
              </a:spcBef>
              <a:buSzPct val="75000"/>
              <a:defRPr sz="1800"/>
            </a:pPr>
            <a:r>
              <a:rPr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Engloba un conjunto de alteraciones </a:t>
            </a:r>
            <a:r>
              <a:rPr sz="2000" b="1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cognitivo-conductuales</a:t>
            </a:r>
            <a:r>
              <a:rPr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, con </a:t>
            </a:r>
            <a:r>
              <a:rPr lang="es-ES_tradnl"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un </a:t>
            </a:r>
            <a:r>
              <a:rPr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patrón clínico </a:t>
            </a:r>
            <a:r>
              <a:rPr sz="2000" b="1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heterogéneo</a:t>
            </a:r>
            <a:r>
              <a:rPr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 pero identificable, con una</a:t>
            </a:r>
            <a:r>
              <a:rPr lang="es-ES_tradnl"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 </a:t>
            </a:r>
            <a:r>
              <a:rPr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 serie de </a:t>
            </a:r>
            <a:r>
              <a:rPr sz="2000" dirty="0">
                <a:solidFill>
                  <a:srgbClr val="FF66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síntomas nucleares </a:t>
            </a:r>
            <a:r>
              <a:rPr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bien definidos</a:t>
            </a:r>
            <a:r>
              <a:rPr sz="18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: </a:t>
            </a:r>
            <a:r>
              <a:rPr sz="1400" b="1" dirty="0">
                <a:solidFill>
                  <a:srgbClr val="FF66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INATENCION</a:t>
            </a:r>
            <a:r>
              <a:rPr lang="es-ES_tradnl" sz="1400" b="1" dirty="0">
                <a:solidFill>
                  <a:srgbClr val="FF66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 -</a:t>
            </a:r>
            <a:r>
              <a:rPr sz="1400" b="1" dirty="0">
                <a:solidFill>
                  <a:srgbClr val="FF66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  HIPERACTIVIDAD</a:t>
            </a:r>
            <a:r>
              <a:rPr lang="es-ES_tradnl" sz="1400" b="1" dirty="0">
                <a:solidFill>
                  <a:srgbClr val="FF66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- </a:t>
            </a:r>
            <a:r>
              <a:rPr sz="1400" b="1" dirty="0">
                <a:solidFill>
                  <a:srgbClr val="FF6600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IMPULSIVIDAD</a:t>
            </a:r>
            <a:endParaRPr lang="es-ES_tradnl" sz="1400" b="1" dirty="0">
              <a:solidFill>
                <a:srgbClr val="FF6600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  <a:p>
            <a:pPr marL="312528" indent="-312528">
              <a:spcBef>
                <a:spcPts val="2953"/>
              </a:spcBef>
              <a:buSzPct val="75000"/>
              <a:defRPr sz="1800"/>
            </a:pPr>
            <a:r>
              <a:rPr lang="es-ES"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Estos síntomas nucleares  NO SON CATEGÓRICOS: son rasgos conductuales que pueden estar presentes en todos los individuos y se distribuyen en la población en un espectro de intensidad variable. </a:t>
            </a:r>
          </a:p>
          <a:p>
            <a:pPr marL="312528" indent="-312528">
              <a:spcBef>
                <a:spcPts val="2953"/>
              </a:spcBef>
              <a:buSzPct val="75000"/>
              <a:defRPr sz="1800"/>
            </a:pPr>
            <a:r>
              <a:rPr lang="es-ES"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La diferencia entre trastorno y normalidad la marca la frecuencia  e intensidad de los síntomas </a:t>
            </a:r>
            <a:r>
              <a:rPr lang="es-ES" sz="18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(en relación a niños/ adolescentes de igual edad</a:t>
            </a:r>
            <a:r>
              <a:rPr lang="es-ES"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) o  sus repercusiones a nivel académico, social o familiar. </a:t>
            </a:r>
          </a:p>
          <a:p>
            <a:pPr marL="312528" indent="-312528">
              <a:spcBef>
                <a:spcPts val="2953"/>
              </a:spcBef>
              <a:buSzPct val="75000"/>
              <a:defRPr sz="1800"/>
            </a:pPr>
            <a:endParaRPr sz="2000" dirty="0"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893100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68952" cy="5400600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s-ES" sz="3100" dirty="0"/>
              <a:t>Los síntomas de TDAH </a:t>
            </a:r>
            <a:r>
              <a:rPr lang="es-ES" sz="3100" b="1" dirty="0"/>
              <a:t>pueden resultar secundarios a otras condiciones y trastornos</a:t>
            </a:r>
            <a:r>
              <a:rPr lang="es-ES" sz="3100" dirty="0"/>
              <a:t>. Existen diferentes afecciones ( ya sean cerebrales o sistémicas) que producen alteraciones comportamentales que recuerdan a los síntomas de TDAH</a:t>
            </a:r>
            <a:r>
              <a:rPr lang="es-ES" sz="2800" dirty="0"/>
              <a:t>.</a:t>
            </a:r>
          </a:p>
          <a:p>
            <a:pPr algn="just">
              <a:defRPr/>
            </a:pPr>
            <a:endParaRPr lang="es-ES" sz="2600" dirty="0"/>
          </a:p>
          <a:p>
            <a:pPr lvl="1" algn="just">
              <a:defRPr/>
            </a:pPr>
            <a:r>
              <a:rPr lang="es-ES" sz="3100" b="1" dirty="0"/>
              <a:t>Enfermedades o Problemas Médicos</a:t>
            </a:r>
          </a:p>
          <a:p>
            <a:pPr lvl="1" algn="just">
              <a:defRPr/>
            </a:pPr>
            <a:r>
              <a:rPr lang="es-ES" sz="3100" b="1" dirty="0"/>
              <a:t>Enfermedades o Problemas Psiquiátricos</a:t>
            </a:r>
          </a:p>
          <a:p>
            <a:pPr lvl="1" algn="just">
              <a:defRPr/>
            </a:pPr>
            <a:r>
              <a:rPr lang="es-ES" sz="3100" b="1" dirty="0"/>
              <a:t>Factores Ambientales y otras condiciones </a:t>
            </a:r>
          </a:p>
          <a:p>
            <a:pPr algn="just">
              <a:defRPr/>
            </a:pPr>
            <a:endParaRPr lang="es-ES" sz="2600" dirty="0"/>
          </a:p>
          <a:p>
            <a:pPr algn="just">
              <a:defRPr/>
            </a:pPr>
            <a:r>
              <a:rPr lang="es-ES" sz="2600" dirty="0"/>
              <a:t>El uso de pruebas complementarias estará indicado para aquellos casos donde la historia clínica del paciente sugiera la necesidad de descartar otras entidades clínicas y problemas médicos que puedan acompañarse también de síntomas de inatención, hiperactividad e impulsividad.</a:t>
            </a:r>
          </a:p>
          <a:p>
            <a:pPr algn="just">
              <a:defRPr/>
            </a:pPr>
            <a:endParaRPr lang="es-ES" sz="2600" dirty="0"/>
          </a:p>
          <a:p>
            <a:pPr algn="just">
              <a:defRPr/>
            </a:pPr>
            <a:r>
              <a:rPr lang="es-ES" sz="2600" dirty="0"/>
              <a:t>Los síntomas de TDAH también pueden concurrir temporalmente con otros trastornos( comorbilidad), lo que complica mucho más su diagnóstico.</a:t>
            </a:r>
          </a:p>
          <a:p>
            <a:pPr>
              <a:buFont typeface="Wingdings" charset="0"/>
              <a:buNone/>
              <a:defRPr/>
            </a:pPr>
            <a:endParaRPr lang="es-ES" dirty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9552" y="44626"/>
            <a:ext cx="79032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FF9900"/>
                </a:solidFill>
                <a:latin typeface="+mj-lt"/>
              </a:rPr>
              <a:t>Diagnóstico Diferencial del TDAH</a:t>
            </a:r>
          </a:p>
        </p:txBody>
      </p:sp>
    </p:spTree>
    <p:extLst>
      <p:ext uri="{BB962C8B-B14F-4D97-AF65-F5344CB8AC3E}">
        <p14:creationId xmlns:p14="http://schemas.microsoft.com/office/powerpoint/2010/main" val="2570954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C126E2F9-DB77-4B67-A158-407B1614E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91689"/>
              </p:ext>
            </p:extLst>
          </p:nvPr>
        </p:nvGraphicFramePr>
        <p:xfrm>
          <a:off x="701198" y="825389"/>
          <a:ext cx="7752692" cy="520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580">
                  <a:extLst>
                    <a:ext uri="{9D8B030D-6E8A-4147-A177-3AD203B41FA5}">
                      <a16:colId xmlns:a16="http://schemas.microsoft.com/office/drawing/2014/main" val="4146941162"/>
                    </a:ext>
                  </a:extLst>
                </a:gridCol>
                <a:gridCol w="5827112">
                  <a:extLst>
                    <a:ext uri="{9D8B030D-6E8A-4147-A177-3AD203B41FA5}">
                      <a16:colId xmlns:a16="http://schemas.microsoft.com/office/drawing/2014/main" val="3786961118"/>
                    </a:ext>
                  </a:extLst>
                </a:gridCol>
              </a:tblGrid>
              <a:tr h="822701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 diferencial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Diferencias con el TDAH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375882"/>
                  </a:ext>
                </a:extLst>
              </a:tr>
              <a:tr h="209222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ambientales y otras condiciones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Problemas evolutivos esperados.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Hiperactividad/inatención situacional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Estresores ambientales y/o cambios situacionales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Negligencia y abandono infantil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 estimulación / Sobre estimulación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Altas capacidades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 de aprendizaje no ligadas al TDAH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63388"/>
                  </a:ext>
                </a:extLst>
              </a:tr>
              <a:tr h="519008">
                <a:tc gridSpan="2">
                  <a:txBody>
                    <a:bodyPr/>
                    <a:lstStyle/>
                    <a:p>
                      <a:pPr algn="l"/>
                      <a:r>
                        <a:rPr lang="es-E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Psiquiátricos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56814"/>
                  </a:ext>
                </a:extLst>
              </a:tr>
              <a:tr h="82270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de conducta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TC, la conducta antinormas es intencional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inatención está presente solo en tareas obligatorias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24712"/>
                  </a:ext>
                </a:extLst>
              </a:tr>
              <a:tr h="950582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Trastornos emocionales y adaptativos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cronicidad / fecha de inicio identificable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Acontecimientos externos adversos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TDAH puede manifestar personalidad insegura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85491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39813383-F252-4045-B88D-92B93A54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4626"/>
            <a:ext cx="79032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FF9900"/>
                </a:solidFill>
                <a:latin typeface="+mj-lt"/>
              </a:rPr>
              <a:t>Diagnóstico Diferencial del TDAH</a:t>
            </a:r>
          </a:p>
        </p:txBody>
      </p:sp>
    </p:spTree>
    <p:extLst>
      <p:ext uri="{BB962C8B-B14F-4D97-AF65-F5344CB8AC3E}">
        <p14:creationId xmlns:p14="http://schemas.microsoft.com/office/powerpoint/2010/main" val="1795948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7" y="1052515"/>
            <a:ext cx="8713663" cy="453672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Presentación en un mismo individuo de dos o más enfermedades o trastornos distintos. El TDAH se asocia frecuentemente con otros trastornos psiquiátricos.</a:t>
            </a:r>
          </a:p>
          <a:p>
            <a:pPr algn="just">
              <a:lnSpc>
                <a:spcPct val="90000"/>
              </a:lnSpc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admite que el TDAH </a:t>
            </a:r>
            <a:r>
              <a:rPr lang="ja-JP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puro</a:t>
            </a:r>
            <a:r>
              <a:rPr lang="ja-JP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es algo muy infrecuente. Se calcula que la comorbilidad puede estar presente entre un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50% – 80%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los casos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Kadesco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 y en ocasiones esa comorbilidad es múltiple.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adolescencia/ edad adulta entre un 25-50% presentan uso abusivo o dependencia de sustancias tóxicas.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comorbilidad condiciona la presentación clínica, suele complicar el diagnóstico, empeorar la evolución, pronóstico y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 respuesta al tratamiento.</a:t>
            </a:r>
          </a:p>
          <a:p>
            <a:pPr algn="just">
              <a:lnSpc>
                <a:spcPct val="9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Comorbilidad y TDA</a:t>
            </a:r>
            <a:r>
              <a:rPr lang="es-E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68281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57" y="1517188"/>
            <a:ext cx="8496944" cy="54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s-E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RELACIONADOS  CON LAS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CARACTERÍSTICAS DEL  TDAH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FAVORECEN O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 LA FRECUENCIA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COMORBILIDAD</a:t>
            </a:r>
            <a:r>
              <a:rPr lang="es-E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TRASTORNOS PSIQUIÁTRICOS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s-ES" sz="2000" b="1" dirty="0">
              <a:solidFill>
                <a:srgbClr val="9F29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Presentación y/o subtipo de TDAH COMBINADO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Inicio precoz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Severo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Larga evolución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Que cursa con agresividad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Tratamiento tardío</a:t>
            </a:r>
          </a:p>
          <a:p>
            <a:pPr lvl="1" algn="just">
              <a:lnSpc>
                <a:spcPct val="90000"/>
              </a:lnSpc>
              <a:defRPr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 typeface="Wingdings" charset="0"/>
              <a:buNone/>
              <a:defRPr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72379" y="191028"/>
            <a:ext cx="8748464" cy="28564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s-ES" dirty="0">
                <a:latin typeface="Helvetica"/>
                <a:cs typeface="Helvetica"/>
              </a:rPr>
            </a:br>
            <a:br>
              <a:rPr lang="es-ES" sz="3100" b="1" dirty="0">
                <a:solidFill>
                  <a:srgbClr val="FF6600"/>
                </a:solidFill>
                <a:cs typeface="Helvetica"/>
              </a:rPr>
            </a:br>
            <a:endParaRPr lang="es-ES" sz="3100" b="1" dirty="0">
              <a:solidFill>
                <a:srgbClr val="FF6600"/>
              </a:solidFill>
              <a:cs typeface="Helvetic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87434" y="5571447"/>
            <a:ext cx="6124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*CUANTO MAS TARDE EMPIECE A TRATARSE EL TDAH MAYOR ES EL RIESGO DE COMORIBILIDAD.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B8B794-D356-40FE-894E-8DD89580101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191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Comorbilidad y TDAH</a:t>
            </a:r>
          </a:p>
        </p:txBody>
      </p:sp>
    </p:spTree>
    <p:extLst>
      <p:ext uri="{BB962C8B-B14F-4D97-AF65-F5344CB8AC3E}">
        <p14:creationId xmlns:p14="http://schemas.microsoft.com/office/powerpoint/2010/main" val="4136114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9" y="1628800"/>
            <a:ext cx="8003231" cy="45804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s-E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RELACIONADOS  CON LAS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CARACTERÍSTICAS DE LA  PERSONA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 LA FRECUENCIA 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COMORBILIDAD</a:t>
            </a:r>
            <a:r>
              <a:rPr lang="es-E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TRASTORNOS PSIQUIÁTRICOS</a:t>
            </a:r>
            <a:br>
              <a:rPr lang="es-E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Varones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Adolescencia </a:t>
            </a:r>
            <a:r>
              <a:rPr lang="es-ES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como etapa de vulnerabilidad neuropsicológica.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Trastornos específicos del aprendizaje </a:t>
            </a:r>
            <a:r>
              <a:rPr lang="es-ES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(lectoescritura y matemáticas). </a:t>
            </a:r>
            <a:endParaRPr lang="es-ES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Cuanto mayor sea la edad del paciente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CI bajo 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Escaso nivel cultural y educativo</a:t>
            </a:r>
          </a:p>
          <a:p>
            <a:pPr algn="just">
              <a:lnSpc>
                <a:spcPct val="90000"/>
              </a:lnSpc>
              <a:defRPr/>
            </a:pPr>
            <a:r>
              <a:rPr lang="es-E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Antecedentes Familiares Psiquiátricos</a:t>
            </a:r>
            <a:r>
              <a:rPr lang="es-ES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081262-3D1D-40D5-82CF-492F7E4A4D5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57199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Comorbilidad y TDAH</a:t>
            </a:r>
          </a:p>
        </p:txBody>
      </p:sp>
    </p:spTree>
    <p:extLst>
      <p:ext uri="{BB962C8B-B14F-4D97-AF65-F5344CB8AC3E}">
        <p14:creationId xmlns:p14="http://schemas.microsoft.com/office/powerpoint/2010/main" val="2371054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033067"/>
              </p:ext>
            </p:extLst>
          </p:nvPr>
        </p:nvGraphicFramePr>
        <p:xfrm>
          <a:off x="395536" y="1125538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04788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Comorbilidad más frecuente del TDAH</a:t>
            </a:r>
            <a:endParaRPr lang="es-ES" sz="2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68362" y="1125538"/>
            <a:ext cx="33940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TND: Suele asociarse</a:t>
            </a:r>
          </a:p>
          <a:p>
            <a:pPr>
              <a:defRPr/>
            </a:pP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 al TDAH desde su  	inicio </a:t>
            </a:r>
            <a:endParaRPr lang="es-ES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763713" y="2349500"/>
            <a:ext cx="1778000" cy="1079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  conducta (TC)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1967916"/>
            <a:ext cx="27003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TC: Generalmente secundario al</a:t>
            </a:r>
          </a:p>
          <a:p>
            <a:pPr>
              <a:defRPr/>
            </a:pP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 TDAH</a:t>
            </a:r>
          </a:p>
        </p:txBody>
      </p:sp>
      <p:sp>
        <p:nvSpPr>
          <p:cNvPr id="9" name="Elipse 8"/>
          <p:cNvSpPr/>
          <p:nvPr/>
        </p:nvSpPr>
        <p:spPr>
          <a:xfrm>
            <a:off x="5076827" y="4652963"/>
            <a:ext cx="1871663" cy="647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Afectivo</a:t>
            </a: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999375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02E13DB4-1D48-4F45-A3E2-232ECDB1F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99524"/>
              </p:ext>
            </p:extLst>
          </p:nvPr>
        </p:nvGraphicFramePr>
        <p:xfrm>
          <a:off x="179512" y="260648"/>
          <a:ext cx="8784976" cy="61353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83306525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769031112"/>
                    </a:ext>
                  </a:extLst>
                </a:gridCol>
              </a:tblGrid>
              <a:tr h="80134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COMORBILIDAD TDAH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92190"/>
                  </a:ext>
                </a:extLst>
              </a:tr>
              <a:tr h="106381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negativista desafiante (TND)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Actitudes desafiantes y oposicionistas: 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Beligerantes, discuten las normas, comportamiento obstinado y provocativo.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Comportamiento de irritabilidad y malhumorados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Rabietas de intensidad y frecuencia desproporcionada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78780"/>
                  </a:ext>
                </a:extLst>
              </a:tr>
              <a:tr h="106381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específico del aprendizaje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 notorias en la adquisición y uso de habilidades como la lectura </a:t>
                      </a:r>
                      <a:r>
                        <a:rPr lang="es-E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(dislexia</a:t>
                      </a:r>
                      <a:r>
                        <a:rPr lang="es-ES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expresión escrita y las matemáticas </a:t>
                      </a:r>
                      <a:r>
                        <a:rPr lang="es-E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(discalculia).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común en el TDAH combinado y predominio atencional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Afectación en el rendimiento escolar – posibles fracaso escolar </a:t>
                      </a:r>
                      <a:endParaRPr lang="es-E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81552"/>
                  </a:ext>
                </a:extLst>
              </a:tr>
              <a:tr h="82065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de ansiedad (TA)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de 4 niños con TDAH tiene un TA, predominante en el tipo inatento.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 fobias, temores desproporcionados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relacionadas con el fracaso escolar, críticas recibidas de padres, amigos y profesores.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77096"/>
                  </a:ext>
                </a:extLst>
              </a:tr>
              <a:tr h="106381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de conducta (TC)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Comportamiento antinormas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robo, mentir, hacer daño, frialdad.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Hiperactividad factor de riesgo para inicio del TND y su persistencia.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TDAH 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 riesgo de abuso de consumo de drogas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alcohol en adolescencia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46118"/>
                  </a:ext>
                </a:extLst>
              </a:tr>
              <a:tr h="106381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por consumo de sustancias (TCS)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Abuso de sustancias en presencia de TDAH, Trastorno disocial y bipolar que 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 su riesgo cuando no hay tratamiento </a:t>
                      </a: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abuso de medicación.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 manifestado en adolescentes mayores y jóvenes universitarios.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81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883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F1F88B04-CBDC-47D3-8924-9F274AB68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46457"/>
              </p:ext>
            </p:extLst>
          </p:nvPr>
        </p:nvGraphicFramePr>
        <p:xfrm>
          <a:off x="179512" y="188640"/>
          <a:ext cx="8784976" cy="60346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83306525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76903111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COMORBILIDAD TDAH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92190"/>
                  </a:ext>
                </a:extLst>
              </a:tr>
              <a:tr h="133175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Afectivos Depresivo - Bipolar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Síntomas de apatía </a:t>
                      </a: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(cansado y sin ganas, deseo de estar solo), e 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irritabilidad.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Alteraciones del sueño, apetito ideas de inutilidad. culpa, suicidio, fracaso escolar y empeoramiento de relaciones sociales.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 notoria de estados de animo cambiantes </a:t>
                      </a: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episodios maníacos (aceleración del pensamiento, expansividad).</a:t>
                      </a:r>
                      <a:endParaRPr lang="es-E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78780"/>
                  </a:ext>
                </a:extLst>
              </a:tr>
              <a:tr h="102735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Trastornos del Espectro del Autismo (TEA)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Mayores dificultades de adaptación funcional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Disfuncionalidad cognitiva particular del TDAH y TEA distintas pero sumatorias en presencia de ambos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Alteraciones en flexibilidad cognitiva y abstracción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81552"/>
                  </a:ext>
                </a:extLst>
              </a:tr>
              <a:tr h="1007075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de 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– 60% de comorbilidad de los niños con TIC presentan TDAH, movimientos involuntarios leves.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 grado de 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impulsividad en menores 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empeora el funcionamiento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aumentar problemas de conducta.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77096"/>
                  </a:ext>
                </a:extLst>
              </a:tr>
              <a:tr h="102735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 del desarrollo de la coordinación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Retrasos marcados en la consecución de hitos motores como caminar, gatear. </a:t>
                      </a:r>
                      <a:r>
                        <a:rPr lang="es-E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 caer las cosas, torpeza motora, escaso rendimiento deportivo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Interfiere en el rendimiento académico o con actividades de la vida diaria.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4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050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484786"/>
            <a:ext cx="8784976" cy="482500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El TDAH es un Trastorno del Neurodesarrollo de origen neurobiológico cuyo diagnóstico está basado en criterios clínicos.</a:t>
            </a:r>
          </a:p>
          <a:p>
            <a:pPr marL="0" indent="0">
              <a:buNone/>
              <a:defRPr/>
            </a:pP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Actualmente no existen pruebas neurofisiológicas, bioquímicas, genéticas, de neuroimagen ni neuropsicológicas que actúen como biomarcadores específicos.</a:t>
            </a:r>
          </a:p>
          <a:p>
            <a:pPr>
              <a:defRPr/>
            </a:pP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Las escalas y los cuestionarios aun siendo de utilidad en el proceso diagnóstico, no son suficientes para el mismo.</a:t>
            </a:r>
          </a:p>
          <a:p>
            <a:pPr>
              <a:defRPr/>
            </a:pPr>
            <a:endParaRPr 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El diagnóstico de TDAH requiere elaborar una historia clínica minuciosa que integre diversas fuentes de información, valorando la naturaleza de los síntomas y su grado de repercusión en los diferentes contextos de vida del menor. </a:t>
            </a:r>
          </a:p>
          <a:p>
            <a:pPr>
              <a:defRPr/>
            </a:pPr>
            <a:endParaRPr lang="es-ES_trad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4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67544" y="1484786"/>
            <a:ext cx="8134672" cy="345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S" sz="8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ES" sz="96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622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2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TDAH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136904" cy="43924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Heredabilidad 80% =&gt; Padres afectos y con mismas dificultades de </a:t>
            </a:r>
            <a:r>
              <a:rPr lang="ja-JP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autocontrol</a:t>
            </a:r>
            <a:r>
              <a:rPr lang="ja-JP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que sus hijos y también en el manejo de su propio estrés.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Trastorno crónico; persiste en la adolescencia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(40-70%)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en la edad adulta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(hasta el 50%)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Mal pronóstico si no hay tratamiento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rPr>
              <a:t>Tratamiento INDIVIDUALIZADO (multimodal ha demostrado ser el más eficaz). </a:t>
            </a:r>
          </a:p>
          <a:p>
            <a:pPr eaLnBrk="1" hangingPunct="1">
              <a:defRPr/>
            </a:pPr>
            <a:endParaRPr lang="es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s-E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1134" y="404664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TDAH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9"/>
            <a:ext cx="8352928" cy="489654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2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manifiesta en una serie de conductas molestas y/o  disruptivas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propias de todos los niños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pero que en el TDAH se presentan con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mayor intensidad y frecuencia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s-ES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PROBLEMA DIAGNÓSTICO</a:t>
            </a:r>
            <a:endParaRPr lang="es-ES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¿Dónde acaba la normalidad y comienza la patología?   </a:t>
            </a: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			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Pobre Autorregulación de la Atención y las Emociones así como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poco Control de la Conducta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Gran variabilidad en su actuación diaria	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			 </a:t>
            </a: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PROBLEMA DIAGNÓSTICO</a:t>
            </a:r>
            <a:endParaRPr lang="es-ES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6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99957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es-ES" sz="4000" b="1" dirty="0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TDAH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6"/>
            <a:ext cx="8964488" cy="48963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Impacto en la calidad de vida:</a:t>
            </a:r>
          </a:p>
          <a:p>
            <a:pPr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Interfiere en el desarrollo normal del niño (aspectos médicos, psicológicos, psiquiátricos)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Consecuencias especialmente  negativas tanto para quienes lo padecen  como para  familiares: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Rendimiento académico ( etapa escolar).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Desarrollo de las relaciones sociales.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Desarrollo de la Personalidad y aspectos emocionales.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Relaciones familiares.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Riesgo de accidentes y conductas de riesgo.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il_fi" descr="ninos_hiperactivos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54" y="5157192"/>
            <a:ext cx="2052634" cy="19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1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93031" y="2"/>
            <a:ext cx="6357938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Epidemiología del TDAH</a:t>
            </a:r>
            <a:endParaRPr lang="es-E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601788"/>
            <a:ext cx="8208912" cy="398745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el Trastorno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Neuropsiquiátrico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mayor incidencia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población infantil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6-10% de los niños en edad escolar  (uno por clase).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90 niños con TDAH en una consulta de 1500 cartillas (Taylor,1993).		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Alrededor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del 70%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, 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trastorno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asociado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600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6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5136</Words>
  <Application>Microsoft Office PowerPoint</Application>
  <PresentationFormat>Presentación en pantalla (4:3)</PresentationFormat>
  <Paragraphs>722</Paragraphs>
  <Slides>59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9" baseType="lpstr">
      <vt:lpstr>Arial</vt:lpstr>
      <vt:lpstr>Calibri</vt:lpstr>
      <vt:lpstr>Comic Sans MS</vt:lpstr>
      <vt:lpstr>Corbel</vt:lpstr>
      <vt:lpstr>Helvetica</vt:lpstr>
      <vt:lpstr>Helvetica Light</vt:lpstr>
      <vt:lpstr>Tahoma</vt:lpstr>
      <vt:lpstr>Wingdings</vt:lpstr>
      <vt:lpstr>Wingdings 3</vt:lpstr>
      <vt:lpstr>Tema de Office</vt:lpstr>
      <vt:lpstr>ASPECTOS CLÍNICOS DEL  TDAH I</vt:lpstr>
      <vt:lpstr>PUNTOS A TRATAR</vt:lpstr>
      <vt:lpstr>Introducción al TDAH</vt:lpstr>
      <vt:lpstr>Introducción al TDAH</vt:lpstr>
      <vt:lpstr>Introducción al TDAH</vt:lpstr>
      <vt:lpstr>Introducción al TDAH</vt:lpstr>
      <vt:lpstr>Introducción al TDAH </vt:lpstr>
      <vt:lpstr>Introducción al TDAH</vt:lpstr>
      <vt:lpstr>Epidemiología del TDAH</vt:lpstr>
      <vt:lpstr>Epidemiología del TDAH </vt:lpstr>
      <vt:lpstr>Síntomas PRIMARIOS del TDAH</vt:lpstr>
      <vt:lpstr>SÍNTOMAS ASOCIADOS AL TDAH </vt:lpstr>
      <vt:lpstr>FORMA DE PRESENTACIÓN TIPICA DEL TDAH</vt:lpstr>
      <vt:lpstr>Presentación de PowerPoint</vt:lpstr>
      <vt:lpstr>Presentación de PowerPoint</vt:lpstr>
      <vt:lpstr>Presentaciones del TDAH  DSM 5/ CIE – 11</vt:lpstr>
      <vt:lpstr>Presentación de PowerPoint</vt:lpstr>
      <vt:lpstr>Presentación de PowerPoint</vt:lpstr>
      <vt:lpstr>Presentación de PowerPoint</vt:lpstr>
      <vt:lpstr>Presentación de PowerPoint</vt:lpstr>
      <vt:lpstr>Presentaciones del TDAH </vt:lpstr>
      <vt:lpstr>Presentaciones del TDAH</vt:lpstr>
      <vt:lpstr>Evidencias para Diagnóstico</vt:lpstr>
      <vt:lpstr>Criterios diagnósticos del TDAH según  DSM-5</vt:lpstr>
      <vt:lpstr>Presentación de PowerPoint</vt:lpstr>
      <vt:lpstr>CAMBIOS DSM-V</vt:lpstr>
      <vt:lpstr>DIAGNÓSTICO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Comorbilidad y TDAH</vt:lpstr>
      <vt:lpstr>  </vt:lpstr>
      <vt:lpstr>Presentación de PowerPoint</vt:lpstr>
      <vt:lpstr>Comorbilidad más frecuente del TDAH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Javier Capllonch Ferrer</cp:lastModifiedBy>
  <cp:revision>344</cp:revision>
  <dcterms:modified xsi:type="dcterms:W3CDTF">2019-09-22T20:39:53Z</dcterms:modified>
</cp:coreProperties>
</file>