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7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2" r:id="rId14"/>
    <p:sldId id="289" r:id="rId15"/>
    <p:sldId id="291" r:id="rId16"/>
    <p:sldId id="290" r:id="rId17"/>
    <p:sldId id="272" r:id="rId18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1A"/>
    <a:srgbClr val="3500FF"/>
    <a:srgbClr val="000000"/>
    <a:srgbClr val="FD75B0"/>
    <a:srgbClr val="AE00FF"/>
    <a:srgbClr val="011993"/>
    <a:srgbClr val="0119FF"/>
    <a:srgbClr val="0100FF"/>
    <a:srgbClr val="350000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FE86A-3D97-4682-A27B-DABE8E82580B}" type="datetimeFigureOut">
              <a:rPr lang="es-ES" smtClean="0"/>
              <a:t>31/3/22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DA7C-E427-4EAB-A27C-A5647D89BB1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51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10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4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41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8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14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8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99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63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48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50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2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00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02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CDA7C-E427-4EAB-A27C-A5647D89BB1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31/3/22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B94037CA-5CEA-49DD-9AEC-2AC20B9C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5" y="3429000"/>
            <a:ext cx="3552664" cy="3208316"/>
          </a:xfrm>
          <a:prstGeom prst="rect">
            <a:avLst/>
          </a:prstGeom>
        </p:spPr>
      </p:pic>
      <p:pic>
        <p:nvPicPr>
          <p:cNvPr id="5" name="Imagen 4" descr="TEXTO espia 1 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77" y="1607212"/>
            <a:ext cx="8239052" cy="3273807"/>
          </a:xfrm>
          <a:prstGeom prst="rect">
            <a:avLst/>
          </a:prstGeom>
        </p:spPr>
      </p:pic>
      <p:pic>
        <p:nvPicPr>
          <p:cNvPr id="8" name="Imagen 7" descr="MARCA criptografia 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4" y="285341"/>
            <a:ext cx="1889427" cy="19107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70562" y="575352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i="1" dirty="0" smtClean="0">
                <a:latin typeface="Helvetica" charset="0"/>
                <a:ea typeface="Helvetica" charset="0"/>
                <a:cs typeface="Helvetica" charset="0"/>
              </a:rPr>
              <a:t>Taller manipulativo</a:t>
            </a:r>
          </a:p>
          <a:p>
            <a:r>
              <a:rPr lang="es-ES_tradnl" i="1" dirty="0" smtClean="0">
                <a:latin typeface="Helvetica" charset="0"/>
                <a:ea typeface="Helvetica" charset="0"/>
                <a:cs typeface="Helvetica" charset="0"/>
              </a:rPr>
              <a:t>Contenidos para el profesorado</a:t>
            </a:r>
            <a:endParaRPr lang="es-ES_tradnl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Cifrado de sustitución </a:t>
            </a:r>
            <a:r>
              <a:rPr lang="es-ES_tradnl" b="1" dirty="0" err="1" smtClean="0">
                <a:solidFill>
                  <a:srgbClr val="AE0000"/>
                </a:solidFill>
                <a:latin typeface="Helvetica"/>
                <a:cs typeface="Helvetica"/>
              </a:rPr>
              <a:t>polialfabético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 un </a:t>
            </a:r>
            <a:r>
              <a:rPr lang="es-ES" sz="2800" b="1" i="1" dirty="0">
                <a:latin typeface="Helvetica" charset="0"/>
                <a:ea typeface="Helvetica" charset="0"/>
                <a:cs typeface="Helvetica" charset="0"/>
              </a:rPr>
              <a:t>cifrado de sustitución </a:t>
            </a:r>
            <a:r>
              <a:rPr lang="es-ES" sz="2800" b="1" i="1" dirty="0" err="1">
                <a:latin typeface="Helvetica" charset="0"/>
                <a:ea typeface="Helvetica" charset="0"/>
                <a:cs typeface="Helvetica" charset="0"/>
              </a:rPr>
              <a:t>polialfabético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una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misma letra en dos posiciones diferentes puede dar lugar a dos letras distintas en el mensaje cifrado. </a:t>
            </a:r>
            <a:endParaRPr lang="es-E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Son cifrados que proporcionan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una mayor seguridad que el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César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s-ES" sz="2800" dirty="0" err="1">
                <a:latin typeface="Helvetica" charset="0"/>
                <a:ea typeface="Helvetica" charset="0"/>
                <a:cs typeface="Helvetica" charset="0"/>
              </a:rPr>
              <a:t>Leon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sz="2800" dirty="0" err="1">
                <a:latin typeface="Helvetica" charset="0"/>
                <a:ea typeface="Helvetica" charset="0"/>
                <a:cs typeface="Helvetica" charset="0"/>
              </a:rPr>
              <a:t>Battista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Alberti publicó en </a:t>
            </a:r>
            <a:r>
              <a:rPr lang="es-ES" sz="2800" i="1" dirty="0"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es-ES" sz="2800" i="1" dirty="0" err="1">
                <a:latin typeface="Helvetica" charset="0"/>
                <a:ea typeface="Helvetica" charset="0"/>
                <a:cs typeface="Helvetica" charset="0"/>
              </a:rPr>
              <a:t>Cifris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(1466) el primer sistema de cifrado de sustitución </a:t>
            </a:r>
            <a:r>
              <a:rPr lang="es-ES" sz="2800" dirty="0" err="1">
                <a:latin typeface="Helvetica" charset="0"/>
                <a:ea typeface="Helvetica" charset="0"/>
                <a:cs typeface="Helvetica" charset="0"/>
              </a:rPr>
              <a:t>polialfabético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que se conoce. </a:t>
            </a: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Disco de Alberti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Es un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artilugio que permite cifrar y descifrar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con sustitución </a:t>
            </a:r>
            <a:r>
              <a:rPr lang="es-ES" sz="2800" dirty="0" err="1" smtClean="0">
                <a:latin typeface="Helvetica" charset="0"/>
                <a:ea typeface="Helvetica" charset="0"/>
                <a:cs typeface="Helvetica" charset="0"/>
              </a:rPr>
              <a:t>polialfabética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Consiste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en dos discos ensamblados que giran uno sobre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otro. Según el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cifrado y descifrado propuestos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se hacían varios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giros en el proceso. 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pic>
        <p:nvPicPr>
          <p:cNvPr id="12" name="Imagen 11" descr="Imagen que contiene Círculo&#10;&#10;Descripción generada automáticament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895"/>
          <a:stretch/>
        </p:blipFill>
        <p:spPr bwMode="auto">
          <a:xfrm>
            <a:off x="7162870" y="3897560"/>
            <a:ext cx="1729740" cy="1779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4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Máquina de cifrado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514350" algn="just">
              <a:buClr>
                <a:srgbClr val="000000"/>
              </a:buClr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1711C67-B753-E849-9420-DB66E47E5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27"/>
          <a:stretch/>
        </p:blipFill>
        <p:spPr bwMode="auto">
          <a:xfrm>
            <a:off x="3936000" y="1458288"/>
            <a:ext cx="4320000" cy="4246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MARCA criptografia color.png">
            <a:extLst>
              <a:ext uri="{FF2B5EF4-FFF2-40B4-BE49-F238E27FC236}">
                <a16:creationId xmlns="" xmlns:a16="http://schemas.microsoft.com/office/drawing/2014/main" id="{8E5DC4BC-E536-4D93-9348-776D0790B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0C10267-6941-471C-80CD-02020E1C8A40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E5FB968A-12A0-4BB7-8C8B-B96E01BAD199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70E2E761-90F2-4019-BFE6-9B7D491F479A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10546CAA-8481-4D40-A4B9-26551B1126C1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9" name="Imagen 28" descr="Logotipo_negro_UNIVERSIDADE_DE_VIGO.png">
            <a:extLst>
              <a:ext uri="{FF2B5EF4-FFF2-40B4-BE49-F238E27FC236}">
                <a16:creationId xmlns="" xmlns:a16="http://schemas.microsoft.com/office/drawing/2014/main" id="{2A9F9B45-9351-406A-9DEE-DB23AB1C98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B953E40B-DB14-4855-9937-ACE7F8C0F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15DE679-E6C8-427F-8344-37DCAB854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Objetivos del taller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Se pretende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que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el alumnado comprenda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 implicación de las matemáticas en el cifrado y descifrado de mensajes,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realizando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en primera persona dicho cifrado y descifrado y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protagonizando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personalmente los roles implicados en una comunicación cifrada: emisor, interceptor y receptor.  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Material necesario para el taller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Material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escolar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básico: folios, bolígrafos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azul y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rojo, tijera. 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Material específico</a:t>
            </a: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grpSp>
        <p:nvGrpSpPr>
          <p:cNvPr id="13" name="Grupo 40"/>
          <p:cNvGrpSpPr/>
          <p:nvPr/>
        </p:nvGrpSpPr>
        <p:grpSpPr>
          <a:xfrm>
            <a:off x="1963374" y="3287544"/>
            <a:ext cx="6017870" cy="1993747"/>
            <a:chOff x="0" y="0"/>
            <a:chExt cx="4208642" cy="142557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441450" cy="1425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Imagen que contiene Gráfico&#10;&#10;Descripción generada automáticament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1923" y="166977"/>
              <a:ext cx="1091565" cy="10718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n 22" descr="Imagen que contiene taburete, tabla&#10;&#10;Descripción generada automáticamente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087" y="421419"/>
              <a:ext cx="630555" cy="63055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Imagen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7061" y="2470871"/>
            <a:ext cx="1903349" cy="296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Resultados de aprendizaje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Cifrar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y descifrar mensajes con el cifrado César.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Emplear métodos deductivos para averiguar el sistema de cifrado utilizado en un mensaje.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Construir una máquina de cifrado y descifrado.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Identificar los protagonistas de una comunicación cifrada.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Comprender el papel de la clave en la comunicación cifrada.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Crear distintos cifrados de sustitución con distintas claves.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Cifrar y descifrar con distintos sistemas de sustitución. 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Hallar la clave del cifrado de sustitución conociendo parte del mensaje original.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Comprender la implicación de las matemáticas en comunicaciones secretas.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s-ES_tradnl" sz="2800" dirty="0"/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570" y="290836"/>
            <a:ext cx="9982858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Temporalización </a:t>
            </a:r>
            <a:r>
              <a:rPr lang="es-ES_tradnl" b="1" smtClean="0">
                <a:solidFill>
                  <a:srgbClr val="AE0000"/>
                </a:solidFill>
                <a:latin typeface="Helvetica"/>
                <a:cs typeface="Helvetica"/>
              </a:rPr>
              <a:t>y secuenciación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90 min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El origen de la clave del César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Ejemplo de cifrado y descifrado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Construcción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de la máquina de cifrado y juego de roles</a:t>
            </a:r>
            <a:r>
              <a:rPr lang="es-ES_tradnl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endParaRPr lang="es-ES_tradnl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_tradnl" sz="2800" dirty="0" smtClean="0">
                <a:latin typeface="Helvetica" charset="0"/>
                <a:ea typeface="Helvetica" charset="0"/>
                <a:cs typeface="Helvetica" charset="0"/>
              </a:rPr>
              <a:t>Para profundizar en los cifrados de sustitución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Reto</a:t>
            </a: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4D3D48D9-15F7-49CE-94E5-6905D80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94" y="4721934"/>
            <a:ext cx="3474725" cy="1750393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7" y="1064426"/>
            <a:ext cx="3474725" cy="263846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7083" y="4677273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56094" y="4677273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22271" y="4721934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751" y="5254323"/>
            <a:ext cx="2443863" cy="539256"/>
          </a:xfrm>
          <a:prstGeom prst="rect">
            <a:avLst/>
          </a:prstGeom>
        </p:spPr>
      </p:pic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="" xmlns:a16="http://schemas.microsoft.com/office/drawing/2014/main" id="{ADCD63FA-91BC-479D-B858-52D037FD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488" y="5253274"/>
            <a:ext cx="1441850" cy="640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Criptografía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a </a:t>
            </a:r>
            <a:r>
              <a:rPr lang="es-ES" sz="2800" b="1" i="1" dirty="0" smtClean="0">
                <a:latin typeface="Helvetica" charset="0"/>
                <a:ea typeface="Helvetica" charset="0"/>
                <a:cs typeface="Helvetica" charset="0"/>
              </a:rPr>
              <a:t>criptografía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 es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 ciencia que estudia las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técnicas de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cifrado de mensajes con la finalidad de hacerlos solamente comprensibles para los receptores autorizados. </a:t>
            </a:r>
          </a:p>
          <a:p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 contraposición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a la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criptografía, el </a:t>
            </a:r>
            <a:r>
              <a:rPr lang="es-ES" sz="2800" b="1" i="1" dirty="0">
                <a:latin typeface="Helvetica" charset="0"/>
                <a:ea typeface="Helvetica" charset="0"/>
                <a:cs typeface="Helvetica" charset="0"/>
              </a:rPr>
              <a:t>criptoanálisis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estudia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los cifrados con el objetivo de romper su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seguridad y permitir que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los mensajes puedan ser descifrados por receptores no autorizados.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El cifrado del César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514158" y="1668215"/>
            <a:ext cx="9163683" cy="413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Es uno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de los primeros sistemas de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cifrado. </a:t>
            </a: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Julio César observaba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como sus mensajeros eran interceptados constantemente por sus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enemigos y estos podían descubrir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las instrucciones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militares. 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D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ecidió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enviar sus mensajes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cifrados mediante la sustitución de cada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letra del mensaje original por la que está situada 3 posiciones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después.</a:t>
            </a:r>
          </a:p>
        </p:txBody>
      </p:sp>
    </p:spTree>
    <p:extLst>
      <p:ext uri="{BB962C8B-B14F-4D97-AF65-F5344CB8AC3E}">
        <p14:creationId xmlns:p14="http://schemas.microsoft.com/office/powerpoint/2010/main" val="20456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9757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El cifrado del César: ejemplo</a:t>
            </a:r>
          </a:p>
        </p:txBody>
      </p:sp>
      <p:pic>
        <p:nvPicPr>
          <p:cNvPr id="37" name="Imagen 36" descr="MARCA criptografia color.png">
            <a:extLst>
              <a:ext uri="{FF2B5EF4-FFF2-40B4-BE49-F238E27FC236}">
                <a16:creationId xmlns="" xmlns:a16="http://schemas.microsoft.com/office/drawing/2014/main" id="{9CFCD8DA-4177-487C-B8CC-06055A7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4978FD41-E0EF-4A08-9624-69563996DE63}"/>
              </a:ext>
            </a:extLst>
          </p:cNvPr>
          <p:cNvSpPr txBox="1"/>
          <p:nvPr/>
        </p:nvSpPr>
        <p:spPr>
          <a:xfrm>
            <a:off x="321355" y="1615080"/>
            <a:ext cx="106948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S</a:t>
            </a:r>
            <a:r>
              <a:rPr lang="es-ES_tradnl" sz="3600" b="1" dirty="0" smtClean="0">
                <a:latin typeface="Herculanum"/>
                <a:cs typeface="Herculanum"/>
              </a:rPr>
              <a:t> 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O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L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0</a:t>
            </a:r>
            <a:r>
              <a:rPr lang="es-ES_tradnl" sz="1800" b="1" dirty="0" smtClean="0">
                <a:latin typeface="Herculanum"/>
                <a:cs typeface="Herculanum"/>
              </a:rPr>
              <a:t>       </a:t>
            </a:r>
            <a:endParaRPr lang="es-ES_tradnl" sz="1800" b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="" xmlns:a16="http://schemas.microsoft.com/office/drawing/2014/main" id="{B19F2A7D-E104-46FD-81CA-40E2BC8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959" y="125740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V</a:t>
            </a:r>
            <a:r>
              <a:rPr lang="es-ES_tradnl" sz="3892" b="1" dirty="0" smtClean="0">
                <a:latin typeface="Herculanum"/>
                <a:cs typeface="Herculanum"/>
              </a:rPr>
              <a:t>  </a:t>
            </a:r>
            <a:endParaRPr lang="es-ES_tradnl" sz="3892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R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Ñ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G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G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R</a:t>
            </a: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C4A53EA2-381D-486C-95A5-78D1B911EFCB}"/>
              </a:ext>
            </a:extLst>
          </p:cNvPr>
          <p:cNvCxnSpPr/>
          <p:nvPr/>
        </p:nvCxnSpPr>
        <p:spPr>
          <a:xfrm>
            <a:off x="5990428" y="1929829"/>
            <a:ext cx="534723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94181AC7-7D21-4E9A-9EAF-EC8C4E76B93D}"/>
              </a:ext>
            </a:extLst>
          </p:cNvPr>
          <p:cNvCxnSpPr/>
          <p:nvPr/>
        </p:nvCxnSpPr>
        <p:spPr>
          <a:xfrm>
            <a:off x="5952694" y="303530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97E84818-4701-4875-8A56-0B8700950CBA}"/>
              </a:ext>
            </a:extLst>
          </p:cNvPr>
          <p:cNvCxnSpPr/>
          <p:nvPr/>
        </p:nvCxnSpPr>
        <p:spPr>
          <a:xfrm>
            <a:off x="5952694" y="248594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="" xmlns:a16="http://schemas.microsoft.com/office/drawing/2014/main" id="{F2F89E30-2C20-4F4B-B958-A4D90579AF75}"/>
              </a:ext>
            </a:extLst>
          </p:cNvPr>
          <p:cNvCxnSpPr/>
          <p:nvPr/>
        </p:nvCxnSpPr>
        <p:spPr>
          <a:xfrm>
            <a:off x="5951344" y="413095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1385ECA5-BA1A-46CA-87FB-E5E2C5620D20}"/>
              </a:ext>
            </a:extLst>
          </p:cNvPr>
          <p:cNvCxnSpPr/>
          <p:nvPr/>
        </p:nvCxnSpPr>
        <p:spPr>
          <a:xfrm>
            <a:off x="5952694" y="5246370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4A07A8D6-C673-49ED-91AD-A9559E09F56D}"/>
              </a:ext>
            </a:extLst>
          </p:cNvPr>
          <p:cNvCxnSpPr/>
          <p:nvPr/>
        </p:nvCxnSpPr>
        <p:spPr>
          <a:xfrm>
            <a:off x="5951345" y="466167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="" xmlns:a16="http://schemas.microsoft.com/office/drawing/2014/main" id="{7A91B55A-3310-4213-A9B6-F2622628F477}"/>
              </a:ext>
            </a:extLst>
          </p:cNvPr>
          <p:cNvCxnSpPr/>
          <p:nvPr/>
        </p:nvCxnSpPr>
        <p:spPr>
          <a:xfrm>
            <a:off x="5951343" y="3600239"/>
            <a:ext cx="57380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B5FF6C30-86C1-4BFD-B7C5-694A6FF4DFD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65EEF9EF-EE37-43ED-9A88-364EB4F2633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92135F4A-3FB1-4A95-85B9-B5D64DDE3AD0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6CB2DFE-1FF3-4CC7-B49E-A805BACCA6ED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6" name="Imagen 25" descr="Logotipo_negro_UNIVERSIDADE_DE_VIGO.png">
            <a:extLst>
              <a:ext uri="{FF2B5EF4-FFF2-40B4-BE49-F238E27FC236}">
                <a16:creationId xmlns="" xmlns:a16="http://schemas.microsoft.com/office/drawing/2014/main" id="{0D6E765C-C1B9-43C0-969D-7C45DD4C07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ACC4016-2CF1-48CB-9F37-1A8EDD0D3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7FD9849-261B-4654-867B-AB9AF9606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Clave del César: 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1651" y="1600203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3892" i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852231" y="2224734"/>
          <a:ext cx="84851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0608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/>
          </p:nvPr>
        </p:nvGraphicFramePr>
        <p:xfrm>
          <a:off x="2698489" y="3905219"/>
          <a:ext cx="693228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325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>
                          <a:latin typeface="Herculanum"/>
                          <a:cs typeface="Herculanum"/>
                        </a:rPr>
                        <a:t>Z</a:t>
                      </a:r>
                      <a:endParaRPr lang="es-ES_tradnl" sz="2800" b="1" i="0" dirty="0">
                        <a:latin typeface="Herculanum"/>
                        <a:cs typeface="Herculanum"/>
                      </a:endParaRP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Z</a:t>
                      </a:r>
                      <a:endParaRPr lang="es-ES_tradnl" sz="2800" b="1" i="0" dirty="0">
                        <a:solidFill>
                          <a:schemeClr val="bg1"/>
                        </a:solidFill>
                        <a:latin typeface="Herculanum"/>
                        <a:cs typeface="Herculanum"/>
                      </a:endParaRP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Imagen 28" descr="MARCA criptografia color.png">
            <a:extLst>
              <a:ext uri="{FF2B5EF4-FFF2-40B4-BE49-F238E27FC236}">
                <a16:creationId xmlns="" xmlns:a16="http://schemas.microsoft.com/office/drawing/2014/main" id="{1A2C1D0C-1807-4BEB-B41B-57DD7D9D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21FB98DC-71F7-4E44-B117-A13C36FA21C3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84D6A45-34AD-4B9C-ADE3-407624DC4451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C28E2D9F-A4AE-4907-85C3-079AFD0D554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78EED9D1-874A-4FFB-8FD5-237DAC272909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="" xmlns:a16="http://schemas.microsoft.com/office/drawing/2014/main" id="{BF79789F-4243-4582-A5B3-63C2611FA4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020FD0AC-C9B3-4975-85A4-A56B9A711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C4C9B52B-160F-4F29-8BA0-405A967B0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4509" y="452315"/>
            <a:ext cx="9489656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AE0000"/>
                </a:solidFill>
                <a:latin typeface="Helvetica"/>
                <a:cs typeface="Helvetica"/>
              </a:rPr>
              <a:t>Descifrado con cifrado </a:t>
            </a:r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César: ejemplo</a:t>
            </a:r>
          </a:p>
        </p:txBody>
      </p:sp>
      <p:pic>
        <p:nvPicPr>
          <p:cNvPr id="37" name="Imagen 36" descr="MARCA criptografia color.png">
            <a:extLst>
              <a:ext uri="{FF2B5EF4-FFF2-40B4-BE49-F238E27FC236}">
                <a16:creationId xmlns="" xmlns:a16="http://schemas.microsoft.com/office/drawing/2014/main" id="{9CFCD8DA-4177-487C-B8CC-06055A7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4978FD41-E0EF-4A08-9624-69563996DE63}"/>
              </a:ext>
            </a:extLst>
          </p:cNvPr>
          <p:cNvSpPr txBox="1"/>
          <p:nvPr/>
        </p:nvSpPr>
        <p:spPr>
          <a:xfrm>
            <a:off x="424097" y="1592757"/>
            <a:ext cx="106948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V</a:t>
            </a:r>
            <a:r>
              <a:rPr lang="es-ES_tradnl" sz="3600" b="1" dirty="0" smtClean="0">
                <a:latin typeface="Herculanum"/>
                <a:cs typeface="Herculanum"/>
              </a:rPr>
              <a:t> 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R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Ñ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G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D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G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AE001A"/>
                </a:solidFill>
                <a:latin typeface="Herculanum"/>
                <a:cs typeface="Herculanum"/>
              </a:rPr>
              <a:t>R</a:t>
            </a:r>
            <a:r>
              <a:rPr lang="es-ES_tradnl" sz="1800" b="1" dirty="0" smtClean="0">
                <a:latin typeface="Herculanum"/>
                <a:cs typeface="Herculanum"/>
              </a:rPr>
              <a:t>       </a:t>
            </a:r>
            <a:endParaRPr lang="es-ES_tradnl" sz="1800" b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="" xmlns:a16="http://schemas.microsoft.com/office/drawing/2014/main" id="{B19F2A7D-E104-46FD-81CA-40E2BC8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959" y="125740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3500FF"/>
                </a:solidFill>
                <a:latin typeface="Herculanum"/>
                <a:cs typeface="Herculanum"/>
              </a:rPr>
              <a:t>S  </a:t>
            </a:r>
            <a:endParaRPr lang="es-ES_tradnl" sz="3892" b="1" dirty="0">
              <a:solidFill>
                <a:srgbClr val="3500FF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0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L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</a:p>
          <a:p>
            <a:pPr marL="0" algn="ctr">
              <a:buNone/>
            </a:pPr>
            <a:r>
              <a:rPr lang="es-ES_tradnl" sz="3892" b="1" dirty="0">
                <a:solidFill>
                  <a:srgbClr val="3500FF"/>
                </a:solidFill>
                <a:latin typeface="Herculanum"/>
                <a:cs typeface="Herculanum"/>
              </a:rPr>
              <a:t>0</a:t>
            </a: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C4A53EA2-381D-486C-95A5-78D1B911EFCB}"/>
              </a:ext>
            </a:extLst>
          </p:cNvPr>
          <p:cNvCxnSpPr/>
          <p:nvPr/>
        </p:nvCxnSpPr>
        <p:spPr>
          <a:xfrm>
            <a:off x="5990428" y="1929829"/>
            <a:ext cx="534723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94181AC7-7D21-4E9A-9EAF-EC8C4E76B93D}"/>
              </a:ext>
            </a:extLst>
          </p:cNvPr>
          <p:cNvCxnSpPr/>
          <p:nvPr/>
        </p:nvCxnSpPr>
        <p:spPr>
          <a:xfrm>
            <a:off x="5952694" y="303530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97E84818-4701-4875-8A56-0B8700950CBA}"/>
              </a:ext>
            </a:extLst>
          </p:cNvPr>
          <p:cNvCxnSpPr/>
          <p:nvPr/>
        </p:nvCxnSpPr>
        <p:spPr>
          <a:xfrm>
            <a:off x="5952694" y="248594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="" xmlns:a16="http://schemas.microsoft.com/office/drawing/2014/main" id="{F2F89E30-2C20-4F4B-B958-A4D90579AF75}"/>
              </a:ext>
            </a:extLst>
          </p:cNvPr>
          <p:cNvCxnSpPr/>
          <p:nvPr/>
        </p:nvCxnSpPr>
        <p:spPr>
          <a:xfrm>
            <a:off x="5951344" y="413095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1385ECA5-BA1A-46CA-87FB-E5E2C5620D20}"/>
              </a:ext>
            </a:extLst>
          </p:cNvPr>
          <p:cNvCxnSpPr/>
          <p:nvPr/>
        </p:nvCxnSpPr>
        <p:spPr>
          <a:xfrm>
            <a:off x="5952694" y="5246370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4A07A8D6-C673-49ED-91AD-A9559E09F56D}"/>
              </a:ext>
            </a:extLst>
          </p:cNvPr>
          <p:cNvCxnSpPr/>
          <p:nvPr/>
        </p:nvCxnSpPr>
        <p:spPr>
          <a:xfrm>
            <a:off x="5951345" y="466167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="" xmlns:a16="http://schemas.microsoft.com/office/drawing/2014/main" id="{7A91B55A-3310-4213-A9B6-F2622628F477}"/>
              </a:ext>
            </a:extLst>
          </p:cNvPr>
          <p:cNvCxnSpPr/>
          <p:nvPr/>
        </p:nvCxnSpPr>
        <p:spPr>
          <a:xfrm>
            <a:off x="5951343" y="3600239"/>
            <a:ext cx="57380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B5FF6C30-86C1-4BFD-B7C5-694A6FF4DFD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65EEF9EF-EE37-43ED-9A88-364EB4F2633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92135F4A-3FB1-4A95-85B9-B5D64DDE3AD0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6CB2DFE-1FF3-4CC7-B49E-A805BACCA6ED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6" name="Imagen 25" descr="Logotipo_negro_UNIVERSIDADE_DE_VIGO.png">
            <a:extLst>
              <a:ext uri="{FF2B5EF4-FFF2-40B4-BE49-F238E27FC236}">
                <a16:creationId xmlns="" xmlns:a16="http://schemas.microsoft.com/office/drawing/2014/main" id="{0D6E765C-C1B9-43C0-969D-7C45DD4C07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ACC4016-2CF1-48CB-9F37-1A8EDD0D3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7FD9849-261B-4654-867B-AB9AF9606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Cifrados de sustitución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Los</a:t>
            </a:r>
            <a:r>
              <a:rPr lang="es-ES" sz="2800" b="1" i="1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" sz="2800" b="1" i="1" dirty="0">
                <a:latin typeface="Helvetica" charset="0"/>
                <a:ea typeface="Helvetica" charset="0"/>
                <a:cs typeface="Helvetica" charset="0"/>
              </a:rPr>
              <a:t>cifrados de sustitución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 son aquellos en los que los mensajes se dividen en unidades más pequeñas,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por ejemplo letras. Estas se sustituyen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por otras unidades siguiendo un patrón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(por ejemplo, una clave) conocido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por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el emisor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y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el receptor con las siguientes características: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  <a:p>
            <a:pPr lvl="0"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encillo para poder cifrar 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y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descifrar  rápidamente.</a:t>
            </a:r>
            <a:endParaRPr lang="es-ES_tradnl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 lvl="0"/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Fácil de transmitir para evitar riesgos.</a:t>
            </a:r>
            <a:endParaRPr lang="es-ES_tradnl" sz="2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AE0000"/>
                </a:solidFill>
                <a:latin typeface="Helvetica"/>
                <a:cs typeface="Helvetica"/>
              </a:rPr>
              <a:t>Claves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4158" y="1630045"/>
            <a:ext cx="9163683" cy="41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800" i="1" dirty="0" smtClean="0">
                <a:latin typeface="Helvetica" charset="0"/>
                <a:ea typeface="Helvetica" charset="0"/>
                <a:cs typeface="Helvetica" charset="0"/>
              </a:rPr>
              <a:t>Una</a:t>
            </a:r>
            <a:r>
              <a:rPr lang="es-ES" sz="2800" b="1" i="1" dirty="0" smtClean="0">
                <a:latin typeface="Helvetica" charset="0"/>
                <a:ea typeface="Helvetica" charset="0"/>
                <a:cs typeface="Helvetica" charset="0"/>
              </a:rPr>
              <a:t> clave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 es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cierta información (puede ser una palabra, un número…),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conocida solamente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por emisor y receptor, ya que permite cifrar y descifrar cualquier mensaje. </a:t>
            </a:r>
            <a:endParaRPr lang="es-E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En el cifrado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César la clave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es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el número 3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el número que indica el desplazamiento del alfabeto utilizado. </a:t>
            </a:r>
            <a:endParaRPr lang="es-ES" sz="2800" dirty="0" smtClean="0">
              <a:latin typeface="Helvetica" charset="0"/>
              <a:ea typeface="Helvetica" charset="0"/>
              <a:cs typeface="Helvetica" charset="0"/>
            </a:endParaRPr>
          </a:p>
          <a:p>
            <a:pPr>
              <a:spcAft>
                <a:spcPts val="600"/>
              </a:spcAft>
            </a:pP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Cambiando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la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clave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3 otro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número del 1 al </a:t>
            </a:r>
            <a:r>
              <a:rPr lang="es-ES" sz="2800" dirty="0" smtClean="0">
                <a:latin typeface="Helvetica" charset="0"/>
                <a:ea typeface="Helvetica" charset="0"/>
                <a:cs typeface="Helvetica" charset="0"/>
              </a:rPr>
              <a:t>26, </a:t>
            </a:r>
            <a:r>
              <a:rPr lang="es-ES" sz="2800" dirty="0">
                <a:latin typeface="Helvetica" charset="0"/>
                <a:ea typeface="Helvetica" charset="0"/>
                <a:cs typeface="Helvetica" charset="0"/>
              </a:rPr>
              <a:t>obtenemos otro cifrado de sustitución distinto.</a:t>
            </a:r>
            <a:r>
              <a:rPr lang="es-ES_tradnl" sz="28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40" name="Imagen 39" descr="MARCA criptografia color.png">
            <a:extLst>
              <a:ext uri="{FF2B5EF4-FFF2-40B4-BE49-F238E27FC236}">
                <a16:creationId xmlns="" xmlns:a16="http://schemas.microsoft.com/office/drawing/2014/main" id="{CDDFEE8C-E1BF-4136-952A-9687D8B9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57029C41-815E-4025-BFCA-D97FB31C9CC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69E92B0E-3AC6-4D63-AF23-EC20352D937F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364BC31-C06C-46FF-A2F2-D33532F260C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C2AE884-0DB8-4245-BEA5-F89D8F72024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0" name="Imagen 19" descr="Logotipo_negro_UNIVERSIDADE_DE_VIGO.png">
            <a:extLst>
              <a:ext uri="{FF2B5EF4-FFF2-40B4-BE49-F238E27FC236}">
                <a16:creationId xmlns="" xmlns:a16="http://schemas.microsoft.com/office/drawing/2014/main" id="{42F42761-443F-445D-8C53-6F46C4B2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C1AAA0D4-057C-4FCB-9F9A-80BC60394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FA6F8A5-8916-4774-A3FA-C2D4056CF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9757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>
                <a:solidFill>
                  <a:srgbClr val="AE0000"/>
                </a:solidFill>
                <a:latin typeface="Helvetica"/>
                <a:cs typeface="Helvetica"/>
              </a:rPr>
              <a:t>Cifrado con clave 5: </a:t>
            </a:r>
            <a:r>
              <a:rPr lang="es-ES_tradnl" sz="4000" b="1" dirty="0">
                <a:solidFill>
                  <a:srgbClr val="AE0000"/>
                </a:solidFill>
                <a:latin typeface="Helvetica"/>
                <a:cs typeface="Helvetica"/>
              </a:rPr>
              <a:t>ejemplo</a:t>
            </a:r>
          </a:p>
        </p:txBody>
      </p:sp>
      <p:pic>
        <p:nvPicPr>
          <p:cNvPr id="37" name="Imagen 36" descr="MARCA criptografia color.png">
            <a:extLst>
              <a:ext uri="{FF2B5EF4-FFF2-40B4-BE49-F238E27FC236}">
                <a16:creationId xmlns="" xmlns:a16="http://schemas.microsoft.com/office/drawing/2014/main" id="{9CFCD8DA-4177-487C-B8CC-06055A7C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4978FD41-E0EF-4A08-9624-69563996DE63}"/>
              </a:ext>
            </a:extLst>
          </p:cNvPr>
          <p:cNvSpPr txBox="1"/>
          <p:nvPr/>
        </p:nvSpPr>
        <p:spPr>
          <a:xfrm>
            <a:off x="321355" y="1615080"/>
            <a:ext cx="106948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S</a:t>
            </a:r>
            <a:r>
              <a:rPr lang="es-ES_tradnl" sz="3600" b="1" dirty="0" smtClean="0">
                <a:latin typeface="Herculanum"/>
                <a:cs typeface="Herculanum"/>
              </a:rPr>
              <a:t> 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O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L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A</a:t>
            </a:r>
            <a:r>
              <a:rPr lang="es-ES_tradnl" sz="3600" b="1" dirty="0" smtClean="0">
                <a:latin typeface="Herculanum"/>
                <a:cs typeface="Herculanum"/>
              </a:rPr>
              <a:t>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D</a:t>
            </a:r>
            <a:r>
              <a:rPr lang="es-ES_tradnl" sz="3600" b="1" dirty="0" smtClean="0">
                <a:latin typeface="Herculanum"/>
                <a:cs typeface="Herculanum"/>
              </a:rPr>
              <a:t>         </a:t>
            </a:r>
            <a:endParaRPr lang="es-ES_tradnl" sz="3600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600" b="1" dirty="0">
                <a:solidFill>
                  <a:srgbClr val="3500FF"/>
                </a:solidFill>
                <a:latin typeface="Herculanum"/>
                <a:cs typeface="Herculanum"/>
              </a:rPr>
              <a:t>0</a:t>
            </a:r>
            <a:r>
              <a:rPr lang="es-ES_tradnl" sz="1800" b="1" dirty="0" smtClean="0">
                <a:latin typeface="Herculanum"/>
                <a:cs typeface="Herculanum"/>
              </a:rPr>
              <a:t>       </a:t>
            </a:r>
            <a:endParaRPr lang="es-ES_tradnl" sz="1800" b="1" dirty="0">
              <a:solidFill>
                <a:srgbClr val="AE001A"/>
              </a:solidFill>
              <a:latin typeface="Herculanum"/>
              <a:cs typeface="Herculanum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="" xmlns:a16="http://schemas.microsoft.com/office/drawing/2014/main" id="{B19F2A7D-E104-46FD-81CA-40E2BC89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574" y="1059435"/>
            <a:ext cx="8229600" cy="4525963"/>
          </a:xfrm>
        </p:spPr>
        <p:txBody>
          <a:bodyPr>
            <a:normAutofit lnSpcReduction="10000"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AE001A"/>
                </a:solidFill>
                <a:latin typeface="Herculanum"/>
                <a:cs typeface="Herculanum"/>
              </a:rPr>
              <a:t>X</a:t>
            </a:r>
            <a:endParaRPr lang="es-ES_tradnl" sz="3892" b="1" dirty="0"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AE001A"/>
                </a:solidFill>
                <a:latin typeface="Herculanum"/>
                <a:cs typeface="Herculanum"/>
              </a:rPr>
              <a:t>T</a:t>
            </a:r>
            <a:endParaRPr lang="es-ES_tradnl" sz="3892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>
                <a:solidFill>
                  <a:srgbClr val="AE001A"/>
                </a:solidFill>
                <a:latin typeface="Herculanum"/>
                <a:cs typeface="Herculanum"/>
              </a:rPr>
              <a:t>P</a:t>
            </a: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AE001A"/>
                </a:solidFill>
                <a:latin typeface="Herculanum"/>
                <a:cs typeface="Herculanum"/>
              </a:rPr>
              <a:t>I</a:t>
            </a:r>
            <a:endParaRPr lang="es-ES_tradnl" sz="3892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AE001A"/>
                </a:solidFill>
                <a:latin typeface="Herculanum"/>
                <a:cs typeface="Herculanum"/>
              </a:rPr>
              <a:t>F</a:t>
            </a:r>
            <a:endParaRPr lang="es-ES_tradnl" sz="3892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r>
              <a:rPr lang="es-ES_tradnl" sz="3892" b="1" dirty="0" smtClean="0">
                <a:solidFill>
                  <a:srgbClr val="AE001A"/>
                </a:solidFill>
                <a:latin typeface="Herculanum"/>
                <a:cs typeface="Herculanum"/>
              </a:rPr>
              <a:t>T</a:t>
            </a:r>
            <a:endParaRPr lang="es-ES_tradnl" sz="3892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endParaRPr lang="es-ES_tradnl" sz="3892" b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="" xmlns:a16="http://schemas.microsoft.com/office/drawing/2014/main" id="{C4A53EA2-381D-486C-95A5-78D1B911EFCB}"/>
              </a:ext>
            </a:extLst>
          </p:cNvPr>
          <p:cNvCxnSpPr/>
          <p:nvPr/>
        </p:nvCxnSpPr>
        <p:spPr>
          <a:xfrm>
            <a:off x="5990428" y="1929829"/>
            <a:ext cx="534723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94181AC7-7D21-4E9A-9EAF-EC8C4E76B93D}"/>
              </a:ext>
            </a:extLst>
          </p:cNvPr>
          <p:cNvCxnSpPr/>
          <p:nvPr/>
        </p:nvCxnSpPr>
        <p:spPr>
          <a:xfrm>
            <a:off x="5952694" y="303530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97E84818-4701-4875-8A56-0B8700950CBA}"/>
              </a:ext>
            </a:extLst>
          </p:cNvPr>
          <p:cNvCxnSpPr/>
          <p:nvPr/>
        </p:nvCxnSpPr>
        <p:spPr>
          <a:xfrm>
            <a:off x="5952694" y="2485947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="" xmlns:a16="http://schemas.microsoft.com/office/drawing/2014/main" id="{F2F89E30-2C20-4F4B-B958-A4D90579AF75}"/>
              </a:ext>
            </a:extLst>
          </p:cNvPr>
          <p:cNvCxnSpPr/>
          <p:nvPr/>
        </p:nvCxnSpPr>
        <p:spPr>
          <a:xfrm>
            <a:off x="5951344" y="413095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1385ECA5-BA1A-46CA-87FB-E5E2C5620D20}"/>
              </a:ext>
            </a:extLst>
          </p:cNvPr>
          <p:cNvCxnSpPr/>
          <p:nvPr/>
        </p:nvCxnSpPr>
        <p:spPr>
          <a:xfrm>
            <a:off x="5952694" y="5246370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4A07A8D6-C673-49ED-91AD-A9559E09F56D}"/>
              </a:ext>
            </a:extLst>
          </p:cNvPr>
          <p:cNvCxnSpPr/>
          <p:nvPr/>
        </p:nvCxnSpPr>
        <p:spPr>
          <a:xfrm>
            <a:off x="5951345" y="4661678"/>
            <a:ext cx="573807" cy="158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="" xmlns:a16="http://schemas.microsoft.com/office/drawing/2014/main" id="{7A91B55A-3310-4213-A9B6-F2622628F477}"/>
              </a:ext>
            </a:extLst>
          </p:cNvPr>
          <p:cNvCxnSpPr/>
          <p:nvPr/>
        </p:nvCxnSpPr>
        <p:spPr>
          <a:xfrm>
            <a:off x="5951343" y="3600239"/>
            <a:ext cx="573808" cy="15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B5FF6C30-86C1-4BFD-B7C5-694A6FF4DFD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65EEF9EF-EE37-43ED-9A88-364EB4F2633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92135F4A-3FB1-4A95-85B9-B5D64DDE3AD0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06CB2DFE-1FF3-4CC7-B49E-A805BACCA6ED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6" name="Imagen 25" descr="Logotipo_negro_UNIVERSIDADE_DE_VIGO.png">
            <a:extLst>
              <a:ext uri="{FF2B5EF4-FFF2-40B4-BE49-F238E27FC236}">
                <a16:creationId xmlns="" xmlns:a16="http://schemas.microsoft.com/office/drawing/2014/main" id="{0D6E765C-C1B9-43C0-969D-7C45DD4C07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6ACC4016-2CF1-48CB-9F37-1A8EDD0D3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7FD9849-261B-4654-867B-AB9AF9606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791</Words>
  <Application>Microsoft Macintosh PowerPoint</Application>
  <PresentationFormat>Panorámica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Helvetica</vt:lpstr>
      <vt:lpstr>Herculanum</vt:lpstr>
      <vt:lpstr>Arial</vt:lpstr>
      <vt:lpstr>Tema de Office</vt:lpstr>
      <vt:lpstr>Presentación de PowerPoint</vt:lpstr>
      <vt:lpstr>Criptografía</vt:lpstr>
      <vt:lpstr>El cifrado del César</vt:lpstr>
      <vt:lpstr>El cifrado del César: ejemplo</vt:lpstr>
      <vt:lpstr>Clave del César: 3</vt:lpstr>
      <vt:lpstr>Descifrado con cifrado César: ejemplo</vt:lpstr>
      <vt:lpstr>Cifrados de sustitución</vt:lpstr>
      <vt:lpstr>Claves</vt:lpstr>
      <vt:lpstr>Cifrado con clave 5: ejemplo</vt:lpstr>
      <vt:lpstr>Cifrado de sustitución polialfabético</vt:lpstr>
      <vt:lpstr>Disco de Alberti</vt:lpstr>
      <vt:lpstr>Máquina de cifrado </vt:lpstr>
      <vt:lpstr>Objetivos del taller</vt:lpstr>
      <vt:lpstr>Material necesario para el taller</vt:lpstr>
      <vt:lpstr>Resultados de aprendizaje</vt:lpstr>
      <vt:lpstr>Temporalización y secuenciación</vt:lpstr>
      <vt:lpstr>Presentación de PowerPoint</vt:lpstr>
    </vt:vector>
  </TitlesOfParts>
  <Company>USC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Usuario de Microsoft Office</cp:lastModifiedBy>
  <cp:revision>87</cp:revision>
  <cp:lastPrinted>2022-03-31T10:24:57Z</cp:lastPrinted>
  <dcterms:created xsi:type="dcterms:W3CDTF">2020-10-31T16:02:50Z</dcterms:created>
  <dcterms:modified xsi:type="dcterms:W3CDTF">2022-03-31T10:38:46Z</dcterms:modified>
</cp:coreProperties>
</file>