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Lst>
  <p:notesMasterIdLst>
    <p:notesMasterId r:id="rId18"/>
  </p:notesMasterIdLst>
  <p:sldIdLst>
    <p:sldId id="256" r:id="rId3"/>
    <p:sldId id="267" r:id="rId4"/>
    <p:sldId id="257" r:id="rId5"/>
    <p:sldId id="258" r:id="rId6"/>
    <p:sldId id="259" r:id="rId7"/>
    <p:sldId id="288" r:id="rId8"/>
    <p:sldId id="289" r:id="rId9"/>
    <p:sldId id="260" r:id="rId10"/>
    <p:sldId id="286" r:id="rId11"/>
    <p:sldId id="285" r:id="rId12"/>
    <p:sldId id="283" r:id="rId13"/>
    <p:sldId id="284" r:id="rId14"/>
    <p:sldId id="266" r:id="rId15"/>
    <p:sldId id="268" r:id="rId16"/>
    <p:sldId id="287"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4" autoAdjust="0"/>
    <p:restoredTop sz="85529" autoAdjust="0"/>
  </p:normalViewPr>
  <p:slideViewPr>
    <p:cSldViewPr snapToGrid="0" snapToObjects="1">
      <p:cViewPr varScale="1">
        <p:scale>
          <a:sx n="78" d="100"/>
          <a:sy n="78" d="100"/>
        </p:scale>
        <p:origin x="139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71720-1C63-4FA4-9556-0CF931606C15}" type="datetimeFigureOut">
              <a:rPr lang="es-ES" smtClean="0"/>
              <a:t>25/09/2019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5E0BD-EF6B-4E80-A1E0-7E7949DF25D1}" type="slidenum">
              <a:rPr lang="es-ES" smtClean="0"/>
              <a:t>‹Nº›</a:t>
            </a:fld>
            <a:endParaRPr lang="es-ES"/>
          </a:p>
        </p:txBody>
      </p:sp>
    </p:spTree>
    <p:extLst>
      <p:ext uri="{BB962C8B-B14F-4D97-AF65-F5344CB8AC3E}">
        <p14:creationId xmlns:p14="http://schemas.microsoft.com/office/powerpoint/2010/main" val="68200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En blanco copia">
    <p:spTree>
      <p:nvGrpSpPr>
        <p:cNvPr id="1" name=""/>
        <p:cNvGrpSpPr/>
        <p:nvPr/>
      </p:nvGrpSpPr>
      <p:grpSpPr>
        <a:xfrm>
          <a:off x="0" y="0"/>
          <a:ext cx="0" cy="0"/>
          <a:chOff x="0" y="0"/>
          <a:chExt cx="0" cy="0"/>
        </a:xfrm>
      </p:grpSpPr>
      <p:sp>
        <p:nvSpPr>
          <p:cNvPr id="18" name="Número de diapositiva"/>
          <p:cNvSpPr txBox="1">
            <a:spLocks noGrp="1"/>
          </p:cNvSpPr>
          <p:nvPr>
            <p:ph type="sldNum" sz="quarter" idx="2"/>
          </p:nvPr>
        </p:nvSpPr>
        <p:spPr>
          <a:prstGeom prst="rect">
            <a:avLst/>
          </a:prstGeom>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291164326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185AEB-E879-43EA-B727-16F4ABADD72F}"/>
              </a:ext>
            </a:extLst>
          </p:cNvPr>
          <p:cNvSpPr>
            <a:spLocks noGrp="1"/>
          </p:cNvSpPr>
          <p:nvPr>
            <p:ph type="dt" sz="half" idx="10"/>
          </p:nvPr>
        </p:nvSpPr>
        <p:spPr/>
        <p:txBody>
          <a:bodyPr/>
          <a:lstStyle/>
          <a:p>
            <a:fld id="{1F63C4CF-6736-4755-B328-D7840F633C6D}" type="datetimeFigureOut">
              <a:rPr lang="es-ES" smtClean="0"/>
              <a:t>25/09/2019</a:t>
            </a:fld>
            <a:endParaRPr lang="es-ES"/>
          </a:p>
        </p:txBody>
      </p:sp>
      <p:sp>
        <p:nvSpPr>
          <p:cNvPr id="3" name="Marcador de pie de página 2">
            <a:extLst>
              <a:ext uri="{FF2B5EF4-FFF2-40B4-BE49-F238E27FC236}">
                <a16:creationId xmlns:a16="http://schemas.microsoft.com/office/drawing/2014/main" id="{D498FDA6-63F6-4542-87D6-064C33E25A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D79123-C7BC-4CE2-BD3A-F99431D178AA}"/>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4506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554FA-F8E2-4BCE-AE97-2C5088B8290B}"/>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1EBC9E-9748-4179-A3B7-7329282FE733}"/>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87C4C02-F297-47FC-9A69-B84CA76632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FB5509-70EF-4220-9E51-90B764F4F394}"/>
              </a:ext>
            </a:extLst>
          </p:cNvPr>
          <p:cNvSpPr>
            <a:spLocks noGrp="1"/>
          </p:cNvSpPr>
          <p:nvPr>
            <p:ph type="dt" sz="half" idx="10"/>
          </p:nvPr>
        </p:nvSpPr>
        <p:spPr/>
        <p:txBody>
          <a:bodyPr/>
          <a:lstStyle/>
          <a:p>
            <a:fld id="{1F63C4CF-6736-4755-B328-D7840F633C6D}" type="datetimeFigureOut">
              <a:rPr lang="es-ES" smtClean="0"/>
              <a:t>25/09/2019</a:t>
            </a:fld>
            <a:endParaRPr lang="es-ES"/>
          </a:p>
        </p:txBody>
      </p:sp>
      <p:sp>
        <p:nvSpPr>
          <p:cNvPr id="6" name="Marcador de pie de página 5">
            <a:extLst>
              <a:ext uri="{FF2B5EF4-FFF2-40B4-BE49-F238E27FC236}">
                <a16:creationId xmlns:a16="http://schemas.microsoft.com/office/drawing/2014/main" id="{E2B52ABB-3C83-4823-83EA-830DA37F845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98891F-A417-4396-AB6F-D68C0F1224C3}"/>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2349634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C92E8C-E6AA-4015-B037-CC27FFA9270F}"/>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3174C4-0ACC-4055-8FBB-67F115A2B9F4}"/>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p>
        </p:txBody>
      </p:sp>
      <p:sp>
        <p:nvSpPr>
          <p:cNvPr id="4" name="Marcador de texto 3">
            <a:extLst>
              <a:ext uri="{FF2B5EF4-FFF2-40B4-BE49-F238E27FC236}">
                <a16:creationId xmlns:a16="http://schemas.microsoft.com/office/drawing/2014/main" id="{3363EF77-321D-453C-8A4A-07A424C85F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9C7AF9-CA2B-424E-8E36-B655D2372227}"/>
              </a:ext>
            </a:extLst>
          </p:cNvPr>
          <p:cNvSpPr>
            <a:spLocks noGrp="1"/>
          </p:cNvSpPr>
          <p:nvPr>
            <p:ph type="dt" sz="half" idx="10"/>
          </p:nvPr>
        </p:nvSpPr>
        <p:spPr/>
        <p:txBody>
          <a:bodyPr/>
          <a:lstStyle/>
          <a:p>
            <a:fld id="{1F63C4CF-6736-4755-B328-D7840F633C6D}" type="datetimeFigureOut">
              <a:rPr lang="es-ES" smtClean="0"/>
              <a:t>25/09/2019</a:t>
            </a:fld>
            <a:endParaRPr lang="es-ES"/>
          </a:p>
        </p:txBody>
      </p:sp>
      <p:sp>
        <p:nvSpPr>
          <p:cNvPr id="6" name="Marcador de pie de página 5">
            <a:extLst>
              <a:ext uri="{FF2B5EF4-FFF2-40B4-BE49-F238E27FC236}">
                <a16:creationId xmlns:a16="http://schemas.microsoft.com/office/drawing/2014/main" id="{8FB6AC65-AFAB-4F13-878D-6FEF92E71B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8E3A9B-44C4-4B21-8BE7-9200479B4359}"/>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177027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CB67F-A981-4BCE-B975-557D6D6CE5C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560C0D2-36A3-495D-A41F-510950D99CC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2E09DB5-0A7A-4260-A9D7-34E02349CB42}"/>
              </a:ext>
            </a:extLst>
          </p:cNvPr>
          <p:cNvSpPr>
            <a:spLocks noGrp="1"/>
          </p:cNvSpPr>
          <p:nvPr>
            <p:ph type="dt" sz="half" idx="10"/>
          </p:nvPr>
        </p:nvSpPr>
        <p:spPr/>
        <p:txBody>
          <a:bodyPr/>
          <a:lstStyle/>
          <a:p>
            <a:fld id="{1F63C4CF-6736-4755-B328-D7840F633C6D}" type="datetimeFigureOut">
              <a:rPr lang="es-ES" smtClean="0"/>
              <a:t>25/09/2019</a:t>
            </a:fld>
            <a:endParaRPr lang="es-ES"/>
          </a:p>
        </p:txBody>
      </p:sp>
      <p:sp>
        <p:nvSpPr>
          <p:cNvPr id="5" name="Marcador de pie de página 4">
            <a:extLst>
              <a:ext uri="{FF2B5EF4-FFF2-40B4-BE49-F238E27FC236}">
                <a16:creationId xmlns:a16="http://schemas.microsoft.com/office/drawing/2014/main" id="{12D8DA5E-4DA9-486D-B434-819D52397A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16B5FD-CFB0-4913-8A32-5F9E72C68DC4}"/>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3801211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5E1328-5E30-4EEA-A562-58F8E6054FFC}"/>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B36F1D1-B5AC-42CD-9A07-66A983CD2C39}"/>
              </a:ext>
            </a:extLst>
          </p:cNvPr>
          <p:cNvSpPr>
            <a:spLocks noGrp="1"/>
          </p:cNvSpPr>
          <p:nvPr>
            <p:ph type="body" orient="vert" idx="1"/>
          </p:nvPr>
        </p:nvSpPr>
        <p:spPr>
          <a:xfrm>
            <a:off x="628651"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42F396-68BD-4B68-BC17-B1571C0A7E5D}"/>
              </a:ext>
            </a:extLst>
          </p:cNvPr>
          <p:cNvSpPr>
            <a:spLocks noGrp="1"/>
          </p:cNvSpPr>
          <p:nvPr>
            <p:ph type="dt" sz="half" idx="10"/>
          </p:nvPr>
        </p:nvSpPr>
        <p:spPr/>
        <p:txBody>
          <a:bodyPr/>
          <a:lstStyle/>
          <a:p>
            <a:fld id="{1F63C4CF-6736-4755-B328-D7840F633C6D}" type="datetimeFigureOut">
              <a:rPr lang="es-ES" smtClean="0"/>
              <a:t>25/09/2019</a:t>
            </a:fld>
            <a:endParaRPr lang="es-ES"/>
          </a:p>
        </p:txBody>
      </p:sp>
      <p:sp>
        <p:nvSpPr>
          <p:cNvPr id="5" name="Marcador de pie de página 4">
            <a:extLst>
              <a:ext uri="{FF2B5EF4-FFF2-40B4-BE49-F238E27FC236}">
                <a16:creationId xmlns:a16="http://schemas.microsoft.com/office/drawing/2014/main" id="{D684445D-542D-4F69-9C31-8E77E180C9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4561AD-27EA-4FF4-B21F-598A7C881207}"/>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108397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D2881-FD00-4F8B-AB85-4D11C3E8E891}"/>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6FF313-48E3-48C9-9CFE-F175B5B297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F31FABE-1539-4913-B835-EC86CBFB600D}"/>
              </a:ext>
            </a:extLst>
          </p:cNvPr>
          <p:cNvSpPr>
            <a:spLocks noGrp="1"/>
          </p:cNvSpPr>
          <p:nvPr>
            <p:ph type="dt" sz="half" idx="10"/>
          </p:nvPr>
        </p:nvSpPr>
        <p:spPr/>
        <p:txBody>
          <a:bodyPr/>
          <a:lstStyle/>
          <a:p>
            <a:fld id="{F1A403A6-AAD9-EF49-A264-5A28ED9E7838}" type="datetimeFigureOut">
              <a:rPr lang="es-ES_tradnl" smtClean="0"/>
              <a:t>25/09/2019</a:t>
            </a:fld>
            <a:endParaRPr lang="es-ES_tradnl" dirty="0"/>
          </a:p>
        </p:txBody>
      </p:sp>
      <p:sp>
        <p:nvSpPr>
          <p:cNvPr id="5" name="Marcador de pie de página 4">
            <a:extLst>
              <a:ext uri="{FF2B5EF4-FFF2-40B4-BE49-F238E27FC236}">
                <a16:creationId xmlns:a16="http://schemas.microsoft.com/office/drawing/2014/main" id="{A92D7CEF-FDB0-4B42-B46A-BB5ADA10BC40}"/>
              </a:ext>
            </a:extLst>
          </p:cNvPr>
          <p:cNvSpPr>
            <a:spLocks noGrp="1"/>
          </p:cNvSpPr>
          <p:nvPr>
            <p:ph type="ftr" sz="quarter" idx="11"/>
          </p:nvPr>
        </p:nvSpPr>
        <p:spPr/>
        <p:txBody>
          <a:bodyPr/>
          <a:lstStyle/>
          <a:p>
            <a:endParaRPr lang="es-ES_tradnl" dirty="0"/>
          </a:p>
        </p:txBody>
      </p:sp>
      <p:sp>
        <p:nvSpPr>
          <p:cNvPr id="6" name="Marcador de número de diapositiva 5">
            <a:extLst>
              <a:ext uri="{FF2B5EF4-FFF2-40B4-BE49-F238E27FC236}">
                <a16:creationId xmlns:a16="http://schemas.microsoft.com/office/drawing/2014/main" id="{B752D10C-25D5-4D43-BE07-4DF9DCE65184}"/>
              </a:ext>
            </a:extLst>
          </p:cNvPr>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383208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F1A403A6-AAD9-EF49-A264-5A28ED9E7838}" type="datetimeFigureOut">
              <a:rPr lang="es-ES_tradnl" smtClean="0"/>
              <a:t>25/09/2019</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66435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E1265-627A-493B-91E1-3DDAA3E12939}"/>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9AB3444-0E1D-43C8-8853-10358CD2CF9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57EDCD2-EF9D-46F1-AC9B-08E3FD90E9E2}"/>
              </a:ext>
            </a:extLst>
          </p:cNvPr>
          <p:cNvSpPr>
            <a:spLocks noGrp="1"/>
          </p:cNvSpPr>
          <p:nvPr>
            <p:ph type="dt" sz="half" idx="10"/>
          </p:nvPr>
        </p:nvSpPr>
        <p:spPr/>
        <p:txBody>
          <a:bodyPr/>
          <a:lstStyle/>
          <a:p>
            <a:fld id="{1F63C4CF-6736-4755-B328-D7840F633C6D}" type="datetimeFigureOut">
              <a:rPr lang="es-ES" smtClean="0"/>
              <a:t>25/09/2019</a:t>
            </a:fld>
            <a:endParaRPr lang="es-ES"/>
          </a:p>
        </p:txBody>
      </p:sp>
      <p:sp>
        <p:nvSpPr>
          <p:cNvPr id="5" name="Marcador de pie de página 4">
            <a:extLst>
              <a:ext uri="{FF2B5EF4-FFF2-40B4-BE49-F238E27FC236}">
                <a16:creationId xmlns:a16="http://schemas.microsoft.com/office/drawing/2014/main" id="{AA21B511-5D51-4FF6-B9AE-E92D37DB5E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D2985D0-50B0-4FB7-8415-321BB327B810}"/>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269485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79F1B-FFEF-4C3F-918A-9B3B68C159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255F0E-2DC3-43F4-8E52-970A00DCAB6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9434BE5-4943-49AC-AEA1-D5F7938E1068}"/>
              </a:ext>
            </a:extLst>
          </p:cNvPr>
          <p:cNvSpPr>
            <a:spLocks noGrp="1"/>
          </p:cNvSpPr>
          <p:nvPr>
            <p:ph type="dt" sz="half" idx="10"/>
          </p:nvPr>
        </p:nvSpPr>
        <p:spPr/>
        <p:txBody>
          <a:bodyPr/>
          <a:lstStyle/>
          <a:p>
            <a:fld id="{1F63C4CF-6736-4755-B328-D7840F633C6D}" type="datetimeFigureOut">
              <a:rPr lang="es-ES" smtClean="0"/>
              <a:t>25/09/2019</a:t>
            </a:fld>
            <a:endParaRPr lang="es-ES"/>
          </a:p>
        </p:txBody>
      </p:sp>
      <p:sp>
        <p:nvSpPr>
          <p:cNvPr id="5" name="Marcador de pie de página 4">
            <a:extLst>
              <a:ext uri="{FF2B5EF4-FFF2-40B4-BE49-F238E27FC236}">
                <a16:creationId xmlns:a16="http://schemas.microsoft.com/office/drawing/2014/main" id="{6CE75F9F-59A4-4989-BCBF-DB463F16E62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F13275-6335-46EC-8C8C-572BFD919F74}"/>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399961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85843-9FBA-4ECE-A4C9-1107146A8909}"/>
              </a:ext>
            </a:extLst>
          </p:cNvPr>
          <p:cNvSpPr>
            <a:spLocks noGrp="1"/>
          </p:cNvSpPr>
          <p:nvPr>
            <p:ph type="title"/>
          </p:nvPr>
        </p:nvSpPr>
        <p:spPr>
          <a:xfrm>
            <a:off x="623888" y="1709741"/>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3B3E80-F8E0-4678-92BF-807ECFB289DD}"/>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8E499E1-6C8F-46EB-8B8F-F80FDC436A19}"/>
              </a:ext>
            </a:extLst>
          </p:cNvPr>
          <p:cNvSpPr>
            <a:spLocks noGrp="1"/>
          </p:cNvSpPr>
          <p:nvPr>
            <p:ph type="dt" sz="half" idx="10"/>
          </p:nvPr>
        </p:nvSpPr>
        <p:spPr/>
        <p:txBody>
          <a:bodyPr/>
          <a:lstStyle/>
          <a:p>
            <a:fld id="{1F63C4CF-6736-4755-B328-D7840F633C6D}" type="datetimeFigureOut">
              <a:rPr lang="es-ES" smtClean="0"/>
              <a:t>25/09/2019</a:t>
            </a:fld>
            <a:endParaRPr lang="es-ES"/>
          </a:p>
        </p:txBody>
      </p:sp>
      <p:sp>
        <p:nvSpPr>
          <p:cNvPr id="5" name="Marcador de pie de página 4">
            <a:extLst>
              <a:ext uri="{FF2B5EF4-FFF2-40B4-BE49-F238E27FC236}">
                <a16:creationId xmlns:a16="http://schemas.microsoft.com/office/drawing/2014/main" id="{EAB81EE7-9C1F-4E81-BC53-30F03737E7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A465D5-DA2A-4FB6-A184-5292974E9E79}"/>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352992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079089-F252-488D-BBA6-11522575086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B5269DF-F3B1-4258-A0BC-017C6E0EDF03}"/>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553BE3-C2E9-40DD-A301-1DB4689827B1}"/>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43628A1-C102-4085-AD45-AB9E169BD89B}"/>
              </a:ext>
            </a:extLst>
          </p:cNvPr>
          <p:cNvSpPr>
            <a:spLocks noGrp="1"/>
          </p:cNvSpPr>
          <p:nvPr>
            <p:ph type="dt" sz="half" idx="10"/>
          </p:nvPr>
        </p:nvSpPr>
        <p:spPr/>
        <p:txBody>
          <a:bodyPr/>
          <a:lstStyle/>
          <a:p>
            <a:fld id="{1F63C4CF-6736-4755-B328-D7840F633C6D}" type="datetimeFigureOut">
              <a:rPr lang="es-ES" smtClean="0"/>
              <a:t>25/09/2019</a:t>
            </a:fld>
            <a:endParaRPr lang="es-ES"/>
          </a:p>
        </p:txBody>
      </p:sp>
      <p:sp>
        <p:nvSpPr>
          <p:cNvPr id="6" name="Marcador de pie de página 5">
            <a:extLst>
              <a:ext uri="{FF2B5EF4-FFF2-40B4-BE49-F238E27FC236}">
                <a16:creationId xmlns:a16="http://schemas.microsoft.com/office/drawing/2014/main" id="{62FC477F-7B15-49C5-A3EE-86A546BAB9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45AB1E-757D-45D0-BCCE-B7C60A0A1C3D}"/>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43358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5751D6-3199-4638-9850-68FEB3813CB0}"/>
              </a:ext>
            </a:extLst>
          </p:cNvPr>
          <p:cNvSpPr>
            <a:spLocks noGrp="1"/>
          </p:cNvSpPr>
          <p:nvPr>
            <p:ph type="title"/>
          </p:nvPr>
        </p:nvSpPr>
        <p:spPr>
          <a:xfrm>
            <a:off x="629841" y="365128"/>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62064D-5C0C-4355-A9FA-42E04D71A66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3C02E1E-9F09-4950-BF7D-8EC0639CF49F}"/>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4D54E7D-0B1A-409F-B1DB-550C9026AFFC}"/>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3C8F1AA-596E-41EB-A1E2-9522E4C22844}"/>
              </a:ext>
            </a:extLst>
          </p:cNvPr>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DD7D9E3-102D-45B7-8D6D-D666431E48C8}"/>
              </a:ext>
            </a:extLst>
          </p:cNvPr>
          <p:cNvSpPr>
            <a:spLocks noGrp="1"/>
          </p:cNvSpPr>
          <p:nvPr>
            <p:ph type="dt" sz="half" idx="10"/>
          </p:nvPr>
        </p:nvSpPr>
        <p:spPr/>
        <p:txBody>
          <a:bodyPr/>
          <a:lstStyle/>
          <a:p>
            <a:fld id="{1F63C4CF-6736-4755-B328-D7840F633C6D}" type="datetimeFigureOut">
              <a:rPr lang="es-ES" smtClean="0"/>
              <a:t>25/09/2019</a:t>
            </a:fld>
            <a:endParaRPr lang="es-ES"/>
          </a:p>
        </p:txBody>
      </p:sp>
      <p:sp>
        <p:nvSpPr>
          <p:cNvPr id="8" name="Marcador de pie de página 7">
            <a:extLst>
              <a:ext uri="{FF2B5EF4-FFF2-40B4-BE49-F238E27FC236}">
                <a16:creationId xmlns:a16="http://schemas.microsoft.com/office/drawing/2014/main" id="{54C5A37C-A4DE-4CB0-AF33-EEFAF0D4019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F208E2D-49EB-483C-A88D-A31A6F6A4154}"/>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127500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B82E0-C1A8-476F-BF3B-27291EFD1BB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7555019-CC77-430A-9A8F-C504E3FC24A8}"/>
              </a:ext>
            </a:extLst>
          </p:cNvPr>
          <p:cNvSpPr>
            <a:spLocks noGrp="1"/>
          </p:cNvSpPr>
          <p:nvPr>
            <p:ph type="dt" sz="half" idx="10"/>
          </p:nvPr>
        </p:nvSpPr>
        <p:spPr/>
        <p:txBody>
          <a:bodyPr/>
          <a:lstStyle/>
          <a:p>
            <a:fld id="{1F63C4CF-6736-4755-B328-D7840F633C6D}" type="datetimeFigureOut">
              <a:rPr lang="es-ES" smtClean="0"/>
              <a:t>25/09/2019</a:t>
            </a:fld>
            <a:endParaRPr lang="es-ES"/>
          </a:p>
        </p:txBody>
      </p:sp>
      <p:sp>
        <p:nvSpPr>
          <p:cNvPr id="4" name="Marcador de pie de página 3">
            <a:extLst>
              <a:ext uri="{FF2B5EF4-FFF2-40B4-BE49-F238E27FC236}">
                <a16:creationId xmlns:a16="http://schemas.microsoft.com/office/drawing/2014/main" id="{BEF7196F-F66D-4264-89D5-47B5830183F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A292609-3602-4984-BFAD-DB24049CA14D}"/>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3611282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370014" y="769941"/>
            <a:ext cx="73152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Texto del título</a:t>
            </a:r>
          </a:p>
        </p:txBody>
      </p:sp>
      <p:sp>
        <p:nvSpPr>
          <p:cNvPr id="3" name="Nivel de texto 1…"/>
          <p:cNvSpPr txBox="1">
            <a:spLocks noGrp="1"/>
          </p:cNvSpPr>
          <p:nvPr>
            <p:ph type="body" idx="1"/>
          </p:nvPr>
        </p:nvSpPr>
        <p:spPr>
          <a:xfrm>
            <a:off x="5103814" y="2438400"/>
            <a:ext cx="35814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8395701" y="6423502"/>
            <a:ext cx="291101" cy="230828"/>
          </a:xfrm>
          <a:prstGeom prst="rect">
            <a:avLst/>
          </a:prstGeom>
          <a:ln w="12700">
            <a:miter lim="400000"/>
          </a:ln>
        </p:spPr>
        <p:txBody>
          <a:bodyPr wrap="none" lIns="45718" tIns="45718" rIns="45718" bIns="45718" anchor="ctr">
            <a:spAutoFit/>
          </a:bodyPr>
          <a:lstStyle>
            <a:lvl1pPr algn="r">
              <a:defRPr sz="900">
                <a:solidFill>
                  <a:srgbClr val="888888"/>
                </a:solidFill>
                <a:latin typeface="+mj-lt"/>
                <a:ea typeface="+mj-ea"/>
                <a:cs typeface="+mj-cs"/>
                <a:sym typeface="Calibri"/>
              </a:defRPr>
            </a:lvl1p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3624606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med"/>
  <p:txStyles>
    <p:titleStyle>
      <a:lvl1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1pPr>
      <a:lvl2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2pPr>
      <a:lvl3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3pPr>
      <a:lvl4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4pPr>
      <a:lvl5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5pPr>
      <a:lvl6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6pPr>
      <a:lvl7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7pPr>
      <a:lvl8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8pPr>
      <a:lvl9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9pPr>
    </p:titleStyle>
    <p:bodyStyle>
      <a:lvl1pPr marL="257175" marR="0" indent="-257175"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1pPr>
      <a:lvl2pPr marL="587828" marR="0" indent="-244928"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2pPr>
      <a:lvl3pPr marL="914400" marR="0" indent="-22860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3pPr>
      <a:lvl4pPr marL="1303020" marR="0" indent="-27432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4pPr>
      <a:lvl5pPr marL="1645920" marR="0" indent="-27432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5pPr>
      <a:lvl6pPr marL="1988820" marR="0" indent="-27432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6pPr>
      <a:lvl7pPr marL="2331720" marR="0" indent="-27432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7pPr>
      <a:lvl8pPr marL="2674619" marR="0" indent="-274319"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8pPr>
      <a:lvl9pPr marL="3017519" marR="0" indent="-274319"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9pPr>
    </p:bodyStyle>
    <p:otherStyle>
      <a:lvl1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11E5CF-1E38-4D08-A613-0F77897A20DC}"/>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D65069-FFBA-410E-B968-61725D99911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57ADA4-69B7-4D13-B082-58F72E2319DA}"/>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F63C4CF-6736-4755-B328-D7840F633C6D}" type="datetimeFigureOut">
              <a:rPr lang="es-ES" smtClean="0"/>
              <a:t>25/09/2019</a:t>
            </a:fld>
            <a:endParaRPr lang="es-ES"/>
          </a:p>
        </p:txBody>
      </p:sp>
      <p:sp>
        <p:nvSpPr>
          <p:cNvPr id="5" name="Marcador de pie de página 4">
            <a:extLst>
              <a:ext uri="{FF2B5EF4-FFF2-40B4-BE49-F238E27FC236}">
                <a16:creationId xmlns:a16="http://schemas.microsoft.com/office/drawing/2014/main" id="{8A407053-F68B-4BFB-8806-FE3E214A428E}"/>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FF4D250-5F6A-4DCC-BBB1-F8EBC744BEEF}"/>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B53C33-8B9E-4975-A7AA-E03DF73B0833}" type="slidenum">
              <a:rPr lang="es-ES" smtClean="0"/>
              <a:t>‹Nº›</a:t>
            </a:fld>
            <a:endParaRPr lang="es-ES"/>
          </a:p>
        </p:txBody>
      </p:sp>
    </p:spTree>
    <p:extLst>
      <p:ext uri="{BB962C8B-B14F-4D97-AF65-F5344CB8AC3E}">
        <p14:creationId xmlns:p14="http://schemas.microsoft.com/office/powerpoint/2010/main" val="245181413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65204" y="2480274"/>
            <a:ext cx="6643468" cy="1366911"/>
          </a:xfrm>
        </p:spPr>
        <p:txBody>
          <a:bodyPr>
            <a:noAutofit/>
          </a:bodyPr>
          <a:lstStyle/>
          <a:p>
            <a:r>
              <a:rPr lang="es-ES_tradnl" sz="3600" u="sng"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ATENCIÓN Á DIVERSIDADE:</a:t>
            </a:r>
            <a:br>
              <a:rPr lang="es-ES_tradnl" sz="3600" u="sng"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S_tradnl" sz="3600" u="sng"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MARCO LEGAL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nicio">
            <a:extLst>
              <a:ext uri="{FF2B5EF4-FFF2-40B4-BE49-F238E27FC236}">
                <a16:creationId xmlns:a16="http://schemas.microsoft.com/office/drawing/2014/main" id="{89BF765C-CD9B-41DC-8DE1-5615F3DD4D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27" y="140121"/>
            <a:ext cx="3803597" cy="69608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Resultado de imagen de fundacion maria jose jove">
            <a:extLst>
              <a:ext uri="{FF2B5EF4-FFF2-40B4-BE49-F238E27FC236}">
                <a16:creationId xmlns:a16="http://schemas.microsoft.com/office/drawing/2014/main" id="{C7E91EBF-A6D3-4B86-A49D-0D845C5CCC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5029" y="140121"/>
            <a:ext cx="1448972" cy="95632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2 Subtítulo">
            <a:extLst>
              <a:ext uri="{FF2B5EF4-FFF2-40B4-BE49-F238E27FC236}">
                <a16:creationId xmlns:a16="http://schemas.microsoft.com/office/drawing/2014/main" id="{FDC88D8F-CDA2-4DCC-A491-C013AE4B33D7}"/>
              </a:ext>
            </a:extLst>
          </p:cNvPr>
          <p:cNvSpPr>
            <a:spLocks noGrp="1"/>
          </p:cNvSpPr>
          <p:nvPr>
            <p:ph type="subTitle" idx="1"/>
          </p:nvPr>
        </p:nvSpPr>
        <p:spPr>
          <a:xfrm>
            <a:off x="1982425" y="4295482"/>
            <a:ext cx="5009027" cy="1012843"/>
          </a:xfrm>
        </p:spPr>
        <p:txBody>
          <a:bodyPr>
            <a:normAutofit/>
          </a:bodyPr>
          <a:lstStyle/>
          <a:p>
            <a:r>
              <a:rPr lang="es-ES" sz="2400" dirty="0">
                <a:solidFill>
                  <a:srgbClr val="002060"/>
                </a:solidFill>
                <a:latin typeface="Arial" panose="020B0604020202020204" pitchFamily="34" charset="0"/>
                <a:cs typeface="Arial" panose="020B0604020202020204" pitchFamily="34" charset="0"/>
              </a:rPr>
              <a:t>Curso “Tratamiento del TDAH en el Ámbito Educativo”</a:t>
            </a:r>
          </a:p>
          <a:p>
            <a:endParaRPr lang="es-E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42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Font typeface="Arial" pitchFamily="34" charset="0"/>
              <a:buChar char="•"/>
            </a:pPr>
            <a:endParaRPr lang="gl-ES" dirty="0"/>
          </a:p>
          <a:p>
            <a:pPr marL="0" indent="0">
              <a:buNone/>
            </a:pPr>
            <a:endParaRPr lang="es-E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3322"/>
            <a:ext cx="1875234" cy="123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a:extLst>
              <a:ext uri="{FF2B5EF4-FFF2-40B4-BE49-F238E27FC236}">
                <a16:creationId xmlns:a16="http://schemas.microsoft.com/office/drawing/2014/main" id="{84104C1C-DA67-4180-BB0D-671CC97E174F}"/>
              </a:ext>
            </a:extLst>
          </p:cNvPr>
          <p:cNvSpPr>
            <a:spLocks noGrp="1"/>
          </p:cNvSpPr>
          <p:nvPr>
            <p:ph type="title"/>
          </p:nvPr>
        </p:nvSpPr>
        <p:spPr>
          <a:xfrm>
            <a:off x="914399" y="24353"/>
            <a:ext cx="7315201" cy="1234679"/>
          </a:xfrm>
        </p:spPr>
        <p:txBody>
          <a:bodyPr>
            <a:normAutofit/>
          </a:bodyPr>
          <a:lstStyle/>
          <a:p>
            <a:pPr algn="ctr"/>
            <a:r>
              <a:rPr lang="es-ES" sz="3600" b="1" dirty="0">
                <a:solidFill>
                  <a:srgbClr val="FF6600"/>
                </a:solidFill>
                <a:latin typeface="Arial" panose="020B0604020202020204" pitchFamily="34" charset="0"/>
                <a:cs typeface="Arial" panose="020B0604020202020204" pitchFamily="34" charset="0"/>
              </a:rPr>
              <a:t>DECRETO 105/2014</a:t>
            </a:r>
          </a:p>
        </p:txBody>
      </p:sp>
      <p:sp>
        <p:nvSpPr>
          <p:cNvPr id="2" name="Rectángulo: esquinas redondeadas 1">
            <a:extLst>
              <a:ext uri="{FF2B5EF4-FFF2-40B4-BE49-F238E27FC236}">
                <a16:creationId xmlns:a16="http://schemas.microsoft.com/office/drawing/2014/main" id="{4A23CC6E-9F1C-4916-94D0-8174511AA067}"/>
              </a:ext>
            </a:extLst>
          </p:cNvPr>
          <p:cNvSpPr/>
          <p:nvPr/>
        </p:nvSpPr>
        <p:spPr>
          <a:xfrm>
            <a:off x="394632" y="1403749"/>
            <a:ext cx="3994488" cy="4050502"/>
          </a:xfrm>
          <a:prstGeom prst="roundRect">
            <a:avLst/>
          </a:prstGeom>
          <a:solidFill>
            <a:srgbClr val="FFFFFF"/>
          </a:solidFill>
          <a:ln w="38100" cap="flat">
            <a:solidFill>
              <a:schemeClr val="accent1"/>
            </a:solidFill>
            <a:prstDash val="solid"/>
            <a:round/>
            <a:extLst>
              <a:ext uri="{C807C97D-BFC1-408E-A445-0C87EB9F89A2}">
                <ask:lineSketchStyleProps xmlns="" xmlns:ask="http://schemas.microsoft.com/office/drawing/2018/sketchyshapes" sd="984002035">
                  <a:custGeom>
                    <a:avLst/>
                    <a:gdLst>
                      <a:gd name="connsiteX0" fmla="*/ 0 w 3994488"/>
                      <a:gd name="connsiteY0" fmla="*/ 665761 h 4050502"/>
                      <a:gd name="connsiteX1" fmla="*/ 665761 w 3994488"/>
                      <a:gd name="connsiteY1" fmla="*/ 0 h 4050502"/>
                      <a:gd name="connsiteX2" fmla="*/ 3328727 w 3994488"/>
                      <a:gd name="connsiteY2" fmla="*/ 0 h 4050502"/>
                      <a:gd name="connsiteX3" fmla="*/ 3994488 w 3994488"/>
                      <a:gd name="connsiteY3" fmla="*/ 665761 h 4050502"/>
                      <a:gd name="connsiteX4" fmla="*/ 3994488 w 3994488"/>
                      <a:gd name="connsiteY4" fmla="*/ 3384741 h 4050502"/>
                      <a:gd name="connsiteX5" fmla="*/ 3328727 w 3994488"/>
                      <a:gd name="connsiteY5" fmla="*/ 4050502 h 4050502"/>
                      <a:gd name="connsiteX6" fmla="*/ 665761 w 3994488"/>
                      <a:gd name="connsiteY6" fmla="*/ 4050502 h 4050502"/>
                      <a:gd name="connsiteX7" fmla="*/ 0 w 3994488"/>
                      <a:gd name="connsiteY7" fmla="*/ 3384741 h 4050502"/>
                      <a:gd name="connsiteX8" fmla="*/ 0 w 3994488"/>
                      <a:gd name="connsiteY8" fmla="*/ 665761 h 405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4488" h="4050502" fill="none" extrusionOk="0">
                        <a:moveTo>
                          <a:pt x="0" y="665761"/>
                        </a:moveTo>
                        <a:cubicBezTo>
                          <a:pt x="47557" y="279128"/>
                          <a:pt x="276965" y="13370"/>
                          <a:pt x="665761" y="0"/>
                        </a:cubicBezTo>
                        <a:cubicBezTo>
                          <a:pt x="1955747" y="-27071"/>
                          <a:pt x="2704877" y="-45962"/>
                          <a:pt x="3328727" y="0"/>
                        </a:cubicBezTo>
                        <a:cubicBezTo>
                          <a:pt x="3706315" y="-45353"/>
                          <a:pt x="3980227" y="311998"/>
                          <a:pt x="3994488" y="665761"/>
                        </a:cubicBezTo>
                        <a:cubicBezTo>
                          <a:pt x="3989428" y="1958067"/>
                          <a:pt x="4018248" y="2730489"/>
                          <a:pt x="3994488" y="3384741"/>
                        </a:cubicBezTo>
                        <a:cubicBezTo>
                          <a:pt x="3984766" y="3751659"/>
                          <a:pt x="3700910" y="4047183"/>
                          <a:pt x="3328727" y="4050502"/>
                        </a:cubicBezTo>
                        <a:cubicBezTo>
                          <a:pt x="2594276" y="4140600"/>
                          <a:pt x="1653552" y="4144261"/>
                          <a:pt x="665761" y="4050502"/>
                        </a:cubicBezTo>
                        <a:cubicBezTo>
                          <a:pt x="307697" y="4045625"/>
                          <a:pt x="34546" y="3712596"/>
                          <a:pt x="0" y="3384741"/>
                        </a:cubicBezTo>
                        <a:cubicBezTo>
                          <a:pt x="40315" y="2553425"/>
                          <a:pt x="26825" y="1193929"/>
                          <a:pt x="0" y="665761"/>
                        </a:cubicBezTo>
                        <a:close/>
                      </a:path>
                      <a:path w="3994488" h="4050502" stroke="0" extrusionOk="0">
                        <a:moveTo>
                          <a:pt x="0" y="665761"/>
                        </a:moveTo>
                        <a:cubicBezTo>
                          <a:pt x="3030" y="278609"/>
                          <a:pt x="275034" y="-54297"/>
                          <a:pt x="665761" y="0"/>
                        </a:cubicBezTo>
                        <a:cubicBezTo>
                          <a:pt x="1812818" y="-52636"/>
                          <a:pt x="2349208" y="-7394"/>
                          <a:pt x="3328727" y="0"/>
                        </a:cubicBezTo>
                        <a:cubicBezTo>
                          <a:pt x="3740521" y="-46145"/>
                          <a:pt x="3924212" y="303078"/>
                          <a:pt x="3994488" y="665761"/>
                        </a:cubicBezTo>
                        <a:cubicBezTo>
                          <a:pt x="3830421" y="1963904"/>
                          <a:pt x="3916766" y="2615844"/>
                          <a:pt x="3994488" y="3384741"/>
                        </a:cubicBezTo>
                        <a:cubicBezTo>
                          <a:pt x="3934970" y="3714451"/>
                          <a:pt x="3673536" y="4104365"/>
                          <a:pt x="3328727" y="4050502"/>
                        </a:cubicBezTo>
                        <a:cubicBezTo>
                          <a:pt x="2107653" y="4122587"/>
                          <a:pt x="1428988" y="3931199"/>
                          <a:pt x="665761" y="4050502"/>
                        </a:cubicBezTo>
                        <a:cubicBezTo>
                          <a:pt x="293658" y="4058609"/>
                          <a:pt x="-40209" y="3721886"/>
                          <a:pt x="0" y="3384741"/>
                        </a:cubicBezTo>
                        <a:cubicBezTo>
                          <a:pt x="-78423" y="2623737"/>
                          <a:pt x="-22338" y="1023463"/>
                          <a:pt x="0" y="665761"/>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 b="1" dirty="0">
                <a:solidFill>
                  <a:srgbClr val="FF6600"/>
                </a:solidFill>
                <a:latin typeface="Arial" panose="020B0604020202020204" pitchFamily="34" charset="0"/>
                <a:cs typeface="Arial" panose="020B0604020202020204" pitchFamily="34" charset="0"/>
              </a:rPr>
              <a:t>ATENCIÓN A DIVERSIDADE. Art. 15, Art. 16</a:t>
            </a:r>
          </a:p>
          <a:p>
            <a:endParaRPr lang="es-ES" b="1" dirty="0">
              <a:latin typeface="Arial" panose="020B0604020202020204" pitchFamily="34" charset="0"/>
              <a:cs typeface="Arial" panose="020B0604020202020204" pitchFamily="34" charset="0"/>
            </a:endParaRPr>
          </a:p>
          <a:p>
            <a:pPr algn="just">
              <a:buFont typeface="Wingdings" pitchFamily="2" charset="2"/>
              <a:buChar char="ü"/>
            </a:pPr>
            <a:r>
              <a:rPr lang="gl-ES" dirty="0">
                <a:latin typeface="Arial" panose="020B0604020202020204" pitchFamily="34" charset="0"/>
                <a:cs typeface="Arial" panose="020B0604020202020204" pitchFamily="34" charset="0"/>
              </a:rPr>
              <a:t>A acción educativa terá en conta os diferentes ritmos e estilos de aprendizaxe.</a:t>
            </a:r>
          </a:p>
          <a:p>
            <a:pPr algn="just">
              <a:buFont typeface="Wingdings" pitchFamily="2" charset="2"/>
              <a:buChar char="ü"/>
            </a:pPr>
            <a:r>
              <a:rPr lang="gl-ES" dirty="0">
                <a:latin typeface="Arial" panose="020B0604020202020204" pitchFamily="34" charset="0"/>
                <a:cs typeface="Arial" panose="020B0604020202020204" pitchFamily="34" charset="0"/>
              </a:rPr>
              <a:t>Atención personalizada, prevención das dificultades de aprendizaxe mediante diagnósticos precoces, posta en práctica de mecanismos de reforzo tan pronto como se detecten as dificultades.</a:t>
            </a:r>
          </a:p>
        </p:txBody>
      </p:sp>
      <p:sp>
        <p:nvSpPr>
          <p:cNvPr id="5" name="Rectángulo: esquinas redondeadas 4">
            <a:extLst>
              <a:ext uri="{FF2B5EF4-FFF2-40B4-BE49-F238E27FC236}">
                <a16:creationId xmlns:a16="http://schemas.microsoft.com/office/drawing/2014/main" id="{F61EEC45-C8A2-4ED3-A66D-7C94E9D79033}"/>
              </a:ext>
            </a:extLst>
          </p:cNvPr>
          <p:cNvSpPr/>
          <p:nvPr/>
        </p:nvSpPr>
        <p:spPr>
          <a:xfrm>
            <a:off x="4768211" y="1259032"/>
            <a:ext cx="3981157" cy="1940952"/>
          </a:xfrm>
          <a:prstGeom prst="roundRect">
            <a:avLst/>
          </a:prstGeom>
          <a:solidFill>
            <a:srgbClr val="FFFFFF"/>
          </a:solidFill>
          <a:ln w="38100" cap="flat">
            <a:solidFill>
              <a:schemeClr val="accent1"/>
            </a:solidFill>
            <a:prstDash val="solid"/>
            <a:round/>
            <a:extLst>
              <a:ext uri="{C807C97D-BFC1-408E-A445-0C87EB9F89A2}">
                <ask:lineSketchStyleProps xmlns="" xmlns:ask="http://schemas.microsoft.com/office/drawing/2018/sketchyshapes" sd="1441024940">
                  <a:custGeom>
                    <a:avLst/>
                    <a:gdLst>
                      <a:gd name="connsiteX0" fmla="*/ 0 w 3981157"/>
                      <a:gd name="connsiteY0" fmla="*/ 323498 h 1940952"/>
                      <a:gd name="connsiteX1" fmla="*/ 323498 w 3981157"/>
                      <a:gd name="connsiteY1" fmla="*/ 0 h 1940952"/>
                      <a:gd name="connsiteX2" fmla="*/ 3657659 w 3981157"/>
                      <a:gd name="connsiteY2" fmla="*/ 0 h 1940952"/>
                      <a:gd name="connsiteX3" fmla="*/ 3981157 w 3981157"/>
                      <a:gd name="connsiteY3" fmla="*/ 323498 h 1940952"/>
                      <a:gd name="connsiteX4" fmla="*/ 3981157 w 3981157"/>
                      <a:gd name="connsiteY4" fmla="*/ 1617454 h 1940952"/>
                      <a:gd name="connsiteX5" fmla="*/ 3657659 w 3981157"/>
                      <a:gd name="connsiteY5" fmla="*/ 1940952 h 1940952"/>
                      <a:gd name="connsiteX6" fmla="*/ 323498 w 3981157"/>
                      <a:gd name="connsiteY6" fmla="*/ 1940952 h 1940952"/>
                      <a:gd name="connsiteX7" fmla="*/ 0 w 3981157"/>
                      <a:gd name="connsiteY7" fmla="*/ 1617454 h 1940952"/>
                      <a:gd name="connsiteX8" fmla="*/ 0 w 3981157"/>
                      <a:gd name="connsiteY8" fmla="*/ 323498 h 194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1157" h="1940952" fill="none" extrusionOk="0">
                        <a:moveTo>
                          <a:pt x="0" y="323498"/>
                        </a:moveTo>
                        <a:cubicBezTo>
                          <a:pt x="29598" y="138866"/>
                          <a:pt x="149869" y="416"/>
                          <a:pt x="323498" y="0"/>
                        </a:cubicBezTo>
                        <a:cubicBezTo>
                          <a:pt x="1339066" y="-126391"/>
                          <a:pt x="2106247" y="-61940"/>
                          <a:pt x="3657659" y="0"/>
                        </a:cubicBezTo>
                        <a:cubicBezTo>
                          <a:pt x="3838997" y="10707"/>
                          <a:pt x="3963353" y="140022"/>
                          <a:pt x="3981157" y="323498"/>
                        </a:cubicBezTo>
                        <a:cubicBezTo>
                          <a:pt x="3875461" y="692464"/>
                          <a:pt x="3900322" y="1164955"/>
                          <a:pt x="3981157" y="1617454"/>
                        </a:cubicBezTo>
                        <a:cubicBezTo>
                          <a:pt x="3970231" y="1776002"/>
                          <a:pt x="3842109" y="1918764"/>
                          <a:pt x="3657659" y="1940952"/>
                        </a:cubicBezTo>
                        <a:cubicBezTo>
                          <a:pt x="2386451" y="2030912"/>
                          <a:pt x="673206" y="2055825"/>
                          <a:pt x="323498" y="1940952"/>
                        </a:cubicBezTo>
                        <a:cubicBezTo>
                          <a:pt x="152613" y="1932578"/>
                          <a:pt x="-775" y="1793147"/>
                          <a:pt x="0" y="1617454"/>
                        </a:cubicBezTo>
                        <a:cubicBezTo>
                          <a:pt x="88313" y="1166339"/>
                          <a:pt x="-113800" y="674124"/>
                          <a:pt x="0" y="323498"/>
                        </a:cubicBezTo>
                        <a:close/>
                      </a:path>
                      <a:path w="3981157" h="1940952" stroke="0" extrusionOk="0">
                        <a:moveTo>
                          <a:pt x="0" y="323498"/>
                        </a:moveTo>
                        <a:cubicBezTo>
                          <a:pt x="10030" y="150233"/>
                          <a:pt x="138528" y="-29970"/>
                          <a:pt x="323498" y="0"/>
                        </a:cubicBezTo>
                        <a:cubicBezTo>
                          <a:pt x="898622" y="-113219"/>
                          <a:pt x="2694813" y="-112169"/>
                          <a:pt x="3657659" y="0"/>
                        </a:cubicBezTo>
                        <a:cubicBezTo>
                          <a:pt x="3831998" y="-8184"/>
                          <a:pt x="3964413" y="140017"/>
                          <a:pt x="3981157" y="323498"/>
                        </a:cubicBezTo>
                        <a:cubicBezTo>
                          <a:pt x="4087654" y="756598"/>
                          <a:pt x="3965330" y="1182005"/>
                          <a:pt x="3981157" y="1617454"/>
                        </a:cubicBezTo>
                        <a:cubicBezTo>
                          <a:pt x="3969617" y="1783394"/>
                          <a:pt x="3854652" y="1915335"/>
                          <a:pt x="3657659" y="1940952"/>
                        </a:cubicBezTo>
                        <a:cubicBezTo>
                          <a:pt x="2956756" y="2006587"/>
                          <a:pt x="984511" y="1776403"/>
                          <a:pt x="323498" y="1940952"/>
                        </a:cubicBezTo>
                        <a:cubicBezTo>
                          <a:pt x="143244" y="1912724"/>
                          <a:pt x="15043" y="1810672"/>
                          <a:pt x="0" y="1617454"/>
                        </a:cubicBezTo>
                        <a:cubicBezTo>
                          <a:pt x="-65465" y="1318767"/>
                          <a:pt x="90341" y="507783"/>
                          <a:pt x="0" y="323498"/>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gl-ES" b="1" dirty="0">
                <a:solidFill>
                  <a:srgbClr val="FF6600"/>
                </a:solidFill>
                <a:latin typeface="Arial" panose="020B0604020202020204" pitchFamily="34" charset="0"/>
                <a:cs typeface="Arial" panose="020B0604020202020204" pitchFamily="34" charset="0"/>
              </a:rPr>
              <a:t>Art. 16.2 </a:t>
            </a:r>
          </a:p>
          <a:p>
            <a:pPr algn="ctr"/>
            <a:endParaRPr lang="gl-ES"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gl-ES" dirty="0">
                <a:latin typeface="Arial" panose="020B0604020202020204" pitchFamily="34" charset="0"/>
                <a:cs typeface="Arial" panose="020B0604020202020204" pitchFamily="34" charset="0"/>
              </a:rPr>
              <a:t>As condicións de realización das avaliacións adaptaranse ás necesidades do alumnado con NEAE.</a:t>
            </a:r>
          </a:p>
        </p:txBody>
      </p:sp>
      <p:sp>
        <p:nvSpPr>
          <p:cNvPr id="6" name="Rectángulo: esquinas redondeadas 5">
            <a:extLst>
              <a:ext uri="{FF2B5EF4-FFF2-40B4-BE49-F238E27FC236}">
                <a16:creationId xmlns:a16="http://schemas.microsoft.com/office/drawing/2014/main" id="{3D145599-C658-4713-9156-E743D2BCD809}"/>
              </a:ext>
            </a:extLst>
          </p:cNvPr>
          <p:cNvSpPr/>
          <p:nvPr/>
        </p:nvSpPr>
        <p:spPr>
          <a:xfrm>
            <a:off x="4768211" y="3640432"/>
            <a:ext cx="3981157" cy="1940952"/>
          </a:xfrm>
          <a:prstGeom prst="roundRect">
            <a:avLst/>
          </a:prstGeom>
          <a:solidFill>
            <a:srgbClr val="FFFFFF"/>
          </a:solidFill>
          <a:ln w="38100" cap="flat">
            <a:solidFill>
              <a:schemeClr val="accent1"/>
            </a:solidFill>
            <a:prstDash val="solid"/>
            <a:round/>
            <a:extLst>
              <a:ext uri="{C807C97D-BFC1-408E-A445-0C87EB9F89A2}">
                <ask:lineSketchStyleProps xmlns="" xmlns:ask="http://schemas.microsoft.com/office/drawing/2018/sketchyshapes" sd="1581641407">
                  <a:custGeom>
                    <a:avLst/>
                    <a:gdLst>
                      <a:gd name="connsiteX0" fmla="*/ 0 w 3981157"/>
                      <a:gd name="connsiteY0" fmla="*/ 323498 h 1940952"/>
                      <a:gd name="connsiteX1" fmla="*/ 323498 w 3981157"/>
                      <a:gd name="connsiteY1" fmla="*/ 0 h 1940952"/>
                      <a:gd name="connsiteX2" fmla="*/ 3657659 w 3981157"/>
                      <a:gd name="connsiteY2" fmla="*/ 0 h 1940952"/>
                      <a:gd name="connsiteX3" fmla="*/ 3981157 w 3981157"/>
                      <a:gd name="connsiteY3" fmla="*/ 323498 h 1940952"/>
                      <a:gd name="connsiteX4" fmla="*/ 3981157 w 3981157"/>
                      <a:gd name="connsiteY4" fmla="*/ 1617454 h 1940952"/>
                      <a:gd name="connsiteX5" fmla="*/ 3657659 w 3981157"/>
                      <a:gd name="connsiteY5" fmla="*/ 1940952 h 1940952"/>
                      <a:gd name="connsiteX6" fmla="*/ 323498 w 3981157"/>
                      <a:gd name="connsiteY6" fmla="*/ 1940952 h 1940952"/>
                      <a:gd name="connsiteX7" fmla="*/ 0 w 3981157"/>
                      <a:gd name="connsiteY7" fmla="*/ 1617454 h 1940952"/>
                      <a:gd name="connsiteX8" fmla="*/ 0 w 3981157"/>
                      <a:gd name="connsiteY8" fmla="*/ 323498 h 194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1157" h="1940952" fill="none" extrusionOk="0">
                        <a:moveTo>
                          <a:pt x="0" y="323498"/>
                        </a:moveTo>
                        <a:cubicBezTo>
                          <a:pt x="-1598" y="135623"/>
                          <a:pt x="152287" y="-30022"/>
                          <a:pt x="323498" y="0"/>
                        </a:cubicBezTo>
                        <a:cubicBezTo>
                          <a:pt x="1133807" y="-160204"/>
                          <a:pt x="3178493" y="-166664"/>
                          <a:pt x="3657659" y="0"/>
                        </a:cubicBezTo>
                        <a:cubicBezTo>
                          <a:pt x="3829055" y="-34488"/>
                          <a:pt x="3973201" y="132542"/>
                          <a:pt x="3981157" y="323498"/>
                        </a:cubicBezTo>
                        <a:cubicBezTo>
                          <a:pt x="3899721" y="942557"/>
                          <a:pt x="4080098" y="1154182"/>
                          <a:pt x="3981157" y="1617454"/>
                        </a:cubicBezTo>
                        <a:cubicBezTo>
                          <a:pt x="3997223" y="1767820"/>
                          <a:pt x="3858054" y="1939571"/>
                          <a:pt x="3657659" y="1940952"/>
                        </a:cubicBezTo>
                        <a:cubicBezTo>
                          <a:pt x="2802002" y="1787058"/>
                          <a:pt x="1319931" y="1797829"/>
                          <a:pt x="323498" y="1940952"/>
                        </a:cubicBezTo>
                        <a:cubicBezTo>
                          <a:pt x="140941" y="1941920"/>
                          <a:pt x="-10900" y="1813782"/>
                          <a:pt x="0" y="1617454"/>
                        </a:cubicBezTo>
                        <a:cubicBezTo>
                          <a:pt x="49593" y="1019368"/>
                          <a:pt x="48176" y="491129"/>
                          <a:pt x="0" y="323498"/>
                        </a:cubicBezTo>
                        <a:close/>
                      </a:path>
                      <a:path w="3981157" h="1940952" stroke="0" extrusionOk="0">
                        <a:moveTo>
                          <a:pt x="0" y="323498"/>
                        </a:moveTo>
                        <a:cubicBezTo>
                          <a:pt x="-15799" y="115570"/>
                          <a:pt x="146936" y="1274"/>
                          <a:pt x="323498" y="0"/>
                        </a:cubicBezTo>
                        <a:cubicBezTo>
                          <a:pt x="950447" y="148742"/>
                          <a:pt x="3288655" y="118931"/>
                          <a:pt x="3657659" y="0"/>
                        </a:cubicBezTo>
                        <a:cubicBezTo>
                          <a:pt x="3828762" y="-1970"/>
                          <a:pt x="3978434" y="116643"/>
                          <a:pt x="3981157" y="323498"/>
                        </a:cubicBezTo>
                        <a:cubicBezTo>
                          <a:pt x="4036987" y="468274"/>
                          <a:pt x="4020944" y="1322834"/>
                          <a:pt x="3981157" y="1617454"/>
                        </a:cubicBezTo>
                        <a:cubicBezTo>
                          <a:pt x="3954024" y="1777139"/>
                          <a:pt x="3823557" y="1935270"/>
                          <a:pt x="3657659" y="1940952"/>
                        </a:cubicBezTo>
                        <a:cubicBezTo>
                          <a:pt x="3265215" y="2058118"/>
                          <a:pt x="1462169" y="1864516"/>
                          <a:pt x="323498" y="1940952"/>
                        </a:cubicBezTo>
                        <a:cubicBezTo>
                          <a:pt x="159266" y="1925602"/>
                          <a:pt x="-4017" y="1769773"/>
                          <a:pt x="0" y="1617454"/>
                        </a:cubicBezTo>
                        <a:cubicBezTo>
                          <a:pt x="58854" y="1274017"/>
                          <a:pt x="74336" y="685128"/>
                          <a:pt x="0" y="323498"/>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TITORÍA. Art. 17</a:t>
            </a:r>
          </a:p>
          <a:p>
            <a:pPr algn="just"/>
            <a:endParaRPr lang="es-ES_tradnl" b="1" dirty="0">
              <a:latin typeface="Arial" panose="020B0604020202020204" pitchFamily="34" charset="0"/>
              <a:cs typeface="Arial" panose="020B0604020202020204" pitchFamily="34" charset="0"/>
            </a:endParaRPr>
          </a:p>
          <a:p>
            <a:pPr algn="just">
              <a:buFont typeface="Wingdings" pitchFamily="2" charset="2"/>
              <a:buChar char="ü"/>
            </a:pPr>
            <a:r>
              <a:rPr lang="gl-ES" dirty="0">
                <a:latin typeface="Arial" panose="020B0604020202020204" pitchFamily="34" charset="0"/>
                <a:cs typeface="Arial" panose="020B0604020202020204" pitchFamily="34" charset="0"/>
              </a:rPr>
              <a:t>Os titores informarán ás familias sobre: proceso educativo, cualificacións e proceso de integración socio-educativa.</a:t>
            </a:r>
            <a:endParaRPr lang="es-ES_tradn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28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22319" y="104152"/>
            <a:ext cx="6699361" cy="994172"/>
          </a:xfrm>
        </p:spPr>
        <p:txBody>
          <a:bodyPr>
            <a:noAutofit/>
          </a:bodyPr>
          <a:lstStyle/>
          <a:p>
            <a:r>
              <a:rPr lang="es-ES_tradnl" sz="2400" dirty="0">
                <a:solidFill>
                  <a:srgbClr val="FF6600"/>
                </a:solidFill>
                <a:latin typeface="Arial" panose="020B0604020202020204" pitchFamily="34" charset="0"/>
                <a:cs typeface="Arial" panose="020B0604020202020204" pitchFamily="34" charset="0"/>
              </a:rPr>
              <a:t>ORDE DO 9 DE XUÑO DE 2016.</a:t>
            </a:r>
            <a:br>
              <a:rPr lang="es-ES_tradnl" sz="3600" dirty="0">
                <a:solidFill>
                  <a:srgbClr val="FF6600"/>
                </a:solidFill>
                <a:latin typeface="Arial" panose="020B0604020202020204" pitchFamily="34" charset="0"/>
                <a:cs typeface="Arial" panose="020B0604020202020204" pitchFamily="34" charset="0"/>
              </a:rPr>
            </a:br>
            <a:r>
              <a:rPr lang="es-ES_tradnl" sz="2400" dirty="0">
                <a:solidFill>
                  <a:srgbClr val="FF6600"/>
                </a:solidFill>
                <a:latin typeface="Arial" panose="020B0604020202020204" pitchFamily="34" charset="0"/>
                <a:cs typeface="Arial" panose="020B0604020202020204" pitchFamily="34" charset="0"/>
              </a:rPr>
              <a:t>AVALIACIÓN E PROMOCIÓN DO ALUMNADO DE E.P</a:t>
            </a:r>
            <a:endParaRPr lang="es-ES" sz="2400" dirty="0">
              <a:solidFill>
                <a:srgbClr val="FF6600"/>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79685"/>
            <a:ext cx="1941342" cy="127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esquinas redondeadas 3">
            <a:extLst>
              <a:ext uri="{FF2B5EF4-FFF2-40B4-BE49-F238E27FC236}">
                <a16:creationId xmlns:a16="http://schemas.microsoft.com/office/drawing/2014/main" id="{E2FED427-0598-4629-B664-1F45720D653C}"/>
              </a:ext>
            </a:extLst>
          </p:cNvPr>
          <p:cNvSpPr/>
          <p:nvPr/>
        </p:nvSpPr>
        <p:spPr>
          <a:xfrm>
            <a:off x="548639" y="2062061"/>
            <a:ext cx="3449344" cy="2553886"/>
          </a:xfrm>
          <a:prstGeom prst="roundRect">
            <a:avLst/>
          </a:prstGeom>
          <a:solidFill>
            <a:srgbClr val="FFFFFF"/>
          </a:solidFill>
          <a:ln w="38100" cap="flat">
            <a:solidFill>
              <a:schemeClr val="accent1"/>
            </a:solidFill>
            <a:prstDash val="solid"/>
            <a:round/>
            <a:extLst>
              <a:ext uri="{C807C97D-BFC1-408E-A445-0C87EB9F89A2}">
                <ask:lineSketchStyleProps xmlns="" xmlns:ask="http://schemas.microsoft.com/office/drawing/2018/sketchyshapes" sd="1119042894">
                  <a:custGeom>
                    <a:avLst/>
                    <a:gdLst>
                      <a:gd name="connsiteX0" fmla="*/ 0 w 3449344"/>
                      <a:gd name="connsiteY0" fmla="*/ 425656 h 2553886"/>
                      <a:gd name="connsiteX1" fmla="*/ 425656 w 3449344"/>
                      <a:gd name="connsiteY1" fmla="*/ 0 h 2553886"/>
                      <a:gd name="connsiteX2" fmla="*/ 3023688 w 3449344"/>
                      <a:gd name="connsiteY2" fmla="*/ 0 h 2553886"/>
                      <a:gd name="connsiteX3" fmla="*/ 3449344 w 3449344"/>
                      <a:gd name="connsiteY3" fmla="*/ 425656 h 2553886"/>
                      <a:gd name="connsiteX4" fmla="*/ 3449344 w 3449344"/>
                      <a:gd name="connsiteY4" fmla="*/ 2128230 h 2553886"/>
                      <a:gd name="connsiteX5" fmla="*/ 3023688 w 3449344"/>
                      <a:gd name="connsiteY5" fmla="*/ 2553886 h 2553886"/>
                      <a:gd name="connsiteX6" fmla="*/ 425656 w 3449344"/>
                      <a:gd name="connsiteY6" fmla="*/ 2553886 h 2553886"/>
                      <a:gd name="connsiteX7" fmla="*/ 0 w 3449344"/>
                      <a:gd name="connsiteY7" fmla="*/ 2128230 h 2553886"/>
                      <a:gd name="connsiteX8" fmla="*/ 0 w 3449344"/>
                      <a:gd name="connsiteY8" fmla="*/ 425656 h 255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9344" h="2553886" fill="none" extrusionOk="0">
                        <a:moveTo>
                          <a:pt x="0" y="425656"/>
                        </a:moveTo>
                        <a:cubicBezTo>
                          <a:pt x="-2952" y="172346"/>
                          <a:pt x="218559" y="26964"/>
                          <a:pt x="425656" y="0"/>
                        </a:cubicBezTo>
                        <a:cubicBezTo>
                          <a:pt x="1159927" y="120231"/>
                          <a:pt x="2217205" y="-1705"/>
                          <a:pt x="3023688" y="0"/>
                        </a:cubicBezTo>
                        <a:cubicBezTo>
                          <a:pt x="3281445" y="9183"/>
                          <a:pt x="3431718" y="225921"/>
                          <a:pt x="3449344" y="425656"/>
                        </a:cubicBezTo>
                        <a:cubicBezTo>
                          <a:pt x="3513684" y="869496"/>
                          <a:pt x="3473949" y="1396640"/>
                          <a:pt x="3449344" y="2128230"/>
                        </a:cubicBezTo>
                        <a:cubicBezTo>
                          <a:pt x="3456962" y="2346908"/>
                          <a:pt x="3249763" y="2530564"/>
                          <a:pt x="3023688" y="2553886"/>
                        </a:cubicBezTo>
                        <a:cubicBezTo>
                          <a:pt x="2295956" y="2690991"/>
                          <a:pt x="1413982" y="2434508"/>
                          <a:pt x="425656" y="2553886"/>
                        </a:cubicBezTo>
                        <a:cubicBezTo>
                          <a:pt x="185676" y="2545433"/>
                          <a:pt x="3241" y="2325229"/>
                          <a:pt x="0" y="2128230"/>
                        </a:cubicBezTo>
                        <a:cubicBezTo>
                          <a:pt x="103207" y="1806492"/>
                          <a:pt x="-125689" y="1017500"/>
                          <a:pt x="0" y="425656"/>
                        </a:cubicBezTo>
                        <a:close/>
                      </a:path>
                      <a:path w="3449344" h="2553886" stroke="0" extrusionOk="0">
                        <a:moveTo>
                          <a:pt x="0" y="425656"/>
                        </a:moveTo>
                        <a:cubicBezTo>
                          <a:pt x="-8293" y="218961"/>
                          <a:pt x="217864" y="10787"/>
                          <a:pt x="425656" y="0"/>
                        </a:cubicBezTo>
                        <a:cubicBezTo>
                          <a:pt x="741471" y="36579"/>
                          <a:pt x="2588870" y="-136511"/>
                          <a:pt x="3023688" y="0"/>
                        </a:cubicBezTo>
                        <a:cubicBezTo>
                          <a:pt x="3265638" y="-9208"/>
                          <a:pt x="3469801" y="158123"/>
                          <a:pt x="3449344" y="425656"/>
                        </a:cubicBezTo>
                        <a:cubicBezTo>
                          <a:pt x="3427130" y="999093"/>
                          <a:pt x="3380881" y="1663981"/>
                          <a:pt x="3449344" y="2128230"/>
                        </a:cubicBezTo>
                        <a:cubicBezTo>
                          <a:pt x="3445331" y="2357962"/>
                          <a:pt x="3253105" y="2546599"/>
                          <a:pt x="3023688" y="2553886"/>
                        </a:cubicBezTo>
                        <a:cubicBezTo>
                          <a:pt x="2679093" y="2670842"/>
                          <a:pt x="1551260" y="2385152"/>
                          <a:pt x="425656" y="2553886"/>
                        </a:cubicBezTo>
                        <a:cubicBezTo>
                          <a:pt x="232760" y="2553435"/>
                          <a:pt x="-1232" y="2346084"/>
                          <a:pt x="0" y="2128230"/>
                        </a:cubicBezTo>
                        <a:cubicBezTo>
                          <a:pt x="-32066" y="1370063"/>
                          <a:pt x="38010" y="666523"/>
                          <a:pt x="0" y="425656"/>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AVALIACIÓN INICIAL. Art. 4</a:t>
            </a:r>
          </a:p>
          <a:p>
            <a:endParaRPr lang="es-ES_tradnl" b="1" i="1" dirty="0">
              <a:latin typeface="Arial" panose="020B0604020202020204" pitchFamily="34" charset="0"/>
              <a:cs typeface="Arial" panose="020B0604020202020204" pitchFamily="34" charset="0"/>
            </a:endParaRPr>
          </a:p>
          <a:p>
            <a:r>
              <a:rPr lang="gl-ES" b="1" i="1" u="sng" dirty="0">
                <a:latin typeface="Arial" panose="020B0604020202020204" pitchFamily="34" charset="0"/>
                <a:cs typeface="Arial" panose="020B0604020202020204" pitchFamily="34" charset="0"/>
              </a:rPr>
              <a:t>Finalidade: </a:t>
            </a:r>
            <a:r>
              <a:rPr lang="gl-ES" dirty="0">
                <a:latin typeface="Arial" panose="020B0604020202020204" pitchFamily="34" charset="0"/>
                <a:cs typeface="Arial" panose="020B0604020202020204" pitchFamily="34" charset="0"/>
              </a:rPr>
              <a:t>adecuar as ensinanzas ao alumnado, facilitar a súa progresión no proceso de aprendizaxe, e obter información sobre o grado de desenvolvemento.</a:t>
            </a:r>
            <a:endParaRPr lang="es-ES_tradnl" dirty="0">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a16="http://schemas.microsoft.com/office/drawing/2014/main" id="{9470203B-8554-4020-AB8C-EDE7646C0546}"/>
              </a:ext>
            </a:extLst>
          </p:cNvPr>
          <p:cNvSpPr/>
          <p:nvPr/>
        </p:nvSpPr>
        <p:spPr>
          <a:xfrm>
            <a:off x="4571999" y="1152985"/>
            <a:ext cx="3868476" cy="3166820"/>
          </a:xfrm>
          <a:prstGeom prst="roundRect">
            <a:avLst/>
          </a:prstGeom>
          <a:solidFill>
            <a:srgbClr val="FFFFFF"/>
          </a:solidFill>
          <a:ln w="38100" cap="flat">
            <a:solidFill>
              <a:schemeClr val="accent1"/>
            </a:solidFill>
            <a:prstDash val="solid"/>
            <a:round/>
            <a:extLst>
              <a:ext uri="{C807C97D-BFC1-408E-A445-0C87EB9F89A2}">
                <ask:lineSketchStyleProps xmlns="" xmlns:ask="http://schemas.microsoft.com/office/drawing/2018/sketchyshapes" sd="835103659">
                  <a:custGeom>
                    <a:avLst/>
                    <a:gdLst>
                      <a:gd name="connsiteX0" fmla="*/ 0 w 3868476"/>
                      <a:gd name="connsiteY0" fmla="*/ 527814 h 3166820"/>
                      <a:gd name="connsiteX1" fmla="*/ 527814 w 3868476"/>
                      <a:gd name="connsiteY1" fmla="*/ 0 h 3166820"/>
                      <a:gd name="connsiteX2" fmla="*/ 3340662 w 3868476"/>
                      <a:gd name="connsiteY2" fmla="*/ 0 h 3166820"/>
                      <a:gd name="connsiteX3" fmla="*/ 3868476 w 3868476"/>
                      <a:gd name="connsiteY3" fmla="*/ 527814 h 3166820"/>
                      <a:gd name="connsiteX4" fmla="*/ 3868476 w 3868476"/>
                      <a:gd name="connsiteY4" fmla="*/ 2639006 h 3166820"/>
                      <a:gd name="connsiteX5" fmla="*/ 3340662 w 3868476"/>
                      <a:gd name="connsiteY5" fmla="*/ 3166820 h 3166820"/>
                      <a:gd name="connsiteX6" fmla="*/ 527814 w 3868476"/>
                      <a:gd name="connsiteY6" fmla="*/ 3166820 h 3166820"/>
                      <a:gd name="connsiteX7" fmla="*/ 0 w 3868476"/>
                      <a:gd name="connsiteY7" fmla="*/ 2639006 h 3166820"/>
                      <a:gd name="connsiteX8" fmla="*/ 0 w 3868476"/>
                      <a:gd name="connsiteY8" fmla="*/ 527814 h 316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8476" h="3166820" fill="none" extrusionOk="0">
                        <a:moveTo>
                          <a:pt x="0" y="527814"/>
                        </a:moveTo>
                        <a:cubicBezTo>
                          <a:pt x="10904" y="249866"/>
                          <a:pt x="208886" y="-15874"/>
                          <a:pt x="527814" y="0"/>
                        </a:cubicBezTo>
                        <a:cubicBezTo>
                          <a:pt x="1343334" y="-29427"/>
                          <a:pt x="2685198" y="122598"/>
                          <a:pt x="3340662" y="0"/>
                        </a:cubicBezTo>
                        <a:cubicBezTo>
                          <a:pt x="3641155" y="5331"/>
                          <a:pt x="3866408" y="214704"/>
                          <a:pt x="3868476" y="527814"/>
                        </a:cubicBezTo>
                        <a:cubicBezTo>
                          <a:pt x="3745003" y="1160531"/>
                          <a:pt x="3985414" y="2321742"/>
                          <a:pt x="3868476" y="2639006"/>
                        </a:cubicBezTo>
                        <a:cubicBezTo>
                          <a:pt x="3890394" y="2947455"/>
                          <a:pt x="3645408" y="3121149"/>
                          <a:pt x="3340662" y="3166820"/>
                        </a:cubicBezTo>
                        <a:cubicBezTo>
                          <a:pt x="2683797" y="3269221"/>
                          <a:pt x="1702228" y="3116890"/>
                          <a:pt x="527814" y="3166820"/>
                        </a:cubicBezTo>
                        <a:cubicBezTo>
                          <a:pt x="205628" y="3211410"/>
                          <a:pt x="9917" y="2940568"/>
                          <a:pt x="0" y="2639006"/>
                        </a:cubicBezTo>
                        <a:cubicBezTo>
                          <a:pt x="56878" y="2360707"/>
                          <a:pt x="-94784" y="741920"/>
                          <a:pt x="0" y="527814"/>
                        </a:cubicBezTo>
                        <a:close/>
                      </a:path>
                      <a:path w="3868476" h="3166820" stroke="0" extrusionOk="0">
                        <a:moveTo>
                          <a:pt x="0" y="527814"/>
                        </a:moveTo>
                        <a:cubicBezTo>
                          <a:pt x="-29204" y="192687"/>
                          <a:pt x="221060" y="2375"/>
                          <a:pt x="527814" y="0"/>
                        </a:cubicBezTo>
                        <a:cubicBezTo>
                          <a:pt x="1287238" y="-33881"/>
                          <a:pt x="2410483" y="-114608"/>
                          <a:pt x="3340662" y="0"/>
                        </a:cubicBezTo>
                        <a:cubicBezTo>
                          <a:pt x="3652016" y="16446"/>
                          <a:pt x="3870165" y="270802"/>
                          <a:pt x="3868476" y="527814"/>
                        </a:cubicBezTo>
                        <a:cubicBezTo>
                          <a:pt x="3702481" y="1106658"/>
                          <a:pt x="3901333" y="1727787"/>
                          <a:pt x="3868476" y="2639006"/>
                        </a:cubicBezTo>
                        <a:cubicBezTo>
                          <a:pt x="3878858" y="2891940"/>
                          <a:pt x="3648492" y="3198951"/>
                          <a:pt x="3340662" y="3166820"/>
                        </a:cubicBezTo>
                        <a:cubicBezTo>
                          <a:pt x="1968814" y="3139841"/>
                          <a:pt x="933830" y="3156292"/>
                          <a:pt x="527814" y="3166820"/>
                        </a:cubicBezTo>
                        <a:cubicBezTo>
                          <a:pt x="183991" y="3170812"/>
                          <a:pt x="23580" y="2925507"/>
                          <a:pt x="0" y="2639006"/>
                        </a:cubicBezTo>
                        <a:cubicBezTo>
                          <a:pt x="-58052" y="1701009"/>
                          <a:pt x="-65185" y="1524592"/>
                          <a:pt x="0" y="527814"/>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REPETICIÓN. Art. 6</a:t>
            </a:r>
          </a:p>
          <a:p>
            <a:pPr algn="ctr"/>
            <a:endParaRPr lang="es-ES_tradnl" b="1" dirty="0">
              <a:solidFill>
                <a:srgbClr val="FF6600"/>
              </a:solidFill>
              <a:latin typeface="Arial" panose="020B0604020202020204" pitchFamily="34" charset="0"/>
              <a:cs typeface="Arial" panose="020B0604020202020204" pitchFamily="34" charset="0"/>
            </a:endParaRPr>
          </a:p>
          <a:p>
            <a:r>
              <a:rPr lang="es-ES_tradnl" dirty="0" err="1">
                <a:latin typeface="Arial" panose="020B0604020202020204" pitchFamily="34" charset="0"/>
                <a:cs typeface="Arial" panose="020B0604020202020204" pitchFamily="34" charset="0"/>
              </a:rPr>
              <a:t>Poderá</a:t>
            </a:r>
            <a:r>
              <a:rPr lang="es-ES_tradnl" dirty="0">
                <a:latin typeface="Arial" panose="020B0604020202020204" pitchFamily="34" charset="0"/>
                <a:cs typeface="Arial" panose="020B0604020202020204" pitchFamily="34" charset="0"/>
              </a:rPr>
              <a:t> repetir </a:t>
            </a:r>
            <a:r>
              <a:rPr lang="es-ES_tradnl" dirty="0" err="1">
                <a:latin typeface="Arial" panose="020B0604020202020204" pitchFamily="34" charset="0"/>
                <a:cs typeface="Arial" panose="020B0604020202020204" pitchFamily="34" charset="0"/>
              </a:rPr>
              <a:t>só</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unha</a:t>
            </a:r>
            <a:r>
              <a:rPr lang="es-ES_tradnl" dirty="0">
                <a:latin typeface="Arial" panose="020B0604020202020204" pitchFamily="34" charset="0"/>
                <a:cs typeface="Arial" panose="020B0604020202020204" pitchFamily="34" charset="0"/>
              </a:rPr>
              <a:t> vez. </a:t>
            </a:r>
            <a:r>
              <a:rPr lang="es-ES_tradnl" dirty="0" err="1">
                <a:latin typeface="Arial" panose="020B0604020202020204" pitchFamily="34" charset="0"/>
                <a:cs typeface="Arial" panose="020B0604020202020204" pitchFamily="34" charset="0"/>
              </a:rPr>
              <a:t>Adoptarase</a:t>
            </a:r>
            <a:r>
              <a:rPr lang="es-ES_tradnl" dirty="0">
                <a:latin typeface="Arial" panose="020B0604020202020204" pitchFamily="34" charset="0"/>
                <a:cs typeface="Arial" panose="020B0604020202020204" pitchFamily="34" charset="0"/>
              </a:rPr>
              <a:t>, oídos os </a:t>
            </a:r>
            <a:r>
              <a:rPr lang="es-ES_tradnl" dirty="0" err="1">
                <a:latin typeface="Arial" panose="020B0604020202020204" pitchFamily="34" charset="0"/>
                <a:cs typeface="Arial" panose="020B0604020202020204" pitchFamily="34" charset="0"/>
              </a:rPr>
              <a:t>pais</a:t>
            </a:r>
            <a:r>
              <a:rPr lang="es-ES_tradnl" dirty="0">
                <a:latin typeface="Arial" panose="020B0604020202020204" pitchFamily="34" charset="0"/>
                <a:cs typeface="Arial" panose="020B0604020202020204" pitchFamily="34" charset="0"/>
              </a:rPr>
              <a:t>, e deberá ir acompañada </a:t>
            </a:r>
            <a:r>
              <a:rPr lang="es-ES_tradnl" dirty="0" err="1">
                <a:latin typeface="Arial" panose="020B0604020202020204" pitchFamily="34" charset="0"/>
                <a:cs typeface="Arial" panose="020B0604020202020204" pitchFamily="34" charset="0"/>
              </a:rPr>
              <a:t>dun</a:t>
            </a:r>
            <a:r>
              <a:rPr lang="es-ES_tradnl" dirty="0">
                <a:latin typeface="Arial" panose="020B0604020202020204" pitchFamily="34" charset="0"/>
                <a:cs typeface="Arial" panose="020B0604020202020204" pitchFamily="34" charset="0"/>
              </a:rPr>
              <a:t> plan específico de reforzo </a:t>
            </a:r>
            <a:r>
              <a:rPr lang="es-ES_tradnl" dirty="0" err="1">
                <a:latin typeface="Arial" panose="020B0604020202020204" pitchFamily="34" charset="0"/>
                <a:cs typeface="Arial" panose="020B0604020202020204" pitchFamily="34" charset="0"/>
              </a:rPr>
              <a:t>ou</a:t>
            </a:r>
            <a:r>
              <a:rPr lang="es-ES_tradnl" dirty="0">
                <a:latin typeface="Arial" panose="020B0604020202020204" pitchFamily="34" charset="0"/>
                <a:cs typeface="Arial" panose="020B0604020202020204" pitchFamily="34" charset="0"/>
              </a:rPr>
              <a:t> recuperación e </a:t>
            </a:r>
            <a:r>
              <a:rPr lang="es-ES_tradnl" dirty="0" err="1">
                <a:latin typeface="Arial" panose="020B0604020202020204" pitchFamily="34" charset="0"/>
                <a:cs typeface="Arial" panose="020B0604020202020204" pitchFamily="34" charset="0"/>
              </a:rPr>
              <a:t>apoio</a:t>
            </a:r>
            <a:r>
              <a:rPr lang="es-ES_tradnl" dirty="0">
                <a:latin typeface="Arial" panose="020B0604020202020204" pitchFamily="34" charset="0"/>
                <a:cs typeface="Arial" panose="020B0604020202020204" pitchFamily="34" charset="0"/>
              </a:rPr>
              <a:t>. Se promoción con </a:t>
            </a:r>
            <a:r>
              <a:rPr lang="es-ES_tradnl" dirty="0" err="1">
                <a:latin typeface="Arial" panose="020B0604020202020204" pitchFamily="34" charset="0"/>
                <a:cs typeface="Arial" panose="020B0604020202020204" pitchFamily="34" charset="0"/>
              </a:rPr>
              <a:t>algunha</a:t>
            </a:r>
            <a:r>
              <a:rPr lang="es-ES_tradnl" dirty="0">
                <a:latin typeface="Arial" panose="020B0604020202020204" pitchFamily="34" charset="0"/>
                <a:cs typeface="Arial" panose="020B0604020202020204" pitchFamily="34" charset="0"/>
              </a:rPr>
              <a:t> suspensa deberá seguir un plan de recuperación.</a:t>
            </a:r>
            <a:endParaRPr lang="es-ES" dirty="0">
              <a:latin typeface="Arial" panose="020B0604020202020204" pitchFamily="34" charset="0"/>
              <a:cs typeface="Arial" panose="020B0604020202020204" pitchFamily="34" charset="0"/>
            </a:endParaRPr>
          </a:p>
        </p:txBody>
      </p:sp>
      <p:sp>
        <p:nvSpPr>
          <p:cNvPr id="9" name="Rectángulo: esquinas redondeadas 8">
            <a:extLst>
              <a:ext uri="{FF2B5EF4-FFF2-40B4-BE49-F238E27FC236}">
                <a16:creationId xmlns:a16="http://schemas.microsoft.com/office/drawing/2014/main" id="{309A3C1B-5B17-402E-A036-C95C931454EA}"/>
              </a:ext>
            </a:extLst>
          </p:cNvPr>
          <p:cNvSpPr/>
          <p:nvPr/>
        </p:nvSpPr>
        <p:spPr>
          <a:xfrm>
            <a:off x="4512974" y="4413036"/>
            <a:ext cx="3997982" cy="2247419"/>
          </a:xfrm>
          <a:prstGeom prst="roundRect">
            <a:avLst/>
          </a:prstGeom>
          <a:solidFill>
            <a:srgbClr val="FFFFFF"/>
          </a:solidFill>
          <a:ln w="38100" cap="flat">
            <a:solidFill>
              <a:schemeClr val="accent1"/>
            </a:solidFill>
            <a:prstDash val="solid"/>
            <a:round/>
            <a:extLst>
              <a:ext uri="{C807C97D-BFC1-408E-A445-0C87EB9F89A2}">
                <ask:lineSketchStyleProps xmlns="" xmlns:ask="http://schemas.microsoft.com/office/drawing/2018/sketchyshapes" sd="2326526938">
                  <a:custGeom>
                    <a:avLst/>
                    <a:gdLst>
                      <a:gd name="connsiteX0" fmla="*/ 0 w 3997982"/>
                      <a:gd name="connsiteY0" fmla="*/ 374577 h 2247419"/>
                      <a:gd name="connsiteX1" fmla="*/ 374577 w 3997982"/>
                      <a:gd name="connsiteY1" fmla="*/ 0 h 2247419"/>
                      <a:gd name="connsiteX2" fmla="*/ 3623405 w 3997982"/>
                      <a:gd name="connsiteY2" fmla="*/ 0 h 2247419"/>
                      <a:gd name="connsiteX3" fmla="*/ 3997982 w 3997982"/>
                      <a:gd name="connsiteY3" fmla="*/ 374577 h 2247419"/>
                      <a:gd name="connsiteX4" fmla="*/ 3997982 w 3997982"/>
                      <a:gd name="connsiteY4" fmla="*/ 1872842 h 2247419"/>
                      <a:gd name="connsiteX5" fmla="*/ 3623405 w 3997982"/>
                      <a:gd name="connsiteY5" fmla="*/ 2247419 h 2247419"/>
                      <a:gd name="connsiteX6" fmla="*/ 374577 w 3997982"/>
                      <a:gd name="connsiteY6" fmla="*/ 2247419 h 2247419"/>
                      <a:gd name="connsiteX7" fmla="*/ 0 w 3997982"/>
                      <a:gd name="connsiteY7" fmla="*/ 1872842 h 2247419"/>
                      <a:gd name="connsiteX8" fmla="*/ 0 w 3997982"/>
                      <a:gd name="connsiteY8" fmla="*/ 374577 h 224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7982" h="2247419" fill="none" extrusionOk="0">
                        <a:moveTo>
                          <a:pt x="0" y="374577"/>
                        </a:moveTo>
                        <a:cubicBezTo>
                          <a:pt x="3654" y="166759"/>
                          <a:pt x="167876" y="7577"/>
                          <a:pt x="374577" y="0"/>
                        </a:cubicBezTo>
                        <a:cubicBezTo>
                          <a:pt x="961535" y="98123"/>
                          <a:pt x="2418630" y="-105006"/>
                          <a:pt x="3623405" y="0"/>
                        </a:cubicBezTo>
                        <a:cubicBezTo>
                          <a:pt x="3793238" y="15500"/>
                          <a:pt x="4006376" y="203651"/>
                          <a:pt x="3997982" y="374577"/>
                        </a:cubicBezTo>
                        <a:cubicBezTo>
                          <a:pt x="4009307" y="667320"/>
                          <a:pt x="3874761" y="1722203"/>
                          <a:pt x="3997982" y="1872842"/>
                        </a:cubicBezTo>
                        <a:cubicBezTo>
                          <a:pt x="3987302" y="2050578"/>
                          <a:pt x="3854929" y="2247957"/>
                          <a:pt x="3623405" y="2247419"/>
                        </a:cubicBezTo>
                        <a:cubicBezTo>
                          <a:pt x="2122760" y="2132076"/>
                          <a:pt x="1437971" y="2337287"/>
                          <a:pt x="374577" y="2247419"/>
                        </a:cubicBezTo>
                        <a:cubicBezTo>
                          <a:pt x="183106" y="2261829"/>
                          <a:pt x="-24175" y="2108452"/>
                          <a:pt x="0" y="1872842"/>
                        </a:cubicBezTo>
                        <a:cubicBezTo>
                          <a:pt x="118143" y="1694332"/>
                          <a:pt x="-29927" y="655809"/>
                          <a:pt x="0" y="374577"/>
                        </a:cubicBezTo>
                        <a:close/>
                      </a:path>
                      <a:path w="3997982" h="2247419" stroke="0" extrusionOk="0">
                        <a:moveTo>
                          <a:pt x="0" y="374577"/>
                        </a:moveTo>
                        <a:cubicBezTo>
                          <a:pt x="26480" y="150202"/>
                          <a:pt x="156101" y="-25647"/>
                          <a:pt x="374577" y="0"/>
                        </a:cubicBezTo>
                        <a:cubicBezTo>
                          <a:pt x="1339410" y="-168758"/>
                          <a:pt x="3284735" y="22056"/>
                          <a:pt x="3623405" y="0"/>
                        </a:cubicBezTo>
                        <a:cubicBezTo>
                          <a:pt x="3831446" y="27650"/>
                          <a:pt x="4025282" y="184239"/>
                          <a:pt x="3997982" y="374577"/>
                        </a:cubicBezTo>
                        <a:cubicBezTo>
                          <a:pt x="4083158" y="976027"/>
                          <a:pt x="3972005" y="1673731"/>
                          <a:pt x="3997982" y="1872842"/>
                        </a:cubicBezTo>
                        <a:cubicBezTo>
                          <a:pt x="3988635" y="2117587"/>
                          <a:pt x="3823754" y="2248426"/>
                          <a:pt x="3623405" y="2247419"/>
                        </a:cubicBezTo>
                        <a:cubicBezTo>
                          <a:pt x="3079642" y="2347775"/>
                          <a:pt x="887324" y="2134763"/>
                          <a:pt x="374577" y="2247419"/>
                        </a:cubicBezTo>
                        <a:cubicBezTo>
                          <a:pt x="189829" y="2230482"/>
                          <a:pt x="-7109" y="2067493"/>
                          <a:pt x="0" y="1872842"/>
                        </a:cubicBezTo>
                        <a:cubicBezTo>
                          <a:pt x="45519" y="1315912"/>
                          <a:pt x="-122331" y="926965"/>
                          <a:pt x="0" y="374577"/>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ALUMNADO CON NEAE. Art. 7</a:t>
            </a:r>
          </a:p>
          <a:p>
            <a:pPr algn="ctr"/>
            <a:endParaRPr lang="es-ES_tradnl" b="1" dirty="0">
              <a:solidFill>
                <a:srgbClr val="FF6600"/>
              </a:solidFill>
              <a:latin typeface="Arial" panose="020B0604020202020204" pitchFamily="34" charset="0"/>
              <a:cs typeface="Arial" panose="020B0604020202020204" pitchFamily="34" charset="0"/>
            </a:endParaRPr>
          </a:p>
          <a:p>
            <a:r>
              <a:rPr lang="gl-ES" dirty="0">
                <a:latin typeface="Arial" panose="020B0604020202020204" pitchFamily="34" charset="0"/>
                <a:cs typeface="Arial" panose="020B0604020202020204" pitchFamily="34" charset="0"/>
              </a:rPr>
              <a:t>Establecerase a adaptación das condicións de realización da avaliación, garantindo a obtención da información referente á aprendizaxe.</a:t>
            </a:r>
          </a:p>
        </p:txBody>
      </p:sp>
    </p:spTree>
    <p:extLst>
      <p:ext uri="{BB962C8B-B14F-4D97-AF65-F5344CB8AC3E}">
        <p14:creationId xmlns:p14="http://schemas.microsoft.com/office/powerpoint/2010/main" val="136842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 y="5623322"/>
            <a:ext cx="1875234" cy="123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a:extLst>
              <a:ext uri="{FF2B5EF4-FFF2-40B4-BE49-F238E27FC236}">
                <a16:creationId xmlns:a16="http://schemas.microsoft.com/office/drawing/2014/main" id="{F978D320-C6B9-4697-BB31-47D0AB08381B}"/>
              </a:ext>
            </a:extLst>
          </p:cNvPr>
          <p:cNvSpPr>
            <a:spLocks noGrp="1"/>
          </p:cNvSpPr>
          <p:nvPr>
            <p:ph type="title"/>
          </p:nvPr>
        </p:nvSpPr>
        <p:spPr>
          <a:xfrm>
            <a:off x="1222319" y="104152"/>
            <a:ext cx="6699361" cy="994172"/>
          </a:xfrm>
        </p:spPr>
        <p:txBody>
          <a:bodyPr>
            <a:noAutofit/>
          </a:bodyPr>
          <a:lstStyle/>
          <a:p>
            <a:r>
              <a:rPr lang="es-ES_tradnl" sz="2400" dirty="0">
                <a:solidFill>
                  <a:srgbClr val="FF6600"/>
                </a:solidFill>
                <a:latin typeface="Arial" panose="020B0604020202020204" pitchFamily="34" charset="0"/>
                <a:cs typeface="Arial" panose="020B0604020202020204" pitchFamily="34" charset="0"/>
              </a:rPr>
              <a:t>ORDE DO 9 DE XUÑO DE 2016.</a:t>
            </a:r>
            <a:br>
              <a:rPr lang="es-ES_tradnl" sz="3600" dirty="0">
                <a:solidFill>
                  <a:srgbClr val="FF6600"/>
                </a:solidFill>
                <a:latin typeface="Arial" panose="020B0604020202020204" pitchFamily="34" charset="0"/>
                <a:cs typeface="Arial" panose="020B0604020202020204" pitchFamily="34" charset="0"/>
              </a:rPr>
            </a:br>
            <a:r>
              <a:rPr lang="es-ES_tradnl" sz="2400" dirty="0">
                <a:solidFill>
                  <a:srgbClr val="FF6600"/>
                </a:solidFill>
                <a:latin typeface="Arial" panose="020B0604020202020204" pitchFamily="34" charset="0"/>
                <a:cs typeface="Arial" panose="020B0604020202020204" pitchFamily="34" charset="0"/>
              </a:rPr>
              <a:t>AVALIACIÓN E PROMOCIÓN DO ALUMNADO DE E.P</a:t>
            </a:r>
            <a:endParaRPr lang="es-ES" sz="2400" dirty="0">
              <a:solidFill>
                <a:srgbClr val="FF6600"/>
              </a:solidFill>
              <a:latin typeface="Arial" panose="020B0604020202020204" pitchFamily="34" charset="0"/>
              <a:cs typeface="Arial" panose="020B0604020202020204" pitchFamily="34" charset="0"/>
            </a:endParaRPr>
          </a:p>
        </p:txBody>
      </p:sp>
      <p:sp>
        <p:nvSpPr>
          <p:cNvPr id="2" name="Rectángulo: esquinas redondeadas 1">
            <a:extLst>
              <a:ext uri="{FF2B5EF4-FFF2-40B4-BE49-F238E27FC236}">
                <a16:creationId xmlns:a16="http://schemas.microsoft.com/office/drawing/2014/main" id="{1B532629-FC3C-400E-96C1-93759C52185B}"/>
              </a:ext>
            </a:extLst>
          </p:cNvPr>
          <p:cNvSpPr/>
          <p:nvPr/>
        </p:nvSpPr>
        <p:spPr>
          <a:xfrm>
            <a:off x="773723" y="1819130"/>
            <a:ext cx="3149594" cy="3713674"/>
          </a:xfrm>
          <a:prstGeom prst="roundRect">
            <a:avLst/>
          </a:prstGeom>
          <a:solidFill>
            <a:srgbClr val="FFFFFF"/>
          </a:solidFill>
          <a:ln w="25400" cap="flat">
            <a:solidFill>
              <a:schemeClr val="accent1"/>
            </a:solidFill>
            <a:prstDash val="solid"/>
            <a:round/>
            <a:extLst>
              <a:ext uri="{C807C97D-BFC1-408E-A445-0C87EB9F89A2}">
                <ask:lineSketchStyleProps xmlns="" xmlns:ask="http://schemas.microsoft.com/office/drawing/2018/sketchyshapes" sd="3558406046">
                  <a:custGeom>
                    <a:avLst/>
                    <a:gdLst>
                      <a:gd name="connsiteX0" fmla="*/ 0 w 3149594"/>
                      <a:gd name="connsiteY0" fmla="*/ 524943 h 3713674"/>
                      <a:gd name="connsiteX1" fmla="*/ 524943 w 3149594"/>
                      <a:gd name="connsiteY1" fmla="*/ 0 h 3713674"/>
                      <a:gd name="connsiteX2" fmla="*/ 2624651 w 3149594"/>
                      <a:gd name="connsiteY2" fmla="*/ 0 h 3713674"/>
                      <a:gd name="connsiteX3" fmla="*/ 3149594 w 3149594"/>
                      <a:gd name="connsiteY3" fmla="*/ 524943 h 3713674"/>
                      <a:gd name="connsiteX4" fmla="*/ 3149594 w 3149594"/>
                      <a:gd name="connsiteY4" fmla="*/ 3188731 h 3713674"/>
                      <a:gd name="connsiteX5" fmla="*/ 2624651 w 3149594"/>
                      <a:gd name="connsiteY5" fmla="*/ 3713674 h 3713674"/>
                      <a:gd name="connsiteX6" fmla="*/ 524943 w 3149594"/>
                      <a:gd name="connsiteY6" fmla="*/ 3713674 h 3713674"/>
                      <a:gd name="connsiteX7" fmla="*/ 0 w 3149594"/>
                      <a:gd name="connsiteY7" fmla="*/ 3188731 h 3713674"/>
                      <a:gd name="connsiteX8" fmla="*/ 0 w 3149594"/>
                      <a:gd name="connsiteY8" fmla="*/ 524943 h 371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9594" h="3713674" fill="none" extrusionOk="0">
                        <a:moveTo>
                          <a:pt x="0" y="524943"/>
                        </a:moveTo>
                        <a:cubicBezTo>
                          <a:pt x="3212" y="228006"/>
                          <a:pt x="229137" y="-24023"/>
                          <a:pt x="524943" y="0"/>
                        </a:cubicBezTo>
                        <a:cubicBezTo>
                          <a:pt x="1156854" y="99087"/>
                          <a:pt x="2320013" y="-21307"/>
                          <a:pt x="2624651" y="0"/>
                        </a:cubicBezTo>
                        <a:cubicBezTo>
                          <a:pt x="2923790" y="23206"/>
                          <a:pt x="3146847" y="237317"/>
                          <a:pt x="3149594" y="524943"/>
                        </a:cubicBezTo>
                        <a:cubicBezTo>
                          <a:pt x="3261648" y="1149290"/>
                          <a:pt x="3031517" y="1913807"/>
                          <a:pt x="3149594" y="3188731"/>
                        </a:cubicBezTo>
                        <a:cubicBezTo>
                          <a:pt x="3148538" y="3431507"/>
                          <a:pt x="2942070" y="3708661"/>
                          <a:pt x="2624651" y="3713674"/>
                        </a:cubicBezTo>
                        <a:cubicBezTo>
                          <a:pt x="1655316" y="3567319"/>
                          <a:pt x="1474470" y="3864706"/>
                          <a:pt x="524943" y="3713674"/>
                        </a:cubicBezTo>
                        <a:cubicBezTo>
                          <a:pt x="222626" y="3729164"/>
                          <a:pt x="-38897" y="3450970"/>
                          <a:pt x="0" y="3188731"/>
                        </a:cubicBezTo>
                        <a:cubicBezTo>
                          <a:pt x="159244" y="2805783"/>
                          <a:pt x="-66426" y="1250050"/>
                          <a:pt x="0" y="524943"/>
                        </a:cubicBezTo>
                        <a:close/>
                      </a:path>
                      <a:path w="3149594" h="3713674" stroke="0" extrusionOk="0">
                        <a:moveTo>
                          <a:pt x="0" y="524943"/>
                        </a:moveTo>
                        <a:cubicBezTo>
                          <a:pt x="37970" y="238509"/>
                          <a:pt x="212743" y="52445"/>
                          <a:pt x="524943" y="0"/>
                        </a:cubicBezTo>
                        <a:cubicBezTo>
                          <a:pt x="1169404" y="-21024"/>
                          <a:pt x="1907957" y="5591"/>
                          <a:pt x="2624651" y="0"/>
                        </a:cubicBezTo>
                        <a:cubicBezTo>
                          <a:pt x="2913370" y="8027"/>
                          <a:pt x="3153373" y="199310"/>
                          <a:pt x="3149594" y="524943"/>
                        </a:cubicBezTo>
                        <a:cubicBezTo>
                          <a:pt x="3211769" y="975892"/>
                          <a:pt x="3155599" y="2309089"/>
                          <a:pt x="3149594" y="3188731"/>
                        </a:cubicBezTo>
                        <a:cubicBezTo>
                          <a:pt x="3142153" y="3446043"/>
                          <a:pt x="2907718" y="3730004"/>
                          <a:pt x="2624651" y="3713674"/>
                        </a:cubicBezTo>
                        <a:cubicBezTo>
                          <a:pt x="1975149" y="3779547"/>
                          <a:pt x="1321514" y="3875714"/>
                          <a:pt x="524943" y="3713674"/>
                        </a:cubicBezTo>
                        <a:cubicBezTo>
                          <a:pt x="200464" y="3696756"/>
                          <a:pt x="-23987" y="3495544"/>
                          <a:pt x="0" y="3188731"/>
                        </a:cubicBezTo>
                        <a:cubicBezTo>
                          <a:pt x="-271" y="2230955"/>
                          <a:pt x="30841" y="1209152"/>
                          <a:pt x="0" y="524943"/>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OBXECTIVIDADE DA AVALIACIÓN. Art. 9</a:t>
            </a:r>
          </a:p>
          <a:p>
            <a:pPr algn="ctr"/>
            <a:endParaRPr lang="es-ES_tradnl" b="1" dirty="0">
              <a:latin typeface="Arial" panose="020B0604020202020204" pitchFamily="34" charset="0"/>
              <a:cs typeface="Arial" panose="020B0604020202020204" pitchFamily="34" charset="0"/>
            </a:endParaRPr>
          </a:p>
          <a:p>
            <a:pPr algn="ctr"/>
            <a:r>
              <a:rPr lang="es-ES_tradnl" dirty="0">
                <a:latin typeface="Arial" panose="020B0604020202020204" pitchFamily="34" charset="0"/>
                <a:cs typeface="Arial" panose="020B0604020202020204" pitchFamily="34" charset="0"/>
              </a:rPr>
              <a:t>Os centros informarán </a:t>
            </a:r>
            <a:r>
              <a:rPr lang="es-ES_tradnl" dirty="0" err="1">
                <a:latin typeface="Arial" panose="020B0604020202020204" pitchFamily="34" charset="0"/>
                <a:cs typeface="Arial" panose="020B0604020202020204" pitchFamily="34" charset="0"/>
              </a:rPr>
              <a:t>ó</a:t>
            </a:r>
            <a:r>
              <a:rPr lang="es-ES_tradnl" dirty="0">
                <a:latin typeface="Arial" panose="020B0604020202020204" pitchFamily="34" charset="0"/>
                <a:cs typeface="Arial" panose="020B0604020202020204" pitchFamily="34" charset="0"/>
              </a:rPr>
              <a:t> alumnado e as familias acerca dos </a:t>
            </a:r>
            <a:r>
              <a:rPr lang="es-ES_tradnl" dirty="0" err="1">
                <a:latin typeface="Arial" panose="020B0604020202020204" pitchFamily="34" charset="0"/>
                <a:cs typeface="Arial" panose="020B0604020202020204" pitchFamily="34" charset="0"/>
              </a:rPr>
              <a:t>contidos</a:t>
            </a:r>
            <a:r>
              <a:rPr lang="es-ES_tradnl" dirty="0">
                <a:latin typeface="Arial" panose="020B0604020202020204" pitchFamily="34" charset="0"/>
                <a:cs typeface="Arial" panose="020B0604020202020204" pitchFamily="34" charset="0"/>
              </a:rPr>
              <a:t> e dos criterios de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dos estándares, das </a:t>
            </a:r>
            <a:r>
              <a:rPr lang="es-ES_tradnl" dirty="0" err="1">
                <a:latin typeface="Arial" panose="020B0604020202020204" pitchFamily="34" charset="0"/>
                <a:cs typeface="Arial" panose="020B0604020202020204" pitchFamily="34" charset="0"/>
              </a:rPr>
              <a:t>estratexias</a:t>
            </a:r>
            <a:r>
              <a:rPr lang="es-ES_tradnl" dirty="0">
                <a:latin typeface="Arial" panose="020B0604020202020204" pitchFamily="34" charset="0"/>
                <a:cs typeface="Arial" panose="020B0604020202020204" pitchFamily="34" charset="0"/>
              </a:rPr>
              <a:t> e dos instrumentos, así como dos criterios de cualificación e promoción.</a:t>
            </a:r>
          </a:p>
        </p:txBody>
      </p:sp>
      <p:sp>
        <p:nvSpPr>
          <p:cNvPr id="5" name="Rectángulo: esquinas redondeadas 4">
            <a:extLst>
              <a:ext uri="{FF2B5EF4-FFF2-40B4-BE49-F238E27FC236}">
                <a16:creationId xmlns:a16="http://schemas.microsoft.com/office/drawing/2014/main" id="{076E86C8-78F7-485B-8C26-EFA32AB84307}"/>
              </a:ext>
            </a:extLst>
          </p:cNvPr>
          <p:cNvSpPr/>
          <p:nvPr/>
        </p:nvSpPr>
        <p:spPr>
          <a:xfrm>
            <a:off x="4360985" y="1632856"/>
            <a:ext cx="4487593" cy="4086221"/>
          </a:xfrm>
          <a:prstGeom prst="roundRect">
            <a:avLst/>
          </a:prstGeom>
          <a:solidFill>
            <a:srgbClr val="FFFFFF"/>
          </a:solidFill>
          <a:ln w="25400" cap="flat">
            <a:solidFill>
              <a:schemeClr val="accent1"/>
            </a:solidFill>
            <a:prstDash val="solid"/>
            <a:round/>
            <a:extLst>
              <a:ext uri="{C807C97D-BFC1-408E-A445-0C87EB9F89A2}">
                <ask:lineSketchStyleProps xmlns="" xmlns:ask="http://schemas.microsoft.com/office/drawing/2018/sketchyshapes" sd="3958105853">
                  <a:custGeom>
                    <a:avLst/>
                    <a:gdLst>
                      <a:gd name="connsiteX0" fmla="*/ 0 w 4487593"/>
                      <a:gd name="connsiteY0" fmla="*/ 681050 h 4086221"/>
                      <a:gd name="connsiteX1" fmla="*/ 681050 w 4487593"/>
                      <a:gd name="connsiteY1" fmla="*/ 0 h 4086221"/>
                      <a:gd name="connsiteX2" fmla="*/ 3806543 w 4487593"/>
                      <a:gd name="connsiteY2" fmla="*/ 0 h 4086221"/>
                      <a:gd name="connsiteX3" fmla="*/ 4487593 w 4487593"/>
                      <a:gd name="connsiteY3" fmla="*/ 681050 h 4086221"/>
                      <a:gd name="connsiteX4" fmla="*/ 4487593 w 4487593"/>
                      <a:gd name="connsiteY4" fmla="*/ 3405171 h 4086221"/>
                      <a:gd name="connsiteX5" fmla="*/ 3806543 w 4487593"/>
                      <a:gd name="connsiteY5" fmla="*/ 4086221 h 4086221"/>
                      <a:gd name="connsiteX6" fmla="*/ 681050 w 4487593"/>
                      <a:gd name="connsiteY6" fmla="*/ 4086221 h 4086221"/>
                      <a:gd name="connsiteX7" fmla="*/ 0 w 4487593"/>
                      <a:gd name="connsiteY7" fmla="*/ 3405171 h 4086221"/>
                      <a:gd name="connsiteX8" fmla="*/ 0 w 4487593"/>
                      <a:gd name="connsiteY8" fmla="*/ 681050 h 408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7593" h="4086221" fill="none" extrusionOk="0">
                        <a:moveTo>
                          <a:pt x="0" y="681050"/>
                        </a:moveTo>
                        <a:cubicBezTo>
                          <a:pt x="19143" y="359883"/>
                          <a:pt x="302073" y="47334"/>
                          <a:pt x="681050" y="0"/>
                        </a:cubicBezTo>
                        <a:cubicBezTo>
                          <a:pt x="1403328" y="101002"/>
                          <a:pt x="2795051" y="91163"/>
                          <a:pt x="3806543" y="0"/>
                        </a:cubicBezTo>
                        <a:cubicBezTo>
                          <a:pt x="4168310" y="-16645"/>
                          <a:pt x="4444531" y="352792"/>
                          <a:pt x="4487593" y="681050"/>
                        </a:cubicBezTo>
                        <a:cubicBezTo>
                          <a:pt x="4601825" y="1219119"/>
                          <a:pt x="4546826" y="2470626"/>
                          <a:pt x="4487593" y="3405171"/>
                        </a:cubicBezTo>
                        <a:cubicBezTo>
                          <a:pt x="4492617" y="3788510"/>
                          <a:pt x="4160143" y="4102071"/>
                          <a:pt x="3806543" y="4086221"/>
                        </a:cubicBezTo>
                        <a:cubicBezTo>
                          <a:pt x="3388816" y="4242969"/>
                          <a:pt x="1397483" y="3938870"/>
                          <a:pt x="681050" y="4086221"/>
                        </a:cubicBezTo>
                        <a:cubicBezTo>
                          <a:pt x="290189" y="4090623"/>
                          <a:pt x="-25031" y="3783338"/>
                          <a:pt x="0" y="3405171"/>
                        </a:cubicBezTo>
                        <a:cubicBezTo>
                          <a:pt x="118156" y="2918566"/>
                          <a:pt x="-40905" y="1597807"/>
                          <a:pt x="0" y="681050"/>
                        </a:cubicBezTo>
                        <a:close/>
                      </a:path>
                      <a:path w="4487593" h="4086221" stroke="0" extrusionOk="0">
                        <a:moveTo>
                          <a:pt x="0" y="681050"/>
                        </a:moveTo>
                        <a:cubicBezTo>
                          <a:pt x="27007" y="333836"/>
                          <a:pt x="369985" y="16130"/>
                          <a:pt x="681050" y="0"/>
                        </a:cubicBezTo>
                        <a:cubicBezTo>
                          <a:pt x="2040121" y="22508"/>
                          <a:pt x="3221181" y="89502"/>
                          <a:pt x="3806543" y="0"/>
                        </a:cubicBezTo>
                        <a:cubicBezTo>
                          <a:pt x="4141465" y="10693"/>
                          <a:pt x="4496901" y="250280"/>
                          <a:pt x="4487593" y="681050"/>
                        </a:cubicBezTo>
                        <a:cubicBezTo>
                          <a:pt x="4388753" y="1801371"/>
                          <a:pt x="4427768" y="2702503"/>
                          <a:pt x="4487593" y="3405171"/>
                        </a:cubicBezTo>
                        <a:cubicBezTo>
                          <a:pt x="4532338" y="3779097"/>
                          <a:pt x="4169772" y="4124522"/>
                          <a:pt x="3806543" y="4086221"/>
                        </a:cubicBezTo>
                        <a:cubicBezTo>
                          <a:pt x="2414759" y="4071685"/>
                          <a:pt x="1186311" y="4007237"/>
                          <a:pt x="681050" y="4086221"/>
                        </a:cubicBezTo>
                        <a:cubicBezTo>
                          <a:pt x="371619" y="4073671"/>
                          <a:pt x="-2148" y="3769790"/>
                          <a:pt x="0" y="3405171"/>
                        </a:cubicBezTo>
                        <a:cubicBezTo>
                          <a:pt x="-78784" y="2377276"/>
                          <a:pt x="137299" y="1789355"/>
                          <a:pt x="0" y="681050"/>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INFORMACIÓN E PARTICIPACIÓN DAS FAMILIAS. Art. 10</a:t>
            </a:r>
          </a:p>
          <a:p>
            <a:endParaRPr lang="es-ES_tradnl" b="1" dirty="0">
              <a:latin typeface="Arial" panose="020B0604020202020204" pitchFamily="34" charset="0"/>
              <a:cs typeface="Arial" panose="020B0604020202020204" pitchFamily="34" charset="0"/>
            </a:endParaRPr>
          </a:p>
          <a:p>
            <a:pPr algn="just">
              <a:buFont typeface="Wingdings" pitchFamily="2" charset="2"/>
              <a:buChar char="ü"/>
            </a:pPr>
            <a:r>
              <a:rPr lang="es-ES_tradnl" dirty="0">
                <a:latin typeface="Arial" panose="020B0604020202020204" pitchFamily="34" charset="0"/>
                <a:cs typeface="Arial" panose="020B0604020202020204" pitchFamily="34" charset="0"/>
              </a:rPr>
              <a:t>O profesorado informará por escrito dos resultados da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da </a:t>
            </a:r>
            <a:r>
              <a:rPr lang="es-ES_tradnl" dirty="0" err="1">
                <a:latin typeface="Arial" panose="020B0604020202020204" pitchFamily="34" charset="0"/>
                <a:cs typeface="Arial" panose="020B0604020202020204" pitchFamily="34" charset="0"/>
              </a:rPr>
              <a:t>súa</a:t>
            </a:r>
            <a:r>
              <a:rPr lang="es-ES_tradnl" dirty="0">
                <a:latin typeface="Arial" panose="020B0604020202020204" pitchFamily="34" charset="0"/>
                <a:cs typeface="Arial" panose="020B0604020202020204" pitchFamily="34" charset="0"/>
              </a:rPr>
              <a:t> evolución académica e das medidas </a:t>
            </a:r>
            <a:r>
              <a:rPr lang="es-ES_tradnl" dirty="0" err="1">
                <a:latin typeface="Arial" panose="020B0604020202020204" pitchFamily="34" charset="0"/>
                <a:cs typeface="Arial" panose="020B0604020202020204" pitchFamily="34" charset="0"/>
              </a:rPr>
              <a:t>propostas</a:t>
            </a:r>
            <a:r>
              <a:rPr lang="es-ES_tradnl" dirty="0">
                <a:latin typeface="Arial" panose="020B0604020202020204" pitchFamily="34" charset="0"/>
                <a:cs typeface="Arial" panose="020B0604020202020204" pitchFamily="34" charset="0"/>
              </a:rPr>
              <a:t> para o reforzo e/</a:t>
            </a:r>
            <a:r>
              <a:rPr lang="es-ES_tradnl" dirty="0" err="1">
                <a:latin typeface="Arial" panose="020B0604020202020204" pitchFamily="34" charset="0"/>
                <a:cs typeface="Arial" panose="020B0604020202020204" pitchFamily="34" charset="0"/>
              </a:rPr>
              <a:t>ou</a:t>
            </a:r>
            <a:r>
              <a:rPr lang="es-ES_tradnl" dirty="0">
                <a:latin typeface="Arial" panose="020B0604020202020204" pitchFamily="34" charset="0"/>
                <a:cs typeface="Arial" panose="020B0604020202020204" pitchFamily="34" charset="0"/>
              </a:rPr>
              <a:t> recuperación se fose o caso.</a:t>
            </a:r>
          </a:p>
          <a:p>
            <a:pPr algn="just">
              <a:buFont typeface="Wingdings" pitchFamily="2" charset="2"/>
              <a:buChar char="ü"/>
            </a:pPr>
            <a:r>
              <a:rPr lang="es-ES_tradnl" dirty="0">
                <a:latin typeface="Arial" panose="020B0604020202020204" pitchFamily="34" charset="0"/>
                <a:cs typeface="Arial" panose="020B0604020202020204" pitchFamily="34" charset="0"/>
              </a:rPr>
              <a:t>Os </a:t>
            </a:r>
            <a:r>
              <a:rPr lang="es-ES_tradnl" dirty="0" err="1">
                <a:latin typeface="Arial" panose="020B0604020202020204" pitchFamily="34" charset="0"/>
                <a:cs typeface="Arial" panose="020B0604020202020204" pitchFamily="34" charset="0"/>
              </a:rPr>
              <a:t>pais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terán</a:t>
            </a:r>
            <a:r>
              <a:rPr lang="es-ES_tradnl" dirty="0">
                <a:latin typeface="Arial" panose="020B0604020202020204" pitchFamily="34" charset="0"/>
                <a:cs typeface="Arial" panose="020B0604020202020204" pitchFamily="34" charset="0"/>
              </a:rPr>
              <a:t> acceso á consulta dos documentos </a:t>
            </a:r>
            <a:r>
              <a:rPr lang="es-ES_tradnl" dirty="0" err="1">
                <a:latin typeface="Arial" panose="020B0604020202020204" pitchFamily="34" charset="0"/>
                <a:cs typeface="Arial" panose="020B0604020202020204" pitchFamily="34" charset="0"/>
              </a:rPr>
              <a:t>oficiais</a:t>
            </a:r>
            <a:r>
              <a:rPr lang="es-ES_tradnl" dirty="0">
                <a:latin typeface="Arial" panose="020B0604020202020204" pitchFamily="34" charset="0"/>
                <a:cs typeface="Arial" panose="020B0604020202020204" pitchFamily="34" charset="0"/>
              </a:rPr>
              <a:t> de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e </a:t>
            </a:r>
            <a:r>
              <a:rPr lang="es-ES_tradnl" dirty="0" err="1">
                <a:latin typeface="Arial" panose="020B0604020202020204" pitchFamily="34" charset="0"/>
                <a:cs typeface="Arial" panose="020B0604020202020204" pitchFamily="34" charset="0"/>
              </a:rPr>
              <a:t>aos</a:t>
            </a:r>
            <a:r>
              <a:rPr lang="es-ES_tradnl" dirty="0">
                <a:latin typeface="Arial" panose="020B0604020202020204" pitchFamily="34" charset="0"/>
                <a:cs typeface="Arial" panose="020B0604020202020204" pitchFamily="34" charset="0"/>
              </a:rPr>
              <a:t> instrumentos e documentos das </a:t>
            </a:r>
            <a:r>
              <a:rPr lang="es-ES_tradnl" dirty="0" err="1">
                <a:latin typeface="Arial" panose="020B0604020202020204" pitchFamily="34" charset="0"/>
                <a:cs typeface="Arial" panose="020B0604020202020204" pitchFamily="34" charset="0"/>
              </a:rPr>
              <a:t>avaliacións</a:t>
            </a:r>
            <a:r>
              <a:rPr lang="es-ES_tradnl" dirty="0">
                <a:latin typeface="Arial" panose="020B0604020202020204" pitchFamily="34" charset="0"/>
                <a:cs typeface="Arial" panose="020B0604020202020204" pitchFamily="34" charset="0"/>
              </a:rPr>
              <a:t> que </a:t>
            </a:r>
            <a:r>
              <a:rPr lang="es-ES_tradnl" dirty="0" err="1">
                <a:latin typeface="Arial" panose="020B0604020202020204" pitchFamily="34" charset="0"/>
                <a:cs typeface="Arial" panose="020B0604020202020204" pitchFamily="34" charset="0"/>
              </a:rPr>
              <a:t>lles</a:t>
            </a:r>
            <a:r>
              <a:rPr lang="es-ES_tradnl" dirty="0">
                <a:latin typeface="Arial" panose="020B0604020202020204" pitchFamily="34" charset="0"/>
                <a:cs typeface="Arial" panose="020B0604020202020204" pitchFamily="34" charset="0"/>
              </a:rPr>
              <a:t> realicen </a:t>
            </a:r>
            <a:r>
              <a:rPr lang="es-ES_tradnl" dirty="0" err="1">
                <a:latin typeface="Arial" panose="020B0604020202020204" pitchFamily="34" charset="0"/>
                <a:cs typeface="Arial" panose="020B0604020202020204" pitchFamily="34" charset="0"/>
              </a:rPr>
              <a:t>aos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seus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fillos</a:t>
            </a:r>
            <a:r>
              <a:rPr lang="es-ES_tradnl"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995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399" y="10286"/>
            <a:ext cx="7315201" cy="1668463"/>
          </a:xfrm>
        </p:spPr>
        <p:txBody>
          <a:bodyPr>
            <a:normAutofit/>
          </a:bodyPr>
          <a:lstStyle/>
          <a:p>
            <a:pPr algn="ctr"/>
            <a:r>
              <a:rPr lang="es-ES_tradnl" sz="3200" dirty="0">
                <a:solidFill>
                  <a:srgbClr val="FF6600"/>
                </a:solidFill>
                <a:latin typeface="Arial" panose="020B0604020202020204" pitchFamily="34" charset="0"/>
                <a:cs typeface="Arial" panose="020B0604020202020204" pitchFamily="34" charset="0"/>
              </a:rPr>
              <a:t>DECRETO 86/2015 DO 25 DE XUÑO</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9" y="5624584"/>
            <a:ext cx="1873155" cy="123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ángulo: esquinas redondeadas 9">
            <a:extLst>
              <a:ext uri="{FF2B5EF4-FFF2-40B4-BE49-F238E27FC236}">
                <a16:creationId xmlns:a16="http://schemas.microsoft.com/office/drawing/2014/main" id="{D16B3B9C-3A09-421F-A891-6443DB0F38D5}"/>
              </a:ext>
            </a:extLst>
          </p:cNvPr>
          <p:cNvSpPr/>
          <p:nvPr/>
        </p:nvSpPr>
        <p:spPr>
          <a:xfrm>
            <a:off x="386632" y="1165884"/>
            <a:ext cx="4456684" cy="2656042"/>
          </a:xfrm>
          <a:prstGeom prst="roundRect">
            <a:avLst/>
          </a:prstGeom>
          <a:solidFill>
            <a:srgbClr val="FFFFFF"/>
          </a:solidFill>
          <a:ln w="25400" cap="flat">
            <a:solidFill>
              <a:schemeClr val="accent1"/>
            </a:solidFill>
            <a:prstDash val="solid"/>
            <a:round/>
            <a:extLst>
              <a:ext uri="{C807C97D-BFC1-408E-A445-0C87EB9F89A2}">
                <ask:lineSketchStyleProps xmlns="" xmlns:ask="http://schemas.microsoft.com/office/drawing/2018/sketchyshapes" sd="2119964513">
                  <a:custGeom>
                    <a:avLst/>
                    <a:gdLst>
                      <a:gd name="connsiteX0" fmla="*/ 0 w 4456684"/>
                      <a:gd name="connsiteY0" fmla="*/ 391604 h 2349575"/>
                      <a:gd name="connsiteX1" fmla="*/ 391604 w 4456684"/>
                      <a:gd name="connsiteY1" fmla="*/ 0 h 2349575"/>
                      <a:gd name="connsiteX2" fmla="*/ 4065080 w 4456684"/>
                      <a:gd name="connsiteY2" fmla="*/ 0 h 2349575"/>
                      <a:gd name="connsiteX3" fmla="*/ 4456684 w 4456684"/>
                      <a:gd name="connsiteY3" fmla="*/ 391604 h 2349575"/>
                      <a:gd name="connsiteX4" fmla="*/ 4456684 w 4456684"/>
                      <a:gd name="connsiteY4" fmla="*/ 1957971 h 2349575"/>
                      <a:gd name="connsiteX5" fmla="*/ 4065080 w 4456684"/>
                      <a:gd name="connsiteY5" fmla="*/ 2349575 h 2349575"/>
                      <a:gd name="connsiteX6" fmla="*/ 391604 w 4456684"/>
                      <a:gd name="connsiteY6" fmla="*/ 2349575 h 2349575"/>
                      <a:gd name="connsiteX7" fmla="*/ 0 w 4456684"/>
                      <a:gd name="connsiteY7" fmla="*/ 1957971 h 2349575"/>
                      <a:gd name="connsiteX8" fmla="*/ 0 w 4456684"/>
                      <a:gd name="connsiteY8" fmla="*/ 391604 h 234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6684" h="2349575" fill="none" extrusionOk="0">
                        <a:moveTo>
                          <a:pt x="0" y="391604"/>
                        </a:moveTo>
                        <a:cubicBezTo>
                          <a:pt x="23534" y="155397"/>
                          <a:pt x="200716" y="-25030"/>
                          <a:pt x="391604" y="0"/>
                        </a:cubicBezTo>
                        <a:cubicBezTo>
                          <a:pt x="2027110" y="169502"/>
                          <a:pt x="3166866" y="-32507"/>
                          <a:pt x="4065080" y="0"/>
                        </a:cubicBezTo>
                        <a:cubicBezTo>
                          <a:pt x="4281148" y="-5904"/>
                          <a:pt x="4438459" y="173757"/>
                          <a:pt x="4456684" y="391604"/>
                        </a:cubicBezTo>
                        <a:cubicBezTo>
                          <a:pt x="4386288" y="563708"/>
                          <a:pt x="4381022" y="1422668"/>
                          <a:pt x="4456684" y="1957971"/>
                        </a:cubicBezTo>
                        <a:cubicBezTo>
                          <a:pt x="4469254" y="2163871"/>
                          <a:pt x="4300938" y="2368101"/>
                          <a:pt x="4065080" y="2349575"/>
                        </a:cubicBezTo>
                        <a:cubicBezTo>
                          <a:pt x="2917990" y="2515858"/>
                          <a:pt x="1692367" y="2411883"/>
                          <a:pt x="391604" y="2349575"/>
                        </a:cubicBezTo>
                        <a:cubicBezTo>
                          <a:pt x="150756" y="2364748"/>
                          <a:pt x="-8305" y="2204780"/>
                          <a:pt x="0" y="1957971"/>
                        </a:cubicBezTo>
                        <a:cubicBezTo>
                          <a:pt x="-135411" y="1476712"/>
                          <a:pt x="-17717" y="990030"/>
                          <a:pt x="0" y="391604"/>
                        </a:cubicBezTo>
                        <a:close/>
                      </a:path>
                      <a:path w="4456684" h="2349575" stroke="0" extrusionOk="0">
                        <a:moveTo>
                          <a:pt x="0" y="391604"/>
                        </a:moveTo>
                        <a:cubicBezTo>
                          <a:pt x="-11905" y="161415"/>
                          <a:pt x="164769" y="38277"/>
                          <a:pt x="391604" y="0"/>
                        </a:cubicBezTo>
                        <a:cubicBezTo>
                          <a:pt x="1763939" y="140406"/>
                          <a:pt x="2655708" y="-40015"/>
                          <a:pt x="4065080" y="0"/>
                        </a:cubicBezTo>
                        <a:cubicBezTo>
                          <a:pt x="4283616" y="32211"/>
                          <a:pt x="4475282" y="188815"/>
                          <a:pt x="4456684" y="391604"/>
                        </a:cubicBezTo>
                        <a:cubicBezTo>
                          <a:pt x="4518263" y="630694"/>
                          <a:pt x="4492113" y="1432921"/>
                          <a:pt x="4456684" y="1957971"/>
                        </a:cubicBezTo>
                        <a:cubicBezTo>
                          <a:pt x="4476964" y="2182225"/>
                          <a:pt x="4244118" y="2358817"/>
                          <a:pt x="4065080" y="2349575"/>
                        </a:cubicBezTo>
                        <a:cubicBezTo>
                          <a:pt x="2696202" y="2345494"/>
                          <a:pt x="1126261" y="2294076"/>
                          <a:pt x="391604" y="2349575"/>
                        </a:cubicBezTo>
                        <a:cubicBezTo>
                          <a:pt x="169532" y="2378765"/>
                          <a:pt x="-24554" y="2169231"/>
                          <a:pt x="0" y="1957971"/>
                        </a:cubicBezTo>
                        <a:cubicBezTo>
                          <a:pt x="80860" y="1543549"/>
                          <a:pt x="11533" y="1073197"/>
                          <a:pt x="0" y="391604"/>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sz="2400" b="1" dirty="0">
                <a:solidFill>
                  <a:srgbClr val="FF6600"/>
                </a:solidFill>
                <a:latin typeface="Arial" panose="020B0604020202020204" pitchFamily="34" charset="0"/>
                <a:cs typeface="Arial" panose="020B0604020202020204" pitchFamily="34" charset="0"/>
              </a:rPr>
              <a:t>Art. 5.2</a:t>
            </a:r>
          </a:p>
          <a:p>
            <a:pPr algn="ctr"/>
            <a:endParaRPr lang="es-ES_tradnl" b="1" dirty="0">
              <a:latin typeface="Arial" panose="020B0604020202020204" pitchFamily="34" charset="0"/>
              <a:cs typeface="Arial" panose="020B0604020202020204" pitchFamily="34" charset="0"/>
            </a:endParaRPr>
          </a:p>
          <a:p>
            <a:pPr algn="ctr"/>
            <a:r>
              <a:rPr lang="es-ES_tradnl" dirty="0">
                <a:latin typeface="Arial" panose="020B0604020202020204" pitchFamily="34" charset="0"/>
                <a:cs typeface="Arial" panose="020B0604020202020204" pitchFamily="34" charset="0"/>
              </a:rPr>
              <a:t>Os centros desenvolverán as medidas de atención á </a:t>
            </a:r>
            <a:r>
              <a:rPr lang="es-ES_tradnl" dirty="0" err="1">
                <a:latin typeface="Arial" panose="020B0604020202020204" pitchFamily="34" charset="0"/>
                <a:cs typeface="Arial" panose="020B0604020202020204" pitchFamily="34" charset="0"/>
              </a:rPr>
              <a:t>diversidade</a:t>
            </a:r>
            <a:r>
              <a:rPr lang="es-ES_tradnl" dirty="0">
                <a:latin typeface="Arial" panose="020B0604020202020204" pitchFamily="34" charset="0"/>
                <a:cs typeface="Arial" panose="020B0604020202020204" pitchFamily="34" charset="0"/>
              </a:rPr>
              <a:t> coa </a:t>
            </a:r>
            <a:r>
              <a:rPr lang="es-ES_tradnl" dirty="0" err="1">
                <a:latin typeface="Arial" panose="020B0604020202020204" pitchFamily="34" charset="0"/>
                <a:cs typeface="Arial" panose="020B0604020202020204" pitchFamily="34" charset="0"/>
              </a:rPr>
              <a:t>finalidade</a:t>
            </a:r>
            <a:r>
              <a:rPr lang="es-ES_tradnl" dirty="0">
                <a:latin typeface="Arial" panose="020B0604020202020204" pitchFamily="34" charset="0"/>
                <a:cs typeface="Arial" panose="020B0604020202020204" pitchFamily="34" charset="0"/>
              </a:rPr>
              <a:t> de atender a todo o alumnado. Arbitrarán métodos que </a:t>
            </a:r>
            <a:r>
              <a:rPr lang="es-ES_tradnl" dirty="0" err="1">
                <a:latin typeface="Arial" panose="020B0604020202020204" pitchFamily="34" charset="0"/>
                <a:cs typeface="Arial" panose="020B0604020202020204" pitchFamily="34" charset="0"/>
              </a:rPr>
              <a:t>teñan</a:t>
            </a:r>
            <a:r>
              <a:rPr lang="es-ES_tradnl" dirty="0">
                <a:latin typeface="Arial" panose="020B0604020202020204" pitchFamily="34" charset="0"/>
                <a:cs typeface="Arial" panose="020B0604020202020204" pitchFamily="34" charset="0"/>
              </a:rPr>
              <a:t> en conta os distintos ritmos de </a:t>
            </a:r>
            <a:r>
              <a:rPr lang="es-ES_tradnl" dirty="0" err="1">
                <a:latin typeface="Arial" panose="020B0604020202020204" pitchFamily="34" charset="0"/>
                <a:cs typeface="Arial" panose="020B0604020202020204" pitchFamily="34" charset="0"/>
              </a:rPr>
              <a:t>aprendizaxe</a:t>
            </a:r>
            <a:r>
              <a:rPr lang="es-ES_tradnl" dirty="0">
                <a:latin typeface="Arial" panose="020B0604020202020204" pitchFamily="34" charset="0"/>
                <a:cs typeface="Arial" panose="020B0604020202020204" pitchFamily="34" charset="0"/>
              </a:rPr>
              <a:t>.</a:t>
            </a:r>
          </a:p>
          <a:p>
            <a:pPr algn="ctr"/>
            <a:endParaRPr lang="es-ES_tradnl" b="1" dirty="0">
              <a:latin typeface="Arial" panose="020B0604020202020204" pitchFamily="34" charset="0"/>
              <a:cs typeface="Arial" panose="020B0604020202020204" pitchFamily="34" charset="0"/>
            </a:endParaRPr>
          </a:p>
        </p:txBody>
      </p:sp>
      <p:sp>
        <p:nvSpPr>
          <p:cNvPr id="11" name="Rectángulo: esquinas redondeadas 10">
            <a:extLst>
              <a:ext uri="{FF2B5EF4-FFF2-40B4-BE49-F238E27FC236}">
                <a16:creationId xmlns:a16="http://schemas.microsoft.com/office/drawing/2014/main" id="{46C7743F-A225-4A5A-A0D1-4942D62DEF12}"/>
              </a:ext>
            </a:extLst>
          </p:cNvPr>
          <p:cNvSpPr/>
          <p:nvPr/>
        </p:nvSpPr>
        <p:spPr>
          <a:xfrm>
            <a:off x="5371083" y="1250565"/>
            <a:ext cx="3672034" cy="2656042"/>
          </a:xfrm>
          <a:prstGeom prst="roundRect">
            <a:avLst/>
          </a:prstGeom>
          <a:solidFill>
            <a:srgbClr val="FFFFFF"/>
          </a:solidFill>
          <a:ln w="25400" cap="flat">
            <a:solidFill>
              <a:schemeClr val="accent1"/>
            </a:solidFill>
            <a:prstDash val="solid"/>
            <a:round/>
            <a:extLst>
              <a:ext uri="{C807C97D-BFC1-408E-A445-0C87EB9F89A2}">
                <ask:lineSketchStyleProps xmlns="" xmlns:ask="http://schemas.microsoft.com/office/drawing/2018/sketchyshapes" sd="519873698">
                  <a:custGeom>
                    <a:avLst/>
                    <a:gdLst>
                      <a:gd name="connsiteX0" fmla="*/ 0 w 3672034"/>
                      <a:gd name="connsiteY0" fmla="*/ 391604 h 2349575"/>
                      <a:gd name="connsiteX1" fmla="*/ 391604 w 3672034"/>
                      <a:gd name="connsiteY1" fmla="*/ 0 h 2349575"/>
                      <a:gd name="connsiteX2" fmla="*/ 3280430 w 3672034"/>
                      <a:gd name="connsiteY2" fmla="*/ 0 h 2349575"/>
                      <a:gd name="connsiteX3" fmla="*/ 3672034 w 3672034"/>
                      <a:gd name="connsiteY3" fmla="*/ 391604 h 2349575"/>
                      <a:gd name="connsiteX4" fmla="*/ 3672034 w 3672034"/>
                      <a:gd name="connsiteY4" fmla="*/ 1957971 h 2349575"/>
                      <a:gd name="connsiteX5" fmla="*/ 3280430 w 3672034"/>
                      <a:gd name="connsiteY5" fmla="*/ 2349575 h 2349575"/>
                      <a:gd name="connsiteX6" fmla="*/ 391604 w 3672034"/>
                      <a:gd name="connsiteY6" fmla="*/ 2349575 h 2349575"/>
                      <a:gd name="connsiteX7" fmla="*/ 0 w 3672034"/>
                      <a:gd name="connsiteY7" fmla="*/ 1957971 h 2349575"/>
                      <a:gd name="connsiteX8" fmla="*/ 0 w 3672034"/>
                      <a:gd name="connsiteY8" fmla="*/ 391604 h 234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034" h="2349575" fill="none" extrusionOk="0">
                        <a:moveTo>
                          <a:pt x="0" y="391604"/>
                        </a:moveTo>
                        <a:cubicBezTo>
                          <a:pt x="-10588" y="147250"/>
                          <a:pt x="179790" y="-12631"/>
                          <a:pt x="391604" y="0"/>
                        </a:cubicBezTo>
                        <a:cubicBezTo>
                          <a:pt x="815635" y="-55204"/>
                          <a:pt x="1906221" y="113037"/>
                          <a:pt x="3280430" y="0"/>
                        </a:cubicBezTo>
                        <a:cubicBezTo>
                          <a:pt x="3502641" y="9038"/>
                          <a:pt x="3686632" y="143892"/>
                          <a:pt x="3672034" y="391604"/>
                        </a:cubicBezTo>
                        <a:cubicBezTo>
                          <a:pt x="3684363" y="1155240"/>
                          <a:pt x="3739873" y="1440395"/>
                          <a:pt x="3672034" y="1957971"/>
                        </a:cubicBezTo>
                        <a:cubicBezTo>
                          <a:pt x="3658109" y="2171826"/>
                          <a:pt x="3508444" y="2354246"/>
                          <a:pt x="3280430" y="2349575"/>
                        </a:cubicBezTo>
                        <a:cubicBezTo>
                          <a:pt x="2290645" y="2442165"/>
                          <a:pt x="1389780" y="2457365"/>
                          <a:pt x="391604" y="2349575"/>
                        </a:cubicBezTo>
                        <a:cubicBezTo>
                          <a:pt x="174439" y="2341304"/>
                          <a:pt x="-1248" y="2152595"/>
                          <a:pt x="0" y="1957971"/>
                        </a:cubicBezTo>
                        <a:cubicBezTo>
                          <a:pt x="-33076" y="1605338"/>
                          <a:pt x="-102388" y="742242"/>
                          <a:pt x="0" y="391604"/>
                        </a:cubicBezTo>
                        <a:close/>
                      </a:path>
                      <a:path w="3672034" h="2349575" stroke="0" extrusionOk="0">
                        <a:moveTo>
                          <a:pt x="0" y="391604"/>
                        </a:moveTo>
                        <a:cubicBezTo>
                          <a:pt x="-1937" y="180683"/>
                          <a:pt x="156790" y="-19006"/>
                          <a:pt x="391604" y="0"/>
                        </a:cubicBezTo>
                        <a:cubicBezTo>
                          <a:pt x="1173054" y="30748"/>
                          <a:pt x="2047624" y="105051"/>
                          <a:pt x="3280430" y="0"/>
                        </a:cubicBezTo>
                        <a:cubicBezTo>
                          <a:pt x="3508289" y="-20884"/>
                          <a:pt x="3672895" y="167216"/>
                          <a:pt x="3672034" y="391604"/>
                        </a:cubicBezTo>
                        <a:cubicBezTo>
                          <a:pt x="3606851" y="1097206"/>
                          <a:pt x="3792661" y="1362771"/>
                          <a:pt x="3672034" y="1957971"/>
                        </a:cubicBezTo>
                        <a:cubicBezTo>
                          <a:pt x="3648554" y="2146602"/>
                          <a:pt x="3454732" y="2347759"/>
                          <a:pt x="3280430" y="2349575"/>
                        </a:cubicBezTo>
                        <a:cubicBezTo>
                          <a:pt x="2302477" y="2326583"/>
                          <a:pt x="1734085" y="2483085"/>
                          <a:pt x="391604" y="2349575"/>
                        </a:cubicBezTo>
                        <a:cubicBezTo>
                          <a:pt x="155379" y="2380576"/>
                          <a:pt x="-16420" y="2154840"/>
                          <a:pt x="0" y="1957971"/>
                        </a:cubicBezTo>
                        <a:cubicBezTo>
                          <a:pt x="1125" y="1579356"/>
                          <a:pt x="58576" y="1144286"/>
                          <a:pt x="0" y="391604"/>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sz="2400" b="1" dirty="0">
                <a:solidFill>
                  <a:srgbClr val="FF6600"/>
                </a:solidFill>
                <a:latin typeface="Arial" panose="020B0604020202020204" pitchFamily="34" charset="0"/>
                <a:cs typeface="Arial" panose="020B0604020202020204" pitchFamily="34" charset="0"/>
              </a:rPr>
              <a:t>Art. 6.1</a:t>
            </a:r>
          </a:p>
          <a:p>
            <a:pPr algn="ctr"/>
            <a:endParaRPr lang="es-ES_tradnl" b="1" dirty="0">
              <a:latin typeface="Arial" panose="020B0604020202020204" pitchFamily="34" charset="0"/>
              <a:cs typeface="Arial" panose="020B0604020202020204" pitchFamily="34" charset="0"/>
            </a:endParaRPr>
          </a:p>
          <a:p>
            <a:pPr algn="ctr"/>
            <a:r>
              <a:rPr lang="es-ES_tradnl" dirty="0">
                <a:latin typeface="Arial" panose="020B0604020202020204" pitchFamily="34" charset="0"/>
                <a:cs typeface="Arial" panose="020B0604020202020204" pitchFamily="34" charset="0"/>
              </a:rPr>
              <a:t>As familias </a:t>
            </a:r>
            <a:r>
              <a:rPr lang="es-ES_tradnl" dirty="0" err="1">
                <a:latin typeface="Arial" panose="020B0604020202020204" pitchFamily="34" charset="0"/>
                <a:cs typeface="Arial" panose="020B0604020202020204" pitchFamily="34" charset="0"/>
              </a:rPr>
              <a:t>terán</a:t>
            </a:r>
            <a:r>
              <a:rPr lang="es-ES_tradnl" dirty="0">
                <a:latin typeface="Arial" panose="020B0604020202020204" pitchFamily="34" charset="0"/>
                <a:cs typeface="Arial" panose="020B0604020202020204" pitchFamily="34" charset="0"/>
              </a:rPr>
              <a:t> acceso </a:t>
            </a:r>
            <a:r>
              <a:rPr lang="es-ES_tradnl" dirty="0" err="1">
                <a:latin typeface="Arial" panose="020B0604020202020204" pitchFamily="34" charset="0"/>
                <a:cs typeface="Arial" panose="020B0604020202020204" pitchFamily="34" charset="0"/>
              </a:rPr>
              <a:t>aos</a:t>
            </a:r>
            <a:r>
              <a:rPr lang="es-ES_tradnl" dirty="0">
                <a:latin typeface="Arial" panose="020B0604020202020204" pitchFamily="34" charset="0"/>
                <a:cs typeface="Arial" panose="020B0604020202020204" pitchFamily="34" charset="0"/>
              </a:rPr>
              <a:t> documentos </a:t>
            </a:r>
            <a:r>
              <a:rPr lang="es-ES_tradnl" dirty="0" err="1">
                <a:latin typeface="Arial" panose="020B0604020202020204" pitchFamily="34" charset="0"/>
                <a:cs typeface="Arial" panose="020B0604020202020204" pitchFamily="34" charset="0"/>
              </a:rPr>
              <a:t>oficiais</a:t>
            </a:r>
            <a:r>
              <a:rPr lang="es-ES_tradnl" dirty="0">
                <a:latin typeface="Arial" panose="020B0604020202020204" pitchFamily="34" charset="0"/>
                <a:cs typeface="Arial" panose="020B0604020202020204" pitchFamily="34" charset="0"/>
              </a:rPr>
              <a:t> de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e </a:t>
            </a:r>
            <a:r>
              <a:rPr lang="es-ES_tradnl" dirty="0" err="1">
                <a:latin typeface="Arial" panose="020B0604020202020204" pitchFamily="34" charset="0"/>
                <a:cs typeface="Arial" panose="020B0604020202020204" pitchFamily="34" charset="0"/>
              </a:rPr>
              <a:t>aos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exames</a:t>
            </a:r>
            <a:r>
              <a:rPr lang="es-ES_tradnl" dirty="0">
                <a:latin typeface="Arial" panose="020B0604020202020204" pitchFamily="34" charset="0"/>
                <a:cs typeface="Arial" panose="020B0604020202020204" pitchFamily="34" charset="0"/>
              </a:rPr>
              <a:t> e documentos de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que </a:t>
            </a:r>
            <a:r>
              <a:rPr lang="es-ES_tradnl" dirty="0" err="1">
                <a:latin typeface="Arial" panose="020B0604020202020204" pitchFamily="34" charset="0"/>
                <a:cs typeface="Arial" panose="020B0604020202020204" pitchFamily="34" charset="0"/>
              </a:rPr>
              <a:t>lles</a:t>
            </a:r>
            <a:r>
              <a:rPr lang="es-ES_tradnl" dirty="0">
                <a:latin typeface="Arial" panose="020B0604020202020204" pitchFamily="34" charset="0"/>
                <a:cs typeface="Arial" panose="020B0604020202020204" pitchFamily="34" charset="0"/>
              </a:rPr>
              <a:t> realicen </a:t>
            </a:r>
            <a:r>
              <a:rPr lang="es-ES_tradnl" dirty="0" err="1">
                <a:latin typeface="Arial" panose="020B0604020202020204" pitchFamily="34" charset="0"/>
                <a:cs typeface="Arial" panose="020B0604020202020204" pitchFamily="34" charset="0"/>
              </a:rPr>
              <a:t>aos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seus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fillos</a:t>
            </a:r>
            <a:r>
              <a:rPr lang="es-ES_tradnl" dirty="0">
                <a:latin typeface="Arial" panose="020B0604020202020204" pitchFamily="34" charset="0"/>
                <a:cs typeface="Arial" panose="020B0604020202020204" pitchFamily="34" charset="0"/>
              </a:rPr>
              <a:t>.  </a:t>
            </a:r>
          </a:p>
          <a:p>
            <a:pPr algn="ctr"/>
            <a:endParaRPr lang="es-ES_tradnl" b="1" dirty="0">
              <a:latin typeface="Arial" panose="020B0604020202020204" pitchFamily="34" charset="0"/>
              <a:cs typeface="Arial" panose="020B0604020202020204" pitchFamily="34" charset="0"/>
            </a:endParaRPr>
          </a:p>
        </p:txBody>
      </p:sp>
      <p:sp>
        <p:nvSpPr>
          <p:cNvPr id="12" name="Rectángulo: esquinas redondeadas 11">
            <a:extLst>
              <a:ext uri="{FF2B5EF4-FFF2-40B4-BE49-F238E27FC236}">
                <a16:creationId xmlns:a16="http://schemas.microsoft.com/office/drawing/2014/main" id="{3246DEAB-859F-468D-BFC0-8664B40B13AC}"/>
              </a:ext>
            </a:extLst>
          </p:cNvPr>
          <p:cNvSpPr/>
          <p:nvPr/>
        </p:nvSpPr>
        <p:spPr>
          <a:xfrm>
            <a:off x="1441169" y="4029087"/>
            <a:ext cx="6804294" cy="2656042"/>
          </a:xfrm>
          <a:prstGeom prst="roundRect">
            <a:avLst/>
          </a:prstGeom>
          <a:solidFill>
            <a:srgbClr val="FFFFFF"/>
          </a:solidFill>
          <a:ln w="25400" cap="flat">
            <a:solidFill>
              <a:schemeClr val="accent1"/>
            </a:solidFill>
            <a:prstDash val="solid"/>
            <a:round/>
            <a:extLst>
              <a:ext uri="{C807C97D-BFC1-408E-A445-0C87EB9F89A2}">
                <ask:lineSketchStyleProps xmlns="" xmlns:ask="http://schemas.microsoft.com/office/drawing/2018/sketchyshapes" sd="1761768602">
                  <a:custGeom>
                    <a:avLst/>
                    <a:gdLst>
                      <a:gd name="connsiteX0" fmla="*/ 0 w 5635901"/>
                      <a:gd name="connsiteY0" fmla="*/ 482410 h 2894405"/>
                      <a:gd name="connsiteX1" fmla="*/ 482410 w 5635901"/>
                      <a:gd name="connsiteY1" fmla="*/ 0 h 2894405"/>
                      <a:gd name="connsiteX2" fmla="*/ 5153491 w 5635901"/>
                      <a:gd name="connsiteY2" fmla="*/ 0 h 2894405"/>
                      <a:gd name="connsiteX3" fmla="*/ 5635901 w 5635901"/>
                      <a:gd name="connsiteY3" fmla="*/ 482410 h 2894405"/>
                      <a:gd name="connsiteX4" fmla="*/ 5635901 w 5635901"/>
                      <a:gd name="connsiteY4" fmla="*/ 2411995 h 2894405"/>
                      <a:gd name="connsiteX5" fmla="*/ 5153491 w 5635901"/>
                      <a:gd name="connsiteY5" fmla="*/ 2894405 h 2894405"/>
                      <a:gd name="connsiteX6" fmla="*/ 482410 w 5635901"/>
                      <a:gd name="connsiteY6" fmla="*/ 2894405 h 2894405"/>
                      <a:gd name="connsiteX7" fmla="*/ 0 w 5635901"/>
                      <a:gd name="connsiteY7" fmla="*/ 2411995 h 2894405"/>
                      <a:gd name="connsiteX8" fmla="*/ 0 w 5635901"/>
                      <a:gd name="connsiteY8" fmla="*/ 482410 h 289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5901" h="2894405" fill="none" extrusionOk="0">
                        <a:moveTo>
                          <a:pt x="0" y="482410"/>
                        </a:moveTo>
                        <a:cubicBezTo>
                          <a:pt x="30944" y="184273"/>
                          <a:pt x="213012" y="3632"/>
                          <a:pt x="482410" y="0"/>
                        </a:cubicBezTo>
                        <a:cubicBezTo>
                          <a:pt x="2464393" y="43677"/>
                          <a:pt x="3179202" y="94324"/>
                          <a:pt x="5153491" y="0"/>
                        </a:cubicBezTo>
                        <a:cubicBezTo>
                          <a:pt x="5415410" y="-6138"/>
                          <a:pt x="5621154" y="188099"/>
                          <a:pt x="5635901" y="482410"/>
                        </a:cubicBezTo>
                        <a:cubicBezTo>
                          <a:pt x="5744309" y="1086206"/>
                          <a:pt x="5543225" y="1530018"/>
                          <a:pt x="5635901" y="2411995"/>
                        </a:cubicBezTo>
                        <a:cubicBezTo>
                          <a:pt x="5657203" y="2683469"/>
                          <a:pt x="5422712" y="2898897"/>
                          <a:pt x="5153491" y="2894405"/>
                        </a:cubicBezTo>
                        <a:cubicBezTo>
                          <a:pt x="3328386" y="2787975"/>
                          <a:pt x="1363087" y="2812124"/>
                          <a:pt x="482410" y="2894405"/>
                        </a:cubicBezTo>
                        <a:cubicBezTo>
                          <a:pt x="236670" y="2890173"/>
                          <a:pt x="17176" y="2711880"/>
                          <a:pt x="0" y="2411995"/>
                        </a:cubicBezTo>
                        <a:cubicBezTo>
                          <a:pt x="-138548" y="1570063"/>
                          <a:pt x="-2355" y="1144439"/>
                          <a:pt x="0" y="482410"/>
                        </a:cubicBezTo>
                        <a:close/>
                      </a:path>
                      <a:path w="5635901" h="2894405" stroke="0" extrusionOk="0">
                        <a:moveTo>
                          <a:pt x="0" y="482410"/>
                        </a:moveTo>
                        <a:cubicBezTo>
                          <a:pt x="-34614" y="190445"/>
                          <a:pt x="182949" y="34521"/>
                          <a:pt x="482410" y="0"/>
                        </a:cubicBezTo>
                        <a:cubicBezTo>
                          <a:pt x="1971200" y="-43459"/>
                          <a:pt x="3609597" y="79677"/>
                          <a:pt x="5153491" y="0"/>
                        </a:cubicBezTo>
                        <a:cubicBezTo>
                          <a:pt x="5420068" y="8542"/>
                          <a:pt x="5638978" y="211826"/>
                          <a:pt x="5635901" y="482410"/>
                        </a:cubicBezTo>
                        <a:cubicBezTo>
                          <a:pt x="5779157" y="1201756"/>
                          <a:pt x="5755156" y="2121553"/>
                          <a:pt x="5635901" y="2411995"/>
                        </a:cubicBezTo>
                        <a:cubicBezTo>
                          <a:pt x="5630958" y="2677807"/>
                          <a:pt x="5392227" y="2874589"/>
                          <a:pt x="5153491" y="2894405"/>
                        </a:cubicBezTo>
                        <a:cubicBezTo>
                          <a:pt x="3399739" y="2933542"/>
                          <a:pt x="1910835" y="2935358"/>
                          <a:pt x="482410" y="2894405"/>
                        </a:cubicBezTo>
                        <a:cubicBezTo>
                          <a:pt x="249056" y="2857498"/>
                          <a:pt x="37473" y="2663123"/>
                          <a:pt x="0" y="2411995"/>
                        </a:cubicBezTo>
                        <a:cubicBezTo>
                          <a:pt x="91389" y="1636566"/>
                          <a:pt x="-2152" y="1120920"/>
                          <a:pt x="0" y="482410"/>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sz="2400" b="1" dirty="0">
                <a:solidFill>
                  <a:srgbClr val="FF6600"/>
                </a:solidFill>
                <a:latin typeface="Arial" panose="020B0604020202020204" pitchFamily="34" charset="0"/>
                <a:cs typeface="Arial" panose="020B0604020202020204" pitchFamily="34" charset="0"/>
              </a:rPr>
              <a:t>Art. 7. Alumnado con NEAE</a:t>
            </a:r>
          </a:p>
          <a:p>
            <a:endParaRPr lang="es-ES_tradnl" b="1" dirty="0">
              <a:latin typeface="Arial" panose="020B0604020202020204" pitchFamily="34" charset="0"/>
              <a:cs typeface="Arial" panose="020B0604020202020204" pitchFamily="34" charset="0"/>
            </a:endParaRPr>
          </a:p>
          <a:p>
            <a:pPr marL="257175" indent="-257175" algn="just">
              <a:buFont typeface="Arial" charset="0"/>
              <a:buChar char="•"/>
            </a:pPr>
            <a:r>
              <a:rPr lang="es-ES_tradnl" dirty="0" err="1">
                <a:latin typeface="Arial" panose="020B0604020202020204" pitchFamily="34" charset="0"/>
                <a:cs typeface="Arial" panose="020B0604020202020204" pitchFamily="34" charset="0"/>
              </a:rPr>
              <a:t>Establecemento</a:t>
            </a:r>
            <a:r>
              <a:rPr lang="es-ES_tradnl" dirty="0">
                <a:latin typeface="Arial" panose="020B0604020202020204" pitchFamily="34" charset="0"/>
                <a:cs typeface="Arial" panose="020B0604020202020204" pitchFamily="34" charset="0"/>
              </a:rPr>
              <a:t> de medidas curriculares e organizativas. </a:t>
            </a:r>
          </a:p>
          <a:p>
            <a:pPr marL="257175" indent="-257175" algn="just">
              <a:buFont typeface="Arial" charset="0"/>
              <a:buChar char="•"/>
            </a:pPr>
            <a:r>
              <a:rPr lang="es-ES_tradnl" dirty="0" err="1">
                <a:latin typeface="Arial" panose="020B0604020202020204" pitchFamily="34" charset="0"/>
                <a:cs typeface="Arial" panose="020B0604020202020204" pitchFamily="34" charset="0"/>
              </a:rPr>
              <a:t>Establecemento</a:t>
            </a:r>
            <a:r>
              <a:rPr lang="es-ES_tradnl" dirty="0">
                <a:latin typeface="Arial" panose="020B0604020202020204" pitchFamily="34" charset="0"/>
                <a:cs typeface="Arial" panose="020B0604020202020204" pitchFamily="34" charset="0"/>
              </a:rPr>
              <a:t> das </a:t>
            </a:r>
            <a:r>
              <a:rPr lang="es-ES_tradnl" dirty="0" err="1">
                <a:latin typeface="Arial" panose="020B0604020202020204" pitchFamily="34" charset="0"/>
                <a:cs typeface="Arial" panose="020B0604020202020204" pitchFamily="34" charset="0"/>
              </a:rPr>
              <a:t>condicións</a:t>
            </a:r>
            <a:r>
              <a:rPr lang="es-ES_tradnl" dirty="0">
                <a:latin typeface="Arial" panose="020B0604020202020204" pitchFamily="34" charset="0"/>
                <a:cs typeface="Arial" panose="020B0604020202020204" pitchFamily="34" charset="0"/>
              </a:rPr>
              <a:t> de realización das </a:t>
            </a:r>
            <a:r>
              <a:rPr lang="es-ES_tradnl" dirty="0" err="1">
                <a:latin typeface="Arial" panose="020B0604020202020204" pitchFamily="34" charset="0"/>
                <a:cs typeface="Arial" panose="020B0604020202020204" pitchFamily="34" charset="0"/>
              </a:rPr>
              <a:t>avaliacións</a:t>
            </a:r>
            <a:r>
              <a:rPr lang="es-ES_tradnl" dirty="0">
                <a:latin typeface="Arial" panose="020B0604020202020204" pitchFamily="34" charset="0"/>
                <a:cs typeface="Arial" panose="020B0604020202020204" pitchFamily="34" charset="0"/>
              </a:rPr>
              <a:t> que se adapten </a:t>
            </a:r>
            <a:r>
              <a:rPr lang="es-ES_tradnl" dirty="0" err="1">
                <a:latin typeface="Arial" panose="020B0604020202020204" pitchFamily="34" charset="0"/>
                <a:cs typeface="Arial" panose="020B0604020202020204" pitchFamily="34" charset="0"/>
              </a:rPr>
              <a:t>ás</a:t>
            </a:r>
            <a:r>
              <a:rPr lang="es-ES_tradnl" dirty="0">
                <a:latin typeface="Arial" panose="020B0604020202020204" pitchFamily="34" charset="0"/>
                <a:cs typeface="Arial" panose="020B0604020202020204" pitchFamily="34" charset="0"/>
              </a:rPr>
              <a:t> necesidades do alumnado con NEAE. </a:t>
            </a:r>
          </a:p>
          <a:p>
            <a:pPr marL="257175" indent="-257175" algn="just">
              <a:buFont typeface="Arial" charset="0"/>
              <a:buChar char="•"/>
            </a:pPr>
            <a:r>
              <a:rPr lang="es-ES_tradnl" dirty="0">
                <a:latin typeface="Arial" panose="020B0604020202020204" pitchFamily="34" charset="0"/>
                <a:cs typeface="Arial" panose="020B0604020202020204" pitchFamily="34" charset="0"/>
              </a:rPr>
              <a:t>Identificación, valoración e intervención de este alumnado.</a:t>
            </a:r>
          </a:p>
          <a:p>
            <a:endParaRPr lang="es-ES_tradn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9" y="5624584"/>
            <a:ext cx="1873155" cy="123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ítulo 1">
            <a:extLst>
              <a:ext uri="{FF2B5EF4-FFF2-40B4-BE49-F238E27FC236}">
                <a16:creationId xmlns:a16="http://schemas.microsoft.com/office/drawing/2014/main" id="{AA1460BF-49D8-4846-920F-EB274DEB0CF8}"/>
              </a:ext>
            </a:extLst>
          </p:cNvPr>
          <p:cNvSpPr txBox="1">
            <a:spLocks/>
          </p:cNvSpPr>
          <p:nvPr/>
        </p:nvSpPr>
        <p:spPr>
          <a:xfrm>
            <a:off x="914399" y="10286"/>
            <a:ext cx="73152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1pPr>
            <a:lvl2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2pPr>
            <a:lvl3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3pPr>
            <a:lvl4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4pPr>
            <a:lvl5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5pPr>
            <a:lvl6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6pPr>
            <a:lvl7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7pPr>
            <a:lvl8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8pPr>
            <a:lvl9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9pPr>
          </a:lstStyle>
          <a:p>
            <a:r>
              <a:rPr lang="es-ES_tradnl" sz="3200" kern="0" dirty="0">
                <a:solidFill>
                  <a:srgbClr val="FF6600"/>
                </a:solidFill>
                <a:latin typeface="Arial" panose="020B0604020202020204" pitchFamily="34" charset="0"/>
                <a:cs typeface="Arial" panose="020B0604020202020204" pitchFamily="34" charset="0"/>
              </a:rPr>
              <a:t>DECRETO 86/2015 DO 25 DE XUÑO</a:t>
            </a:r>
          </a:p>
        </p:txBody>
      </p:sp>
      <p:sp>
        <p:nvSpPr>
          <p:cNvPr id="8" name="Rectángulo: esquinas redondeadas 7">
            <a:extLst>
              <a:ext uri="{FF2B5EF4-FFF2-40B4-BE49-F238E27FC236}">
                <a16:creationId xmlns:a16="http://schemas.microsoft.com/office/drawing/2014/main" id="{42AB7B2C-8BD0-4EB0-BF13-4D896E70B472}"/>
              </a:ext>
            </a:extLst>
          </p:cNvPr>
          <p:cNvSpPr/>
          <p:nvPr/>
        </p:nvSpPr>
        <p:spPr>
          <a:xfrm>
            <a:off x="567558" y="1312246"/>
            <a:ext cx="3704897" cy="1770693"/>
          </a:xfrm>
          <a:prstGeom prst="roundRect">
            <a:avLst/>
          </a:prstGeom>
          <a:solidFill>
            <a:srgbClr val="FFFFFF"/>
          </a:solidFill>
          <a:ln w="25400" cap="flat">
            <a:solidFill>
              <a:schemeClr val="accent1"/>
            </a:solidFill>
            <a:prstDash val="solid"/>
            <a:round/>
            <a:extLst>
              <a:ext uri="{C807C97D-BFC1-408E-A445-0C87EB9F89A2}">
                <ask:lineSketchStyleProps xmlns="" xmlns:ask="http://schemas.microsoft.com/office/drawing/2018/sketchyshapes" sd="1651648858">
                  <a:custGeom>
                    <a:avLst/>
                    <a:gdLst>
                      <a:gd name="connsiteX0" fmla="*/ 0 w 3704897"/>
                      <a:gd name="connsiteY0" fmla="*/ 295121 h 1770693"/>
                      <a:gd name="connsiteX1" fmla="*/ 295121 w 3704897"/>
                      <a:gd name="connsiteY1" fmla="*/ 0 h 1770693"/>
                      <a:gd name="connsiteX2" fmla="*/ 3409776 w 3704897"/>
                      <a:gd name="connsiteY2" fmla="*/ 0 h 1770693"/>
                      <a:gd name="connsiteX3" fmla="*/ 3704897 w 3704897"/>
                      <a:gd name="connsiteY3" fmla="*/ 295121 h 1770693"/>
                      <a:gd name="connsiteX4" fmla="*/ 3704897 w 3704897"/>
                      <a:gd name="connsiteY4" fmla="*/ 1475572 h 1770693"/>
                      <a:gd name="connsiteX5" fmla="*/ 3409776 w 3704897"/>
                      <a:gd name="connsiteY5" fmla="*/ 1770693 h 1770693"/>
                      <a:gd name="connsiteX6" fmla="*/ 295121 w 3704897"/>
                      <a:gd name="connsiteY6" fmla="*/ 1770693 h 1770693"/>
                      <a:gd name="connsiteX7" fmla="*/ 0 w 3704897"/>
                      <a:gd name="connsiteY7" fmla="*/ 1475572 h 1770693"/>
                      <a:gd name="connsiteX8" fmla="*/ 0 w 3704897"/>
                      <a:gd name="connsiteY8" fmla="*/ 295121 h 177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4897" h="1770693" fill="none" extrusionOk="0">
                        <a:moveTo>
                          <a:pt x="0" y="295121"/>
                        </a:moveTo>
                        <a:cubicBezTo>
                          <a:pt x="10936" y="144478"/>
                          <a:pt x="119408" y="-21978"/>
                          <a:pt x="295121" y="0"/>
                        </a:cubicBezTo>
                        <a:cubicBezTo>
                          <a:pt x="819815" y="-122885"/>
                          <a:pt x="3088362" y="-19212"/>
                          <a:pt x="3409776" y="0"/>
                        </a:cubicBezTo>
                        <a:cubicBezTo>
                          <a:pt x="3576140" y="-25356"/>
                          <a:pt x="3676981" y="126744"/>
                          <a:pt x="3704897" y="295121"/>
                        </a:cubicBezTo>
                        <a:cubicBezTo>
                          <a:pt x="3745324" y="567609"/>
                          <a:pt x="3643839" y="1295715"/>
                          <a:pt x="3704897" y="1475572"/>
                        </a:cubicBezTo>
                        <a:cubicBezTo>
                          <a:pt x="3729183" y="1642984"/>
                          <a:pt x="3556096" y="1782629"/>
                          <a:pt x="3409776" y="1770693"/>
                        </a:cubicBezTo>
                        <a:cubicBezTo>
                          <a:pt x="2992377" y="1798556"/>
                          <a:pt x="1449377" y="1676410"/>
                          <a:pt x="295121" y="1770693"/>
                        </a:cubicBezTo>
                        <a:cubicBezTo>
                          <a:pt x="116603" y="1777986"/>
                          <a:pt x="21319" y="1628232"/>
                          <a:pt x="0" y="1475572"/>
                        </a:cubicBezTo>
                        <a:cubicBezTo>
                          <a:pt x="-34852" y="1229868"/>
                          <a:pt x="46850" y="465980"/>
                          <a:pt x="0" y="295121"/>
                        </a:cubicBezTo>
                        <a:close/>
                      </a:path>
                      <a:path w="3704897" h="1770693" stroke="0" extrusionOk="0">
                        <a:moveTo>
                          <a:pt x="0" y="295121"/>
                        </a:moveTo>
                        <a:cubicBezTo>
                          <a:pt x="-14813" y="147310"/>
                          <a:pt x="104867" y="8063"/>
                          <a:pt x="295121" y="0"/>
                        </a:cubicBezTo>
                        <a:cubicBezTo>
                          <a:pt x="776925" y="150586"/>
                          <a:pt x="2768279" y="-40256"/>
                          <a:pt x="3409776" y="0"/>
                        </a:cubicBezTo>
                        <a:cubicBezTo>
                          <a:pt x="3562657" y="28146"/>
                          <a:pt x="3679642" y="128047"/>
                          <a:pt x="3704897" y="295121"/>
                        </a:cubicBezTo>
                        <a:cubicBezTo>
                          <a:pt x="3755437" y="858195"/>
                          <a:pt x="3725620" y="1039206"/>
                          <a:pt x="3704897" y="1475572"/>
                        </a:cubicBezTo>
                        <a:cubicBezTo>
                          <a:pt x="3698068" y="1638585"/>
                          <a:pt x="3567094" y="1761716"/>
                          <a:pt x="3409776" y="1770693"/>
                        </a:cubicBezTo>
                        <a:cubicBezTo>
                          <a:pt x="1992620" y="1721458"/>
                          <a:pt x="1348818" y="1894448"/>
                          <a:pt x="295121" y="1770693"/>
                        </a:cubicBezTo>
                        <a:cubicBezTo>
                          <a:pt x="148435" y="1760888"/>
                          <a:pt x="876" y="1641147"/>
                          <a:pt x="0" y="1475572"/>
                        </a:cubicBezTo>
                        <a:cubicBezTo>
                          <a:pt x="-50305" y="1344009"/>
                          <a:pt x="-65084" y="430657"/>
                          <a:pt x="0" y="295121"/>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1600" b="1" i="0" u="none" strike="noStrike" cap="none" spc="0" normalizeH="0" baseline="0" dirty="0">
                <a:ln>
                  <a:noFill/>
                </a:ln>
                <a:solidFill>
                  <a:srgbClr val="FF6600"/>
                </a:solidFill>
                <a:effectLst/>
                <a:uFillTx/>
                <a:latin typeface="Arial" panose="020B0604020202020204" pitchFamily="34" charset="0"/>
                <a:cs typeface="Arial" panose="020B0604020202020204" pitchFamily="34" charset="0"/>
                <a:sym typeface="Helvetica"/>
              </a:rPr>
              <a:t>Art. 11</a:t>
            </a:r>
          </a:p>
          <a:p>
            <a:pPr marL="0" marR="0" indent="0" algn="l" defTabSz="914400"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a:p>
            <a:pPr hangingPunct="0"/>
            <a:r>
              <a:rPr lang="gl-ES" sz="1600" dirty="0">
                <a:latin typeface="Arial" panose="020B0604020202020204" pitchFamily="34" charset="0"/>
                <a:cs typeface="Arial" panose="020B0604020202020204" pitchFamily="34" charset="0"/>
              </a:rPr>
              <a:t>Os mecanismos de reforzo poranse en práctica,  detectadas as dificultades de aprendizaxe.</a:t>
            </a:r>
          </a:p>
          <a:p>
            <a:pPr marL="0" marR="0" indent="0" algn="l" defTabSz="914400"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
        <p:nvSpPr>
          <p:cNvPr id="13" name="Rectángulo: esquinas redondeadas 12">
            <a:extLst>
              <a:ext uri="{FF2B5EF4-FFF2-40B4-BE49-F238E27FC236}">
                <a16:creationId xmlns:a16="http://schemas.microsoft.com/office/drawing/2014/main" id="{6318CA3A-A6C9-4766-A831-3D732EF757B9}"/>
              </a:ext>
            </a:extLst>
          </p:cNvPr>
          <p:cNvSpPr/>
          <p:nvPr/>
        </p:nvSpPr>
        <p:spPr>
          <a:xfrm>
            <a:off x="157656" y="3223059"/>
            <a:ext cx="4713889" cy="2464589"/>
          </a:xfrm>
          <a:prstGeom prst="roundRect">
            <a:avLst>
              <a:gd name="adj" fmla="val 11706"/>
            </a:avLst>
          </a:prstGeom>
          <a:solidFill>
            <a:srgbClr val="FFFFFF"/>
          </a:solidFill>
          <a:ln w="25400" cap="flat">
            <a:solidFill>
              <a:schemeClr val="accent1"/>
            </a:solidFill>
            <a:prstDash val="solid"/>
            <a:round/>
            <a:extLst>
              <a:ext uri="{C807C97D-BFC1-408E-A445-0C87EB9F89A2}">
                <ask:lineSketchStyleProps xmlns="" xmlns:ask="http://schemas.microsoft.com/office/drawing/2018/sketchyshapes" sd="4148877402">
                  <a:custGeom>
                    <a:avLst/>
                    <a:gdLst>
                      <a:gd name="connsiteX0" fmla="*/ 0 w 4713889"/>
                      <a:gd name="connsiteY0" fmla="*/ 288505 h 2464589"/>
                      <a:gd name="connsiteX1" fmla="*/ 288505 w 4713889"/>
                      <a:gd name="connsiteY1" fmla="*/ 0 h 2464589"/>
                      <a:gd name="connsiteX2" fmla="*/ 4425384 w 4713889"/>
                      <a:gd name="connsiteY2" fmla="*/ 0 h 2464589"/>
                      <a:gd name="connsiteX3" fmla="*/ 4713889 w 4713889"/>
                      <a:gd name="connsiteY3" fmla="*/ 288505 h 2464589"/>
                      <a:gd name="connsiteX4" fmla="*/ 4713889 w 4713889"/>
                      <a:gd name="connsiteY4" fmla="*/ 2176084 h 2464589"/>
                      <a:gd name="connsiteX5" fmla="*/ 4425384 w 4713889"/>
                      <a:gd name="connsiteY5" fmla="*/ 2464589 h 2464589"/>
                      <a:gd name="connsiteX6" fmla="*/ 288505 w 4713889"/>
                      <a:gd name="connsiteY6" fmla="*/ 2464589 h 2464589"/>
                      <a:gd name="connsiteX7" fmla="*/ 0 w 4713889"/>
                      <a:gd name="connsiteY7" fmla="*/ 2176084 h 2464589"/>
                      <a:gd name="connsiteX8" fmla="*/ 0 w 4713889"/>
                      <a:gd name="connsiteY8" fmla="*/ 288505 h 246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3889" h="2464589" fill="none" extrusionOk="0">
                        <a:moveTo>
                          <a:pt x="0" y="288505"/>
                        </a:moveTo>
                        <a:cubicBezTo>
                          <a:pt x="6446" y="100553"/>
                          <a:pt x="121390" y="-18338"/>
                          <a:pt x="288505" y="0"/>
                        </a:cubicBezTo>
                        <a:cubicBezTo>
                          <a:pt x="2322158" y="-128052"/>
                          <a:pt x="3425230" y="125163"/>
                          <a:pt x="4425384" y="0"/>
                        </a:cubicBezTo>
                        <a:cubicBezTo>
                          <a:pt x="4573049" y="1591"/>
                          <a:pt x="4704489" y="135298"/>
                          <a:pt x="4713889" y="288505"/>
                        </a:cubicBezTo>
                        <a:cubicBezTo>
                          <a:pt x="4758578" y="620188"/>
                          <a:pt x="4781103" y="1657260"/>
                          <a:pt x="4713889" y="2176084"/>
                        </a:cubicBezTo>
                        <a:cubicBezTo>
                          <a:pt x="4696474" y="2317764"/>
                          <a:pt x="4577295" y="2446607"/>
                          <a:pt x="4425384" y="2464589"/>
                        </a:cubicBezTo>
                        <a:cubicBezTo>
                          <a:pt x="2668441" y="2592592"/>
                          <a:pt x="1535708" y="2612478"/>
                          <a:pt x="288505" y="2464589"/>
                        </a:cubicBezTo>
                        <a:cubicBezTo>
                          <a:pt x="129922" y="2466362"/>
                          <a:pt x="9662" y="2341101"/>
                          <a:pt x="0" y="2176084"/>
                        </a:cubicBezTo>
                        <a:cubicBezTo>
                          <a:pt x="52519" y="1606492"/>
                          <a:pt x="-146461" y="542178"/>
                          <a:pt x="0" y="288505"/>
                        </a:cubicBezTo>
                        <a:close/>
                      </a:path>
                      <a:path w="4713889" h="2464589" stroke="0" extrusionOk="0">
                        <a:moveTo>
                          <a:pt x="0" y="288505"/>
                        </a:moveTo>
                        <a:cubicBezTo>
                          <a:pt x="26789" y="127390"/>
                          <a:pt x="147262" y="1204"/>
                          <a:pt x="288505" y="0"/>
                        </a:cubicBezTo>
                        <a:cubicBezTo>
                          <a:pt x="1078130" y="-135275"/>
                          <a:pt x="3431257" y="32657"/>
                          <a:pt x="4425384" y="0"/>
                        </a:cubicBezTo>
                        <a:cubicBezTo>
                          <a:pt x="4563580" y="-4874"/>
                          <a:pt x="4696625" y="126111"/>
                          <a:pt x="4713889" y="288505"/>
                        </a:cubicBezTo>
                        <a:cubicBezTo>
                          <a:pt x="4779573" y="903335"/>
                          <a:pt x="4736363" y="1688381"/>
                          <a:pt x="4713889" y="2176084"/>
                        </a:cubicBezTo>
                        <a:cubicBezTo>
                          <a:pt x="4705217" y="2333137"/>
                          <a:pt x="4598214" y="2458117"/>
                          <a:pt x="4425384" y="2464589"/>
                        </a:cubicBezTo>
                        <a:cubicBezTo>
                          <a:pt x="3170794" y="2542469"/>
                          <a:pt x="2219921" y="2585592"/>
                          <a:pt x="288505" y="2464589"/>
                        </a:cubicBezTo>
                        <a:cubicBezTo>
                          <a:pt x="127034" y="2467123"/>
                          <a:pt x="-1052" y="2333389"/>
                          <a:pt x="0" y="2176084"/>
                        </a:cubicBezTo>
                        <a:cubicBezTo>
                          <a:pt x="-127477" y="1331479"/>
                          <a:pt x="106058" y="810697"/>
                          <a:pt x="0" y="288505"/>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sz="1600" b="1" dirty="0">
                <a:solidFill>
                  <a:srgbClr val="FF6600"/>
                </a:solidFill>
                <a:latin typeface="Arial" panose="020B0604020202020204" pitchFamily="34" charset="0"/>
                <a:cs typeface="Arial" panose="020B0604020202020204" pitchFamily="34" charset="0"/>
              </a:rPr>
              <a:t>Art. 21. OBXECTIVIDADE DA AVALIACIÓN</a:t>
            </a:r>
          </a:p>
          <a:p>
            <a:endParaRPr lang="es-ES_tradnl" sz="1600" b="1" dirty="0">
              <a:latin typeface="Arial" panose="020B0604020202020204" pitchFamily="34" charset="0"/>
              <a:cs typeface="Arial" panose="020B0604020202020204" pitchFamily="34" charset="0"/>
            </a:endParaRPr>
          </a:p>
          <a:p>
            <a:pPr marL="257175" indent="-257175" algn="just">
              <a:buFont typeface="Arial" charset="0"/>
              <a:buChar char="•"/>
            </a:pPr>
            <a:r>
              <a:rPr lang="gl-ES" sz="1600" dirty="0">
                <a:latin typeface="Arial" panose="020B0604020202020204" pitchFamily="34" charset="0"/>
                <a:cs typeface="Arial" panose="020B0604020202020204" pitchFamily="34" charset="0"/>
              </a:rPr>
              <a:t>Cando o progreso dun alumno non sexa o adecuado, estableceranse medidas de reforzo educativo.</a:t>
            </a:r>
          </a:p>
          <a:p>
            <a:pPr marL="257175" indent="-257175" algn="just">
              <a:buFont typeface="Arial" charset="0"/>
              <a:buChar char="•"/>
            </a:pPr>
            <a:r>
              <a:rPr lang="gl-ES" sz="1600" dirty="0">
                <a:latin typeface="Arial" panose="020B0604020202020204" pitchFamily="34" charset="0"/>
                <a:cs typeface="Arial" panose="020B0604020202020204" pitchFamily="34" charset="0"/>
              </a:rPr>
              <a:t>Deberanse facer públicos criterios, estándares, estratexias e instrumentos de avaliación e os criterios de promoción.</a:t>
            </a:r>
          </a:p>
          <a:p>
            <a:endParaRPr lang="es-ES_tradnl" sz="1600" b="1" dirty="0">
              <a:latin typeface="Arial" panose="020B0604020202020204" pitchFamily="34" charset="0"/>
              <a:cs typeface="Arial" panose="020B0604020202020204" pitchFamily="34" charset="0"/>
            </a:endParaRPr>
          </a:p>
        </p:txBody>
      </p:sp>
      <p:sp>
        <p:nvSpPr>
          <p:cNvPr id="14" name="Rectángulo: esquinas redondeadas 13">
            <a:extLst>
              <a:ext uri="{FF2B5EF4-FFF2-40B4-BE49-F238E27FC236}">
                <a16:creationId xmlns:a16="http://schemas.microsoft.com/office/drawing/2014/main" id="{EDA3906B-BDC8-4164-91D5-5CDD9110ED94}"/>
              </a:ext>
            </a:extLst>
          </p:cNvPr>
          <p:cNvSpPr/>
          <p:nvPr/>
        </p:nvSpPr>
        <p:spPr>
          <a:xfrm>
            <a:off x="5076497" y="1562363"/>
            <a:ext cx="3957145" cy="4188376"/>
          </a:xfrm>
          <a:prstGeom prst="roundRect">
            <a:avLst/>
          </a:prstGeom>
          <a:solidFill>
            <a:srgbClr val="FFFFFF"/>
          </a:solidFill>
          <a:ln w="25400" cap="flat">
            <a:solidFill>
              <a:schemeClr val="accent1"/>
            </a:solidFill>
            <a:prstDash val="solid"/>
            <a:round/>
            <a:extLst>
              <a:ext uri="{C807C97D-BFC1-408E-A445-0C87EB9F89A2}">
                <ask:lineSketchStyleProps xmlns="" xmlns:ask="http://schemas.microsoft.com/office/drawing/2018/sketchyshapes" sd="3447639744">
                  <a:custGeom>
                    <a:avLst/>
                    <a:gdLst>
                      <a:gd name="connsiteX0" fmla="*/ 0 w 3957145"/>
                      <a:gd name="connsiteY0" fmla="*/ 659537 h 4188376"/>
                      <a:gd name="connsiteX1" fmla="*/ 659537 w 3957145"/>
                      <a:gd name="connsiteY1" fmla="*/ 0 h 4188376"/>
                      <a:gd name="connsiteX2" fmla="*/ 3297608 w 3957145"/>
                      <a:gd name="connsiteY2" fmla="*/ 0 h 4188376"/>
                      <a:gd name="connsiteX3" fmla="*/ 3957145 w 3957145"/>
                      <a:gd name="connsiteY3" fmla="*/ 659537 h 4188376"/>
                      <a:gd name="connsiteX4" fmla="*/ 3957145 w 3957145"/>
                      <a:gd name="connsiteY4" fmla="*/ 3528839 h 4188376"/>
                      <a:gd name="connsiteX5" fmla="*/ 3297608 w 3957145"/>
                      <a:gd name="connsiteY5" fmla="*/ 4188376 h 4188376"/>
                      <a:gd name="connsiteX6" fmla="*/ 659537 w 3957145"/>
                      <a:gd name="connsiteY6" fmla="*/ 4188376 h 4188376"/>
                      <a:gd name="connsiteX7" fmla="*/ 0 w 3957145"/>
                      <a:gd name="connsiteY7" fmla="*/ 3528839 h 4188376"/>
                      <a:gd name="connsiteX8" fmla="*/ 0 w 3957145"/>
                      <a:gd name="connsiteY8" fmla="*/ 659537 h 418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145" h="4188376" fill="none" extrusionOk="0">
                        <a:moveTo>
                          <a:pt x="0" y="659537"/>
                        </a:moveTo>
                        <a:cubicBezTo>
                          <a:pt x="34247" y="317237"/>
                          <a:pt x="247482" y="10135"/>
                          <a:pt x="659537" y="0"/>
                        </a:cubicBezTo>
                        <a:cubicBezTo>
                          <a:pt x="1863412" y="155676"/>
                          <a:pt x="2601279" y="37245"/>
                          <a:pt x="3297608" y="0"/>
                        </a:cubicBezTo>
                        <a:cubicBezTo>
                          <a:pt x="3659580" y="6351"/>
                          <a:pt x="3943287" y="304189"/>
                          <a:pt x="3957145" y="659537"/>
                        </a:cubicBezTo>
                        <a:cubicBezTo>
                          <a:pt x="3818698" y="1801347"/>
                          <a:pt x="4071546" y="3084699"/>
                          <a:pt x="3957145" y="3528839"/>
                        </a:cubicBezTo>
                        <a:cubicBezTo>
                          <a:pt x="3969569" y="3963413"/>
                          <a:pt x="3656398" y="4194077"/>
                          <a:pt x="3297608" y="4188376"/>
                        </a:cubicBezTo>
                        <a:cubicBezTo>
                          <a:pt x="2480585" y="4127168"/>
                          <a:pt x="1446026" y="4043934"/>
                          <a:pt x="659537" y="4188376"/>
                        </a:cubicBezTo>
                        <a:cubicBezTo>
                          <a:pt x="339540" y="4131256"/>
                          <a:pt x="-25075" y="3870560"/>
                          <a:pt x="0" y="3528839"/>
                        </a:cubicBezTo>
                        <a:cubicBezTo>
                          <a:pt x="-129749" y="2922084"/>
                          <a:pt x="-85208" y="1346420"/>
                          <a:pt x="0" y="659537"/>
                        </a:cubicBezTo>
                        <a:close/>
                      </a:path>
                      <a:path w="3957145" h="4188376" stroke="0" extrusionOk="0">
                        <a:moveTo>
                          <a:pt x="0" y="659537"/>
                        </a:moveTo>
                        <a:cubicBezTo>
                          <a:pt x="66330" y="289420"/>
                          <a:pt x="331247" y="-58448"/>
                          <a:pt x="659537" y="0"/>
                        </a:cubicBezTo>
                        <a:cubicBezTo>
                          <a:pt x="1256789" y="13567"/>
                          <a:pt x="2774664" y="-41487"/>
                          <a:pt x="3297608" y="0"/>
                        </a:cubicBezTo>
                        <a:cubicBezTo>
                          <a:pt x="3667035" y="-16746"/>
                          <a:pt x="3977958" y="326190"/>
                          <a:pt x="3957145" y="659537"/>
                        </a:cubicBezTo>
                        <a:cubicBezTo>
                          <a:pt x="3975845" y="988518"/>
                          <a:pt x="3847958" y="2880361"/>
                          <a:pt x="3957145" y="3528839"/>
                        </a:cubicBezTo>
                        <a:cubicBezTo>
                          <a:pt x="3973585" y="3890375"/>
                          <a:pt x="3697089" y="4199766"/>
                          <a:pt x="3297608" y="4188376"/>
                        </a:cubicBezTo>
                        <a:cubicBezTo>
                          <a:pt x="2058769" y="4100410"/>
                          <a:pt x="1712037" y="4183859"/>
                          <a:pt x="659537" y="4188376"/>
                        </a:cubicBezTo>
                        <a:cubicBezTo>
                          <a:pt x="304072" y="4187119"/>
                          <a:pt x="2883" y="3905461"/>
                          <a:pt x="0" y="3528839"/>
                        </a:cubicBezTo>
                        <a:cubicBezTo>
                          <a:pt x="100965" y="2907593"/>
                          <a:pt x="-68127" y="1431450"/>
                          <a:pt x="0" y="659537"/>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sz="1600" b="1" dirty="0">
                <a:solidFill>
                  <a:srgbClr val="FF6600"/>
                </a:solidFill>
                <a:latin typeface="Arial" panose="020B0604020202020204" pitchFamily="34" charset="0"/>
                <a:cs typeface="Arial" panose="020B0604020202020204" pitchFamily="34" charset="0"/>
              </a:rPr>
              <a:t>Art. 23</a:t>
            </a:r>
          </a:p>
          <a:p>
            <a:endParaRPr lang="es-ES_tradnl" sz="1600" b="1" dirty="0">
              <a:latin typeface="Arial" panose="020B0604020202020204" pitchFamily="34" charset="0"/>
              <a:cs typeface="Arial" panose="020B0604020202020204" pitchFamily="34" charset="0"/>
            </a:endParaRPr>
          </a:p>
          <a:p>
            <a:pPr marL="214313" indent="-214313" algn="just">
              <a:buFont typeface="Arial" charset="0"/>
              <a:buChar char="•"/>
            </a:pPr>
            <a:r>
              <a:rPr lang="es-ES_tradnl" sz="1600" dirty="0">
                <a:latin typeface="Arial" panose="020B0604020202020204" pitchFamily="34" charset="0"/>
                <a:cs typeface="Arial" panose="020B0604020202020204" pitchFamily="34" charset="0"/>
              </a:rPr>
              <a:t>Repetición, medida de carácter excepcional, </a:t>
            </a:r>
            <a:r>
              <a:rPr lang="es-ES_tradnl" sz="1600" dirty="0" err="1">
                <a:latin typeface="Arial" panose="020B0604020202020204" pitchFamily="34" charset="0"/>
                <a:cs typeface="Arial" panose="020B0604020202020204" pitchFamily="34" charset="0"/>
              </a:rPr>
              <a:t>adoptarase</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esgotadas</a:t>
            </a:r>
            <a:r>
              <a:rPr lang="es-ES_tradnl" sz="1600" dirty="0">
                <a:latin typeface="Arial" panose="020B0604020202020204" pitchFamily="34" charset="0"/>
                <a:cs typeface="Arial" panose="020B0604020202020204" pitchFamily="34" charset="0"/>
              </a:rPr>
              <a:t> as ordinarias de reforzo e </a:t>
            </a:r>
            <a:r>
              <a:rPr lang="es-ES_tradnl" sz="1600" dirty="0" err="1">
                <a:latin typeface="Arial" panose="020B0604020202020204" pitchFamily="34" charset="0"/>
                <a:cs typeface="Arial" panose="020B0604020202020204" pitchFamily="34" charset="0"/>
              </a:rPr>
              <a:t>apoio</a:t>
            </a:r>
            <a:r>
              <a:rPr lang="es-ES_tradnl" sz="1600" dirty="0">
                <a:latin typeface="Arial" panose="020B0604020202020204" pitchFamily="34" charset="0"/>
                <a:cs typeface="Arial" panose="020B0604020202020204" pitchFamily="34" charset="0"/>
              </a:rPr>
              <a:t>.</a:t>
            </a:r>
          </a:p>
          <a:p>
            <a:pPr marL="214313" indent="-214313" algn="just">
              <a:buFont typeface="Arial" charset="0"/>
              <a:buChar char="•"/>
            </a:pPr>
            <a:r>
              <a:rPr lang="es-ES_tradnl" sz="1600" dirty="0" err="1">
                <a:latin typeface="Arial" panose="020B0604020202020204" pitchFamily="34" charset="0"/>
                <a:cs typeface="Arial" panose="020B0604020202020204" pitchFamily="34" charset="0"/>
              </a:rPr>
              <a:t>Estableceranse</a:t>
            </a:r>
            <a:r>
              <a:rPr lang="es-ES_tradnl" sz="1600" dirty="0">
                <a:latin typeface="Arial" panose="020B0604020202020204" pitchFamily="34" charset="0"/>
                <a:cs typeface="Arial" panose="020B0604020202020204" pitchFamily="34" charset="0"/>
              </a:rPr>
              <a:t> medidas de reforzo educativo. A </a:t>
            </a:r>
            <a:r>
              <a:rPr lang="es-ES_tradnl" sz="1600" dirty="0" err="1">
                <a:latin typeface="Arial" panose="020B0604020202020204" pitchFamily="34" charset="0"/>
                <a:cs typeface="Arial" panose="020B0604020202020204" pitchFamily="34" charset="0"/>
              </a:rPr>
              <a:t>súa</a:t>
            </a:r>
            <a:r>
              <a:rPr lang="es-ES_tradnl" sz="1600" dirty="0">
                <a:latin typeface="Arial" panose="020B0604020202020204" pitchFamily="34" charset="0"/>
                <a:cs typeface="Arial" panose="020B0604020202020204" pitchFamily="34" charset="0"/>
              </a:rPr>
              <a:t> aplicación </a:t>
            </a:r>
            <a:r>
              <a:rPr lang="es-ES_tradnl" sz="1600" dirty="0" err="1">
                <a:latin typeface="Arial" panose="020B0604020202020204" pitchFamily="34" charset="0"/>
                <a:cs typeface="Arial" panose="020B0604020202020204" pitchFamily="34" charset="0"/>
              </a:rPr>
              <a:t>revisarase</a:t>
            </a:r>
            <a:r>
              <a:rPr lang="es-ES_tradnl" sz="1600" dirty="0">
                <a:latin typeface="Arial" panose="020B0604020202020204" pitchFamily="34" charset="0"/>
                <a:cs typeface="Arial" panose="020B0604020202020204" pitchFamily="34" charset="0"/>
              </a:rPr>
              <a:t> periódicamente e </a:t>
            </a:r>
            <a:r>
              <a:rPr lang="es-ES_tradnl" sz="1600" dirty="0" err="1">
                <a:latin typeface="Arial" panose="020B0604020202020204" pitchFamily="34" charset="0"/>
                <a:cs typeface="Arial" panose="020B0604020202020204" pitchFamily="34" charset="0"/>
              </a:rPr>
              <a:t>ao</a:t>
            </a:r>
            <a:r>
              <a:rPr lang="es-ES_tradnl" sz="1600" dirty="0">
                <a:latin typeface="Arial" panose="020B0604020202020204" pitchFamily="34" charset="0"/>
                <a:cs typeface="Arial" panose="020B0604020202020204" pitchFamily="34" charset="0"/>
              </a:rPr>
              <a:t> finalizar o curso académico.</a:t>
            </a:r>
          </a:p>
          <a:p>
            <a:pPr marL="214313" indent="-214313" algn="just">
              <a:buFont typeface="Arial" charset="0"/>
              <a:buChar char="•"/>
            </a:pPr>
            <a:r>
              <a:rPr lang="es-ES_tradnl" sz="1600" dirty="0">
                <a:latin typeface="Arial" panose="020B0604020202020204" pitchFamily="34" charset="0"/>
                <a:cs typeface="Arial" panose="020B0604020202020204" pitchFamily="34" charset="0"/>
              </a:rPr>
              <a:t>Cando un alumno teña que repetir curso </a:t>
            </a:r>
            <a:r>
              <a:rPr lang="es-ES_tradnl" sz="1600" dirty="0" err="1">
                <a:latin typeface="Arial" panose="020B0604020202020204" pitchFamily="34" charset="0"/>
                <a:cs typeface="Arial" panose="020B0604020202020204" pitchFamily="34" charset="0"/>
              </a:rPr>
              <a:t>estableceranse</a:t>
            </a:r>
            <a:r>
              <a:rPr lang="es-ES_tradnl" sz="1600" dirty="0">
                <a:latin typeface="Arial" panose="020B0604020202020204" pitchFamily="34" charset="0"/>
                <a:cs typeface="Arial" panose="020B0604020202020204" pitchFamily="34" charset="0"/>
              </a:rPr>
              <a:t> planes específicos personalizados, orientados a superar as dificultades detectadas no curso anterior.</a:t>
            </a:r>
          </a:p>
          <a:p>
            <a:endParaRPr lang="es-ES_tradnl"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07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338CA4F-8301-46A4-939B-4E2632B2C8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9" y="5502166"/>
            <a:ext cx="2059068" cy="135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a:extLst>
              <a:ext uri="{FF2B5EF4-FFF2-40B4-BE49-F238E27FC236}">
                <a16:creationId xmlns:a16="http://schemas.microsoft.com/office/drawing/2014/main" id="{4F2C3301-4FA5-461E-B42B-63B4B8A6C94D}"/>
              </a:ext>
            </a:extLst>
          </p:cNvPr>
          <p:cNvSpPr txBox="1"/>
          <p:nvPr/>
        </p:nvSpPr>
        <p:spPr>
          <a:xfrm>
            <a:off x="1354479" y="3013502"/>
            <a:ext cx="6435041"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algn="ctr">
              <a:defRPr sz="3600">
                <a:solidFill>
                  <a:srgbClr val="78271C"/>
                </a:solidFill>
                <a:effectLst>
                  <a:outerShdw blurRad="50800" dist="22860" dir="5400000" rotWithShape="0">
                    <a:srgbClr val="000000">
                      <a:alpha val="55000"/>
                    </a:srgbClr>
                  </a:outerShdw>
                </a:effectLst>
              </a:defRPr>
            </a:lvl1pPr>
          </a:lstStyle>
          <a:p>
            <a:r>
              <a:rPr lang="gl-ES" sz="4800" b="1" dirty="0">
                <a:solidFill>
                  <a:srgbClr val="FF6600"/>
                </a:solidFill>
                <a:effectLst/>
                <a:latin typeface="Arial" panose="020B0604020202020204" pitchFamily="34" charset="0"/>
                <a:cs typeface="Arial" panose="020B0604020202020204" pitchFamily="34" charset="0"/>
              </a:rPr>
              <a:t>GRAZAS</a:t>
            </a:r>
            <a:endParaRPr sz="4800" b="1" dirty="0">
              <a:solidFill>
                <a:srgbClr val="FF66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41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716" y="797485"/>
            <a:ext cx="7600950" cy="2465639"/>
          </a:xfrm>
        </p:spPr>
        <p:txBody>
          <a:bodyPr>
            <a:normAutofit fontScale="90000"/>
          </a:bodyPr>
          <a:lstStyle/>
          <a:p>
            <a:br>
              <a:rPr lang="es-ES" sz="1500" i="1" dirty="0">
                <a:solidFill>
                  <a:schemeClr val="tx1"/>
                </a:solidFill>
                <a:latin typeface="Arial" panose="020B0604020202020204" pitchFamily="34" charset="0"/>
                <a:cs typeface="Arial" panose="020B0604020202020204" pitchFamily="34" charset="0"/>
              </a:rPr>
            </a:br>
            <a:r>
              <a:rPr lang="es-ES" sz="1500" i="1" dirty="0">
                <a:solidFill>
                  <a:schemeClr val="tx1"/>
                </a:solidFill>
                <a:latin typeface="Arial" panose="020B0604020202020204" pitchFamily="34" charset="0"/>
                <a:cs typeface="Arial" panose="020B0604020202020204" pitchFamily="34" charset="0"/>
              </a:rPr>
              <a:t>“El sistema educativo actual solo valora unas pocas cualidades del individuo sin tener en cuenta nuestra gran riqueza que es nuestra diversidad. En definitiva se empeña en hacernos iguales cuando la naturaleza nos quiere distintos. </a:t>
            </a:r>
            <a:br>
              <a:rPr lang="es-ES" sz="1500" i="1" dirty="0">
                <a:solidFill>
                  <a:schemeClr val="tx1"/>
                </a:solidFill>
                <a:latin typeface="Arial" panose="020B0604020202020204" pitchFamily="34" charset="0"/>
                <a:cs typeface="Arial" panose="020B0604020202020204" pitchFamily="34" charset="0"/>
              </a:rPr>
            </a:br>
            <a:r>
              <a:rPr lang="es-ES" sz="1500" i="1" dirty="0">
                <a:solidFill>
                  <a:schemeClr val="tx1"/>
                </a:solidFill>
                <a:latin typeface="Arial" panose="020B0604020202020204" pitchFamily="34" charset="0"/>
                <a:cs typeface="Arial" panose="020B0604020202020204" pitchFamily="34" charset="0"/>
              </a:rPr>
              <a:t>También, no nos enseña de forma adecuada el mundo que nos rodea y entenderlo es</a:t>
            </a:r>
            <a:r>
              <a:rPr lang="es-ES" i="1" dirty="0">
                <a:solidFill>
                  <a:schemeClr val="tx1"/>
                </a:solidFill>
                <a:latin typeface="Arial" panose="020B0604020202020204" pitchFamily="34" charset="0"/>
                <a:cs typeface="Arial" panose="020B0604020202020204" pitchFamily="34" charset="0"/>
              </a:rPr>
              <a:t> </a:t>
            </a:r>
            <a:r>
              <a:rPr lang="es-ES" sz="1500" i="1" dirty="0">
                <a:solidFill>
                  <a:schemeClr val="tx1"/>
                </a:solidFill>
                <a:latin typeface="Arial" panose="020B0604020202020204" pitchFamily="34" charset="0"/>
                <a:cs typeface="Arial" panose="020B0604020202020204" pitchFamily="34" charset="0"/>
              </a:rPr>
              <a:t>esencial para ser más libres. Es por ello necesario un cambio radical de formas y contenidos en la enseñanza donde se pueda quitar partido a los aspectos positivos que todos tenemos y nos ayude a cultivar valores y cualidades para hacernos mejores ciudadanos, más justos, responsables y felices”. </a:t>
            </a:r>
            <a:endParaRPr lang="es-ES_tradnl" sz="1500" i="1" dirty="0">
              <a:solidFill>
                <a:schemeClr val="tx1"/>
              </a:solidFill>
            </a:endParaRPr>
          </a:p>
        </p:txBody>
      </p:sp>
      <p:pic>
        <p:nvPicPr>
          <p:cNvPr id="4" name="Picture 2" descr="Resultado de imagen de angel carracedo ingada">
            <a:extLst>
              <a:ext uri="{FF2B5EF4-FFF2-40B4-BE49-F238E27FC236}">
                <a16:creationId xmlns:a16="http://schemas.microsoft.com/office/drawing/2014/main" id="{57A88B2F-2CCE-4456-8541-190F4A9EA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055" y="3702843"/>
            <a:ext cx="3143562" cy="235767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023582" y="6073170"/>
            <a:ext cx="7021773" cy="784830"/>
          </a:xfrm>
          <a:prstGeom prst="rect">
            <a:avLst/>
          </a:prstGeom>
          <a:noFill/>
        </p:spPr>
        <p:txBody>
          <a:bodyPr wrap="square" rtlCol="0">
            <a:spAutoFit/>
          </a:bodyPr>
          <a:lstStyle/>
          <a:p>
            <a:pPr algn="ctr"/>
            <a:r>
              <a:rPr lang="es-ES" sz="1350" dirty="0">
                <a:latin typeface="Arial" panose="020B0604020202020204" pitchFamily="34" charset="0"/>
                <a:cs typeface="Arial" panose="020B0604020202020204" pitchFamily="34" charset="0"/>
              </a:rPr>
              <a:t>         </a:t>
            </a:r>
            <a:r>
              <a:rPr lang="es-ES" sz="1500" b="1" dirty="0">
                <a:latin typeface="Arial" panose="020B0604020202020204" pitchFamily="34" charset="0"/>
                <a:cs typeface="Arial" panose="020B0604020202020204" pitchFamily="34" charset="0"/>
              </a:rPr>
              <a:t>Profesor Ángel </a:t>
            </a:r>
            <a:r>
              <a:rPr lang="es-ES" sz="1500" b="1" dirty="0" err="1">
                <a:latin typeface="Arial" panose="020B0604020202020204" pitchFamily="34" charset="0"/>
                <a:cs typeface="Arial" panose="020B0604020202020204" pitchFamily="34" charset="0"/>
              </a:rPr>
              <a:t>Carracedo</a:t>
            </a:r>
            <a:r>
              <a:rPr lang="es-ES" sz="1500" b="1" dirty="0">
                <a:latin typeface="Arial" panose="020B0604020202020204" pitchFamily="34" charset="0"/>
                <a:cs typeface="Arial" panose="020B0604020202020204" pitchFamily="34" charset="0"/>
              </a:rPr>
              <a:t> Álvarez. </a:t>
            </a:r>
          </a:p>
          <a:p>
            <a:pPr algn="ctr"/>
            <a:r>
              <a:rPr lang="es-ES" sz="1500" b="1" dirty="0">
                <a:latin typeface="Arial" panose="020B0604020202020204" pitchFamily="34" charset="0"/>
                <a:cs typeface="Arial" panose="020B0604020202020204" pitchFamily="34" charset="0"/>
              </a:rPr>
              <a:t>        Presidente de la Fundación INGADA</a:t>
            </a:r>
          </a:p>
          <a:p>
            <a:endParaRPr lang="es-ES_tradnl" sz="1500"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24584"/>
            <a:ext cx="1873155" cy="123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51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398" y="161247"/>
            <a:ext cx="7315201" cy="1668463"/>
          </a:xfrm>
        </p:spPr>
        <p:txBody>
          <a:bodyPr>
            <a:normAutofit/>
          </a:bodyPr>
          <a:lstStyle/>
          <a:p>
            <a:pPr algn="ctr"/>
            <a:r>
              <a:rPr lang="es-ES_tradnl" sz="3600" b="1" dirty="0">
                <a:solidFill>
                  <a:srgbClr val="FF6600"/>
                </a:solidFill>
                <a:latin typeface="Arial" panose="020B0604020202020204" pitchFamily="34" charset="0"/>
                <a:cs typeface="Arial" panose="020B0604020202020204" pitchFamily="34" charset="0"/>
              </a:rPr>
              <a:t>DECRETO 229/2011 </a:t>
            </a:r>
          </a:p>
        </p:txBody>
      </p:sp>
      <p:sp>
        <p:nvSpPr>
          <p:cNvPr id="3" name="Marcador de contenido 2"/>
          <p:cNvSpPr>
            <a:spLocks noGrp="1"/>
          </p:cNvSpPr>
          <p:nvPr>
            <p:ph idx="1"/>
          </p:nvPr>
        </p:nvSpPr>
        <p:spPr>
          <a:xfrm>
            <a:off x="602186" y="2139192"/>
            <a:ext cx="7939627" cy="2738511"/>
          </a:xfrm>
        </p:spPr>
        <p:txBody>
          <a:bodyPr>
            <a:normAutofit/>
          </a:bodyPr>
          <a:lstStyle/>
          <a:p>
            <a:pPr marL="0" indent="0" algn="just">
              <a:spcBef>
                <a:spcPts val="0"/>
              </a:spcBef>
              <a:buSzTx/>
              <a:buNone/>
              <a:defRPr/>
            </a:pPr>
            <a:r>
              <a:rPr lang="gl-ES" sz="2000" b="1" dirty="0">
                <a:latin typeface="Arial" panose="020B0604020202020204" pitchFamily="34" charset="0"/>
                <a:cs typeface="Arial" panose="020B0604020202020204" pitchFamily="34" charset="0"/>
              </a:rPr>
              <a:t>“Alumando con necesidade específica de apoio educativo </a:t>
            </a:r>
            <a:r>
              <a:rPr lang="gl-ES" sz="2000" dirty="0">
                <a:latin typeface="Arial" panose="020B0604020202020204" pitchFamily="34" charset="0"/>
                <a:cs typeface="Arial" panose="020B0604020202020204" pitchFamily="34" charset="0"/>
              </a:rPr>
              <a:t>aquel que requira, de forma temporal ou permanente, apoios ou provisións educativas diferentes ás ordinarias por presentar necesidades educativas especiais (ANEE), por dificultades específicas de aprendizaxe (ADEA), por altas capacidades intelectuais, por incorporarse tardiamente ao sistema educativo ou por condicións persoais ou de historia escolar”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584"/>
            <a:ext cx="1873155" cy="123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37891"/>
            <a:ext cx="9144000" cy="1369219"/>
          </a:xfrm>
          <a:prstGeom prst="rect">
            <a:avLst/>
          </a:prstGeom>
        </p:spPr>
      </p:pic>
      <p:sp>
        <p:nvSpPr>
          <p:cNvPr id="4" name="Rectángulo: esquinas redondeadas 3"/>
          <p:cNvSpPr/>
          <p:nvPr/>
        </p:nvSpPr>
        <p:spPr>
          <a:xfrm>
            <a:off x="658007" y="1957584"/>
            <a:ext cx="2592666" cy="1629249"/>
          </a:xfrm>
          <a:prstGeom prst="roundRect">
            <a:avLst>
              <a:gd name="adj" fmla="val 32267"/>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ATENCIÓN </a:t>
            </a:r>
          </a:p>
          <a:p>
            <a:pPr algn="ct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p>
          <a:p>
            <a:pPr algn="ct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DIVERSIDADE</a:t>
            </a:r>
          </a:p>
        </p:txBody>
      </p:sp>
      <p:sp>
        <p:nvSpPr>
          <p:cNvPr id="6" name="Rectángulo redondeado 5"/>
          <p:cNvSpPr/>
          <p:nvPr/>
        </p:nvSpPr>
        <p:spPr>
          <a:xfrm>
            <a:off x="4858152" y="1455692"/>
            <a:ext cx="4017833" cy="263303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dirty="0">
                <a:latin typeface="Arial" panose="020B0604020202020204" pitchFamily="34" charset="0"/>
                <a:cs typeface="Arial" panose="020B0604020202020204" pitchFamily="34" charset="0"/>
              </a:rPr>
              <a:t>Art. 3: </a:t>
            </a:r>
          </a:p>
          <a:p>
            <a:pPr algn="ctr"/>
            <a:r>
              <a:rPr lang="es-ES_tradnl" dirty="0">
                <a:latin typeface="Arial" panose="020B0604020202020204" pitchFamily="34" charset="0"/>
                <a:cs typeface="Arial" panose="020B0604020202020204" pitchFamily="34" charset="0"/>
              </a:rPr>
              <a:t>“</a:t>
            </a:r>
            <a:r>
              <a:rPr lang="es-ES_tradnl" dirty="0" err="1">
                <a:latin typeface="Arial" panose="020B0604020202020204" pitchFamily="34" charset="0"/>
                <a:cs typeface="Arial" panose="020B0604020202020204" pitchFamily="34" charset="0"/>
              </a:rPr>
              <a:t>Conxunto</a:t>
            </a:r>
            <a:r>
              <a:rPr lang="es-ES_tradnl" dirty="0">
                <a:latin typeface="Arial" panose="020B0604020202020204" pitchFamily="34" charset="0"/>
                <a:cs typeface="Arial" panose="020B0604020202020204" pitchFamily="34" charset="0"/>
              </a:rPr>
              <a:t> de medidas e </a:t>
            </a:r>
            <a:r>
              <a:rPr lang="es-ES_tradnl" dirty="0" err="1">
                <a:latin typeface="Arial" panose="020B0604020202020204" pitchFamily="34" charset="0"/>
                <a:cs typeface="Arial" panose="020B0604020202020204" pitchFamily="34" charset="0"/>
              </a:rPr>
              <a:t>accións</a:t>
            </a:r>
            <a:r>
              <a:rPr lang="es-ES_tradnl" dirty="0">
                <a:latin typeface="Arial" panose="020B0604020202020204" pitchFamily="34" charset="0"/>
                <a:cs typeface="Arial" panose="020B0604020202020204" pitchFamily="34" charset="0"/>
              </a:rPr>
              <a:t> que </a:t>
            </a:r>
            <a:r>
              <a:rPr lang="es-ES_tradnl" dirty="0" err="1">
                <a:latin typeface="Arial" panose="020B0604020202020204" pitchFamily="34" charset="0"/>
                <a:cs typeface="Arial" panose="020B0604020202020204" pitchFamily="34" charset="0"/>
              </a:rPr>
              <a:t>teñen</a:t>
            </a:r>
            <a:r>
              <a:rPr lang="es-ES_tradnl" dirty="0">
                <a:latin typeface="Arial" panose="020B0604020202020204" pitchFamily="34" charset="0"/>
                <a:cs typeface="Arial" panose="020B0604020202020204" pitchFamily="34" charset="0"/>
              </a:rPr>
              <a:t> como</a:t>
            </a:r>
            <a:r>
              <a:rPr lang="es-ES_tradnl" b="1" dirty="0">
                <a:latin typeface="Arial" panose="020B0604020202020204" pitchFamily="34" charset="0"/>
                <a:cs typeface="Arial" panose="020B0604020202020204" pitchFamily="34" charset="0"/>
              </a:rPr>
              <a:t> </a:t>
            </a:r>
            <a:r>
              <a:rPr lang="es-ES_tradnl" b="1" dirty="0" err="1">
                <a:latin typeface="Arial" panose="020B0604020202020204" pitchFamily="34" charset="0"/>
                <a:cs typeface="Arial" panose="020B0604020202020204" pitchFamily="34" charset="0"/>
              </a:rPr>
              <a:t>finalidade</a:t>
            </a:r>
            <a:r>
              <a:rPr lang="es-ES_tradnl" b="1" dirty="0">
                <a:latin typeface="Arial" panose="020B0604020202020204" pitchFamily="34" charset="0"/>
                <a:cs typeface="Arial" panose="020B0604020202020204" pitchFamily="34" charset="0"/>
              </a:rPr>
              <a:t> adecuar a </a:t>
            </a:r>
            <a:r>
              <a:rPr lang="es-ES_tradnl" b="1" dirty="0" err="1">
                <a:latin typeface="Arial" panose="020B0604020202020204" pitchFamily="34" charset="0"/>
                <a:cs typeface="Arial" panose="020B0604020202020204" pitchFamily="34" charset="0"/>
              </a:rPr>
              <a:t>resposta</a:t>
            </a:r>
            <a:r>
              <a:rPr lang="es-ES_tradnl" b="1" dirty="0">
                <a:latin typeface="Arial" panose="020B0604020202020204" pitchFamily="34" charset="0"/>
                <a:cs typeface="Arial" panose="020B0604020202020204" pitchFamily="34" charset="0"/>
              </a:rPr>
              <a:t> educativa </a:t>
            </a:r>
            <a:r>
              <a:rPr lang="es-ES_tradnl" b="1" dirty="0" err="1">
                <a:latin typeface="Arial" panose="020B0604020202020204" pitchFamily="34" charset="0"/>
                <a:cs typeface="Arial" panose="020B0604020202020204" pitchFamily="34" charset="0"/>
              </a:rPr>
              <a:t>ás</a:t>
            </a:r>
            <a:r>
              <a:rPr lang="es-ES_tradnl" b="1" dirty="0">
                <a:latin typeface="Arial" panose="020B0604020202020204" pitchFamily="34" charset="0"/>
                <a:cs typeface="Arial" panose="020B0604020202020204" pitchFamily="34" charset="0"/>
              </a:rPr>
              <a:t> diferentes </a:t>
            </a:r>
            <a:r>
              <a:rPr lang="es-ES_tradnl" b="1" dirty="0" err="1">
                <a:latin typeface="Arial" panose="020B0604020202020204" pitchFamily="34" charset="0"/>
                <a:cs typeface="Arial" panose="020B0604020202020204" pitchFamily="34" charset="0"/>
              </a:rPr>
              <a:t>carácterísticas</a:t>
            </a:r>
            <a:r>
              <a:rPr lang="es-ES_tradnl" b="1" dirty="0">
                <a:latin typeface="Arial" panose="020B0604020202020204" pitchFamily="34" charset="0"/>
                <a:cs typeface="Arial" panose="020B0604020202020204" pitchFamily="34" charset="0"/>
              </a:rPr>
              <a:t> e necesidades, ritmos e estilos de </a:t>
            </a:r>
            <a:r>
              <a:rPr lang="es-ES_tradnl" b="1" dirty="0" err="1">
                <a:latin typeface="Arial" panose="020B0604020202020204" pitchFamily="34" charset="0"/>
                <a:cs typeface="Arial" panose="020B0604020202020204" pitchFamily="34" charset="0"/>
              </a:rPr>
              <a:t>aprendizaxe</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motivacións</a:t>
            </a:r>
            <a:r>
              <a:rPr lang="es-ES_tradnl" dirty="0">
                <a:latin typeface="Arial" panose="020B0604020202020204" pitchFamily="34" charset="0"/>
                <a:cs typeface="Arial" panose="020B0604020202020204" pitchFamily="34" charset="0"/>
              </a:rPr>
              <a:t>, intereses e </a:t>
            </a:r>
            <a:r>
              <a:rPr lang="es-ES_tradnl" dirty="0" err="1">
                <a:latin typeface="Arial" panose="020B0604020202020204" pitchFamily="34" charset="0"/>
                <a:cs typeface="Arial" panose="020B0604020202020204" pitchFamily="34" charset="0"/>
              </a:rPr>
              <a:t>situacións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sociais</a:t>
            </a:r>
            <a:r>
              <a:rPr lang="es-ES_tradnl" dirty="0">
                <a:latin typeface="Arial" panose="020B0604020202020204" pitchFamily="34" charset="0"/>
                <a:cs typeface="Arial" panose="020B0604020202020204" pitchFamily="34" charset="0"/>
              </a:rPr>
              <a:t> e </a:t>
            </a:r>
            <a:r>
              <a:rPr lang="es-ES_tradnl" dirty="0" err="1">
                <a:latin typeface="Arial" panose="020B0604020202020204" pitchFamily="34" charset="0"/>
                <a:cs typeface="Arial" panose="020B0604020202020204" pitchFamily="34" charset="0"/>
              </a:rPr>
              <a:t>culturais</a:t>
            </a:r>
            <a:r>
              <a:rPr lang="es-ES_tradnl" dirty="0">
                <a:latin typeface="Arial" panose="020B0604020202020204" pitchFamily="34" charset="0"/>
                <a:cs typeface="Arial" panose="020B0604020202020204" pitchFamily="34" charset="0"/>
              </a:rPr>
              <a:t> de todo o alumnado”</a:t>
            </a:r>
          </a:p>
        </p:txBody>
      </p:sp>
      <p:sp>
        <p:nvSpPr>
          <p:cNvPr id="9" name="CuadroTexto 8"/>
          <p:cNvSpPr txBox="1"/>
          <p:nvPr/>
        </p:nvSpPr>
        <p:spPr>
          <a:xfrm>
            <a:off x="3242132" y="4453457"/>
            <a:ext cx="2592666" cy="469344"/>
          </a:xfrm>
          <a:prstGeom prst="roundRect">
            <a:avLst>
              <a:gd name="adj" fmla="val 37323"/>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14313" indent="-214313" algn="ctr" defTabSz="685800">
              <a:defRPr/>
            </a:pP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DIVERSIDADE:</a:t>
            </a:r>
          </a:p>
        </p:txBody>
      </p:sp>
      <p:sp>
        <p:nvSpPr>
          <p:cNvPr id="11" name="CuadroTexto 10"/>
          <p:cNvSpPr txBox="1"/>
          <p:nvPr/>
        </p:nvSpPr>
        <p:spPr>
          <a:xfrm>
            <a:off x="3242132" y="5177846"/>
            <a:ext cx="2592666" cy="1477328"/>
          </a:xfrm>
          <a:prstGeom prst="rect">
            <a:avLst/>
          </a:prstGeom>
          <a:noFill/>
        </p:spPr>
        <p:txBody>
          <a:bodyPr wrap="square" rtlCol="0">
            <a:spAutoFit/>
          </a:bodyPr>
          <a:lstStyle/>
          <a:p>
            <a:pPr algn="ctr"/>
            <a:r>
              <a:rPr lang="es-ES_tradnl" dirty="0">
                <a:latin typeface="Arial" panose="020B0604020202020204" pitchFamily="34" charset="0"/>
                <a:cs typeface="Arial" panose="020B0604020202020204" pitchFamily="34" charset="0"/>
              </a:rPr>
              <a:t>Elemento enriquecedor</a:t>
            </a:r>
          </a:p>
          <a:p>
            <a:pPr algn="ctr"/>
            <a:endParaRPr lang="es-ES_tradnl" dirty="0">
              <a:latin typeface="Arial" panose="020B0604020202020204" pitchFamily="34" charset="0"/>
              <a:cs typeface="Arial" panose="020B0604020202020204" pitchFamily="34" charset="0"/>
            </a:endParaRPr>
          </a:p>
          <a:p>
            <a:pPr algn="ctr"/>
            <a:r>
              <a:rPr lang="es-ES_tradnl" dirty="0">
                <a:latin typeface="Arial" panose="020B0604020202020204" pitchFamily="34" charset="0"/>
                <a:cs typeface="Arial" panose="020B0604020202020204" pitchFamily="34" charset="0"/>
              </a:rPr>
              <a:t>Principios de normalización e inclusión </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88781"/>
            <a:ext cx="1773242" cy="136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ector recto de flecha 2">
            <a:extLst>
              <a:ext uri="{FF2B5EF4-FFF2-40B4-BE49-F238E27FC236}">
                <a16:creationId xmlns:a16="http://schemas.microsoft.com/office/drawing/2014/main" id="{0F6F4FE3-EBE6-4FD0-A925-EDD683746156}"/>
              </a:ext>
            </a:extLst>
          </p:cNvPr>
          <p:cNvCxnSpPr>
            <a:cxnSpLocks/>
            <a:stCxn id="4" idx="3"/>
            <a:endCxn id="6" idx="1"/>
          </p:cNvCxnSpPr>
          <p:nvPr/>
        </p:nvCxnSpPr>
        <p:spPr>
          <a:xfrm>
            <a:off x="3250673" y="2772209"/>
            <a:ext cx="16074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ector: curvado 15">
            <a:extLst>
              <a:ext uri="{FF2B5EF4-FFF2-40B4-BE49-F238E27FC236}">
                <a16:creationId xmlns:a16="http://schemas.microsoft.com/office/drawing/2014/main" id="{87274EF6-9F0C-46BE-AC31-7726EDC56681}"/>
              </a:ext>
            </a:extLst>
          </p:cNvPr>
          <p:cNvCxnSpPr>
            <a:cxnSpLocks/>
            <a:stCxn id="4" idx="2"/>
          </p:cNvCxnSpPr>
          <p:nvPr/>
        </p:nvCxnSpPr>
        <p:spPr>
          <a:xfrm rot="16200000" flipH="1">
            <a:off x="2007032" y="3534141"/>
            <a:ext cx="1101296" cy="1206680"/>
          </a:xfrm>
          <a:prstGeom prst="curvedConnector2">
            <a:avLst/>
          </a:prstGeom>
          <a:noFill/>
          <a:ln w="25400" cap="flat">
            <a:solidFill>
              <a:schemeClr val="accent1"/>
            </a:solidFill>
            <a:prstDash val="solid"/>
            <a:round/>
            <a:tailEnd type="triangle"/>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2824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7F2BCAC-8E19-44BB-98A3-09E63AE6ED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88781"/>
            <a:ext cx="1773242" cy="136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1016966" y="52214"/>
            <a:ext cx="7315201" cy="995050"/>
          </a:xfrm>
        </p:spPr>
        <p:txBody>
          <a:bodyPr>
            <a:normAutofit/>
          </a:bodyPr>
          <a:lstStyle/>
          <a:p>
            <a:pPr algn="ctr"/>
            <a:r>
              <a:rPr lang="es-ES_tradnl" sz="3600" b="1" dirty="0">
                <a:solidFill>
                  <a:srgbClr val="FF6600"/>
                </a:solidFill>
                <a:latin typeface="Arial" panose="020B0604020202020204" pitchFamily="34" charset="0"/>
                <a:cs typeface="Arial" panose="020B0604020202020204" pitchFamily="34" charset="0"/>
              </a:rPr>
              <a:t>MEDIDAS ORDINARIAS</a:t>
            </a:r>
          </a:p>
        </p:txBody>
      </p:sp>
      <p:pic>
        <p:nvPicPr>
          <p:cNvPr id="4" name="3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39" y="1127061"/>
            <a:ext cx="1484784" cy="1750239"/>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5444" y="1192211"/>
            <a:ext cx="1430778" cy="1738334"/>
          </a:xfrm>
          <a:prstGeom prst="rect">
            <a:avLst/>
          </a:prstGeom>
        </p:spPr>
      </p:pic>
      <p:sp>
        <p:nvSpPr>
          <p:cNvPr id="7" name="Rectángulo: esquinas redondeadas 6"/>
          <p:cNvSpPr/>
          <p:nvPr/>
        </p:nvSpPr>
        <p:spPr>
          <a:xfrm>
            <a:off x="358346" y="3297482"/>
            <a:ext cx="8785654" cy="1738334"/>
          </a:xfrm>
          <a:prstGeom prst="roundRect">
            <a:avLst>
              <a:gd name="adj" fmla="val 2824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sz="2000" dirty="0">
                <a:latin typeface="Arial" panose="020B0604020202020204" pitchFamily="34" charset="0"/>
                <a:cs typeface="Arial" panose="020B0604020202020204" pitchFamily="34" charset="0"/>
              </a:rPr>
              <a:t>“Facilitan a adecuación do currículo prescriptivo sen </a:t>
            </a:r>
            <a:r>
              <a:rPr lang="es-ES_tradnl" sz="2000" dirty="0" err="1">
                <a:latin typeface="Arial" panose="020B0604020202020204" pitchFamily="34" charset="0"/>
                <a:cs typeface="Arial" panose="020B0604020202020204" pitchFamily="34" charset="0"/>
              </a:rPr>
              <a:t>alteracións</a:t>
            </a:r>
            <a:r>
              <a:rPr lang="es-ES_tradnl" sz="2000" dirty="0">
                <a:latin typeface="Arial" panose="020B0604020202020204" pitchFamily="34" charset="0"/>
                <a:cs typeface="Arial" panose="020B0604020202020204" pitchFamily="34" charset="0"/>
              </a:rPr>
              <a:t> significativas dos </a:t>
            </a:r>
            <a:r>
              <a:rPr lang="es-ES_tradnl" sz="2000" dirty="0" err="1">
                <a:latin typeface="Arial" panose="020B0604020202020204" pitchFamily="34" charset="0"/>
                <a:cs typeface="Arial" panose="020B0604020202020204" pitchFamily="34" charset="0"/>
              </a:rPr>
              <a:t>seus</a:t>
            </a:r>
            <a:r>
              <a:rPr lang="es-ES_tradnl" sz="2000" dirty="0">
                <a:latin typeface="Arial" panose="020B0604020202020204" pitchFamily="34" charset="0"/>
                <a:cs typeface="Arial" panose="020B0604020202020204" pitchFamily="34" charset="0"/>
              </a:rPr>
              <a:t> </a:t>
            </a:r>
            <a:r>
              <a:rPr lang="es-ES_tradnl" sz="2000" dirty="0" err="1">
                <a:latin typeface="Arial" panose="020B0604020202020204" pitchFamily="34" charset="0"/>
                <a:cs typeface="Arial" panose="020B0604020202020204" pitchFamily="34" charset="0"/>
              </a:rPr>
              <a:t>obxectivos</a:t>
            </a:r>
            <a:r>
              <a:rPr lang="es-ES_tradnl" sz="2000" dirty="0">
                <a:latin typeface="Arial" panose="020B0604020202020204" pitchFamily="34" charset="0"/>
                <a:cs typeface="Arial" panose="020B0604020202020204" pitchFamily="34" charset="0"/>
              </a:rPr>
              <a:t>, </a:t>
            </a:r>
            <a:r>
              <a:rPr lang="es-ES_tradnl" sz="2000" dirty="0" err="1">
                <a:latin typeface="Arial" panose="020B0604020202020204" pitchFamily="34" charset="0"/>
                <a:cs typeface="Arial" panose="020B0604020202020204" pitchFamily="34" charset="0"/>
              </a:rPr>
              <a:t>contidos</a:t>
            </a:r>
            <a:r>
              <a:rPr lang="es-ES_tradnl" sz="2000" dirty="0">
                <a:latin typeface="Arial" panose="020B0604020202020204" pitchFamily="34" charset="0"/>
                <a:cs typeface="Arial" panose="020B0604020202020204" pitchFamily="34" charset="0"/>
              </a:rPr>
              <a:t> e criterios de </a:t>
            </a:r>
            <a:r>
              <a:rPr lang="es-ES_tradnl" sz="2000" dirty="0" err="1">
                <a:latin typeface="Arial" panose="020B0604020202020204" pitchFamily="34" charset="0"/>
                <a:cs typeface="Arial" panose="020B0604020202020204" pitchFamily="34" charset="0"/>
              </a:rPr>
              <a:t>avaliación</a:t>
            </a:r>
            <a:r>
              <a:rPr lang="es-ES_tradnl" sz="2000" dirty="0">
                <a:latin typeface="Arial" panose="020B0604020202020204" pitchFamily="34" charset="0"/>
                <a:cs typeface="Arial" panose="020B0604020202020204" pitchFamily="34" charset="0"/>
              </a:rPr>
              <a:t>, </a:t>
            </a:r>
            <a:r>
              <a:rPr lang="es-ES_tradnl" sz="2000" dirty="0" err="1">
                <a:latin typeface="Arial" panose="020B0604020202020204" pitchFamily="34" charset="0"/>
                <a:cs typeface="Arial" panose="020B0604020202020204" pitchFamily="34" charset="0"/>
              </a:rPr>
              <a:t>ao</a:t>
            </a:r>
            <a:r>
              <a:rPr lang="es-ES_tradnl" sz="2000" dirty="0">
                <a:latin typeface="Arial" panose="020B0604020202020204" pitchFamily="34" charset="0"/>
                <a:cs typeface="Arial" panose="020B0604020202020204" pitchFamily="34" charset="0"/>
              </a:rPr>
              <a:t> contexto sociocultural dos centros educativos e </a:t>
            </a:r>
            <a:r>
              <a:rPr lang="es-ES_tradnl" sz="2000" dirty="0" err="1">
                <a:latin typeface="Arial" panose="020B0604020202020204" pitchFamily="34" charset="0"/>
                <a:cs typeface="Arial" panose="020B0604020202020204" pitchFamily="34" charset="0"/>
              </a:rPr>
              <a:t>ás</a:t>
            </a:r>
            <a:r>
              <a:rPr lang="es-ES_tradnl" sz="2000" dirty="0">
                <a:latin typeface="Arial" panose="020B0604020202020204" pitchFamily="34" charset="0"/>
                <a:cs typeface="Arial" panose="020B0604020202020204" pitchFamily="34" charset="0"/>
              </a:rPr>
              <a:t> características do alumnado”</a:t>
            </a:r>
          </a:p>
        </p:txBody>
      </p:sp>
      <p:sp>
        <p:nvSpPr>
          <p:cNvPr id="10" name="Elipse 9"/>
          <p:cNvSpPr/>
          <p:nvPr/>
        </p:nvSpPr>
        <p:spPr>
          <a:xfrm>
            <a:off x="3916918" y="1258175"/>
            <a:ext cx="1310164" cy="12154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 8</a:t>
            </a:r>
          </a:p>
        </p:txBody>
      </p:sp>
    </p:spTree>
    <p:extLst>
      <p:ext uri="{BB962C8B-B14F-4D97-AF65-F5344CB8AC3E}">
        <p14:creationId xmlns:p14="http://schemas.microsoft.com/office/powerpoint/2010/main" val="88438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376436-5C6F-4F48-9900-129C63030931}"/>
              </a:ext>
            </a:extLst>
          </p:cNvPr>
          <p:cNvSpPr txBox="1"/>
          <p:nvPr/>
        </p:nvSpPr>
        <p:spPr>
          <a:xfrm>
            <a:off x="358346" y="3245997"/>
            <a:ext cx="8785654" cy="2246769"/>
          </a:xfrm>
          <a:prstGeom prst="rect">
            <a:avLst/>
          </a:prstGeom>
          <a:noFill/>
        </p:spPr>
        <p:txBody>
          <a:bodyPr wrap="square" rtlCol="0">
            <a:spAutoFit/>
          </a:bodyPr>
          <a:lstStyle/>
          <a:p>
            <a:pPr marL="214313" indent="-214313">
              <a:buFont typeface="Arial" charset="0"/>
              <a:buChar char="•"/>
            </a:pPr>
            <a:r>
              <a:rPr lang="es-ES_tradnl" sz="2000" dirty="0">
                <a:latin typeface="Arial" panose="020B0604020202020204" pitchFamily="34" charset="0"/>
                <a:cs typeface="Arial" panose="020B0604020202020204" pitchFamily="34" charset="0"/>
              </a:rPr>
              <a:t>Adecuación da </a:t>
            </a:r>
            <a:r>
              <a:rPr lang="es-ES_tradnl" sz="2000" dirty="0" err="1">
                <a:latin typeface="Arial" panose="020B0604020202020204" pitchFamily="34" charset="0"/>
                <a:cs typeface="Arial" panose="020B0604020202020204" pitchFamily="34" charset="0"/>
              </a:rPr>
              <a:t>estrutura</a:t>
            </a:r>
            <a:r>
              <a:rPr lang="es-ES_tradnl" sz="2000" dirty="0">
                <a:latin typeface="Arial" panose="020B0604020202020204" pitchFamily="34" charset="0"/>
                <a:cs typeface="Arial" panose="020B0604020202020204" pitchFamily="34" charset="0"/>
              </a:rPr>
              <a:t> organizativa do centro e da aula </a:t>
            </a:r>
            <a:r>
              <a:rPr lang="es-ES_tradnl" sz="2000" dirty="0" err="1">
                <a:latin typeface="Arial" panose="020B0604020202020204" pitchFamily="34" charset="0"/>
                <a:cs typeface="Arial" panose="020B0604020202020204" pitchFamily="34" charset="0"/>
              </a:rPr>
              <a:t>ás</a:t>
            </a:r>
            <a:r>
              <a:rPr lang="es-ES_tradnl" sz="2000" dirty="0">
                <a:latin typeface="Arial" panose="020B0604020202020204" pitchFamily="34" charset="0"/>
                <a:cs typeface="Arial" panose="020B0604020202020204" pitchFamily="34" charset="0"/>
              </a:rPr>
              <a:t> </a:t>
            </a:r>
            <a:r>
              <a:rPr lang="es-ES_tradnl" sz="2000" dirty="0" err="1">
                <a:latin typeface="Arial" panose="020B0604020202020204" pitchFamily="34" charset="0"/>
                <a:cs typeface="Arial" panose="020B0604020202020204" pitchFamily="34" charset="0"/>
              </a:rPr>
              <a:t>carácterísticas</a:t>
            </a:r>
            <a:r>
              <a:rPr lang="es-ES_tradnl" sz="2000" dirty="0">
                <a:latin typeface="Arial" panose="020B0604020202020204" pitchFamily="34" charset="0"/>
                <a:cs typeface="Arial" panose="020B0604020202020204" pitchFamily="34" charset="0"/>
              </a:rPr>
              <a:t> do alumnado (horarios, </a:t>
            </a:r>
            <a:r>
              <a:rPr lang="es-ES_tradnl" sz="2000" dirty="0" err="1">
                <a:latin typeface="Arial" panose="020B0604020202020204" pitchFamily="34" charset="0"/>
                <a:cs typeface="Arial" panose="020B0604020202020204" pitchFamily="34" charset="0"/>
              </a:rPr>
              <a:t>agrupamentos</a:t>
            </a:r>
            <a:r>
              <a:rPr lang="es-ES_tradnl" sz="2000" dirty="0">
                <a:latin typeface="Arial" panose="020B0604020202020204" pitchFamily="34" charset="0"/>
                <a:cs typeface="Arial" panose="020B0604020202020204" pitchFamily="34" charset="0"/>
              </a:rPr>
              <a:t>, </a:t>
            </a:r>
            <a:r>
              <a:rPr lang="es-ES_tradnl" sz="2000" dirty="0" err="1">
                <a:latin typeface="Arial" panose="020B0604020202020204" pitchFamily="34" charset="0"/>
                <a:cs typeface="Arial" panose="020B0604020202020204" pitchFamily="34" charset="0"/>
              </a:rPr>
              <a:t>espazos</a:t>
            </a:r>
            <a:r>
              <a:rPr lang="es-ES_tradnl" sz="2000" dirty="0">
                <a:latin typeface="Arial" panose="020B0604020202020204" pitchFamily="34" charset="0"/>
                <a:cs typeface="Arial" panose="020B0604020202020204" pitchFamily="34" charset="0"/>
              </a:rPr>
              <a:t>,</a:t>
            </a:r>
            <a:r>
              <a:rPr lang="mr-IN" sz="2000" dirty="0">
                <a:latin typeface="Arial" panose="020B0604020202020204" pitchFamily="34" charset="0"/>
              </a:rPr>
              <a:t>…</a:t>
            </a:r>
            <a:r>
              <a:rPr lang="es-ES_tradnl" sz="2000" dirty="0">
                <a:latin typeface="Arial" panose="020B0604020202020204" pitchFamily="34" charset="0"/>
                <a:cs typeface="Arial" panose="020B0604020202020204" pitchFamily="34" charset="0"/>
              </a:rPr>
              <a:t>).</a:t>
            </a:r>
          </a:p>
          <a:p>
            <a:endParaRPr lang="es-ES_tradnl" sz="2000" dirty="0">
              <a:latin typeface="Arial" panose="020B0604020202020204" pitchFamily="34" charset="0"/>
              <a:cs typeface="Arial" panose="020B0604020202020204" pitchFamily="34" charset="0"/>
            </a:endParaRPr>
          </a:p>
          <a:p>
            <a:pPr marL="214313" indent="-214313">
              <a:buFont typeface="Arial" charset="0"/>
              <a:buChar char="•"/>
            </a:pPr>
            <a:r>
              <a:rPr lang="es-ES_tradnl" sz="2000" dirty="0" err="1">
                <a:latin typeface="Arial" panose="020B0604020202020204" pitchFamily="34" charset="0"/>
                <a:cs typeface="Arial" panose="020B0604020202020204" pitchFamily="34" charset="0"/>
              </a:rPr>
              <a:t>Adecuacións</a:t>
            </a:r>
            <a:r>
              <a:rPr lang="es-ES_tradnl" sz="2000" dirty="0">
                <a:latin typeface="Arial" panose="020B0604020202020204" pitchFamily="34" charset="0"/>
                <a:cs typeface="Arial" panose="020B0604020202020204" pitchFamily="34" charset="0"/>
              </a:rPr>
              <a:t> das </a:t>
            </a:r>
            <a:r>
              <a:rPr lang="es-ES_tradnl" sz="2000" dirty="0" err="1">
                <a:latin typeface="Arial" panose="020B0604020202020204" pitchFamily="34" charset="0"/>
                <a:cs typeface="Arial" panose="020B0604020202020204" pitchFamily="34" charset="0"/>
              </a:rPr>
              <a:t>programacións</a:t>
            </a:r>
            <a:r>
              <a:rPr lang="es-ES_tradnl" sz="2000" dirty="0">
                <a:latin typeface="Arial" panose="020B0604020202020204" pitchFamily="34" charset="0"/>
                <a:cs typeface="Arial" panose="020B0604020202020204" pitchFamily="34" charset="0"/>
              </a:rPr>
              <a:t> didácticas.</a:t>
            </a:r>
          </a:p>
          <a:p>
            <a:endParaRPr lang="es-ES_tradnl" sz="2000" dirty="0">
              <a:latin typeface="Arial" panose="020B0604020202020204" pitchFamily="34" charset="0"/>
              <a:cs typeface="Arial" panose="020B0604020202020204" pitchFamily="34" charset="0"/>
            </a:endParaRPr>
          </a:p>
          <a:p>
            <a:pPr marL="214313" indent="-214313">
              <a:buFont typeface="Arial" charset="0"/>
              <a:buChar char="•"/>
            </a:pPr>
            <a:r>
              <a:rPr lang="es-ES_tradnl" sz="2000" dirty="0" err="1">
                <a:latin typeface="Arial" panose="020B0604020202020204" pitchFamily="34" charset="0"/>
                <a:cs typeface="Arial" panose="020B0604020202020204" pitchFamily="34" charset="0"/>
              </a:rPr>
              <a:t>Adaptacións</a:t>
            </a:r>
            <a:r>
              <a:rPr lang="es-ES_tradnl" sz="2000" dirty="0">
                <a:latin typeface="Arial" panose="020B0604020202020204" pitchFamily="34" charset="0"/>
                <a:cs typeface="Arial" panose="020B0604020202020204" pitchFamily="34" charset="0"/>
              </a:rPr>
              <a:t> dos tempos, instrumentos </a:t>
            </a:r>
            <a:r>
              <a:rPr lang="es-ES_tradnl" sz="2000" dirty="0" err="1">
                <a:latin typeface="Arial" panose="020B0604020202020204" pitchFamily="34" charset="0"/>
                <a:cs typeface="Arial" panose="020B0604020202020204" pitchFamily="34" charset="0"/>
              </a:rPr>
              <a:t>ou</a:t>
            </a:r>
            <a:r>
              <a:rPr lang="es-ES_tradnl" sz="2000" dirty="0">
                <a:latin typeface="Arial" panose="020B0604020202020204" pitchFamily="34" charset="0"/>
                <a:cs typeface="Arial" panose="020B0604020202020204" pitchFamily="34" charset="0"/>
              </a:rPr>
              <a:t> </a:t>
            </a:r>
            <a:r>
              <a:rPr lang="es-ES_tradnl" sz="2000" dirty="0" err="1">
                <a:latin typeface="Arial" panose="020B0604020202020204" pitchFamily="34" charset="0"/>
                <a:cs typeface="Arial" panose="020B0604020202020204" pitchFamily="34" charset="0"/>
              </a:rPr>
              <a:t>procedementos</a:t>
            </a:r>
            <a:r>
              <a:rPr lang="es-ES_tradnl" sz="2000" dirty="0">
                <a:latin typeface="Arial" panose="020B0604020202020204" pitchFamily="34" charset="0"/>
                <a:cs typeface="Arial" panose="020B0604020202020204" pitchFamily="34" charset="0"/>
              </a:rPr>
              <a:t> de </a:t>
            </a:r>
            <a:r>
              <a:rPr lang="es-ES_tradnl" sz="2000" dirty="0" err="1">
                <a:latin typeface="Arial" panose="020B0604020202020204" pitchFamily="34" charset="0"/>
                <a:cs typeface="Arial" panose="020B0604020202020204" pitchFamily="34" charset="0"/>
              </a:rPr>
              <a:t>avaliación</a:t>
            </a:r>
            <a:r>
              <a:rPr lang="es-ES_tradnl" sz="2000" dirty="0">
                <a:latin typeface="Arial" panose="020B0604020202020204" pitchFamily="34" charset="0"/>
                <a:cs typeface="Arial" panose="020B0604020202020204" pitchFamily="34" charset="0"/>
              </a:rPr>
              <a:t>.</a:t>
            </a:r>
          </a:p>
          <a:p>
            <a:endParaRPr lang="es-ES_tradnl" sz="2000" dirty="0">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F391BF2F-A09A-47F3-A1C6-0C888CFFB334}"/>
              </a:ext>
            </a:extLst>
          </p:cNvPr>
          <p:cNvSpPr>
            <a:spLocks noGrp="1"/>
          </p:cNvSpPr>
          <p:nvPr>
            <p:ph type="title"/>
          </p:nvPr>
        </p:nvSpPr>
        <p:spPr>
          <a:xfrm>
            <a:off x="886621" y="98280"/>
            <a:ext cx="7315201" cy="995050"/>
          </a:xfrm>
        </p:spPr>
        <p:txBody>
          <a:bodyPr>
            <a:normAutofit/>
          </a:bodyPr>
          <a:lstStyle/>
          <a:p>
            <a:pPr algn="ctr"/>
            <a:r>
              <a:rPr lang="es-ES_tradnl" sz="3600" b="1" dirty="0">
                <a:solidFill>
                  <a:srgbClr val="FF6600"/>
                </a:solidFill>
                <a:latin typeface="Arial" panose="020B0604020202020204" pitchFamily="34" charset="0"/>
                <a:cs typeface="Arial" panose="020B0604020202020204" pitchFamily="34" charset="0"/>
              </a:rPr>
              <a:t>MEDIDAS ORDINARIAS</a:t>
            </a:r>
          </a:p>
        </p:txBody>
      </p:sp>
      <p:pic>
        <p:nvPicPr>
          <p:cNvPr id="6" name="3 Marcador de contenido">
            <a:extLst>
              <a:ext uri="{FF2B5EF4-FFF2-40B4-BE49-F238E27FC236}">
                <a16:creationId xmlns:a16="http://schemas.microsoft.com/office/drawing/2014/main" id="{296F7039-A00E-4991-B05D-7E95FD4DD3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739" y="1127061"/>
            <a:ext cx="1484784" cy="1750239"/>
          </a:xfrm>
          <a:prstGeom prst="rect">
            <a:avLst/>
          </a:prstGeom>
        </p:spPr>
      </p:pic>
      <p:pic>
        <p:nvPicPr>
          <p:cNvPr id="7" name="4 Imagen">
            <a:extLst>
              <a:ext uri="{FF2B5EF4-FFF2-40B4-BE49-F238E27FC236}">
                <a16:creationId xmlns:a16="http://schemas.microsoft.com/office/drawing/2014/main" id="{762E9FEE-F7FB-4048-A7DA-658C408A68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44" y="1192211"/>
            <a:ext cx="1430778" cy="1738334"/>
          </a:xfrm>
          <a:prstGeom prst="rect">
            <a:avLst/>
          </a:prstGeom>
        </p:spPr>
      </p:pic>
      <p:sp>
        <p:nvSpPr>
          <p:cNvPr id="8" name="Elipse 7">
            <a:extLst>
              <a:ext uri="{FF2B5EF4-FFF2-40B4-BE49-F238E27FC236}">
                <a16:creationId xmlns:a16="http://schemas.microsoft.com/office/drawing/2014/main" id="{DC736283-C3FD-4DA2-80A3-A59AA80617AB}"/>
              </a:ext>
            </a:extLst>
          </p:cNvPr>
          <p:cNvSpPr/>
          <p:nvPr/>
        </p:nvSpPr>
        <p:spPr>
          <a:xfrm>
            <a:off x="3916918" y="1561914"/>
            <a:ext cx="1310164" cy="12154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 8</a:t>
            </a:r>
          </a:p>
        </p:txBody>
      </p:sp>
      <p:pic>
        <p:nvPicPr>
          <p:cNvPr id="9" name="Picture 2">
            <a:extLst>
              <a:ext uri="{FF2B5EF4-FFF2-40B4-BE49-F238E27FC236}">
                <a16:creationId xmlns:a16="http://schemas.microsoft.com/office/drawing/2014/main" id="{59BC8055-C6ED-48DB-BD0C-5E270CEA5A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488781"/>
            <a:ext cx="1773242" cy="136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85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376436-5C6F-4F48-9900-129C63030931}"/>
              </a:ext>
            </a:extLst>
          </p:cNvPr>
          <p:cNvSpPr txBox="1"/>
          <p:nvPr/>
        </p:nvSpPr>
        <p:spPr>
          <a:xfrm>
            <a:off x="358346" y="3245997"/>
            <a:ext cx="8785654" cy="2862322"/>
          </a:xfrm>
          <a:prstGeom prst="rect">
            <a:avLst/>
          </a:prstGeom>
          <a:noFill/>
        </p:spPr>
        <p:txBody>
          <a:bodyPr wrap="square" rtlCol="0">
            <a:spAutoFit/>
          </a:bodyPr>
          <a:lstStyle/>
          <a:p>
            <a:pPr marL="214313" indent="-214313">
              <a:buFont typeface="Arial" charset="0"/>
              <a:buChar char="•"/>
            </a:pPr>
            <a:r>
              <a:rPr lang="es-ES_tradnl" sz="2000" dirty="0">
                <a:latin typeface="Arial" panose="020B0604020202020204" pitchFamily="34" charset="0"/>
                <a:cs typeface="Arial" panose="020B0604020202020204" pitchFamily="34" charset="0"/>
              </a:rPr>
              <a:t>Reforzo educativo e </a:t>
            </a:r>
            <a:r>
              <a:rPr lang="es-ES_tradnl" sz="2000" dirty="0" err="1">
                <a:latin typeface="Arial" panose="020B0604020202020204" pitchFamily="34" charset="0"/>
                <a:cs typeface="Arial" panose="020B0604020202020204" pitchFamily="34" charset="0"/>
              </a:rPr>
              <a:t>apoio</a:t>
            </a:r>
            <a:r>
              <a:rPr lang="es-ES_tradnl" sz="2000" dirty="0">
                <a:latin typeface="Arial" panose="020B0604020202020204" pitchFamily="34" charset="0"/>
                <a:cs typeface="Arial" panose="020B0604020202020204" pitchFamily="34" charset="0"/>
              </a:rPr>
              <a:t> do profesorado con </a:t>
            </a:r>
            <a:r>
              <a:rPr lang="es-ES_tradnl" sz="2000" dirty="0" err="1">
                <a:latin typeface="Arial" panose="020B0604020202020204" pitchFamily="34" charset="0"/>
                <a:cs typeface="Arial" panose="020B0604020202020204" pitchFamily="34" charset="0"/>
              </a:rPr>
              <a:t>dispoñibilidade</a:t>
            </a:r>
            <a:r>
              <a:rPr lang="es-ES_tradnl" sz="2000" dirty="0">
                <a:latin typeface="Arial" panose="020B0604020202020204" pitchFamily="34" charset="0"/>
                <a:cs typeface="Arial" panose="020B0604020202020204" pitchFamily="34" charset="0"/>
              </a:rPr>
              <a:t> horaria.</a:t>
            </a:r>
          </a:p>
          <a:p>
            <a:endParaRPr lang="es-ES_tradnl" sz="2000" dirty="0">
              <a:latin typeface="Arial" panose="020B0604020202020204" pitchFamily="34" charset="0"/>
              <a:cs typeface="Arial" panose="020B0604020202020204" pitchFamily="34" charset="0"/>
            </a:endParaRPr>
          </a:p>
          <a:p>
            <a:pPr marL="214313" indent="-214313">
              <a:buFont typeface="Arial" charset="0"/>
              <a:buChar char="•"/>
            </a:pPr>
            <a:r>
              <a:rPr lang="es-ES_tradnl" sz="2000" dirty="0">
                <a:latin typeface="Arial" panose="020B0604020202020204" pitchFamily="34" charset="0"/>
                <a:cs typeface="Arial" panose="020B0604020202020204" pitchFamily="34" charset="0"/>
              </a:rPr>
              <a:t>Programas de reforzo </a:t>
            </a:r>
            <a:r>
              <a:rPr lang="es-ES_tradnl" sz="2000" dirty="0" err="1">
                <a:latin typeface="Arial" panose="020B0604020202020204" pitchFamily="34" charset="0"/>
                <a:cs typeface="Arial" panose="020B0604020202020204" pitchFamily="34" charset="0"/>
              </a:rPr>
              <a:t>nas</a:t>
            </a:r>
            <a:r>
              <a:rPr lang="es-ES_tradnl" sz="2000" dirty="0">
                <a:latin typeface="Arial" panose="020B0604020202020204" pitchFamily="34" charset="0"/>
                <a:cs typeface="Arial" panose="020B0604020202020204" pitchFamily="34" charset="0"/>
              </a:rPr>
              <a:t> materias </a:t>
            </a:r>
            <a:r>
              <a:rPr lang="es-ES_tradnl" sz="2000" dirty="0" err="1">
                <a:latin typeface="Arial" panose="020B0604020202020204" pitchFamily="34" charset="0"/>
                <a:cs typeface="Arial" panose="020B0604020202020204" pitchFamily="34" charset="0"/>
              </a:rPr>
              <a:t>instrumentais</a:t>
            </a:r>
            <a:r>
              <a:rPr lang="es-ES_tradnl" sz="2000" dirty="0">
                <a:latin typeface="Arial" panose="020B0604020202020204" pitchFamily="34" charset="0"/>
                <a:cs typeface="Arial" panose="020B0604020202020204" pitchFamily="34" charset="0"/>
              </a:rPr>
              <a:t>, de recuperación, específicos personalizados, de habilidades </a:t>
            </a:r>
            <a:r>
              <a:rPr lang="es-ES_tradnl" sz="2000" dirty="0" err="1">
                <a:latin typeface="Arial" panose="020B0604020202020204" pitchFamily="34" charset="0"/>
                <a:cs typeface="Arial" panose="020B0604020202020204" pitchFamily="34" charset="0"/>
              </a:rPr>
              <a:t>sociais</a:t>
            </a:r>
            <a:r>
              <a:rPr lang="es-ES_tradnl" sz="2000" dirty="0">
                <a:latin typeface="Arial" panose="020B0604020202020204" pitchFamily="34" charset="0"/>
                <a:cs typeface="Arial" panose="020B0604020202020204" pitchFamily="34" charset="0"/>
              </a:rPr>
              <a:t>,</a:t>
            </a:r>
            <a:r>
              <a:rPr lang="mr-IN" sz="2000" dirty="0">
                <a:latin typeface="Arial" panose="020B0604020202020204" pitchFamily="34" charset="0"/>
              </a:rPr>
              <a:t>…</a:t>
            </a:r>
            <a:endParaRPr lang="gl-ES" sz="2000" dirty="0">
              <a:latin typeface="Arial" panose="020B0604020202020204" pitchFamily="34" charset="0"/>
            </a:endParaRPr>
          </a:p>
          <a:p>
            <a:endParaRPr lang="es-ES" sz="2000" dirty="0">
              <a:latin typeface="Arial" panose="020B0604020202020204" pitchFamily="34" charset="0"/>
              <a:cs typeface="Arial" panose="020B0604020202020204" pitchFamily="34" charset="0"/>
            </a:endParaRPr>
          </a:p>
          <a:p>
            <a:pPr marL="214313" indent="-214313">
              <a:buFont typeface="Arial" charset="0"/>
              <a:buChar char="•"/>
            </a:pPr>
            <a:r>
              <a:rPr lang="es-ES" sz="2000" dirty="0" err="1">
                <a:latin typeface="Arial" panose="020B0604020202020204" pitchFamily="34" charset="0"/>
                <a:cs typeface="Arial" panose="020B0604020202020204" pitchFamily="34" charset="0"/>
              </a:rPr>
              <a:t>Metodoloxías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baseadas</a:t>
            </a:r>
            <a:r>
              <a:rPr lang="es-ES" sz="2000" dirty="0">
                <a:latin typeface="Arial" panose="020B0604020202020204" pitchFamily="34" charset="0"/>
                <a:cs typeface="Arial" panose="020B0604020202020204" pitchFamily="34" charset="0"/>
              </a:rPr>
              <a:t> no </a:t>
            </a:r>
            <a:r>
              <a:rPr lang="es-ES" sz="2000" dirty="0" err="1">
                <a:latin typeface="Arial" panose="020B0604020202020204" pitchFamily="34" charset="0"/>
                <a:cs typeface="Arial" panose="020B0604020202020204" pitchFamily="34" charset="0"/>
              </a:rPr>
              <a:t>traballo</a:t>
            </a:r>
            <a:r>
              <a:rPr lang="es-ES" sz="2000" dirty="0">
                <a:latin typeface="Arial" panose="020B0604020202020204" pitchFamily="34" charset="0"/>
                <a:cs typeface="Arial" panose="020B0604020202020204" pitchFamily="34" charset="0"/>
              </a:rPr>
              <a:t> colaborativo, </a:t>
            </a:r>
            <a:r>
              <a:rPr lang="es-ES" sz="2000" dirty="0" err="1">
                <a:latin typeface="Arial" panose="020B0604020202020204" pitchFamily="34" charset="0"/>
                <a:cs typeface="Arial" panose="020B0604020202020204" pitchFamily="34" charset="0"/>
              </a:rPr>
              <a:t>titoría</a:t>
            </a:r>
            <a:r>
              <a:rPr lang="es-ES" sz="2000" dirty="0">
                <a:latin typeface="Arial" panose="020B0604020202020204" pitchFamily="34" charset="0"/>
                <a:cs typeface="Arial" panose="020B0604020202020204" pitchFamily="34" charset="0"/>
              </a:rPr>
              <a:t> entre </a:t>
            </a:r>
            <a:r>
              <a:rPr lang="es-ES" sz="2000" dirty="0" err="1">
                <a:latin typeface="Arial" panose="020B0604020202020204" pitchFamily="34" charset="0"/>
                <a:cs typeface="Arial" panose="020B0604020202020204" pitchFamily="34" charset="0"/>
              </a:rPr>
              <a:t>iguais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aprendizaxe</a:t>
            </a:r>
            <a:r>
              <a:rPr lang="es-ES" sz="2000" dirty="0">
                <a:latin typeface="Arial" panose="020B0604020202020204" pitchFamily="34" charset="0"/>
                <a:cs typeface="Arial" panose="020B0604020202020204" pitchFamily="34" charset="0"/>
              </a:rPr>
              <a:t> por </a:t>
            </a:r>
            <a:r>
              <a:rPr lang="es-ES" sz="2000" dirty="0" err="1">
                <a:latin typeface="Arial" panose="020B0604020202020204" pitchFamily="34" charset="0"/>
                <a:cs typeface="Arial" panose="020B0604020202020204" pitchFamily="34" charset="0"/>
              </a:rPr>
              <a:t>proxectos</a:t>
            </a:r>
            <a:r>
              <a:rPr lang="es-ES" sz="2000" dirty="0">
                <a:latin typeface="Arial" panose="020B0604020202020204" pitchFamily="34" charset="0"/>
                <a:cs typeface="Arial" panose="020B0604020202020204" pitchFamily="34" charset="0"/>
              </a:rPr>
              <a:t>.</a:t>
            </a:r>
            <a:r>
              <a:rPr lang="es-ES_tradnl" sz="2000" dirty="0">
                <a:latin typeface="Arial" panose="020B0604020202020204" pitchFamily="34" charset="0"/>
                <a:cs typeface="Arial" panose="020B0604020202020204" pitchFamily="34" charset="0"/>
              </a:rPr>
              <a:t>  </a:t>
            </a:r>
          </a:p>
          <a:p>
            <a:pPr marL="214313" indent="-214313">
              <a:buFont typeface="Arial" charset="0"/>
              <a:buChar char="•"/>
            </a:pPr>
            <a:r>
              <a:rPr lang="es-ES_tradnl" sz="2000" dirty="0">
                <a:latin typeface="Arial" panose="020B0604020202020204" pitchFamily="34" charset="0"/>
                <a:cs typeface="Arial" panose="020B0604020202020204" pitchFamily="34" charset="0"/>
              </a:rPr>
              <a:t>.</a:t>
            </a:r>
          </a:p>
          <a:p>
            <a:endParaRPr lang="es-ES_tradnl" sz="2000" dirty="0">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F391BF2F-A09A-47F3-A1C6-0C888CFFB334}"/>
              </a:ext>
            </a:extLst>
          </p:cNvPr>
          <p:cNvSpPr>
            <a:spLocks noGrp="1"/>
          </p:cNvSpPr>
          <p:nvPr>
            <p:ph type="title"/>
          </p:nvPr>
        </p:nvSpPr>
        <p:spPr>
          <a:xfrm>
            <a:off x="886621" y="98280"/>
            <a:ext cx="7315201" cy="995050"/>
          </a:xfrm>
        </p:spPr>
        <p:txBody>
          <a:bodyPr>
            <a:normAutofit/>
          </a:bodyPr>
          <a:lstStyle/>
          <a:p>
            <a:pPr algn="ctr"/>
            <a:r>
              <a:rPr lang="es-ES_tradnl" sz="3600" b="1" dirty="0">
                <a:solidFill>
                  <a:srgbClr val="FF6600"/>
                </a:solidFill>
                <a:latin typeface="Arial" panose="020B0604020202020204" pitchFamily="34" charset="0"/>
                <a:cs typeface="Arial" panose="020B0604020202020204" pitchFamily="34" charset="0"/>
              </a:rPr>
              <a:t>MEDIDAS ORDINARIAS</a:t>
            </a:r>
          </a:p>
        </p:txBody>
      </p:sp>
      <p:pic>
        <p:nvPicPr>
          <p:cNvPr id="6" name="3 Marcador de contenido">
            <a:extLst>
              <a:ext uri="{FF2B5EF4-FFF2-40B4-BE49-F238E27FC236}">
                <a16:creationId xmlns:a16="http://schemas.microsoft.com/office/drawing/2014/main" id="{296F7039-A00E-4991-B05D-7E95FD4DD3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739" y="1127061"/>
            <a:ext cx="1484784" cy="1750239"/>
          </a:xfrm>
          <a:prstGeom prst="rect">
            <a:avLst/>
          </a:prstGeom>
        </p:spPr>
      </p:pic>
      <p:pic>
        <p:nvPicPr>
          <p:cNvPr id="7" name="4 Imagen">
            <a:extLst>
              <a:ext uri="{FF2B5EF4-FFF2-40B4-BE49-F238E27FC236}">
                <a16:creationId xmlns:a16="http://schemas.microsoft.com/office/drawing/2014/main" id="{762E9FEE-F7FB-4048-A7DA-658C408A68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44" y="1192211"/>
            <a:ext cx="1430778" cy="1738334"/>
          </a:xfrm>
          <a:prstGeom prst="rect">
            <a:avLst/>
          </a:prstGeom>
        </p:spPr>
      </p:pic>
      <p:sp>
        <p:nvSpPr>
          <p:cNvPr id="8" name="Elipse 7">
            <a:extLst>
              <a:ext uri="{FF2B5EF4-FFF2-40B4-BE49-F238E27FC236}">
                <a16:creationId xmlns:a16="http://schemas.microsoft.com/office/drawing/2014/main" id="{DC736283-C3FD-4DA2-80A3-A59AA80617AB}"/>
              </a:ext>
            </a:extLst>
          </p:cNvPr>
          <p:cNvSpPr/>
          <p:nvPr/>
        </p:nvSpPr>
        <p:spPr>
          <a:xfrm>
            <a:off x="3916918" y="1561914"/>
            <a:ext cx="1310164" cy="12154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 8</a:t>
            </a:r>
          </a:p>
        </p:txBody>
      </p:sp>
      <p:pic>
        <p:nvPicPr>
          <p:cNvPr id="9" name="Picture 2">
            <a:extLst>
              <a:ext uri="{FF2B5EF4-FFF2-40B4-BE49-F238E27FC236}">
                <a16:creationId xmlns:a16="http://schemas.microsoft.com/office/drawing/2014/main" id="{59BC8055-C6ED-48DB-BD0C-5E270CEA5A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488781"/>
            <a:ext cx="1773242" cy="136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36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3093" y="-16025"/>
            <a:ext cx="6771820" cy="1170226"/>
          </a:xfrm>
        </p:spPr>
        <p:txBody>
          <a:bodyPr>
            <a:normAutofit/>
          </a:bodyPr>
          <a:lstStyle/>
          <a:p>
            <a:pPr algn="ctr"/>
            <a:r>
              <a:rPr lang="es-ES_tradnl" sz="3200" b="1" dirty="0">
                <a:solidFill>
                  <a:srgbClr val="FF6600"/>
                </a:solidFill>
                <a:latin typeface="Arial" panose="020B0604020202020204" pitchFamily="34" charset="0"/>
                <a:cs typeface="Arial" panose="020B0604020202020204" pitchFamily="34" charset="0"/>
              </a:rPr>
              <a:t>MEDIDAS EXTRAORDINARIAS</a:t>
            </a:r>
          </a:p>
        </p:txBody>
      </p:sp>
      <p:pic>
        <p:nvPicPr>
          <p:cNvPr id="4" name="3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3" y="340427"/>
            <a:ext cx="1484784" cy="1750239"/>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0427" y="282652"/>
            <a:ext cx="1430778" cy="1738334"/>
          </a:xfrm>
          <a:prstGeom prst="rect">
            <a:avLst/>
          </a:prstGeom>
        </p:spPr>
      </p:pic>
      <p:sp>
        <p:nvSpPr>
          <p:cNvPr id="7" name="Rectángulo: esquinas redondeadas 6"/>
          <p:cNvSpPr/>
          <p:nvPr/>
        </p:nvSpPr>
        <p:spPr>
          <a:xfrm>
            <a:off x="179173" y="2264898"/>
            <a:ext cx="8785654" cy="2502437"/>
          </a:xfrm>
          <a:prstGeom prst="roundRect">
            <a:avLst>
              <a:gd name="adj" fmla="val 20100"/>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214313" indent="-214313" algn="ctr">
              <a:buFont typeface="Arial" charset="0"/>
              <a:buChar char="•"/>
            </a:pPr>
            <a:r>
              <a:rPr lang="gl-ES" sz="1500" dirty="0">
                <a:latin typeface="Arial" panose="020B0604020202020204" pitchFamily="34" charset="0"/>
                <a:cs typeface="Arial" panose="020B0604020202020204" pitchFamily="34" charset="0"/>
              </a:rPr>
              <a:t>Son aquelas que poden requirir modificacións significativas do currículo ordinario e/ou supoñer cambios esenciais no ámbito organizativo, así como nos elementos de acceso ao currículo ou na modalidade de escolarización.</a:t>
            </a:r>
          </a:p>
          <a:p>
            <a:pPr algn="ctr"/>
            <a:endParaRPr lang="gl-ES" sz="1500" dirty="0">
              <a:latin typeface="Arial" panose="020B0604020202020204" pitchFamily="34" charset="0"/>
              <a:cs typeface="Arial" panose="020B0604020202020204" pitchFamily="34" charset="0"/>
            </a:endParaRPr>
          </a:p>
          <a:p>
            <a:pPr marL="214313" indent="-214313" algn="ctr">
              <a:buFont typeface="Arial" charset="0"/>
              <a:buChar char="•"/>
            </a:pPr>
            <a:r>
              <a:rPr lang="gl-ES" sz="1500" dirty="0">
                <a:latin typeface="Arial" panose="020B0604020202020204" pitchFamily="34" charset="0"/>
                <a:cs typeface="Arial" panose="020B0604020202020204" pitchFamily="34" charset="0"/>
              </a:rPr>
              <a:t>Necesitan autorización da Dirección do Centro, do Servizo de Inspección Educativa, da Xefatura Territorial ou da Dirección Xeral que proceda, e se é o caso, informe xustificativo do correspondente Servizo de Orientación.</a:t>
            </a:r>
          </a:p>
          <a:p>
            <a:pPr marL="214313" indent="-214313" algn="ctr">
              <a:buFont typeface="Arial" charset="0"/>
              <a:buChar char="•"/>
            </a:pPr>
            <a:endParaRPr lang="gl-ES" sz="1500" dirty="0">
              <a:latin typeface="Arial" panose="020B0604020202020204" pitchFamily="34" charset="0"/>
              <a:cs typeface="Arial" panose="020B0604020202020204" pitchFamily="34" charset="0"/>
            </a:endParaRPr>
          </a:p>
          <a:p>
            <a:pPr marL="214313" indent="-214313" algn="ctr">
              <a:buFont typeface="Arial" charset="0"/>
              <a:buChar char="•"/>
            </a:pPr>
            <a:r>
              <a:rPr lang="gl-ES" sz="1500" dirty="0">
                <a:latin typeface="Arial" panose="020B0604020202020204" pitchFamily="34" charset="0"/>
                <a:cs typeface="Arial" panose="020B0604020202020204" pitchFamily="34" charset="0"/>
              </a:rPr>
              <a:t>APLICARANSE UNHA VEZ ESGOTADAS AS DE CARÁCTER ORDINARIO OU POR RESULTAREN ESTAS INSUFICIENTES.</a:t>
            </a:r>
          </a:p>
        </p:txBody>
      </p:sp>
      <p:sp>
        <p:nvSpPr>
          <p:cNvPr id="10" name="CuadroTexto 9"/>
          <p:cNvSpPr txBox="1"/>
          <p:nvPr/>
        </p:nvSpPr>
        <p:spPr>
          <a:xfrm>
            <a:off x="2210412" y="5139368"/>
            <a:ext cx="6497490" cy="1477328"/>
          </a:xfrm>
          <a:prstGeom prst="rect">
            <a:avLst/>
          </a:prstGeom>
          <a:noFill/>
        </p:spPr>
        <p:txBody>
          <a:bodyPr wrap="square" rtlCol="0">
            <a:spAutoFit/>
          </a:bodyPr>
          <a:lstStyle/>
          <a:p>
            <a:pPr marL="214313" indent="-214313">
              <a:buFont typeface="Arial" charset="0"/>
              <a:buChar char="•"/>
            </a:pPr>
            <a:r>
              <a:rPr lang="gl-ES" dirty="0">
                <a:latin typeface="Arial" panose="020B0604020202020204" pitchFamily="34" charset="0"/>
                <a:cs typeface="Arial" panose="020B0604020202020204" pitchFamily="34" charset="0"/>
              </a:rPr>
              <a:t>Adaptacións Curriculares</a:t>
            </a:r>
          </a:p>
          <a:p>
            <a:pPr marL="214313" indent="-214313">
              <a:buFont typeface="Arial" charset="0"/>
              <a:buChar char="•"/>
            </a:pPr>
            <a:r>
              <a:rPr lang="gl-ES" dirty="0">
                <a:latin typeface="Arial" panose="020B0604020202020204" pitchFamily="34" charset="0"/>
                <a:cs typeface="Arial" panose="020B0604020202020204" pitchFamily="34" charset="0"/>
              </a:rPr>
              <a:t>Apoio de P.T e/ou A.L</a:t>
            </a:r>
          </a:p>
          <a:p>
            <a:pPr marL="214313" indent="-214313">
              <a:buFont typeface="Arial" charset="0"/>
              <a:buChar char="•"/>
            </a:pPr>
            <a:r>
              <a:rPr lang="gl-ES" dirty="0">
                <a:latin typeface="Arial" panose="020B0604020202020204" pitchFamily="34" charset="0"/>
                <a:cs typeface="Arial" panose="020B0604020202020204" pitchFamily="34" charset="0"/>
              </a:rPr>
              <a:t>Flexibilización do período de escolarización</a:t>
            </a:r>
          </a:p>
          <a:p>
            <a:pPr marL="214313" indent="-214313">
              <a:buFont typeface="Arial" charset="0"/>
              <a:buChar char="•"/>
            </a:pPr>
            <a:r>
              <a:rPr lang="gl-ES" dirty="0">
                <a:latin typeface="Arial" panose="020B0604020202020204" pitchFamily="34" charset="0"/>
                <a:cs typeface="Arial" panose="020B0604020202020204" pitchFamily="34" charset="0"/>
              </a:rPr>
              <a:t>Grupos de adquisición das linguas</a:t>
            </a:r>
          </a:p>
          <a:p>
            <a:pPr marL="214313" indent="-214313">
              <a:buFont typeface="Arial" charset="0"/>
              <a:buChar char="•"/>
            </a:pPr>
            <a:r>
              <a:rPr lang="gl-ES" dirty="0">
                <a:latin typeface="Arial" panose="020B0604020202020204" pitchFamily="34" charset="0"/>
                <a:cs typeface="Arial" panose="020B0604020202020204" pitchFamily="34" charset="0"/>
              </a:rPr>
              <a:t>Grupos de adaptación da competencia curricular </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24584"/>
            <a:ext cx="1873155" cy="123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lipse 10">
            <a:extLst>
              <a:ext uri="{FF2B5EF4-FFF2-40B4-BE49-F238E27FC236}">
                <a16:creationId xmlns:a16="http://schemas.microsoft.com/office/drawing/2014/main" id="{BE9166A3-DCAE-4308-85F9-B80FD04D6674}"/>
              </a:ext>
            </a:extLst>
          </p:cNvPr>
          <p:cNvSpPr/>
          <p:nvPr/>
        </p:nvSpPr>
        <p:spPr>
          <a:xfrm>
            <a:off x="3943921" y="927443"/>
            <a:ext cx="1310164" cy="12154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 9</a:t>
            </a:r>
          </a:p>
        </p:txBody>
      </p:sp>
    </p:spTree>
    <p:extLst>
      <p:ext uri="{BB962C8B-B14F-4D97-AF65-F5344CB8AC3E}">
        <p14:creationId xmlns:p14="http://schemas.microsoft.com/office/powerpoint/2010/main" val="59618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399" y="24353"/>
            <a:ext cx="7315201" cy="1234679"/>
          </a:xfrm>
        </p:spPr>
        <p:txBody>
          <a:bodyPr>
            <a:normAutofit/>
          </a:bodyPr>
          <a:lstStyle/>
          <a:p>
            <a:pPr algn="ctr"/>
            <a:r>
              <a:rPr lang="es-ES" sz="3600" b="1" dirty="0">
                <a:solidFill>
                  <a:srgbClr val="FF6600"/>
                </a:solidFill>
                <a:latin typeface="Arial" panose="020B0604020202020204" pitchFamily="34" charset="0"/>
                <a:cs typeface="Arial" panose="020B0604020202020204" pitchFamily="34" charset="0"/>
              </a:rPr>
              <a:t>DECRETO 105/2014</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3322"/>
            <a:ext cx="1875234" cy="123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esquinas redondeadas 3">
            <a:extLst>
              <a:ext uri="{FF2B5EF4-FFF2-40B4-BE49-F238E27FC236}">
                <a16:creationId xmlns:a16="http://schemas.microsoft.com/office/drawing/2014/main" id="{E0480D24-C651-4826-BBCD-6BBF4727BBA2}"/>
              </a:ext>
            </a:extLst>
          </p:cNvPr>
          <p:cNvSpPr/>
          <p:nvPr/>
        </p:nvSpPr>
        <p:spPr>
          <a:xfrm>
            <a:off x="239150" y="1343585"/>
            <a:ext cx="4234375" cy="4431085"/>
          </a:xfrm>
          <a:prstGeom prst="roundRect">
            <a:avLst>
              <a:gd name="adj" fmla="val 18660"/>
            </a:avLst>
          </a:prstGeom>
          <a:solidFill>
            <a:srgbClr val="FFFFFF"/>
          </a:solidFill>
          <a:ln w="38100" cap="flat">
            <a:solidFill>
              <a:schemeClr val="accent1"/>
            </a:solidFill>
            <a:prstDash val="solid"/>
            <a:round/>
            <a:extLst>
              <a:ext uri="{C807C97D-BFC1-408E-A445-0C87EB9F89A2}">
                <ask:lineSketchStyleProps xmlns="" xmlns:ask="http://schemas.microsoft.com/office/drawing/2018/sketchyshapes" sd="1285359876">
                  <a:custGeom>
                    <a:avLst/>
                    <a:gdLst>
                      <a:gd name="connsiteX0" fmla="*/ 0 w 4234375"/>
                      <a:gd name="connsiteY0" fmla="*/ 790134 h 4431085"/>
                      <a:gd name="connsiteX1" fmla="*/ 790134 w 4234375"/>
                      <a:gd name="connsiteY1" fmla="*/ 0 h 4431085"/>
                      <a:gd name="connsiteX2" fmla="*/ 3444241 w 4234375"/>
                      <a:gd name="connsiteY2" fmla="*/ 0 h 4431085"/>
                      <a:gd name="connsiteX3" fmla="*/ 4234375 w 4234375"/>
                      <a:gd name="connsiteY3" fmla="*/ 790134 h 4431085"/>
                      <a:gd name="connsiteX4" fmla="*/ 4234375 w 4234375"/>
                      <a:gd name="connsiteY4" fmla="*/ 3640951 h 4431085"/>
                      <a:gd name="connsiteX5" fmla="*/ 3444241 w 4234375"/>
                      <a:gd name="connsiteY5" fmla="*/ 4431085 h 4431085"/>
                      <a:gd name="connsiteX6" fmla="*/ 790134 w 4234375"/>
                      <a:gd name="connsiteY6" fmla="*/ 4431085 h 4431085"/>
                      <a:gd name="connsiteX7" fmla="*/ 0 w 4234375"/>
                      <a:gd name="connsiteY7" fmla="*/ 3640951 h 4431085"/>
                      <a:gd name="connsiteX8" fmla="*/ 0 w 4234375"/>
                      <a:gd name="connsiteY8" fmla="*/ 790134 h 44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4375" h="4431085" fill="none" extrusionOk="0">
                        <a:moveTo>
                          <a:pt x="0" y="790134"/>
                        </a:moveTo>
                        <a:cubicBezTo>
                          <a:pt x="-22822" y="298021"/>
                          <a:pt x="311932" y="7674"/>
                          <a:pt x="790134" y="0"/>
                        </a:cubicBezTo>
                        <a:cubicBezTo>
                          <a:pt x="1217282" y="68477"/>
                          <a:pt x="3078414" y="61813"/>
                          <a:pt x="3444241" y="0"/>
                        </a:cubicBezTo>
                        <a:cubicBezTo>
                          <a:pt x="3810924" y="-26022"/>
                          <a:pt x="4230892" y="364026"/>
                          <a:pt x="4234375" y="790134"/>
                        </a:cubicBezTo>
                        <a:cubicBezTo>
                          <a:pt x="4216406" y="1657791"/>
                          <a:pt x="4313105" y="3045445"/>
                          <a:pt x="4234375" y="3640951"/>
                        </a:cubicBezTo>
                        <a:cubicBezTo>
                          <a:pt x="4230084" y="4088639"/>
                          <a:pt x="3861907" y="4480222"/>
                          <a:pt x="3444241" y="4431085"/>
                        </a:cubicBezTo>
                        <a:cubicBezTo>
                          <a:pt x="2123943" y="4533711"/>
                          <a:pt x="2106180" y="4463899"/>
                          <a:pt x="790134" y="4431085"/>
                        </a:cubicBezTo>
                        <a:cubicBezTo>
                          <a:pt x="348051" y="4454407"/>
                          <a:pt x="-32978" y="4063059"/>
                          <a:pt x="0" y="3640951"/>
                        </a:cubicBezTo>
                        <a:cubicBezTo>
                          <a:pt x="70814" y="2704063"/>
                          <a:pt x="25894" y="1625090"/>
                          <a:pt x="0" y="790134"/>
                        </a:cubicBezTo>
                        <a:close/>
                      </a:path>
                      <a:path w="4234375" h="4431085" stroke="0" extrusionOk="0">
                        <a:moveTo>
                          <a:pt x="0" y="790134"/>
                        </a:moveTo>
                        <a:cubicBezTo>
                          <a:pt x="28353" y="289616"/>
                          <a:pt x="429236" y="-40632"/>
                          <a:pt x="790134" y="0"/>
                        </a:cubicBezTo>
                        <a:cubicBezTo>
                          <a:pt x="1376276" y="-116125"/>
                          <a:pt x="3133651" y="99417"/>
                          <a:pt x="3444241" y="0"/>
                        </a:cubicBezTo>
                        <a:cubicBezTo>
                          <a:pt x="3890606" y="-70611"/>
                          <a:pt x="4270780" y="322405"/>
                          <a:pt x="4234375" y="790134"/>
                        </a:cubicBezTo>
                        <a:cubicBezTo>
                          <a:pt x="4117525" y="1732021"/>
                          <a:pt x="4211457" y="2664122"/>
                          <a:pt x="4234375" y="3640951"/>
                        </a:cubicBezTo>
                        <a:cubicBezTo>
                          <a:pt x="4220904" y="4098956"/>
                          <a:pt x="3884890" y="4473959"/>
                          <a:pt x="3444241" y="4431085"/>
                        </a:cubicBezTo>
                        <a:cubicBezTo>
                          <a:pt x="3074051" y="4291894"/>
                          <a:pt x="1265776" y="4318633"/>
                          <a:pt x="790134" y="4431085"/>
                        </a:cubicBezTo>
                        <a:cubicBezTo>
                          <a:pt x="346448" y="4441493"/>
                          <a:pt x="-48555" y="4143321"/>
                          <a:pt x="0" y="3640951"/>
                        </a:cubicBezTo>
                        <a:cubicBezTo>
                          <a:pt x="-153764" y="2738904"/>
                          <a:pt x="-50167" y="1650005"/>
                          <a:pt x="0" y="790134"/>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 b="1" dirty="0">
                <a:solidFill>
                  <a:srgbClr val="FF6600"/>
                </a:solidFill>
                <a:latin typeface="Arial" panose="020B0604020202020204" pitchFamily="34" charset="0"/>
                <a:cs typeface="Arial" panose="020B0604020202020204" pitchFamily="34" charset="0"/>
              </a:rPr>
              <a:t>EVALUACIÓN. Art. 12</a:t>
            </a:r>
          </a:p>
          <a:p>
            <a:endParaRPr lang="es-ES" b="1" dirty="0">
              <a:latin typeface="Arial" panose="020B0604020202020204" pitchFamily="34" charset="0"/>
              <a:cs typeface="Arial" panose="020B0604020202020204" pitchFamily="34" charset="0"/>
            </a:endParaRPr>
          </a:p>
          <a:p>
            <a:pPr>
              <a:spcBef>
                <a:spcPts val="0"/>
              </a:spcBef>
              <a:buFont typeface="Wingdings" pitchFamily="2" charset="2"/>
              <a:buChar char="ü"/>
            </a:pPr>
            <a:r>
              <a:rPr lang="es-ES_tradnl" dirty="0">
                <a:latin typeface="Arial" panose="020B0604020202020204" pitchFamily="34" charset="0"/>
                <a:cs typeface="Arial" panose="020B0604020202020204" pitchFamily="34" charset="0"/>
              </a:rPr>
              <a:t>Referentes: Criterios de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estándares.</a:t>
            </a:r>
          </a:p>
          <a:p>
            <a:pPr>
              <a:spcBef>
                <a:spcPts val="0"/>
              </a:spcBef>
              <a:buFont typeface="Wingdings" pitchFamily="2" charset="2"/>
              <a:buChar char="ü"/>
            </a:pPr>
            <a:r>
              <a:rPr lang="es-ES_tradnl" dirty="0">
                <a:latin typeface="Arial" panose="020B0604020202020204" pitchFamily="34" charset="0"/>
                <a:cs typeface="Arial" panose="020B0604020202020204" pitchFamily="34" charset="0"/>
              </a:rPr>
              <a:t>Medidas de R.E. </a:t>
            </a:r>
            <a:r>
              <a:rPr lang="es-ES_tradnl" dirty="0" err="1">
                <a:latin typeface="Arial" panose="020B0604020202020204" pitchFamily="34" charset="0"/>
                <a:cs typeface="Arial" panose="020B0604020202020204" pitchFamily="34" charset="0"/>
              </a:rPr>
              <a:t>Adoptaránse</a:t>
            </a:r>
            <a:r>
              <a:rPr lang="es-ES_tradnl" dirty="0">
                <a:latin typeface="Arial" panose="020B0604020202020204" pitchFamily="34" charset="0"/>
                <a:cs typeface="Arial" panose="020B0604020202020204" pitchFamily="34" charset="0"/>
              </a:rPr>
              <a:t> tan pronto como se detecten as dificultades</a:t>
            </a:r>
          </a:p>
          <a:p>
            <a:pPr>
              <a:spcBef>
                <a:spcPts val="0"/>
              </a:spcBef>
              <a:buFont typeface="Wingdings" pitchFamily="2" charset="2"/>
              <a:buChar char="ü"/>
            </a:pPr>
            <a:r>
              <a:rPr lang="es-ES_tradnl" dirty="0" err="1">
                <a:latin typeface="Arial" panose="020B0604020202020204" pitchFamily="34" charset="0"/>
                <a:cs typeface="Arial" panose="020B0604020202020204" pitchFamily="34" charset="0"/>
              </a:rPr>
              <a:t>Obxectividade</a:t>
            </a:r>
            <a:r>
              <a:rPr lang="es-ES_tradnl" dirty="0">
                <a:latin typeface="Arial" panose="020B0604020202020204" pitchFamily="34" charset="0"/>
                <a:cs typeface="Arial" panose="020B0604020202020204" pitchFamily="34" charset="0"/>
              </a:rPr>
              <a:t>: para </a:t>
            </a:r>
            <a:r>
              <a:rPr lang="es-ES_tradnl" dirty="0" err="1">
                <a:latin typeface="Arial" panose="020B0604020202020204" pitchFamily="34" charset="0"/>
                <a:cs typeface="Arial" panose="020B0604020202020204" pitchFamily="34" charset="0"/>
              </a:rPr>
              <a:t>garantila</a:t>
            </a:r>
            <a:r>
              <a:rPr lang="es-ES_tradnl" dirty="0">
                <a:latin typeface="Arial" panose="020B0604020202020204" pitchFamily="34" charset="0"/>
                <a:cs typeface="Arial" panose="020B0604020202020204" pitchFamily="34" charset="0"/>
              </a:rPr>
              <a:t> os centros deberán </a:t>
            </a:r>
            <a:r>
              <a:rPr lang="es-ES_tradnl" dirty="0" err="1">
                <a:latin typeface="Arial" panose="020B0604020202020204" pitchFamily="34" charset="0"/>
                <a:cs typeface="Arial" panose="020B0604020202020204" pitchFamily="34" charset="0"/>
              </a:rPr>
              <a:t>facer</a:t>
            </a:r>
            <a:r>
              <a:rPr lang="es-ES_tradnl" dirty="0">
                <a:latin typeface="Arial" panose="020B0604020202020204" pitchFamily="34" charset="0"/>
                <a:cs typeface="Arial" panose="020B0604020202020204" pitchFamily="34" charset="0"/>
              </a:rPr>
              <a:t> públicos e comunicar </a:t>
            </a:r>
            <a:r>
              <a:rPr lang="es-ES_tradnl" dirty="0" err="1">
                <a:latin typeface="Arial" panose="020B0604020202020204" pitchFamily="34" charset="0"/>
                <a:cs typeface="Arial" panose="020B0604020202020204" pitchFamily="34" charset="0"/>
              </a:rPr>
              <a:t>ás</a:t>
            </a:r>
            <a:r>
              <a:rPr lang="es-ES_tradnl" dirty="0">
                <a:latin typeface="Arial" panose="020B0604020202020204" pitchFamily="34" charset="0"/>
                <a:cs typeface="Arial" panose="020B0604020202020204" pitchFamily="34" charset="0"/>
              </a:rPr>
              <a:t> familias os criterios de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estándares avaliados, </a:t>
            </a:r>
            <a:r>
              <a:rPr lang="es-ES_tradnl" dirty="0" err="1">
                <a:latin typeface="Arial" panose="020B0604020202020204" pitchFamily="34" charset="0"/>
                <a:cs typeface="Arial" panose="020B0604020202020204" pitchFamily="34" charset="0"/>
              </a:rPr>
              <a:t>estratexias</a:t>
            </a:r>
            <a:r>
              <a:rPr lang="es-ES_tradnl" dirty="0">
                <a:latin typeface="Arial" panose="020B0604020202020204" pitchFamily="34" charset="0"/>
                <a:cs typeface="Arial" panose="020B0604020202020204" pitchFamily="34" charset="0"/>
              </a:rPr>
              <a:t> e instrumentos de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e os criterios de promoción. </a:t>
            </a:r>
          </a:p>
        </p:txBody>
      </p:sp>
      <p:sp>
        <p:nvSpPr>
          <p:cNvPr id="6" name="Rectángulo: esquinas redondeadas 5">
            <a:extLst>
              <a:ext uri="{FF2B5EF4-FFF2-40B4-BE49-F238E27FC236}">
                <a16:creationId xmlns:a16="http://schemas.microsoft.com/office/drawing/2014/main" id="{1B60E536-41C5-4B44-AA17-3A54DCF3D147}"/>
              </a:ext>
            </a:extLst>
          </p:cNvPr>
          <p:cNvSpPr/>
          <p:nvPr/>
        </p:nvSpPr>
        <p:spPr>
          <a:xfrm>
            <a:off x="4712675" y="1543143"/>
            <a:ext cx="4234375" cy="3911913"/>
          </a:xfrm>
          <a:prstGeom prst="roundRect">
            <a:avLst>
              <a:gd name="adj" fmla="val 22994"/>
            </a:avLst>
          </a:prstGeom>
          <a:solidFill>
            <a:srgbClr val="FFFFFF"/>
          </a:solidFill>
          <a:ln w="38100" cap="flat">
            <a:solidFill>
              <a:schemeClr val="accent1"/>
            </a:solidFill>
            <a:prstDash val="solid"/>
            <a:round/>
            <a:extLst>
              <a:ext uri="{C807C97D-BFC1-408E-A445-0C87EB9F89A2}">
                <ask:lineSketchStyleProps xmlns="" xmlns:ask="http://schemas.microsoft.com/office/drawing/2018/sketchyshapes" sd="4267711602">
                  <a:custGeom>
                    <a:avLst/>
                    <a:gdLst>
                      <a:gd name="connsiteX0" fmla="*/ 0 w 4234375"/>
                      <a:gd name="connsiteY0" fmla="*/ 899505 h 3911913"/>
                      <a:gd name="connsiteX1" fmla="*/ 899505 w 4234375"/>
                      <a:gd name="connsiteY1" fmla="*/ 0 h 3911913"/>
                      <a:gd name="connsiteX2" fmla="*/ 3334870 w 4234375"/>
                      <a:gd name="connsiteY2" fmla="*/ 0 h 3911913"/>
                      <a:gd name="connsiteX3" fmla="*/ 4234375 w 4234375"/>
                      <a:gd name="connsiteY3" fmla="*/ 899505 h 3911913"/>
                      <a:gd name="connsiteX4" fmla="*/ 4234375 w 4234375"/>
                      <a:gd name="connsiteY4" fmla="*/ 3012408 h 3911913"/>
                      <a:gd name="connsiteX5" fmla="*/ 3334870 w 4234375"/>
                      <a:gd name="connsiteY5" fmla="*/ 3911913 h 3911913"/>
                      <a:gd name="connsiteX6" fmla="*/ 899505 w 4234375"/>
                      <a:gd name="connsiteY6" fmla="*/ 3911913 h 3911913"/>
                      <a:gd name="connsiteX7" fmla="*/ 0 w 4234375"/>
                      <a:gd name="connsiteY7" fmla="*/ 3012408 h 3911913"/>
                      <a:gd name="connsiteX8" fmla="*/ 0 w 4234375"/>
                      <a:gd name="connsiteY8" fmla="*/ 899505 h 391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4375" h="3911913" fill="none" extrusionOk="0">
                        <a:moveTo>
                          <a:pt x="0" y="899505"/>
                        </a:moveTo>
                        <a:cubicBezTo>
                          <a:pt x="-19895" y="427189"/>
                          <a:pt x="426041" y="23043"/>
                          <a:pt x="899505" y="0"/>
                        </a:cubicBezTo>
                        <a:cubicBezTo>
                          <a:pt x="1325797" y="-161966"/>
                          <a:pt x="2687879" y="140121"/>
                          <a:pt x="3334870" y="0"/>
                        </a:cubicBezTo>
                        <a:cubicBezTo>
                          <a:pt x="3861004" y="71067"/>
                          <a:pt x="4226047" y="432909"/>
                          <a:pt x="4234375" y="899505"/>
                        </a:cubicBezTo>
                        <a:cubicBezTo>
                          <a:pt x="4289873" y="1218922"/>
                          <a:pt x="4314930" y="2498873"/>
                          <a:pt x="4234375" y="3012408"/>
                        </a:cubicBezTo>
                        <a:cubicBezTo>
                          <a:pt x="4256506" y="3560425"/>
                          <a:pt x="3854293" y="3986418"/>
                          <a:pt x="3334870" y="3911913"/>
                        </a:cubicBezTo>
                        <a:cubicBezTo>
                          <a:pt x="2808526" y="3994774"/>
                          <a:pt x="1279478" y="3888391"/>
                          <a:pt x="899505" y="3911913"/>
                        </a:cubicBezTo>
                        <a:cubicBezTo>
                          <a:pt x="383750" y="3989495"/>
                          <a:pt x="-19410" y="3504031"/>
                          <a:pt x="0" y="3012408"/>
                        </a:cubicBezTo>
                        <a:cubicBezTo>
                          <a:pt x="-90704" y="2540749"/>
                          <a:pt x="-125430" y="1231719"/>
                          <a:pt x="0" y="899505"/>
                        </a:cubicBezTo>
                        <a:close/>
                      </a:path>
                      <a:path w="4234375" h="3911913" stroke="0" extrusionOk="0">
                        <a:moveTo>
                          <a:pt x="0" y="899505"/>
                        </a:moveTo>
                        <a:cubicBezTo>
                          <a:pt x="57698" y="338266"/>
                          <a:pt x="391218" y="-6648"/>
                          <a:pt x="899505" y="0"/>
                        </a:cubicBezTo>
                        <a:cubicBezTo>
                          <a:pt x="1290484" y="-152858"/>
                          <a:pt x="2752456" y="-117948"/>
                          <a:pt x="3334870" y="0"/>
                        </a:cubicBezTo>
                        <a:cubicBezTo>
                          <a:pt x="3746311" y="-1253"/>
                          <a:pt x="4206307" y="416877"/>
                          <a:pt x="4234375" y="899505"/>
                        </a:cubicBezTo>
                        <a:cubicBezTo>
                          <a:pt x="4178735" y="1801252"/>
                          <a:pt x="4349026" y="2218646"/>
                          <a:pt x="4234375" y="3012408"/>
                        </a:cubicBezTo>
                        <a:cubicBezTo>
                          <a:pt x="4197143" y="3581480"/>
                          <a:pt x="3803448" y="3926732"/>
                          <a:pt x="3334870" y="3911913"/>
                        </a:cubicBezTo>
                        <a:cubicBezTo>
                          <a:pt x="2619698" y="3892011"/>
                          <a:pt x="1756194" y="3774259"/>
                          <a:pt x="899505" y="3911913"/>
                        </a:cubicBezTo>
                        <a:cubicBezTo>
                          <a:pt x="392620" y="3897172"/>
                          <a:pt x="53220" y="3432334"/>
                          <a:pt x="0" y="3012408"/>
                        </a:cubicBezTo>
                        <a:cubicBezTo>
                          <a:pt x="-107290" y="2286240"/>
                          <a:pt x="24064" y="1926016"/>
                          <a:pt x="0" y="899505"/>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spcBef>
                <a:spcPts val="0"/>
              </a:spcBef>
            </a:pPr>
            <a:r>
              <a:rPr lang="es-ES_tradnl" b="1" dirty="0">
                <a:solidFill>
                  <a:srgbClr val="FF6600"/>
                </a:solidFill>
                <a:latin typeface="Arial" panose="020B0604020202020204" pitchFamily="34" charset="0"/>
                <a:cs typeface="Arial" panose="020B0604020202020204" pitchFamily="34" charset="0"/>
              </a:rPr>
              <a:t>PROMOCIÓN. Art. 13</a:t>
            </a:r>
          </a:p>
          <a:p>
            <a:pPr algn="just">
              <a:spcBef>
                <a:spcPts val="0"/>
              </a:spcBef>
            </a:pPr>
            <a:endParaRPr lang="es-ES_tradnl" b="1" dirty="0">
              <a:latin typeface="Arial" panose="020B0604020202020204" pitchFamily="34" charset="0"/>
              <a:cs typeface="Arial" panose="020B0604020202020204" pitchFamily="34" charset="0"/>
            </a:endParaRPr>
          </a:p>
          <a:p>
            <a:pPr algn="just">
              <a:spcBef>
                <a:spcPts val="0"/>
              </a:spcBef>
            </a:pPr>
            <a:endParaRPr lang="es-ES_tradnl" b="1" dirty="0">
              <a:latin typeface="Arial" panose="020B0604020202020204" pitchFamily="34" charset="0"/>
              <a:cs typeface="Arial" panose="020B0604020202020204" pitchFamily="34" charset="0"/>
            </a:endParaRPr>
          </a:p>
          <a:p>
            <a:pPr>
              <a:buFont typeface="Wingdings" pitchFamily="2" charset="2"/>
              <a:buChar char="ü"/>
            </a:pPr>
            <a:r>
              <a:rPr lang="es-ES_tradnl" dirty="0" err="1">
                <a:latin typeface="Arial" panose="020B0604020202020204" pitchFamily="34" charset="0"/>
                <a:cs typeface="Arial" panose="020B0604020202020204" pitchFamily="34" charset="0"/>
              </a:rPr>
              <a:t>Poderá</a:t>
            </a:r>
            <a:r>
              <a:rPr lang="es-ES_tradnl" dirty="0">
                <a:latin typeface="Arial" panose="020B0604020202020204" pitchFamily="34" charset="0"/>
                <a:cs typeface="Arial" panose="020B0604020202020204" pitchFamily="34" charset="0"/>
              </a:rPr>
              <a:t> repetir </a:t>
            </a:r>
            <a:r>
              <a:rPr lang="es-ES_tradnl" dirty="0" err="1">
                <a:latin typeface="Arial" panose="020B0604020202020204" pitchFamily="34" charset="0"/>
                <a:cs typeface="Arial" panose="020B0604020202020204" pitchFamily="34" charset="0"/>
              </a:rPr>
              <a:t>unha</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soa</a:t>
            </a:r>
            <a:r>
              <a:rPr lang="es-ES_tradnl" dirty="0">
                <a:latin typeface="Arial" panose="020B0604020202020204" pitchFamily="34" charset="0"/>
                <a:cs typeface="Arial" panose="020B0604020202020204" pitchFamily="34" charset="0"/>
              </a:rPr>
              <a:t> vez. </a:t>
            </a:r>
            <a:r>
              <a:rPr lang="es-ES_tradnl" dirty="0" err="1">
                <a:latin typeface="Arial" panose="020B0604020202020204" pitchFamily="34" charset="0"/>
                <a:cs typeface="Arial" panose="020B0604020202020204" pitchFamily="34" charset="0"/>
              </a:rPr>
              <a:t>Estableceráse</a:t>
            </a:r>
            <a:r>
              <a:rPr lang="es-ES_tradnl" dirty="0">
                <a:latin typeface="Arial" panose="020B0604020202020204" pitchFamily="34" charset="0"/>
                <a:cs typeface="Arial" panose="020B0604020202020204" pitchFamily="34" charset="0"/>
              </a:rPr>
              <a:t> un plan específico de reforzo </a:t>
            </a:r>
            <a:r>
              <a:rPr lang="es-ES_tradnl" dirty="0" err="1">
                <a:latin typeface="Arial" panose="020B0604020202020204" pitchFamily="34" charset="0"/>
                <a:cs typeface="Arial" panose="020B0604020202020204" pitchFamily="34" charset="0"/>
              </a:rPr>
              <a:t>ou</a:t>
            </a:r>
            <a:r>
              <a:rPr lang="es-ES_tradnl" dirty="0">
                <a:latin typeface="Arial" panose="020B0604020202020204" pitchFamily="34" charset="0"/>
                <a:cs typeface="Arial" panose="020B0604020202020204" pitchFamily="34" charset="0"/>
              </a:rPr>
              <a:t> recuperación.</a:t>
            </a:r>
          </a:p>
          <a:p>
            <a:endParaRPr lang="es-ES_tradnl" dirty="0">
              <a:latin typeface="Arial" panose="020B0604020202020204" pitchFamily="34" charset="0"/>
              <a:cs typeface="Arial" panose="020B0604020202020204" pitchFamily="34" charset="0"/>
            </a:endParaRPr>
          </a:p>
          <a:p>
            <a:pPr>
              <a:buFont typeface="Wingdings" pitchFamily="2" charset="2"/>
              <a:buChar char="ü"/>
            </a:pPr>
            <a:r>
              <a:rPr lang="es-ES_tradnl" dirty="0">
                <a:latin typeface="Arial" panose="020B0604020202020204" pitchFamily="34" charset="0"/>
                <a:cs typeface="Arial" panose="020B0604020202020204" pitchFamily="34" charset="0"/>
              </a:rPr>
              <a:t>Repetición. Medida de carácter excepcional, </a:t>
            </a:r>
            <a:r>
              <a:rPr lang="es-ES_tradnl" b="1" dirty="0" err="1">
                <a:latin typeface="Arial" panose="020B0604020202020204" pitchFamily="34" charset="0"/>
                <a:cs typeface="Arial" panose="020B0604020202020204" pitchFamily="34" charset="0"/>
              </a:rPr>
              <a:t>tomaráse</a:t>
            </a:r>
            <a:r>
              <a:rPr lang="es-ES_tradnl" b="1" dirty="0">
                <a:latin typeface="Arial" panose="020B0604020202020204" pitchFamily="34" charset="0"/>
                <a:cs typeface="Arial" panose="020B0604020202020204" pitchFamily="34" charset="0"/>
              </a:rPr>
              <a:t> tras </a:t>
            </a:r>
            <a:r>
              <a:rPr lang="es-ES_tradnl" b="1" dirty="0" err="1">
                <a:latin typeface="Arial" panose="020B0604020202020204" pitchFamily="34" charset="0"/>
                <a:cs typeface="Arial" panose="020B0604020202020204" pitchFamily="34" charset="0"/>
              </a:rPr>
              <a:t>esgotar</a:t>
            </a:r>
            <a:r>
              <a:rPr lang="es-ES_tradnl" b="1" dirty="0">
                <a:latin typeface="Arial" panose="020B0604020202020204" pitchFamily="34" charset="0"/>
                <a:cs typeface="Arial" panose="020B0604020202020204" pitchFamily="34" charset="0"/>
              </a:rPr>
              <a:t> o resto das medidas ordinarias de </a:t>
            </a:r>
            <a:r>
              <a:rPr lang="es-ES_tradnl" b="1" dirty="0" err="1">
                <a:latin typeface="Arial" panose="020B0604020202020204" pitchFamily="34" charset="0"/>
                <a:cs typeface="Arial" panose="020B0604020202020204" pitchFamily="34" charset="0"/>
              </a:rPr>
              <a:t>reorzo</a:t>
            </a:r>
            <a:r>
              <a:rPr lang="es-ES_tradnl" b="1" dirty="0">
                <a:latin typeface="Arial" panose="020B0604020202020204" pitchFamily="34" charset="0"/>
                <a:cs typeface="Arial" panose="020B0604020202020204" pitchFamily="34" charset="0"/>
              </a:rPr>
              <a:t> e </a:t>
            </a:r>
            <a:r>
              <a:rPr lang="es-ES_tradnl" b="1" dirty="0" err="1">
                <a:latin typeface="Arial" panose="020B0604020202020204" pitchFamily="34" charset="0"/>
                <a:cs typeface="Arial" panose="020B0604020202020204" pitchFamily="34" charset="0"/>
              </a:rPr>
              <a:t>apoio</a:t>
            </a:r>
            <a:r>
              <a:rPr lang="es-ES_tradnl" b="1" dirty="0">
                <a:latin typeface="Arial" panose="020B0604020202020204" pitchFamily="34" charset="0"/>
                <a:cs typeface="Arial" panose="020B0604020202020204" pitchFamily="34" charset="0"/>
              </a:rPr>
              <a:t>.</a:t>
            </a:r>
          </a:p>
          <a:p>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48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ngada">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ngada" id="{1F7011CF-1117-422F-A54B-8EA20D5484F8}" vid="{9C8BFE55-689E-4E6D-9EB5-0E6C0080702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Ingada</Template>
  <TotalTime>369</TotalTime>
  <Words>1037</Words>
  <Application>Microsoft Office PowerPoint</Application>
  <PresentationFormat>Presentación en pantalla (4:3)</PresentationFormat>
  <Paragraphs>113</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15</vt:i4>
      </vt:variant>
    </vt:vector>
  </HeadingPairs>
  <TitlesOfParts>
    <vt:vector size="22" baseType="lpstr">
      <vt:lpstr>Arial</vt:lpstr>
      <vt:lpstr>Calibri</vt:lpstr>
      <vt:lpstr>Calibri Light</vt:lpstr>
      <vt:lpstr>Helvetica</vt:lpstr>
      <vt:lpstr>Wingdings</vt:lpstr>
      <vt:lpstr>Ingada</vt:lpstr>
      <vt:lpstr>Tema de Office</vt:lpstr>
      <vt:lpstr>ATENCIÓN Á DIVERSIDADE:  MARCO LEGAL </vt:lpstr>
      <vt:lpstr> “El sistema educativo actual solo valora unas pocas cualidades del individuo sin tener en cuenta nuestra gran riqueza que es nuestra diversidad. En definitiva se empeña en hacernos iguales cuando la naturaleza nos quiere distintos.  También, no nos enseña de forma adecuada el mundo que nos rodea y entenderlo es esencial para ser más libres. Es por ello necesario un cambio radical de formas y contenidos en la enseñanza donde se pueda quitar partido a los aspectos positivos que todos tenemos y nos ayude a cultivar valores y cualidades para hacernos mejores ciudadanos, más justos, responsables y felices”. </vt:lpstr>
      <vt:lpstr>DECRETO 229/2011 </vt:lpstr>
      <vt:lpstr>Presentación de PowerPoint</vt:lpstr>
      <vt:lpstr>MEDIDAS ORDINARIAS</vt:lpstr>
      <vt:lpstr>MEDIDAS ORDINARIAS</vt:lpstr>
      <vt:lpstr>MEDIDAS ORDINARIAS</vt:lpstr>
      <vt:lpstr>MEDIDAS EXTRAORDINARIAS</vt:lpstr>
      <vt:lpstr>DECRETO 105/2014</vt:lpstr>
      <vt:lpstr>DECRETO 105/2014</vt:lpstr>
      <vt:lpstr>ORDE DO 9 DE XUÑO DE 2016. AVALIACIÓN E PROMOCIÓN DO ALUMNADO DE E.P</vt:lpstr>
      <vt:lpstr>ORDE DO 9 DE XUÑO DE 2016. AVALIACIÓN E PROMOCIÓN DO ALUMNADO DE E.P</vt:lpstr>
      <vt:lpstr>DECRETO 86/2015 DO 25 DE XUÑO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ATENCIÓN Á DIVERSIDADE:  MARCO LEGAL</dc:title>
  <dc:creator>Aitana Tizón</dc:creator>
  <cp:lastModifiedBy>Javier Capllonch Ferrer</cp:lastModifiedBy>
  <cp:revision>45</cp:revision>
  <dcterms:created xsi:type="dcterms:W3CDTF">2018-05-01T19:54:42Z</dcterms:created>
  <dcterms:modified xsi:type="dcterms:W3CDTF">2019-09-24T22:26:02Z</dcterms:modified>
</cp:coreProperties>
</file>